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 id="2147483872" r:id="rId2"/>
  </p:sldMasterIdLst>
  <p:notesMasterIdLst>
    <p:notesMasterId r:id="rId14"/>
  </p:notesMasterIdLst>
  <p:handoutMasterIdLst>
    <p:handoutMasterId r:id="rId15"/>
  </p:handoutMasterIdLst>
  <p:sldIdLst>
    <p:sldId id="373" r:id="rId3"/>
    <p:sldId id="413" r:id="rId4"/>
    <p:sldId id="414" r:id="rId5"/>
    <p:sldId id="415" r:id="rId6"/>
    <p:sldId id="406" r:id="rId7"/>
    <p:sldId id="416" r:id="rId8"/>
    <p:sldId id="411" r:id="rId9"/>
    <p:sldId id="412" r:id="rId10"/>
    <p:sldId id="417" r:id="rId11"/>
    <p:sldId id="409" r:id="rId12"/>
    <p:sldId id="385"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84C8"/>
    <a:srgbClr val="0A8F9D"/>
    <a:srgbClr val="87AB85"/>
    <a:srgbClr val="F49234"/>
    <a:srgbClr val="0CADEA"/>
    <a:srgbClr val="D6D6D6"/>
    <a:srgbClr val="FAFAFA"/>
    <a:srgbClr val="273374"/>
    <a:srgbClr val="E2F2EC"/>
    <a:srgbClr val="2733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23" autoAdjust="0"/>
    <p:restoredTop sz="99104" autoAdjust="0"/>
  </p:normalViewPr>
  <p:slideViewPr>
    <p:cSldViewPr snapToGrid="0">
      <p:cViewPr varScale="1">
        <p:scale>
          <a:sx n="88" d="100"/>
          <a:sy n="88" d="100"/>
        </p:scale>
        <p:origin x="-446"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9FDC112F-3A1E-4321-B2D5-0686C3691D58}" type="datetimeFigureOut">
              <a:rPr lang="en-GB" smtClean="0"/>
              <a:pPr/>
              <a:t>25/01/2019</a:t>
            </a:fld>
            <a:endParaRPr lang="en-GB"/>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F38A2C5-1522-42AE-901C-1DC2EFCD591F}" type="slidenum">
              <a:rPr lang="en-GB" smtClean="0"/>
              <a:pPr/>
              <a:t>‹#›</a:t>
            </a:fld>
            <a:endParaRPr lang="en-GB"/>
          </a:p>
        </p:txBody>
      </p:sp>
    </p:spTree>
    <p:extLst>
      <p:ext uri="{BB962C8B-B14F-4D97-AF65-F5344CB8AC3E}">
        <p14:creationId xmlns:p14="http://schemas.microsoft.com/office/powerpoint/2010/main" val="3791946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409F4D2-30A9-4CF6-965D-9FFD1AC99B17}" type="datetimeFigureOut">
              <a:rPr lang="en-US" smtClean="0"/>
              <a:pPr/>
              <a:t>25/01/2019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54E7BAD-A572-4B2F-B8E3-BC3F786E478F}" type="slidenum">
              <a:rPr lang="en-US" smtClean="0"/>
              <a:pPr/>
              <a:t>‹#›</a:t>
            </a:fld>
            <a:endParaRPr lang="en-US"/>
          </a:p>
        </p:txBody>
      </p:sp>
    </p:spTree>
    <p:extLst>
      <p:ext uri="{BB962C8B-B14F-4D97-AF65-F5344CB8AC3E}">
        <p14:creationId xmlns:p14="http://schemas.microsoft.com/office/powerpoint/2010/main" val="941164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4E7BAD-A572-4B2F-B8E3-BC3F786E478F}"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68506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4E7BAD-A572-4B2F-B8E3-BC3F786E478F}" type="slidenum">
              <a:rPr lang="en-US" smtClean="0"/>
              <a:pPr/>
              <a:t>11</a:t>
            </a:fld>
            <a:endParaRPr lang="en-US"/>
          </a:p>
        </p:txBody>
      </p:sp>
    </p:spTree>
    <p:extLst>
      <p:ext uri="{BB962C8B-B14F-4D97-AF65-F5344CB8AC3E}">
        <p14:creationId xmlns:p14="http://schemas.microsoft.com/office/powerpoint/2010/main" val="133438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7CA850-B011-4401-92D3-28535CD655E4}" type="datetimeFigureOut">
              <a:rPr lang="en-US" smtClean="0">
                <a:solidFill>
                  <a:prstClr val="black">
                    <a:tint val="75000"/>
                  </a:prstClr>
                </a:solidFill>
              </a:rPr>
              <a:pPr/>
              <a:t>25/01/2019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3691CE-051C-4B7E-A23B-B2E80E9D09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7405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7CA850-B011-4401-92D3-28535CD655E4}" type="datetimeFigureOut">
              <a:rPr lang="en-US" smtClean="0">
                <a:solidFill>
                  <a:prstClr val="black">
                    <a:tint val="75000"/>
                  </a:prstClr>
                </a:solidFill>
              </a:rPr>
              <a:pPr/>
              <a:t>25/01/2019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3691CE-051C-4B7E-A23B-B2E80E9D09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4728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7CA850-B011-4401-92D3-28535CD655E4}" type="datetimeFigureOut">
              <a:rPr lang="en-US" smtClean="0">
                <a:solidFill>
                  <a:prstClr val="black">
                    <a:tint val="75000"/>
                  </a:prstClr>
                </a:solidFill>
              </a:rPr>
              <a:pPr/>
              <a:t>25/01/2019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3691CE-051C-4B7E-A23B-B2E80E9D09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3502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7CA850-B011-4401-92D3-28535CD655E4}" type="datetimeFigureOut">
              <a:rPr lang="en-US" smtClean="0">
                <a:solidFill>
                  <a:srgbClr val="000000">
                    <a:tint val="75000"/>
                  </a:srgbClr>
                </a:solidFill>
              </a:rPr>
              <a:pPr/>
              <a:t>25/01/2019</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2C3691CE-051C-4B7E-A23B-B2E80E9D0906}"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7162996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7CA850-B011-4401-92D3-28535CD655E4}" type="datetimeFigureOut">
              <a:rPr lang="en-US" smtClean="0">
                <a:solidFill>
                  <a:srgbClr val="000000">
                    <a:tint val="75000"/>
                  </a:srgbClr>
                </a:solidFill>
              </a:rPr>
              <a:pPr/>
              <a:t>25/01/2019</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2C3691CE-051C-4B7E-A23B-B2E80E9D0906}"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06381150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54"/>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7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7CA850-B011-4401-92D3-28535CD655E4}" type="datetimeFigureOut">
              <a:rPr lang="en-US" smtClean="0">
                <a:solidFill>
                  <a:srgbClr val="000000">
                    <a:tint val="75000"/>
                  </a:srgbClr>
                </a:solidFill>
              </a:rPr>
              <a:pPr/>
              <a:t>25/01/2019</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2C3691CE-051C-4B7E-A23B-B2E80E9D0906}"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04843882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7CA850-B011-4401-92D3-28535CD655E4}" type="datetimeFigureOut">
              <a:rPr lang="en-US" smtClean="0">
                <a:solidFill>
                  <a:srgbClr val="000000">
                    <a:tint val="75000"/>
                  </a:srgbClr>
                </a:solidFill>
              </a:rPr>
              <a:pPr/>
              <a:t>25/01/2019</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2C3691CE-051C-4B7E-A23B-B2E80E9D0906}"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57520523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7CA850-B011-4401-92D3-28535CD655E4}" type="datetimeFigureOut">
              <a:rPr lang="en-US" smtClean="0">
                <a:solidFill>
                  <a:srgbClr val="000000">
                    <a:tint val="75000"/>
                  </a:srgbClr>
                </a:solidFill>
              </a:rPr>
              <a:pPr/>
              <a:t>25/01/2019</a:t>
            </a:fld>
            <a:endParaRPr lang="en-US">
              <a:solidFill>
                <a:srgbClr val="000000">
                  <a:tint val="75000"/>
                </a:srgbClr>
              </a:solidFill>
            </a:endParaRPr>
          </a:p>
        </p:txBody>
      </p:sp>
      <p:sp>
        <p:nvSpPr>
          <p:cNvPr id="8" name="Footer Placeholder 7"/>
          <p:cNvSpPr>
            <a:spLocks noGrp="1"/>
          </p:cNvSpPr>
          <p:nvPr>
            <p:ph type="ftr" sz="quarter" idx="11"/>
          </p:nvPr>
        </p:nvSpPr>
        <p:spPr/>
        <p:txBody>
          <a:bodyPr/>
          <a:lstStyle/>
          <a:p>
            <a:endParaRPr lang="en-US">
              <a:solidFill>
                <a:srgbClr val="000000">
                  <a:tint val="75000"/>
                </a:srgbClr>
              </a:solidFill>
            </a:endParaRPr>
          </a:p>
        </p:txBody>
      </p:sp>
      <p:sp>
        <p:nvSpPr>
          <p:cNvPr id="9" name="Slide Number Placeholder 8"/>
          <p:cNvSpPr>
            <a:spLocks noGrp="1"/>
          </p:cNvSpPr>
          <p:nvPr>
            <p:ph type="sldNum" sz="quarter" idx="12"/>
          </p:nvPr>
        </p:nvSpPr>
        <p:spPr/>
        <p:txBody>
          <a:bodyPr/>
          <a:lstStyle/>
          <a:p>
            <a:fld id="{2C3691CE-051C-4B7E-A23B-B2E80E9D0906}"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19132600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7CA850-B011-4401-92D3-28535CD655E4}" type="datetimeFigureOut">
              <a:rPr lang="en-US" smtClean="0">
                <a:solidFill>
                  <a:srgbClr val="000000">
                    <a:tint val="75000"/>
                  </a:srgbClr>
                </a:solidFill>
              </a:rPr>
              <a:pPr/>
              <a:t>25/01/2019</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2C3691CE-051C-4B7E-A23B-B2E80E9D0906}"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35325264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7CA850-B011-4401-92D3-28535CD655E4}" type="datetimeFigureOut">
              <a:rPr lang="en-US" smtClean="0">
                <a:solidFill>
                  <a:srgbClr val="000000">
                    <a:tint val="75000"/>
                  </a:srgbClr>
                </a:solidFill>
              </a:rPr>
              <a:pPr/>
              <a:t>25/01/2019</a:t>
            </a:fld>
            <a:endParaRPr lang="en-US">
              <a:solidFill>
                <a:srgbClr val="000000">
                  <a:tint val="75000"/>
                </a:srgbClr>
              </a:solidFill>
            </a:endParaRPr>
          </a:p>
        </p:txBody>
      </p:sp>
      <p:sp>
        <p:nvSpPr>
          <p:cNvPr id="3" name="Footer Placeholder 2"/>
          <p:cNvSpPr>
            <a:spLocks noGrp="1"/>
          </p:cNvSpPr>
          <p:nvPr>
            <p:ph type="ftr" sz="quarter" idx="11"/>
          </p:nvPr>
        </p:nvSpPr>
        <p:spPr/>
        <p:txBody>
          <a:bodyPr/>
          <a:lstStyle/>
          <a:p>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p>
            <a:fld id="{2C3691CE-051C-4B7E-A23B-B2E80E9D0906}"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23648745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4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7CA850-B011-4401-92D3-28535CD655E4}" type="datetimeFigureOut">
              <a:rPr lang="en-US" smtClean="0">
                <a:solidFill>
                  <a:srgbClr val="000000">
                    <a:tint val="75000"/>
                  </a:srgbClr>
                </a:solidFill>
              </a:rPr>
              <a:pPr/>
              <a:t>25/01/2019</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2C3691CE-051C-4B7E-A23B-B2E80E9D0906}"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00824205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11734800" cy="1003300"/>
          </a:xfrm>
          <a:solidFill>
            <a:srgbClr val="0A8F9D"/>
          </a:solidFill>
        </p:spPr>
        <p:txBody>
          <a:bodyPr/>
          <a:lstStyle>
            <a:lvl1pPr algn="r">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7CA850-B011-4401-92D3-28535CD655E4}" type="datetimeFigureOut">
              <a:rPr lang="en-US" smtClean="0">
                <a:solidFill>
                  <a:prstClr val="black">
                    <a:tint val="75000"/>
                  </a:prstClr>
                </a:solidFill>
              </a:rPr>
              <a:pPr/>
              <a:t>25/01/2019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3691CE-051C-4B7E-A23B-B2E80E9D09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18033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4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7CA850-B011-4401-92D3-28535CD655E4}" type="datetimeFigureOut">
              <a:rPr lang="en-US" smtClean="0">
                <a:solidFill>
                  <a:srgbClr val="000000">
                    <a:tint val="75000"/>
                  </a:srgbClr>
                </a:solidFill>
              </a:rPr>
              <a:pPr/>
              <a:t>25/01/2019</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2C3691CE-051C-4B7E-A23B-B2E80E9D0906}"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21414176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7CA850-B011-4401-92D3-28535CD655E4}" type="datetimeFigureOut">
              <a:rPr lang="en-US" smtClean="0">
                <a:solidFill>
                  <a:srgbClr val="000000">
                    <a:tint val="75000"/>
                  </a:srgbClr>
                </a:solidFill>
              </a:rPr>
              <a:pPr/>
              <a:t>25/01/2019</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2C3691CE-051C-4B7E-A23B-B2E80E9D0906}"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14844221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7CA850-B011-4401-92D3-28535CD655E4}" type="datetimeFigureOut">
              <a:rPr lang="en-US" smtClean="0">
                <a:solidFill>
                  <a:srgbClr val="000000">
                    <a:tint val="75000"/>
                  </a:srgbClr>
                </a:solidFill>
              </a:rPr>
              <a:pPr/>
              <a:t>25/01/2019</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2C3691CE-051C-4B7E-A23B-B2E80E9D0906}"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8825447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lank w/do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5196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62"/>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8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7CA850-B011-4401-92D3-28535CD655E4}" type="datetimeFigureOut">
              <a:rPr lang="en-US" smtClean="0">
                <a:solidFill>
                  <a:prstClr val="black">
                    <a:tint val="75000"/>
                  </a:prstClr>
                </a:solidFill>
              </a:rPr>
              <a:pPr/>
              <a:t>25/01/2019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3691CE-051C-4B7E-A23B-B2E80E9D09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4010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7CA850-B011-4401-92D3-28535CD655E4}" type="datetimeFigureOut">
              <a:rPr lang="en-US" smtClean="0">
                <a:solidFill>
                  <a:prstClr val="black">
                    <a:tint val="75000"/>
                  </a:prstClr>
                </a:solidFill>
              </a:rPr>
              <a:pPr/>
              <a:t>25/01/2019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3691CE-051C-4B7E-A23B-B2E80E9D09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1013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7CA850-B011-4401-92D3-28535CD655E4}" type="datetimeFigureOut">
              <a:rPr lang="en-US" smtClean="0">
                <a:solidFill>
                  <a:prstClr val="black">
                    <a:tint val="75000"/>
                  </a:prstClr>
                </a:solidFill>
              </a:rPr>
              <a:pPr/>
              <a:t>25/01/2019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C3691CE-051C-4B7E-A23B-B2E80E9D09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7319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7CA850-B011-4401-92D3-28535CD655E4}" type="datetimeFigureOut">
              <a:rPr lang="en-US" smtClean="0">
                <a:solidFill>
                  <a:prstClr val="black">
                    <a:tint val="75000"/>
                  </a:prstClr>
                </a:solidFill>
              </a:rPr>
              <a:pPr/>
              <a:t>25/01/2019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C3691CE-051C-4B7E-A23B-B2E80E9D09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3043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7CA850-B011-4401-92D3-28535CD655E4}" type="datetimeFigureOut">
              <a:rPr lang="en-US" smtClean="0">
                <a:solidFill>
                  <a:prstClr val="black">
                    <a:tint val="75000"/>
                  </a:prstClr>
                </a:solidFill>
              </a:rPr>
              <a:pPr/>
              <a:t>25/01/2019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C3691CE-051C-4B7E-A23B-B2E80E9D09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4510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4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7CA850-B011-4401-92D3-28535CD655E4}" type="datetimeFigureOut">
              <a:rPr lang="en-US" smtClean="0">
                <a:solidFill>
                  <a:prstClr val="black">
                    <a:tint val="75000"/>
                  </a:prstClr>
                </a:solidFill>
              </a:rPr>
              <a:pPr/>
              <a:t>25/01/2019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3691CE-051C-4B7E-A23B-B2E80E9D09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5663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4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7CA850-B011-4401-92D3-28535CD655E4}" type="datetimeFigureOut">
              <a:rPr lang="en-US" smtClean="0">
                <a:solidFill>
                  <a:prstClr val="black">
                    <a:tint val="75000"/>
                  </a:prstClr>
                </a:solidFill>
              </a:rPr>
              <a:pPr/>
              <a:t>25/01/2019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3691CE-051C-4B7E-A23B-B2E80E9D09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0148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CADEA"/>
            </a:gs>
            <a:gs pos="50000">
              <a:srgbClr val="0CADEA"/>
            </a:gs>
            <a:gs pos="100000">
              <a:srgbClr val="0CADEA">
                <a:alpha val="51000"/>
              </a:srgb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7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7CA850-B011-4401-92D3-28535CD655E4}" type="datetimeFigureOut">
              <a:rPr lang="en-US" smtClean="0">
                <a:solidFill>
                  <a:prstClr val="black">
                    <a:tint val="75000"/>
                  </a:prstClr>
                </a:solidFill>
              </a:rPr>
              <a:pPr/>
              <a:t>25/01/2019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7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7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3691CE-051C-4B7E-A23B-B2E80E9D0906}" type="slidenum">
              <a:rPr lang="en-US" smtClean="0">
                <a:solidFill>
                  <a:prstClr val="black">
                    <a:tint val="75000"/>
                  </a:prstClr>
                </a:solidFill>
              </a:rPr>
              <a:pPr/>
              <a:t>‹#›</a:t>
            </a:fld>
            <a:endParaRPr lang="en-US">
              <a:solidFill>
                <a:prstClr val="black">
                  <a:tint val="75000"/>
                </a:prstClr>
              </a:solidFill>
            </a:endParaRPr>
          </a:p>
        </p:txBody>
      </p:sp>
      <p:grpSp>
        <p:nvGrpSpPr>
          <p:cNvPr id="7" name="Group 6"/>
          <p:cNvGrpSpPr/>
          <p:nvPr userDrawn="1"/>
        </p:nvGrpSpPr>
        <p:grpSpPr>
          <a:xfrm rot="16200000">
            <a:off x="-3108445" y="3111408"/>
            <a:ext cx="6858004" cy="641115"/>
            <a:chOff x="508738" y="3792312"/>
            <a:chExt cx="12192004" cy="641115"/>
          </a:xfrm>
        </p:grpSpPr>
        <p:sp>
          <p:nvSpPr>
            <p:cNvPr id="8" name="Rectangle 7"/>
            <p:cNvSpPr/>
            <p:nvPr/>
          </p:nvSpPr>
          <p:spPr>
            <a:xfrm>
              <a:off x="508741" y="3792312"/>
              <a:ext cx="12192000" cy="212996"/>
            </a:xfrm>
            <a:prstGeom prst="rect">
              <a:avLst/>
            </a:prstGeom>
            <a:solidFill>
              <a:srgbClr val="F49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508743" y="4007006"/>
              <a:ext cx="12191999" cy="212996"/>
            </a:xfrm>
            <a:prstGeom prst="rect">
              <a:avLst/>
            </a:prstGeom>
            <a:solidFill>
              <a:srgbClr val="0CA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508738" y="4220431"/>
              <a:ext cx="12191999" cy="212996"/>
            </a:xfrm>
            <a:prstGeom prst="rect">
              <a:avLst/>
            </a:prstGeom>
            <a:solidFill>
              <a:srgbClr val="0A8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979151811"/>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7692" y="4"/>
            <a:ext cx="11764309" cy="888273"/>
          </a:xfrm>
          <a:prstGeom prst="rect">
            <a:avLst/>
          </a:prstGeom>
          <a:solidFill>
            <a:srgbClr val="0A8F9D"/>
          </a:solidFill>
          <a:ln>
            <a:solidFill>
              <a:srgbClr val="0A8F9D"/>
            </a:solidFill>
          </a:ln>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162599"/>
            <a:ext cx="10515600" cy="501436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7CA850-B011-4401-92D3-28535CD655E4}" type="datetimeFigureOut">
              <a:rPr lang="en-US" smtClean="0">
                <a:solidFill>
                  <a:srgbClr val="000000">
                    <a:tint val="75000"/>
                  </a:srgbClr>
                </a:solidFill>
              </a:rPr>
              <a:pPr/>
              <a:t>25/01/2019</a:t>
            </a:fld>
            <a:endParaRPr lang="en-US">
              <a:solidFill>
                <a:srgbClr val="000000">
                  <a:tint val="75000"/>
                </a:srgbClr>
              </a:solidFill>
            </a:endParaRPr>
          </a:p>
        </p:txBody>
      </p:sp>
      <p:sp>
        <p:nvSpPr>
          <p:cNvPr id="5" name="Footer Placeholder 4"/>
          <p:cNvSpPr>
            <a:spLocks noGrp="1"/>
          </p:cNvSpPr>
          <p:nvPr>
            <p:ph type="ftr" sz="quarter" idx="3"/>
          </p:nvPr>
        </p:nvSpPr>
        <p:spPr>
          <a:xfrm>
            <a:off x="4038600" y="635636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0000">
                  <a:tint val="75000"/>
                </a:srgbClr>
              </a:solidFill>
            </a:endParaRPr>
          </a:p>
        </p:txBody>
      </p:sp>
      <p:sp>
        <p:nvSpPr>
          <p:cNvPr id="6" name="Slide Number Placeholder 5"/>
          <p:cNvSpPr>
            <a:spLocks noGrp="1"/>
          </p:cNvSpPr>
          <p:nvPr>
            <p:ph type="sldNum" sz="quarter" idx="4"/>
          </p:nvPr>
        </p:nvSpPr>
        <p:spPr>
          <a:xfrm>
            <a:off x="8610600" y="6356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3691CE-051C-4B7E-A23B-B2E80E9D0906}" type="slidenum">
              <a:rPr lang="en-US" smtClean="0">
                <a:solidFill>
                  <a:srgbClr val="000000">
                    <a:tint val="75000"/>
                  </a:srgbClr>
                </a:solidFill>
              </a:rPr>
              <a:pPr/>
              <a:t>‹#›</a:t>
            </a:fld>
            <a:endParaRPr lang="en-US">
              <a:solidFill>
                <a:srgbClr val="000000">
                  <a:tint val="75000"/>
                </a:srgbClr>
              </a:solidFill>
            </a:endParaRPr>
          </a:p>
        </p:txBody>
      </p:sp>
      <p:grpSp>
        <p:nvGrpSpPr>
          <p:cNvPr id="7" name="Group 6"/>
          <p:cNvGrpSpPr/>
          <p:nvPr userDrawn="1"/>
        </p:nvGrpSpPr>
        <p:grpSpPr>
          <a:xfrm rot="16200000">
            <a:off x="-3108445" y="3108446"/>
            <a:ext cx="6858004" cy="641115"/>
            <a:chOff x="508738" y="3792312"/>
            <a:chExt cx="12192004" cy="641115"/>
          </a:xfrm>
        </p:grpSpPr>
        <p:sp>
          <p:nvSpPr>
            <p:cNvPr id="8" name="Rectangle 7"/>
            <p:cNvSpPr/>
            <p:nvPr/>
          </p:nvSpPr>
          <p:spPr>
            <a:xfrm>
              <a:off x="508741" y="3792312"/>
              <a:ext cx="12192000" cy="212996"/>
            </a:xfrm>
            <a:prstGeom prst="rect">
              <a:avLst/>
            </a:prstGeom>
            <a:solidFill>
              <a:srgbClr val="F49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508743" y="4007006"/>
              <a:ext cx="12191999" cy="212996"/>
            </a:xfrm>
            <a:prstGeom prst="rect">
              <a:avLst/>
            </a:prstGeom>
            <a:solidFill>
              <a:srgbClr val="0CA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508738" y="4220431"/>
              <a:ext cx="12191999" cy="212996"/>
            </a:xfrm>
            <a:prstGeom prst="rect">
              <a:avLst/>
            </a:prstGeom>
            <a:solidFill>
              <a:srgbClr val="0A8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Tree>
    <p:extLst>
      <p:ext uri="{BB962C8B-B14F-4D97-AF65-F5344CB8AC3E}">
        <p14:creationId xmlns:p14="http://schemas.microsoft.com/office/powerpoint/2010/main" val="1546607288"/>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Lst>
  <p:transition>
    <p:fade/>
  </p:transition>
  <p:txStyles>
    <p:titleStyle>
      <a:lvl1pPr algn="r" defTabSz="914400" rtl="0" eaLnBrk="1" latinLnBrk="0" hangingPunct="1">
        <a:lnSpc>
          <a:spcPct val="90000"/>
        </a:lnSpc>
        <a:spcBef>
          <a:spcPct val="0"/>
        </a:spcBef>
        <a:buNone/>
        <a:defRPr sz="3600" b="1" kern="1200">
          <a:solidFill>
            <a:schemeClr val="bg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tiff"/><Relationship Id="rId7" Type="http://schemas.openxmlformats.org/officeDocument/2006/relationships/image" Target="../media/image17.tiff"/><Relationship Id="rId2" Type="http://schemas.openxmlformats.org/officeDocument/2006/relationships/image" Target="../media/image12.tiff"/><Relationship Id="rId1" Type="http://schemas.openxmlformats.org/officeDocument/2006/relationships/slideLayout" Target="../slideLayouts/slideLayout12.xml"/><Relationship Id="rId6" Type="http://schemas.openxmlformats.org/officeDocument/2006/relationships/image" Target="../media/image16.tiff"/><Relationship Id="rId5" Type="http://schemas.openxmlformats.org/officeDocument/2006/relationships/image" Target="../media/image15.tiff"/><Relationship Id="rId4" Type="http://schemas.openxmlformats.org/officeDocument/2006/relationships/image" Target="../media/image14.tiff"/></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microsoft.com/office/2007/relationships/hdphoto" Target="../media/hdphoto1.wdp"/><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23.png"/><Relationship Id="rId1" Type="http://schemas.openxmlformats.org/officeDocument/2006/relationships/slideLayout" Target="../slideLayouts/slideLayout23.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hyperlink" Target="http://www.oceanobs19.net/" TargetMode="External"/><Relationship Id="rId9" Type="http://schemas.openxmlformats.org/officeDocument/2006/relationships/image" Target="../media/image28.png"/><Relationship Id="rId1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el 1"/>
          <p:cNvSpPr txBox="1">
            <a:spLocks/>
          </p:cNvSpPr>
          <p:nvPr/>
        </p:nvSpPr>
        <p:spPr bwMode="auto">
          <a:xfrm>
            <a:off x="0" y="-4569"/>
            <a:ext cx="12192000" cy="5832909"/>
          </a:xfrm>
          <a:prstGeom prst="rect">
            <a:avLst/>
          </a:prstGeom>
          <a:gradFill flip="none" rotWithShape="1">
            <a:gsLst>
              <a:gs pos="93000">
                <a:srgbClr val="273374"/>
              </a:gs>
              <a:gs pos="0">
                <a:srgbClr val="0684C8"/>
              </a:gs>
            </a:gsLst>
            <a:lin ang="5400000" scaled="1"/>
            <a:tileRect/>
          </a:gradFill>
          <a:ln>
            <a:noFill/>
          </a:ln>
          <a:extLst/>
        </p:spPr>
        <p:txBody>
          <a:bodyPr lIns="0" tIns="44450" rIns="0" bIns="44450" anchor="ctr"/>
          <a:lstStyle>
            <a:lvl1pPr defTabSz="762000" eaLnBrk="0" hangingPunct="0">
              <a:defRPr sz="2200" b="1">
                <a:solidFill>
                  <a:schemeClr val="tx1"/>
                </a:solidFill>
                <a:latin typeface="Arial" pitchFamily="34" charset="0"/>
                <a:ea typeface="MS PGothic" pitchFamily="34" charset="-128"/>
              </a:defRPr>
            </a:lvl1pPr>
            <a:lvl2pPr marL="742950" indent="-285750" defTabSz="762000" eaLnBrk="0" hangingPunct="0">
              <a:defRPr sz="2200" b="1">
                <a:solidFill>
                  <a:schemeClr val="tx1"/>
                </a:solidFill>
                <a:latin typeface="Arial" pitchFamily="34" charset="0"/>
                <a:ea typeface="MS PGothic" pitchFamily="34" charset="-128"/>
              </a:defRPr>
            </a:lvl2pPr>
            <a:lvl3pPr marL="1143000" indent="-228600" defTabSz="762000" eaLnBrk="0" hangingPunct="0">
              <a:defRPr sz="2200" b="1">
                <a:solidFill>
                  <a:schemeClr val="tx1"/>
                </a:solidFill>
                <a:latin typeface="Arial" pitchFamily="34" charset="0"/>
                <a:ea typeface="MS PGothic" pitchFamily="34" charset="-128"/>
              </a:defRPr>
            </a:lvl3pPr>
            <a:lvl4pPr marL="1600200" indent="-228600" defTabSz="762000" eaLnBrk="0" hangingPunct="0">
              <a:defRPr sz="2200" b="1">
                <a:solidFill>
                  <a:schemeClr val="tx1"/>
                </a:solidFill>
                <a:latin typeface="Arial" pitchFamily="34" charset="0"/>
                <a:ea typeface="MS PGothic" pitchFamily="34" charset="-128"/>
              </a:defRPr>
            </a:lvl4pPr>
            <a:lvl5pPr marL="2057400" indent="-228600" defTabSz="762000" eaLnBrk="0" hangingPunct="0">
              <a:defRPr sz="2200" b="1">
                <a:solidFill>
                  <a:schemeClr val="tx1"/>
                </a:solidFill>
                <a:latin typeface="Arial" pitchFamily="34" charset="0"/>
                <a:ea typeface="MS PGothic" pitchFamily="34" charset="-128"/>
              </a:defRPr>
            </a:lvl5pPr>
            <a:lvl6pPr marL="25146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6pPr>
            <a:lvl7pPr marL="29718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7pPr>
            <a:lvl8pPr marL="34290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8pPr>
            <a:lvl9pPr marL="38862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9pPr>
          </a:lstStyle>
          <a:p>
            <a:pPr algn="ctr">
              <a:defRPr/>
            </a:pPr>
            <a:endParaRPr lang="en-US" altLang="en-US" sz="5400" dirty="0" smtClean="0">
              <a:solidFill>
                <a:srgbClr val="FFFFFF"/>
              </a:solidFill>
              <a:latin typeface="Arial Bold" pitchFamily="1" charset="0"/>
              <a:sym typeface="Arial Bold" pitchFamily="1"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1125"/>
            <a:ext cx="4286019" cy="5832910"/>
          </a:xfrm>
          <a:prstGeom prst="rect">
            <a:avLst/>
          </a:prstGeom>
          <a:ln w="12700">
            <a:noFill/>
          </a:ln>
          <a:effectLst/>
        </p:spPr>
      </p:pic>
      <p:sp>
        <p:nvSpPr>
          <p:cNvPr id="5" name="Rectangle 1"/>
          <p:cNvSpPr>
            <a:spLocks noChangeArrowheads="1"/>
          </p:cNvSpPr>
          <p:nvPr/>
        </p:nvSpPr>
        <p:spPr bwMode="auto">
          <a:xfrm>
            <a:off x="4286027" y="427408"/>
            <a:ext cx="7905983" cy="2380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ts val="3000"/>
              </a:lnSpc>
              <a:spcAft>
                <a:spcPts val="1000"/>
              </a:spcAft>
              <a:buClr>
                <a:schemeClr val="tx1"/>
              </a:buClr>
              <a:buChar char="•"/>
              <a:defRPr sz="2400" b="1">
                <a:solidFill>
                  <a:schemeClr val="tx1"/>
                </a:solidFill>
                <a:latin typeface="Arial" panose="020B0604020202020204" pitchFamily="34" charset="0"/>
                <a:ea typeface="MS PGothic" panose="020B0600070205080204" pitchFamily="34" charset="-128"/>
              </a:defRPr>
            </a:lvl1pPr>
            <a:lvl2pPr marL="742950" indent="-285750" eaLnBrk="0" hangingPunct="0">
              <a:lnSpc>
                <a:spcPts val="3000"/>
              </a:lnSpc>
              <a:spcAft>
                <a:spcPts val="1000"/>
              </a:spcAft>
              <a:buClr>
                <a:schemeClr val="tx1"/>
              </a:buClr>
              <a:buFont typeface="Arial Unicode MS" panose="020B0604020202020204" pitchFamily="34" charset="-128"/>
              <a:buChar char="‑"/>
              <a:defRPr sz="2200">
                <a:solidFill>
                  <a:schemeClr val="tx1"/>
                </a:solidFill>
                <a:latin typeface="Arial" panose="020B0604020202020204" pitchFamily="34" charset="0"/>
                <a:ea typeface="MS PGothic" panose="020B0600070205080204" pitchFamily="34" charset="-128"/>
              </a:defRPr>
            </a:lvl2pPr>
            <a:lvl3pPr marL="1143000" indent="-228600" eaLnBrk="0" hangingPunct="0">
              <a:lnSpc>
                <a:spcPts val="2600"/>
              </a:lnSpc>
              <a:spcAft>
                <a:spcPts val="800"/>
              </a:spcAft>
              <a:buClr>
                <a:schemeClr val="tx1"/>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3pPr>
            <a:lvl4pPr marL="1600200" indent="-228600" eaLnBrk="0" hangingPunct="0">
              <a:lnSpc>
                <a:spcPts val="2600"/>
              </a:lnSpc>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4pPr>
            <a:lvl5pPr marL="2057400" indent="-228600" eaLnBrk="0" hangingPunct="0">
              <a:lnSpc>
                <a:spcPts val="2600"/>
              </a:lnSpc>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9pPr>
          </a:lstStyle>
          <a:p>
            <a:pPr algn="ctr">
              <a:lnSpc>
                <a:spcPct val="100000"/>
              </a:lnSpc>
              <a:spcBef>
                <a:spcPts val="1600"/>
              </a:spcBef>
              <a:spcAft>
                <a:spcPct val="0"/>
              </a:spcAft>
              <a:buClr>
                <a:srgbClr val="000000"/>
              </a:buClr>
              <a:buFontTx/>
              <a:buNone/>
            </a:pPr>
            <a:r>
              <a:rPr lang="en-US" altLang="en-US" sz="3200" dirty="0">
                <a:solidFill>
                  <a:srgbClr val="FFFFFF"/>
                </a:solidFill>
                <a:latin typeface="Calibri"/>
              </a:rPr>
              <a:t>The Global Observing </a:t>
            </a:r>
            <a:r>
              <a:rPr lang="en-US" altLang="en-US" sz="3200" dirty="0" smtClean="0">
                <a:solidFill>
                  <a:srgbClr val="FFFFFF"/>
                </a:solidFill>
                <a:latin typeface="Calibri"/>
              </a:rPr>
              <a:t>System for Climate</a:t>
            </a:r>
            <a:endParaRPr lang="en-US" altLang="en-US" sz="3200" dirty="0">
              <a:solidFill>
                <a:srgbClr val="FFFFFF"/>
              </a:solidFill>
              <a:latin typeface="Calibri"/>
            </a:endParaRPr>
          </a:p>
          <a:p>
            <a:pPr algn="ctr">
              <a:lnSpc>
                <a:spcPts val="14000"/>
              </a:lnSpc>
              <a:spcAft>
                <a:spcPct val="0"/>
              </a:spcAft>
              <a:buClr>
                <a:srgbClr val="000000"/>
              </a:buClr>
              <a:buFontTx/>
              <a:buNone/>
            </a:pPr>
            <a:r>
              <a:rPr lang="en-US" altLang="en-US" sz="4800" spc="-300" dirty="0" smtClean="0">
                <a:solidFill>
                  <a:srgbClr val="FFFFFF"/>
                </a:solidFill>
                <a:latin typeface="Calibri"/>
              </a:rPr>
              <a:t>GCOS Update </a:t>
            </a:r>
            <a:endParaRPr lang="en-US" altLang="en-US" sz="4800" spc="-1000" dirty="0">
              <a:gradFill>
                <a:gsLst>
                  <a:gs pos="100000">
                    <a:srgbClr val="FFC000"/>
                  </a:gs>
                  <a:gs pos="2000">
                    <a:srgbClr val="FF0000"/>
                  </a:gs>
                </a:gsLst>
                <a:lin ang="5400000" scaled="1"/>
              </a:gradFill>
              <a:latin typeface="Calibri"/>
            </a:endParaRPr>
          </a:p>
        </p:txBody>
      </p:sp>
      <p:sp>
        <p:nvSpPr>
          <p:cNvPr id="6" name="Rectangle 1"/>
          <p:cNvSpPr>
            <a:spLocks noChangeArrowheads="1"/>
          </p:cNvSpPr>
          <p:nvPr/>
        </p:nvSpPr>
        <p:spPr bwMode="auto">
          <a:xfrm>
            <a:off x="5533167" y="4545297"/>
            <a:ext cx="548775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eaLnBrk="0" hangingPunct="0">
              <a:lnSpc>
                <a:spcPts val="3000"/>
              </a:lnSpc>
              <a:spcAft>
                <a:spcPts val="1000"/>
              </a:spcAft>
              <a:buClr>
                <a:schemeClr val="tx1"/>
              </a:buClr>
              <a:buChar char="•"/>
              <a:defRPr sz="2400" b="1">
                <a:solidFill>
                  <a:schemeClr val="tx1"/>
                </a:solidFill>
                <a:latin typeface="Arial" panose="020B0604020202020204" pitchFamily="34" charset="0"/>
                <a:ea typeface="MS PGothic" panose="020B0600070205080204" pitchFamily="34" charset="-128"/>
              </a:defRPr>
            </a:lvl1pPr>
            <a:lvl2pPr marL="742950" indent="-285750" eaLnBrk="0" hangingPunct="0">
              <a:lnSpc>
                <a:spcPts val="3000"/>
              </a:lnSpc>
              <a:spcAft>
                <a:spcPts val="1000"/>
              </a:spcAft>
              <a:buClr>
                <a:schemeClr val="tx1"/>
              </a:buClr>
              <a:buFont typeface="Arial Unicode MS" panose="020B0604020202020204" pitchFamily="34" charset="-128"/>
              <a:buChar char="‑"/>
              <a:defRPr sz="2200">
                <a:solidFill>
                  <a:schemeClr val="tx1"/>
                </a:solidFill>
                <a:latin typeface="Arial" panose="020B0604020202020204" pitchFamily="34" charset="0"/>
                <a:ea typeface="MS PGothic" panose="020B0600070205080204" pitchFamily="34" charset="-128"/>
              </a:defRPr>
            </a:lvl2pPr>
            <a:lvl3pPr marL="1143000" indent="-228600" eaLnBrk="0" hangingPunct="0">
              <a:lnSpc>
                <a:spcPts val="2600"/>
              </a:lnSpc>
              <a:spcAft>
                <a:spcPts val="800"/>
              </a:spcAft>
              <a:buClr>
                <a:schemeClr val="tx1"/>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3pPr>
            <a:lvl4pPr marL="1600200" indent="-228600" eaLnBrk="0" hangingPunct="0">
              <a:lnSpc>
                <a:spcPts val="2600"/>
              </a:lnSpc>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4pPr>
            <a:lvl5pPr marL="2057400" indent="-228600" eaLnBrk="0" hangingPunct="0">
              <a:lnSpc>
                <a:spcPts val="2600"/>
              </a:lnSpc>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9pPr>
          </a:lstStyle>
          <a:p>
            <a:pPr algn="ctr">
              <a:lnSpc>
                <a:spcPct val="100000"/>
              </a:lnSpc>
              <a:spcAft>
                <a:spcPct val="0"/>
              </a:spcAft>
              <a:buClr>
                <a:srgbClr val="000000"/>
              </a:buClr>
              <a:buFontTx/>
              <a:buNone/>
            </a:pPr>
            <a:r>
              <a:rPr lang="en-US" altLang="en-US" sz="2800" dirty="0">
                <a:solidFill>
                  <a:srgbClr val="FFFFFF"/>
                </a:solidFill>
                <a:latin typeface="Calibri"/>
              </a:rPr>
              <a:t>GCOS </a:t>
            </a:r>
            <a:r>
              <a:rPr lang="en-US" altLang="en-US" sz="2800" dirty="0" smtClean="0">
                <a:solidFill>
                  <a:srgbClr val="FFFFFF"/>
                </a:solidFill>
                <a:latin typeface="Calibri"/>
              </a:rPr>
              <a:t>Secretariat, WMO</a:t>
            </a:r>
          </a:p>
          <a:p>
            <a:pPr algn="ctr">
              <a:lnSpc>
                <a:spcPct val="100000"/>
              </a:lnSpc>
              <a:spcAft>
                <a:spcPct val="0"/>
              </a:spcAft>
              <a:buClr>
                <a:srgbClr val="000000"/>
              </a:buClr>
              <a:buFontTx/>
              <a:buNone/>
            </a:pPr>
            <a:r>
              <a:rPr lang="en-US" altLang="en-US" sz="1600" dirty="0" smtClean="0">
                <a:solidFill>
                  <a:srgbClr val="FFFFFF"/>
                </a:solidFill>
                <a:latin typeface="Calibri"/>
              </a:rPr>
              <a:t>Tim Oakley, GCOS Network Manager</a:t>
            </a:r>
            <a:endParaRPr lang="en-US" altLang="en-US" sz="2800" dirty="0">
              <a:solidFill>
                <a:srgbClr val="FFFFFF"/>
              </a:solidFill>
              <a:latin typeface="Calibri"/>
            </a:endParaRPr>
          </a:p>
        </p:txBody>
      </p:sp>
      <p:sp>
        <p:nvSpPr>
          <p:cNvPr id="2" name="Rectangle 1"/>
          <p:cNvSpPr/>
          <p:nvPr/>
        </p:nvSpPr>
        <p:spPr>
          <a:xfrm>
            <a:off x="4946383" y="2597045"/>
            <a:ext cx="6805863" cy="1200329"/>
          </a:xfrm>
          <a:prstGeom prst="rect">
            <a:avLst/>
          </a:prstGeom>
        </p:spPr>
        <p:txBody>
          <a:bodyPr wrap="square">
            <a:spAutoFit/>
          </a:bodyPr>
          <a:lstStyle/>
          <a:p>
            <a:pPr algn="ctr"/>
            <a:r>
              <a:rPr lang="en-US" sz="3600" i="1" dirty="0" smtClean="0">
                <a:solidFill>
                  <a:srgbClr val="FFFFFF"/>
                </a:solidFill>
                <a:ea typeface="Calibri" charset="0"/>
                <a:cs typeface="Calibri" charset="0"/>
              </a:rPr>
              <a:t>Document 10.2</a:t>
            </a:r>
          </a:p>
          <a:p>
            <a:pPr algn="ctr"/>
            <a:r>
              <a:rPr lang="en-US" sz="3600" i="1" dirty="0" smtClean="0">
                <a:solidFill>
                  <a:srgbClr val="FFFFFF"/>
                </a:solidFill>
                <a:ea typeface="Calibri" charset="0"/>
                <a:cs typeface="Calibri" charset="0"/>
              </a:rPr>
              <a:t>ICG-WIGOS-8, Geneva (Jan 2019)</a:t>
            </a:r>
          </a:p>
        </p:txBody>
      </p:sp>
      <p:grpSp>
        <p:nvGrpSpPr>
          <p:cNvPr id="7" name="Group 6"/>
          <p:cNvGrpSpPr/>
          <p:nvPr/>
        </p:nvGrpSpPr>
        <p:grpSpPr>
          <a:xfrm>
            <a:off x="5909912" y="5905117"/>
            <a:ext cx="6114181" cy="901159"/>
            <a:chOff x="142581" y="4008281"/>
            <a:chExt cx="12449403" cy="1834896"/>
          </a:xfrm>
        </p:grpSpPr>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87584" y="4191400"/>
              <a:ext cx="4361688" cy="1438656"/>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23550" y="4032393"/>
              <a:ext cx="3129178" cy="1789996"/>
            </a:xfrm>
            <a:prstGeom prst="rect">
              <a:avLst/>
            </a:prstGeom>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153328" y="4026408"/>
              <a:ext cx="1438656" cy="1691640"/>
            </a:xfrm>
            <a:prstGeom prst="rect">
              <a:avLst/>
            </a:prstGeom>
          </p:spPr>
        </p:pic>
        <p:pic>
          <p:nvPicPr>
            <p:cNvPr id="11" name="Picture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42581" y="4008281"/>
              <a:ext cx="1438656" cy="1834896"/>
            </a:xfrm>
            <a:prstGeom prst="rect">
              <a:avLst/>
            </a:prstGeom>
          </p:spPr>
        </p:pic>
      </p:grpSp>
    </p:spTree>
    <p:extLst>
      <p:ext uri="{BB962C8B-B14F-4D97-AF65-F5344CB8AC3E}">
        <p14:creationId xmlns:p14="http://schemas.microsoft.com/office/powerpoint/2010/main" val="25908811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Requests to ICG-WIGOS-8</a:t>
            </a:r>
            <a:endParaRPr lang="en-GB" dirty="0"/>
          </a:p>
        </p:txBody>
      </p:sp>
      <p:sp>
        <p:nvSpPr>
          <p:cNvPr id="3" name="TextBox 2"/>
          <p:cNvSpPr txBox="1"/>
          <p:nvPr/>
        </p:nvSpPr>
        <p:spPr>
          <a:xfrm>
            <a:off x="731519" y="888277"/>
            <a:ext cx="11351623" cy="6001643"/>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Take note of the work of GCOS particularly that of direct relevance to WIGOS</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smtClean="0"/>
              <a:t>Take particular note of the further deterioration in the observing networks being monitored by the GCOS Network Manager; and take every opportunity to communicate this to WMO Members and seek ways to resolve this.</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Request that ICG-WIGOS advises and supports GCOS in the communication of the observational activities that require WMO members collaboration, in particular that of the proposal for a GCOS Surface Reference Network (GSRN), the redesign of the GCOS Upper Air Network (GUAN) and the further implementation of the GCOS Reference Upper Air Network (GRUAN).  </a:t>
            </a:r>
            <a:endParaRPr lang="en-GB" sz="2400" dirty="0" smtClean="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Requests ICG-WIGOS consider how WMO should engage in the OceanObs’19 Decadal Conference, which will set the forward agenda for sustained observations of the ocean. WMO has been invited to sponsor the conference (financially and intellectually), but currently isn’t formally engaged.  </a:t>
            </a:r>
          </a:p>
        </p:txBody>
      </p:sp>
    </p:spTree>
    <p:extLst>
      <p:ext uri="{BB962C8B-B14F-4D97-AF65-F5344CB8AC3E}">
        <p14:creationId xmlns:p14="http://schemas.microsoft.com/office/powerpoint/2010/main" val="221734987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p:cNvSpPr txBox="1">
            <a:spLocks/>
          </p:cNvSpPr>
          <p:nvPr/>
        </p:nvSpPr>
        <p:spPr bwMode="auto">
          <a:xfrm>
            <a:off x="0" y="-5694"/>
            <a:ext cx="12192000" cy="5832909"/>
          </a:xfrm>
          <a:prstGeom prst="rect">
            <a:avLst/>
          </a:prstGeom>
          <a:gradFill flip="none" rotWithShape="1">
            <a:gsLst>
              <a:gs pos="93000">
                <a:srgbClr val="273374"/>
              </a:gs>
              <a:gs pos="0">
                <a:srgbClr val="0684C8"/>
              </a:gs>
            </a:gsLst>
            <a:lin ang="5400000" scaled="1"/>
            <a:tileRect/>
          </a:gradFill>
          <a:ln>
            <a:noFill/>
          </a:ln>
          <a:extLst/>
        </p:spPr>
        <p:txBody>
          <a:bodyPr lIns="0" tIns="44450" rIns="0" bIns="44450" anchor="ctr"/>
          <a:lstStyle>
            <a:lvl1pPr defTabSz="762000" eaLnBrk="0" hangingPunct="0">
              <a:defRPr sz="2200" b="1">
                <a:solidFill>
                  <a:schemeClr val="tx1"/>
                </a:solidFill>
                <a:latin typeface="Arial" pitchFamily="34" charset="0"/>
                <a:ea typeface="MS PGothic" pitchFamily="34" charset="-128"/>
              </a:defRPr>
            </a:lvl1pPr>
            <a:lvl2pPr marL="742950" indent="-285750" defTabSz="762000" eaLnBrk="0" hangingPunct="0">
              <a:defRPr sz="2200" b="1">
                <a:solidFill>
                  <a:schemeClr val="tx1"/>
                </a:solidFill>
                <a:latin typeface="Arial" pitchFamily="34" charset="0"/>
                <a:ea typeface="MS PGothic" pitchFamily="34" charset="-128"/>
              </a:defRPr>
            </a:lvl2pPr>
            <a:lvl3pPr marL="1143000" indent="-228600" defTabSz="762000" eaLnBrk="0" hangingPunct="0">
              <a:defRPr sz="2200" b="1">
                <a:solidFill>
                  <a:schemeClr val="tx1"/>
                </a:solidFill>
                <a:latin typeface="Arial" pitchFamily="34" charset="0"/>
                <a:ea typeface="MS PGothic" pitchFamily="34" charset="-128"/>
              </a:defRPr>
            </a:lvl3pPr>
            <a:lvl4pPr marL="1600200" indent="-228600" defTabSz="762000" eaLnBrk="0" hangingPunct="0">
              <a:defRPr sz="2200" b="1">
                <a:solidFill>
                  <a:schemeClr val="tx1"/>
                </a:solidFill>
                <a:latin typeface="Arial" pitchFamily="34" charset="0"/>
                <a:ea typeface="MS PGothic" pitchFamily="34" charset="-128"/>
              </a:defRPr>
            </a:lvl4pPr>
            <a:lvl5pPr marL="2057400" indent="-228600" defTabSz="762000" eaLnBrk="0" hangingPunct="0">
              <a:defRPr sz="2200" b="1">
                <a:solidFill>
                  <a:schemeClr val="tx1"/>
                </a:solidFill>
                <a:latin typeface="Arial" pitchFamily="34" charset="0"/>
                <a:ea typeface="MS PGothic" pitchFamily="34" charset="-128"/>
              </a:defRPr>
            </a:lvl5pPr>
            <a:lvl6pPr marL="25146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6pPr>
            <a:lvl7pPr marL="29718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7pPr>
            <a:lvl8pPr marL="34290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8pPr>
            <a:lvl9pPr marL="38862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9pPr>
          </a:lstStyle>
          <a:p>
            <a:pPr algn="ctr">
              <a:defRPr/>
            </a:pPr>
            <a:endParaRPr lang="en-US" altLang="en-US" sz="5400" dirty="0" smtClean="0">
              <a:solidFill>
                <a:srgbClr val="FFFFFF"/>
              </a:solidFill>
              <a:latin typeface="Arial Bold" pitchFamily="1" charset="0"/>
              <a:cs typeface="+mn-cs"/>
              <a:sym typeface="Arial Bold" pitchFamily="1"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4286019" cy="5832910"/>
          </a:xfrm>
          <a:prstGeom prst="rect">
            <a:avLst/>
          </a:prstGeom>
          <a:ln w="12700">
            <a:noFill/>
          </a:ln>
          <a:effectLst/>
        </p:spPr>
      </p:pic>
      <p:sp>
        <p:nvSpPr>
          <p:cNvPr id="5" name="Rectangle 1"/>
          <p:cNvSpPr>
            <a:spLocks noChangeArrowheads="1"/>
          </p:cNvSpPr>
          <p:nvPr/>
        </p:nvSpPr>
        <p:spPr bwMode="auto">
          <a:xfrm>
            <a:off x="4286019" y="427398"/>
            <a:ext cx="7905983" cy="2380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ts val="3000"/>
              </a:lnSpc>
              <a:spcAft>
                <a:spcPts val="1000"/>
              </a:spcAft>
              <a:buClr>
                <a:schemeClr val="tx1"/>
              </a:buClr>
              <a:buChar char="•"/>
              <a:defRPr sz="2400" b="1">
                <a:solidFill>
                  <a:schemeClr val="tx1"/>
                </a:solidFill>
                <a:latin typeface="Arial" panose="020B0604020202020204" pitchFamily="34" charset="0"/>
                <a:ea typeface="MS PGothic" panose="020B0600070205080204" pitchFamily="34" charset="-128"/>
              </a:defRPr>
            </a:lvl1pPr>
            <a:lvl2pPr marL="742950" indent="-285750" eaLnBrk="0" hangingPunct="0">
              <a:lnSpc>
                <a:spcPts val="3000"/>
              </a:lnSpc>
              <a:spcAft>
                <a:spcPts val="1000"/>
              </a:spcAft>
              <a:buClr>
                <a:schemeClr val="tx1"/>
              </a:buClr>
              <a:buFont typeface="Arial Unicode MS" panose="020B0604020202020204" pitchFamily="34" charset="-128"/>
              <a:buChar char="‑"/>
              <a:defRPr sz="2200">
                <a:solidFill>
                  <a:schemeClr val="tx1"/>
                </a:solidFill>
                <a:latin typeface="Arial" panose="020B0604020202020204" pitchFamily="34" charset="0"/>
                <a:ea typeface="MS PGothic" panose="020B0600070205080204" pitchFamily="34" charset="-128"/>
              </a:defRPr>
            </a:lvl2pPr>
            <a:lvl3pPr marL="1143000" indent="-228600" eaLnBrk="0" hangingPunct="0">
              <a:lnSpc>
                <a:spcPts val="2600"/>
              </a:lnSpc>
              <a:spcAft>
                <a:spcPts val="800"/>
              </a:spcAft>
              <a:buClr>
                <a:schemeClr val="tx1"/>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3pPr>
            <a:lvl4pPr marL="1600200" indent="-228600" eaLnBrk="0" hangingPunct="0">
              <a:lnSpc>
                <a:spcPts val="2600"/>
              </a:lnSpc>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4pPr>
            <a:lvl5pPr marL="2057400" indent="-228600" eaLnBrk="0" hangingPunct="0">
              <a:lnSpc>
                <a:spcPts val="2600"/>
              </a:lnSpc>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9pPr>
          </a:lstStyle>
          <a:p>
            <a:pPr algn="ctr">
              <a:lnSpc>
                <a:spcPct val="100000"/>
              </a:lnSpc>
              <a:spcBef>
                <a:spcPts val="1600"/>
              </a:spcBef>
              <a:spcAft>
                <a:spcPct val="0"/>
              </a:spcAft>
              <a:buFontTx/>
              <a:buNone/>
            </a:pPr>
            <a:r>
              <a:rPr lang="en-US" altLang="en-US" sz="3200" dirty="0">
                <a:solidFill>
                  <a:schemeClr val="bg1"/>
                </a:solidFill>
                <a:latin typeface="+mn-lt"/>
              </a:rPr>
              <a:t>The Global Observing </a:t>
            </a:r>
            <a:r>
              <a:rPr lang="en-US" altLang="en-US" sz="3200" dirty="0" smtClean="0">
                <a:solidFill>
                  <a:schemeClr val="bg1"/>
                </a:solidFill>
                <a:latin typeface="+mn-lt"/>
              </a:rPr>
              <a:t>System for Climate</a:t>
            </a:r>
            <a:endParaRPr lang="en-US" altLang="en-US" sz="3200" dirty="0">
              <a:solidFill>
                <a:schemeClr val="bg1"/>
              </a:solidFill>
              <a:latin typeface="+mn-lt"/>
            </a:endParaRPr>
          </a:p>
          <a:p>
            <a:pPr algn="ctr">
              <a:lnSpc>
                <a:spcPts val="14000"/>
              </a:lnSpc>
              <a:spcAft>
                <a:spcPct val="0"/>
              </a:spcAft>
              <a:buFontTx/>
              <a:buNone/>
            </a:pPr>
            <a:r>
              <a:rPr lang="en-US" altLang="en-US" sz="7200" spc="-300" dirty="0" smtClean="0">
                <a:solidFill>
                  <a:schemeClr val="bg1"/>
                </a:solidFill>
                <a:latin typeface="+mn-lt"/>
              </a:rPr>
              <a:t>Thank you</a:t>
            </a:r>
            <a:endParaRPr lang="en-US" altLang="en-US" sz="21000" spc="-1000" dirty="0">
              <a:gradFill>
                <a:gsLst>
                  <a:gs pos="100000">
                    <a:srgbClr val="FFC000"/>
                  </a:gs>
                  <a:gs pos="2000">
                    <a:srgbClr val="FF0000"/>
                  </a:gs>
                </a:gsLst>
                <a:lin ang="5400000" scaled="1"/>
              </a:gradFill>
              <a:latin typeface="+mn-lt"/>
            </a:endParaRPr>
          </a:p>
        </p:txBody>
      </p:sp>
      <p:sp>
        <p:nvSpPr>
          <p:cNvPr id="6" name="Rectangle 1"/>
          <p:cNvSpPr>
            <a:spLocks noChangeArrowheads="1"/>
          </p:cNvSpPr>
          <p:nvPr/>
        </p:nvSpPr>
        <p:spPr bwMode="auto">
          <a:xfrm>
            <a:off x="5533167" y="4556860"/>
            <a:ext cx="548775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eaLnBrk="0" hangingPunct="0">
              <a:lnSpc>
                <a:spcPts val="3000"/>
              </a:lnSpc>
              <a:spcAft>
                <a:spcPts val="1000"/>
              </a:spcAft>
              <a:buClr>
                <a:schemeClr val="tx1"/>
              </a:buClr>
              <a:buChar char="•"/>
              <a:defRPr sz="2400" b="1">
                <a:solidFill>
                  <a:schemeClr val="tx1"/>
                </a:solidFill>
                <a:latin typeface="Arial" panose="020B0604020202020204" pitchFamily="34" charset="0"/>
                <a:ea typeface="MS PGothic" panose="020B0600070205080204" pitchFamily="34" charset="-128"/>
              </a:defRPr>
            </a:lvl1pPr>
            <a:lvl2pPr marL="742950" indent="-285750" eaLnBrk="0" hangingPunct="0">
              <a:lnSpc>
                <a:spcPts val="3000"/>
              </a:lnSpc>
              <a:spcAft>
                <a:spcPts val="1000"/>
              </a:spcAft>
              <a:buClr>
                <a:schemeClr val="tx1"/>
              </a:buClr>
              <a:buFont typeface="Arial Unicode MS" panose="020B0604020202020204" pitchFamily="34" charset="-128"/>
              <a:buChar char="‑"/>
              <a:defRPr sz="2200">
                <a:solidFill>
                  <a:schemeClr val="tx1"/>
                </a:solidFill>
                <a:latin typeface="Arial" panose="020B0604020202020204" pitchFamily="34" charset="0"/>
                <a:ea typeface="MS PGothic" panose="020B0600070205080204" pitchFamily="34" charset="-128"/>
              </a:defRPr>
            </a:lvl2pPr>
            <a:lvl3pPr marL="1143000" indent="-228600" eaLnBrk="0" hangingPunct="0">
              <a:lnSpc>
                <a:spcPts val="2600"/>
              </a:lnSpc>
              <a:spcAft>
                <a:spcPts val="800"/>
              </a:spcAft>
              <a:buClr>
                <a:schemeClr val="tx1"/>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3pPr>
            <a:lvl4pPr marL="1600200" indent="-228600" eaLnBrk="0" hangingPunct="0">
              <a:lnSpc>
                <a:spcPts val="2600"/>
              </a:lnSpc>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4pPr>
            <a:lvl5pPr marL="2057400" indent="-228600" eaLnBrk="0" hangingPunct="0">
              <a:lnSpc>
                <a:spcPts val="2600"/>
              </a:lnSpc>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9pPr>
          </a:lstStyle>
          <a:p>
            <a:pPr algn="ctr">
              <a:lnSpc>
                <a:spcPct val="100000"/>
              </a:lnSpc>
              <a:spcAft>
                <a:spcPct val="0"/>
              </a:spcAft>
              <a:buFontTx/>
              <a:buNone/>
            </a:pPr>
            <a:r>
              <a:rPr lang="en-US" altLang="en-US" sz="2800" dirty="0" err="1" smtClean="0">
                <a:solidFill>
                  <a:schemeClr val="bg1"/>
                </a:solidFill>
                <a:latin typeface="+mn-lt"/>
              </a:rPr>
              <a:t>gcos.wmo.int</a:t>
            </a:r>
            <a:endParaRPr lang="en-US" altLang="en-US" sz="2800" dirty="0">
              <a:solidFill>
                <a:schemeClr val="bg1"/>
              </a:solidFill>
              <a:latin typeface="+mn-lt"/>
            </a:endParaRPr>
          </a:p>
        </p:txBody>
      </p:sp>
      <p:grpSp>
        <p:nvGrpSpPr>
          <p:cNvPr id="7" name="Group 6"/>
          <p:cNvGrpSpPr/>
          <p:nvPr/>
        </p:nvGrpSpPr>
        <p:grpSpPr>
          <a:xfrm>
            <a:off x="5909912" y="5905105"/>
            <a:ext cx="6114181" cy="901159"/>
            <a:chOff x="142581" y="4008281"/>
            <a:chExt cx="12449403" cy="1834896"/>
          </a:xfrm>
        </p:grpSpPr>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87584" y="4191400"/>
              <a:ext cx="4361688" cy="1438656"/>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23550" y="4032393"/>
              <a:ext cx="3129178" cy="1789996"/>
            </a:xfrm>
            <a:prstGeom prst="rect">
              <a:avLst/>
            </a:prstGeom>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153328" y="4026408"/>
              <a:ext cx="1438656" cy="1691640"/>
            </a:xfrm>
            <a:prstGeom prst="rect">
              <a:avLst/>
            </a:prstGeom>
          </p:spPr>
        </p:pic>
        <p:pic>
          <p:nvPicPr>
            <p:cNvPr id="11" name="Picture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42581" y="4008281"/>
              <a:ext cx="1438656" cy="1834896"/>
            </a:xfrm>
            <a:prstGeom prst="rect">
              <a:avLst/>
            </a:prstGeom>
          </p:spPr>
        </p:pic>
      </p:grpSp>
    </p:spTree>
    <p:extLst>
      <p:ext uri="{BB962C8B-B14F-4D97-AF65-F5344CB8AC3E}">
        <p14:creationId xmlns:p14="http://schemas.microsoft.com/office/powerpoint/2010/main" val="1368950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GSN Monitoring (2018)</a:t>
            </a:r>
            <a:endParaRPr lang="en-GB" dirty="0"/>
          </a:p>
        </p:txBody>
      </p:sp>
      <p:pic>
        <p:nvPicPr>
          <p:cNvPr id="4" name="Picture 3"/>
          <p:cNvPicPr>
            <a:picLocks noChangeAspect="1"/>
          </p:cNvPicPr>
          <p:nvPr/>
        </p:nvPicPr>
        <p:blipFill rotWithShape="1">
          <a:blip r:embed="rId2"/>
          <a:srcRect l="22266" t="17481" r="23328" b="8850"/>
          <a:stretch/>
        </p:blipFill>
        <p:spPr>
          <a:xfrm>
            <a:off x="2363373" y="1051071"/>
            <a:ext cx="7568418" cy="5761764"/>
          </a:xfrm>
          <a:prstGeom prst="rect">
            <a:avLst/>
          </a:prstGeom>
          <a:ln w="25400">
            <a:solidFill>
              <a:schemeClr val="tx1"/>
            </a:solidFill>
          </a:ln>
        </p:spPr>
      </p:pic>
    </p:spTree>
    <p:extLst>
      <p:ext uri="{BB962C8B-B14F-4D97-AF65-F5344CB8AC3E}">
        <p14:creationId xmlns:p14="http://schemas.microsoft.com/office/powerpoint/2010/main" val="148544895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GUAN Monitoring (2017)</a:t>
            </a:r>
            <a:endParaRPr lang="en-GB" dirty="0"/>
          </a:p>
        </p:txBody>
      </p:sp>
      <p:pic>
        <p:nvPicPr>
          <p:cNvPr id="3" name="Picture 2"/>
          <p:cNvPicPr>
            <a:picLocks noChangeAspect="1"/>
          </p:cNvPicPr>
          <p:nvPr/>
        </p:nvPicPr>
        <p:blipFill rotWithShape="1">
          <a:blip r:embed="rId2"/>
          <a:srcRect l="22639" t="51847" r="23935" b="8312"/>
          <a:stretch/>
        </p:blipFill>
        <p:spPr>
          <a:xfrm>
            <a:off x="904210" y="1505243"/>
            <a:ext cx="10904488" cy="4572002"/>
          </a:xfrm>
          <a:prstGeom prst="rect">
            <a:avLst/>
          </a:prstGeom>
          <a:ln w="25400">
            <a:solidFill>
              <a:schemeClr val="tx1"/>
            </a:solidFill>
          </a:ln>
        </p:spPr>
      </p:pic>
    </p:spTree>
    <p:extLst>
      <p:ext uri="{BB962C8B-B14F-4D97-AF65-F5344CB8AC3E}">
        <p14:creationId xmlns:p14="http://schemas.microsoft.com/office/powerpoint/2010/main" val="347470153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GUAN Monitoring </a:t>
            </a:r>
            <a:r>
              <a:rPr lang="en-GB" dirty="0" smtClean="0"/>
              <a:t>(December 2018)</a:t>
            </a:r>
            <a:endParaRPr lang="en-GB" dirty="0"/>
          </a:p>
        </p:txBody>
      </p:sp>
      <p:pic>
        <p:nvPicPr>
          <p:cNvPr id="4" name="Picture 3"/>
          <p:cNvPicPr>
            <a:picLocks noChangeAspect="1"/>
          </p:cNvPicPr>
          <p:nvPr/>
        </p:nvPicPr>
        <p:blipFill rotWithShape="1">
          <a:blip r:embed="rId2"/>
          <a:srcRect l="14743" t="16768" r="19177" b="5970"/>
          <a:stretch/>
        </p:blipFill>
        <p:spPr>
          <a:xfrm>
            <a:off x="1724297" y="1050287"/>
            <a:ext cx="8843554" cy="5813492"/>
          </a:xfrm>
          <a:prstGeom prst="rect">
            <a:avLst/>
          </a:prstGeom>
        </p:spPr>
      </p:pic>
    </p:spTree>
    <p:extLst>
      <p:ext uri="{BB962C8B-B14F-4D97-AF65-F5344CB8AC3E}">
        <p14:creationId xmlns:p14="http://schemas.microsoft.com/office/powerpoint/2010/main" val="199567749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GCOS Cooperation Mechanism 2018 &amp; 2019</a:t>
            </a:r>
            <a:endParaRPr lang="en-GB" dirty="0"/>
          </a:p>
        </p:txBody>
      </p:sp>
      <p:pic>
        <p:nvPicPr>
          <p:cNvPr id="3" name="Picture 4"/>
          <p:cNvPicPr>
            <a:picLocks noChangeAspect="1" noChangeArrowheads="1"/>
          </p:cNvPicPr>
          <p:nvPr/>
        </p:nvPicPr>
        <p:blipFill rotWithShape="1">
          <a:blip r:embed="rId2" cstate="print"/>
          <a:srcRect l="29756" t="35386" r="38829" b="35115"/>
          <a:stretch/>
        </p:blipFill>
        <p:spPr bwMode="auto">
          <a:xfrm>
            <a:off x="3786793" y="2862498"/>
            <a:ext cx="5046105" cy="2559733"/>
          </a:xfrm>
          <a:prstGeom prst="rect">
            <a:avLst/>
          </a:prstGeom>
          <a:noFill/>
          <a:ln w="12700" algn="ctr">
            <a:noFill/>
            <a:miter lim="800000"/>
            <a:headEnd/>
            <a:tailEnd/>
          </a:ln>
          <a:effectLst>
            <a:outerShdw blurRad="50800" dist="50800" dir="5400000" algn="ctr" rotWithShape="0">
              <a:srgbClr val="000000">
                <a:alpha val="80000"/>
              </a:srgbClr>
            </a:outerShdw>
          </a:effectLst>
        </p:spPr>
      </p:pic>
      <p:sp>
        <p:nvSpPr>
          <p:cNvPr id="4" name="Oval 15"/>
          <p:cNvSpPr>
            <a:spLocks noChangeArrowheads="1"/>
          </p:cNvSpPr>
          <p:nvPr/>
        </p:nvSpPr>
        <p:spPr bwMode="auto">
          <a:xfrm>
            <a:off x="7240137" y="4162567"/>
            <a:ext cx="132383" cy="118742"/>
          </a:xfrm>
          <a:prstGeom prst="ellipse">
            <a:avLst/>
          </a:prstGeom>
          <a:solidFill>
            <a:srgbClr val="FF0000"/>
          </a:solidFill>
          <a:ln w="12700" algn="ctr">
            <a:noFill/>
            <a:round/>
            <a:headEnd/>
            <a:tailEnd/>
          </a:ln>
        </p:spPr>
        <p:txBody>
          <a:bodyPr lIns="90487" tIns="44450" rIns="90487" bIns="44450"/>
          <a:lstStyle/>
          <a:p>
            <a:pPr marL="174625" indent="-174625" defTabSz="762000"/>
            <a:endParaRPr lang="en-US" sz="1600"/>
          </a:p>
        </p:txBody>
      </p:sp>
      <p:sp>
        <p:nvSpPr>
          <p:cNvPr id="6" name="Oval 15"/>
          <p:cNvSpPr>
            <a:spLocks noChangeArrowheads="1"/>
          </p:cNvSpPr>
          <p:nvPr/>
        </p:nvSpPr>
        <p:spPr bwMode="auto">
          <a:xfrm>
            <a:off x="6853451" y="3543869"/>
            <a:ext cx="132383" cy="118742"/>
          </a:xfrm>
          <a:prstGeom prst="ellipse">
            <a:avLst/>
          </a:prstGeom>
          <a:solidFill>
            <a:srgbClr val="FF0000"/>
          </a:solidFill>
          <a:ln w="12700" algn="ctr">
            <a:noFill/>
            <a:round/>
            <a:headEnd/>
            <a:tailEnd/>
          </a:ln>
        </p:spPr>
        <p:txBody>
          <a:bodyPr lIns="90487" tIns="44450" rIns="90487" bIns="44450"/>
          <a:lstStyle/>
          <a:p>
            <a:pPr marL="174625" indent="-174625" defTabSz="762000"/>
            <a:endParaRPr lang="en-US" sz="1600"/>
          </a:p>
        </p:txBody>
      </p:sp>
      <p:sp>
        <p:nvSpPr>
          <p:cNvPr id="7" name="Oval 15"/>
          <p:cNvSpPr>
            <a:spLocks noChangeArrowheads="1"/>
          </p:cNvSpPr>
          <p:nvPr/>
        </p:nvSpPr>
        <p:spPr bwMode="auto">
          <a:xfrm>
            <a:off x="6721068" y="4280556"/>
            <a:ext cx="132383" cy="118742"/>
          </a:xfrm>
          <a:prstGeom prst="ellipse">
            <a:avLst/>
          </a:prstGeom>
          <a:solidFill>
            <a:srgbClr val="FF0000"/>
          </a:solidFill>
          <a:ln w="12700" algn="ctr">
            <a:noFill/>
            <a:round/>
            <a:headEnd/>
            <a:tailEnd/>
          </a:ln>
        </p:spPr>
        <p:txBody>
          <a:bodyPr lIns="90487" tIns="44450" rIns="90487" bIns="44450"/>
          <a:lstStyle/>
          <a:p>
            <a:pPr marL="174625" indent="-174625" defTabSz="762000"/>
            <a:endParaRPr lang="en-US" sz="1600"/>
          </a:p>
        </p:txBody>
      </p:sp>
      <p:sp>
        <p:nvSpPr>
          <p:cNvPr id="8" name="Oval 15"/>
          <p:cNvSpPr>
            <a:spLocks noChangeArrowheads="1"/>
          </p:cNvSpPr>
          <p:nvPr/>
        </p:nvSpPr>
        <p:spPr bwMode="auto">
          <a:xfrm>
            <a:off x="6721068" y="4187758"/>
            <a:ext cx="132383" cy="118742"/>
          </a:xfrm>
          <a:prstGeom prst="ellipse">
            <a:avLst/>
          </a:prstGeom>
          <a:solidFill>
            <a:srgbClr val="FF0000"/>
          </a:solidFill>
          <a:ln w="12700" algn="ctr">
            <a:noFill/>
            <a:round/>
            <a:headEnd/>
            <a:tailEnd/>
          </a:ln>
        </p:spPr>
        <p:txBody>
          <a:bodyPr lIns="90487" tIns="44450" rIns="90487" bIns="44450"/>
          <a:lstStyle/>
          <a:p>
            <a:pPr marL="174625" indent="-174625" defTabSz="762000"/>
            <a:endParaRPr lang="en-US" sz="1600"/>
          </a:p>
        </p:txBody>
      </p:sp>
      <p:sp>
        <p:nvSpPr>
          <p:cNvPr id="9" name="Oval 15"/>
          <p:cNvSpPr>
            <a:spLocks noChangeArrowheads="1"/>
          </p:cNvSpPr>
          <p:nvPr/>
        </p:nvSpPr>
        <p:spPr bwMode="auto">
          <a:xfrm>
            <a:off x="6654876" y="4247129"/>
            <a:ext cx="132383" cy="118742"/>
          </a:xfrm>
          <a:prstGeom prst="ellipse">
            <a:avLst/>
          </a:prstGeom>
          <a:solidFill>
            <a:srgbClr val="FF0000"/>
          </a:solidFill>
          <a:ln w="12700" algn="ctr">
            <a:noFill/>
            <a:round/>
            <a:headEnd/>
            <a:tailEnd/>
          </a:ln>
        </p:spPr>
        <p:txBody>
          <a:bodyPr lIns="90487" tIns="44450" rIns="90487" bIns="44450"/>
          <a:lstStyle/>
          <a:p>
            <a:pPr marL="174625" indent="-174625" defTabSz="762000"/>
            <a:endParaRPr lang="en-US" sz="1600"/>
          </a:p>
        </p:txBody>
      </p:sp>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r="36491" b="36608"/>
          <a:stretch/>
        </p:blipFill>
        <p:spPr>
          <a:xfrm>
            <a:off x="661149" y="3"/>
            <a:ext cx="1425024" cy="2133600"/>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34364" t="22968" r="22911"/>
          <a:stretch/>
        </p:blipFill>
        <p:spPr>
          <a:xfrm>
            <a:off x="2086173" y="3"/>
            <a:ext cx="1553756" cy="2133600"/>
          </a:xfrm>
          <a:prstGeom prst="rect">
            <a:avLst/>
          </a:prstGeom>
        </p:spPr>
      </p:pic>
      <p:sp>
        <p:nvSpPr>
          <p:cNvPr id="12" name="TextBox 11"/>
          <p:cNvSpPr txBox="1"/>
          <p:nvPr/>
        </p:nvSpPr>
        <p:spPr>
          <a:xfrm>
            <a:off x="751411" y="2269482"/>
            <a:ext cx="2734399" cy="4524315"/>
          </a:xfrm>
          <a:prstGeom prst="rect">
            <a:avLst/>
          </a:prstGeom>
          <a:noFill/>
          <a:ln w="25400">
            <a:solidFill>
              <a:schemeClr val="tx1"/>
            </a:solidFill>
          </a:ln>
        </p:spPr>
        <p:txBody>
          <a:bodyPr wrap="square" rtlCol="0">
            <a:spAutoFit/>
          </a:bodyPr>
          <a:lstStyle/>
          <a:p>
            <a:pPr algn="ctr"/>
            <a:r>
              <a:rPr lang="en-GB" dirty="0" smtClean="0"/>
              <a:t>Project to re-establish and upgrade the upper-air stations in Kenya, Tanzania and Uganda.</a:t>
            </a:r>
          </a:p>
          <a:p>
            <a:pPr algn="ctr"/>
            <a:endParaRPr lang="en-GB" dirty="0"/>
          </a:p>
          <a:p>
            <a:pPr algn="ctr"/>
            <a:r>
              <a:rPr lang="en-GB" dirty="0" smtClean="0"/>
              <a:t>GCOS working with the HIGHWAY project, as managed through WMO, providing the technical expertise and managing the procurement (through WMO) and the implementation. </a:t>
            </a:r>
          </a:p>
          <a:p>
            <a:pPr algn="ctr"/>
            <a:endParaRPr lang="en-GB" dirty="0"/>
          </a:p>
          <a:p>
            <a:pPr algn="ctr"/>
            <a:r>
              <a:rPr lang="en-GB" b="1" dirty="0" smtClean="0"/>
              <a:t>400kEuro</a:t>
            </a:r>
            <a:r>
              <a:rPr lang="en-GB" dirty="0" smtClean="0"/>
              <a:t> using HIGHWAY (UK) and GCOS funds</a:t>
            </a:r>
            <a:endParaRPr lang="en-GB" dirty="0"/>
          </a:p>
        </p:txBody>
      </p:sp>
      <p:sp>
        <p:nvSpPr>
          <p:cNvPr id="13" name="TextBox 12"/>
          <p:cNvSpPr txBox="1"/>
          <p:nvPr/>
        </p:nvSpPr>
        <p:spPr>
          <a:xfrm>
            <a:off x="3786793" y="5551175"/>
            <a:ext cx="5046105" cy="1200329"/>
          </a:xfrm>
          <a:prstGeom prst="rect">
            <a:avLst/>
          </a:prstGeom>
          <a:noFill/>
          <a:ln w="25400">
            <a:solidFill>
              <a:schemeClr val="tx1"/>
            </a:solidFill>
          </a:ln>
        </p:spPr>
        <p:txBody>
          <a:bodyPr wrap="square" rtlCol="0">
            <a:spAutoFit/>
          </a:bodyPr>
          <a:lstStyle/>
          <a:p>
            <a:pPr algn="ctr"/>
            <a:r>
              <a:rPr lang="en-GB" dirty="0" smtClean="0"/>
              <a:t>Providing technical expertise and working with WMO Members to implement a sustainable system according to WMO regulations and requirements, subject to available funds</a:t>
            </a:r>
            <a:endParaRPr lang="en-GB" dirty="0"/>
          </a:p>
        </p:txBody>
      </p:sp>
      <p:sp>
        <p:nvSpPr>
          <p:cNvPr id="14" name="TextBox 13"/>
          <p:cNvSpPr txBox="1"/>
          <p:nvPr/>
        </p:nvSpPr>
        <p:spPr>
          <a:xfrm>
            <a:off x="9032771" y="2896202"/>
            <a:ext cx="3159229" cy="3847207"/>
          </a:xfrm>
          <a:prstGeom prst="rect">
            <a:avLst/>
          </a:prstGeom>
          <a:noFill/>
          <a:ln w="25400">
            <a:solidFill>
              <a:schemeClr val="tx1"/>
            </a:solidFill>
          </a:ln>
        </p:spPr>
        <p:txBody>
          <a:bodyPr wrap="square" rtlCol="0">
            <a:spAutoFit/>
          </a:bodyPr>
          <a:lstStyle/>
          <a:p>
            <a:pPr algn="ctr"/>
            <a:r>
              <a:rPr lang="en-GB" dirty="0" smtClean="0"/>
              <a:t>Project to restock the upper-air station in Yerevan, Armenia and </a:t>
            </a:r>
            <a:r>
              <a:rPr lang="en-GB" dirty="0" err="1" smtClean="0"/>
              <a:t>Gan</a:t>
            </a:r>
            <a:r>
              <a:rPr lang="en-GB" dirty="0" smtClean="0"/>
              <a:t>, Maldives</a:t>
            </a:r>
          </a:p>
          <a:p>
            <a:pPr algn="ctr"/>
            <a:endParaRPr lang="en-GB" sz="500" dirty="0"/>
          </a:p>
          <a:p>
            <a:pPr algn="ctr"/>
            <a:r>
              <a:rPr lang="en-GB" dirty="0" smtClean="0"/>
              <a:t>GCOS supporting the operations of  GUAN stations following the request from Armenia and the Maldives. Providing the technical expertise and managing the procurement (through WMO). </a:t>
            </a:r>
          </a:p>
          <a:p>
            <a:pPr algn="ctr"/>
            <a:endParaRPr lang="en-GB" sz="500" dirty="0"/>
          </a:p>
          <a:p>
            <a:pPr algn="ctr"/>
            <a:r>
              <a:rPr lang="en-GB" b="1" dirty="0" smtClean="0"/>
              <a:t>100kEuro</a:t>
            </a:r>
            <a:r>
              <a:rPr lang="en-GB" dirty="0" smtClean="0"/>
              <a:t> using GCOS funds kindly donated by Germany and Japan</a:t>
            </a:r>
            <a:endParaRPr lang="en-GB" dirty="0"/>
          </a:p>
        </p:txBody>
      </p:sp>
      <p:sp>
        <p:nvSpPr>
          <p:cNvPr id="15" name="TextBox 14"/>
          <p:cNvSpPr txBox="1"/>
          <p:nvPr/>
        </p:nvSpPr>
        <p:spPr>
          <a:xfrm>
            <a:off x="3673642" y="1015375"/>
            <a:ext cx="8518358" cy="1754326"/>
          </a:xfrm>
          <a:prstGeom prst="rect">
            <a:avLst/>
          </a:prstGeom>
          <a:noFill/>
          <a:ln w="25400">
            <a:solidFill>
              <a:schemeClr val="tx1"/>
            </a:solidFill>
          </a:ln>
        </p:spPr>
        <p:txBody>
          <a:bodyPr wrap="square" rtlCol="0">
            <a:spAutoFit/>
          </a:bodyPr>
          <a:lstStyle/>
          <a:p>
            <a:pPr algn="just"/>
            <a:r>
              <a:rPr lang="en-GB" dirty="0"/>
              <a:t>The GCOS Cooperation Mechanism is the system improvement and resource mobilization activity of the GCOS programme. It has been established following a decision by the UNFCCC SBSTA in 2004 (UNFCCC Decision 5/CP.5) in order “to enable developing countries to collect, exchange, and utilize data on a continuing basis in pursuance of the UNFCCC”. Since then, more than </a:t>
            </a:r>
            <a:r>
              <a:rPr lang="en-GB" dirty="0" smtClean="0"/>
              <a:t>3.5 </a:t>
            </a:r>
            <a:r>
              <a:rPr lang="en-GB" dirty="0"/>
              <a:t>million USD have been raised over the years to accomplish projects dedicated to improve climate observation systems.</a:t>
            </a:r>
          </a:p>
        </p:txBody>
      </p:sp>
    </p:spTree>
    <p:extLst>
      <p:ext uri="{BB962C8B-B14F-4D97-AF65-F5344CB8AC3E}">
        <p14:creationId xmlns:p14="http://schemas.microsoft.com/office/powerpoint/2010/main" val="209994916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5533167" y="4899862"/>
            <a:ext cx="548775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eaLnBrk="0" hangingPunct="0">
              <a:lnSpc>
                <a:spcPts val="3000"/>
              </a:lnSpc>
              <a:spcAft>
                <a:spcPts val="1000"/>
              </a:spcAft>
              <a:buClr>
                <a:schemeClr val="tx1"/>
              </a:buClr>
              <a:buChar char="•"/>
              <a:defRPr sz="2400" b="1">
                <a:solidFill>
                  <a:schemeClr val="tx1"/>
                </a:solidFill>
                <a:latin typeface="Arial" panose="020B0604020202020204" pitchFamily="34" charset="0"/>
                <a:ea typeface="MS PGothic" panose="020B0600070205080204" pitchFamily="34" charset="-128"/>
              </a:defRPr>
            </a:lvl1pPr>
            <a:lvl2pPr marL="742950" indent="-285750" eaLnBrk="0" hangingPunct="0">
              <a:lnSpc>
                <a:spcPts val="3000"/>
              </a:lnSpc>
              <a:spcAft>
                <a:spcPts val="1000"/>
              </a:spcAft>
              <a:buClr>
                <a:schemeClr val="tx1"/>
              </a:buClr>
              <a:buFont typeface="Arial Unicode MS" panose="020B0604020202020204" pitchFamily="34" charset="-128"/>
              <a:buChar char="‑"/>
              <a:defRPr sz="2200">
                <a:solidFill>
                  <a:schemeClr val="tx1"/>
                </a:solidFill>
                <a:latin typeface="Arial" panose="020B0604020202020204" pitchFamily="34" charset="0"/>
                <a:ea typeface="MS PGothic" panose="020B0600070205080204" pitchFamily="34" charset="-128"/>
              </a:defRPr>
            </a:lvl2pPr>
            <a:lvl3pPr marL="1143000" indent="-228600" eaLnBrk="0" hangingPunct="0">
              <a:lnSpc>
                <a:spcPts val="2600"/>
              </a:lnSpc>
              <a:spcAft>
                <a:spcPts val="800"/>
              </a:spcAft>
              <a:buClr>
                <a:schemeClr val="tx1"/>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3pPr>
            <a:lvl4pPr marL="1600200" indent="-228600" eaLnBrk="0" hangingPunct="0">
              <a:lnSpc>
                <a:spcPts val="2600"/>
              </a:lnSpc>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4pPr>
            <a:lvl5pPr marL="2057400" indent="-228600" eaLnBrk="0" hangingPunct="0">
              <a:lnSpc>
                <a:spcPts val="2600"/>
              </a:lnSpc>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9pPr>
          </a:lstStyle>
          <a:p>
            <a:pPr algn="ctr">
              <a:lnSpc>
                <a:spcPct val="100000"/>
              </a:lnSpc>
              <a:spcAft>
                <a:spcPct val="0"/>
              </a:spcAft>
              <a:buFontTx/>
              <a:buNone/>
            </a:pPr>
            <a:r>
              <a:rPr lang="en-US" altLang="en-US" sz="2800" dirty="0">
                <a:solidFill>
                  <a:schemeClr val="bg1"/>
                </a:solidFill>
                <a:latin typeface="+mn-lt"/>
              </a:rPr>
              <a:t>GCOS </a:t>
            </a:r>
            <a:r>
              <a:rPr lang="en-US" altLang="en-US" sz="2800" dirty="0" smtClean="0">
                <a:solidFill>
                  <a:schemeClr val="bg1"/>
                </a:solidFill>
                <a:latin typeface="+mn-lt"/>
              </a:rPr>
              <a:t>Secretariat, WMO</a:t>
            </a:r>
          </a:p>
          <a:p>
            <a:pPr algn="ctr">
              <a:lnSpc>
                <a:spcPct val="100000"/>
              </a:lnSpc>
              <a:spcAft>
                <a:spcPct val="0"/>
              </a:spcAft>
              <a:buFontTx/>
              <a:buNone/>
            </a:pPr>
            <a:r>
              <a:rPr lang="en-US" altLang="en-US" sz="1600" dirty="0" smtClean="0">
                <a:solidFill>
                  <a:schemeClr val="bg1"/>
                </a:solidFill>
                <a:latin typeface="+mn-lt"/>
              </a:rPr>
              <a:t>Carolin Richter</a:t>
            </a:r>
            <a:endParaRPr lang="en-US" altLang="en-US" sz="2800" dirty="0">
              <a:solidFill>
                <a:schemeClr val="bg1"/>
              </a:solidFill>
              <a:latin typeface="+mn-lt"/>
            </a:endParaRPr>
          </a:p>
        </p:txBody>
      </p:sp>
      <p:sp>
        <p:nvSpPr>
          <p:cNvPr id="2" name="Rectangle 1"/>
          <p:cNvSpPr/>
          <p:nvPr/>
        </p:nvSpPr>
        <p:spPr>
          <a:xfrm>
            <a:off x="4876864" y="4181286"/>
            <a:ext cx="6805863" cy="369332"/>
          </a:xfrm>
          <a:prstGeom prst="rect">
            <a:avLst/>
          </a:prstGeom>
        </p:spPr>
        <p:txBody>
          <a:bodyPr wrap="square">
            <a:spAutoFit/>
          </a:bodyPr>
          <a:lstStyle/>
          <a:p>
            <a:pPr algn="ctr"/>
            <a:r>
              <a:rPr lang="en-US" i="1" dirty="0" smtClean="0">
                <a:solidFill>
                  <a:schemeClr val="bg1"/>
                </a:solidFill>
                <a:latin typeface="Calibri" charset="0"/>
                <a:ea typeface="Calibri" charset="0"/>
                <a:cs typeface="Calibri" charset="0"/>
              </a:rPr>
              <a:t>Earth Observations: How to </a:t>
            </a:r>
            <a:r>
              <a:rPr lang="en-US" i="1" dirty="0">
                <a:solidFill>
                  <a:schemeClr val="bg1"/>
                </a:solidFill>
                <a:latin typeface="Calibri" charset="0"/>
                <a:ea typeface="Calibri" charset="0"/>
                <a:cs typeface="Calibri" charset="0"/>
              </a:rPr>
              <a:t>support the Paris Agreement goals</a:t>
            </a:r>
            <a:endParaRPr lang="en-US" dirty="0">
              <a:solidFill>
                <a:schemeClr val="bg1"/>
              </a:solidFill>
              <a:latin typeface="Calibri" charset="0"/>
              <a:ea typeface="Calibri" charset="0"/>
              <a:cs typeface="Calibri" charset="0"/>
            </a:endParaRPr>
          </a:p>
        </p:txBody>
      </p:sp>
      <p:sp>
        <p:nvSpPr>
          <p:cNvPr id="12" name="Titel 1"/>
          <p:cNvSpPr txBox="1">
            <a:spLocks/>
          </p:cNvSpPr>
          <p:nvPr/>
        </p:nvSpPr>
        <p:spPr bwMode="auto">
          <a:xfrm>
            <a:off x="3" y="0"/>
            <a:ext cx="12192000" cy="6858477"/>
          </a:xfrm>
          <a:prstGeom prst="rect">
            <a:avLst/>
          </a:prstGeom>
          <a:gradFill flip="none" rotWithShape="1">
            <a:gsLst>
              <a:gs pos="75000">
                <a:srgbClr val="0070C0"/>
              </a:gs>
              <a:gs pos="0">
                <a:srgbClr val="00B0F0"/>
              </a:gs>
            </a:gsLst>
            <a:lin ang="5400000" scaled="1"/>
            <a:tileRect/>
          </a:gradFill>
          <a:ln>
            <a:noFill/>
          </a:ln>
          <a:extLst/>
        </p:spPr>
        <p:txBody>
          <a:bodyPr lIns="0" tIns="44450" rIns="0" bIns="44450" anchor="ctr"/>
          <a:lstStyle>
            <a:lvl1pPr defTabSz="762000" eaLnBrk="0" hangingPunct="0">
              <a:defRPr sz="2200" b="1">
                <a:solidFill>
                  <a:schemeClr val="tx1"/>
                </a:solidFill>
                <a:latin typeface="Arial" pitchFamily="34" charset="0"/>
                <a:ea typeface="MS PGothic" pitchFamily="34" charset="-128"/>
              </a:defRPr>
            </a:lvl1pPr>
            <a:lvl2pPr marL="742950" indent="-285750" defTabSz="762000" eaLnBrk="0" hangingPunct="0">
              <a:defRPr sz="2200" b="1">
                <a:solidFill>
                  <a:schemeClr val="tx1"/>
                </a:solidFill>
                <a:latin typeface="Arial" pitchFamily="34" charset="0"/>
                <a:ea typeface="MS PGothic" pitchFamily="34" charset="-128"/>
              </a:defRPr>
            </a:lvl2pPr>
            <a:lvl3pPr marL="1143000" indent="-228600" defTabSz="762000" eaLnBrk="0" hangingPunct="0">
              <a:defRPr sz="2200" b="1">
                <a:solidFill>
                  <a:schemeClr val="tx1"/>
                </a:solidFill>
                <a:latin typeface="Arial" pitchFamily="34" charset="0"/>
                <a:ea typeface="MS PGothic" pitchFamily="34" charset="-128"/>
              </a:defRPr>
            </a:lvl3pPr>
            <a:lvl4pPr marL="1600200" indent="-228600" defTabSz="762000" eaLnBrk="0" hangingPunct="0">
              <a:defRPr sz="2200" b="1">
                <a:solidFill>
                  <a:schemeClr val="tx1"/>
                </a:solidFill>
                <a:latin typeface="Arial" pitchFamily="34" charset="0"/>
                <a:ea typeface="MS PGothic" pitchFamily="34" charset="-128"/>
              </a:defRPr>
            </a:lvl4pPr>
            <a:lvl5pPr marL="2057400" indent="-228600" defTabSz="762000" eaLnBrk="0" hangingPunct="0">
              <a:defRPr sz="2200" b="1">
                <a:solidFill>
                  <a:schemeClr val="tx1"/>
                </a:solidFill>
                <a:latin typeface="Arial" pitchFamily="34" charset="0"/>
                <a:ea typeface="MS PGothic" pitchFamily="34" charset="-128"/>
              </a:defRPr>
            </a:lvl5pPr>
            <a:lvl6pPr marL="25146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6pPr>
            <a:lvl7pPr marL="29718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7pPr>
            <a:lvl8pPr marL="34290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8pPr>
            <a:lvl9pPr marL="38862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9pPr>
          </a:lstStyle>
          <a:p>
            <a:pPr algn="ctr">
              <a:defRPr/>
            </a:pPr>
            <a:endParaRPr lang="en-US" altLang="en-US" sz="5500">
              <a:solidFill>
                <a:srgbClr val="FFFFFF"/>
              </a:solidFill>
              <a:latin typeface="Arial Bold" pitchFamily="1" charset="0"/>
              <a:sym typeface="Arial Bold" pitchFamily="1" charset="0"/>
            </a:endParaRPr>
          </a:p>
        </p:txBody>
      </p:sp>
      <p:grpSp>
        <p:nvGrpSpPr>
          <p:cNvPr id="15" name="Group 14"/>
          <p:cNvGrpSpPr/>
          <p:nvPr/>
        </p:nvGrpSpPr>
        <p:grpSpPr>
          <a:xfrm rot="16200000">
            <a:off x="-3107110" y="3107584"/>
            <a:ext cx="6858004" cy="643784"/>
            <a:chOff x="508738" y="3792312"/>
            <a:chExt cx="12192004" cy="643783"/>
          </a:xfrm>
        </p:grpSpPr>
        <p:sp>
          <p:nvSpPr>
            <p:cNvPr id="16" name="Rectangle 15"/>
            <p:cNvSpPr/>
            <p:nvPr/>
          </p:nvSpPr>
          <p:spPr>
            <a:xfrm>
              <a:off x="508741" y="3792312"/>
              <a:ext cx="12192000" cy="212996"/>
            </a:xfrm>
            <a:prstGeom prst="rect">
              <a:avLst/>
            </a:prstGeom>
            <a:solidFill>
              <a:srgbClr val="F49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08743" y="4009674"/>
              <a:ext cx="12191999" cy="212996"/>
            </a:xfrm>
            <a:prstGeom prst="rect">
              <a:avLst/>
            </a:prstGeom>
            <a:solidFill>
              <a:srgbClr val="0CA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08738" y="4223099"/>
              <a:ext cx="12191999" cy="212996"/>
            </a:xfrm>
            <a:prstGeom prst="rect">
              <a:avLst/>
            </a:prstGeom>
            <a:solidFill>
              <a:srgbClr val="0A8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 Placeholder 2">
            <a:extLst>
              <a:ext uri="{FF2B5EF4-FFF2-40B4-BE49-F238E27FC236}">
                <a16:creationId xmlns:a16="http://schemas.microsoft.com/office/drawing/2014/main" xmlns="" id="{08B9743F-A580-4646-B6A3-1CC3FFE3B7B3}"/>
              </a:ext>
            </a:extLst>
          </p:cNvPr>
          <p:cNvSpPr txBox="1">
            <a:spLocks/>
          </p:cNvSpPr>
          <p:nvPr/>
        </p:nvSpPr>
        <p:spPr>
          <a:xfrm>
            <a:off x="1260363" y="39798"/>
            <a:ext cx="3079130" cy="7439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Trebuchet MS" panose="020B0703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rebuchet MS" panose="020B0703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panose="020B0703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fr-CH" sz="2800" b="1" dirty="0" smtClean="0">
                <a:solidFill>
                  <a:prstClr val="white">
                    <a:lumMod val="95000"/>
                  </a:prstClr>
                </a:solidFill>
                <a:latin typeface="+mn-lt"/>
              </a:rPr>
              <a:t>South Pacific – Fiji:</a:t>
            </a:r>
            <a:endParaRPr lang="en-US" sz="2800" b="1" dirty="0">
              <a:solidFill>
                <a:prstClr val="white">
                  <a:lumMod val="95000"/>
                </a:prstClr>
              </a:solidFill>
              <a:latin typeface="+mn-lt"/>
            </a:endParaRPr>
          </a:p>
        </p:txBody>
      </p:sp>
      <p:sp>
        <p:nvSpPr>
          <p:cNvPr id="14" name="Content Placeholder 2">
            <a:extLst>
              <a:ext uri="{FF2B5EF4-FFF2-40B4-BE49-F238E27FC236}">
                <a16:creationId xmlns:a16="http://schemas.microsoft.com/office/drawing/2014/main" xmlns="" id="{9F10E5CC-CFB6-5E42-9F25-128880500FE4}"/>
              </a:ext>
            </a:extLst>
          </p:cNvPr>
          <p:cNvSpPr txBox="1">
            <a:spLocks/>
          </p:cNvSpPr>
          <p:nvPr/>
        </p:nvSpPr>
        <p:spPr>
          <a:xfrm>
            <a:off x="1135428" y="4382833"/>
            <a:ext cx="5768100" cy="1578628"/>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b="1" dirty="0" smtClean="0">
                <a:solidFill>
                  <a:schemeClr val="bg1"/>
                </a:solidFill>
              </a:rPr>
              <a:t>Countries cannot afford the consumables needed to operate an upper air station.</a:t>
            </a:r>
          </a:p>
          <a:p>
            <a:pPr algn="l"/>
            <a:r>
              <a:rPr lang="en-GB" b="1" dirty="0" smtClean="0">
                <a:solidFill>
                  <a:schemeClr val="bg1"/>
                </a:solidFill>
              </a:rPr>
              <a:t>Countries cover huge expanses of ocean with poor and slow communications and transport.</a:t>
            </a:r>
            <a:endParaRPr lang="en-GB" b="1" dirty="0">
              <a:solidFill>
                <a:schemeClr val="bg1"/>
              </a:solidFill>
            </a:endParaRPr>
          </a:p>
        </p:txBody>
      </p:sp>
      <p:sp>
        <p:nvSpPr>
          <p:cNvPr id="25" name="Content Placeholder 2">
            <a:extLst>
              <a:ext uri="{FF2B5EF4-FFF2-40B4-BE49-F238E27FC236}">
                <a16:creationId xmlns:a16="http://schemas.microsoft.com/office/drawing/2014/main" xmlns="" id="{9F10E5CC-CFB6-5E42-9F25-128880500FE4}"/>
              </a:ext>
            </a:extLst>
          </p:cNvPr>
          <p:cNvSpPr txBox="1">
            <a:spLocks/>
          </p:cNvSpPr>
          <p:nvPr/>
        </p:nvSpPr>
        <p:spPr>
          <a:xfrm>
            <a:off x="6683830" y="4370776"/>
            <a:ext cx="3264242" cy="1906136"/>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gn="l"/>
            <a:r>
              <a:rPr lang="en-GB" sz="2400" b="1" dirty="0">
                <a:solidFill>
                  <a:schemeClr val="bg1"/>
                </a:solidFill>
              </a:rPr>
              <a:t>Insufficient reporting to meet climate and weather </a:t>
            </a:r>
            <a:r>
              <a:rPr lang="en-GB" sz="2400" b="1" dirty="0" smtClean="0">
                <a:solidFill>
                  <a:schemeClr val="bg1"/>
                </a:solidFill>
              </a:rPr>
              <a:t>needs.</a:t>
            </a:r>
            <a:endParaRPr lang="en-GB" sz="2400" b="1" dirty="0">
              <a:solidFill>
                <a:schemeClr val="bg1"/>
              </a:solidFill>
            </a:endParaRPr>
          </a:p>
          <a:p>
            <a:pPr lvl="1" algn="l"/>
            <a:r>
              <a:rPr lang="en-GB" sz="2400" b="1" dirty="0">
                <a:solidFill>
                  <a:schemeClr val="bg1"/>
                </a:solidFill>
              </a:rPr>
              <a:t>Lack of planning for sustainable </a:t>
            </a:r>
            <a:r>
              <a:rPr lang="en-GB" sz="2400" b="1" dirty="0" smtClean="0">
                <a:solidFill>
                  <a:schemeClr val="bg1"/>
                </a:solidFill>
              </a:rPr>
              <a:t>operation.</a:t>
            </a:r>
            <a:endParaRPr lang="en-GB" sz="2400" b="1" dirty="0">
              <a:solidFill>
                <a:schemeClr val="bg1"/>
              </a:solidFill>
            </a:endParaRPr>
          </a:p>
        </p:txBody>
      </p:sp>
      <p:sp>
        <p:nvSpPr>
          <p:cNvPr id="26" name="Text Placeholder 2">
            <a:extLst>
              <a:ext uri="{FF2B5EF4-FFF2-40B4-BE49-F238E27FC236}">
                <a16:creationId xmlns:a16="http://schemas.microsoft.com/office/drawing/2014/main" xmlns="" id="{08B9743F-A580-4646-B6A3-1CC3FFE3B7B3}"/>
              </a:ext>
            </a:extLst>
          </p:cNvPr>
          <p:cNvSpPr txBox="1">
            <a:spLocks/>
          </p:cNvSpPr>
          <p:nvPr/>
        </p:nvSpPr>
        <p:spPr>
          <a:xfrm>
            <a:off x="6321145" y="45660"/>
            <a:ext cx="3516083" cy="59660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Trebuchet MS" panose="020B0703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rebuchet MS" panose="020B0703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panose="020B0703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fr-CH" sz="2800" b="1" dirty="0" smtClean="0">
                <a:solidFill>
                  <a:prstClr val="white">
                    <a:lumMod val="95000"/>
                  </a:prstClr>
                </a:solidFill>
                <a:latin typeface="+mn-lt"/>
              </a:rPr>
              <a:t>East </a:t>
            </a:r>
            <a:r>
              <a:rPr lang="en-US" sz="2800" b="1" dirty="0" smtClean="0">
                <a:solidFill>
                  <a:prstClr val="white">
                    <a:lumMod val="95000"/>
                  </a:prstClr>
                </a:solidFill>
                <a:latin typeface="+mn-lt"/>
              </a:rPr>
              <a:t>Africa</a:t>
            </a:r>
            <a:r>
              <a:rPr lang="fr-CH" sz="2800" b="1" dirty="0" smtClean="0">
                <a:solidFill>
                  <a:prstClr val="white">
                    <a:lumMod val="95000"/>
                  </a:prstClr>
                </a:solidFill>
                <a:latin typeface="+mn-lt"/>
              </a:rPr>
              <a:t> – Uganda:</a:t>
            </a:r>
          </a:p>
          <a:p>
            <a:pPr marL="0" indent="0">
              <a:lnSpc>
                <a:spcPct val="120000"/>
              </a:lnSpc>
              <a:buFont typeface="Arial" panose="020B0604020202020204" pitchFamily="34" charset="0"/>
              <a:buNone/>
            </a:pPr>
            <a:endParaRPr lang="fr-CH" sz="2800" b="1" dirty="0">
              <a:solidFill>
                <a:prstClr val="white">
                  <a:lumMod val="95000"/>
                </a:prstClr>
              </a:solidFill>
              <a:latin typeface="+mn-lt"/>
            </a:endParaRPr>
          </a:p>
          <a:p>
            <a:pPr marL="0" indent="0">
              <a:lnSpc>
                <a:spcPct val="120000"/>
              </a:lnSpc>
              <a:buFont typeface="Arial" panose="020B0604020202020204" pitchFamily="34" charset="0"/>
              <a:buNone/>
            </a:pPr>
            <a:endParaRPr lang="en-US" sz="2800" b="1" dirty="0">
              <a:solidFill>
                <a:prstClr val="white">
                  <a:lumMod val="95000"/>
                </a:prstClr>
              </a:solidFill>
              <a:latin typeface="+mn-lt"/>
            </a:endParaRPr>
          </a:p>
        </p:txBody>
      </p:sp>
      <p:pic>
        <p:nvPicPr>
          <p:cNvPr id="13" name="Picture 12">
            <a:extLst>
              <a:ext uri="{FF2B5EF4-FFF2-40B4-BE49-F238E27FC236}">
                <a16:creationId xmlns:a16="http://schemas.microsoft.com/office/drawing/2014/main" xmlns="" id="{BF56CEB8-A470-E445-BD8E-8DF9D07D2EB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56134" y="629820"/>
            <a:ext cx="6168886" cy="3569774"/>
          </a:xfrm>
          <a:prstGeom prst="rect">
            <a:avLst/>
          </a:prstGeom>
        </p:spPr>
      </p:pic>
      <p:grpSp>
        <p:nvGrpSpPr>
          <p:cNvPr id="4" name="Group 3"/>
          <p:cNvGrpSpPr/>
          <p:nvPr/>
        </p:nvGrpSpPr>
        <p:grpSpPr>
          <a:xfrm>
            <a:off x="9907434" y="-5386"/>
            <a:ext cx="1845499" cy="6863386"/>
            <a:chOff x="9836124" y="476"/>
            <a:chExt cx="1845499" cy="6863386"/>
          </a:xfrm>
        </p:grpSpPr>
        <p:pic>
          <p:nvPicPr>
            <p:cNvPr id="20" name="Picture 19">
              <a:extLst>
                <a:ext uri="{FF2B5EF4-FFF2-40B4-BE49-F238E27FC236}">
                  <a16:creationId xmlns:a16="http://schemas.microsoft.com/office/drawing/2014/main" xmlns="" id="{813DB180-8417-254E-8C42-3AEFF692143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836124" y="476"/>
              <a:ext cx="1845499" cy="1090544"/>
            </a:xfrm>
            <a:prstGeom prst="rect">
              <a:avLst/>
            </a:prstGeom>
            <a:ln>
              <a:solidFill>
                <a:schemeClr val="tx1"/>
              </a:solidFill>
            </a:ln>
          </p:spPr>
        </p:pic>
        <p:pic>
          <p:nvPicPr>
            <p:cNvPr id="21" name="Picture 20">
              <a:extLst>
                <a:ext uri="{FF2B5EF4-FFF2-40B4-BE49-F238E27FC236}">
                  <a16:creationId xmlns:a16="http://schemas.microsoft.com/office/drawing/2014/main" xmlns="" id="{FDC08C17-7BFF-8B4B-B977-1DD089F381F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836124" y="2199840"/>
              <a:ext cx="1845499" cy="1684501"/>
            </a:xfrm>
            <a:prstGeom prst="rect">
              <a:avLst/>
            </a:prstGeom>
            <a:ln>
              <a:solidFill>
                <a:schemeClr val="tx1"/>
              </a:solidFill>
            </a:ln>
          </p:spPr>
        </p:pic>
        <p:pic>
          <p:nvPicPr>
            <p:cNvPr id="22" name="Picture 21">
              <a:extLst>
                <a:ext uri="{FF2B5EF4-FFF2-40B4-BE49-F238E27FC236}">
                  <a16:creationId xmlns:a16="http://schemas.microsoft.com/office/drawing/2014/main" xmlns="" id="{345687C6-B21B-1149-AAC6-C9956AB7867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836124" y="5286469"/>
              <a:ext cx="1845499" cy="1577393"/>
            </a:xfrm>
            <a:prstGeom prst="rect">
              <a:avLst/>
            </a:prstGeom>
            <a:ln>
              <a:solidFill>
                <a:schemeClr val="tx1"/>
              </a:solidFill>
            </a:ln>
          </p:spPr>
        </p:pic>
        <p:pic>
          <p:nvPicPr>
            <p:cNvPr id="23" name="Picture 22">
              <a:extLst>
                <a:ext uri="{FF2B5EF4-FFF2-40B4-BE49-F238E27FC236}">
                  <a16:creationId xmlns:a16="http://schemas.microsoft.com/office/drawing/2014/main" xmlns="" id="{3515755E-B45A-F64A-BD53-AF11CBD9D2A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836124" y="3884341"/>
              <a:ext cx="1845499" cy="1402128"/>
            </a:xfrm>
            <a:prstGeom prst="rect">
              <a:avLst/>
            </a:prstGeom>
            <a:ln>
              <a:solidFill>
                <a:schemeClr val="tx1"/>
              </a:solidFill>
            </a:ln>
          </p:spPr>
        </p:pic>
        <p:pic>
          <p:nvPicPr>
            <p:cNvPr id="24" name="Picture 23">
              <a:extLst>
                <a:ext uri="{FF2B5EF4-FFF2-40B4-BE49-F238E27FC236}">
                  <a16:creationId xmlns:a16="http://schemas.microsoft.com/office/drawing/2014/main" xmlns="" id="{BA93741D-5304-7447-950F-5E3A31C9EB5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836124" y="956047"/>
              <a:ext cx="1845499" cy="1285283"/>
            </a:xfrm>
            <a:prstGeom prst="rect">
              <a:avLst/>
            </a:prstGeom>
            <a:ln>
              <a:solidFill>
                <a:schemeClr val="tx1"/>
              </a:solidFill>
            </a:ln>
          </p:spPr>
        </p:pic>
      </p:grpSp>
      <p:pic>
        <p:nvPicPr>
          <p:cNvPr id="28" name="Picture 27">
            <a:extLst>
              <a:ext uri="{FF2B5EF4-FFF2-40B4-BE49-F238E27FC236}">
                <a16:creationId xmlns:a16="http://schemas.microsoft.com/office/drawing/2014/main" xmlns="" id="{7448B1E9-A2FA-DB4B-864F-82A14BB2F76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525020" y="629820"/>
            <a:ext cx="2382414" cy="3569774"/>
          </a:xfrm>
          <a:prstGeom prst="rect">
            <a:avLst/>
          </a:prstGeom>
        </p:spPr>
      </p:pic>
    </p:spTree>
    <p:extLst>
      <p:ext uri="{BB962C8B-B14F-4D97-AF65-F5344CB8AC3E}">
        <p14:creationId xmlns:p14="http://schemas.microsoft.com/office/powerpoint/2010/main" val="89925057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691" y="-10925"/>
            <a:ext cx="11764309" cy="651250"/>
          </a:xfrm>
        </p:spPr>
        <p:txBody>
          <a:bodyPr/>
          <a:lstStyle/>
          <a:p>
            <a:r>
              <a:rPr lang="en-US" dirty="0" smtClean="0"/>
              <a:t>AOPC Task Teams</a:t>
            </a:r>
            <a:endParaRPr lang="en-GB" dirty="0"/>
          </a:p>
        </p:txBody>
      </p:sp>
      <p:sp>
        <p:nvSpPr>
          <p:cNvPr id="4" name="Content Placeholder 3"/>
          <p:cNvSpPr>
            <a:spLocks noGrp="1"/>
          </p:cNvSpPr>
          <p:nvPr>
            <p:ph idx="1"/>
          </p:nvPr>
        </p:nvSpPr>
        <p:spPr>
          <a:xfrm>
            <a:off x="947936" y="908720"/>
            <a:ext cx="4674940" cy="369332"/>
          </a:xfrm>
          <a:prstGeom prst="rect">
            <a:avLst/>
          </a:prstGeom>
          <a:solidFill>
            <a:srgbClr val="EF9011"/>
          </a:solidFill>
        </p:spPr>
        <p:txBody>
          <a:bodyPr wrap="square">
            <a:spAutoFit/>
          </a:bodyPr>
          <a:lstStyle/>
          <a:p>
            <a:pPr marL="0" indent="0">
              <a:buNone/>
            </a:pPr>
            <a:r>
              <a:rPr lang="en-US" sz="2000" dirty="0">
                <a:solidFill>
                  <a:schemeClr val="bg1"/>
                </a:solidFill>
              </a:rPr>
              <a:t>Radar for Climate</a:t>
            </a: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947936" y="1498110"/>
            <a:ext cx="4674941" cy="2360543"/>
          </a:xfrm>
          <a:prstGeom prst="rect">
            <a:avLst/>
          </a:prstGeom>
        </p:spPr>
      </p:pic>
      <p:sp>
        <p:nvSpPr>
          <p:cNvPr id="7" name="Content Placeholder 3"/>
          <p:cNvSpPr txBox="1">
            <a:spLocks/>
          </p:cNvSpPr>
          <p:nvPr/>
        </p:nvSpPr>
        <p:spPr>
          <a:xfrm>
            <a:off x="947937" y="4007928"/>
            <a:ext cx="4674940" cy="369332"/>
          </a:xfrm>
          <a:prstGeom prst="rect">
            <a:avLst/>
          </a:prstGeom>
          <a:solidFill>
            <a:srgbClr val="EF9011"/>
          </a:soli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chemeClr val="bg1"/>
                </a:solidFill>
              </a:rPr>
              <a:t>Lightning  Observations for climate</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936" y="4478820"/>
            <a:ext cx="4674941" cy="2272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7904" y="1507876"/>
            <a:ext cx="3753135" cy="2350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7295" y="4557314"/>
            <a:ext cx="3783176" cy="219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6648648" y="877942"/>
            <a:ext cx="4970959" cy="400110"/>
          </a:xfrm>
          <a:prstGeom prst="rect">
            <a:avLst/>
          </a:prstGeom>
          <a:solidFill>
            <a:srgbClr val="EF9011"/>
          </a:solidFill>
        </p:spPr>
        <p:txBody>
          <a:bodyPr wrap="square">
            <a:spAutoFit/>
          </a:bodyPr>
          <a:lstStyle/>
          <a:p>
            <a:pPr lvl="0"/>
            <a:r>
              <a:rPr lang="en-US" sz="2000" dirty="0">
                <a:solidFill>
                  <a:schemeClr val="bg1"/>
                </a:solidFill>
              </a:rPr>
              <a:t>The GCOS Surface Reference Network (GSRN):</a:t>
            </a:r>
          </a:p>
        </p:txBody>
      </p:sp>
      <p:sp>
        <p:nvSpPr>
          <p:cNvPr id="12" name="Rectangle 11"/>
          <p:cNvSpPr/>
          <p:nvPr/>
        </p:nvSpPr>
        <p:spPr>
          <a:xfrm>
            <a:off x="6648648" y="4007928"/>
            <a:ext cx="5543352" cy="400110"/>
          </a:xfrm>
          <a:prstGeom prst="rect">
            <a:avLst/>
          </a:prstGeom>
          <a:solidFill>
            <a:srgbClr val="EF9011"/>
          </a:solidFill>
        </p:spPr>
        <p:txBody>
          <a:bodyPr wrap="square">
            <a:spAutoFit/>
          </a:bodyPr>
          <a:lstStyle/>
          <a:p>
            <a:pPr lvl="0"/>
            <a:r>
              <a:rPr lang="en-US" sz="2000" dirty="0">
                <a:solidFill>
                  <a:schemeClr val="bg1"/>
                </a:solidFill>
              </a:rPr>
              <a:t>The GCOS Upper-Air Network Task Team (GUAN TT)</a:t>
            </a:r>
          </a:p>
        </p:txBody>
      </p:sp>
    </p:spTree>
    <p:extLst>
      <p:ext uri="{BB962C8B-B14F-4D97-AF65-F5344CB8AC3E}">
        <p14:creationId xmlns:p14="http://schemas.microsoft.com/office/powerpoint/2010/main" val="281483992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Collaboration with IPET-OSDE for OSCAR/requirements</a:t>
            </a:r>
            <a:endParaRPr lang="en-GB" dirty="0"/>
          </a:p>
        </p:txBody>
      </p:sp>
      <p:sp>
        <p:nvSpPr>
          <p:cNvPr id="5" name="TextBox 4"/>
          <p:cNvSpPr txBox="1"/>
          <p:nvPr/>
        </p:nvSpPr>
        <p:spPr>
          <a:xfrm>
            <a:off x="2173833" y="1052737"/>
            <a:ext cx="8336719" cy="4524315"/>
          </a:xfrm>
          <a:prstGeom prst="rect">
            <a:avLst/>
          </a:prstGeom>
          <a:noFill/>
        </p:spPr>
        <p:txBody>
          <a:bodyPr wrap="square" rtlCol="0">
            <a:spAutoFit/>
          </a:bodyPr>
          <a:lstStyle/>
          <a:p>
            <a:r>
              <a:rPr lang="en-US" dirty="0"/>
              <a:t>AOPC has provided input for the updates of the OSCAR/requirements for the climate monitoring application area and participated in the IPET-OSDE workshop December 3-4 2019 on updating OSCAR/requirements.</a:t>
            </a:r>
          </a:p>
          <a:p>
            <a:pPr marL="285750" indent="-285750">
              <a:buFont typeface="Arial" panose="020B0604020202020204" pitchFamily="34" charset="0"/>
              <a:buChar char="•"/>
            </a:pPr>
            <a:endParaRPr lang="en-US" dirty="0"/>
          </a:p>
          <a:p>
            <a:r>
              <a:rPr lang="en-US" b="1" u="sng" dirty="0"/>
              <a:t>Outcome</a:t>
            </a:r>
            <a:r>
              <a:rPr lang="en-US" dirty="0"/>
              <a:t>:</a:t>
            </a:r>
          </a:p>
          <a:p>
            <a:pPr marL="285750" indent="-285750">
              <a:buFont typeface="Wingdings" panose="05000000000000000000" pitchFamily="2" charset="2"/>
              <a:buChar char="§"/>
            </a:pPr>
            <a:r>
              <a:rPr lang="en-US" dirty="0"/>
              <a:t>For surface and upper-air ECV:</a:t>
            </a:r>
          </a:p>
          <a:p>
            <a:pPr marL="742950" lvl="1" indent="-285750">
              <a:buFont typeface="Wingdings" panose="05000000000000000000" pitchFamily="2" charset="2"/>
              <a:buChar char="Ø"/>
            </a:pPr>
            <a:r>
              <a:rPr lang="en-US" dirty="0"/>
              <a:t>Current ECV products mapped to the existing OSCAR variables when possible</a:t>
            </a:r>
          </a:p>
          <a:p>
            <a:pPr marL="742950" lvl="1" indent="-285750">
              <a:buFont typeface="Wingdings" panose="05000000000000000000" pitchFamily="2" charset="2"/>
              <a:buChar char="Ø"/>
            </a:pPr>
            <a:r>
              <a:rPr lang="en-US" dirty="0"/>
              <a:t>New variables added in OSCAR when required</a:t>
            </a:r>
          </a:p>
          <a:p>
            <a:pPr marL="742950" lvl="1" indent="-285750">
              <a:buFont typeface="Wingdings" panose="05000000000000000000" pitchFamily="2" charset="2"/>
              <a:buChar char="Ø"/>
            </a:pPr>
            <a:r>
              <a:rPr lang="en-US" dirty="0"/>
              <a:t>Definitions for the ECV products in OSCAR/variables provided</a:t>
            </a:r>
          </a:p>
          <a:p>
            <a:pPr marL="742950" lvl="1" indent="-285750">
              <a:buFont typeface="Wingdings" panose="05000000000000000000" pitchFamily="2" charset="2"/>
              <a:buChar char="Ø"/>
            </a:pPr>
            <a:endParaRPr lang="en-US" dirty="0"/>
          </a:p>
          <a:p>
            <a:r>
              <a:rPr lang="en-US" b="1" u="sng" dirty="0"/>
              <a:t>Next steps work with GAW:</a:t>
            </a:r>
          </a:p>
          <a:p>
            <a:pPr marL="742950" lvl="1" indent="-285750">
              <a:buFont typeface="Wingdings" panose="05000000000000000000" pitchFamily="2" charset="2"/>
              <a:buChar char="§"/>
            </a:pPr>
            <a:r>
              <a:rPr lang="en-US" dirty="0"/>
              <a:t>Atmospheric composition: to consolidate list of ECV products to be included in OSCAR/Requirements and relative definitions.</a:t>
            </a:r>
          </a:p>
          <a:p>
            <a:pPr marL="742950" lvl="1" indent="-285750">
              <a:buFont typeface="Wingdings" panose="05000000000000000000" pitchFamily="2" charset="2"/>
              <a:buChar char="§"/>
            </a:pPr>
            <a:r>
              <a:rPr lang="en-US" dirty="0"/>
              <a:t>Aerosols: to consolidate ECV products. </a:t>
            </a:r>
          </a:p>
          <a:p>
            <a:pPr marL="742950" lvl="1" indent="-285750">
              <a:buFont typeface="Wingdings" panose="05000000000000000000" pitchFamily="2" charset="2"/>
              <a:buChar char="§"/>
            </a:pPr>
            <a:r>
              <a:rPr lang="en-US" dirty="0"/>
              <a:t>Results for Atmospheric composition and aerosol to be discussed with IPET-OSDE.</a:t>
            </a:r>
          </a:p>
        </p:txBody>
      </p:sp>
    </p:spTree>
    <p:extLst>
      <p:ext uri="{BB962C8B-B14F-4D97-AF65-F5344CB8AC3E}">
        <p14:creationId xmlns:p14="http://schemas.microsoft.com/office/powerpoint/2010/main" val="78336884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B563AA76-5E10-455F-AE39-AEF177AC9DD3}"/>
              </a:ext>
            </a:extLst>
          </p:cNvPr>
          <p:cNvSpPr/>
          <p:nvPr/>
        </p:nvSpPr>
        <p:spPr>
          <a:xfrm>
            <a:off x="3429000" y="609601"/>
            <a:ext cx="7250980" cy="1149460"/>
          </a:xfrm>
          <a:prstGeom prst="rect">
            <a:avLst/>
          </a:prstGeom>
          <a:solidFill>
            <a:srgbClr val="5EC1E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chorCtr="0"/>
          <a:lstStyle/>
          <a:p>
            <a:pPr algn="just"/>
            <a:r>
              <a:rPr lang="en-US" sz="1600" dirty="0"/>
              <a:t>The OceanObs’19 conference is a </a:t>
            </a:r>
            <a:r>
              <a:rPr lang="en-US" sz="1600" b="1" dirty="0"/>
              <a:t>community-driven </a:t>
            </a:r>
            <a:r>
              <a:rPr lang="en-US" sz="1600" dirty="0"/>
              <a:t>conference that brings people from all over the planet together to </a:t>
            </a:r>
            <a:r>
              <a:rPr lang="en-US" sz="1600" b="1" dirty="0"/>
              <a:t>communicate the decadal progress of ocean observing networks</a:t>
            </a:r>
            <a:r>
              <a:rPr lang="en-US" sz="1600" dirty="0"/>
              <a:t> and to </a:t>
            </a:r>
            <a:r>
              <a:rPr lang="en-US" sz="1600" b="1" dirty="0"/>
              <a:t>chart innovative solutions to society’s growing needs for ocean information</a:t>
            </a:r>
            <a:r>
              <a:rPr lang="en-US" sz="1600" dirty="0"/>
              <a:t> in the coming decade.</a:t>
            </a:r>
          </a:p>
          <a:p>
            <a:pPr algn="just"/>
            <a:endParaRPr lang="en-US" sz="1400" dirty="0"/>
          </a:p>
        </p:txBody>
      </p:sp>
      <p:pic>
        <p:nvPicPr>
          <p:cNvPr id="2" name="Picture 1">
            <a:extLst>
              <a:ext uri="{FF2B5EF4-FFF2-40B4-BE49-F238E27FC236}">
                <a16:creationId xmlns:a16="http://schemas.microsoft.com/office/drawing/2014/main" xmlns="" id="{18710F73-DFF9-4084-873C-D1CAB394401F}"/>
              </a:ext>
            </a:extLst>
          </p:cNvPr>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728578" y="112480"/>
            <a:ext cx="1090822" cy="1053278"/>
          </a:xfrm>
          <a:prstGeom prst="rect">
            <a:avLst/>
          </a:prstGeom>
        </p:spPr>
      </p:pic>
      <p:sp>
        <p:nvSpPr>
          <p:cNvPr id="3" name="Rectangle 2">
            <a:extLst>
              <a:ext uri="{FF2B5EF4-FFF2-40B4-BE49-F238E27FC236}">
                <a16:creationId xmlns:a16="http://schemas.microsoft.com/office/drawing/2014/main" xmlns="" id="{B481CFE0-DCAA-43B2-8795-964C5328532B}"/>
              </a:ext>
            </a:extLst>
          </p:cNvPr>
          <p:cNvSpPr/>
          <p:nvPr/>
        </p:nvSpPr>
        <p:spPr>
          <a:xfrm>
            <a:off x="1609104" y="1080171"/>
            <a:ext cx="2971800" cy="7982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dirty="0">
                <a:solidFill>
                  <a:srgbClr val="16445F"/>
                </a:solidFill>
                <a:cs typeface="Helvetica" panose="020B0604020202020204" pitchFamily="34" charset="0"/>
              </a:rPr>
              <a:t>September 16-20, 2019</a:t>
            </a:r>
          </a:p>
          <a:p>
            <a:pPr algn="l"/>
            <a:r>
              <a:rPr lang="en-US" sz="1200" dirty="0">
                <a:solidFill>
                  <a:srgbClr val="16445F"/>
                </a:solidFill>
                <a:cs typeface="Helvetica" panose="020B0604020202020204" pitchFamily="34" charset="0"/>
              </a:rPr>
              <a:t>Hawai’i Convention Center</a:t>
            </a:r>
          </a:p>
          <a:p>
            <a:pPr algn="l"/>
            <a:r>
              <a:rPr lang="en-US" sz="1200" dirty="0">
                <a:solidFill>
                  <a:srgbClr val="16445F"/>
                </a:solidFill>
                <a:cs typeface="Helvetica" panose="020B0604020202020204" pitchFamily="34" charset="0"/>
              </a:rPr>
              <a:t>Honolulu, HI, USA</a:t>
            </a:r>
          </a:p>
        </p:txBody>
      </p:sp>
      <p:sp>
        <p:nvSpPr>
          <p:cNvPr id="4" name="Rectangle 3">
            <a:extLst>
              <a:ext uri="{FF2B5EF4-FFF2-40B4-BE49-F238E27FC236}">
                <a16:creationId xmlns:a16="http://schemas.microsoft.com/office/drawing/2014/main" xmlns="" id="{4FBFCAE7-BEBC-4B51-8F91-6E28D9F0E99A}"/>
              </a:ext>
            </a:extLst>
          </p:cNvPr>
          <p:cNvSpPr/>
          <p:nvPr/>
        </p:nvSpPr>
        <p:spPr>
          <a:xfrm>
            <a:off x="1909195" y="6400801"/>
            <a:ext cx="8758805" cy="4505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F28D2C"/>
                </a:solidFill>
                <a:latin typeface="+mj-lt"/>
              </a:rPr>
              <a:t>For more info: </a:t>
            </a:r>
            <a:r>
              <a:rPr lang="en-US" sz="2400" dirty="0">
                <a:solidFill>
                  <a:srgbClr val="F28D2C"/>
                </a:solidFill>
                <a:latin typeface="+mj-lt"/>
                <a:hlinkClick r:id="rId4"/>
              </a:rPr>
              <a:t>www.oceanobs19.net</a:t>
            </a:r>
            <a:r>
              <a:rPr lang="en-US" sz="2400" dirty="0">
                <a:solidFill>
                  <a:srgbClr val="F28D2C"/>
                </a:solidFill>
                <a:latin typeface="+mj-lt"/>
              </a:rPr>
              <a:t> or info@oceanobs19.net</a:t>
            </a:r>
          </a:p>
        </p:txBody>
      </p:sp>
      <p:sp>
        <p:nvSpPr>
          <p:cNvPr id="6" name="Rectangle 5">
            <a:extLst>
              <a:ext uri="{FF2B5EF4-FFF2-40B4-BE49-F238E27FC236}">
                <a16:creationId xmlns:a16="http://schemas.microsoft.com/office/drawing/2014/main" xmlns="" id="{A17BBE36-D4F9-4F1C-9E33-B7BF5ED740BA}"/>
              </a:ext>
            </a:extLst>
          </p:cNvPr>
          <p:cNvSpPr/>
          <p:nvPr/>
        </p:nvSpPr>
        <p:spPr>
          <a:xfrm>
            <a:off x="3429000" y="-23275"/>
            <a:ext cx="7250980" cy="632875"/>
          </a:xfrm>
          <a:prstGeom prst="rect">
            <a:avLst/>
          </a:prstGeom>
          <a:solidFill>
            <a:schemeClr val="accent6"/>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solidFill>
                  <a:schemeClr val="bg1"/>
                </a:solidFill>
              </a:rPr>
              <a:t>An Ocean of Opportunity</a:t>
            </a:r>
          </a:p>
        </p:txBody>
      </p:sp>
      <p:sp>
        <p:nvSpPr>
          <p:cNvPr id="34" name="TextBox 33">
            <a:extLst>
              <a:ext uri="{FF2B5EF4-FFF2-40B4-BE49-F238E27FC236}">
                <a16:creationId xmlns:a16="http://schemas.microsoft.com/office/drawing/2014/main" xmlns="" id="{C3738059-55C5-46BC-A4A7-C202F3A117E1}"/>
              </a:ext>
            </a:extLst>
          </p:cNvPr>
          <p:cNvSpPr txBox="1"/>
          <p:nvPr/>
        </p:nvSpPr>
        <p:spPr>
          <a:xfrm>
            <a:off x="1904951" y="5462317"/>
            <a:ext cx="3986422" cy="817245"/>
          </a:xfrm>
          <a:prstGeom prst="roundRect">
            <a:avLst/>
          </a:prstGeom>
          <a:noFill/>
          <a:ln>
            <a:solidFill>
              <a:srgbClr val="5EC1EE"/>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lvl="1"/>
            <a:r>
              <a:rPr lang="en-US" sz="1400" dirty="0">
                <a:solidFill>
                  <a:srgbClr val="16445F"/>
                </a:solidFill>
              </a:rPr>
              <a:t>140 Community White Papers under review</a:t>
            </a:r>
          </a:p>
          <a:p>
            <a:pPr lvl="1"/>
            <a:r>
              <a:rPr lang="fr-CH" sz="1400" b="1" dirty="0">
                <a:solidFill>
                  <a:srgbClr val="16445F"/>
                </a:solidFill>
              </a:rPr>
              <a:t>Open Call for </a:t>
            </a:r>
            <a:r>
              <a:rPr lang="fr-CH" sz="1400" b="1" dirty="0" err="1">
                <a:solidFill>
                  <a:srgbClr val="16445F"/>
                </a:solidFill>
              </a:rPr>
              <a:t>Breakout</a:t>
            </a:r>
            <a:r>
              <a:rPr lang="fr-CH" sz="1400" b="1" dirty="0">
                <a:solidFill>
                  <a:srgbClr val="16445F"/>
                </a:solidFill>
              </a:rPr>
              <a:t> Sessions and </a:t>
            </a:r>
            <a:r>
              <a:rPr lang="fr-CH" sz="1400" b="1" dirty="0" err="1">
                <a:solidFill>
                  <a:srgbClr val="16445F"/>
                </a:solidFill>
              </a:rPr>
              <a:t>Side</a:t>
            </a:r>
            <a:r>
              <a:rPr lang="fr-CH" sz="1400" b="1" dirty="0">
                <a:solidFill>
                  <a:srgbClr val="16445F"/>
                </a:solidFill>
              </a:rPr>
              <a:t> Events!</a:t>
            </a:r>
            <a:endParaRPr lang="en-US" sz="1400" b="1" dirty="0">
              <a:solidFill>
                <a:srgbClr val="16445F"/>
              </a:solidFill>
            </a:endParaRPr>
          </a:p>
        </p:txBody>
      </p:sp>
      <p:sp>
        <p:nvSpPr>
          <p:cNvPr id="35" name="Oval 34">
            <a:extLst>
              <a:ext uri="{FF2B5EF4-FFF2-40B4-BE49-F238E27FC236}">
                <a16:creationId xmlns:a16="http://schemas.microsoft.com/office/drawing/2014/main" xmlns="" id="{F5BC298E-3D00-4A40-AF97-BFC78D149F00}"/>
              </a:ext>
            </a:extLst>
          </p:cNvPr>
          <p:cNvSpPr/>
          <p:nvPr/>
        </p:nvSpPr>
        <p:spPr>
          <a:xfrm>
            <a:off x="1552772" y="5442678"/>
            <a:ext cx="822960" cy="822960"/>
          </a:xfrm>
          <a:prstGeom prst="ellipse">
            <a:avLst/>
          </a:prstGeom>
          <a:solidFill>
            <a:srgbClr val="5EC1EE"/>
          </a:solidFill>
          <a:ln>
            <a:solidFill>
              <a:srgbClr val="5EC1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p>
            <a:pPr algn="ctr"/>
            <a:r>
              <a:rPr lang="en-US" sz="1000" dirty="0"/>
              <a:t>Input</a:t>
            </a:r>
          </a:p>
        </p:txBody>
      </p:sp>
      <p:sp>
        <p:nvSpPr>
          <p:cNvPr id="37" name="TextBox 36">
            <a:extLst>
              <a:ext uri="{FF2B5EF4-FFF2-40B4-BE49-F238E27FC236}">
                <a16:creationId xmlns:a16="http://schemas.microsoft.com/office/drawing/2014/main" xmlns="" id="{1D0D71D4-E989-46AD-9B35-FFEF8A0D6A74}"/>
              </a:ext>
            </a:extLst>
          </p:cNvPr>
          <p:cNvSpPr txBox="1"/>
          <p:nvPr/>
        </p:nvSpPr>
        <p:spPr>
          <a:xfrm>
            <a:off x="6347138" y="5442678"/>
            <a:ext cx="4038600" cy="646986"/>
          </a:xfrm>
          <a:prstGeom prst="roundRect">
            <a:avLst/>
          </a:prstGeom>
          <a:noFill/>
        </p:spPr>
        <p:style>
          <a:lnRef idx="2">
            <a:schemeClr val="accent6"/>
          </a:lnRef>
          <a:fillRef idx="1">
            <a:schemeClr val="lt1"/>
          </a:fillRef>
          <a:effectRef idx="0">
            <a:schemeClr val="accent6"/>
          </a:effectRef>
          <a:fontRef idx="minor">
            <a:schemeClr val="dk1"/>
          </a:fontRef>
        </p:style>
        <p:txBody>
          <a:bodyPr wrap="square" rtlCol="0">
            <a:spAutoFit/>
          </a:bodyPr>
          <a:lstStyle/>
          <a:p>
            <a:pPr lvl="1"/>
            <a:r>
              <a:rPr lang="en-US" sz="1600" dirty="0">
                <a:solidFill>
                  <a:srgbClr val="16445F"/>
                </a:solidFill>
              </a:rPr>
              <a:t>Registration for the conference is now open! </a:t>
            </a:r>
          </a:p>
        </p:txBody>
      </p:sp>
      <p:sp>
        <p:nvSpPr>
          <p:cNvPr id="38" name="Oval 37">
            <a:extLst>
              <a:ext uri="{FF2B5EF4-FFF2-40B4-BE49-F238E27FC236}">
                <a16:creationId xmlns:a16="http://schemas.microsoft.com/office/drawing/2014/main" xmlns="" id="{DF8F8726-4A44-4D27-B843-6F51A5380802}"/>
              </a:ext>
            </a:extLst>
          </p:cNvPr>
          <p:cNvSpPr/>
          <p:nvPr/>
        </p:nvSpPr>
        <p:spPr>
          <a:xfrm>
            <a:off x="6019801" y="5442678"/>
            <a:ext cx="821039" cy="822960"/>
          </a:xfrm>
          <a:prstGeom prst="ellipse">
            <a:avLst/>
          </a:prstGeom>
          <a:solidFill>
            <a:srgbClr val="F28D2C"/>
          </a:solidFill>
          <a:ln>
            <a:solidFill>
              <a:srgbClr val="F28D2C"/>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noAutofit/>
          </a:bodyPr>
          <a:lstStyle/>
          <a:p>
            <a:pPr algn="ctr"/>
            <a:r>
              <a:rPr lang="en-US" sz="1000" dirty="0"/>
              <a:t>Attend</a:t>
            </a:r>
          </a:p>
        </p:txBody>
      </p:sp>
      <p:grpSp>
        <p:nvGrpSpPr>
          <p:cNvPr id="94" name="Group 93">
            <a:extLst>
              <a:ext uri="{FF2B5EF4-FFF2-40B4-BE49-F238E27FC236}">
                <a16:creationId xmlns:a16="http://schemas.microsoft.com/office/drawing/2014/main" xmlns="" id="{2399B504-4C16-49FC-B78B-7CFA48B7F22E}"/>
              </a:ext>
            </a:extLst>
          </p:cNvPr>
          <p:cNvGrpSpPr/>
          <p:nvPr/>
        </p:nvGrpSpPr>
        <p:grpSpPr>
          <a:xfrm>
            <a:off x="1751244" y="2443678"/>
            <a:ext cx="3553561" cy="2849337"/>
            <a:chOff x="391070" y="3494689"/>
            <a:chExt cx="2860517" cy="2849337"/>
          </a:xfrm>
        </p:grpSpPr>
        <p:grpSp>
          <p:nvGrpSpPr>
            <p:cNvPr id="41" name="Group 40">
              <a:extLst>
                <a:ext uri="{FF2B5EF4-FFF2-40B4-BE49-F238E27FC236}">
                  <a16:creationId xmlns:a16="http://schemas.microsoft.com/office/drawing/2014/main" xmlns="" id="{3DEE3289-6954-4CCE-AE66-4CC7A948A9C5}"/>
                </a:ext>
              </a:extLst>
            </p:cNvPr>
            <p:cNvGrpSpPr/>
            <p:nvPr/>
          </p:nvGrpSpPr>
          <p:grpSpPr>
            <a:xfrm>
              <a:off x="391792" y="3507347"/>
              <a:ext cx="228600" cy="228600"/>
              <a:chOff x="2121286" y="565890"/>
              <a:chExt cx="914400" cy="914400"/>
            </a:xfrm>
          </p:grpSpPr>
          <p:pic>
            <p:nvPicPr>
              <p:cNvPr id="42" name="Picture 41">
                <a:extLst>
                  <a:ext uri="{FF2B5EF4-FFF2-40B4-BE49-F238E27FC236}">
                    <a16:creationId xmlns:a16="http://schemas.microsoft.com/office/drawing/2014/main" xmlns="" id="{201A8D56-D94D-4C3D-90E8-E045734878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04166" y="697616"/>
                <a:ext cx="548640" cy="548640"/>
              </a:xfrm>
              <a:prstGeom prst="rect">
                <a:avLst/>
              </a:prstGeom>
            </p:spPr>
          </p:pic>
          <p:sp>
            <p:nvSpPr>
              <p:cNvPr id="43" name="Oval 42">
                <a:extLst>
                  <a:ext uri="{FF2B5EF4-FFF2-40B4-BE49-F238E27FC236}">
                    <a16:creationId xmlns:a16="http://schemas.microsoft.com/office/drawing/2014/main" xmlns="" id="{E56A7CB8-0AF2-4BFA-B292-3C6D53D2BA1B}"/>
                  </a:ext>
                </a:extLst>
              </p:cNvPr>
              <p:cNvSpPr/>
              <p:nvPr/>
            </p:nvSpPr>
            <p:spPr>
              <a:xfrm>
                <a:off x="2121286" y="565890"/>
                <a:ext cx="914400" cy="914400"/>
              </a:xfrm>
              <a:prstGeom prst="ellipse">
                <a:avLst/>
              </a:prstGeom>
              <a:noFill/>
              <a:ln w="38100">
                <a:solidFill>
                  <a:srgbClr val="FF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FF7F00"/>
                  </a:solidFill>
                </a:endParaRPr>
              </a:p>
            </p:txBody>
          </p:sp>
        </p:grpSp>
        <p:grpSp>
          <p:nvGrpSpPr>
            <p:cNvPr id="48" name="Group 47">
              <a:extLst>
                <a:ext uri="{FF2B5EF4-FFF2-40B4-BE49-F238E27FC236}">
                  <a16:creationId xmlns:a16="http://schemas.microsoft.com/office/drawing/2014/main" xmlns="" id="{BE840418-28A1-4147-88AD-E69402C73411}"/>
                </a:ext>
              </a:extLst>
            </p:cNvPr>
            <p:cNvGrpSpPr/>
            <p:nvPr/>
          </p:nvGrpSpPr>
          <p:grpSpPr>
            <a:xfrm>
              <a:off x="400501" y="3792594"/>
              <a:ext cx="228600" cy="225359"/>
              <a:chOff x="8966719" y="4628001"/>
              <a:chExt cx="914400" cy="914400"/>
            </a:xfrm>
          </p:grpSpPr>
          <p:pic>
            <p:nvPicPr>
              <p:cNvPr id="49" name="Picture 48">
                <a:extLst>
                  <a:ext uri="{FF2B5EF4-FFF2-40B4-BE49-F238E27FC236}">
                    <a16:creationId xmlns:a16="http://schemas.microsoft.com/office/drawing/2014/main" xmlns="" id="{BB4F86E5-7175-45FA-9F0E-9F2C6984770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95319" y="4856601"/>
                <a:ext cx="457200" cy="457200"/>
              </a:xfrm>
              <a:prstGeom prst="rect">
                <a:avLst/>
              </a:prstGeom>
            </p:spPr>
          </p:pic>
          <p:sp>
            <p:nvSpPr>
              <p:cNvPr id="50" name="Oval 49">
                <a:extLst>
                  <a:ext uri="{FF2B5EF4-FFF2-40B4-BE49-F238E27FC236}">
                    <a16:creationId xmlns:a16="http://schemas.microsoft.com/office/drawing/2014/main" xmlns="" id="{39B7D509-7AB3-4330-90C0-848BE07960C0}"/>
                  </a:ext>
                </a:extLst>
              </p:cNvPr>
              <p:cNvSpPr/>
              <p:nvPr/>
            </p:nvSpPr>
            <p:spPr>
              <a:xfrm>
                <a:off x="8966719" y="4628001"/>
                <a:ext cx="914400" cy="914400"/>
              </a:xfrm>
              <a:prstGeom prst="ellipse">
                <a:avLst/>
              </a:prstGeom>
              <a:noFill/>
              <a:ln w="38100">
                <a:solidFill>
                  <a:srgbClr val="FF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grpSp>
          <p:nvGrpSpPr>
            <p:cNvPr id="51" name="Group 50">
              <a:extLst>
                <a:ext uri="{FF2B5EF4-FFF2-40B4-BE49-F238E27FC236}">
                  <a16:creationId xmlns:a16="http://schemas.microsoft.com/office/drawing/2014/main" xmlns="" id="{00791CE1-FEAF-40C7-B7FF-A453E2866CA5}"/>
                </a:ext>
              </a:extLst>
            </p:cNvPr>
            <p:cNvGrpSpPr/>
            <p:nvPr/>
          </p:nvGrpSpPr>
          <p:grpSpPr>
            <a:xfrm>
              <a:off x="400501" y="4063220"/>
              <a:ext cx="228600" cy="228600"/>
              <a:chOff x="10082505" y="4259424"/>
              <a:chExt cx="914400" cy="914400"/>
            </a:xfrm>
          </p:grpSpPr>
          <p:pic>
            <p:nvPicPr>
              <p:cNvPr id="52" name="Picture 51">
                <a:extLst>
                  <a:ext uri="{FF2B5EF4-FFF2-40B4-BE49-F238E27FC236}">
                    <a16:creationId xmlns:a16="http://schemas.microsoft.com/office/drawing/2014/main" xmlns="" id="{78C2EEC8-88D7-484C-8EB4-7F9085A41EC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11105" y="4488024"/>
                <a:ext cx="457200" cy="457200"/>
              </a:xfrm>
              <a:prstGeom prst="rect">
                <a:avLst/>
              </a:prstGeom>
            </p:spPr>
          </p:pic>
          <p:sp>
            <p:nvSpPr>
              <p:cNvPr id="53" name="Oval 52">
                <a:extLst>
                  <a:ext uri="{FF2B5EF4-FFF2-40B4-BE49-F238E27FC236}">
                    <a16:creationId xmlns:a16="http://schemas.microsoft.com/office/drawing/2014/main" xmlns="" id="{6E49A6E9-746F-4808-8152-659567F233BC}"/>
                  </a:ext>
                </a:extLst>
              </p:cNvPr>
              <p:cNvSpPr/>
              <p:nvPr/>
            </p:nvSpPr>
            <p:spPr>
              <a:xfrm>
                <a:off x="10082505" y="4259424"/>
                <a:ext cx="914400" cy="914400"/>
              </a:xfrm>
              <a:prstGeom prst="ellipse">
                <a:avLst/>
              </a:prstGeom>
              <a:noFill/>
              <a:ln w="38100">
                <a:solidFill>
                  <a:srgbClr val="FF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grpSp>
          <p:nvGrpSpPr>
            <p:cNvPr id="54" name="Group 53">
              <a:extLst>
                <a:ext uri="{FF2B5EF4-FFF2-40B4-BE49-F238E27FC236}">
                  <a16:creationId xmlns:a16="http://schemas.microsoft.com/office/drawing/2014/main" xmlns="" id="{BB8EE67A-2CA0-4B5E-A83C-69C628ED0330}"/>
                </a:ext>
              </a:extLst>
            </p:cNvPr>
            <p:cNvGrpSpPr/>
            <p:nvPr/>
          </p:nvGrpSpPr>
          <p:grpSpPr>
            <a:xfrm>
              <a:off x="400501" y="4348970"/>
              <a:ext cx="228600" cy="228600"/>
              <a:chOff x="2570072" y="4873908"/>
              <a:chExt cx="822960" cy="822960"/>
            </a:xfrm>
          </p:grpSpPr>
          <p:pic>
            <p:nvPicPr>
              <p:cNvPr id="55" name="Picture 54">
                <a:extLst>
                  <a:ext uri="{FF2B5EF4-FFF2-40B4-BE49-F238E27FC236}">
                    <a16:creationId xmlns:a16="http://schemas.microsoft.com/office/drawing/2014/main" xmlns="" id="{56A1F7BA-C664-4C5E-9E3C-31C00AB8E51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2752952" y="5056788"/>
                <a:ext cx="457200" cy="457200"/>
              </a:xfrm>
              <a:prstGeom prst="rect">
                <a:avLst/>
              </a:prstGeom>
            </p:spPr>
          </p:pic>
          <p:sp>
            <p:nvSpPr>
              <p:cNvPr id="56" name="Oval 55">
                <a:extLst>
                  <a:ext uri="{FF2B5EF4-FFF2-40B4-BE49-F238E27FC236}">
                    <a16:creationId xmlns:a16="http://schemas.microsoft.com/office/drawing/2014/main" xmlns="" id="{459FE391-2CEF-4840-96C7-081B7194D464}"/>
                  </a:ext>
                </a:extLst>
              </p:cNvPr>
              <p:cNvSpPr/>
              <p:nvPr/>
            </p:nvSpPr>
            <p:spPr>
              <a:xfrm>
                <a:off x="2570072" y="4873908"/>
                <a:ext cx="822960" cy="822960"/>
              </a:xfrm>
              <a:prstGeom prst="ellipse">
                <a:avLst/>
              </a:prstGeom>
              <a:noFill/>
              <a:ln w="38100">
                <a:solidFill>
                  <a:srgbClr val="FF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grpSp>
          <p:nvGrpSpPr>
            <p:cNvPr id="57" name="Group 56">
              <a:extLst>
                <a:ext uri="{FF2B5EF4-FFF2-40B4-BE49-F238E27FC236}">
                  <a16:creationId xmlns:a16="http://schemas.microsoft.com/office/drawing/2014/main" xmlns="" id="{998F782F-6AC4-41F6-8A81-953C81CE1AC5}"/>
                </a:ext>
              </a:extLst>
            </p:cNvPr>
            <p:cNvGrpSpPr/>
            <p:nvPr/>
          </p:nvGrpSpPr>
          <p:grpSpPr>
            <a:xfrm>
              <a:off x="391792" y="4637618"/>
              <a:ext cx="228600" cy="228600"/>
              <a:chOff x="8815127" y="5080571"/>
              <a:chExt cx="822960" cy="822960"/>
            </a:xfrm>
          </p:grpSpPr>
          <p:pic>
            <p:nvPicPr>
              <p:cNvPr id="58" name="Picture 57">
                <a:extLst>
                  <a:ext uri="{FF2B5EF4-FFF2-40B4-BE49-F238E27FC236}">
                    <a16:creationId xmlns:a16="http://schemas.microsoft.com/office/drawing/2014/main" xmlns="" id="{8D47F10B-FACD-45F7-B25D-86185506328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03968" y="5172011"/>
                <a:ext cx="640080" cy="640080"/>
              </a:xfrm>
              <a:prstGeom prst="rect">
                <a:avLst/>
              </a:prstGeom>
            </p:spPr>
          </p:pic>
          <p:sp>
            <p:nvSpPr>
              <p:cNvPr id="59" name="Oval 58">
                <a:extLst>
                  <a:ext uri="{FF2B5EF4-FFF2-40B4-BE49-F238E27FC236}">
                    <a16:creationId xmlns:a16="http://schemas.microsoft.com/office/drawing/2014/main" xmlns="" id="{71614171-234B-4E24-9ACE-0DDB68C0D9FC}"/>
                  </a:ext>
                </a:extLst>
              </p:cNvPr>
              <p:cNvSpPr/>
              <p:nvPr/>
            </p:nvSpPr>
            <p:spPr>
              <a:xfrm>
                <a:off x="8815127" y="5080571"/>
                <a:ext cx="822960" cy="822960"/>
              </a:xfrm>
              <a:prstGeom prst="ellipse">
                <a:avLst/>
              </a:prstGeom>
              <a:noFill/>
              <a:ln w="38100">
                <a:solidFill>
                  <a:srgbClr val="FF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grpSp>
          <p:nvGrpSpPr>
            <p:cNvPr id="60" name="Group 59">
              <a:extLst>
                <a:ext uri="{FF2B5EF4-FFF2-40B4-BE49-F238E27FC236}">
                  <a16:creationId xmlns:a16="http://schemas.microsoft.com/office/drawing/2014/main" xmlns="" id="{E0C4BDFC-5DB9-463E-B662-82FC9E2910CF}"/>
                </a:ext>
              </a:extLst>
            </p:cNvPr>
            <p:cNvGrpSpPr/>
            <p:nvPr/>
          </p:nvGrpSpPr>
          <p:grpSpPr>
            <a:xfrm>
              <a:off x="400501" y="4924131"/>
              <a:ext cx="228600" cy="228600"/>
              <a:chOff x="8014207" y="2667431"/>
              <a:chExt cx="822960" cy="822960"/>
            </a:xfrm>
          </p:grpSpPr>
          <p:pic>
            <p:nvPicPr>
              <p:cNvPr id="61" name="Picture 60">
                <a:extLst>
                  <a:ext uri="{FF2B5EF4-FFF2-40B4-BE49-F238E27FC236}">
                    <a16:creationId xmlns:a16="http://schemas.microsoft.com/office/drawing/2014/main" xmlns="" id="{D3EBBB8A-2B35-47F6-B35D-9955C796D9C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09385" y="2850311"/>
                <a:ext cx="457200" cy="457200"/>
              </a:xfrm>
              <a:prstGeom prst="rect">
                <a:avLst/>
              </a:prstGeom>
            </p:spPr>
          </p:pic>
          <p:sp>
            <p:nvSpPr>
              <p:cNvPr id="62" name="Oval 61">
                <a:extLst>
                  <a:ext uri="{FF2B5EF4-FFF2-40B4-BE49-F238E27FC236}">
                    <a16:creationId xmlns:a16="http://schemas.microsoft.com/office/drawing/2014/main" xmlns="" id="{C65182D2-6734-416E-B961-F3C60F76546E}"/>
                  </a:ext>
                </a:extLst>
              </p:cNvPr>
              <p:cNvSpPr/>
              <p:nvPr/>
            </p:nvSpPr>
            <p:spPr>
              <a:xfrm>
                <a:off x="8014207" y="2667431"/>
                <a:ext cx="822960" cy="822960"/>
              </a:xfrm>
              <a:prstGeom prst="ellipse">
                <a:avLst/>
              </a:prstGeom>
              <a:noFill/>
              <a:ln w="38100">
                <a:solidFill>
                  <a:srgbClr val="FF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grpSp>
          <p:nvGrpSpPr>
            <p:cNvPr id="64" name="Group 63">
              <a:extLst>
                <a:ext uri="{FF2B5EF4-FFF2-40B4-BE49-F238E27FC236}">
                  <a16:creationId xmlns:a16="http://schemas.microsoft.com/office/drawing/2014/main" xmlns="" id="{50217DDA-B5A5-44CF-BCFF-38952A1008E2}"/>
                </a:ext>
              </a:extLst>
            </p:cNvPr>
            <p:cNvGrpSpPr/>
            <p:nvPr/>
          </p:nvGrpSpPr>
          <p:grpSpPr>
            <a:xfrm>
              <a:off x="391070" y="5203674"/>
              <a:ext cx="228600" cy="228600"/>
              <a:chOff x="8711643" y="5310362"/>
              <a:chExt cx="822960" cy="822960"/>
            </a:xfrm>
          </p:grpSpPr>
          <p:pic>
            <p:nvPicPr>
              <p:cNvPr id="65" name="Picture 64">
                <a:extLst>
                  <a:ext uri="{FF2B5EF4-FFF2-40B4-BE49-F238E27FC236}">
                    <a16:creationId xmlns:a16="http://schemas.microsoft.com/office/drawing/2014/main" xmlns="" id="{DF71A521-077C-42D6-87B0-639B4ECA002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848803" y="5421707"/>
                <a:ext cx="548640" cy="548640"/>
              </a:xfrm>
              <a:prstGeom prst="rect">
                <a:avLst/>
              </a:prstGeom>
            </p:spPr>
          </p:pic>
          <p:sp>
            <p:nvSpPr>
              <p:cNvPr id="66" name="Oval 65">
                <a:extLst>
                  <a:ext uri="{FF2B5EF4-FFF2-40B4-BE49-F238E27FC236}">
                    <a16:creationId xmlns:a16="http://schemas.microsoft.com/office/drawing/2014/main" xmlns="" id="{F553ADCC-AA19-44C2-8406-42486B928B20}"/>
                  </a:ext>
                </a:extLst>
              </p:cNvPr>
              <p:cNvSpPr/>
              <p:nvPr/>
            </p:nvSpPr>
            <p:spPr>
              <a:xfrm>
                <a:off x="8711643" y="5310362"/>
                <a:ext cx="822960" cy="822960"/>
              </a:xfrm>
              <a:prstGeom prst="ellipse">
                <a:avLst/>
              </a:prstGeom>
              <a:noFill/>
              <a:ln w="38100">
                <a:solidFill>
                  <a:srgbClr val="FF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pic>
          <p:nvPicPr>
            <p:cNvPr id="69" name="Picture 68">
              <a:extLst>
                <a:ext uri="{FF2B5EF4-FFF2-40B4-BE49-F238E27FC236}">
                  <a16:creationId xmlns:a16="http://schemas.microsoft.com/office/drawing/2014/main" xmlns="" id="{CBF09379-1A21-4727-AC3F-69A5DC16377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00501" y="5490187"/>
              <a:ext cx="228600" cy="231241"/>
            </a:xfrm>
            <a:prstGeom prst="ellipse">
              <a:avLst/>
            </a:prstGeom>
            <a:ln w="28575" cap="rnd">
              <a:solidFill>
                <a:srgbClr val="F28D2C"/>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74" name="Group 73">
              <a:extLst>
                <a:ext uri="{FF2B5EF4-FFF2-40B4-BE49-F238E27FC236}">
                  <a16:creationId xmlns:a16="http://schemas.microsoft.com/office/drawing/2014/main" xmlns="" id="{D788BC07-FB90-45B3-A6BF-3753756E528E}"/>
                </a:ext>
              </a:extLst>
            </p:cNvPr>
            <p:cNvGrpSpPr/>
            <p:nvPr/>
          </p:nvGrpSpPr>
          <p:grpSpPr>
            <a:xfrm>
              <a:off x="400501" y="5765897"/>
              <a:ext cx="228600" cy="228600"/>
              <a:chOff x="5626369" y="5017182"/>
              <a:chExt cx="822960" cy="822960"/>
            </a:xfrm>
          </p:grpSpPr>
          <p:pic>
            <p:nvPicPr>
              <p:cNvPr id="75" name="Picture 74">
                <a:extLst>
                  <a:ext uri="{FF2B5EF4-FFF2-40B4-BE49-F238E27FC236}">
                    <a16:creationId xmlns:a16="http://schemas.microsoft.com/office/drawing/2014/main" xmlns="" id="{0964F5CD-C284-43E3-B016-CF6DE6AD455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809249" y="5173828"/>
                <a:ext cx="457200" cy="457200"/>
              </a:xfrm>
              <a:prstGeom prst="rect">
                <a:avLst/>
              </a:prstGeom>
            </p:spPr>
          </p:pic>
          <p:sp>
            <p:nvSpPr>
              <p:cNvPr id="76" name="Oval 75">
                <a:extLst>
                  <a:ext uri="{FF2B5EF4-FFF2-40B4-BE49-F238E27FC236}">
                    <a16:creationId xmlns:a16="http://schemas.microsoft.com/office/drawing/2014/main" xmlns="" id="{E333F939-1BA7-4CCF-81D9-E99E862B7061}"/>
                  </a:ext>
                </a:extLst>
              </p:cNvPr>
              <p:cNvSpPr/>
              <p:nvPr/>
            </p:nvSpPr>
            <p:spPr>
              <a:xfrm>
                <a:off x="5626369" y="5017182"/>
                <a:ext cx="822960" cy="822960"/>
              </a:xfrm>
              <a:prstGeom prst="ellipse">
                <a:avLst/>
              </a:prstGeom>
              <a:noFill/>
              <a:ln w="38100">
                <a:solidFill>
                  <a:srgbClr val="FF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grpSp>
          <p:nvGrpSpPr>
            <p:cNvPr id="77" name="Group 76">
              <a:extLst>
                <a:ext uri="{FF2B5EF4-FFF2-40B4-BE49-F238E27FC236}">
                  <a16:creationId xmlns:a16="http://schemas.microsoft.com/office/drawing/2014/main" xmlns="" id="{ECB8AB5F-C7FB-41D9-8396-A0B8B86879F2}"/>
                </a:ext>
              </a:extLst>
            </p:cNvPr>
            <p:cNvGrpSpPr/>
            <p:nvPr/>
          </p:nvGrpSpPr>
          <p:grpSpPr>
            <a:xfrm>
              <a:off x="400501" y="6048907"/>
              <a:ext cx="228600" cy="228600"/>
              <a:chOff x="9726928" y="5603828"/>
              <a:chExt cx="822960" cy="822960"/>
            </a:xfrm>
          </p:grpSpPr>
          <p:pic>
            <p:nvPicPr>
              <p:cNvPr id="78" name="Picture 77">
                <a:extLst>
                  <a:ext uri="{FF2B5EF4-FFF2-40B4-BE49-F238E27FC236}">
                    <a16:creationId xmlns:a16="http://schemas.microsoft.com/office/drawing/2014/main" xmlns="" id="{EC5CBC07-E2EA-442A-B47C-02D509192C6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909808" y="5802431"/>
                <a:ext cx="457200" cy="457200"/>
              </a:xfrm>
              <a:prstGeom prst="rect">
                <a:avLst/>
              </a:prstGeom>
            </p:spPr>
          </p:pic>
          <p:sp>
            <p:nvSpPr>
              <p:cNvPr id="79" name="Oval 78">
                <a:extLst>
                  <a:ext uri="{FF2B5EF4-FFF2-40B4-BE49-F238E27FC236}">
                    <a16:creationId xmlns:a16="http://schemas.microsoft.com/office/drawing/2014/main" xmlns="" id="{8187A77B-FD87-4980-B092-351ED3411990}"/>
                  </a:ext>
                </a:extLst>
              </p:cNvPr>
              <p:cNvSpPr/>
              <p:nvPr/>
            </p:nvSpPr>
            <p:spPr>
              <a:xfrm>
                <a:off x="9726928" y="5603828"/>
                <a:ext cx="822960" cy="822960"/>
              </a:xfrm>
              <a:prstGeom prst="ellipse">
                <a:avLst/>
              </a:prstGeom>
              <a:noFill/>
              <a:ln w="38100">
                <a:solidFill>
                  <a:srgbClr val="FF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sp>
          <p:nvSpPr>
            <p:cNvPr id="81" name="TextBox 80">
              <a:extLst>
                <a:ext uri="{FF2B5EF4-FFF2-40B4-BE49-F238E27FC236}">
                  <a16:creationId xmlns:a16="http://schemas.microsoft.com/office/drawing/2014/main" xmlns="" id="{C44CB38E-5E63-4353-8A9F-0CF3CE25118F}"/>
                </a:ext>
              </a:extLst>
            </p:cNvPr>
            <p:cNvSpPr txBox="1"/>
            <p:nvPr/>
          </p:nvSpPr>
          <p:spPr>
            <a:xfrm>
              <a:off x="619670" y="3494689"/>
              <a:ext cx="2266499" cy="307777"/>
            </a:xfrm>
            <a:prstGeom prst="rect">
              <a:avLst/>
            </a:prstGeom>
            <a:noFill/>
          </p:spPr>
          <p:txBody>
            <a:bodyPr wrap="square" rtlCol="0">
              <a:spAutoFit/>
            </a:bodyPr>
            <a:lstStyle/>
            <a:p>
              <a:r>
                <a:rPr lang="en-US" sz="1400" b="1" dirty="0">
                  <a:solidFill>
                    <a:srgbClr val="16445F"/>
                  </a:solidFill>
                </a:rPr>
                <a:t>Observing System Governance </a:t>
              </a:r>
            </a:p>
          </p:txBody>
        </p:sp>
        <p:sp>
          <p:nvSpPr>
            <p:cNvPr id="85" name="TextBox 84">
              <a:extLst>
                <a:ext uri="{FF2B5EF4-FFF2-40B4-BE49-F238E27FC236}">
                  <a16:creationId xmlns:a16="http://schemas.microsoft.com/office/drawing/2014/main" xmlns="" id="{768F5FFD-FA96-4D86-B46F-889036C071E1}"/>
                </a:ext>
              </a:extLst>
            </p:cNvPr>
            <p:cNvSpPr txBox="1"/>
            <p:nvPr/>
          </p:nvSpPr>
          <p:spPr>
            <a:xfrm>
              <a:off x="629101" y="3780479"/>
              <a:ext cx="2266499" cy="307777"/>
            </a:xfrm>
            <a:prstGeom prst="rect">
              <a:avLst/>
            </a:prstGeom>
            <a:noFill/>
          </p:spPr>
          <p:txBody>
            <a:bodyPr wrap="square" rtlCol="0">
              <a:spAutoFit/>
            </a:bodyPr>
            <a:lstStyle/>
            <a:p>
              <a:r>
                <a:rPr lang="en-US" sz="1400" b="1" dirty="0">
                  <a:solidFill>
                    <a:srgbClr val="16445F"/>
                  </a:solidFill>
                </a:rPr>
                <a:t>Data &amp; Information Systems </a:t>
              </a:r>
            </a:p>
          </p:txBody>
        </p:sp>
        <p:sp>
          <p:nvSpPr>
            <p:cNvPr id="86" name="TextBox 85">
              <a:extLst>
                <a:ext uri="{FF2B5EF4-FFF2-40B4-BE49-F238E27FC236}">
                  <a16:creationId xmlns:a16="http://schemas.microsoft.com/office/drawing/2014/main" xmlns="" id="{35668085-E79F-4960-BC6B-EF0565B2367C}"/>
                </a:ext>
              </a:extLst>
            </p:cNvPr>
            <p:cNvSpPr txBox="1"/>
            <p:nvPr/>
          </p:nvSpPr>
          <p:spPr>
            <a:xfrm>
              <a:off x="619313" y="4053284"/>
              <a:ext cx="2614215" cy="307777"/>
            </a:xfrm>
            <a:prstGeom prst="rect">
              <a:avLst/>
            </a:prstGeom>
            <a:noFill/>
          </p:spPr>
          <p:txBody>
            <a:bodyPr wrap="square" lIns="91440" rIns="0" rtlCol="0">
              <a:spAutoFit/>
            </a:bodyPr>
            <a:lstStyle/>
            <a:p>
              <a:r>
                <a:rPr lang="en-US" sz="1400" b="1" dirty="0">
                  <a:solidFill>
                    <a:srgbClr val="16445F"/>
                  </a:solidFill>
                </a:rPr>
                <a:t>Observing Technologies &amp; Networks</a:t>
              </a:r>
            </a:p>
          </p:txBody>
        </p:sp>
        <p:sp>
          <p:nvSpPr>
            <p:cNvPr id="87" name="TextBox 86">
              <a:extLst>
                <a:ext uri="{FF2B5EF4-FFF2-40B4-BE49-F238E27FC236}">
                  <a16:creationId xmlns:a16="http://schemas.microsoft.com/office/drawing/2014/main" xmlns="" id="{7A4B790A-15C3-4E6A-9121-E7044299933F}"/>
                </a:ext>
              </a:extLst>
            </p:cNvPr>
            <p:cNvSpPr txBox="1"/>
            <p:nvPr/>
          </p:nvSpPr>
          <p:spPr>
            <a:xfrm>
              <a:off x="615611" y="4334297"/>
              <a:ext cx="2614215" cy="307777"/>
            </a:xfrm>
            <a:prstGeom prst="rect">
              <a:avLst/>
            </a:prstGeom>
            <a:noFill/>
          </p:spPr>
          <p:txBody>
            <a:bodyPr wrap="square" lIns="91440" rIns="0" rtlCol="0">
              <a:spAutoFit/>
            </a:bodyPr>
            <a:lstStyle/>
            <a:p>
              <a:r>
                <a:rPr lang="en-US" sz="1400" dirty="0">
                  <a:solidFill>
                    <a:srgbClr val="16445F"/>
                  </a:solidFill>
                </a:rPr>
                <a:t>Discovery </a:t>
              </a:r>
            </a:p>
          </p:txBody>
        </p:sp>
        <p:sp>
          <p:nvSpPr>
            <p:cNvPr id="88" name="TextBox 87">
              <a:extLst>
                <a:ext uri="{FF2B5EF4-FFF2-40B4-BE49-F238E27FC236}">
                  <a16:creationId xmlns:a16="http://schemas.microsoft.com/office/drawing/2014/main" xmlns="" id="{2084B40F-2D8A-4727-9259-8543651F46DD}"/>
                </a:ext>
              </a:extLst>
            </p:cNvPr>
            <p:cNvSpPr txBox="1"/>
            <p:nvPr/>
          </p:nvSpPr>
          <p:spPr>
            <a:xfrm>
              <a:off x="615611" y="4626155"/>
              <a:ext cx="2614215" cy="307777"/>
            </a:xfrm>
            <a:prstGeom prst="rect">
              <a:avLst/>
            </a:prstGeom>
            <a:noFill/>
          </p:spPr>
          <p:txBody>
            <a:bodyPr wrap="square" lIns="91440" rIns="0" rtlCol="0">
              <a:spAutoFit/>
            </a:bodyPr>
            <a:lstStyle/>
            <a:p>
              <a:r>
                <a:rPr lang="en-US" sz="1400" dirty="0">
                  <a:solidFill>
                    <a:srgbClr val="16445F"/>
                  </a:solidFill>
                </a:rPr>
                <a:t>Ecosystem Health &amp; Biodiversity</a:t>
              </a:r>
            </a:p>
          </p:txBody>
        </p:sp>
        <p:sp>
          <p:nvSpPr>
            <p:cNvPr id="89" name="TextBox 88">
              <a:extLst>
                <a:ext uri="{FF2B5EF4-FFF2-40B4-BE49-F238E27FC236}">
                  <a16:creationId xmlns:a16="http://schemas.microsoft.com/office/drawing/2014/main" xmlns="" id="{A82508FD-CE67-4188-BAEA-E2FA9F633212}"/>
                </a:ext>
              </a:extLst>
            </p:cNvPr>
            <p:cNvSpPr txBox="1"/>
            <p:nvPr/>
          </p:nvSpPr>
          <p:spPr>
            <a:xfrm>
              <a:off x="615611" y="4910687"/>
              <a:ext cx="2614215" cy="307777"/>
            </a:xfrm>
            <a:prstGeom prst="rect">
              <a:avLst/>
            </a:prstGeom>
            <a:noFill/>
          </p:spPr>
          <p:txBody>
            <a:bodyPr wrap="square" lIns="91440" rIns="0" rtlCol="0">
              <a:spAutoFit/>
            </a:bodyPr>
            <a:lstStyle/>
            <a:p>
              <a:r>
                <a:rPr lang="en-US" sz="1400" b="1" dirty="0">
                  <a:solidFill>
                    <a:srgbClr val="16445F"/>
                  </a:solidFill>
                </a:rPr>
                <a:t>Climate Change &amp; Variability </a:t>
              </a:r>
            </a:p>
          </p:txBody>
        </p:sp>
        <p:sp>
          <p:nvSpPr>
            <p:cNvPr id="90" name="TextBox 89">
              <a:extLst>
                <a:ext uri="{FF2B5EF4-FFF2-40B4-BE49-F238E27FC236}">
                  <a16:creationId xmlns:a16="http://schemas.microsoft.com/office/drawing/2014/main" xmlns="" id="{4D381752-BE92-42C0-B5CD-F9231DB87B1C}"/>
                </a:ext>
              </a:extLst>
            </p:cNvPr>
            <p:cNvSpPr txBox="1"/>
            <p:nvPr/>
          </p:nvSpPr>
          <p:spPr>
            <a:xfrm>
              <a:off x="633740" y="5195219"/>
              <a:ext cx="2614215" cy="307777"/>
            </a:xfrm>
            <a:prstGeom prst="rect">
              <a:avLst/>
            </a:prstGeom>
            <a:noFill/>
          </p:spPr>
          <p:txBody>
            <a:bodyPr wrap="square" lIns="91440" rIns="0" rtlCol="0">
              <a:spAutoFit/>
            </a:bodyPr>
            <a:lstStyle/>
            <a:p>
              <a:r>
                <a:rPr lang="en-US" sz="1400" dirty="0">
                  <a:solidFill>
                    <a:srgbClr val="16445F"/>
                  </a:solidFill>
                </a:rPr>
                <a:t>Water, Food, &amp; Energy Securities </a:t>
              </a:r>
            </a:p>
          </p:txBody>
        </p:sp>
        <p:sp>
          <p:nvSpPr>
            <p:cNvPr id="91" name="TextBox 90">
              <a:extLst>
                <a:ext uri="{FF2B5EF4-FFF2-40B4-BE49-F238E27FC236}">
                  <a16:creationId xmlns:a16="http://schemas.microsoft.com/office/drawing/2014/main" xmlns="" id="{2A979642-EF05-4385-87A3-8547064E345B}"/>
                </a:ext>
              </a:extLst>
            </p:cNvPr>
            <p:cNvSpPr txBox="1"/>
            <p:nvPr/>
          </p:nvSpPr>
          <p:spPr>
            <a:xfrm>
              <a:off x="637372" y="5478849"/>
              <a:ext cx="2614215" cy="307777"/>
            </a:xfrm>
            <a:prstGeom prst="rect">
              <a:avLst/>
            </a:prstGeom>
            <a:noFill/>
          </p:spPr>
          <p:txBody>
            <a:bodyPr wrap="square" lIns="91440" rIns="0" rtlCol="0">
              <a:spAutoFit/>
            </a:bodyPr>
            <a:lstStyle/>
            <a:p>
              <a:r>
                <a:rPr lang="en-US" sz="1400" dirty="0">
                  <a:solidFill>
                    <a:srgbClr val="16445F"/>
                  </a:solidFill>
                </a:rPr>
                <a:t>Pollution &amp; Human Health </a:t>
              </a:r>
            </a:p>
          </p:txBody>
        </p:sp>
        <p:sp>
          <p:nvSpPr>
            <p:cNvPr id="92" name="TextBox 91">
              <a:extLst>
                <a:ext uri="{FF2B5EF4-FFF2-40B4-BE49-F238E27FC236}">
                  <a16:creationId xmlns:a16="http://schemas.microsoft.com/office/drawing/2014/main" xmlns="" id="{D4F29DBE-604D-48B7-9EF3-9B6779F7A6BF}"/>
                </a:ext>
              </a:extLst>
            </p:cNvPr>
            <p:cNvSpPr txBox="1"/>
            <p:nvPr/>
          </p:nvSpPr>
          <p:spPr>
            <a:xfrm>
              <a:off x="637372" y="5753239"/>
              <a:ext cx="2614215" cy="307777"/>
            </a:xfrm>
            <a:prstGeom prst="rect">
              <a:avLst/>
            </a:prstGeom>
            <a:noFill/>
          </p:spPr>
          <p:txBody>
            <a:bodyPr wrap="square" lIns="91440" rIns="0" rtlCol="0">
              <a:spAutoFit/>
            </a:bodyPr>
            <a:lstStyle/>
            <a:p>
              <a:r>
                <a:rPr lang="en-US" sz="1400" b="1" dirty="0">
                  <a:solidFill>
                    <a:srgbClr val="16445F"/>
                  </a:solidFill>
                </a:rPr>
                <a:t>Hazards &amp; Maritime Safety</a:t>
              </a:r>
            </a:p>
          </p:txBody>
        </p:sp>
        <p:sp>
          <p:nvSpPr>
            <p:cNvPr id="93" name="TextBox 92">
              <a:extLst>
                <a:ext uri="{FF2B5EF4-FFF2-40B4-BE49-F238E27FC236}">
                  <a16:creationId xmlns:a16="http://schemas.microsoft.com/office/drawing/2014/main" xmlns="" id="{59AF20FE-AD9A-4E91-A81B-FD54BD7C3060}"/>
                </a:ext>
              </a:extLst>
            </p:cNvPr>
            <p:cNvSpPr txBox="1"/>
            <p:nvPr/>
          </p:nvSpPr>
          <p:spPr>
            <a:xfrm>
              <a:off x="633739" y="6036249"/>
              <a:ext cx="2614215" cy="307777"/>
            </a:xfrm>
            <a:prstGeom prst="rect">
              <a:avLst/>
            </a:prstGeom>
            <a:noFill/>
          </p:spPr>
          <p:txBody>
            <a:bodyPr wrap="square" lIns="91440" rIns="0" rtlCol="0">
              <a:spAutoFit/>
            </a:bodyPr>
            <a:lstStyle/>
            <a:p>
              <a:r>
                <a:rPr lang="en-US" sz="1400" b="1" dirty="0">
                  <a:solidFill>
                    <a:srgbClr val="16445F"/>
                  </a:solidFill>
                </a:rPr>
                <a:t>Blue Economy</a:t>
              </a:r>
            </a:p>
          </p:txBody>
        </p:sp>
      </p:grpSp>
      <p:sp>
        <p:nvSpPr>
          <p:cNvPr id="95" name="Rectangle: Rounded Corners 94">
            <a:extLst>
              <a:ext uri="{FF2B5EF4-FFF2-40B4-BE49-F238E27FC236}">
                <a16:creationId xmlns:a16="http://schemas.microsoft.com/office/drawing/2014/main" xmlns="" id="{C0369EB1-14AB-45E5-B278-F64AC172E5BC}"/>
              </a:ext>
            </a:extLst>
          </p:cNvPr>
          <p:cNvSpPr/>
          <p:nvPr/>
        </p:nvSpPr>
        <p:spPr>
          <a:xfrm>
            <a:off x="1728578" y="1963453"/>
            <a:ext cx="2971800" cy="432919"/>
          </a:xfrm>
          <a:prstGeom prst="roundRect">
            <a:avLst/>
          </a:prstGeom>
          <a:solidFill>
            <a:srgbClr val="F28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Conference Themes</a:t>
            </a:r>
          </a:p>
        </p:txBody>
      </p:sp>
      <p:sp>
        <p:nvSpPr>
          <p:cNvPr id="63" name="Rectangle 62">
            <a:extLst>
              <a:ext uri="{FF2B5EF4-FFF2-40B4-BE49-F238E27FC236}">
                <a16:creationId xmlns:a16="http://schemas.microsoft.com/office/drawing/2014/main" xmlns="" id="{99E17685-A6CF-4F32-B8A9-1DA7D7A9A72D}"/>
              </a:ext>
            </a:extLst>
          </p:cNvPr>
          <p:cNvSpPr/>
          <p:nvPr/>
        </p:nvSpPr>
        <p:spPr>
          <a:xfrm>
            <a:off x="5509066" y="2486656"/>
            <a:ext cx="5311335" cy="2462213"/>
          </a:xfrm>
          <a:prstGeom prst="rect">
            <a:avLst/>
          </a:prstGeom>
        </p:spPr>
        <p:txBody>
          <a:bodyPr wrap="square">
            <a:spAutoFit/>
          </a:bodyPr>
          <a:lstStyle/>
          <a:p>
            <a:r>
              <a:rPr lang="en-US" sz="1400" u="sng" dirty="0">
                <a:solidFill>
                  <a:schemeClr val="tx2"/>
                </a:solidFill>
                <a:cs typeface="Helvetica" panose="020B0604020202020204" pitchFamily="34" charset="0"/>
              </a:rPr>
              <a:t>Information</a:t>
            </a:r>
            <a:r>
              <a:rPr lang="en-US" sz="1400" dirty="0">
                <a:solidFill>
                  <a:schemeClr val="tx2"/>
                </a:solidFill>
                <a:cs typeface="Helvetica" panose="020B0604020202020204" pitchFamily="34" charset="0"/>
              </a:rPr>
              <a:t>: how do we meet future user needs?</a:t>
            </a:r>
          </a:p>
          <a:p>
            <a:pPr marL="457200" indent="-457200">
              <a:buFont typeface="+mj-lt"/>
              <a:buAutoNum type="arabicPeriod"/>
            </a:pPr>
            <a:endParaRPr lang="en-US" sz="1400" dirty="0">
              <a:solidFill>
                <a:schemeClr val="tx2"/>
              </a:solidFill>
              <a:cs typeface="Helvetica" panose="020B0604020202020204" pitchFamily="34" charset="0"/>
            </a:endParaRPr>
          </a:p>
          <a:p>
            <a:r>
              <a:rPr lang="en-US" sz="1400" u="sng" dirty="0">
                <a:solidFill>
                  <a:schemeClr val="tx2"/>
                </a:solidFill>
                <a:cs typeface="Helvetica" panose="020B0604020202020204" pitchFamily="34" charset="0"/>
              </a:rPr>
              <a:t>Interoperability</a:t>
            </a:r>
            <a:r>
              <a:rPr lang="en-US" sz="1400" dirty="0">
                <a:solidFill>
                  <a:schemeClr val="tx2"/>
                </a:solidFill>
                <a:cs typeface="Helvetica" panose="020B0604020202020204" pitchFamily="34" charset="0"/>
              </a:rPr>
              <a:t>: how can we better communicate among observing systems to deliver products for users that follow usability and other best practices across the globe?</a:t>
            </a:r>
          </a:p>
          <a:p>
            <a:pPr marL="457200" indent="-457200">
              <a:buFont typeface="+mj-lt"/>
              <a:buAutoNum type="arabicPeriod"/>
            </a:pPr>
            <a:endParaRPr lang="en-US" sz="1400" dirty="0">
              <a:solidFill>
                <a:schemeClr val="tx2"/>
              </a:solidFill>
              <a:cs typeface="Helvetica" panose="020B0604020202020204" pitchFamily="34" charset="0"/>
            </a:endParaRPr>
          </a:p>
          <a:p>
            <a:r>
              <a:rPr lang="en-US" sz="1400" u="sng" dirty="0">
                <a:solidFill>
                  <a:schemeClr val="tx2"/>
                </a:solidFill>
                <a:cs typeface="Helvetica" panose="020B0604020202020204" pitchFamily="34" charset="0"/>
              </a:rPr>
              <a:t>Innovation</a:t>
            </a:r>
            <a:r>
              <a:rPr lang="en-US" sz="1400" dirty="0">
                <a:solidFill>
                  <a:schemeClr val="tx2"/>
                </a:solidFill>
                <a:cs typeface="Helvetica" panose="020B0604020202020204" pitchFamily="34" charset="0"/>
              </a:rPr>
              <a:t>: how can we spur innovation in observing technologies, products, and user services?</a:t>
            </a:r>
          </a:p>
          <a:p>
            <a:pPr marL="457200" indent="-457200">
              <a:buFont typeface="+mj-lt"/>
              <a:buAutoNum type="arabicPeriod"/>
            </a:pPr>
            <a:endParaRPr lang="en-US" sz="1400" dirty="0">
              <a:solidFill>
                <a:schemeClr val="tx2"/>
              </a:solidFill>
              <a:cs typeface="Helvetica" panose="020B0604020202020204" pitchFamily="34" charset="0"/>
            </a:endParaRPr>
          </a:p>
          <a:p>
            <a:r>
              <a:rPr lang="en-US" sz="1400" u="sng" dirty="0">
                <a:solidFill>
                  <a:schemeClr val="tx2"/>
                </a:solidFill>
                <a:cs typeface="Helvetica" panose="020B0604020202020204" pitchFamily="34" charset="0"/>
              </a:rPr>
              <a:t>Integration</a:t>
            </a:r>
            <a:r>
              <a:rPr lang="en-US" sz="1400" dirty="0">
                <a:solidFill>
                  <a:schemeClr val="tx2"/>
                </a:solidFill>
                <a:cs typeface="Helvetica" panose="020B0604020202020204" pitchFamily="34" charset="0"/>
              </a:rPr>
              <a:t>: how can we balance user and operator needs, capabilities, and knowledge worldwide?</a:t>
            </a:r>
          </a:p>
        </p:txBody>
      </p:sp>
      <p:sp>
        <p:nvSpPr>
          <p:cNvPr id="67" name="Rectangle: Rounded Corners 66">
            <a:extLst>
              <a:ext uri="{FF2B5EF4-FFF2-40B4-BE49-F238E27FC236}">
                <a16:creationId xmlns:a16="http://schemas.microsoft.com/office/drawing/2014/main" xmlns="" id="{EAA4FFFA-23CA-41CC-B045-EAFD8F6B12F9}"/>
              </a:ext>
            </a:extLst>
          </p:cNvPr>
          <p:cNvSpPr/>
          <p:nvPr/>
        </p:nvSpPr>
        <p:spPr>
          <a:xfrm>
            <a:off x="5510326" y="1963453"/>
            <a:ext cx="2971800" cy="432919"/>
          </a:xfrm>
          <a:prstGeom prst="roundRect">
            <a:avLst/>
          </a:prstGeom>
          <a:solidFill>
            <a:srgbClr val="F28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Program Objectives</a:t>
            </a:r>
          </a:p>
        </p:txBody>
      </p:sp>
    </p:spTree>
    <p:extLst>
      <p:ext uri="{BB962C8B-B14F-4D97-AF65-F5344CB8AC3E}">
        <p14:creationId xmlns:p14="http://schemas.microsoft.com/office/powerpoint/2010/main" val="984043864"/>
      </p:ext>
    </p:extLst>
  </p:cSld>
  <p:clrMapOvr>
    <a:masterClrMapping/>
  </p:clrMapOvr>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5_Office Theme">
  <a:themeElements>
    <a:clrScheme name="Custom 1">
      <a:dk1>
        <a:srgbClr val="000000"/>
      </a:dk1>
      <a:lt1>
        <a:srgbClr val="FFFFFF"/>
      </a:lt1>
      <a:dk2>
        <a:srgbClr val="44546A"/>
      </a:dk2>
      <a:lt2>
        <a:srgbClr val="E7E6E6"/>
      </a:lt2>
      <a:accent1>
        <a:srgbClr val="0CADE9"/>
      </a:accent1>
      <a:accent2>
        <a:srgbClr val="F49133"/>
      </a:accent2>
      <a:accent3>
        <a:srgbClr val="098F9C"/>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9022</TotalTime>
  <Words>839</Words>
  <Application>Microsoft Office PowerPoint</Application>
  <PresentationFormat>Custom</PresentationFormat>
  <Paragraphs>92</Paragraphs>
  <Slides>11</Slides>
  <Notes>2</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4_Office Theme</vt:lpstr>
      <vt:lpstr>5_Office Theme</vt:lpstr>
      <vt:lpstr>PowerPoint Presentation</vt:lpstr>
      <vt:lpstr>GSN Monitoring (2018)</vt:lpstr>
      <vt:lpstr>GUAN Monitoring (2017)</vt:lpstr>
      <vt:lpstr>GUAN Monitoring (December 2018)</vt:lpstr>
      <vt:lpstr>GCOS Cooperation Mechanism 2018 &amp; 2019</vt:lpstr>
      <vt:lpstr>PowerPoint Presentation</vt:lpstr>
      <vt:lpstr>AOPC Task Teams</vt:lpstr>
      <vt:lpstr>Collaboration with IPET-OSDE for OSCAR/requirements</vt:lpstr>
      <vt:lpstr>PowerPoint Presentation</vt:lpstr>
      <vt:lpstr>Requests to ICG-WIGOS-8</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Claude Cardot</dc:creator>
  <cp:lastModifiedBy>Meeting 14</cp:lastModifiedBy>
  <cp:revision>443</cp:revision>
  <cp:lastPrinted>2018-01-16T17:15:20Z</cp:lastPrinted>
  <dcterms:created xsi:type="dcterms:W3CDTF">2016-11-01T07:33:17Z</dcterms:created>
  <dcterms:modified xsi:type="dcterms:W3CDTF">2019-01-25T14:53:59Z</dcterms:modified>
</cp:coreProperties>
</file>