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600" r:id="rId3"/>
    <p:sldId id="601" r:id="rId4"/>
    <p:sldId id="589" r:id="rId5"/>
    <p:sldId id="590" r:id="rId6"/>
    <p:sldId id="591" r:id="rId7"/>
    <p:sldId id="594" r:id="rId8"/>
    <p:sldId id="596" r:id="rId9"/>
    <p:sldId id="597" r:id="rId10"/>
    <p:sldId id="598" r:id="rId11"/>
    <p:sldId id="599" r:id="rId12"/>
    <p:sldId id="611" r:id="rId13"/>
    <p:sldId id="612" r:id="rId14"/>
    <p:sldId id="613" r:id="rId15"/>
    <p:sldId id="615" r:id="rId16"/>
    <p:sldId id="602" r:id="rId17"/>
    <p:sldId id="603" r:id="rId18"/>
    <p:sldId id="604" r:id="rId19"/>
    <p:sldId id="605" r:id="rId20"/>
    <p:sldId id="614" r:id="rId21"/>
    <p:sldId id="616" r:id="rId22"/>
    <p:sldId id="618" r:id="rId23"/>
    <p:sldId id="52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26E938-13D3-4B05-9369-996FCDAE832C}" type="doc">
      <dgm:prSet loTypeId="urn:microsoft.com/office/officeart/2005/8/layout/arrow2" loCatId="process" qsTypeId="urn:microsoft.com/office/officeart/2005/8/quickstyle/simple1" qsCatId="simple" csTypeId="urn:microsoft.com/office/officeart/2005/8/colors/colorful1#2" csCatId="colorful" phldr="1"/>
      <dgm:spPr/>
    </dgm:pt>
    <dgm:pt modelId="{5AD9B0B9-0210-4FAF-A530-C75ABCC5A626}">
      <dgm:prSet phldrT="[Testo]" custT="1"/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Mar 2018</a:t>
          </a:r>
          <a:r>
            <a:rPr lang="en-US" sz="2000" dirty="0" smtClean="0">
              <a:solidFill>
                <a:srgbClr val="002060"/>
              </a:solidFill>
            </a:rPr>
            <a:t>: </a:t>
          </a:r>
          <a:br>
            <a:rPr lang="en-US" sz="2000" dirty="0" smtClean="0">
              <a:solidFill>
                <a:srgbClr val="002060"/>
              </a:solidFill>
            </a:rPr>
          </a:br>
          <a:r>
            <a:rPr lang="en-US" sz="2000" dirty="0" smtClean="0">
              <a:solidFill>
                <a:srgbClr val="002060"/>
              </a:solidFill>
            </a:rPr>
            <a:t>Porting of current Plata HIS in Brasilia</a:t>
          </a:r>
          <a:endParaRPr lang="en-US" sz="2000" dirty="0">
            <a:solidFill>
              <a:srgbClr val="002060"/>
            </a:solidFill>
          </a:endParaRPr>
        </a:p>
      </dgm:t>
    </dgm:pt>
    <dgm:pt modelId="{DE05B061-B315-46A5-B787-99264185FECA}" type="parTrans" cxnId="{C2D66D12-274D-4823-BD37-64C34B9587A2}">
      <dgm:prSet/>
      <dgm:spPr/>
      <dgm:t>
        <a:bodyPr/>
        <a:lstStyle/>
        <a:p>
          <a:endParaRPr lang="en-US" sz="1200">
            <a:solidFill>
              <a:srgbClr val="002060"/>
            </a:solidFill>
          </a:endParaRPr>
        </a:p>
      </dgm:t>
    </dgm:pt>
    <dgm:pt modelId="{4E55161D-3AFF-469F-BD11-3AE408447C54}" type="sibTrans" cxnId="{C2D66D12-274D-4823-BD37-64C34B9587A2}">
      <dgm:prSet/>
      <dgm:spPr/>
      <dgm:t>
        <a:bodyPr/>
        <a:lstStyle/>
        <a:p>
          <a:endParaRPr lang="en-US" sz="1200">
            <a:solidFill>
              <a:srgbClr val="002060"/>
            </a:solidFill>
          </a:endParaRPr>
        </a:p>
      </dgm:t>
    </dgm:pt>
    <dgm:pt modelId="{3CA079C0-8805-404B-8F62-DB253BA0541D}">
      <dgm:prSet phldrT="[Testo]" custT="1"/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Dec 2018</a:t>
          </a:r>
          <a:r>
            <a:rPr lang="en-US" sz="2000" dirty="0" smtClean="0">
              <a:solidFill>
                <a:srgbClr val="002060"/>
              </a:solidFill>
            </a:rPr>
            <a:t>: Evolution of Plata HIS as a distributed architecture</a:t>
          </a:r>
          <a:endParaRPr lang="en-US" sz="2000" dirty="0">
            <a:solidFill>
              <a:srgbClr val="002060"/>
            </a:solidFill>
          </a:endParaRPr>
        </a:p>
      </dgm:t>
    </dgm:pt>
    <dgm:pt modelId="{A01B41D2-29AB-4B3D-BC21-D61397BAF7E6}" type="parTrans" cxnId="{B595E768-D81D-4725-85FA-2A58EF6FDD6E}">
      <dgm:prSet/>
      <dgm:spPr/>
      <dgm:t>
        <a:bodyPr/>
        <a:lstStyle/>
        <a:p>
          <a:endParaRPr lang="en-US" sz="1200">
            <a:solidFill>
              <a:srgbClr val="002060"/>
            </a:solidFill>
          </a:endParaRPr>
        </a:p>
      </dgm:t>
    </dgm:pt>
    <dgm:pt modelId="{5FC551C0-8C09-407A-8941-5F1A9D804E09}" type="sibTrans" cxnId="{B595E768-D81D-4725-85FA-2A58EF6FDD6E}">
      <dgm:prSet/>
      <dgm:spPr/>
      <dgm:t>
        <a:bodyPr/>
        <a:lstStyle/>
        <a:p>
          <a:endParaRPr lang="en-US" sz="1200">
            <a:solidFill>
              <a:srgbClr val="002060"/>
            </a:solidFill>
          </a:endParaRPr>
        </a:p>
      </dgm:t>
    </dgm:pt>
    <dgm:pt modelId="{4B73960F-E7FF-4D4C-9158-3B9DC9D458FC}">
      <dgm:prSet phldrT="[Testo]" custT="1"/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Jun 2019</a:t>
          </a:r>
          <a:r>
            <a:rPr lang="en-US" sz="2000" dirty="0" smtClean="0">
              <a:solidFill>
                <a:srgbClr val="002060"/>
              </a:solidFill>
            </a:rPr>
            <a:t>: Testing of the distributed architecture of Plata HIS</a:t>
          </a:r>
          <a:endParaRPr lang="en-US" sz="2000" dirty="0">
            <a:solidFill>
              <a:srgbClr val="002060"/>
            </a:solidFill>
          </a:endParaRPr>
        </a:p>
      </dgm:t>
    </dgm:pt>
    <dgm:pt modelId="{E9C698CD-2457-446C-A44F-87A720729152}" type="parTrans" cxnId="{6A1CA12B-0965-4867-B41F-AE4FCF7CADF8}">
      <dgm:prSet/>
      <dgm:spPr/>
      <dgm:t>
        <a:bodyPr/>
        <a:lstStyle/>
        <a:p>
          <a:endParaRPr lang="en-US" sz="1200">
            <a:solidFill>
              <a:srgbClr val="002060"/>
            </a:solidFill>
          </a:endParaRPr>
        </a:p>
      </dgm:t>
    </dgm:pt>
    <dgm:pt modelId="{AEDDBE4D-150C-4904-B158-19A4589B04EA}" type="sibTrans" cxnId="{6A1CA12B-0965-4867-B41F-AE4FCF7CADF8}">
      <dgm:prSet/>
      <dgm:spPr/>
      <dgm:t>
        <a:bodyPr/>
        <a:lstStyle/>
        <a:p>
          <a:endParaRPr lang="en-US" sz="1200">
            <a:solidFill>
              <a:srgbClr val="002060"/>
            </a:solidFill>
          </a:endParaRPr>
        </a:p>
      </dgm:t>
    </dgm:pt>
    <dgm:pt modelId="{EEA4F789-4FB2-469A-B6B3-1490A05D2608}">
      <dgm:prSet phldrT="[Testo]" custT="1"/>
      <dgm:spPr/>
      <dgm:t>
        <a:bodyPr/>
        <a:lstStyle/>
        <a:p>
          <a:r>
            <a:rPr lang="en-US" sz="2000" b="1" dirty="0" smtClean="0">
              <a:solidFill>
                <a:srgbClr val="002060"/>
              </a:solidFill>
            </a:rPr>
            <a:t>Dec 2017</a:t>
          </a:r>
          <a:r>
            <a:rPr lang="en-US" sz="2000" dirty="0" smtClean="0">
              <a:solidFill>
                <a:srgbClr val="002060"/>
              </a:solidFill>
            </a:rPr>
            <a:t>: Final project technical document</a:t>
          </a:r>
          <a:endParaRPr lang="en-US" sz="2000" dirty="0">
            <a:solidFill>
              <a:srgbClr val="002060"/>
            </a:solidFill>
          </a:endParaRPr>
        </a:p>
      </dgm:t>
    </dgm:pt>
    <dgm:pt modelId="{59024F70-A95E-4A93-8315-2E5D5A56B709}" type="parTrans" cxnId="{B6B98070-7513-414F-9AF4-AED23B5E7A3C}">
      <dgm:prSet/>
      <dgm:spPr/>
      <dgm:t>
        <a:bodyPr/>
        <a:lstStyle/>
        <a:p>
          <a:endParaRPr lang="en-US"/>
        </a:p>
      </dgm:t>
    </dgm:pt>
    <dgm:pt modelId="{3CE2B64A-25E7-48CF-A0EE-D2814E59DEF4}" type="sibTrans" cxnId="{B6B98070-7513-414F-9AF4-AED23B5E7A3C}">
      <dgm:prSet/>
      <dgm:spPr/>
      <dgm:t>
        <a:bodyPr/>
        <a:lstStyle/>
        <a:p>
          <a:endParaRPr lang="en-US"/>
        </a:p>
      </dgm:t>
    </dgm:pt>
    <dgm:pt modelId="{6255B583-E86E-4C1B-A0B4-21594EEAC49E}" type="pres">
      <dgm:prSet presAssocID="{8F26E938-13D3-4B05-9369-996FCDAE832C}" presName="arrowDiagram" presStyleCnt="0">
        <dgm:presLayoutVars>
          <dgm:chMax val="5"/>
          <dgm:dir/>
          <dgm:resizeHandles val="exact"/>
        </dgm:presLayoutVars>
      </dgm:prSet>
      <dgm:spPr/>
    </dgm:pt>
    <dgm:pt modelId="{A5EB12EF-DC4D-4B71-A91E-D80B60E65284}" type="pres">
      <dgm:prSet presAssocID="{8F26E938-13D3-4B05-9369-996FCDAE832C}" presName="arrow" presStyleLbl="bgShp" presStyleIdx="0" presStyleCnt="1"/>
      <dgm:spPr/>
    </dgm:pt>
    <dgm:pt modelId="{33D1D6BB-E5DB-45AF-89D7-B346D3AAD704}" type="pres">
      <dgm:prSet presAssocID="{8F26E938-13D3-4B05-9369-996FCDAE832C}" presName="arrowDiagram4" presStyleCnt="0"/>
      <dgm:spPr/>
    </dgm:pt>
    <dgm:pt modelId="{B014AC45-8B71-4D7F-AABD-CB18B5F0F758}" type="pres">
      <dgm:prSet presAssocID="{EEA4F789-4FB2-469A-B6B3-1490A05D2608}" presName="bullet4a" presStyleLbl="node1" presStyleIdx="0" presStyleCnt="4"/>
      <dgm:spPr/>
    </dgm:pt>
    <dgm:pt modelId="{D6D42C96-BA8B-4DAA-9382-91192D767462}" type="pres">
      <dgm:prSet presAssocID="{EEA4F789-4FB2-469A-B6B3-1490A05D2608}" presName="textBox4a" presStyleLbl="revTx" presStyleIdx="0" presStyleCnt="4" custScaleX="131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FCEB1-2F87-4899-AFD9-89E3FF8A88D3}" type="pres">
      <dgm:prSet presAssocID="{5AD9B0B9-0210-4FAF-A530-C75ABCC5A626}" presName="bullet4b" presStyleLbl="node1" presStyleIdx="1" presStyleCnt="4"/>
      <dgm:spPr/>
    </dgm:pt>
    <dgm:pt modelId="{FB001D3A-E3B4-4D88-ACCD-E9EC5961A51F}" type="pres">
      <dgm:prSet presAssocID="{5AD9B0B9-0210-4FAF-A530-C75ABCC5A626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221FF-E52C-499E-8F74-11BA537BEEE1}" type="pres">
      <dgm:prSet presAssocID="{3CA079C0-8805-404B-8F62-DB253BA0541D}" presName="bullet4c" presStyleLbl="node1" presStyleIdx="2" presStyleCnt="4"/>
      <dgm:spPr/>
    </dgm:pt>
    <dgm:pt modelId="{7BBD3D41-7654-4799-957B-4D0A809DC8EA}" type="pres">
      <dgm:prSet presAssocID="{3CA079C0-8805-404B-8F62-DB253BA0541D}" presName="textBox4c" presStyleLbl="revTx" presStyleIdx="2" presStyleCnt="4" custScaleX="136155" custScaleY="85304" custLinFactNeighborX="2494" custLinFactNeighborY="-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25CBB-8BAE-409A-9448-C6696AA82444}" type="pres">
      <dgm:prSet presAssocID="{4B73960F-E7FF-4D4C-9158-3B9DC9D458FC}" presName="bullet4d" presStyleLbl="node1" presStyleIdx="3" presStyleCnt="4"/>
      <dgm:spPr/>
    </dgm:pt>
    <dgm:pt modelId="{3A912699-286F-437A-A257-AD9E241332FE}" type="pres">
      <dgm:prSet presAssocID="{4B73960F-E7FF-4D4C-9158-3B9DC9D458FC}" presName="textBox4d" presStyleLbl="revTx" presStyleIdx="3" presStyleCnt="4" custScaleX="123758" custLinFactNeighborX="0" custLinFactNeighborY="9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A5F6C9-49DA-462A-9B67-AC3D07EC2C76}" type="presOf" srcId="{EEA4F789-4FB2-469A-B6B3-1490A05D2608}" destId="{D6D42C96-BA8B-4DAA-9382-91192D767462}" srcOrd="0" destOrd="0" presId="urn:microsoft.com/office/officeart/2005/8/layout/arrow2"/>
    <dgm:cxn modelId="{1FF70C65-CBD6-44F2-8834-6D9890B9F4A8}" type="presOf" srcId="{4B73960F-E7FF-4D4C-9158-3B9DC9D458FC}" destId="{3A912699-286F-437A-A257-AD9E241332FE}" srcOrd="0" destOrd="0" presId="urn:microsoft.com/office/officeart/2005/8/layout/arrow2"/>
    <dgm:cxn modelId="{C126F066-9EAC-4658-BF3A-17D5FDF77D8E}" type="presOf" srcId="{5AD9B0B9-0210-4FAF-A530-C75ABCC5A626}" destId="{FB001D3A-E3B4-4D88-ACCD-E9EC5961A51F}" srcOrd="0" destOrd="0" presId="urn:microsoft.com/office/officeart/2005/8/layout/arrow2"/>
    <dgm:cxn modelId="{6A1CA12B-0965-4867-B41F-AE4FCF7CADF8}" srcId="{8F26E938-13D3-4B05-9369-996FCDAE832C}" destId="{4B73960F-E7FF-4D4C-9158-3B9DC9D458FC}" srcOrd="3" destOrd="0" parTransId="{E9C698CD-2457-446C-A44F-87A720729152}" sibTransId="{AEDDBE4D-150C-4904-B158-19A4589B04EA}"/>
    <dgm:cxn modelId="{B595E768-D81D-4725-85FA-2A58EF6FDD6E}" srcId="{8F26E938-13D3-4B05-9369-996FCDAE832C}" destId="{3CA079C0-8805-404B-8F62-DB253BA0541D}" srcOrd="2" destOrd="0" parTransId="{A01B41D2-29AB-4B3D-BC21-D61397BAF7E6}" sibTransId="{5FC551C0-8C09-407A-8941-5F1A9D804E09}"/>
    <dgm:cxn modelId="{C2D66D12-274D-4823-BD37-64C34B9587A2}" srcId="{8F26E938-13D3-4B05-9369-996FCDAE832C}" destId="{5AD9B0B9-0210-4FAF-A530-C75ABCC5A626}" srcOrd="1" destOrd="0" parTransId="{DE05B061-B315-46A5-B787-99264185FECA}" sibTransId="{4E55161D-3AFF-469F-BD11-3AE408447C54}"/>
    <dgm:cxn modelId="{B6B98070-7513-414F-9AF4-AED23B5E7A3C}" srcId="{8F26E938-13D3-4B05-9369-996FCDAE832C}" destId="{EEA4F789-4FB2-469A-B6B3-1490A05D2608}" srcOrd="0" destOrd="0" parTransId="{59024F70-A95E-4A93-8315-2E5D5A56B709}" sibTransId="{3CE2B64A-25E7-48CF-A0EE-D2814E59DEF4}"/>
    <dgm:cxn modelId="{10B8E994-FE4B-4670-8B16-8377575BF9E4}" type="presOf" srcId="{8F26E938-13D3-4B05-9369-996FCDAE832C}" destId="{6255B583-E86E-4C1B-A0B4-21594EEAC49E}" srcOrd="0" destOrd="0" presId="urn:microsoft.com/office/officeart/2005/8/layout/arrow2"/>
    <dgm:cxn modelId="{D6F0A69F-938D-42C9-A72F-04EF3DC70AC6}" type="presOf" srcId="{3CA079C0-8805-404B-8F62-DB253BA0541D}" destId="{7BBD3D41-7654-4799-957B-4D0A809DC8EA}" srcOrd="0" destOrd="0" presId="urn:microsoft.com/office/officeart/2005/8/layout/arrow2"/>
    <dgm:cxn modelId="{1AFDCB8C-C55A-4859-82A6-C1001C4F1F40}" type="presParOf" srcId="{6255B583-E86E-4C1B-A0B4-21594EEAC49E}" destId="{A5EB12EF-DC4D-4B71-A91E-D80B60E65284}" srcOrd="0" destOrd="0" presId="urn:microsoft.com/office/officeart/2005/8/layout/arrow2"/>
    <dgm:cxn modelId="{2CA260F8-E9A3-41EC-A5A9-F89B7FAEC607}" type="presParOf" srcId="{6255B583-E86E-4C1B-A0B4-21594EEAC49E}" destId="{33D1D6BB-E5DB-45AF-89D7-B346D3AAD704}" srcOrd="1" destOrd="0" presId="urn:microsoft.com/office/officeart/2005/8/layout/arrow2"/>
    <dgm:cxn modelId="{0AA5094D-CBF1-41FD-8485-ADFF6B4252E4}" type="presParOf" srcId="{33D1D6BB-E5DB-45AF-89D7-B346D3AAD704}" destId="{B014AC45-8B71-4D7F-AABD-CB18B5F0F758}" srcOrd="0" destOrd="0" presId="urn:microsoft.com/office/officeart/2005/8/layout/arrow2"/>
    <dgm:cxn modelId="{2E12E611-7D08-4E34-85AA-A4998F124E18}" type="presParOf" srcId="{33D1D6BB-E5DB-45AF-89D7-B346D3AAD704}" destId="{D6D42C96-BA8B-4DAA-9382-91192D767462}" srcOrd="1" destOrd="0" presId="urn:microsoft.com/office/officeart/2005/8/layout/arrow2"/>
    <dgm:cxn modelId="{FFF74D22-6CE5-4D07-80E6-EF5E781AEE73}" type="presParOf" srcId="{33D1D6BB-E5DB-45AF-89D7-B346D3AAD704}" destId="{300FCEB1-2F87-4899-AFD9-89E3FF8A88D3}" srcOrd="2" destOrd="0" presId="urn:microsoft.com/office/officeart/2005/8/layout/arrow2"/>
    <dgm:cxn modelId="{34ECA7AA-30CA-4803-ABE0-894185517B1C}" type="presParOf" srcId="{33D1D6BB-E5DB-45AF-89D7-B346D3AAD704}" destId="{FB001D3A-E3B4-4D88-ACCD-E9EC5961A51F}" srcOrd="3" destOrd="0" presId="urn:microsoft.com/office/officeart/2005/8/layout/arrow2"/>
    <dgm:cxn modelId="{F0A7B256-1299-4422-83BE-470CED56C7DB}" type="presParOf" srcId="{33D1D6BB-E5DB-45AF-89D7-B346D3AAD704}" destId="{1C8221FF-E52C-499E-8F74-11BA537BEEE1}" srcOrd="4" destOrd="0" presId="urn:microsoft.com/office/officeart/2005/8/layout/arrow2"/>
    <dgm:cxn modelId="{C989486A-82D7-4A72-940C-3FE5D38DA235}" type="presParOf" srcId="{33D1D6BB-E5DB-45AF-89D7-B346D3AAD704}" destId="{7BBD3D41-7654-4799-957B-4D0A809DC8EA}" srcOrd="5" destOrd="0" presId="urn:microsoft.com/office/officeart/2005/8/layout/arrow2"/>
    <dgm:cxn modelId="{79B5ACE5-973C-4491-9F88-159D77AF3A32}" type="presParOf" srcId="{33D1D6BB-E5DB-45AF-89D7-B346D3AAD704}" destId="{00A25CBB-8BAE-409A-9448-C6696AA82444}" srcOrd="6" destOrd="0" presId="urn:microsoft.com/office/officeart/2005/8/layout/arrow2"/>
    <dgm:cxn modelId="{329D5EF7-4610-4D3B-A5CA-14177E05EC8C}" type="presParOf" srcId="{33D1D6BB-E5DB-45AF-89D7-B346D3AAD704}" destId="{3A912699-286F-437A-A257-AD9E241332F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51FC9-AFCF-49EB-A244-BC807F184F05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321C3-9685-46B5-915C-1C4C4FEE7A3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413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E348-F6E3-0D4A-9E6C-6330799BBDC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ECF6A2-5703-E946-85FA-D3409781E516}" type="slidenum">
              <a:rPr lang="en-US"/>
              <a:pPr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E348-F6E3-0D4A-9E6C-6330799BBDC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E348-F6E3-0D4A-9E6C-6330799BBDC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E348-F6E3-0D4A-9E6C-6330799BBDC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 smtClean="0">
              <a:ea typeface="MS PGothic" panose="020B0600070205080204" pitchFamily="34" charset="-128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017890-9FF8-4956-B3B9-BE6C350FFE7B}" type="slidenum">
              <a:rPr lang="en-ZA" altLang="ja-JP" sz="1200" b="0" u="non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16</a:t>
            </a:fld>
            <a:endParaRPr lang="en-ZA" altLang="ja-JP" sz="1200" b="0" u="none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80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E348-F6E3-0D4A-9E6C-6330799BBDC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CD9D8-4C11-4D56-84AC-F9003AC5D8FC}" type="slidenum">
              <a:rPr lang="en-US" smtClean="0">
                <a:latin typeface="Arial"/>
                <a:ea typeface="ＭＳ Ｐゴシック"/>
                <a:cs typeface="ＭＳ Ｐゴシック"/>
              </a:rPr>
              <a:pPr/>
              <a:t>‹N›</a:t>
            </a:fld>
            <a:endParaRPr lang="en-US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018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9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39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6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645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31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550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4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0" cy="691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1255" y="2044702"/>
            <a:ext cx="8229600" cy="1951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</a:rPr>
              <a:t>WMO HYDROLOGICAL OBSERVING SYSTEM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architecture and implementation</a:t>
            </a:r>
          </a:p>
          <a:p>
            <a:endParaRPr lang="en-US" sz="3200" dirty="0" smtClean="0">
              <a:solidFill>
                <a:srgbClr val="000090"/>
              </a:solidFill>
            </a:endParaRPr>
          </a:p>
          <a:p>
            <a:r>
              <a:rPr lang="en-US" sz="1900" dirty="0" smtClean="0">
                <a:solidFill>
                  <a:srgbClr val="000090"/>
                </a:solidFill>
              </a:rPr>
              <a:t>Action </a:t>
            </a:r>
            <a:r>
              <a:rPr lang="en-US" sz="1900" dirty="0" smtClean="0">
                <a:solidFill>
                  <a:srgbClr val="000090"/>
                </a:solidFill>
              </a:rPr>
              <a:t>Item </a:t>
            </a:r>
            <a:r>
              <a:rPr lang="en-US" sz="1900" smtClean="0">
                <a:solidFill>
                  <a:srgbClr val="000090"/>
                </a:solidFill>
              </a:rPr>
              <a:t>no  </a:t>
            </a:r>
            <a:r>
              <a:rPr lang="en-US" sz="1900" smtClean="0">
                <a:solidFill>
                  <a:srgbClr val="000090"/>
                </a:solidFill>
              </a:rPr>
              <a:t>4.1.8</a:t>
            </a:r>
            <a:endParaRPr lang="en-US" sz="1900" dirty="0" smtClean="0">
              <a:solidFill>
                <a:srgbClr val="000090"/>
              </a:solidFill>
            </a:endParaRPr>
          </a:p>
          <a:p>
            <a:endParaRPr lang="en-US" sz="48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Silvano </a:t>
            </a:r>
            <a:r>
              <a:rPr lang="en-US" sz="2400" dirty="0" err="1" smtClean="0">
                <a:solidFill>
                  <a:srgbClr val="000090"/>
                </a:solidFill>
              </a:rPr>
              <a:t>Pecora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Vice-President of </a:t>
            </a:r>
            <a:r>
              <a:rPr lang="en-US" sz="2400" dirty="0" err="1" smtClean="0">
                <a:solidFill>
                  <a:srgbClr val="000090"/>
                </a:solidFill>
              </a:rPr>
              <a:t>CHy</a:t>
            </a:r>
            <a:endParaRPr lang="en-US" sz="2400" dirty="0" smtClean="0">
              <a:solidFill>
                <a:srgbClr val="00009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22125" y="4638662"/>
            <a:ext cx="4230806" cy="18408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rgbClr val="000090"/>
                </a:solidFill>
              </a:rPr>
              <a:t>INTER-COMMISSION COORDINATION GROUP</a:t>
            </a:r>
          </a:p>
          <a:p>
            <a:pPr algn="r"/>
            <a:r>
              <a:rPr lang="en-US" sz="2400" dirty="0" smtClean="0">
                <a:solidFill>
                  <a:srgbClr val="000090"/>
                </a:solidFill>
              </a:rPr>
              <a:t>ON WIGOS</a:t>
            </a:r>
          </a:p>
          <a:p>
            <a:pPr algn="r"/>
            <a:r>
              <a:rPr lang="fr-CH" sz="1600" dirty="0" smtClean="0">
                <a:solidFill>
                  <a:srgbClr val="000090"/>
                </a:solidFill>
              </a:rPr>
              <a:t>ICG-WIGOS-7 </a:t>
            </a:r>
          </a:p>
          <a:p>
            <a:pPr algn="r"/>
            <a:r>
              <a:rPr lang="fr-CH" sz="1600" dirty="0" smtClean="0">
                <a:solidFill>
                  <a:srgbClr val="000090"/>
                </a:solidFill>
              </a:rPr>
              <a:t>15-17 </a:t>
            </a:r>
            <a:r>
              <a:rPr lang="fr-CH" sz="1600" dirty="0" err="1" smtClean="0">
                <a:solidFill>
                  <a:srgbClr val="000090"/>
                </a:solidFill>
              </a:rPr>
              <a:t>January</a:t>
            </a:r>
            <a:r>
              <a:rPr lang="fr-CH" sz="1600" dirty="0" smtClean="0">
                <a:solidFill>
                  <a:srgbClr val="000090"/>
                </a:solidFill>
              </a:rPr>
              <a:t> 2018, Geneva</a:t>
            </a:r>
            <a:endParaRPr lang="en-US" sz="11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2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7731"/>
            <a:ext cx="9107939" cy="56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3335"/>
            <a:ext cx="9143999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7729"/>
            <a:ext cx="9143999" cy="573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924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1000"/>
            <a:ext cx="91440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defRPr/>
            </a:pPr>
            <a:r>
              <a:rPr lang="en-CA" sz="30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</a:rPr>
              <a:t>CHy-15 AWG </a:t>
            </a:r>
            <a:r>
              <a:rPr lang="en-US" sz="30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</a:rPr>
              <a:t>WORKPLAN</a:t>
            </a:r>
          </a:p>
          <a:p>
            <a:pPr algn="ctr">
              <a:spcBef>
                <a:spcPts val="800"/>
              </a:spcBef>
              <a:defRPr/>
            </a:pPr>
            <a:r>
              <a:rPr lang="en-US" sz="30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</a:rPr>
              <a:t>Focus Area: Coordination and Implementation Support</a:t>
            </a:r>
            <a:endParaRPr lang="en-CA" sz="3000" b="1" dirty="0" smtClean="0">
              <a:solidFill>
                <a:srgbClr val="0000FF"/>
              </a:solidFill>
              <a:effectLst>
                <a:outerShdw blurRad="38100" dist="25400" dir="2700000" algn="tl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62200"/>
            <a:ext cx="883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nambiente.it/sites/default/files/archivio_immagini/water_climate/water_eng_header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9104" y="0"/>
            <a:ext cx="6040193" cy="68519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1656184" cy="103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RightUp"/>
            <a:lightRig rig="threePt" dir="t"/>
          </a:scene3d>
        </p:spPr>
      </p:pic>
      <p:grpSp>
        <p:nvGrpSpPr>
          <p:cNvPr id="3" name="Gruppo 82"/>
          <p:cNvGrpSpPr/>
          <p:nvPr/>
        </p:nvGrpSpPr>
        <p:grpSpPr>
          <a:xfrm>
            <a:off x="555626" y="836712"/>
            <a:ext cx="4952478" cy="5206437"/>
            <a:chOff x="555626" y="534524"/>
            <a:chExt cx="4952478" cy="5508625"/>
          </a:xfrm>
        </p:grpSpPr>
        <p:sp>
          <p:nvSpPr>
            <p:cNvPr id="153" name="Fumetto 1 152"/>
            <p:cNvSpPr/>
            <p:nvPr/>
          </p:nvSpPr>
          <p:spPr bwMode="auto">
            <a:xfrm>
              <a:off x="611560" y="3068960"/>
              <a:ext cx="4896544" cy="2974189"/>
            </a:xfrm>
            <a:prstGeom prst="wedgeRectCallout">
              <a:avLst>
                <a:gd name="adj1" fmla="val 47171"/>
                <a:gd name="adj2" fmla="val 31749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perspectiveHeroicExtremeRightFacing"/>
              <a:lightRig rig="threePt" dir="t"/>
            </a:scene3d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u="sng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5" name="Fumetto 1 34"/>
            <p:cNvSpPr/>
            <p:nvPr/>
          </p:nvSpPr>
          <p:spPr bwMode="auto">
            <a:xfrm>
              <a:off x="555626" y="534524"/>
              <a:ext cx="4495799" cy="2925228"/>
            </a:xfrm>
            <a:prstGeom prst="wedgeRectCallout">
              <a:avLst>
                <a:gd name="adj1" fmla="val 86264"/>
                <a:gd name="adj2" fmla="val 53730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  <a:scene3d>
              <a:camera prst="perspectiveHeroicExtremeRightFacing"/>
              <a:lightRig rig="threePt" dir="t"/>
            </a:scene3d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1280" name="TextBox 89"/>
          <p:cNvSpPr txBox="1">
            <a:spLocks noChangeArrowheads="1"/>
          </p:cNvSpPr>
          <p:nvPr/>
        </p:nvSpPr>
        <p:spPr bwMode="auto">
          <a:xfrm rot="21179596">
            <a:off x="811939" y="5592941"/>
            <a:ext cx="4498347" cy="276999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kumimoji="0" lang="fr-CH" altLang="ja-JP" sz="1200" b="1" dirty="0" err="1" smtClean="0">
                <a:solidFill>
                  <a:srgbClr val="C00000"/>
                </a:solidFill>
              </a:rPr>
              <a:t>Brokered</a:t>
            </a:r>
            <a:r>
              <a:rPr kumimoji="0" lang="fr-CH" altLang="ja-JP" sz="1200" b="1" dirty="0" smtClean="0">
                <a:solidFill>
                  <a:srgbClr val="C00000"/>
                </a:solidFill>
              </a:rPr>
              <a:t> Data Providers </a:t>
            </a:r>
            <a:r>
              <a:rPr kumimoji="0" lang="fr-CH" altLang="ja-JP" sz="1200" dirty="0" smtClean="0">
                <a:solidFill>
                  <a:srgbClr val="C00000"/>
                </a:solidFill>
              </a:rPr>
              <a:t>(</a:t>
            </a:r>
            <a:r>
              <a:rPr kumimoji="0" lang="fr-CH" altLang="ja-JP" sz="1200" dirty="0" err="1" smtClean="0">
                <a:solidFill>
                  <a:srgbClr val="C00000"/>
                </a:solidFill>
              </a:rPr>
              <a:t>capacities</a:t>
            </a:r>
            <a:r>
              <a:rPr kumimoji="0" lang="fr-CH" altLang="ja-JP" sz="1200" dirty="0" smtClean="0">
                <a:solidFill>
                  <a:srgbClr val="C00000"/>
                </a:solidFill>
              </a:rPr>
              <a:t>, </a:t>
            </a:r>
            <a:r>
              <a:rPr kumimoji="0" lang="fr-CH" altLang="ja-JP" sz="1200" dirty="0" err="1" smtClean="0">
                <a:solidFill>
                  <a:srgbClr val="C00000"/>
                </a:solidFill>
              </a:rPr>
              <a:t>systems</a:t>
            </a:r>
            <a:r>
              <a:rPr kumimoji="0" lang="fr-CH" altLang="ja-JP" sz="1200" dirty="0" smtClean="0">
                <a:solidFill>
                  <a:srgbClr val="C00000"/>
                </a:solidFill>
              </a:rPr>
              <a:t>, networks, etc.)</a:t>
            </a:r>
            <a:endParaRPr kumimoji="0" lang="en-US" altLang="ja-JP" sz="1200" dirty="0" smtClean="0">
              <a:solidFill>
                <a:srgbClr val="C00000"/>
              </a:solidFill>
            </a:endParaRPr>
          </a:p>
        </p:txBody>
      </p:sp>
      <p:sp>
        <p:nvSpPr>
          <p:cNvPr id="11297" name="CasellaDiTesto 153"/>
          <p:cNvSpPr txBox="1">
            <a:spLocks noChangeArrowheads="1"/>
          </p:cNvSpPr>
          <p:nvPr/>
        </p:nvSpPr>
        <p:spPr bwMode="auto">
          <a:xfrm>
            <a:off x="2526344" y="5239215"/>
            <a:ext cx="511679" cy="523220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en-US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...</a:t>
            </a:r>
          </a:p>
        </p:txBody>
      </p:sp>
      <p:grpSp>
        <p:nvGrpSpPr>
          <p:cNvPr id="4" name="Gruppo 1"/>
          <p:cNvGrpSpPr/>
          <p:nvPr/>
        </p:nvGrpSpPr>
        <p:grpSpPr>
          <a:xfrm>
            <a:off x="4572000" y="4556125"/>
            <a:ext cx="3859213" cy="2053412"/>
            <a:chOff x="5175250" y="4556125"/>
            <a:chExt cx="3859213" cy="2053412"/>
          </a:xfrm>
          <a:scene3d>
            <a:camera prst="perspectiveHeroicExtremeLeftFacing"/>
            <a:lightRig rig="threePt" dir="t"/>
          </a:scene3d>
        </p:grpSpPr>
        <p:grpSp>
          <p:nvGrpSpPr>
            <p:cNvPr id="8" name="Gruppo 3"/>
            <p:cNvGrpSpPr/>
            <p:nvPr/>
          </p:nvGrpSpPr>
          <p:grpSpPr>
            <a:xfrm>
              <a:off x="5175250" y="4556125"/>
              <a:ext cx="3859213" cy="2053412"/>
              <a:chOff x="5175250" y="4556125"/>
              <a:chExt cx="3859213" cy="2053412"/>
            </a:xfrm>
          </p:grpSpPr>
          <p:sp>
            <p:nvSpPr>
              <p:cNvPr id="11267" name="Fumetto 1 151"/>
              <p:cNvSpPr>
                <a:spLocks noChangeArrowheads="1"/>
              </p:cNvSpPr>
              <p:nvPr/>
            </p:nvSpPr>
            <p:spPr bwMode="auto">
              <a:xfrm>
                <a:off x="5175250" y="4556125"/>
                <a:ext cx="3859213" cy="2038350"/>
              </a:xfrm>
              <a:prstGeom prst="wedgeRectCallout">
                <a:avLst>
                  <a:gd name="adj1" fmla="val -19398"/>
                  <a:gd name="adj2" fmla="val -87269"/>
                </a:avLst>
              </a:prstGeom>
              <a:solidFill>
                <a:srgbClr val="FFC000">
                  <a:alpha val="2196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kumimoji="0" lang="en-US" sz="2000" b="1" u="sng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78" name="TextBox 89"/>
              <p:cNvSpPr txBox="1">
                <a:spLocks noChangeArrowheads="1"/>
              </p:cNvSpPr>
              <p:nvPr/>
            </p:nvSpPr>
            <p:spPr bwMode="auto">
              <a:xfrm>
                <a:off x="5532843" y="6332538"/>
                <a:ext cx="30043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Hydrologic</a:t>
                </a:r>
                <a:r>
                  <a:rPr kumimoji="0" lang="fr-CH" altLang="ja-JP" sz="1200" b="1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tools</a:t>
                </a:r>
                <a:r>
                  <a:rPr kumimoji="0" lang="fr-CH" altLang="ja-JP" sz="1200" b="1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(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tested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interoperability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)</a:t>
                </a:r>
                <a:endParaRPr kumimoji="0" lang="en-US" altLang="ja-JP" sz="1200" dirty="0" smtClean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80" name="Immagine 179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5380186" y="549166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9" name="Gruppo 61"/>
              <p:cNvGrpSpPr>
                <a:grpSpLocks/>
              </p:cNvGrpSpPr>
              <p:nvPr/>
            </p:nvGrpSpPr>
            <p:grpSpPr bwMode="auto">
              <a:xfrm>
                <a:off x="5286375" y="4664075"/>
                <a:ext cx="1266825" cy="704850"/>
                <a:chOff x="5286174" y="4663844"/>
                <a:chExt cx="1267026" cy="704659"/>
              </a:xfrm>
            </p:grpSpPr>
            <p:pic>
              <p:nvPicPr>
                <p:cNvPr id="11322" name="Picture 10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794" y="4876800"/>
                  <a:ext cx="983406" cy="4917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Immagine 180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flipH="1">
                  <a:off x="5286174" y="4663844"/>
                  <a:ext cx="1091767" cy="655979"/>
                </a:xfrm>
                <a:prstGeom prst="rect">
                  <a:avLst/>
                </a:prstGeom>
              </p:spPr>
            </p:pic>
          </p:grpSp>
          <p:pic>
            <p:nvPicPr>
              <p:cNvPr id="142" name="Immagine 141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7792649" y="547311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11" name="Gruppo 37"/>
              <p:cNvGrpSpPr/>
              <p:nvPr/>
            </p:nvGrpSpPr>
            <p:grpSpPr>
              <a:xfrm>
                <a:off x="6418097" y="4630101"/>
                <a:ext cx="1092200" cy="661671"/>
                <a:chOff x="7815263" y="4671288"/>
                <a:chExt cx="1092200" cy="661671"/>
              </a:xfrm>
            </p:grpSpPr>
            <p:pic>
              <p:nvPicPr>
                <p:cNvPr id="11312" name="Immagine 190"/>
                <p:cNvPicPr>
                  <a:picLocks noChangeAspect="1"/>
                </p:cNvPicPr>
                <p:nvPr/>
              </p:nvPicPr>
              <p:blipFill>
                <a:blip r:embed="rId6" cstate="print">
                  <a:grayscl/>
                  <a:biLevel thresh="50000"/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5263" y="4671288"/>
                  <a:ext cx="1092200" cy="655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6161" y="4969164"/>
                  <a:ext cx="687903" cy="363795"/>
                </a:xfrm>
                <a:prstGeom prst="rect">
                  <a:avLst/>
                </a:prstGeom>
              </p:spPr>
            </p:pic>
          </p:grpSp>
          <p:sp>
            <p:nvSpPr>
              <p:cNvPr id="152" name="CasellaDiTesto 153"/>
              <p:cNvSpPr txBox="1">
                <a:spLocks noChangeArrowheads="1"/>
              </p:cNvSpPr>
              <p:nvPr/>
            </p:nvSpPr>
            <p:spPr bwMode="auto">
              <a:xfrm>
                <a:off x="8215883" y="5596832"/>
                <a:ext cx="6238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</p:grpSp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66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 bwMode="auto">
            <a:xfrm flipH="1">
              <a:off x="6422072" y="5584513"/>
              <a:ext cx="1092200" cy="655673"/>
            </a:xfrm>
            <a:prstGeom prst="rect">
              <a:avLst/>
            </a:prstGeom>
          </p:spPr>
        </p:pic>
      </p:grpSp>
      <p:pic>
        <p:nvPicPr>
          <p:cNvPr id="11282" name="Picture 68" descr="GEOSS_Portal_Website_link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1682310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Line 69"/>
          <p:cNvSpPr>
            <a:spLocks noChangeShapeType="1"/>
          </p:cNvSpPr>
          <p:nvPr/>
        </p:nvSpPr>
        <p:spPr bwMode="auto">
          <a:xfrm flipH="1">
            <a:off x="6831541" y="1122101"/>
            <a:ext cx="962592" cy="3841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4" name="Line 70"/>
          <p:cNvSpPr>
            <a:spLocks noChangeShapeType="1"/>
          </p:cNvSpPr>
          <p:nvPr/>
        </p:nvSpPr>
        <p:spPr bwMode="auto">
          <a:xfrm flipH="1">
            <a:off x="7867613" y="1265098"/>
            <a:ext cx="74530" cy="1581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5" name="Line 71"/>
          <p:cNvSpPr>
            <a:spLocks noChangeShapeType="1"/>
          </p:cNvSpPr>
          <p:nvPr/>
        </p:nvSpPr>
        <p:spPr bwMode="auto">
          <a:xfrm flipH="1">
            <a:off x="7370046" y="1204271"/>
            <a:ext cx="429335" cy="5229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6" name="Freeform 72"/>
          <p:cNvSpPr>
            <a:spLocks/>
          </p:cNvSpPr>
          <p:nvPr/>
        </p:nvSpPr>
        <p:spPr bwMode="auto">
          <a:xfrm>
            <a:off x="7573691" y="1213875"/>
            <a:ext cx="354805" cy="402315"/>
          </a:xfrm>
          <a:custGeom>
            <a:avLst/>
            <a:gdLst>
              <a:gd name="T0" fmla="*/ 0 w 276"/>
              <a:gd name="T1" fmla="*/ 0 h 315"/>
              <a:gd name="T2" fmla="*/ 0 w 276"/>
              <a:gd name="T3" fmla="*/ 2147483646 h 315"/>
              <a:gd name="T4" fmla="*/ 2147483646 w 276"/>
              <a:gd name="T5" fmla="*/ 2147483646 h 315"/>
              <a:gd name="T6" fmla="*/ 2147483646 w 276"/>
              <a:gd name="T7" fmla="*/ 2147483646 h 315"/>
              <a:gd name="T8" fmla="*/ 0 w 276"/>
              <a:gd name="T9" fmla="*/ 0 h 3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"/>
              <a:gd name="T16" fmla="*/ 0 h 315"/>
              <a:gd name="T17" fmla="*/ 276 w 276"/>
              <a:gd name="T18" fmla="*/ 315 h 3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" h="315">
                <a:moveTo>
                  <a:pt x="0" y="0"/>
                </a:moveTo>
                <a:lnTo>
                  <a:pt x="0" y="204"/>
                </a:lnTo>
                <a:lnTo>
                  <a:pt x="276" y="315"/>
                </a:lnTo>
                <a:lnTo>
                  <a:pt x="274" y="1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87" name="Line 73"/>
          <p:cNvSpPr>
            <a:spLocks noChangeShapeType="1"/>
          </p:cNvSpPr>
          <p:nvPr/>
        </p:nvSpPr>
        <p:spPr bwMode="auto">
          <a:xfrm flipH="1">
            <a:off x="7853966" y="1188264"/>
            <a:ext cx="88176" cy="7299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69" name="Text Box 72"/>
          <p:cNvSpPr txBox="1">
            <a:spLocks noChangeArrowheads="1"/>
          </p:cNvSpPr>
          <p:nvPr/>
        </p:nvSpPr>
        <p:spPr bwMode="auto">
          <a:xfrm>
            <a:off x="8028384" y="735087"/>
            <a:ext cx="1043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CIC</a:t>
            </a:r>
            <a:r>
              <a:rPr kumimoji="0" lang="fr-CH" altLang="ja-JP" sz="1200" dirty="0" smtClean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Home Page</a:t>
            </a: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  <p:sp>
        <p:nvSpPr>
          <p:cNvPr id="11271" name="Text Box 72"/>
          <p:cNvSpPr txBox="1">
            <a:spLocks noChangeArrowheads="1"/>
          </p:cNvSpPr>
          <p:nvPr/>
        </p:nvSpPr>
        <p:spPr bwMode="auto">
          <a:xfrm>
            <a:off x="7956376" y="2204864"/>
            <a:ext cx="1187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PLATA HIS</a:t>
            </a:r>
            <a:r>
              <a:rPr kumimoji="0" lang="fr-CH" altLang="ja-JP" sz="1200" dirty="0" smtClean="0">
                <a:solidFill>
                  <a:srgbClr val="000000"/>
                </a:solidFill>
              </a:rPr>
              <a:t>             </a:t>
            </a:r>
            <a:r>
              <a:rPr kumimoji="0" lang="fr-CH" altLang="ja-JP" sz="1200" i="1" dirty="0" smtClean="0">
                <a:solidFill>
                  <a:srgbClr val="C00000"/>
                </a:solidFill>
              </a:rPr>
              <a:t>Portal</a:t>
            </a: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179512" y="50679"/>
            <a:ext cx="9164979" cy="54292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  <a:extLst/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fr-CH" altLang="ja-JP" sz="3200" b="1" dirty="0" err="1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Hydrologic</a:t>
            </a:r>
            <a:r>
              <a:rPr lang="fr-CH" altLang="ja-JP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  </a:t>
            </a:r>
            <a:r>
              <a:rPr lang="fr-CH" altLang="ja-JP" sz="3200" b="1" dirty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Information </a:t>
            </a:r>
            <a:r>
              <a:rPr lang="fr-CH" altLang="ja-JP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System in the </a:t>
            </a:r>
            <a:r>
              <a:rPr lang="fr-CH" altLang="ja-JP" sz="3200" b="1" dirty="0" err="1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Plata</a:t>
            </a:r>
            <a:r>
              <a:rPr lang="fr-CH" altLang="ja-JP" sz="3200" b="1" dirty="0" smtClean="0">
                <a:solidFill>
                  <a:srgbClr val="002060"/>
                </a:solidFill>
                <a:latin typeface="Corbel" panose="020B0503020204020204" pitchFamily="34" charset="0"/>
                <a:cs typeface="Trebuchet MS"/>
              </a:rPr>
              <a:t> basin</a:t>
            </a:r>
            <a:endParaRPr lang="en-US" altLang="ja-JP" sz="3200" b="1" dirty="0">
              <a:solidFill>
                <a:srgbClr val="002060"/>
              </a:solidFill>
              <a:latin typeface="Corbel" panose="020B0503020204020204" pitchFamily="34" charset="0"/>
              <a:cs typeface="Trebuchet MS"/>
            </a:endParaRPr>
          </a:p>
        </p:txBody>
      </p:sp>
      <p:pic>
        <p:nvPicPr>
          <p:cNvPr id="11279" name="Immagine 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464"/>
          <a:stretch>
            <a:fillRect/>
          </a:stretch>
        </p:blipFill>
        <p:spPr bwMode="auto">
          <a:xfrm>
            <a:off x="6155482" y="723876"/>
            <a:ext cx="6413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6E8"/>
              </a:clrFrom>
              <a:clrTo>
                <a:srgbClr val="F5F6E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078" r="79437" b="2097"/>
          <a:stretch>
            <a:fillRect/>
          </a:stretch>
        </p:blipFill>
        <p:spPr bwMode="auto">
          <a:xfrm rot="706773">
            <a:off x="5943138" y="1413085"/>
            <a:ext cx="925513" cy="36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Immagine 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410" t="59428" r="3648" b="25609"/>
          <a:stretch>
            <a:fillRect/>
          </a:stretch>
        </p:blipFill>
        <p:spPr bwMode="auto">
          <a:xfrm>
            <a:off x="6457107" y="620688"/>
            <a:ext cx="162083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in giù 2"/>
          <p:cNvSpPr>
            <a:spLocks noChangeArrowheads="1"/>
          </p:cNvSpPr>
          <p:nvPr/>
        </p:nvSpPr>
        <p:spPr bwMode="auto">
          <a:xfrm rot="1877827">
            <a:off x="6615113" y="2495550"/>
            <a:ext cx="509587" cy="712788"/>
          </a:xfrm>
          <a:prstGeom prst="downArrow">
            <a:avLst>
              <a:gd name="adj1" fmla="val 50000"/>
              <a:gd name="adj2" fmla="val 4996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en-US" sz="2000" b="1" u="sng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2896"/>
            <a:ext cx="2448272" cy="233892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55" y="3927374"/>
            <a:ext cx="742210" cy="522605"/>
          </a:xfrm>
          <a:prstGeom prst="rect">
            <a:avLst/>
          </a:prstGeom>
        </p:spPr>
      </p:pic>
      <p:sp>
        <p:nvSpPr>
          <p:cNvPr id="79" name="Text Box 72"/>
          <p:cNvSpPr txBox="1">
            <a:spLocks noChangeArrowheads="1"/>
          </p:cNvSpPr>
          <p:nvPr/>
        </p:nvSpPr>
        <p:spPr bwMode="auto">
          <a:xfrm>
            <a:off x="8257565" y="3977100"/>
            <a:ext cx="900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Semantic</a:t>
            </a:r>
            <a:r>
              <a:rPr kumimoji="0" lang="fr-CH" altLang="ja-JP" sz="1200" i="1" dirty="0" smtClean="0">
                <a:solidFill>
                  <a:srgbClr val="C00000"/>
                </a:solidFill>
              </a:rPr>
              <a:t> </a:t>
            </a:r>
            <a:r>
              <a:rPr kumimoji="0" lang="fr-CH" altLang="ja-JP" sz="1200" i="1" dirty="0" err="1" smtClean="0">
                <a:solidFill>
                  <a:srgbClr val="C00000"/>
                </a:solidFill>
              </a:rPr>
              <a:t>engines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cxnSp>
        <p:nvCxnSpPr>
          <p:cNvPr id="45" name="Connettore 1 44"/>
          <p:cNvCxnSpPr>
            <a:stCxn id="39" idx="1"/>
          </p:cNvCxnSpPr>
          <p:nvPr/>
        </p:nvCxnSpPr>
        <p:spPr>
          <a:xfrm flipH="1" flipV="1">
            <a:off x="7189399" y="4103552"/>
            <a:ext cx="325956" cy="85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82" y="3423138"/>
            <a:ext cx="475184" cy="419514"/>
          </a:xfrm>
          <a:prstGeom prst="rect">
            <a:avLst/>
          </a:prstGeom>
        </p:spPr>
      </p:pic>
      <p:cxnSp>
        <p:nvCxnSpPr>
          <p:cNvPr id="89" name="Connettore 1 88"/>
          <p:cNvCxnSpPr>
            <a:stCxn id="48" idx="1"/>
          </p:cNvCxnSpPr>
          <p:nvPr/>
        </p:nvCxnSpPr>
        <p:spPr>
          <a:xfrm flipH="1">
            <a:off x="7188921" y="3632895"/>
            <a:ext cx="404961" cy="1738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72"/>
          <p:cNvSpPr txBox="1">
            <a:spLocks noChangeArrowheads="1"/>
          </p:cNvSpPr>
          <p:nvPr/>
        </p:nvSpPr>
        <p:spPr bwMode="auto">
          <a:xfrm>
            <a:off x="8138649" y="3358273"/>
            <a:ext cx="900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Systems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Registry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grpSp>
        <p:nvGrpSpPr>
          <p:cNvPr id="12" name="Gruppo 84"/>
          <p:cNvGrpSpPr/>
          <p:nvPr/>
        </p:nvGrpSpPr>
        <p:grpSpPr>
          <a:xfrm>
            <a:off x="251520" y="836712"/>
            <a:ext cx="2088232" cy="1506688"/>
            <a:chOff x="323528" y="1124744"/>
            <a:chExt cx="2088232" cy="1506688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84" name="CasellaDiTesto 83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Argentina</a:t>
              </a:r>
            </a:p>
          </p:txBody>
        </p:sp>
      </p:grpSp>
      <p:grpSp>
        <p:nvGrpSpPr>
          <p:cNvPr id="13" name="Gruppo 85"/>
          <p:cNvGrpSpPr/>
          <p:nvPr/>
        </p:nvGrpSpPr>
        <p:grpSpPr>
          <a:xfrm>
            <a:off x="2483768" y="980728"/>
            <a:ext cx="2088232" cy="1506688"/>
            <a:chOff x="323528" y="1124744"/>
            <a:chExt cx="2088232" cy="1506688"/>
          </a:xfrm>
        </p:grpSpPr>
        <p:pic>
          <p:nvPicPr>
            <p:cNvPr id="87" name="Immagine 8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88" name="CasellaDiTesto 87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Bolivia</a:t>
              </a:r>
            </a:p>
          </p:txBody>
        </p:sp>
      </p:grpSp>
      <p:grpSp>
        <p:nvGrpSpPr>
          <p:cNvPr id="14" name="Gruppo 89"/>
          <p:cNvGrpSpPr/>
          <p:nvPr/>
        </p:nvGrpSpPr>
        <p:grpSpPr>
          <a:xfrm>
            <a:off x="395536" y="2564904"/>
            <a:ext cx="2088232" cy="1506688"/>
            <a:chOff x="323528" y="1124744"/>
            <a:chExt cx="2088232" cy="1506688"/>
          </a:xfrm>
        </p:grpSpPr>
        <p:pic>
          <p:nvPicPr>
            <p:cNvPr id="91" name="Immagine 9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92" name="CasellaDiTesto 91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err="1" smtClean="0">
                  <a:ea typeface="+mn-ea"/>
                  <a:cs typeface="+mn-cs"/>
                </a:rPr>
                <a:t>Brasil</a:t>
              </a:r>
              <a:endParaRPr lang="it-IT" sz="1400" b="1" dirty="0" smtClean="0">
                <a:ea typeface="+mn-ea"/>
                <a:cs typeface="+mn-cs"/>
              </a:endParaRPr>
            </a:p>
          </p:txBody>
        </p:sp>
      </p:grpSp>
      <p:grpSp>
        <p:nvGrpSpPr>
          <p:cNvPr id="15" name="Gruppo 93"/>
          <p:cNvGrpSpPr/>
          <p:nvPr/>
        </p:nvGrpSpPr>
        <p:grpSpPr>
          <a:xfrm>
            <a:off x="2483768" y="2564904"/>
            <a:ext cx="2088232" cy="1506688"/>
            <a:chOff x="323528" y="1124744"/>
            <a:chExt cx="2088232" cy="1506688"/>
          </a:xfrm>
        </p:grpSpPr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96" name="CasellaDiTesto 95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Paraguay</a:t>
              </a:r>
            </a:p>
          </p:txBody>
        </p:sp>
      </p:grpSp>
      <p:grpSp>
        <p:nvGrpSpPr>
          <p:cNvPr id="16" name="Gruppo 96"/>
          <p:cNvGrpSpPr/>
          <p:nvPr/>
        </p:nvGrpSpPr>
        <p:grpSpPr>
          <a:xfrm>
            <a:off x="1475656" y="3861048"/>
            <a:ext cx="2088232" cy="1506688"/>
            <a:chOff x="323528" y="1124744"/>
            <a:chExt cx="2088232" cy="1506688"/>
          </a:xfrm>
        </p:grpSpPr>
        <p:pic>
          <p:nvPicPr>
            <p:cNvPr id="98" name="Immagine 9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3528" y="1124744"/>
              <a:ext cx="2088232" cy="1506688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sp>
          <p:nvSpPr>
            <p:cNvPr id="99" name="CasellaDiTesto 98"/>
            <p:cNvSpPr txBox="1"/>
            <p:nvPr/>
          </p:nvSpPr>
          <p:spPr>
            <a:xfrm rot="20890386">
              <a:off x="755576" y="1718224"/>
              <a:ext cx="914400" cy="50405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it-IT" sz="1400" b="1" dirty="0" smtClean="0">
                  <a:ea typeface="+mn-ea"/>
                  <a:cs typeface="+mn-cs"/>
                </a:rPr>
                <a:t>Uruguay</a:t>
              </a: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323528" y="2420888"/>
            <a:ext cx="5017720" cy="1785104"/>
          </a:xfrm>
          <a:prstGeom prst="rect">
            <a:avLst/>
          </a:prstGeom>
          <a:solidFill>
            <a:schemeClr val="accent5">
              <a:lumMod val="50000"/>
              <a:alpha val="74000"/>
            </a:schemeClr>
          </a:solidFill>
          <a:effectLst>
            <a:softEdge rad="63500"/>
          </a:effectLst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5 national </a:t>
            </a: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brokered systems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100" name="Immagine 9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 flipH="1">
            <a:off x="7020272" y="4869160"/>
            <a:ext cx="1098550" cy="67817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101" name="CasellaDiTesto 153"/>
          <p:cNvSpPr txBox="1">
            <a:spLocks noChangeArrowheads="1"/>
          </p:cNvSpPr>
          <p:nvPr/>
        </p:nvSpPr>
        <p:spPr bwMode="auto">
          <a:xfrm>
            <a:off x="5292080" y="5445224"/>
            <a:ext cx="623887" cy="5238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en-US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 .</a:t>
            </a:r>
          </a:p>
        </p:txBody>
      </p:sp>
      <p:sp>
        <p:nvSpPr>
          <p:cNvPr id="103" name="CasellaDiTesto 153"/>
          <p:cNvSpPr txBox="1">
            <a:spLocks noChangeArrowheads="1"/>
          </p:cNvSpPr>
          <p:nvPr/>
        </p:nvSpPr>
        <p:spPr bwMode="auto">
          <a:xfrm>
            <a:off x="6156176" y="5733256"/>
            <a:ext cx="623887" cy="5238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0" lang="en-US" sz="28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.. .</a:t>
            </a:r>
          </a:p>
        </p:txBody>
      </p:sp>
      <p:sp>
        <p:nvSpPr>
          <p:cNvPr id="106" name="CasellaDiTesto 105"/>
          <p:cNvSpPr txBox="1"/>
          <p:nvPr/>
        </p:nvSpPr>
        <p:spPr>
          <a:xfrm rot="591729">
            <a:off x="5475853" y="3210536"/>
            <a:ext cx="1296144" cy="5760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it-I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Broker</a:t>
            </a:r>
          </a:p>
          <a:p>
            <a:pPr algn="ctr" eaLnBrk="0" hangingPunct="0">
              <a:lnSpc>
                <a:spcPts val="1800"/>
              </a:lnSpc>
            </a:pPr>
            <a:r>
              <a:rPr lang="it-I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and</a:t>
            </a:r>
          </a:p>
          <a:p>
            <a:pPr algn="ctr" eaLnBrk="0" hangingPunct="0">
              <a:lnSpc>
                <a:spcPts val="1800"/>
              </a:lnSpc>
            </a:pPr>
            <a:r>
              <a:rPr lang="it-IT" sz="14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Mediator</a:t>
            </a:r>
            <a:r>
              <a:rPr lang="it-IT" sz="14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</a:t>
            </a:r>
          </a:p>
        </p:txBody>
      </p:sp>
      <p:pic>
        <p:nvPicPr>
          <p:cNvPr id="64" name="Immagine 2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6E8"/>
              </a:clrFrom>
              <a:clrTo>
                <a:srgbClr val="F5F6E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078" r="79437" b="2097"/>
          <a:stretch>
            <a:fillRect/>
          </a:stretch>
        </p:blipFill>
        <p:spPr bwMode="auto">
          <a:xfrm rot="7808897">
            <a:off x="5472395" y="912300"/>
            <a:ext cx="92551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Freccia in giù 64"/>
          <p:cNvSpPr/>
          <p:nvPr/>
        </p:nvSpPr>
        <p:spPr bwMode="auto">
          <a:xfrm rot="9587761">
            <a:off x="5484375" y="2270076"/>
            <a:ext cx="432048" cy="67111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670447" flipV="1">
            <a:off x="7308304" y="5229200"/>
            <a:ext cx="609228" cy="2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72"/>
          <p:cNvSpPr txBox="1">
            <a:spLocks noChangeArrowheads="1"/>
          </p:cNvSpPr>
          <p:nvPr/>
        </p:nvSpPr>
        <p:spPr bwMode="auto">
          <a:xfrm>
            <a:off x="4644008" y="1196752"/>
            <a:ext cx="1152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GISC Brasilia</a:t>
            </a:r>
            <a:endParaRPr kumimoji="0" lang="fr-CH" altLang="ja-JP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Home Page</a:t>
            </a: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6473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7299"/>
            <a:ext cx="3059832" cy="379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974" y="0"/>
            <a:ext cx="3162026" cy="35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-2"/>
            <a:ext cx="3096344" cy="389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87824" cy="32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178686"/>
            <a:ext cx="3096344" cy="367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140968"/>
            <a:ext cx="3059832" cy="379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2564904"/>
            <a:ext cx="2304256" cy="250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 r="1855" b="5273"/>
          <a:stretch>
            <a:fillRect/>
          </a:stretch>
        </p:blipFill>
        <p:spPr bwMode="auto">
          <a:xfrm>
            <a:off x="467544" y="620688"/>
            <a:ext cx="8280921" cy="599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41512" y="129648"/>
            <a:ext cx="7312991" cy="48463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2400" b="1" dirty="0" smtClean="0">
                <a:solidFill>
                  <a:srgbClr val="007AC2"/>
                </a:solidFill>
              </a:rPr>
              <a:t>HIS in</a:t>
            </a:r>
            <a:r>
              <a:rPr lang="en-US" altLang="en-US" sz="2400" b="1" dirty="0" smtClean="0">
                <a:solidFill>
                  <a:srgbClr val="007AC2"/>
                </a:solidFill>
              </a:rPr>
              <a:t> La</a:t>
            </a:r>
            <a:r>
              <a:rPr lang="it-IT" altLang="en-US" sz="2400" b="1" dirty="0" smtClean="0">
                <a:solidFill>
                  <a:srgbClr val="007AC2"/>
                </a:solidFill>
              </a:rPr>
              <a:t> </a:t>
            </a:r>
            <a:r>
              <a:rPr lang="it-IT" altLang="en-US" sz="2400" b="1" dirty="0" err="1" smtClean="0">
                <a:solidFill>
                  <a:srgbClr val="007AC2"/>
                </a:solidFill>
              </a:rPr>
              <a:t>Plata</a:t>
            </a:r>
            <a:r>
              <a:rPr lang="it-IT" altLang="en-US" sz="2400" b="1" dirty="0" smtClean="0">
                <a:solidFill>
                  <a:srgbClr val="007AC2"/>
                </a:solidFill>
              </a:rPr>
              <a:t> </a:t>
            </a:r>
            <a:r>
              <a:rPr lang="it-IT" altLang="en-US" sz="2400" b="1" dirty="0" err="1" smtClean="0">
                <a:solidFill>
                  <a:srgbClr val="007AC2"/>
                </a:solidFill>
              </a:rPr>
              <a:t>Basin</a:t>
            </a:r>
            <a:endParaRPr lang="en-US" altLang="en-US" sz="2400" b="1" dirty="0">
              <a:solidFill>
                <a:srgbClr val="007AC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1855"/>
          <a:stretch>
            <a:fillRect/>
          </a:stretch>
        </p:blipFill>
        <p:spPr bwMode="auto">
          <a:xfrm>
            <a:off x="0" y="0"/>
            <a:ext cx="9144000" cy="698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1855"/>
          <a:stretch>
            <a:fillRect/>
          </a:stretch>
        </p:blipFill>
        <p:spPr bwMode="auto">
          <a:xfrm>
            <a:off x="-47030" y="0"/>
            <a:ext cx="9343430" cy="714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r="1855"/>
          <a:stretch>
            <a:fillRect/>
          </a:stretch>
        </p:blipFill>
        <p:spPr bwMode="auto">
          <a:xfrm>
            <a:off x="-30480" y="0"/>
            <a:ext cx="9292892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r="1660"/>
          <a:stretch>
            <a:fillRect/>
          </a:stretch>
        </p:blipFill>
        <p:spPr bwMode="auto">
          <a:xfrm>
            <a:off x="0" y="0"/>
            <a:ext cx="9448800" cy="72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285992"/>
            <a:ext cx="60674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 r="2588"/>
          <a:stretch>
            <a:fillRect/>
          </a:stretch>
        </p:blipFill>
        <p:spPr bwMode="auto">
          <a:xfrm>
            <a:off x="2571736" y="2143116"/>
            <a:ext cx="5882598" cy="452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3524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7AC2"/>
                </a:solidFill>
                <a:cs typeface="Avenir LT Std 55 Roman" pitchFamily="34" charset="0"/>
              </a:rPr>
              <a:t>WMO INTEGRATED GLOBAL OBSERVING SYSTEM (WIGOS)</a:t>
            </a:r>
            <a:br>
              <a:rPr lang="en-US" sz="2800" b="1" dirty="0" smtClean="0">
                <a:solidFill>
                  <a:srgbClr val="007AC2"/>
                </a:solidFill>
                <a:cs typeface="Avenir LT Std 55 Roman" pitchFamily="34" charset="0"/>
              </a:rPr>
            </a:br>
            <a:r>
              <a:rPr lang="en-US" sz="2800" b="1" dirty="0" smtClean="0">
                <a:solidFill>
                  <a:srgbClr val="007AC2"/>
                </a:solidFill>
                <a:cs typeface="Avenir LT Std 55 Roman" pitchFamily="34" charset="0"/>
              </a:rPr>
              <a:t>and</a:t>
            </a:r>
            <a:br>
              <a:rPr lang="en-US" sz="2800" b="1" dirty="0" smtClean="0">
                <a:solidFill>
                  <a:srgbClr val="007AC2"/>
                </a:solidFill>
                <a:cs typeface="Avenir LT Std 55 Roman" pitchFamily="34" charset="0"/>
              </a:rPr>
            </a:br>
            <a:r>
              <a:rPr lang="en-US" sz="2800" b="1" dirty="0" smtClean="0">
                <a:solidFill>
                  <a:srgbClr val="007AC2"/>
                </a:solidFill>
                <a:cs typeface="Avenir LT Std 55 Roman" pitchFamily="34" charset="0"/>
              </a:rPr>
              <a:t>WMO HYDROLOGICAL OBSERVING SYSTEM (WHOS)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9614" y="3669181"/>
            <a:ext cx="5150387" cy="305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/>
          <p:nvPr/>
        </p:nvSpPr>
        <p:spPr>
          <a:xfrm>
            <a:off x="228600" y="1516701"/>
            <a:ext cx="8644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b="1" dirty="0" smtClean="0"/>
              <a:t>In June 2015 the President of </a:t>
            </a:r>
            <a:r>
              <a:rPr lang="en-US" b="1" dirty="0" err="1" smtClean="0"/>
              <a:t>CHy</a:t>
            </a:r>
            <a:r>
              <a:rPr lang="en-US" b="1" dirty="0" smtClean="0"/>
              <a:t> informed Cg-17 of </a:t>
            </a:r>
            <a:r>
              <a:rPr lang="en-US" b="1" dirty="0" err="1" smtClean="0"/>
              <a:t>CHy</a:t>
            </a:r>
            <a:r>
              <a:rPr lang="en-US" b="1" dirty="0" smtClean="0"/>
              <a:t> proposal to develop WHOS as t</a:t>
            </a:r>
            <a:r>
              <a:rPr lang="en-US" b="1" kern="0" dirty="0" smtClean="0"/>
              <a:t>he </a:t>
            </a:r>
            <a:r>
              <a:rPr lang="en-US" b="1" kern="0" dirty="0" err="1" smtClean="0"/>
              <a:t>CHy</a:t>
            </a:r>
            <a:r>
              <a:rPr lang="en-US" b="1" kern="0" dirty="0" smtClean="0"/>
              <a:t> contribution to WIGOS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endParaRPr lang="en-US" sz="1200" b="1" kern="0" dirty="0" smtClean="0"/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	</a:t>
            </a:r>
            <a:r>
              <a:rPr lang="en-US" i="1" dirty="0" smtClean="0"/>
              <a:t>Congress welcomed the effort and urged the president of </a:t>
            </a:r>
            <a:r>
              <a:rPr lang="en-US" i="1" dirty="0" err="1" smtClean="0"/>
              <a:t>CHy</a:t>
            </a:r>
            <a:r>
              <a:rPr lang="en-US" i="1" dirty="0" smtClean="0"/>
              <a:t> to continue guiding WHOS to full implementation</a:t>
            </a:r>
          </a:p>
          <a:p>
            <a:pPr lvl="1">
              <a:spcBef>
                <a:spcPts val="0"/>
              </a:spcBef>
            </a:pPr>
            <a:endParaRPr lang="en-US" sz="1200" dirty="0" smtClean="0"/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 	</a:t>
            </a:r>
            <a:r>
              <a:rPr lang="en-US" i="1" dirty="0" smtClean="0"/>
              <a:t>Congress urged the promotion of WHOS among NHSs and the hydrological community</a:t>
            </a:r>
          </a:p>
          <a:p>
            <a:pPr lvl="1">
              <a:spcBef>
                <a:spcPts val="0"/>
              </a:spcBef>
            </a:pPr>
            <a:endParaRPr lang="en-US" sz="1200" dirty="0" smtClean="0"/>
          </a:p>
        </p:txBody>
      </p:sp>
    </p:spTree>
    <p:extLst>
      <p:ext uri="{BB962C8B-B14F-4D97-AF65-F5344CB8AC3E}">
        <p14:creationId xmlns="" xmlns:p14="http://schemas.microsoft.com/office/powerpoint/2010/main" val="1321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0006" y="115703"/>
            <a:ext cx="75502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defRPr/>
            </a:pPr>
            <a:r>
              <a:rPr lang="en-CA" sz="30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</a:rPr>
              <a:t>LA PLATA HIS</a:t>
            </a:r>
          </a:p>
        </p:txBody>
      </p:sp>
      <p:sp>
        <p:nvSpPr>
          <p:cNvPr id="3" name="Rettangolo 2"/>
          <p:cNvSpPr/>
          <p:nvPr/>
        </p:nvSpPr>
        <p:spPr>
          <a:xfrm>
            <a:off x="218940" y="669701"/>
            <a:ext cx="87447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The system has been successfully used as follows: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definition of a monitoring network of hydrological and meteorological stations maintained by countries belonging to the La Plata basin;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analysis and optimization of the hydrological monitoring network at the basin scale;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increased collaboration between countries to improve network design and lower costs;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collaborative calibration of hydro-meteorological instruments;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free exchange of meteorological and hydrological observations;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common policies to control data quality;</a:t>
            </a:r>
          </a:p>
          <a:p>
            <a:pPr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/>
              <a:t> and creation of archives of hydrological data allowing improved services and responses to natural disasters.</a:t>
            </a:r>
            <a:endParaRPr lang="it-IT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86957"/>
            <a:ext cx="9144000" cy="485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ACTIVITIES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for THE OPERATIONAL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latin typeface="Arial" charset="0"/>
              </a:rPr>
              <a:t>PLATA HIS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9701" y="772732"/>
            <a:ext cx="8198074" cy="633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UcPeriod"/>
            </a:pPr>
            <a:r>
              <a:rPr lang="it-IT" sz="1600" dirty="0" smtClean="0"/>
              <a:t>Upstrean activities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Porting the current prototype of Plata HIS in the GISC of Brasilia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Porting and evolution of data systems in each country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it-IT" sz="1600" dirty="0" smtClean="0"/>
              <a:t>Midstream activities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Optimisation </a:t>
            </a:r>
            <a:r>
              <a:rPr lang="it-IT" sz="1600" dirty="0"/>
              <a:t>of the distributed architecture (GISC and NHSs</a:t>
            </a:r>
            <a:r>
              <a:rPr lang="it-IT" sz="1600" dirty="0" smtClean="0"/>
              <a:t>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Ontology extension</a:t>
            </a:r>
            <a:endParaRPr lang="it-IT" sz="1600" dirty="0"/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it-IT" sz="1600" dirty="0" smtClean="0"/>
              <a:t>Downstream activities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Development </a:t>
            </a:r>
            <a:r>
              <a:rPr lang="it-IT" sz="1600" dirty="0"/>
              <a:t>of a Plata web portal as the Plata HIS </a:t>
            </a:r>
            <a:r>
              <a:rPr lang="it-IT" sz="1600" dirty="0" smtClean="0"/>
              <a:t>interface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lphaUcPeriod" startAt="4"/>
            </a:pPr>
            <a:r>
              <a:rPr lang="it-IT" sz="1600" dirty="0" smtClean="0"/>
              <a:t>Training and </a:t>
            </a:r>
            <a:r>
              <a:rPr lang="it-IT" sz="1600" dirty="0" err="1" smtClean="0"/>
              <a:t>documentation</a:t>
            </a:r>
            <a:endParaRPr lang="it-IT" sz="1600" dirty="0" smtClean="0"/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Training on the broker and </a:t>
            </a:r>
            <a:r>
              <a:rPr lang="it-IT" sz="1600" dirty="0" err="1" smtClean="0"/>
              <a:t>mediator</a:t>
            </a:r>
            <a:r>
              <a:rPr lang="it-IT" sz="1600" dirty="0" smtClean="0"/>
              <a:t> </a:t>
            </a:r>
            <a:r>
              <a:rPr lang="it-IT" sz="1600" dirty="0" err="1" smtClean="0"/>
              <a:t>installed</a:t>
            </a:r>
            <a:r>
              <a:rPr lang="it-IT" sz="1600" dirty="0" smtClean="0"/>
              <a:t> in Brasilia (Gi-Suite)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Training on the </a:t>
            </a:r>
            <a:r>
              <a:rPr lang="it-IT" sz="1600" dirty="0" err="1" smtClean="0"/>
              <a:t>current</a:t>
            </a:r>
            <a:r>
              <a:rPr lang="it-IT" sz="1600" dirty="0" smtClean="0"/>
              <a:t> data </a:t>
            </a:r>
            <a:r>
              <a:rPr lang="it-IT" sz="1600" dirty="0" err="1" smtClean="0"/>
              <a:t>systems</a:t>
            </a:r>
            <a:r>
              <a:rPr lang="it-IT" sz="1600" dirty="0" smtClean="0"/>
              <a:t> (</a:t>
            </a:r>
            <a:r>
              <a:rPr lang="it-IT" sz="1600" dirty="0" err="1" smtClean="0"/>
              <a:t>hydroservers</a:t>
            </a:r>
            <a:r>
              <a:rPr lang="it-IT" sz="1600" dirty="0" smtClean="0"/>
              <a:t> in Brasilia), web and desktop </a:t>
            </a:r>
            <a:r>
              <a:rPr lang="it-IT" sz="1600" dirty="0" err="1" smtClean="0"/>
              <a:t>clients</a:t>
            </a:r>
            <a:r>
              <a:rPr lang="it-IT" sz="1600" dirty="0" smtClean="0"/>
              <a:t> (</a:t>
            </a:r>
            <a:r>
              <a:rPr lang="it-IT" sz="1600" dirty="0" err="1" smtClean="0"/>
              <a:t>hyrodesktop</a:t>
            </a:r>
            <a:r>
              <a:rPr lang="it-IT" sz="1600" dirty="0" smtClean="0"/>
              <a:t>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Training on </a:t>
            </a:r>
            <a:r>
              <a:rPr lang="it-IT" sz="1600" dirty="0" err="1" smtClean="0"/>
              <a:t>new</a:t>
            </a:r>
            <a:r>
              <a:rPr lang="it-IT" sz="1600" dirty="0" smtClean="0"/>
              <a:t> data </a:t>
            </a:r>
            <a:r>
              <a:rPr lang="it-IT" sz="1600" dirty="0" err="1" smtClean="0"/>
              <a:t>systems</a:t>
            </a:r>
            <a:r>
              <a:rPr lang="it-IT" sz="1600" dirty="0" smtClean="0"/>
              <a:t> (</a:t>
            </a:r>
            <a:r>
              <a:rPr lang="it-IT" sz="1600" dirty="0" err="1" smtClean="0"/>
              <a:t>defined</a:t>
            </a:r>
            <a:r>
              <a:rPr lang="it-IT" sz="1600" dirty="0" smtClean="0"/>
              <a:t> </a:t>
            </a:r>
            <a:r>
              <a:rPr lang="it-IT" sz="1600" dirty="0" err="1" smtClean="0"/>
              <a:t>by</a:t>
            </a:r>
            <a:r>
              <a:rPr lang="it-IT" sz="1600" dirty="0" smtClean="0"/>
              <a:t> </a:t>
            </a:r>
            <a:r>
              <a:rPr lang="it-IT" sz="1600" dirty="0" err="1" smtClean="0"/>
              <a:t>countries</a:t>
            </a:r>
            <a:r>
              <a:rPr lang="it-IT" sz="1600" dirty="0" smtClean="0"/>
              <a:t>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Training on the </a:t>
            </a:r>
            <a:r>
              <a:rPr lang="it-IT" sz="1600" dirty="0" err="1" smtClean="0"/>
              <a:t>Plata</a:t>
            </a:r>
            <a:r>
              <a:rPr lang="it-IT" sz="1600" dirty="0" smtClean="0"/>
              <a:t> web </a:t>
            </a:r>
            <a:r>
              <a:rPr lang="it-IT" sz="1600" dirty="0" err="1" smtClean="0"/>
              <a:t>portal</a:t>
            </a:r>
            <a:endParaRPr lang="it-IT" sz="1600" dirty="0" smtClean="0"/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1600" dirty="0" smtClean="0"/>
              <a:t>Production </a:t>
            </a:r>
            <a:r>
              <a:rPr lang="it-IT" sz="1600" dirty="0" err="1" smtClean="0"/>
              <a:t>of</a:t>
            </a:r>
            <a:r>
              <a:rPr lang="it-IT" sz="1600" dirty="0" smtClean="0"/>
              <a:t> </a:t>
            </a:r>
            <a:r>
              <a:rPr lang="it-IT" sz="1600" dirty="0" err="1" smtClean="0"/>
              <a:t>manuals</a:t>
            </a:r>
            <a:r>
              <a:rPr lang="it-IT" sz="1600" dirty="0" smtClean="0"/>
              <a:t> and </a:t>
            </a:r>
            <a:r>
              <a:rPr lang="it-IT" sz="1600" dirty="0" err="1" smtClean="0"/>
              <a:t>user</a:t>
            </a:r>
            <a:r>
              <a:rPr lang="it-IT" sz="1600" dirty="0" smtClean="0"/>
              <a:t> </a:t>
            </a:r>
            <a:r>
              <a:rPr lang="it-IT" sz="1600" dirty="0" err="1" smtClean="0"/>
              <a:t>guides</a:t>
            </a:r>
            <a:endParaRPr lang="it-IT" sz="1600" dirty="0" smtClean="0"/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endParaRPr lang="it-IT" sz="1600" dirty="0"/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it-IT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07617826"/>
              </p:ext>
            </p:extLst>
          </p:nvPr>
        </p:nvGraphicFramePr>
        <p:xfrm>
          <a:off x="-1785041" y="1790164"/>
          <a:ext cx="10664593" cy="4122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6614140" y="2014230"/>
            <a:ext cx="25298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December 2019</a:t>
            </a:r>
          </a:p>
          <a:p>
            <a:pPr algn="ctr"/>
            <a:r>
              <a:rPr lang="it-IT" sz="2800" b="1" dirty="0" err="1" smtClean="0">
                <a:solidFill>
                  <a:srgbClr val="C00000"/>
                </a:solidFill>
              </a:rPr>
              <a:t>Operational</a:t>
            </a:r>
            <a:endParaRPr lang="it-IT" sz="2800" b="1" dirty="0" smtClean="0">
              <a:solidFill>
                <a:srgbClr val="C00000"/>
              </a:solidFill>
            </a:endParaRP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PLATA HIS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75005"/>
            <a:ext cx="9144000" cy="485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ROADMAP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of THE OPERATIONAL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  <a:latin typeface="Arial" charset="0"/>
              </a:rPr>
              <a:t>PLATA HIS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venir LT Std 55 Roman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3399147"/>
            <a:ext cx="17616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A.1, D.1, D.2, D.4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52650" y="2669763"/>
            <a:ext cx="215975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A.2, B.1, B.2, D.3, D.4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9175" y="2229820"/>
            <a:ext cx="91929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D.4, D.5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76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mo2016_powerpoint_standard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00237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000090"/>
                </a:solidFill>
              </a:rPr>
              <a:t>Thank you</a:t>
            </a:r>
          </a:p>
          <a:p>
            <a:r>
              <a:rPr lang="en-US" sz="4800" dirty="0" smtClean="0">
                <a:solidFill>
                  <a:srgbClr val="000090"/>
                </a:solidFill>
              </a:rPr>
              <a:t>Merci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2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1000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defRPr/>
            </a:pPr>
            <a:r>
              <a:rPr lang="en-CA" sz="3000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>
                      <a:alpha val="60000"/>
                    </a:srgbClr>
                  </a:outerShdw>
                </a:effectLst>
              </a:rPr>
              <a:t>WMO Hydrological Observing System (WHOS)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286935"/>
            <a:ext cx="27595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 smtClean="0">
                <a:solidFill>
                  <a:srgbClr val="0000CC"/>
                </a:solidFill>
              </a:rPr>
              <a:t>Implementation:</a:t>
            </a:r>
            <a:endParaRPr lang="en-US" sz="26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841679"/>
            <a:ext cx="85344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Phase 1: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Map interface with links to those NHSs that make their real-time and historical stage and discharge data available online. implemented in August 2015.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518079"/>
            <a:ext cx="8534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Phase 2: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 fully WIS/WIGOS compliant services-oriented framework linking hydrologic data providers and users through a hydrologic information system enabling data registration, data discovery, and data access.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Beta version for CHy-15 review and endorsement (Dec 2016)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Initial implementation for EC approval (June 2018)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228600" y="13716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bg1"/>
                </a:solidFill>
                <a:latin typeface="Arial Black" charset="0"/>
              </a:rPr>
              <a:t>WMO</a:t>
            </a:r>
            <a:endParaRPr lang="en-US" sz="140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8782" y="1970468"/>
            <a:ext cx="5717526" cy="3408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 smtClean="0"/>
              <a:t>Approves</a:t>
            </a:r>
            <a:r>
              <a:rPr lang="en-US" dirty="0" smtClean="0"/>
              <a:t> further implementation WHOS Phase I and </a:t>
            </a:r>
          </a:p>
          <a:p>
            <a:pPr algn="ctr">
              <a:spcBef>
                <a:spcPts val="0"/>
              </a:spcBef>
            </a:pPr>
            <a:r>
              <a:rPr lang="en-US" dirty="0" smtClean="0"/>
              <a:t>   initial concept of WHOS Phase II.</a:t>
            </a:r>
          </a:p>
          <a:p>
            <a:pPr algn="ctr">
              <a:spcBef>
                <a:spcPts val="0"/>
              </a:spcBef>
            </a:pPr>
            <a:endParaRPr lang="en-US" dirty="0" smtClean="0"/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b="1" dirty="0" smtClean="0"/>
              <a:t>Requests</a:t>
            </a:r>
            <a:r>
              <a:rPr lang="en-US" dirty="0" smtClean="0"/>
              <a:t> AWG, with support of WMO Secretariat, </a:t>
            </a:r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   to develop initial implementation plan encompassing </a:t>
            </a:r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   governance, architecture, relationships with WIGOS </a:t>
            </a:r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   and WIS </a:t>
            </a:r>
            <a:r>
              <a:rPr lang="en-US" dirty="0" err="1" smtClean="0"/>
              <a:t>centres</a:t>
            </a:r>
            <a:r>
              <a:rPr lang="en-US" dirty="0" smtClean="0"/>
              <a:t>, </a:t>
            </a:r>
            <a:r>
              <a:rPr lang="en-GB" dirty="0" smtClean="0"/>
              <a:t>provision of metadata into OSCAR </a:t>
            </a:r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   and a clear definition of the roles of </a:t>
            </a:r>
            <a:r>
              <a:rPr lang="en-US" dirty="0" err="1" smtClean="0"/>
              <a:t>CHy</a:t>
            </a:r>
            <a:r>
              <a:rPr lang="en-US" dirty="0" smtClean="0"/>
              <a:t>, the Secretariat, </a:t>
            </a:r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   the global data </a:t>
            </a:r>
            <a:r>
              <a:rPr lang="en-US" dirty="0" err="1" smtClean="0"/>
              <a:t>centres</a:t>
            </a:r>
            <a:r>
              <a:rPr lang="en-US" dirty="0" smtClean="0"/>
              <a:t>, and the </a:t>
            </a:r>
            <a:r>
              <a:rPr lang="en-US" dirty="0" err="1" smtClean="0"/>
              <a:t>NMHSs</a:t>
            </a:r>
            <a:r>
              <a:rPr lang="en-US" dirty="0" smtClean="0"/>
              <a:t>, to be presented </a:t>
            </a:r>
          </a:p>
          <a:p>
            <a:pPr marL="457200" indent="-457200" algn="ctr"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   to EC-70 in 2018 for endorsement.</a:t>
            </a:r>
          </a:p>
          <a:p>
            <a:pPr algn="ctr">
              <a:spcBef>
                <a:spcPts val="0"/>
              </a:spcBef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3794" y="685800"/>
            <a:ext cx="5933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Commission for Hydrology 15</a:t>
            </a:r>
            <a:r>
              <a:rPr lang="en-US" sz="2800" b="1" baseline="30000" dirty="0" smtClean="0">
                <a:solidFill>
                  <a:schemeClr val="tx2"/>
                </a:solidFill>
              </a:rPr>
              <a:t>th</a:t>
            </a:r>
            <a:r>
              <a:rPr lang="en-US" sz="2800" b="1" dirty="0" smtClean="0">
                <a:solidFill>
                  <a:schemeClr val="tx2"/>
                </a:solidFill>
              </a:rPr>
              <a:t> session</a:t>
            </a:r>
          </a:p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Resolution 4.1(3)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1016" y="193183"/>
            <a:ext cx="5429250" cy="64484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8396" y="318551"/>
            <a:ext cx="5391150" cy="61436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4416" y="2399793"/>
            <a:ext cx="923925" cy="866775"/>
          </a:xfrm>
          <a:prstGeom prst="rect">
            <a:avLst/>
          </a:prstGeom>
        </p:spPr>
      </p:pic>
      <p:pic>
        <p:nvPicPr>
          <p:cNvPr id="2" name="Picture 4" descr="Risultati immagini per cloud icon transpare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" y="1605280"/>
            <a:ext cx="9248457" cy="4891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639" t="45003" r="3" b="38075"/>
          <a:stretch/>
        </p:blipFill>
        <p:spPr>
          <a:xfrm rot="16200000">
            <a:off x="6522874" y="3240303"/>
            <a:ext cx="595107" cy="3970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639" t="45003" r="3" b="38075"/>
          <a:stretch/>
        </p:blipFill>
        <p:spPr>
          <a:xfrm rot="16200000">
            <a:off x="3501735" y="3219280"/>
            <a:ext cx="595107" cy="3970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9828" y="313691"/>
            <a:ext cx="7409842" cy="901699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Interoperability and Information Flow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7304" y="4542228"/>
            <a:ext cx="152761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National/Local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Data Systems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04" y="3682390"/>
            <a:ext cx="1500636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Regional Nodes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382" y="2460606"/>
            <a:ext cx="15006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Community Nodes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0015" y="2241808"/>
            <a:ext cx="1209675" cy="1066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548697">
            <a:off x="2318965" y="1815133"/>
            <a:ext cx="184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Data View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548697">
            <a:off x="3917113" y="1830740"/>
            <a:ext cx="275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Ontology services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2528" y="2399793"/>
            <a:ext cx="923925" cy="8667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548697">
            <a:off x="6014327" y="1781623"/>
            <a:ext cx="25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Regional nodes synchronization service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4639" t="45003" r="3" b="38075"/>
          <a:stretch/>
        </p:blipFill>
        <p:spPr>
          <a:xfrm rot="16200000">
            <a:off x="4589554" y="3235044"/>
            <a:ext cx="595107" cy="397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540015" y="3191695"/>
            <a:ext cx="4106438" cy="0"/>
          </a:xfrm>
          <a:prstGeom prst="line">
            <a:avLst/>
          </a:prstGeom>
          <a:ln w="28575">
            <a:solidFill>
              <a:srgbClr val="2F57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23140" y="2577370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2F57A1"/>
                </a:solidFill>
              </a:rPr>
              <a:t>… .</a:t>
            </a:r>
            <a:endParaRPr lang="en-US" sz="2800" dirty="0">
              <a:solidFill>
                <a:srgbClr val="2F57A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85627" y="2572376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2F57A1"/>
                </a:solidFill>
              </a:rPr>
              <a:t>… .</a:t>
            </a:r>
            <a:endParaRPr lang="en-US" sz="2800" dirty="0">
              <a:solidFill>
                <a:srgbClr val="2F57A1"/>
              </a:solidFill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1865475" y="3503199"/>
            <a:ext cx="6292879" cy="1071215"/>
            <a:chOff x="2136418" y="3650344"/>
            <a:chExt cx="6292879" cy="107121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97961" y="3650344"/>
              <a:ext cx="1209675" cy="10668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0904" y="3654759"/>
              <a:ext cx="1209675" cy="10668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92661" y="3650878"/>
              <a:ext cx="1209675" cy="1066800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2136418" y="4594826"/>
              <a:ext cx="6292879" cy="8705"/>
            </a:xfrm>
            <a:prstGeom prst="line">
              <a:avLst/>
            </a:prstGeom>
            <a:ln w="28575">
              <a:solidFill>
                <a:srgbClr val="2F57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5395081" y="3789751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2F57A1"/>
                </a:solidFill>
              </a:rPr>
              <a:t>… .</a:t>
            </a:r>
            <a:endParaRPr lang="en-US" sz="2800" dirty="0">
              <a:solidFill>
                <a:srgbClr val="2F57A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67560">
            <a:off x="3330654" y="4509037"/>
            <a:ext cx="8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67560">
            <a:off x="4367819" y="4451853"/>
            <a:ext cx="72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Africa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667560">
            <a:off x="6747788" y="4566435"/>
            <a:ext cx="105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Asia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3395" y="5179814"/>
            <a:ext cx="6567667" cy="943183"/>
          </a:xfrm>
          <a:prstGeom prst="rect">
            <a:avLst/>
          </a:prstGeom>
        </p:spPr>
      </p:pic>
      <p:grpSp>
        <p:nvGrpSpPr>
          <p:cNvPr id="4" name="Group 51"/>
          <p:cNvGrpSpPr/>
          <p:nvPr/>
        </p:nvGrpSpPr>
        <p:grpSpPr>
          <a:xfrm>
            <a:off x="2055623" y="4485849"/>
            <a:ext cx="397094" cy="880120"/>
            <a:chOff x="2326566" y="4485849"/>
            <a:chExt cx="397094" cy="88012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4639" t="45003" r="3" b="38075"/>
            <a:stretch/>
          </p:blipFill>
          <p:spPr>
            <a:xfrm rot="16200000">
              <a:off x="2227559" y="4869869"/>
              <a:ext cx="595107" cy="397094"/>
            </a:xfrm>
            <a:prstGeom prst="rect">
              <a:avLst/>
            </a:prstGeom>
          </p:spPr>
        </p:pic>
        <p:cxnSp>
          <p:nvCxnSpPr>
            <p:cNvPr id="48" name="Straight Connector 47"/>
            <p:cNvCxnSpPr/>
            <p:nvPr/>
          </p:nvCxnSpPr>
          <p:spPr>
            <a:xfrm>
              <a:off x="2556201" y="4485849"/>
              <a:ext cx="0" cy="381331"/>
            </a:xfrm>
            <a:prstGeom prst="line">
              <a:avLst/>
            </a:prstGeom>
            <a:ln w="28575">
              <a:solidFill>
                <a:srgbClr val="2F57A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2"/>
          <p:cNvGrpSpPr/>
          <p:nvPr/>
        </p:nvGrpSpPr>
        <p:grpSpPr>
          <a:xfrm>
            <a:off x="2889117" y="4484063"/>
            <a:ext cx="397094" cy="880120"/>
            <a:chOff x="2326566" y="4485849"/>
            <a:chExt cx="397094" cy="88012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4639" t="45003" r="3" b="38075"/>
            <a:stretch/>
          </p:blipFill>
          <p:spPr>
            <a:xfrm rot="16200000">
              <a:off x="2227559" y="4869869"/>
              <a:ext cx="595107" cy="397094"/>
            </a:xfrm>
            <a:prstGeom prst="rect">
              <a:avLst/>
            </a:prstGeom>
          </p:spPr>
        </p:pic>
        <p:cxnSp>
          <p:nvCxnSpPr>
            <p:cNvPr id="55" name="Straight Connector 54"/>
            <p:cNvCxnSpPr/>
            <p:nvPr/>
          </p:nvCxnSpPr>
          <p:spPr>
            <a:xfrm>
              <a:off x="2556201" y="4485849"/>
              <a:ext cx="0" cy="381331"/>
            </a:xfrm>
            <a:prstGeom prst="line">
              <a:avLst/>
            </a:prstGeom>
            <a:ln w="28575">
              <a:solidFill>
                <a:srgbClr val="2F57A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5"/>
          <p:cNvGrpSpPr/>
          <p:nvPr/>
        </p:nvGrpSpPr>
        <p:grpSpPr>
          <a:xfrm>
            <a:off x="4088422" y="4484063"/>
            <a:ext cx="397094" cy="880120"/>
            <a:chOff x="2326566" y="4485849"/>
            <a:chExt cx="397094" cy="88012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4639" t="45003" r="3" b="38075"/>
            <a:stretch/>
          </p:blipFill>
          <p:spPr>
            <a:xfrm rot="16200000">
              <a:off x="2227559" y="4869869"/>
              <a:ext cx="595107" cy="397094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2556201" y="4485849"/>
              <a:ext cx="0" cy="381331"/>
            </a:xfrm>
            <a:prstGeom prst="line">
              <a:avLst/>
            </a:prstGeom>
            <a:ln w="28575">
              <a:solidFill>
                <a:srgbClr val="2F57A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58"/>
          <p:cNvGrpSpPr/>
          <p:nvPr/>
        </p:nvGrpSpPr>
        <p:grpSpPr>
          <a:xfrm>
            <a:off x="5025370" y="4489607"/>
            <a:ext cx="397094" cy="880120"/>
            <a:chOff x="2326566" y="4485849"/>
            <a:chExt cx="397094" cy="88012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4639" t="45003" r="3" b="38075"/>
            <a:stretch/>
          </p:blipFill>
          <p:spPr>
            <a:xfrm rot="16200000">
              <a:off x="2227559" y="4869869"/>
              <a:ext cx="595107" cy="397094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2556201" y="4485849"/>
              <a:ext cx="0" cy="381331"/>
            </a:xfrm>
            <a:prstGeom prst="line">
              <a:avLst/>
            </a:prstGeom>
            <a:ln w="28575">
              <a:solidFill>
                <a:srgbClr val="2F57A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61"/>
          <p:cNvGrpSpPr/>
          <p:nvPr/>
        </p:nvGrpSpPr>
        <p:grpSpPr>
          <a:xfrm>
            <a:off x="7558595" y="4484063"/>
            <a:ext cx="397094" cy="880120"/>
            <a:chOff x="2326566" y="4485849"/>
            <a:chExt cx="397094" cy="88012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74639" t="45003" r="3" b="38075"/>
            <a:stretch/>
          </p:blipFill>
          <p:spPr>
            <a:xfrm rot="16200000">
              <a:off x="2227559" y="4869869"/>
              <a:ext cx="595107" cy="397094"/>
            </a:xfrm>
            <a:prstGeom prst="rect">
              <a:avLst/>
            </a:prstGeom>
          </p:spPr>
        </p:pic>
        <p:cxnSp>
          <p:nvCxnSpPr>
            <p:cNvPr id="64" name="Straight Connector 63"/>
            <p:cNvCxnSpPr/>
            <p:nvPr/>
          </p:nvCxnSpPr>
          <p:spPr>
            <a:xfrm>
              <a:off x="2556201" y="4485849"/>
              <a:ext cx="0" cy="381331"/>
            </a:xfrm>
            <a:prstGeom prst="line">
              <a:avLst/>
            </a:prstGeom>
            <a:ln w="28575">
              <a:solidFill>
                <a:srgbClr val="2F57A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ight Arrow 65"/>
          <p:cNvSpPr/>
          <p:nvPr/>
        </p:nvSpPr>
        <p:spPr>
          <a:xfrm flipH="1">
            <a:off x="8072457" y="3875282"/>
            <a:ext cx="350488" cy="2504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41" y="4696832"/>
            <a:ext cx="597590" cy="597590"/>
          </a:xfrm>
          <a:prstGeom prst="rect">
            <a:avLst/>
          </a:prstGeom>
        </p:spPr>
      </p:pic>
      <p:sp>
        <p:nvSpPr>
          <p:cNvPr id="68" name="Right Arrow 67"/>
          <p:cNvSpPr/>
          <p:nvPr/>
        </p:nvSpPr>
        <p:spPr>
          <a:xfrm flipH="1">
            <a:off x="8148664" y="4941916"/>
            <a:ext cx="350488" cy="2504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58" y="3629498"/>
            <a:ext cx="683473" cy="683473"/>
          </a:xfrm>
          <a:prstGeom prst="rect">
            <a:avLst/>
          </a:prstGeom>
        </p:spPr>
      </p:pic>
      <p:grpSp>
        <p:nvGrpSpPr>
          <p:cNvPr id="13" name="Group 64"/>
          <p:cNvGrpSpPr/>
          <p:nvPr/>
        </p:nvGrpSpPr>
        <p:grpSpPr>
          <a:xfrm>
            <a:off x="2417126" y="4412913"/>
            <a:ext cx="1401896" cy="836550"/>
            <a:chOff x="-2910660" y="3612743"/>
            <a:chExt cx="1401896" cy="1075395"/>
          </a:xfrm>
        </p:grpSpPr>
        <p:sp>
          <p:nvSpPr>
            <p:cNvPr id="71" name="Freeform 70"/>
            <p:cNvSpPr/>
            <p:nvPr/>
          </p:nvSpPr>
          <p:spPr>
            <a:xfrm>
              <a:off x="-2910660" y="3612743"/>
              <a:ext cx="703488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flipH="1">
              <a:off x="-2212252" y="3616083"/>
              <a:ext cx="703488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-2214704" y="4177335"/>
              <a:ext cx="7532" cy="34894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7" name="Group 2"/>
          <p:cNvGrpSpPr/>
          <p:nvPr/>
        </p:nvGrpSpPr>
        <p:grpSpPr>
          <a:xfrm>
            <a:off x="3451471" y="3224290"/>
            <a:ext cx="3170801" cy="744020"/>
            <a:chOff x="7584544" y="935565"/>
            <a:chExt cx="2181814" cy="1072056"/>
          </a:xfrm>
        </p:grpSpPr>
        <p:sp>
          <p:nvSpPr>
            <p:cNvPr id="49" name="Freeform 48"/>
            <p:cNvSpPr/>
            <p:nvPr/>
          </p:nvSpPr>
          <p:spPr>
            <a:xfrm>
              <a:off x="7584544" y="935566"/>
              <a:ext cx="1094793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 flipH="1">
              <a:off x="8671565" y="935565"/>
              <a:ext cx="1094793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83"/>
          <p:cNvGrpSpPr/>
          <p:nvPr/>
        </p:nvGrpSpPr>
        <p:grpSpPr>
          <a:xfrm>
            <a:off x="4261761" y="4412913"/>
            <a:ext cx="1401896" cy="836550"/>
            <a:chOff x="-2910660" y="3612743"/>
            <a:chExt cx="1401896" cy="1075395"/>
          </a:xfrm>
        </p:grpSpPr>
        <p:sp>
          <p:nvSpPr>
            <p:cNvPr id="85" name="Freeform 84"/>
            <p:cNvSpPr/>
            <p:nvPr/>
          </p:nvSpPr>
          <p:spPr>
            <a:xfrm>
              <a:off x="-2910660" y="3612743"/>
              <a:ext cx="703488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 flipH="1">
              <a:off x="-2212252" y="3616083"/>
              <a:ext cx="703488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-2214704" y="4177335"/>
              <a:ext cx="7532" cy="34894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" name="Group 87"/>
          <p:cNvGrpSpPr/>
          <p:nvPr/>
        </p:nvGrpSpPr>
        <p:grpSpPr>
          <a:xfrm>
            <a:off x="6456615" y="4443096"/>
            <a:ext cx="1401896" cy="836550"/>
            <a:chOff x="-2910660" y="3612743"/>
            <a:chExt cx="1401896" cy="1075395"/>
          </a:xfrm>
        </p:grpSpPr>
        <p:sp>
          <p:nvSpPr>
            <p:cNvPr id="89" name="Freeform 88"/>
            <p:cNvSpPr/>
            <p:nvPr/>
          </p:nvSpPr>
          <p:spPr>
            <a:xfrm>
              <a:off x="-2910660" y="3612743"/>
              <a:ext cx="703488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 flipH="1">
              <a:off x="-2212252" y="3616083"/>
              <a:ext cx="703488" cy="1072055"/>
            </a:xfrm>
            <a:custGeom>
              <a:avLst/>
              <a:gdLst>
                <a:gd name="connsiteX0" fmla="*/ 185353 w 2655354"/>
                <a:gd name="connsiteY0" fmla="*/ 1135117 h 1135117"/>
                <a:gd name="connsiteX1" fmla="*/ 216884 w 2655354"/>
                <a:gd name="connsiteY1" fmla="*/ 609600 h 1135117"/>
                <a:gd name="connsiteX2" fmla="*/ 2360994 w 2655354"/>
                <a:gd name="connsiteY2" fmla="*/ 557048 h 1135117"/>
                <a:gd name="connsiteX3" fmla="*/ 2581711 w 2655354"/>
                <a:gd name="connsiteY3" fmla="*/ 0 h 1135117"/>
                <a:gd name="connsiteX0" fmla="*/ 169493 w 2671025"/>
                <a:gd name="connsiteY0" fmla="*/ 1072055 h 1072055"/>
                <a:gd name="connsiteX1" fmla="*/ 232555 w 2671025"/>
                <a:gd name="connsiteY1" fmla="*/ 609600 h 1072055"/>
                <a:gd name="connsiteX2" fmla="*/ 2376665 w 2671025"/>
                <a:gd name="connsiteY2" fmla="*/ 557048 h 1072055"/>
                <a:gd name="connsiteX3" fmla="*/ 2597382 w 2671025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60960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12432 w 2613964"/>
                <a:gd name="connsiteY0" fmla="*/ 1072055 h 1072055"/>
                <a:gd name="connsiteX1" fmla="*/ 175494 w 2613964"/>
                <a:gd name="connsiteY1" fmla="*/ 588580 h 1072055"/>
                <a:gd name="connsiteX2" fmla="*/ 2319604 w 2613964"/>
                <a:gd name="connsiteY2" fmla="*/ 557048 h 1072055"/>
                <a:gd name="connsiteX3" fmla="*/ 2540321 w 2613964"/>
                <a:gd name="connsiteY3" fmla="*/ 0 h 1072055"/>
                <a:gd name="connsiteX0" fmla="*/ 107790 w 2609322"/>
                <a:gd name="connsiteY0" fmla="*/ 1072055 h 1072055"/>
                <a:gd name="connsiteX1" fmla="*/ 170852 w 2609322"/>
                <a:gd name="connsiteY1" fmla="*/ 588580 h 1072055"/>
                <a:gd name="connsiteX2" fmla="*/ 2314962 w 2609322"/>
                <a:gd name="connsiteY2" fmla="*/ 557048 h 1072055"/>
                <a:gd name="connsiteX3" fmla="*/ 2535679 w 2609322"/>
                <a:gd name="connsiteY3" fmla="*/ 0 h 1072055"/>
                <a:gd name="connsiteX0" fmla="*/ 95193 w 2596725"/>
                <a:gd name="connsiteY0" fmla="*/ 1072055 h 1072055"/>
                <a:gd name="connsiteX1" fmla="*/ 158255 w 2596725"/>
                <a:gd name="connsiteY1" fmla="*/ 588580 h 1072055"/>
                <a:gd name="connsiteX2" fmla="*/ 2302365 w 2596725"/>
                <a:gd name="connsiteY2" fmla="*/ 557048 h 1072055"/>
                <a:gd name="connsiteX3" fmla="*/ 2523082 w 2596725"/>
                <a:gd name="connsiteY3" fmla="*/ 0 h 1072055"/>
                <a:gd name="connsiteX0" fmla="*/ 121866 w 2623398"/>
                <a:gd name="connsiteY0" fmla="*/ 1072055 h 1072055"/>
                <a:gd name="connsiteX1" fmla="*/ 184928 w 2623398"/>
                <a:gd name="connsiteY1" fmla="*/ 588580 h 1072055"/>
                <a:gd name="connsiteX2" fmla="*/ 2329038 w 2623398"/>
                <a:gd name="connsiteY2" fmla="*/ 557048 h 1072055"/>
                <a:gd name="connsiteX3" fmla="*/ 2549755 w 2623398"/>
                <a:gd name="connsiteY3" fmla="*/ 0 h 1072055"/>
                <a:gd name="connsiteX0" fmla="*/ 121866 w 2593005"/>
                <a:gd name="connsiteY0" fmla="*/ 1072055 h 1072055"/>
                <a:gd name="connsiteX1" fmla="*/ 184928 w 2593005"/>
                <a:gd name="connsiteY1" fmla="*/ 588580 h 1072055"/>
                <a:gd name="connsiteX2" fmla="*/ 2329038 w 2593005"/>
                <a:gd name="connsiteY2" fmla="*/ 557048 h 1072055"/>
                <a:gd name="connsiteX3" fmla="*/ 2549755 w 2593005"/>
                <a:gd name="connsiteY3" fmla="*/ 0 h 1072055"/>
                <a:gd name="connsiteX0" fmla="*/ 121866 w 2585961"/>
                <a:gd name="connsiteY0" fmla="*/ 1072055 h 1072055"/>
                <a:gd name="connsiteX1" fmla="*/ 184928 w 2585961"/>
                <a:gd name="connsiteY1" fmla="*/ 588580 h 1072055"/>
                <a:gd name="connsiteX2" fmla="*/ 2329038 w 2585961"/>
                <a:gd name="connsiteY2" fmla="*/ 557048 h 1072055"/>
                <a:gd name="connsiteX3" fmla="*/ 2549755 w 2585961"/>
                <a:gd name="connsiteY3" fmla="*/ 0 h 1072055"/>
                <a:gd name="connsiteX0" fmla="*/ 62153 w 2652372"/>
                <a:gd name="connsiteY0" fmla="*/ 1072055 h 1072055"/>
                <a:gd name="connsiteX1" fmla="*/ 251339 w 2652372"/>
                <a:gd name="connsiteY1" fmla="*/ 588580 h 1072055"/>
                <a:gd name="connsiteX2" fmla="*/ 2395449 w 2652372"/>
                <a:gd name="connsiteY2" fmla="*/ 557048 h 1072055"/>
                <a:gd name="connsiteX3" fmla="*/ 2616166 w 2652372"/>
                <a:gd name="connsiteY3" fmla="*/ 0 h 1072055"/>
                <a:gd name="connsiteX0" fmla="*/ 28128 w 2618347"/>
                <a:gd name="connsiteY0" fmla="*/ 1072055 h 1072055"/>
                <a:gd name="connsiteX1" fmla="*/ 217314 w 2618347"/>
                <a:gd name="connsiteY1" fmla="*/ 588580 h 1072055"/>
                <a:gd name="connsiteX2" fmla="*/ 2361424 w 2618347"/>
                <a:gd name="connsiteY2" fmla="*/ 557048 h 1072055"/>
                <a:gd name="connsiteX3" fmla="*/ 2582141 w 2618347"/>
                <a:gd name="connsiteY3" fmla="*/ 0 h 1072055"/>
                <a:gd name="connsiteX0" fmla="*/ 28128 w 2582141"/>
                <a:gd name="connsiteY0" fmla="*/ 1072055 h 1072055"/>
                <a:gd name="connsiteX1" fmla="*/ 217314 w 2582141"/>
                <a:gd name="connsiteY1" fmla="*/ 588580 h 1072055"/>
                <a:gd name="connsiteX2" fmla="*/ 2361424 w 2582141"/>
                <a:gd name="connsiteY2" fmla="*/ 557048 h 1072055"/>
                <a:gd name="connsiteX3" fmla="*/ 2582141 w 2582141"/>
                <a:gd name="connsiteY3" fmla="*/ 0 h 1072055"/>
                <a:gd name="connsiteX0" fmla="*/ 28128 w 2589057"/>
                <a:gd name="connsiteY0" fmla="*/ 1072055 h 1072055"/>
                <a:gd name="connsiteX1" fmla="*/ 217314 w 2589057"/>
                <a:gd name="connsiteY1" fmla="*/ 588580 h 1072055"/>
                <a:gd name="connsiteX2" fmla="*/ 2361424 w 2589057"/>
                <a:gd name="connsiteY2" fmla="*/ 557048 h 1072055"/>
                <a:gd name="connsiteX3" fmla="*/ 2582141 w 2589057"/>
                <a:gd name="connsiteY3" fmla="*/ 0 h 107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9057" h="1072055">
                  <a:moveTo>
                    <a:pt x="28128" y="1072055"/>
                  </a:moveTo>
                  <a:cubicBezTo>
                    <a:pt x="93818" y="741855"/>
                    <a:pt x="-171569" y="674415"/>
                    <a:pt x="217314" y="588580"/>
                  </a:cubicBezTo>
                  <a:cubicBezTo>
                    <a:pt x="606197" y="502745"/>
                    <a:pt x="1988307" y="571062"/>
                    <a:pt x="2361424" y="557048"/>
                  </a:cubicBezTo>
                  <a:cubicBezTo>
                    <a:pt x="2734541" y="543034"/>
                    <a:pt x="2521707" y="217213"/>
                    <a:pt x="258214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-2214704" y="4177335"/>
              <a:ext cx="7532" cy="34894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2" name="Freeform 91"/>
          <p:cNvSpPr/>
          <p:nvPr/>
        </p:nvSpPr>
        <p:spPr>
          <a:xfrm flipV="1">
            <a:off x="3533126" y="4174847"/>
            <a:ext cx="3094802" cy="45719"/>
          </a:xfrm>
          <a:custGeom>
            <a:avLst/>
            <a:gdLst>
              <a:gd name="connsiteX0" fmla="*/ 185353 w 2655354"/>
              <a:gd name="connsiteY0" fmla="*/ 1135117 h 1135117"/>
              <a:gd name="connsiteX1" fmla="*/ 216884 w 2655354"/>
              <a:gd name="connsiteY1" fmla="*/ 609600 h 1135117"/>
              <a:gd name="connsiteX2" fmla="*/ 2360994 w 2655354"/>
              <a:gd name="connsiteY2" fmla="*/ 557048 h 1135117"/>
              <a:gd name="connsiteX3" fmla="*/ 2581711 w 2655354"/>
              <a:gd name="connsiteY3" fmla="*/ 0 h 1135117"/>
              <a:gd name="connsiteX0" fmla="*/ 169493 w 2671025"/>
              <a:gd name="connsiteY0" fmla="*/ 1072055 h 1072055"/>
              <a:gd name="connsiteX1" fmla="*/ 232555 w 2671025"/>
              <a:gd name="connsiteY1" fmla="*/ 609600 h 1072055"/>
              <a:gd name="connsiteX2" fmla="*/ 2376665 w 2671025"/>
              <a:gd name="connsiteY2" fmla="*/ 557048 h 1072055"/>
              <a:gd name="connsiteX3" fmla="*/ 2597382 w 2671025"/>
              <a:gd name="connsiteY3" fmla="*/ 0 h 1072055"/>
              <a:gd name="connsiteX0" fmla="*/ 112432 w 2613964"/>
              <a:gd name="connsiteY0" fmla="*/ 1072055 h 1072055"/>
              <a:gd name="connsiteX1" fmla="*/ 175494 w 2613964"/>
              <a:gd name="connsiteY1" fmla="*/ 609600 h 1072055"/>
              <a:gd name="connsiteX2" fmla="*/ 2319604 w 2613964"/>
              <a:gd name="connsiteY2" fmla="*/ 557048 h 1072055"/>
              <a:gd name="connsiteX3" fmla="*/ 2540321 w 2613964"/>
              <a:gd name="connsiteY3" fmla="*/ 0 h 1072055"/>
              <a:gd name="connsiteX0" fmla="*/ 112432 w 2613964"/>
              <a:gd name="connsiteY0" fmla="*/ 1072055 h 1072055"/>
              <a:gd name="connsiteX1" fmla="*/ 175494 w 2613964"/>
              <a:gd name="connsiteY1" fmla="*/ 588580 h 1072055"/>
              <a:gd name="connsiteX2" fmla="*/ 2319604 w 2613964"/>
              <a:gd name="connsiteY2" fmla="*/ 557048 h 1072055"/>
              <a:gd name="connsiteX3" fmla="*/ 2540321 w 2613964"/>
              <a:gd name="connsiteY3" fmla="*/ 0 h 1072055"/>
              <a:gd name="connsiteX0" fmla="*/ 107790 w 2609322"/>
              <a:gd name="connsiteY0" fmla="*/ 1072055 h 1072055"/>
              <a:gd name="connsiteX1" fmla="*/ 170852 w 2609322"/>
              <a:gd name="connsiteY1" fmla="*/ 588580 h 1072055"/>
              <a:gd name="connsiteX2" fmla="*/ 2314962 w 2609322"/>
              <a:gd name="connsiteY2" fmla="*/ 557048 h 1072055"/>
              <a:gd name="connsiteX3" fmla="*/ 2535679 w 2609322"/>
              <a:gd name="connsiteY3" fmla="*/ 0 h 1072055"/>
              <a:gd name="connsiteX0" fmla="*/ 95193 w 2596725"/>
              <a:gd name="connsiteY0" fmla="*/ 1072055 h 1072055"/>
              <a:gd name="connsiteX1" fmla="*/ 158255 w 2596725"/>
              <a:gd name="connsiteY1" fmla="*/ 588580 h 1072055"/>
              <a:gd name="connsiteX2" fmla="*/ 2302365 w 2596725"/>
              <a:gd name="connsiteY2" fmla="*/ 557048 h 1072055"/>
              <a:gd name="connsiteX3" fmla="*/ 2523082 w 2596725"/>
              <a:gd name="connsiteY3" fmla="*/ 0 h 1072055"/>
              <a:gd name="connsiteX0" fmla="*/ 121866 w 2623398"/>
              <a:gd name="connsiteY0" fmla="*/ 1072055 h 1072055"/>
              <a:gd name="connsiteX1" fmla="*/ 184928 w 2623398"/>
              <a:gd name="connsiteY1" fmla="*/ 588580 h 1072055"/>
              <a:gd name="connsiteX2" fmla="*/ 2329038 w 2623398"/>
              <a:gd name="connsiteY2" fmla="*/ 557048 h 1072055"/>
              <a:gd name="connsiteX3" fmla="*/ 2549755 w 2623398"/>
              <a:gd name="connsiteY3" fmla="*/ 0 h 1072055"/>
              <a:gd name="connsiteX0" fmla="*/ 121866 w 2593005"/>
              <a:gd name="connsiteY0" fmla="*/ 1072055 h 1072055"/>
              <a:gd name="connsiteX1" fmla="*/ 184928 w 2593005"/>
              <a:gd name="connsiteY1" fmla="*/ 588580 h 1072055"/>
              <a:gd name="connsiteX2" fmla="*/ 2329038 w 2593005"/>
              <a:gd name="connsiteY2" fmla="*/ 557048 h 1072055"/>
              <a:gd name="connsiteX3" fmla="*/ 2549755 w 2593005"/>
              <a:gd name="connsiteY3" fmla="*/ 0 h 1072055"/>
              <a:gd name="connsiteX0" fmla="*/ 121866 w 2585961"/>
              <a:gd name="connsiteY0" fmla="*/ 1072055 h 1072055"/>
              <a:gd name="connsiteX1" fmla="*/ 184928 w 2585961"/>
              <a:gd name="connsiteY1" fmla="*/ 588580 h 1072055"/>
              <a:gd name="connsiteX2" fmla="*/ 2329038 w 2585961"/>
              <a:gd name="connsiteY2" fmla="*/ 557048 h 1072055"/>
              <a:gd name="connsiteX3" fmla="*/ 2549755 w 2585961"/>
              <a:gd name="connsiteY3" fmla="*/ 0 h 1072055"/>
              <a:gd name="connsiteX0" fmla="*/ 62153 w 2652372"/>
              <a:gd name="connsiteY0" fmla="*/ 1072055 h 1072055"/>
              <a:gd name="connsiteX1" fmla="*/ 251339 w 2652372"/>
              <a:gd name="connsiteY1" fmla="*/ 588580 h 1072055"/>
              <a:gd name="connsiteX2" fmla="*/ 2395449 w 2652372"/>
              <a:gd name="connsiteY2" fmla="*/ 557048 h 1072055"/>
              <a:gd name="connsiteX3" fmla="*/ 2616166 w 2652372"/>
              <a:gd name="connsiteY3" fmla="*/ 0 h 1072055"/>
              <a:gd name="connsiteX0" fmla="*/ 28128 w 2618347"/>
              <a:gd name="connsiteY0" fmla="*/ 1072055 h 1072055"/>
              <a:gd name="connsiteX1" fmla="*/ 217314 w 2618347"/>
              <a:gd name="connsiteY1" fmla="*/ 588580 h 1072055"/>
              <a:gd name="connsiteX2" fmla="*/ 2361424 w 2618347"/>
              <a:gd name="connsiteY2" fmla="*/ 557048 h 1072055"/>
              <a:gd name="connsiteX3" fmla="*/ 2582141 w 2618347"/>
              <a:gd name="connsiteY3" fmla="*/ 0 h 1072055"/>
              <a:gd name="connsiteX0" fmla="*/ 28128 w 2582141"/>
              <a:gd name="connsiteY0" fmla="*/ 1072055 h 1072055"/>
              <a:gd name="connsiteX1" fmla="*/ 217314 w 2582141"/>
              <a:gd name="connsiteY1" fmla="*/ 588580 h 1072055"/>
              <a:gd name="connsiteX2" fmla="*/ 2361424 w 2582141"/>
              <a:gd name="connsiteY2" fmla="*/ 557048 h 1072055"/>
              <a:gd name="connsiteX3" fmla="*/ 2582141 w 2582141"/>
              <a:gd name="connsiteY3" fmla="*/ 0 h 1072055"/>
              <a:gd name="connsiteX0" fmla="*/ 28128 w 2589057"/>
              <a:gd name="connsiteY0" fmla="*/ 1072055 h 1072055"/>
              <a:gd name="connsiteX1" fmla="*/ 217314 w 2589057"/>
              <a:gd name="connsiteY1" fmla="*/ 588580 h 1072055"/>
              <a:gd name="connsiteX2" fmla="*/ 2361424 w 2589057"/>
              <a:gd name="connsiteY2" fmla="*/ 557048 h 1072055"/>
              <a:gd name="connsiteX3" fmla="*/ 2582141 w 2589057"/>
              <a:gd name="connsiteY3" fmla="*/ 0 h 1072055"/>
              <a:gd name="connsiteX0" fmla="*/ 28128 w 2589057"/>
              <a:gd name="connsiteY0" fmla="*/ 1072055 h 1072055"/>
              <a:gd name="connsiteX1" fmla="*/ 217313 w 2589057"/>
              <a:gd name="connsiteY1" fmla="*/ 588581 h 1072055"/>
              <a:gd name="connsiteX2" fmla="*/ 2361424 w 2589057"/>
              <a:gd name="connsiteY2" fmla="*/ 557048 h 1072055"/>
              <a:gd name="connsiteX3" fmla="*/ 2582141 w 2589057"/>
              <a:gd name="connsiteY3" fmla="*/ 0 h 1072055"/>
              <a:gd name="connsiteX0" fmla="*/ 0 w 2560929"/>
              <a:gd name="connsiteY0" fmla="*/ 1072055 h 1072055"/>
              <a:gd name="connsiteX1" fmla="*/ 2333296 w 2560929"/>
              <a:gd name="connsiteY1" fmla="*/ 557048 h 1072055"/>
              <a:gd name="connsiteX2" fmla="*/ 2554013 w 2560929"/>
              <a:gd name="connsiteY2" fmla="*/ 0 h 1072055"/>
              <a:gd name="connsiteX0" fmla="*/ 0 w 2554013"/>
              <a:gd name="connsiteY0" fmla="*/ 1072055 h 1072055"/>
              <a:gd name="connsiteX1" fmla="*/ 2554013 w 2554013"/>
              <a:gd name="connsiteY1" fmla="*/ 0 h 1072055"/>
              <a:gd name="connsiteX0" fmla="*/ 0 w 1769683"/>
              <a:gd name="connsiteY0" fmla="*/ 45747 h 45747"/>
              <a:gd name="connsiteX1" fmla="*/ 1769683 w 1769683"/>
              <a:gd name="connsiteY1" fmla="*/ 0 h 45747"/>
              <a:gd name="connsiteX0" fmla="*/ 0 w 1769683"/>
              <a:gd name="connsiteY0" fmla="*/ 18008 h 18008"/>
              <a:gd name="connsiteX1" fmla="*/ 1769683 w 1769683"/>
              <a:gd name="connsiteY1" fmla="*/ 0 h 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9683" h="18008">
                <a:moveTo>
                  <a:pt x="0" y="18008"/>
                </a:moveTo>
                <a:lnTo>
                  <a:pt x="1769683" y="0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74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 interfaces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448" r="19586"/>
          <a:stretch/>
        </p:blipFill>
        <p:spPr>
          <a:xfrm>
            <a:off x="3359790" y="1496372"/>
            <a:ext cx="5725487" cy="3853213"/>
          </a:xfrm>
        </p:spPr>
      </p:pic>
      <p:sp>
        <p:nvSpPr>
          <p:cNvPr id="5" name="Ovale 4"/>
          <p:cNvSpPr/>
          <p:nvPr/>
        </p:nvSpPr>
        <p:spPr>
          <a:xfrm>
            <a:off x="4637014" y="2579614"/>
            <a:ext cx="1585519" cy="763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8723" y="1690689"/>
            <a:ext cx="31899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OAI-PMH interface endpoint can be used to harvest WHOS content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Dublin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ISO 19139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2006 schema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2007 schema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Wigos</a:t>
            </a:r>
            <a:r>
              <a:rPr lang="en-US" sz="2400" dirty="0" smtClean="0"/>
              <a:t> Metadata Standard</a:t>
            </a:r>
          </a:p>
          <a:p>
            <a:endParaRPr lang="en-US" sz="2400" dirty="0"/>
          </a:p>
        </p:txBody>
      </p:sp>
      <p:cxnSp>
        <p:nvCxnSpPr>
          <p:cNvPr id="8" name="Connettore 1 7"/>
          <p:cNvCxnSpPr/>
          <p:nvPr/>
        </p:nvCxnSpPr>
        <p:spPr>
          <a:xfrm flipH="1">
            <a:off x="2936147" y="2961313"/>
            <a:ext cx="1700867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1124125" y="5973878"/>
            <a:ext cx="6136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http://arpa-er.geodab.eu/gi-cat-arpa/services/oaipmh</a:t>
            </a:r>
            <a:endParaRPr lang="en-US" dirty="0"/>
          </a:p>
        </p:txBody>
      </p:sp>
      <p:cxnSp>
        <p:nvCxnSpPr>
          <p:cNvPr id="10" name="Connettore 1 9"/>
          <p:cNvCxnSpPr>
            <a:endCxn id="9" idx="0"/>
          </p:cNvCxnSpPr>
          <p:nvPr/>
        </p:nvCxnSpPr>
        <p:spPr>
          <a:xfrm flipH="1">
            <a:off x="4192399" y="3145979"/>
            <a:ext cx="572549" cy="282789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05" y="3054547"/>
            <a:ext cx="470857" cy="46558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34" y="4029562"/>
            <a:ext cx="438994" cy="40475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84" y="5109872"/>
            <a:ext cx="436278" cy="47942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46" y="5879607"/>
            <a:ext cx="660873" cy="4636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59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jOAI</a:t>
            </a:r>
            <a:r>
              <a:rPr lang="en-US" dirty="0" smtClean="0"/>
              <a:t> Harvester – the result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1669" y="1825625"/>
            <a:ext cx="27767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 folder containing about 80.000 records encoded according to </a:t>
            </a:r>
            <a:r>
              <a:rPr lang="en-US" b="1" dirty="0" err="1" smtClean="0"/>
              <a:t>Wigos</a:t>
            </a:r>
            <a:r>
              <a:rPr lang="en-US" b="1" dirty="0" smtClean="0"/>
              <a:t> metadata standard</a:t>
            </a:r>
            <a:endParaRPr lang="en-US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0789" y="1287212"/>
            <a:ext cx="6218378" cy="54281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01" y="4813160"/>
            <a:ext cx="605080" cy="664922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V="1">
            <a:off x="2230527" y="3338818"/>
            <a:ext cx="1132514" cy="75501"/>
          </a:xfrm>
          <a:prstGeom prst="line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534885" y="3044987"/>
            <a:ext cx="52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96" y="1297585"/>
            <a:ext cx="921145" cy="92114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06" y="2853160"/>
            <a:ext cx="383653" cy="383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36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WMO_WHITE_Powerpoint_en_fr</Template>
  <TotalTime>1203</TotalTime>
  <Words>670</Words>
  <Application>Microsoft Office PowerPoint</Application>
  <PresentationFormat>Presentazione su schermo (4:3)</PresentationFormat>
  <Paragraphs>135</Paragraphs>
  <Slides>23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WMO_WHITE_Powerpoint_en_fr</vt:lpstr>
      <vt:lpstr>Diapositiva 1</vt:lpstr>
      <vt:lpstr>WMO INTEGRATED GLOBAL OBSERVING SYSTEM (WIGOS) and WMO HYDROLOGICAL OBSERVING SYSTEM (WHOS)</vt:lpstr>
      <vt:lpstr>Diapositiva 3</vt:lpstr>
      <vt:lpstr>Diapositiva 4</vt:lpstr>
      <vt:lpstr>Diapositiva 5</vt:lpstr>
      <vt:lpstr>Diapositiva 6</vt:lpstr>
      <vt:lpstr>Diapositiva 7</vt:lpstr>
      <vt:lpstr>WHOS interfaces</vt:lpstr>
      <vt:lpstr>jOAI Harvester – the result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Company>World Meteorological 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Thomas</dc:creator>
  <cp:lastModifiedBy>Your User Name</cp:lastModifiedBy>
  <cp:revision>238</cp:revision>
  <dcterms:created xsi:type="dcterms:W3CDTF">2016-08-17T13:13:24Z</dcterms:created>
  <dcterms:modified xsi:type="dcterms:W3CDTF">2018-01-14T20:28:36Z</dcterms:modified>
</cp:coreProperties>
</file>