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41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5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0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5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1379C-FF96-584F-9966-3CE410D994F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wcprague.ufa.cas.cz/" TargetMode="External"/><Relationship Id="rId13" Type="http://schemas.openxmlformats.org/officeDocument/2006/relationships/hyperlink" Target="http://www.cbk.waw.pl/rwc/rwc.html" TargetMode="External"/><Relationship Id="rId18" Type="http://schemas.openxmlformats.org/officeDocument/2006/relationships/hyperlink" Target="http://www.metoffice.gov.uk/space-weather" TargetMode="External"/><Relationship Id="rId3" Type="http://schemas.openxmlformats.org/officeDocument/2006/relationships/hyperlink" Target="http://rwcc.bao.ac.cn/" TargetMode="External"/><Relationship Id="rId7" Type="http://schemas.openxmlformats.org/officeDocument/2006/relationships/hyperlink" Target="http://www.spaceweather.gc.ca/" TargetMode="External"/><Relationship Id="rId12" Type="http://schemas.openxmlformats.org/officeDocument/2006/relationships/hyperlink" Target="http://sidc.oma.be/" TargetMode="External"/><Relationship Id="rId17" Type="http://schemas.openxmlformats.org/officeDocument/2006/relationships/hyperlink" Target="http://www.spaceweather.at/" TargetMode="External"/><Relationship Id="rId2" Type="http://schemas.openxmlformats.org/officeDocument/2006/relationships/image" Target="../media/image3.png"/><Relationship Id="rId16" Type="http://schemas.openxmlformats.org/officeDocument/2006/relationships/hyperlink" Target="http://www.inpe.br/climaespacial/index.php" TargetMode="External"/><Relationship Id="rId20" Type="http://schemas.openxmlformats.org/officeDocument/2006/relationships/hyperlink" Target="http://www.cls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pl-cgc.ernet.in/atul/cgc/rwc/INTRUDUCTION4_BuIn.htm" TargetMode="External"/><Relationship Id="rId11" Type="http://schemas.openxmlformats.org/officeDocument/2006/relationships/hyperlink" Target="http://www.lund.irf.se/" TargetMode="External"/><Relationship Id="rId5" Type="http://schemas.openxmlformats.org/officeDocument/2006/relationships/hyperlink" Target="http://www.geospace.ru/" TargetMode="External"/><Relationship Id="rId15" Type="http://schemas.openxmlformats.org/officeDocument/2006/relationships/hyperlink" Target="http://www.spaceweather.go.kr/" TargetMode="External"/><Relationship Id="rId10" Type="http://schemas.openxmlformats.org/officeDocument/2006/relationships/hyperlink" Target="http://www.ips.gov.au/" TargetMode="External"/><Relationship Id="rId19" Type="http://schemas.openxmlformats.org/officeDocument/2006/relationships/hyperlink" Target="http://space-env.esa.int/" TargetMode="External"/><Relationship Id="rId4" Type="http://schemas.openxmlformats.org/officeDocument/2006/relationships/hyperlink" Target="http://swpc.noaa.gov/" TargetMode="External"/><Relationship Id="rId9" Type="http://schemas.openxmlformats.org/officeDocument/2006/relationships/hyperlink" Target="http://hirweb.nict.go.jp/index.html" TargetMode="External"/><Relationship Id="rId14" Type="http://schemas.openxmlformats.org/officeDocument/2006/relationships/hyperlink" Target="http://spaceweather.hmo.ac.za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4800" b="1" dirty="0"/>
              <a:t>Key topics </a:t>
            </a:r>
          </a:p>
          <a:p>
            <a:r>
              <a:rPr kumimoji="1" lang="en-US" altLang="ja-JP" sz="4800" b="1" dirty="0"/>
              <a:t>for WMO Space </a:t>
            </a:r>
            <a:r>
              <a:rPr kumimoji="1" lang="en-US" altLang="ja-JP" sz="4800" b="1" dirty="0" err="1"/>
              <a:t>Programme</a:t>
            </a:r>
            <a:endParaRPr kumimoji="1" lang="en-US" altLang="ja-JP" sz="4800" b="1" dirty="0"/>
          </a:p>
          <a:p>
            <a:r>
              <a:rPr kumimoji="1" lang="en-US" altLang="ja-JP" sz="4800" b="1" dirty="0"/>
              <a:t>in 2017</a:t>
            </a:r>
            <a:endParaRPr kumimoji="1" lang="ja-JP" altLang="en-US" sz="48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57600" y="5283159"/>
            <a:ext cx="5283200" cy="1039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400" b="1" dirty="0" smtClean="0"/>
              <a:t>WMO Space </a:t>
            </a:r>
            <a:r>
              <a:rPr kumimoji="1" lang="en-US" altLang="ja-JP" sz="2400" b="1" dirty="0" err="1" smtClean="0"/>
              <a:t>Programme</a:t>
            </a:r>
            <a:r>
              <a:rPr kumimoji="1" lang="en-US" altLang="ja-JP" sz="2400" b="1" dirty="0" smtClean="0"/>
              <a:t> Office</a:t>
            </a:r>
          </a:p>
          <a:p>
            <a:r>
              <a:rPr kumimoji="1" lang="en-US" altLang="ja-JP" sz="2400" b="1" dirty="0" smtClean="0"/>
              <a:t>ICG-WIGOS-6, 12-14 January 2017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43" y="2473490"/>
            <a:ext cx="7104431" cy="43337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024" y="18747"/>
            <a:ext cx="880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ISES (International Space Environment Services) Members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157025" y="575739"/>
            <a:ext cx="88011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Eighteen </a:t>
            </a:r>
            <a:r>
              <a:rPr lang="en-US" sz="1600" dirty="0"/>
              <a:t>Members distributed around the globe. These centers are located in </a:t>
            </a:r>
            <a:r>
              <a:rPr lang="en-US" sz="1600" dirty="0">
                <a:hlinkClick r:id="rId3"/>
              </a:rPr>
              <a:t>China (Beijing)</a:t>
            </a:r>
            <a:r>
              <a:rPr lang="en-US" sz="1600" dirty="0"/>
              <a:t> , </a:t>
            </a:r>
            <a:r>
              <a:rPr lang="en-US" sz="1600" dirty="0">
                <a:hlinkClick r:id="rId4"/>
              </a:rPr>
              <a:t>USA (Boulder)</a:t>
            </a:r>
            <a:r>
              <a:rPr lang="en-US" sz="1600" dirty="0"/>
              <a:t>, </a:t>
            </a:r>
            <a:r>
              <a:rPr lang="en-US" sz="1600" dirty="0">
                <a:hlinkClick r:id="rId5"/>
              </a:rPr>
              <a:t>Russia (Moscow),</a:t>
            </a:r>
            <a:r>
              <a:rPr lang="en-US" sz="1600" dirty="0"/>
              <a:t> </a:t>
            </a:r>
            <a:r>
              <a:rPr lang="en-US" sz="1600" dirty="0">
                <a:hlinkClick r:id="rId6"/>
              </a:rPr>
              <a:t>India (New Delhi)</a:t>
            </a:r>
            <a:r>
              <a:rPr lang="en-US" sz="1600" dirty="0"/>
              <a:t>, </a:t>
            </a:r>
            <a:r>
              <a:rPr lang="en-US" sz="1600" dirty="0">
                <a:hlinkClick r:id="rId7"/>
              </a:rPr>
              <a:t>Canada (Ottawa)</a:t>
            </a:r>
            <a:r>
              <a:rPr lang="en-US" sz="1600" dirty="0"/>
              <a:t>, </a:t>
            </a:r>
            <a:r>
              <a:rPr lang="en-US" sz="1600" dirty="0">
                <a:hlinkClick r:id="rId8"/>
              </a:rPr>
              <a:t>Czech Republic (Prague)</a:t>
            </a:r>
            <a:r>
              <a:rPr lang="en-US" sz="1600" dirty="0"/>
              <a:t>, </a:t>
            </a:r>
            <a:r>
              <a:rPr lang="en-US" sz="1600" dirty="0">
                <a:hlinkClick r:id="rId9"/>
              </a:rPr>
              <a:t>Japan (Tokyo)</a:t>
            </a:r>
            <a:r>
              <a:rPr lang="en-US" sz="1600" dirty="0"/>
              <a:t>, </a:t>
            </a:r>
            <a:r>
              <a:rPr lang="en-US" sz="1600" dirty="0">
                <a:hlinkClick r:id="rId10"/>
              </a:rPr>
              <a:t>Australia (Sydney)</a:t>
            </a:r>
            <a:r>
              <a:rPr lang="en-US" sz="1600" dirty="0"/>
              <a:t>, </a:t>
            </a:r>
            <a:r>
              <a:rPr lang="en-US" sz="1600" dirty="0">
                <a:hlinkClick r:id="rId11"/>
              </a:rPr>
              <a:t>Sweden (Lund)</a:t>
            </a:r>
            <a:r>
              <a:rPr lang="en-US" sz="1600" dirty="0"/>
              <a:t>, </a:t>
            </a:r>
            <a:r>
              <a:rPr lang="en-US" sz="1600" dirty="0">
                <a:hlinkClick r:id="rId12"/>
              </a:rPr>
              <a:t>Belgium (Brussels)</a:t>
            </a:r>
            <a:r>
              <a:rPr lang="en-US" sz="1600" dirty="0"/>
              <a:t>, </a:t>
            </a:r>
            <a:r>
              <a:rPr lang="en-US" sz="1600" dirty="0">
                <a:hlinkClick r:id="rId13"/>
              </a:rPr>
              <a:t>Poland (Warsaw)</a:t>
            </a:r>
            <a:r>
              <a:rPr lang="en-US" sz="1600" dirty="0"/>
              <a:t>, </a:t>
            </a:r>
            <a:r>
              <a:rPr lang="en-US" sz="1600" dirty="0">
                <a:hlinkClick r:id="rId14"/>
              </a:rPr>
              <a:t>South Africa (</a:t>
            </a:r>
            <a:r>
              <a:rPr lang="en-US" sz="1600" dirty="0" err="1">
                <a:hlinkClick r:id="rId14"/>
              </a:rPr>
              <a:t>Hermanus</a:t>
            </a:r>
            <a:r>
              <a:rPr lang="en-US" sz="1600" dirty="0">
                <a:hlinkClick r:id="rId14"/>
              </a:rPr>
              <a:t>)</a:t>
            </a:r>
            <a:r>
              <a:rPr lang="en-US" sz="1600" dirty="0"/>
              <a:t>, </a:t>
            </a:r>
            <a:r>
              <a:rPr lang="en-US" sz="1600" dirty="0">
                <a:hlinkClick r:id="rId15"/>
              </a:rPr>
              <a:t>South Korea (</a:t>
            </a:r>
            <a:r>
              <a:rPr lang="en-US" sz="1600" dirty="0" err="1">
                <a:hlinkClick r:id="rId15"/>
              </a:rPr>
              <a:t>Jeju</a:t>
            </a:r>
            <a:r>
              <a:rPr lang="en-US" sz="1600" dirty="0">
                <a:hlinkClick r:id="rId15"/>
              </a:rPr>
              <a:t>)</a:t>
            </a:r>
            <a:r>
              <a:rPr lang="en-US" sz="1600" dirty="0"/>
              <a:t>, </a:t>
            </a:r>
            <a:r>
              <a:rPr lang="en-US" sz="1600" dirty="0">
                <a:hlinkClick r:id="rId16"/>
              </a:rPr>
              <a:t>Brazil (São José dos Campos)</a:t>
            </a:r>
            <a:r>
              <a:rPr lang="en-US" sz="1600" dirty="0"/>
              <a:t>, </a:t>
            </a:r>
            <a:r>
              <a:rPr lang="en-US" sz="1600" dirty="0">
                <a:hlinkClick r:id="rId17"/>
              </a:rPr>
              <a:t>Austria (</a:t>
            </a:r>
            <a:r>
              <a:rPr lang="en-US" sz="1600" dirty="0" err="1">
                <a:hlinkClick r:id="rId17"/>
              </a:rPr>
              <a:t>Treffen</a:t>
            </a:r>
            <a:r>
              <a:rPr lang="en-US" sz="1600" dirty="0" smtClean="0">
                <a:hlinkClick r:id="rId17"/>
              </a:rPr>
              <a:t>)</a:t>
            </a:r>
            <a:r>
              <a:rPr lang="en-US" sz="1600" dirty="0" smtClean="0"/>
              <a:t>, </a:t>
            </a:r>
            <a:r>
              <a:rPr lang="en-US" sz="1600" dirty="0" smtClean="0">
                <a:hlinkClick r:id="rId18"/>
              </a:rPr>
              <a:t>UK </a:t>
            </a:r>
            <a:r>
              <a:rPr lang="en-US" sz="1600" dirty="0">
                <a:hlinkClick r:id="rId18"/>
              </a:rPr>
              <a:t>(Exeter</a:t>
            </a:r>
            <a:r>
              <a:rPr lang="en-US" sz="1600" dirty="0" smtClean="0">
                <a:hlinkClick r:id="rId18"/>
              </a:rPr>
              <a:t>)</a:t>
            </a:r>
            <a:r>
              <a:rPr lang="en-US" sz="1600" dirty="0" smtClean="0"/>
              <a:t>, </a:t>
            </a:r>
            <a:r>
              <a:rPr lang="en-US" sz="1600" u="sng" dirty="0" smtClean="0">
                <a:solidFill>
                  <a:srgbClr val="0070C0"/>
                </a:solidFill>
              </a:rPr>
              <a:t>Mexico</a:t>
            </a:r>
            <a:r>
              <a:rPr lang="en-US" sz="1600" dirty="0" smtClean="0"/>
              <a:t> and </a:t>
            </a:r>
            <a:r>
              <a:rPr lang="en-US" sz="1600" u="sng" dirty="0" smtClean="0">
                <a:solidFill>
                  <a:srgbClr val="0070C0"/>
                </a:solidFill>
              </a:rPr>
              <a:t>Indonesia</a:t>
            </a:r>
            <a:r>
              <a:rPr lang="en-US" sz="1600" dirty="0" smtClean="0"/>
              <a:t>. </a:t>
            </a:r>
            <a:r>
              <a:rPr lang="en-US" sz="1600" dirty="0"/>
              <a:t>The </a:t>
            </a:r>
            <a:r>
              <a:rPr lang="en-US" sz="1600" dirty="0">
                <a:hlinkClick r:id="rId19"/>
              </a:rPr>
              <a:t>European Space Agency (</a:t>
            </a:r>
            <a:r>
              <a:rPr lang="en-US" sz="1600" dirty="0" err="1">
                <a:hlinkClick r:id="rId19"/>
              </a:rPr>
              <a:t>Noordwijk</a:t>
            </a:r>
            <a:r>
              <a:rPr lang="en-US" sz="1600" dirty="0">
                <a:hlinkClick r:id="rId19"/>
              </a:rPr>
              <a:t>)</a:t>
            </a:r>
            <a:r>
              <a:rPr lang="en-US" sz="1600" dirty="0"/>
              <a:t> is a collaborative expert center providing a venue for data and product exchange for activities in Europe. In addition, the Associate Warning center in </a:t>
            </a:r>
            <a:r>
              <a:rPr lang="en-US" sz="1600" dirty="0">
                <a:hlinkClick r:id="rId20"/>
              </a:rPr>
              <a:t>France (Toulouse) </a:t>
            </a:r>
            <a:r>
              <a:rPr lang="en-US" sz="1600" dirty="0"/>
              <a:t>provides specialized services to customers, and is affiliated through RWC Belgium.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74683" y="5232402"/>
            <a:ext cx="7008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Bandung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39818" y="4623494"/>
            <a:ext cx="6431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Morelia</a:t>
            </a:r>
          </a:p>
        </p:txBody>
      </p:sp>
    </p:spTree>
    <p:extLst>
      <p:ext uri="{BB962C8B-B14F-4D97-AF65-F5344CB8AC3E}">
        <p14:creationId xmlns:p14="http://schemas.microsoft.com/office/powerpoint/2010/main" val="1857562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2771"/>
            <a:ext cx="649224" cy="1714500"/>
          </a:xfrm>
          <a:prstGeom prst="rect">
            <a:avLst/>
          </a:prstGeom>
        </p:spPr>
      </p:pic>
      <p:sp>
        <p:nvSpPr>
          <p:cNvPr id="6" name="テキスト ボックス 4"/>
          <p:cNvSpPr txBox="1"/>
          <p:nvPr/>
        </p:nvSpPr>
        <p:spPr>
          <a:xfrm>
            <a:off x="0" y="14458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smtClean="0"/>
              <a:t>IPT-</a:t>
            </a:r>
            <a:r>
              <a:rPr lang="en-US" altLang="ja-JP" sz="2800" b="1" dirty="0" err="1" smtClean="0"/>
              <a:t>SWeISS</a:t>
            </a:r>
            <a:r>
              <a:rPr lang="en-US" altLang="ja-JP" sz="2800" b="1" dirty="0" smtClean="0"/>
              <a:t> Members </a:t>
            </a:r>
            <a:r>
              <a:rPr lang="en-US" altLang="ja-JP" sz="2800" b="1" dirty="0" smtClean="0"/>
              <a:t>(Nominated)</a:t>
            </a:r>
            <a:endParaRPr kumimoji="1" lang="en-US" altLang="ja-JP" sz="2800" b="1" dirty="0"/>
          </a:p>
        </p:txBody>
      </p:sp>
      <p:sp>
        <p:nvSpPr>
          <p:cNvPr id="7" name="テキスト ボックス 5"/>
          <p:cNvSpPr txBox="1"/>
          <p:nvPr/>
        </p:nvSpPr>
        <p:spPr>
          <a:xfrm>
            <a:off x="169817" y="793313"/>
            <a:ext cx="888274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r>
              <a:rPr lang="en-US" altLang="ja-JP" sz="2400" b="1" dirty="0" smtClean="0"/>
              <a:t>Seventeen WMO Members are nominated as of January 2017</a:t>
            </a:r>
            <a:endParaRPr lang="en-US" altLang="ja-JP" sz="2400" b="1" dirty="0" smtClean="0"/>
          </a:p>
          <a:p>
            <a:endParaRPr lang="en-US" altLang="ja-JP" b="1" dirty="0" smtClean="0"/>
          </a:p>
          <a:p>
            <a:r>
              <a:rPr lang="en-US" altLang="ja-JP" sz="2000" b="1" u="sng" dirty="0" smtClean="0"/>
              <a:t>Core-member</a:t>
            </a:r>
          </a:p>
          <a:p>
            <a:r>
              <a:rPr lang="en-US" altLang="ja-JP" sz="2000" dirty="0" err="1" smtClean="0"/>
              <a:t>XiaoXin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ZHANG (CMA, </a:t>
            </a:r>
            <a:r>
              <a:rPr lang="en-US" altLang="ja-JP" sz="2000" u="sng" dirty="0">
                <a:solidFill>
                  <a:schemeClr val="accent1"/>
                </a:solidFill>
              </a:rPr>
              <a:t>China</a:t>
            </a:r>
            <a:r>
              <a:rPr lang="en-US" altLang="ja-JP" sz="2000" dirty="0"/>
              <a:t>) – Chair (</a:t>
            </a:r>
            <a:r>
              <a:rPr lang="en-US" altLang="ja-JP" sz="2000" dirty="0" err="1" smtClean="0"/>
              <a:t>CAeM</a:t>
            </a:r>
            <a:r>
              <a:rPr lang="en-US" altLang="ja-JP" sz="2000" dirty="0" smtClean="0"/>
              <a:t>)</a:t>
            </a:r>
            <a:endParaRPr lang="ja-JP" altLang="ja-JP" sz="2000" dirty="0"/>
          </a:p>
          <a:p>
            <a:r>
              <a:rPr lang="en-US" altLang="ja-JP" sz="2000" dirty="0"/>
              <a:t>Robert David RUTLEDGE (NOAA, </a:t>
            </a:r>
            <a:r>
              <a:rPr lang="en-US" altLang="ja-JP" sz="2000" u="sng" dirty="0">
                <a:solidFill>
                  <a:schemeClr val="accent1"/>
                </a:solidFill>
              </a:rPr>
              <a:t>USA</a:t>
            </a:r>
            <a:r>
              <a:rPr lang="en-US" altLang="ja-JP" sz="2000" dirty="0"/>
              <a:t>) – Co-chair (</a:t>
            </a:r>
            <a:r>
              <a:rPr lang="en-US" altLang="ja-JP" sz="2000" dirty="0" smtClean="0"/>
              <a:t>CBS</a:t>
            </a:r>
            <a:r>
              <a:rPr lang="en-US" altLang="ja-JP" sz="2000" dirty="0" smtClean="0"/>
              <a:t>)</a:t>
            </a:r>
          </a:p>
          <a:p>
            <a:r>
              <a:rPr lang="en-US" altLang="ja-JP" sz="2000" dirty="0"/>
              <a:t>Paul Davis (UK), Yuki HONDA (Japan) –  </a:t>
            </a:r>
            <a:r>
              <a:rPr lang="en-US" altLang="ja-JP" sz="2000" dirty="0" smtClean="0"/>
              <a:t>Co-Chairs (OPAG </a:t>
            </a:r>
            <a:r>
              <a:rPr lang="en-US" altLang="ja-JP" sz="2000" dirty="0"/>
              <a:t>DPFS)</a:t>
            </a:r>
            <a:endParaRPr lang="en-US" altLang="ja-JP" sz="2000" dirty="0" smtClean="0"/>
          </a:p>
          <a:p>
            <a:r>
              <a:rPr lang="en-US" altLang="ja-JP" sz="2000" dirty="0"/>
              <a:t> </a:t>
            </a:r>
            <a:endParaRPr lang="ja-JP" altLang="ja-JP" sz="2000" dirty="0"/>
          </a:p>
          <a:p>
            <a:r>
              <a:rPr lang="en-US" altLang="ja-JP" sz="2000" b="1" u="sng" dirty="0" smtClean="0"/>
              <a:t>Associate-member</a:t>
            </a:r>
          </a:p>
          <a:p>
            <a:r>
              <a:rPr lang="en-US" altLang="ja-JP" sz="2000" dirty="0" smtClean="0"/>
              <a:t>Argentina, </a:t>
            </a:r>
            <a:r>
              <a:rPr lang="en-US" altLang="ja-JP" sz="2000" u="sng" dirty="0" smtClean="0">
                <a:solidFill>
                  <a:schemeClr val="accent1"/>
                </a:solidFill>
              </a:rPr>
              <a:t>Australia</a:t>
            </a:r>
            <a:r>
              <a:rPr lang="en-US" altLang="ja-JP" sz="2000" dirty="0" smtClean="0"/>
              <a:t>, </a:t>
            </a:r>
            <a:r>
              <a:rPr lang="en-US" altLang="ja-JP" sz="2000" u="sng" dirty="0" smtClean="0">
                <a:solidFill>
                  <a:schemeClr val="accent1"/>
                </a:solidFill>
              </a:rPr>
              <a:t>Brazil</a:t>
            </a:r>
            <a:r>
              <a:rPr lang="en-US" altLang="ja-JP" sz="2000" dirty="0" smtClean="0"/>
              <a:t>, </a:t>
            </a:r>
            <a:r>
              <a:rPr lang="en-US" altLang="ja-JP" sz="2000" u="sng" dirty="0" smtClean="0">
                <a:solidFill>
                  <a:schemeClr val="accent1"/>
                </a:solidFill>
              </a:rPr>
              <a:t>Canada</a:t>
            </a:r>
            <a:r>
              <a:rPr lang="en-US" altLang="ja-JP" sz="2000" dirty="0" smtClean="0"/>
              <a:t>, </a:t>
            </a:r>
            <a:r>
              <a:rPr lang="en-US" altLang="ja-JP" sz="2000" u="sng" dirty="0" smtClean="0">
                <a:solidFill>
                  <a:schemeClr val="accent1"/>
                </a:solidFill>
              </a:rPr>
              <a:t>France</a:t>
            </a:r>
            <a:r>
              <a:rPr lang="en-US" altLang="ja-JP" sz="2000" dirty="0" smtClean="0"/>
              <a:t>, Germany, Italy, </a:t>
            </a:r>
            <a:r>
              <a:rPr lang="en-US" altLang="ja-JP" sz="2000" u="sng" dirty="0" smtClean="0">
                <a:solidFill>
                  <a:schemeClr val="accent1"/>
                </a:solidFill>
              </a:rPr>
              <a:t>Japan</a:t>
            </a:r>
            <a:r>
              <a:rPr lang="en-US" altLang="ja-JP" sz="2000" dirty="0" smtClean="0"/>
              <a:t>, </a:t>
            </a:r>
            <a:r>
              <a:rPr lang="en-US" altLang="ja-JP" sz="2000" u="sng" dirty="0" smtClean="0">
                <a:solidFill>
                  <a:schemeClr val="accent1"/>
                </a:solidFill>
              </a:rPr>
              <a:t>Korea</a:t>
            </a:r>
            <a:r>
              <a:rPr lang="en-US" altLang="ja-JP" sz="2000" dirty="0" smtClean="0"/>
              <a:t>, Netherland, New Zealand, </a:t>
            </a:r>
            <a:r>
              <a:rPr lang="en-US" altLang="ja-JP" sz="2000" u="sng" dirty="0" smtClean="0">
                <a:solidFill>
                  <a:schemeClr val="accent1"/>
                </a:solidFill>
              </a:rPr>
              <a:t>Russia</a:t>
            </a:r>
            <a:r>
              <a:rPr lang="en-US" altLang="ja-JP" sz="2000" dirty="0" smtClean="0"/>
              <a:t>, </a:t>
            </a:r>
            <a:r>
              <a:rPr lang="en-US" altLang="ja-JP" sz="2000" u="sng" dirty="0" smtClean="0">
                <a:solidFill>
                  <a:schemeClr val="accent1"/>
                </a:solidFill>
              </a:rPr>
              <a:t>South Africa</a:t>
            </a:r>
            <a:r>
              <a:rPr lang="en-US" altLang="ja-JP" sz="2000" dirty="0" smtClean="0"/>
              <a:t>, Switzerland, </a:t>
            </a:r>
            <a:r>
              <a:rPr lang="en-US" altLang="ja-JP" sz="2000" u="sng" dirty="0" smtClean="0">
                <a:solidFill>
                  <a:schemeClr val="accent1"/>
                </a:solidFill>
              </a:rPr>
              <a:t>UK</a:t>
            </a:r>
            <a:endParaRPr lang="ja-JP" altLang="ja-JP" sz="2000" u="sng" dirty="0">
              <a:solidFill>
                <a:schemeClr val="accent1"/>
              </a:solidFill>
            </a:endParaRPr>
          </a:p>
          <a:p>
            <a:endParaRPr lang="en-US" altLang="ja-JP" sz="2000" dirty="0" smtClean="0"/>
          </a:p>
          <a:p>
            <a:r>
              <a:rPr lang="en-US" altLang="ja-JP" sz="2000" b="1" u="sng" dirty="0" smtClean="0"/>
              <a:t>UN </a:t>
            </a:r>
            <a:r>
              <a:rPr lang="en-US" altLang="ja-JP" sz="2000" b="1" u="sng" dirty="0"/>
              <a:t>or Intergovernmental </a:t>
            </a:r>
            <a:r>
              <a:rPr lang="en-US" altLang="ja-JP" sz="2000" b="1" u="sng" dirty="0" smtClean="0"/>
              <a:t>Organization</a:t>
            </a:r>
            <a:endParaRPr lang="en-US" altLang="ja-JP" sz="2000" dirty="0"/>
          </a:p>
          <a:p>
            <a:r>
              <a:rPr lang="en-US" altLang="ja-JP" sz="2000" u="sng" dirty="0" smtClean="0">
                <a:solidFill>
                  <a:schemeClr val="accent1"/>
                </a:solidFill>
              </a:rPr>
              <a:t>ESA</a:t>
            </a:r>
            <a:r>
              <a:rPr lang="en-US" altLang="ja-JP" sz="2000" dirty="0"/>
              <a:t>, </a:t>
            </a:r>
            <a:r>
              <a:rPr lang="en-US" altLang="ja-JP" sz="2000" u="sng" dirty="0">
                <a:solidFill>
                  <a:schemeClr val="accent1"/>
                </a:solidFill>
              </a:rPr>
              <a:t>ISES</a:t>
            </a:r>
            <a:r>
              <a:rPr lang="en-US" altLang="ja-JP" sz="2000" dirty="0"/>
              <a:t>, ITU, ICAO, UNOOSA</a:t>
            </a:r>
            <a:endParaRPr lang="ja-JP" altLang="ja-JP" sz="2000" dirty="0"/>
          </a:p>
          <a:p>
            <a:r>
              <a:rPr lang="en-US" altLang="ja-JP" sz="2000" dirty="0" smtClean="0"/>
              <a:t>Anthony </a:t>
            </a:r>
            <a:r>
              <a:rPr lang="en-US" altLang="ja-JP" sz="2000" dirty="0" err="1"/>
              <a:t>Mannucci</a:t>
            </a:r>
            <a:r>
              <a:rPr lang="en-US" altLang="ja-JP" sz="2000" dirty="0"/>
              <a:t> (US) – </a:t>
            </a:r>
            <a:r>
              <a:rPr lang="en-US" altLang="ja-JP" sz="2000" dirty="0" smtClean="0"/>
              <a:t>Rapporteur of IROWG</a:t>
            </a:r>
            <a:endParaRPr lang="en-US" altLang="ja-JP" sz="2000" dirty="0"/>
          </a:p>
          <a:p>
            <a:endParaRPr lang="ja-JP" altLang="ja-JP" sz="2000" dirty="0"/>
          </a:p>
          <a:p>
            <a:r>
              <a:rPr lang="en-US" altLang="ja-JP" sz="2000" dirty="0"/>
              <a:t>Expecting </a:t>
            </a:r>
            <a:r>
              <a:rPr lang="en-US" altLang="ja-JP" sz="2000" dirty="0" smtClean="0"/>
              <a:t>participation from </a:t>
            </a:r>
            <a:r>
              <a:rPr lang="en-US" altLang="ja-JP" sz="2000" dirty="0"/>
              <a:t>WMO Members: </a:t>
            </a:r>
            <a:r>
              <a:rPr lang="en-US" altLang="ja-JP" sz="2000" dirty="0" smtClean="0"/>
              <a:t>Poland</a:t>
            </a:r>
            <a:r>
              <a:rPr lang="en-US" altLang="ja-JP" sz="2000" dirty="0" smtClean="0"/>
              <a:t>, Indonesia</a:t>
            </a:r>
            <a:endParaRPr lang="ja-JP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51594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99310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</a:rPr>
              <a:t>Thank you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2771"/>
            <a:ext cx="649224" cy="1714500"/>
          </a:xfrm>
          <a:prstGeom prst="rect">
            <a:avLst/>
          </a:prstGeom>
        </p:spPr>
      </p:pic>
      <p:sp>
        <p:nvSpPr>
          <p:cNvPr id="3" name="テキスト ボックス 3"/>
          <p:cNvSpPr txBox="1"/>
          <p:nvPr/>
        </p:nvSpPr>
        <p:spPr>
          <a:xfrm>
            <a:off x="3254692" y="256675"/>
            <a:ext cx="24628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800" b="1" dirty="0" smtClean="0"/>
              <a:t>Contents</a:t>
            </a:r>
            <a:endParaRPr kumimoji="1" lang="ja-JP" altLang="en-US" sz="4800" b="1" dirty="0"/>
          </a:p>
        </p:txBody>
      </p:sp>
      <p:sp>
        <p:nvSpPr>
          <p:cNvPr id="4" name="テキスト ボックス 4"/>
          <p:cNvSpPr txBox="1"/>
          <p:nvPr/>
        </p:nvSpPr>
        <p:spPr>
          <a:xfrm>
            <a:off x="910924" y="1431247"/>
            <a:ext cx="75102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800" b="1" dirty="0" smtClean="0"/>
              <a:t>User </a:t>
            </a:r>
            <a:r>
              <a:rPr lang="en-US" altLang="ja-JP" sz="2800" b="1" dirty="0"/>
              <a:t>R</a:t>
            </a:r>
            <a:r>
              <a:rPr lang="en-US" altLang="ja-JP" sz="2800" b="1" dirty="0" smtClean="0"/>
              <a:t>eadiness for New-Generation </a:t>
            </a:r>
            <a:r>
              <a:rPr lang="en-US" altLang="ja-JP" sz="2800" b="1" dirty="0"/>
              <a:t>M</a:t>
            </a:r>
            <a:r>
              <a:rPr lang="en-US" altLang="ja-JP" sz="2800" b="1" dirty="0" smtClean="0"/>
              <a:t>eteorological </a:t>
            </a:r>
            <a:r>
              <a:rPr lang="en-US" altLang="ja-JP" sz="2800" b="1" dirty="0"/>
              <a:t>S</a:t>
            </a:r>
            <a:r>
              <a:rPr lang="en-US" altLang="ja-JP" sz="2800" b="1" dirty="0" smtClean="0"/>
              <a:t>atellites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800" b="1" dirty="0" smtClean="0"/>
              <a:t>Physical Architecture for Climate Monitoring from Space in support of GFCS and DRR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800" b="1" dirty="0" smtClean="0"/>
              <a:t>2040 Vision on WIGOS Space, and activities in support of the WMO RRR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800" b="1" dirty="0" smtClean="0"/>
              <a:t>Exchange and Availability of Satellite Data on WIS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800" b="1" dirty="0" smtClean="0"/>
              <a:t>Space Weather Services (Four-year Plan: 2016 - 2019)</a:t>
            </a:r>
            <a:endParaRPr kumimoji="1" lang="en-US" altLang="ja-JP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75203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2771"/>
            <a:ext cx="649224" cy="1714500"/>
          </a:xfrm>
          <a:prstGeom prst="rect">
            <a:avLst/>
          </a:prstGeom>
        </p:spPr>
      </p:pic>
      <p:sp>
        <p:nvSpPr>
          <p:cNvPr id="6" name="テキスト ボックス 4"/>
          <p:cNvSpPr txBox="1"/>
          <p:nvPr/>
        </p:nvSpPr>
        <p:spPr>
          <a:xfrm>
            <a:off x="219412" y="6041"/>
            <a:ext cx="87068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/>
              <a:t>User </a:t>
            </a:r>
            <a:r>
              <a:rPr lang="en-US" altLang="ja-JP" sz="3200" b="1" dirty="0"/>
              <a:t>R</a:t>
            </a:r>
            <a:r>
              <a:rPr lang="en-US" altLang="ja-JP" sz="3200" b="1" dirty="0" smtClean="0"/>
              <a:t>eadiness for New-Generation </a:t>
            </a:r>
            <a:r>
              <a:rPr lang="en-US" altLang="ja-JP" sz="3200" b="1" dirty="0"/>
              <a:t>M</a:t>
            </a:r>
            <a:r>
              <a:rPr lang="en-US" altLang="ja-JP" sz="3200" b="1" dirty="0" smtClean="0"/>
              <a:t>eteorological Satellites</a:t>
            </a:r>
          </a:p>
        </p:txBody>
      </p:sp>
      <p:sp>
        <p:nvSpPr>
          <p:cNvPr id="7" name="テキスト ボックス 5"/>
          <p:cNvSpPr txBox="1"/>
          <p:nvPr/>
        </p:nvSpPr>
        <p:spPr>
          <a:xfrm>
            <a:off x="274828" y="1254194"/>
            <a:ext cx="857037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Best practices developed, and </a:t>
            </a:r>
            <a:r>
              <a:rPr lang="en-US" altLang="ja-JP" sz="2800" u="sng" dirty="0" smtClean="0"/>
              <a:t>adopted by CBS-16</a:t>
            </a:r>
            <a:r>
              <a:rPr lang="en-US" altLang="ja-JP" sz="2800" dirty="0" smtClean="0"/>
              <a:t>, for NMHSs on how to achieve user readiness, and for satellite operators in CGMS to support this process.</a:t>
            </a:r>
          </a:p>
          <a:p>
            <a:pPr marL="914400" lvl="1" indent="-457200">
              <a:buFontTx/>
              <a:buChar char="-"/>
            </a:pPr>
            <a:r>
              <a:rPr lang="en-US" altLang="ja-JP" sz="2400" dirty="0" smtClean="0"/>
              <a:t>The CBS Inter-</a:t>
            </a:r>
            <a:r>
              <a:rPr lang="en-US" altLang="ja-JP" sz="2400" dirty="0" err="1" smtClean="0"/>
              <a:t>Programme</a:t>
            </a:r>
            <a:r>
              <a:rPr lang="en-US" altLang="ja-JP" sz="2400" dirty="0" smtClean="0"/>
              <a:t> Expert Team on Satellite Utilization and Products (IPET-SUP) has the lead role in WMO to improve user readiness</a:t>
            </a:r>
          </a:p>
          <a:p>
            <a:pPr lvl="1"/>
            <a:endParaRPr lang="en-US" altLang="ja-JP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These need to be </a:t>
            </a:r>
            <a:r>
              <a:rPr lang="en-US" altLang="ja-JP" sz="2800" u="sng" dirty="0" smtClean="0"/>
              <a:t>promoted</a:t>
            </a:r>
            <a:r>
              <a:rPr lang="en-US" altLang="ja-JP" sz="2800" dirty="0" smtClean="0"/>
              <a:t> and </a:t>
            </a:r>
            <a:r>
              <a:rPr lang="en-US" altLang="ja-JP" sz="2800" u="sng" dirty="0" smtClean="0"/>
              <a:t>put in place</a:t>
            </a:r>
            <a:r>
              <a:rPr lang="en-US" altLang="ja-JP" sz="2800" dirty="0" smtClean="0"/>
              <a:t>, through:</a:t>
            </a:r>
          </a:p>
          <a:p>
            <a:pPr marL="800100" lvl="1" indent="-342900">
              <a:buFontTx/>
              <a:buChar char="-"/>
            </a:pPr>
            <a:r>
              <a:rPr lang="en-US" altLang="ja-JP" sz="2400" dirty="0" smtClean="0"/>
              <a:t>raising awareness with WMO Members, using the SATURN </a:t>
            </a:r>
            <a:r>
              <a:rPr lang="en-US" altLang="ja-JP" sz="2400" dirty="0"/>
              <a:t>P</a:t>
            </a:r>
            <a:r>
              <a:rPr lang="en-US" altLang="ja-JP" sz="2400" dirty="0" smtClean="0"/>
              <a:t>ortal</a:t>
            </a:r>
          </a:p>
          <a:p>
            <a:pPr marL="800100" lvl="1" indent="-342900">
              <a:buFontTx/>
              <a:buChar char="-"/>
            </a:pPr>
            <a:r>
              <a:rPr lang="en-US" altLang="ja-JP" sz="2400" dirty="0" smtClean="0"/>
              <a:t>RA-based satellite data user groups (focus on RA-II, III, IV, V)</a:t>
            </a:r>
          </a:p>
          <a:p>
            <a:pPr marL="800100" lvl="1" indent="-342900">
              <a:buFontTx/>
              <a:buChar char="-"/>
            </a:pPr>
            <a:r>
              <a:rPr lang="en-US" altLang="ja-JP" sz="2400" dirty="0" err="1" smtClean="0"/>
              <a:t>VLab</a:t>
            </a:r>
            <a:r>
              <a:rPr lang="en-US" altLang="ja-JP" sz="2400" dirty="0" smtClean="0"/>
              <a:t>-based training activities</a:t>
            </a:r>
          </a:p>
          <a:p>
            <a:pPr marL="800100" lvl="1" indent="-342900">
              <a:buFontTx/>
              <a:buChar char="-"/>
            </a:pPr>
            <a:r>
              <a:rPr lang="en-US" altLang="ja-JP" sz="2400" dirty="0" smtClean="0"/>
              <a:t>the WMO-CGMS International Science Working Groups</a:t>
            </a:r>
          </a:p>
        </p:txBody>
      </p:sp>
    </p:spTree>
    <p:extLst>
      <p:ext uri="{BB962C8B-B14F-4D97-AF65-F5344CB8AC3E}">
        <p14:creationId xmlns:p14="http://schemas.microsoft.com/office/powerpoint/2010/main" val="391913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2771"/>
            <a:ext cx="649224" cy="1714500"/>
          </a:xfrm>
          <a:prstGeom prst="rect">
            <a:avLst/>
          </a:prstGeom>
        </p:spPr>
      </p:pic>
      <p:sp>
        <p:nvSpPr>
          <p:cNvPr id="6" name="テキスト ボックス 4"/>
          <p:cNvSpPr txBox="1"/>
          <p:nvPr/>
        </p:nvSpPr>
        <p:spPr>
          <a:xfrm>
            <a:off x="219412" y="6041"/>
            <a:ext cx="87068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Physical Architecture for Climate Monitoring from Space in support of GFCS and DRR</a:t>
            </a:r>
          </a:p>
        </p:txBody>
      </p:sp>
      <p:sp>
        <p:nvSpPr>
          <p:cNvPr id="7" name="テキスト ボックス 5"/>
          <p:cNvSpPr txBox="1"/>
          <p:nvPr/>
        </p:nvSpPr>
        <p:spPr>
          <a:xfrm>
            <a:off x="274828" y="1254194"/>
            <a:ext cx="857037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800" dirty="0"/>
              <a:t>To optimize the contribution of the space-based WIGOS and derived datasets to climate applications and services (GFCS)</a:t>
            </a:r>
          </a:p>
          <a:p>
            <a:endParaRPr lang="en-US" altLang="ja-JP" sz="2800" dirty="0" smtClean="0"/>
          </a:p>
          <a:p>
            <a:pPr marL="914400" lvl="1" indent="-457200">
              <a:buFontTx/>
              <a:buChar char="-"/>
            </a:pPr>
            <a:r>
              <a:rPr lang="en-US" altLang="ja-JP" sz="2400" dirty="0"/>
              <a:t>Identify the space-based components of WIGOS in support of climate, including current and future gaps</a:t>
            </a:r>
          </a:p>
          <a:p>
            <a:pPr marL="914400" lvl="1" indent="-457200">
              <a:buFontTx/>
              <a:buChar char="-"/>
            </a:pPr>
            <a:r>
              <a:rPr lang="en-US" altLang="ja-JP" sz="2400" dirty="0"/>
              <a:t>Foster the coordinated generation of satellite-based ECV records and other climate datasets, and support the assessment of maturity and quality</a:t>
            </a:r>
          </a:p>
          <a:p>
            <a:pPr marL="914400" lvl="1" indent="-457200">
              <a:buFontTx/>
              <a:buChar char="-"/>
            </a:pPr>
            <a:r>
              <a:rPr lang="en-US" altLang="ja-JP" sz="2400" dirty="0"/>
              <a:t>Address the requirements of RCCs and other operational </a:t>
            </a:r>
            <a:r>
              <a:rPr lang="en-US" altLang="ja-JP" sz="2400" dirty="0" err="1"/>
              <a:t>centres</a:t>
            </a:r>
            <a:r>
              <a:rPr lang="en-US" altLang="ja-JP" sz="2400" dirty="0"/>
              <a:t> (GPCs </a:t>
            </a:r>
            <a:r>
              <a:rPr lang="en-US" altLang="ja-JP" sz="2400" dirty="0" err="1"/>
              <a:t>etc</a:t>
            </a:r>
            <a:r>
              <a:rPr lang="en-US" altLang="ja-JP" sz="2400" dirty="0"/>
              <a:t>) for satellite-based climate datasets, and foster their utilization, e.g., for monitoring extreme events</a:t>
            </a:r>
          </a:p>
        </p:txBody>
      </p:sp>
    </p:spTree>
    <p:extLst>
      <p:ext uri="{BB962C8B-B14F-4D97-AF65-F5344CB8AC3E}">
        <p14:creationId xmlns:p14="http://schemas.microsoft.com/office/powerpoint/2010/main" val="89626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2771"/>
            <a:ext cx="649224" cy="1714500"/>
          </a:xfrm>
          <a:prstGeom prst="rect">
            <a:avLst/>
          </a:prstGeom>
        </p:spPr>
      </p:pic>
      <p:sp>
        <p:nvSpPr>
          <p:cNvPr id="6" name="テキスト ボックス 4"/>
          <p:cNvSpPr txBox="1"/>
          <p:nvPr/>
        </p:nvSpPr>
        <p:spPr>
          <a:xfrm>
            <a:off x="219412" y="6041"/>
            <a:ext cx="87068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2040 Vision on WIGOS Space, and activities in support of the WMO RRR </a:t>
            </a:r>
            <a:r>
              <a:rPr lang="en-US" altLang="ja-JP" sz="3200" b="1" dirty="0" smtClean="0"/>
              <a:t>Process (1/2)</a:t>
            </a:r>
            <a:endParaRPr lang="en-US" altLang="ja-JP" sz="3200" b="1" dirty="0"/>
          </a:p>
        </p:txBody>
      </p:sp>
      <p:sp>
        <p:nvSpPr>
          <p:cNvPr id="7" name="テキスト ボックス 5"/>
          <p:cNvSpPr txBox="1"/>
          <p:nvPr/>
        </p:nvSpPr>
        <p:spPr>
          <a:xfrm>
            <a:off x="274828" y="1254194"/>
            <a:ext cx="857037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800" dirty="0"/>
              <a:t>Further consolidating the current draft 1.0 of the “Vision for the WIGOS Space-based components in 2040”, and broadening its ownership by satellite agencies and data user communities</a:t>
            </a:r>
            <a:r>
              <a:rPr lang="en-US" altLang="ja-JP" sz="2800" dirty="0" smtClean="0"/>
              <a:t>.</a:t>
            </a:r>
          </a:p>
          <a:p>
            <a:endParaRPr lang="en-US" altLang="ja-JP" sz="2800" dirty="0" smtClean="0"/>
          </a:p>
          <a:p>
            <a:pPr marL="914400" lvl="1" indent="-457200">
              <a:buFontTx/>
              <a:buChar char="-"/>
            </a:pPr>
            <a:r>
              <a:rPr lang="en-US" altLang="ja-JP" sz="2400" dirty="0"/>
              <a:t>Collect comments from WMO Members and from additional user groups (including the research community) and from satellite agencies (through CEOS), and incorporate these into a new </a:t>
            </a:r>
            <a:r>
              <a:rPr lang="en-US" altLang="ja-JP" sz="2400" dirty="0" smtClean="0"/>
              <a:t>draft</a:t>
            </a:r>
            <a:endParaRPr lang="en-US" altLang="ja-JP" sz="2400" dirty="0"/>
          </a:p>
          <a:p>
            <a:pPr marL="914400" lvl="1" indent="-457200">
              <a:buFontTx/>
              <a:buChar char="-"/>
            </a:pPr>
            <a:r>
              <a:rPr lang="en-US" altLang="ja-JP" sz="2400" dirty="0"/>
              <a:t>Combine the new draft Vision WIGOS Space with the equivalent Vision for the surface-based WIGOS components</a:t>
            </a:r>
          </a:p>
        </p:txBody>
      </p:sp>
    </p:spTree>
    <p:extLst>
      <p:ext uri="{BB962C8B-B14F-4D97-AF65-F5344CB8AC3E}">
        <p14:creationId xmlns:p14="http://schemas.microsoft.com/office/powerpoint/2010/main" val="13350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2771"/>
            <a:ext cx="649224" cy="1714500"/>
          </a:xfrm>
          <a:prstGeom prst="rect">
            <a:avLst/>
          </a:prstGeom>
        </p:spPr>
      </p:pic>
      <p:sp>
        <p:nvSpPr>
          <p:cNvPr id="6" name="テキスト ボックス 4"/>
          <p:cNvSpPr txBox="1"/>
          <p:nvPr/>
        </p:nvSpPr>
        <p:spPr>
          <a:xfrm>
            <a:off x="219412" y="6041"/>
            <a:ext cx="87068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2040 Vision on WIGOS Space, and activities in support of the WMO RRR </a:t>
            </a:r>
            <a:r>
              <a:rPr lang="en-US" altLang="ja-JP" sz="3200" b="1" dirty="0" smtClean="0"/>
              <a:t>Process (2/2)</a:t>
            </a:r>
            <a:endParaRPr lang="en-US" altLang="ja-JP" sz="3200" b="1" dirty="0"/>
          </a:p>
        </p:txBody>
      </p:sp>
      <p:sp>
        <p:nvSpPr>
          <p:cNvPr id="7" name="テキスト ボックス 5"/>
          <p:cNvSpPr txBox="1"/>
          <p:nvPr/>
        </p:nvSpPr>
        <p:spPr>
          <a:xfrm>
            <a:off x="274828" y="1254194"/>
            <a:ext cx="857037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800" dirty="0"/>
              <a:t>Establishment of a sustainable framework for managing OSCAR/Space v2 in support of the WMO Rolling Review of Requirements</a:t>
            </a:r>
          </a:p>
          <a:p>
            <a:endParaRPr lang="en-US" altLang="ja-JP" sz="2800" dirty="0" smtClean="0"/>
          </a:p>
          <a:p>
            <a:pPr marL="914400" lvl="1" indent="-457200">
              <a:buFontTx/>
              <a:buChar char="-"/>
            </a:pPr>
            <a:r>
              <a:rPr lang="en-US" altLang="ja-JP" sz="2400" dirty="0"/>
              <a:t>Seek support of the Satellite Operators and Space Agencies (CGMS and CEOS), and Global Space-based Inter-Calibration System (GSICS) Executive Panel and WGs Members by implementation of </a:t>
            </a:r>
            <a:r>
              <a:rPr lang="en-US" altLang="ja-JP" sz="2400" u="sng" dirty="0"/>
              <a:t>OSCAR/Space v2 Support Team </a:t>
            </a:r>
            <a:r>
              <a:rPr lang="en-US" altLang="ja-JP" sz="2400" dirty="0"/>
              <a:t>and </a:t>
            </a:r>
            <a:r>
              <a:rPr lang="en-US" altLang="ja-JP" sz="2400" u="sng" dirty="0"/>
              <a:t>Science and Technical Advisory Team</a:t>
            </a:r>
          </a:p>
          <a:p>
            <a:pPr marL="914400" lvl="1" indent="-457200">
              <a:buFontTx/>
              <a:buChar char="-"/>
            </a:pPr>
            <a:r>
              <a:rPr lang="en-US" altLang="ja-JP" sz="2400" dirty="0"/>
              <a:t>OSCAR/Space v2 has become the community reference resource for satellite metadata (e.g., launch date, payloads, time lines) and capabilities (e.g., instruments measuring which variables)</a:t>
            </a:r>
          </a:p>
        </p:txBody>
      </p:sp>
    </p:spTree>
    <p:extLst>
      <p:ext uri="{BB962C8B-B14F-4D97-AF65-F5344CB8AC3E}">
        <p14:creationId xmlns:p14="http://schemas.microsoft.com/office/powerpoint/2010/main" val="316283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2771"/>
            <a:ext cx="649224" cy="1714500"/>
          </a:xfrm>
          <a:prstGeom prst="rect">
            <a:avLst/>
          </a:prstGeom>
        </p:spPr>
      </p:pic>
      <p:sp>
        <p:nvSpPr>
          <p:cNvPr id="6" name="テキスト ボックス 4"/>
          <p:cNvSpPr txBox="1"/>
          <p:nvPr/>
        </p:nvSpPr>
        <p:spPr>
          <a:xfrm>
            <a:off x="219412" y="144581"/>
            <a:ext cx="8706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Exchange and Availability of Satellite Data on WIS</a:t>
            </a:r>
          </a:p>
        </p:txBody>
      </p:sp>
      <p:sp>
        <p:nvSpPr>
          <p:cNvPr id="7" name="テキスト ボックス 5"/>
          <p:cNvSpPr txBox="1"/>
          <p:nvPr/>
        </p:nvSpPr>
        <p:spPr>
          <a:xfrm>
            <a:off x="274828" y="977114"/>
            <a:ext cx="85703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/>
              <a:t>Foster documentation of global satellite data exchange requirements of global NWP </a:t>
            </a:r>
            <a:r>
              <a:rPr lang="en-US" altLang="ja-JP" sz="2400" dirty="0" err="1"/>
              <a:t>centres</a:t>
            </a:r>
            <a:r>
              <a:rPr lang="en-US" altLang="ja-JP" sz="2400" dirty="0"/>
              <a:t> (through GODEX-NWP)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/>
              <a:t>Update documentation of regional satellite data requirements, through the Region-based satellite user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/>
              <a:t>Implement consistent monitoring of </a:t>
            </a:r>
            <a:r>
              <a:rPr lang="en-US" altLang="ja-JP" sz="2400" dirty="0" err="1"/>
              <a:t>DBNet</a:t>
            </a:r>
            <a:r>
              <a:rPr lang="en-US" altLang="ja-JP" sz="2400" dirty="0"/>
              <a:t> (Direct Broadcast Network for near real-time relay of low-Earth orbit satellite data) performance, and improve timeliness and implement WIS metadata standard for </a:t>
            </a:r>
            <a:r>
              <a:rPr lang="en-US" altLang="ja-JP" sz="2400" dirty="0" err="1"/>
              <a:t>DBNet</a:t>
            </a:r>
            <a:r>
              <a:rPr lang="en-US" altLang="ja-JP" sz="2400" dirty="0"/>
              <a:t>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altLang="ja-JP" sz="2400" dirty="0" err="1"/>
              <a:t>Promote</a:t>
            </a:r>
            <a:r>
              <a:rPr lang="fr-CH" altLang="ja-JP" sz="2400" dirty="0"/>
              <a:t> use of satellite data-</a:t>
            </a:r>
            <a:r>
              <a:rPr lang="fr-CH" altLang="ja-JP" sz="2400" dirty="0" err="1"/>
              <a:t>specific</a:t>
            </a:r>
            <a:r>
              <a:rPr lang="fr-CH" altLang="ja-JP" sz="2400" dirty="0"/>
              <a:t> WIS </a:t>
            </a:r>
            <a:r>
              <a:rPr lang="fr-CH" altLang="ja-JP" sz="2400" dirty="0" err="1"/>
              <a:t>metadata</a:t>
            </a:r>
            <a:r>
              <a:rPr lang="fr-CH" altLang="ja-JP" sz="2400" dirty="0"/>
              <a:t> standard, </a:t>
            </a:r>
            <a:r>
              <a:rPr lang="fr-CH" altLang="ja-JP" sz="2400" dirty="0" err="1"/>
              <a:t>recently</a:t>
            </a:r>
            <a:r>
              <a:rPr lang="fr-CH" altLang="ja-JP" sz="2400" dirty="0"/>
              <a:t> </a:t>
            </a:r>
            <a:r>
              <a:rPr lang="fr-CH" altLang="ja-JP" sz="2400" dirty="0" err="1"/>
              <a:t>adopted</a:t>
            </a:r>
            <a:r>
              <a:rPr lang="fr-CH" altLang="ja-JP" sz="2400" dirty="0"/>
              <a:t> by CBS-16</a:t>
            </a:r>
            <a:endParaRPr lang="en-US" altLang="ja-JP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/>
              <a:t>Initiate prototype for monitoring of global satellite data availability (by ECMWF, GISC Tokyo)</a:t>
            </a:r>
          </a:p>
        </p:txBody>
      </p:sp>
    </p:spTree>
    <p:extLst>
      <p:ext uri="{BB962C8B-B14F-4D97-AF65-F5344CB8AC3E}">
        <p14:creationId xmlns:p14="http://schemas.microsoft.com/office/powerpoint/2010/main" val="76763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2771"/>
            <a:ext cx="649224" cy="1714500"/>
          </a:xfrm>
          <a:prstGeom prst="rect">
            <a:avLst/>
          </a:prstGeom>
        </p:spPr>
      </p:pic>
      <p:sp>
        <p:nvSpPr>
          <p:cNvPr id="6" name="テキスト ボックス 4"/>
          <p:cNvSpPr txBox="1"/>
          <p:nvPr/>
        </p:nvSpPr>
        <p:spPr>
          <a:xfrm>
            <a:off x="0" y="14458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/>
              <a:t>Space Weather Services (Four-year Plan: 2016 - 2019</a:t>
            </a:r>
            <a:r>
              <a:rPr lang="en-US" altLang="ja-JP" sz="2800" b="1" dirty="0" smtClean="0"/>
              <a:t>) (1/2)</a:t>
            </a:r>
            <a:endParaRPr kumimoji="1" lang="en-US" altLang="ja-JP" sz="2800" b="1" dirty="0"/>
          </a:p>
        </p:txBody>
      </p:sp>
      <p:sp>
        <p:nvSpPr>
          <p:cNvPr id="7" name="テキスト ボックス 5"/>
          <p:cNvSpPr txBox="1"/>
          <p:nvPr/>
        </p:nvSpPr>
        <p:spPr>
          <a:xfrm>
            <a:off x="274828" y="977114"/>
            <a:ext cx="85703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/>
              <a:t>Objective of developing the WMO’s initiative for worldwide coordination of Space weather services responds to the growing demand of WMO Members for space weather </a:t>
            </a:r>
            <a:r>
              <a:rPr lang="en-US" altLang="ja-JP" sz="2400" dirty="0" smtClean="0"/>
              <a:t>services</a:t>
            </a:r>
          </a:p>
          <a:p>
            <a:endParaRPr lang="en-US" altLang="ja-JP" sz="2400" dirty="0" smtClean="0"/>
          </a:p>
          <a:p>
            <a:pPr marL="914400" lvl="1" indent="-457200">
              <a:buFontTx/>
              <a:buChar char="-"/>
            </a:pPr>
            <a:r>
              <a:rPr lang="en-US" altLang="ja-JP" sz="2400" dirty="0" smtClean="0"/>
              <a:t>Cg-17 </a:t>
            </a:r>
            <a:r>
              <a:rPr lang="en-US" altLang="ja-JP" sz="2400" dirty="0"/>
              <a:t>requested </a:t>
            </a:r>
            <a:r>
              <a:rPr lang="en-US" altLang="ja-JP" sz="2400" dirty="0" err="1"/>
              <a:t>CAeM</a:t>
            </a:r>
            <a:r>
              <a:rPr lang="en-US" altLang="ja-JP" sz="2400" dirty="0"/>
              <a:t> and CBS to consider existing responsibilities, working mechanisms, expert teams and integration within relevant WMO </a:t>
            </a:r>
            <a:r>
              <a:rPr lang="en-US" altLang="ja-JP" sz="2400" dirty="0" err="1"/>
              <a:t>Programmes</a:t>
            </a:r>
            <a:r>
              <a:rPr lang="en-US" altLang="ja-JP" sz="2400" dirty="0"/>
              <a:t> in finalizing a draft “Four-year Plan for WMO Coordination of Space Weather Activities (the Plan)”</a:t>
            </a:r>
          </a:p>
          <a:p>
            <a:pPr marL="914400" lvl="1" indent="-457200">
              <a:buFontTx/>
              <a:buChar char="-"/>
            </a:pPr>
            <a:r>
              <a:rPr lang="en-US" altLang="ja-JP" sz="2400" dirty="0"/>
              <a:t>EC-68 approved the Plan, and requested </a:t>
            </a:r>
            <a:r>
              <a:rPr lang="en-US" altLang="ja-JP" sz="2400" dirty="0" err="1"/>
              <a:t>CAeM</a:t>
            </a:r>
            <a:r>
              <a:rPr lang="en-US" altLang="ja-JP" sz="2400" dirty="0"/>
              <a:t> and CBS to establish Inter-</a:t>
            </a:r>
            <a:r>
              <a:rPr lang="en-US" altLang="ja-JP" sz="2400" dirty="0" err="1"/>
              <a:t>Programme</a:t>
            </a:r>
            <a:r>
              <a:rPr lang="en-US" altLang="ja-JP" sz="2400" dirty="0"/>
              <a:t> Team on Space Weather Information, System and Services (IPT-</a:t>
            </a:r>
            <a:r>
              <a:rPr lang="en-US" altLang="ja-JP" sz="2400" dirty="0" err="1"/>
              <a:t>SWeISS</a:t>
            </a:r>
            <a:r>
              <a:rPr lang="en-US" altLang="ja-JP" sz="2400" dirty="0" smtClean="0"/>
              <a:t>)</a:t>
            </a:r>
          </a:p>
          <a:p>
            <a:pPr marL="914400" lvl="1" indent="-457200">
              <a:buFontTx/>
              <a:buChar char="-"/>
            </a:pPr>
            <a:r>
              <a:rPr lang="en-US" altLang="ja-JP" sz="2400" dirty="0" smtClean="0"/>
              <a:t>WMO Space </a:t>
            </a:r>
            <a:r>
              <a:rPr lang="en-US" altLang="ja-JP" sz="2400" dirty="0" err="1" smtClean="0"/>
              <a:t>Programme</a:t>
            </a:r>
            <a:r>
              <a:rPr lang="en-US" altLang="ja-JP" sz="2400" dirty="0" smtClean="0"/>
              <a:t>, Aeronautical Meteorology Division, and Data-processing and Forecasting Division will jointly coordinate and promote Space Weather in WMO.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86081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2771"/>
            <a:ext cx="649224" cy="1714500"/>
          </a:xfrm>
          <a:prstGeom prst="rect">
            <a:avLst/>
          </a:prstGeom>
        </p:spPr>
      </p:pic>
      <p:sp>
        <p:nvSpPr>
          <p:cNvPr id="6" name="テキスト ボックス 4"/>
          <p:cNvSpPr txBox="1"/>
          <p:nvPr/>
        </p:nvSpPr>
        <p:spPr>
          <a:xfrm>
            <a:off x="0" y="14458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/>
              <a:t>Space Weather Services (Four-year Plan: 2016 - 2019</a:t>
            </a:r>
            <a:r>
              <a:rPr lang="en-US" altLang="ja-JP" sz="2800" b="1" dirty="0" smtClean="0"/>
              <a:t>) (1/2)</a:t>
            </a:r>
            <a:endParaRPr kumimoji="1" lang="en-US" altLang="ja-JP" sz="2800" b="1" dirty="0"/>
          </a:p>
        </p:txBody>
      </p:sp>
      <p:sp>
        <p:nvSpPr>
          <p:cNvPr id="7" name="テキスト ボックス 5"/>
          <p:cNvSpPr txBox="1"/>
          <p:nvPr/>
        </p:nvSpPr>
        <p:spPr>
          <a:xfrm>
            <a:off x="274828" y="884754"/>
            <a:ext cx="857037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800" dirty="0"/>
              <a:t>An urgent need for accelerated action in 2017 through</a:t>
            </a:r>
            <a:r>
              <a:rPr lang="en-US" altLang="ja-JP" sz="2800" dirty="0" smtClean="0"/>
              <a:t>:</a:t>
            </a:r>
          </a:p>
          <a:p>
            <a:pPr marL="914400" lvl="1" indent="-457200">
              <a:buFontTx/>
              <a:buChar char="-"/>
            </a:pPr>
            <a:r>
              <a:rPr lang="en-US" altLang="ja-JP" sz="2400" dirty="0"/>
              <a:t>Implementation of a Space weather basic system, including issues related to observation techniques and networks, data management and exchange, data centers, and space climatology</a:t>
            </a:r>
          </a:p>
          <a:p>
            <a:pPr marL="914400" lvl="1" indent="-457200">
              <a:buFontTx/>
              <a:buChar char="-"/>
            </a:pPr>
            <a:r>
              <a:rPr lang="en-US" altLang="ja-JP" sz="2400" dirty="0"/>
              <a:t>Promoting of Space weather science, including issues related to modelling, model evaluation and verification, interaction with climate, and transition from research to operations</a:t>
            </a:r>
          </a:p>
          <a:p>
            <a:pPr marL="914400" lvl="1" indent="-457200">
              <a:buFontTx/>
              <a:buChar char="-"/>
            </a:pPr>
            <a:r>
              <a:rPr lang="en-US" altLang="ja-JP" sz="2400" dirty="0"/>
              <a:t>Development of Space weather application, including requirements evaluation, the delivery of services, capacity building and user interaction</a:t>
            </a:r>
          </a:p>
          <a:p>
            <a:pPr marL="914400" lvl="1" indent="-457200">
              <a:buFontTx/>
              <a:buChar char="-"/>
            </a:pPr>
            <a:r>
              <a:rPr lang="en-US" altLang="ja-JP" sz="2400" dirty="0"/>
              <a:t>Oversee the development and review of OSCAR so that it meets the needs of WIGOS for information concerning user space weather observing system </a:t>
            </a:r>
            <a:r>
              <a:rPr lang="en-US" altLang="ja-JP" sz="2400" dirty="0" smtClean="0"/>
              <a:t>capabilities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40938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 presentation template_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 presentation template_en</Template>
  <TotalTime>95</TotalTime>
  <Words>1031</Words>
  <Application>Microsoft Office PowerPoint</Application>
  <PresentationFormat>画面に合わせる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WMO presentation template_en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Toshiyuki Kurino</dc:creator>
  <cp:lastModifiedBy>Home</cp:lastModifiedBy>
  <cp:revision>12</cp:revision>
  <cp:lastPrinted>2017-01-12T18:51:57Z</cp:lastPrinted>
  <dcterms:created xsi:type="dcterms:W3CDTF">2016-05-05T13:18:03Z</dcterms:created>
  <dcterms:modified xsi:type="dcterms:W3CDTF">2017-01-13T08:13:19Z</dcterms:modified>
</cp:coreProperties>
</file>