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notesMasterIdLst>
    <p:notesMasterId r:id="rId27"/>
  </p:notesMasterIdLst>
  <p:sldIdLst>
    <p:sldId id="256" r:id="rId4"/>
    <p:sldId id="268" r:id="rId5"/>
    <p:sldId id="269" r:id="rId6"/>
    <p:sldId id="262" r:id="rId7"/>
    <p:sldId id="263" r:id="rId8"/>
    <p:sldId id="267" r:id="rId9"/>
    <p:sldId id="270" r:id="rId10"/>
    <p:sldId id="276" r:id="rId11"/>
    <p:sldId id="264" r:id="rId12"/>
    <p:sldId id="265" r:id="rId13"/>
    <p:sldId id="271" r:id="rId14"/>
    <p:sldId id="272" r:id="rId15"/>
    <p:sldId id="273" r:id="rId16"/>
    <p:sldId id="274" r:id="rId17"/>
    <p:sldId id="275" r:id="rId18"/>
    <p:sldId id="258"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NTERNAL.WMO.INT\UserData\Redirected\dthomas\Desktop\Databases\Surveys\WIS%20Implementation%20Status%20All%20Regions%20%20(Graphs)%20Oct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NTERNAL.WMO.INT\UserData\Redirected\dthomas\Desktop\Databases\Surveys\WIS%20Implementation%20Status%20All%20Regions%20%20(Graphs)%20Oct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1"/>
          <c:order val="0"/>
          <c:tx>
            <c:v>RA 1</c:v>
          </c:tx>
          <c:spPr>
            <a:solidFill>
              <a:srgbClr val="C00000"/>
            </a:solidFill>
          </c:spPr>
          <c:invertIfNegative val="0"/>
          <c:dLbls>
            <c:showLegendKey val="0"/>
            <c:showVal val="1"/>
            <c:showCatName val="0"/>
            <c:showSerName val="0"/>
            <c:showPercent val="0"/>
            <c:showBubbleSize val="0"/>
            <c:showLeaderLines val="0"/>
          </c:dLbls>
          <c:val>
            <c:numRef>
              <c:f>Statistics!$C$38:$C$42</c:f>
              <c:numCache>
                <c:formatCode>General</c:formatCode>
                <c:ptCount val="5"/>
                <c:pt idx="0">
                  <c:v>6</c:v>
                </c:pt>
                <c:pt idx="1">
                  <c:v>1</c:v>
                </c:pt>
                <c:pt idx="2">
                  <c:v>2</c:v>
                </c:pt>
                <c:pt idx="3">
                  <c:v>1</c:v>
                </c:pt>
                <c:pt idx="4">
                  <c:v>1</c:v>
                </c:pt>
              </c:numCache>
            </c:numRef>
          </c:val>
        </c:ser>
        <c:ser>
          <c:idx val="0"/>
          <c:order val="1"/>
          <c:tx>
            <c:v>RA 2</c:v>
          </c:tx>
          <c:spPr>
            <a:solidFill>
              <a:srgbClr val="00B0F0"/>
            </a:solidFill>
          </c:spPr>
          <c:invertIfNegative val="0"/>
          <c:dLbls>
            <c:showLegendKey val="0"/>
            <c:showVal val="1"/>
            <c:showCatName val="0"/>
            <c:showSerName val="0"/>
            <c:showPercent val="0"/>
            <c:showBubbleSize val="0"/>
            <c:showLeaderLines val="0"/>
          </c:dLbls>
          <c:val>
            <c:numRef>
              <c:f>Statistics!$D$38:$D$42</c:f>
              <c:numCache>
                <c:formatCode>General</c:formatCode>
                <c:ptCount val="5"/>
                <c:pt idx="0">
                  <c:v>0</c:v>
                </c:pt>
                <c:pt idx="1">
                  <c:v>5</c:v>
                </c:pt>
                <c:pt idx="2">
                  <c:v>8</c:v>
                </c:pt>
                <c:pt idx="3">
                  <c:v>7</c:v>
                </c:pt>
                <c:pt idx="4">
                  <c:v>2</c:v>
                </c:pt>
              </c:numCache>
            </c:numRef>
          </c:val>
        </c:ser>
        <c:ser>
          <c:idx val="2"/>
          <c:order val="2"/>
          <c:tx>
            <c:v>RA 3</c:v>
          </c:tx>
          <c:spPr>
            <a:solidFill>
              <a:srgbClr val="00B050"/>
            </a:solidFill>
          </c:spPr>
          <c:invertIfNegative val="0"/>
          <c:dLbls>
            <c:showLegendKey val="0"/>
            <c:showVal val="1"/>
            <c:showCatName val="0"/>
            <c:showSerName val="0"/>
            <c:showPercent val="0"/>
            <c:showBubbleSize val="0"/>
            <c:showLeaderLines val="0"/>
          </c:dLbls>
          <c:val>
            <c:numRef>
              <c:f>Statistics!$E$38:$E$42</c:f>
              <c:numCache>
                <c:formatCode>General</c:formatCode>
                <c:ptCount val="5"/>
                <c:pt idx="0">
                  <c:v>2</c:v>
                </c:pt>
                <c:pt idx="1">
                  <c:v>3</c:v>
                </c:pt>
                <c:pt idx="2">
                  <c:v>2</c:v>
                </c:pt>
                <c:pt idx="3">
                  <c:v>1</c:v>
                </c:pt>
                <c:pt idx="4">
                  <c:v>0</c:v>
                </c:pt>
              </c:numCache>
            </c:numRef>
          </c:val>
        </c:ser>
        <c:ser>
          <c:idx val="3"/>
          <c:order val="3"/>
          <c:tx>
            <c:v>RA 4</c:v>
          </c:tx>
          <c:spPr>
            <a:solidFill>
              <a:srgbClr val="7030A0"/>
            </a:solidFill>
          </c:spPr>
          <c:invertIfNegative val="0"/>
          <c:dLbls>
            <c:showLegendKey val="0"/>
            <c:showVal val="1"/>
            <c:showCatName val="0"/>
            <c:showSerName val="0"/>
            <c:showPercent val="0"/>
            <c:showBubbleSize val="0"/>
            <c:showLeaderLines val="0"/>
          </c:dLbls>
          <c:val>
            <c:numRef>
              <c:f>Statistics!$F$38:$F$42</c:f>
              <c:numCache>
                <c:formatCode>General</c:formatCode>
                <c:ptCount val="5"/>
                <c:pt idx="0">
                  <c:v>1</c:v>
                </c:pt>
                <c:pt idx="1">
                  <c:v>3</c:v>
                </c:pt>
                <c:pt idx="2">
                  <c:v>1</c:v>
                </c:pt>
                <c:pt idx="3">
                  <c:v>3</c:v>
                </c:pt>
                <c:pt idx="4">
                  <c:v>1</c:v>
                </c:pt>
              </c:numCache>
            </c:numRef>
          </c:val>
        </c:ser>
        <c:ser>
          <c:idx val="4"/>
          <c:order val="4"/>
          <c:tx>
            <c:v>RA 5</c:v>
          </c:tx>
          <c:spPr>
            <a:solidFill>
              <a:srgbClr val="FFFF00"/>
            </a:solidFill>
          </c:spPr>
          <c:invertIfNegative val="0"/>
          <c:dLbls>
            <c:showLegendKey val="0"/>
            <c:showVal val="1"/>
            <c:showCatName val="0"/>
            <c:showSerName val="0"/>
            <c:showPercent val="0"/>
            <c:showBubbleSize val="0"/>
            <c:showLeaderLines val="0"/>
          </c:dLbls>
          <c:val>
            <c:numRef>
              <c:f>Statistics!$G$38:$G$42</c:f>
              <c:numCache>
                <c:formatCode>General</c:formatCode>
                <c:ptCount val="5"/>
                <c:pt idx="0">
                  <c:v>1</c:v>
                </c:pt>
                <c:pt idx="1">
                  <c:v>0</c:v>
                </c:pt>
                <c:pt idx="2">
                  <c:v>3</c:v>
                </c:pt>
                <c:pt idx="3">
                  <c:v>4</c:v>
                </c:pt>
                <c:pt idx="4">
                  <c:v>1</c:v>
                </c:pt>
              </c:numCache>
            </c:numRef>
          </c:val>
        </c:ser>
        <c:ser>
          <c:idx val="5"/>
          <c:order val="5"/>
          <c:tx>
            <c:v>RA 6</c:v>
          </c:tx>
          <c:spPr>
            <a:solidFill>
              <a:srgbClr val="FFC000"/>
            </a:solidFill>
          </c:spPr>
          <c:invertIfNegative val="0"/>
          <c:dLbls>
            <c:showLegendKey val="0"/>
            <c:showVal val="1"/>
            <c:showCatName val="0"/>
            <c:showSerName val="0"/>
            <c:showPercent val="0"/>
            <c:showBubbleSize val="0"/>
            <c:showLeaderLines val="0"/>
          </c:dLbls>
          <c:val>
            <c:numRef>
              <c:f>Statistics!$H$38:$H$42</c:f>
              <c:numCache>
                <c:formatCode>General</c:formatCode>
                <c:ptCount val="5"/>
                <c:pt idx="0">
                  <c:v>1</c:v>
                </c:pt>
                <c:pt idx="1">
                  <c:v>7</c:v>
                </c:pt>
                <c:pt idx="2">
                  <c:v>9</c:v>
                </c:pt>
                <c:pt idx="3">
                  <c:v>6</c:v>
                </c:pt>
                <c:pt idx="4">
                  <c:v>6</c:v>
                </c:pt>
              </c:numCache>
            </c:numRef>
          </c:val>
        </c:ser>
        <c:dLbls>
          <c:showLegendKey val="0"/>
          <c:showVal val="0"/>
          <c:showCatName val="0"/>
          <c:showSerName val="0"/>
          <c:showPercent val="0"/>
          <c:showBubbleSize val="0"/>
        </c:dLbls>
        <c:gapWidth val="150"/>
        <c:shape val="cylinder"/>
        <c:axId val="40188928"/>
        <c:axId val="40293120"/>
        <c:axId val="0"/>
      </c:bar3DChart>
      <c:catAx>
        <c:axId val="40188928"/>
        <c:scaling>
          <c:orientation val="minMax"/>
        </c:scaling>
        <c:delete val="0"/>
        <c:axPos val="b"/>
        <c:majorTickMark val="out"/>
        <c:minorTickMark val="none"/>
        <c:tickLblPos val="nextTo"/>
        <c:crossAx val="40293120"/>
        <c:crosses val="autoZero"/>
        <c:auto val="1"/>
        <c:lblAlgn val="ctr"/>
        <c:lblOffset val="100"/>
        <c:noMultiLvlLbl val="0"/>
      </c:catAx>
      <c:valAx>
        <c:axId val="40293120"/>
        <c:scaling>
          <c:orientation val="minMax"/>
        </c:scaling>
        <c:delete val="0"/>
        <c:axPos val="l"/>
        <c:majorGridlines/>
        <c:numFmt formatCode="General" sourceLinked="1"/>
        <c:majorTickMark val="out"/>
        <c:minorTickMark val="none"/>
        <c:tickLblPos val="nextTo"/>
        <c:crossAx val="401889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4"/>
          <c:order val="0"/>
          <c:tx>
            <c:v>RA 1</c:v>
          </c:tx>
          <c:spPr>
            <a:solidFill>
              <a:srgbClr val="C00000"/>
            </a:solidFill>
          </c:spPr>
          <c:invertIfNegative val="0"/>
          <c:dLbls>
            <c:showLegendKey val="0"/>
            <c:showVal val="1"/>
            <c:showCatName val="0"/>
            <c:showSerName val="0"/>
            <c:showPercent val="0"/>
            <c:showBubbleSize val="0"/>
            <c:showLeaderLines val="0"/>
          </c:dLbls>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Statistics!$C$45:$C$49</c:f>
              <c:numCache>
                <c:formatCode>General</c:formatCode>
                <c:ptCount val="5"/>
                <c:pt idx="0">
                  <c:v>4</c:v>
                </c:pt>
                <c:pt idx="1">
                  <c:v>3</c:v>
                </c:pt>
                <c:pt idx="2">
                  <c:v>2</c:v>
                </c:pt>
                <c:pt idx="3">
                  <c:v>1</c:v>
                </c:pt>
                <c:pt idx="4">
                  <c:v>1</c:v>
                </c:pt>
              </c:numCache>
            </c:numRef>
          </c:val>
        </c:ser>
        <c:ser>
          <c:idx val="0"/>
          <c:order val="1"/>
          <c:tx>
            <c:v>RA 2</c:v>
          </c:tx>
          <c:spPr>
            <a:solidFill>
              <a:srgbClr val="00B0F0"/>
            </a:solidFill>
          </c:spPr>
          <c:invertIfNegative val="0"/>
          <c:dLbls>
            <c:showLegendKey val="0"/>
            <c:showVal val="1"/>
            <c:showCatName val="0"/>
            <c:showSerName val="0"/>
            <c:showPercent val="0"/>
            <c:showBubbleSize val="0"/>
            <c:showLeaderLines val="0"/>
          </c:dLbls>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Statistics!$D$45:$D$49</c:f>
              <c:numCache>
                <c:formatCode>General</c:formatCode>
                <c:ptCount val="5"/>
                <c:pt idx="0">
                  <c:v>3</c:v>
                </c:pt>
                <c:pt idx="1">
                  <c:v>4</c:v>
                </c:pt>
                <c:pt idx="2">
                  <c:v>6</c:v>
                </c:pt>
                <c:pt idx="3">
                  <c:v>4</c:v>
                </c:pt>
                <c:pt idx="4">
                  <c:v>5</c:v>
                </c:pt>
              </c:numCache>
            </c:numRef>
          </c:val>
        </c:ser>
        <c:ser>
          <c:idx val="1"/>
          <c:order val="2"/>
          <c:tx>
            <c:v>RA 3</c:v>
          </c:tx>
          <c:spPr>
            <a:solidFill>
              <a:srgbClr val="00B050"/>
            </a:solidFill>
          </c:spPr>
          <c:invertIfNegative val="0"/>
          <c:dLbls>
            <c:showLegendKey val="0"/>
            <c:showVal val="1"/>
            <c:showCatName val="0"/>
            <c:showSerName val="0"/>
            <c:showPercent val="0"/>
            <c:showBubbleSize val="0"/>
            <c:showLeaderLines val="0"/>
          </c:dLbls>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Statistics!$E$45:$E$49</c:f>
              <c:numCache>
                <c:formatCode>General</c:formatCode>
                <c:ptCount val="5"/>
                <c:pt idx="0">
                  <c:v>4</c:v>
                </c:pt>
                <c:pt idx="1">
                  <c:v>1</c:v>
                </c:pt>
                <c:pt idx="2">
                  <c:v>3</c:v>
                </c:pt>
                <c:pt idx="3">
                  <c:v>0</c:v>
                </c:pt>
                <c:pt idx="4">
                  <c:v>0</c:v>
                </c:pt>
              </c:numCache>
            </c:numRef>
          </c:val>
        </c:ser>
        <c:ser>
          <c:idx val="2"/>
          <c:order val="3"/>
          <c:tx>
            <c:v>RA 4</c:v>
          </c:tx>
          <c:spPr>
            <a:solidFill>
              <a:srgbClr val="7030A0"/>
            </a:solidFill>
          </c:spPr>
          <c:invertIfNegative val="0"/>
          <c:dLbls>
            <c:showLegendKey val="0"/>
            <c:showVal val="1"/>
            <c:showCatName val="0"/>
            <c:showSerName val="0"/>
            <c:showPercent val="0"/>
            <c:showBubbleSize val="0"/>
            <c:showLeaderLines val="0"/>
          </c:dLbls>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Statistics!$F$45:$F$49</c:f>
              <c:numCache>
                <c:formatCode>General</c:formatCode>
                <c:ptCount val="5"/>
                <c:pt idx="0">
                  <c:v>3</c:v>
                </c:pt>
                <c:pt idx="1">
                  <c:v>2</c:v>
                </c:pt>
                <c:pt idx="2">
                  <c:v>2</c:v>
                </c:pt>
                <c:pt idx="3">
                  <c:v>2</c:v>
                </c:pt>
                <c:pt idx="4">
                  <c:v>0</c:v>
                </c:pt>
              </c:numCache>
            </c:numRef>
          </c:val>
        </c:ser>
        <c:ser>
          <c:idx val="3"/>
          <c:order val="4"/>
          <c:tx>
            <c:v>RA 5</c:v>
          </c:tx>
          <c:spPr>
            <a:solidFill>
              <a:srgbClr val="FFFF00"/>
            </a:solidFill>
          </c:spPr>
          <c:invertIfNegative val="0"/>
          <c:dLbls>
            <c:showLegendKey val="0"/>
            <c:showVal val="1"/>
            <c:showCatName val="0"/>
            <c:showSerName val="0"/>
            <c:showPercent val="0"/>
            <c:showBubbleSize val="0"/>
            <c:showLeaderLines val="0"/>
          </c:dLbls>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Statistics!$G$45:$G$49</c:f>
              <c:numCache>
                <c:formatCode>General</c:formatCode>
                <c:ptCount val="5"/>
                <c:pt idx="0">
                  <c:v>2</c:v>
                </c:pt>
                <c:pt idx="1">
                  <c:v>0</c:v>
                </c:pt>
                <c:pt idx="2">
                  <c:v>3</c:v>
                </c:pt>
                <c:pt idx="3">
                  <c:v>3</c:v>
                </c:pt>
                <c:pt idx="4">
                  <c:v>1</c:v>
                </c:pt>
              </c:numCache>
            </c:numRef>
          </c:val>
        </c:ser>
        <c:ser>
          <c:idx val="5"/>
          <c:order val="5"/>
          <c:tx>
            <c:v>RA 6</c:v>
          </c:tx>
          <c:spPr>
            <a:solidFill>
              <a:srgbClr val="FFC000"/>
            </a:solidFill>
          </c:spPr>
          <c:invertIfNegative val="0"/>
          <c:dLbls>
            <c:showLegendKey val="0"/>
            <c:showVal val="1"/>
            <c:showCatName val="0"/>
            <c:showSerName val="0"/>
            <c:showPercent val="0"/>
            <c:showBubbleSize val="0"/>
            <c:showLeaderLines val="0"/>
          </c:dLbls>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Statistics!$H$45:$H$49</c:f>
              <c:numCache>
                <c:formatCode>General</c:formatCode>
                <c:ptCount val="5"/>
                <c:pt idx="0">
                  <c:v>4</c:v>
                </c:pt>
                <c:pt idx="1">
                  <c:v>2</c:v>
                </c:pt>
                <c:pt idx="2">
                  <c:v>6</c:v>
                </c:pt>
                <c:pt idx="3">
                  <c:v>9</c:v>
                </c:pt>
                <c:pt idx="4">
                  <c:v>8</c:v>
                </c:pt>
              </c:numCache>
            </c:numRef>
          </c:val>
        </c:ser>
        <c:dLbls>
          <c:showLegendKey val="0"/>
          <c:showVal val="0"/>
          <c:showCatName val="0"/>
          <c:showSerName val="0"/>
          <c:showPercent val="0"/>
          <c:showBubbleSize val="0"/>
        </c:dLbls>
        <c:gapWidth val="150"/>
        <c:shape val="cylinder"/>
        <c:axId val="37078144"/>
        <c:axId val="37079680"/>
        <c:axId val="0"/>
      </c:bar3DChart>
      <c:catAx>
        <c:axId val="37078144"/>
        <c:scaling>
          <c:orientation val="minMax"/>
        </c:scaling>
        <c:delete val="0"/>
        <c:axPos val="b"/>
        <c:majorTickMark val="out"/>
        <c:minorTickMark val="none"/>
        <c:tickLblPos val="nextTo"/>
        <c:crossAx val="37079680"/>
        <c:crosses val="autoZero"/>
        <c:auto val="1"/>
        <c:lblAlgn val="ctr"/>
        <c:lblOffset val="100"/>
        <c:noMultiLvlLbl val="0"/>
      </c:catAx>
      <c:valAx>
        <c:axId val="37079680"/>
        <c:scaling>
          <c:orientation val="minMax"/>
        </c:scaling>
        <c:delete val="0"/>
        <c:axPos val="l"/>
        <c:majorGridlines/>
        <c:numFmt formatCode="General" sourceLinked="1"/>
        <c:majorTickMark val="out"/>
        <c:minorTickMark val="none"/>
        <c:tickLblPos val="nextTo"/>
        <c:crossAx val="3707814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33D3C-C375-40E7-81AF-2FDBD3A6F072}"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C8526-4F8F-44B9-9D4B-79DE5C41E287}" type="slidenum">
              <a:rPr lang="en-US" smtClean="0"/>
              <a:t>‹#›</a:t>
            </a:fld>
            <a:endParaRPr lang="en-US"/>
          </a:p>
        </p:txBody>
      </p:sp>
    </p:spTree>
    <p:extLst>
      <p:ext uri="{BB962C8B-B14F-4D97-AF65-F5344CB8AC3E}">
        <p14:creationId xmlns:p14="http://schemas.microsoft.com/office/powerpoint/2010/main" val="414555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C4CCA-64FD-41BC-A6F4-21A4C8538BFD}" type="slidenum">
              <a:rPr lang="en-US" smtClean="0"/>
              <a:t>2</a:t>
            </a:fld>
            <a:endParaRPr lang="en-US"/>
          </a:p>
        </p:txBody>
      </p:sp>
    </p:spTree>
    <p:extLst>
      <p:ext uri="{BB962C8B-B14F-4D97-AF65-F5344CB8AC3E}">
        <p14:creationId xmlns:p14="http://schemas.microsoft.com/office/powerpoint/2010/main" val="401361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just how far have Members come. Here we can see that although</a:t>
            </a:r>
            <a:r>
              <a:rPr lang="en-GB" baseline="0" dirty="0" smtClean="0"/>
              <a:t> the Members are showing an increase in WIS understanding across the regions,  significant number of Members have little or only some of the new functionality in place. We really need to work on building WIS competencies and assisting Members to get them in place.</a:t>
            </a:r>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102034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C4CCA-64FD-41BC-A6F4-21A4C8538BF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221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content delivery network or content distribution network (CDN) is a globally distributed network of proxy servers deployed in multiple data centers. The goal of a CDN is to serve content to end-users with high availability and high performance.</a:t>
            </a:r>
            <a:endParaRPr lang="en-US" dirty="0"/>
          </a:p>
        </p:txBody>
      </p:sp>
      <p:sp>
        <p:nvSpPr>
          <p:cNvPr id="4" name="Slide Number Placeholder 3"/>
          <p:cNvSpPr>
            <a:spLocks noGrp="1"/>
          </p:cNvSpPr>
          <p:nvPr>
            <p:ph type="sldNum" sz="quarter" idx="10"/>
          </p:nvPr>
        </p:nvSpPr>
        <p:spPr/>
        <p:txBody>
          <a:bodyPr/>
          <a:lstStyle/>
          <a:p>
            <a:fld id="{FA7C4CCA-64FD-41BC-A6F4-21A4C8538BF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063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75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25348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15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0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88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8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9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062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758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1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29826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2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66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105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40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392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441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91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51784702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803767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iswiki.wmo.int/wis-pub-sub"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is.wmo.int/WISCentresDb" TargetMode="External"/><Relationship Id="rId2" Type="http://schemas.openxmlformats.org/officeDocument/2006/relationships/hyperlink" Target="http://www.wmo.int/gisc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mo.int/pages/prog/www/CBS/Lists_WorkGroups/CBS/cross-cutting/fp%20wis/memb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iswiki.wmo.int/WIS-Stat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2002370"/>
            <a:ext cx="8229600" cy="184081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ICG-WIGOS 6</a:t>
            </a:r>
          </a:p>
          <a:p>
            <a:r>
              <a:rPr lang="en-GB" sz="4800" dirty="0" smtClean="0">
                <a:solidFill>
                  <a:srgbClr val="000090"/>
                </a:solidFill>
              </a:rPr>
              <a:t>WIS Status Report</a:t>
            </a:r>
          </a:p>
          <a:p>
            <a:r>
              <a:rPr lang="en-GB" sz="2000" dirty="0" smtClean="0">
                <a:solidFill>
                  <a:srgbClr val="000090"/>
                </a:solidFill>
              </a:rPr>
              <a:t>Agenda Item 6.1</a:t>
            </a:r>
            <a:endParaRPr lang="en-US" sz="2000" dirty="0">
              <a:solidFill>
                <a:srgbClr val="000090"/>
              </a:solidFill>
            </a:endParaRPr>
          </a:p>
        </p:txBody>
      </p:sp>
      <p:sp>
        <p:nvSpPr>
          <p:cNvPr id="3" name="TextBox 2"/>
          <p:cNvSpPr txBox="1"/>
          <p:nvPr/>
        </p:nvSpPr>
        <p:spPr>
          <a:xfrm>
            <a:off x="4743450" y="4086225"/>
            <a:ext cx="3943350" cy="1477328"/>
          </a:xfrm>
          <a:prstGeom prst="rect">
            <a:avLst/>
          </a:prstGeom>
          <a:noFill/>
        </p:spPr>
        <p:txBody>
          <a:bodyPr wrap="square" rtlCol="0">
            <a:spAutoFit/>
          </a:bodyPr>
          <a:lstStyle/>
          <a:p>
            <a:r>
              <a:rPr lang="en-GB" dirty="0" smtClean="0"/>
              <a:t>David Thomas</a:t>
            </a:r>
          </a:p>
          <a:p>
            <a:r>
              <a:rPr lang="en-GB" dirty="0" smtClean="0"/>
              <a:t>Chief Information &amp; Telecommunication System Division. WMO</a:t>
            </a:r>
          </a:p>
          <a:p>
            <a:endParaRPr lang="en-GB" dirty="0"/>
          </a:p>
          <a:p>
            <a:r>
              <a:rPr lang="en-GB" dirty="0" smtClean="0"/>
              <a:t>13 Jan 2017. Geneva</a:t>
            </a:r>
            <a:endParaRPr lang="en-US" dirty="0"/>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78083"/>
          </a:xfrm>
        </p:spPr>
        <p:txBody>
          <a:bodyPr/>
          <a:lstStyle/>
          <a:p>
            <a:r>
              <a:rPr lang="en-GB" dirty="0" smtClean="0"/>
              <a:t>WIS Part C</a:t>
            </a:r>
            <a:endParaRPr lang="en-GB" dirty="0"/>
          </a:p>
        </p:txBody>
      </p:sp>
      <p:sp>
        <p:nvSpPr>
          <p:cNvPr id="21" name="Content Placeholder 20"/>
          <p:cNvSpPr>
            <a:spLocks noGrp="1"/>
          </p:cNvSpPr>
          <p:nvPr>
            <p:ph idx="1"/>
          </p:nvPr>
        </p:nvSpPr>
        <p:spPr/>
        <p:txBody>
          <a:bodyPr/>
          <a:lstStyle/>
          <a:p>
            <a:r>
              <a:rPr lang="en-GB" dirty="0" smtClean="0"/>
              <a:t>Information Lifecycle</a:t>
            </a:r>
            <a:endParaRPr lang="en-US" dirty="0"/>
          </a:p>
        </p:txBody>
      </p:sp>
      <p:sp>
        <p:nvSpPr>
          <p:cNvPr id="22" name="Text Placeholder 21"/>
          <p:cNvSpPr>
            <a:spLocks noGrp="1"/>
          </p:cNvSpPr>
          <p:nvPr>
            <p:ph type="body" sz="half" idx="2"/>
          </p:nvPr>
        </p:nvSpPr>
        <p:spPr>
          <a:xfrm>
            <a:off x="180224" y="1435100"/>
            <a:ext cx="3042115" cy="4790204"/>
          </a:xfrm>
        </p:spPr>
        <p:txBody>
          <a:bodyPr>
            <a:normAutofit lnSpcReduction="10000"/>
          </a:bodyPr>
          <a:lstStyle/>
          <a:p>
            <a:pPr marL="285750" indent="-285750">
              <a:buFont typeface="Arial" panose="020B0604020202020204" pitchFamily="34" charset="0"/>
              <a:buChar char="•"/>
            </a:pPr>
            <a:r>
              <a:rPr lang="en-GB" sz="2000" dirty="0" smtClean="0"/>
              <a:t>Cg-17 tasked CBS to lead in reviewing and documenting all information management  </a:t>
            </a:r>
            <a:br>
              <a:rPr lang="en-GB" sz="2000" dirty="0" smtClean="0"/>
            </a:br>
            <a:r>
              <a:rPr lang="en-GB" sz="2000" dirty="0" smtClean="0"/>
              <a:t>practices across WMO</a:t>
            </a:r>
          </a:p>
          <a:p>
            <a:pPr marL="285750" indent="-285750">
              <a:buFont typeface="Arial" panose="020B0604020202020204" pitchFamily="34" charset="0"/>
              <a:buChar char="•"/>
            </a:pPr>
            <a:r>
              <a:rPr lang="en-GB" sz="2000" dirty="0" smtClean="0"/>
              <a:t>Inter-commission </a:t>
            </a:r>
            <a:br>
              <a:rPr lang="en-GB" sz="2000" dirty="0" smtClean="0"/>
            </a:br>
            <a:r>
              <a:rPr lang="en-GB" sz="2000" dirty="0" smtClean="0"/>
              <a:t>task team on WIS supported TCs</a:t>
            </a:r>
            <a:br>
              <a:rPr lang="en-GB" sz="2000" dirty="0" smtClean="0"/>
            </a:br>
            <a:r>
              <a:rPr lang="en-GB" sz="2000" dirty="0" smtClean="0"/>
              <a:t>participation in achieving this.</a:t>
            </a:r>
          </a:p>
          <a:p>
            <a:pPr marL="285750" indent="-285750">
              <a:buFont typeface="Arial" panose="020B0604020202020204" pitchFamily="34" charset="0"/>
              <a:buChar char="•"/>
            </a:pPr>
            <a:r>
              <a:rPr lang="en-GB" sz="2000" dirty="0" smtClean="0"/>
              <a:t>Developing guides on information practices will be a key deliverable over next four to six years</a:t>
            </a:r>
            <a:endParaRPr lang="en-US" sz="2000" dirty="0"/>
          </a:p>
        </p:txBody>
      </p:sp>
      <p:sp>
        <p:nvSpPr>
          <p:cNvPr id="4" name="Slide Number Placeholder 3"/>
          <p:cNvSpPr>
            <a:spLocks noGrp="1"/>
          </p:cNvSpPr>
          <p:nvPr>
            <p:ph type="sldNum" sz="quarter" idx="12"/>
          </p:nvPr>
        </p:nvSpPr>
        <p:spPr/>
        <p:txBody>
          <a:bodyPr/>
          <a:lstStyle/>
          <a:p>
            <a:fld id="{239C8C6E-DC4D-4ADB-B1A3-71E1766CCA84}" type="slidenum">
              <a:rPr lang="en-GB" altLang="en-US" smtClean="0">
                <a:solidFill>
                  <a:prstClr val="black">
                    <a:tint val="75000"/>
                  </a:prstClr>
                </a:solidFill>
              </a:rPr>
              <a:pPr/>
              <a:t>10</a:t>
            </a:fld>
            <a:endParaRPr lang="en-GB" altLang="en-US">
              <a:solidFill>
                <a:prstClr val="black">
                  <a:tint val="75000"/>
                </a:prstClr>
              </a:solidFill>
            </a:endParaRPr>
          </a:p>
        </p:txBody>
      </p:sp>
      <p:grpSp>
        <p:nvGrpSpPr>
          <p:cNvPr id="3" name="Group 2"/>
          <p:cNvGrpSpPr/>
          <p:nvPr/>
        </p:nvGrpSpPr>
        <p:grpSpPr>
          <a:xfrm>
            <a:off x="3412838" y="1115118"/>
            <a:ext cx="4873852" cy="5109930"/>
            <a:chOff x="2767121" y="1115374"/>
            <a:chExt cx="4873852" cy="5109930"/>
          </a:xfrm>
        </p:grpSpPr>
        <p:sp>
          <p:nvSpPr>
            <p:cNvPr id="5" name="Freeform 4"/>
            <p:cNvSpPr/>
            <p:nvPr/>
          </p:nvSpPr>
          <p:spPr>
            <a:xfrm>
              <a:off x="4156169" y="2763837"/>
              <a:ext cx="2095269" cy="1812492"/>
            </a:xfrm>
            <a:custGeom>
              <a:avLst/>
              <a:gdLst>
                <a:gd name="connsiteX0" fmla="*/ 0 w 2095269"/>
                <a:gd name="connsiteY0" fmla="*/ 906246 h 1812492"/>
                <a:gd name="connsiteX1" fmla="*/ 517829 w 2095269"/>
                <a:gd name="connsiteY1" fmla="*/ 0 h 1812492"/>
                <a:gd name="connsiteX2" fmla="*/ 1577440 w 2095269"/>
                <a:gd name="connsiteY2" fmla="*/ 0 h 1812492"/>
                <a:gd name="connsiteX3" fmla="*/ 2095269 w 2095269"/>
                <a:gd name="connsiteY3" fmla="*/ 906246 h 1812492"/>
                <a:gd name="connsiteX4" fmla="*/ 1577440 w 2095269"/>
                <a:gd name="connsiteY4" fmla="*/ 1812492 h 1812492"/>
                <a:gd name="connsiteX5" fmla="*/ 517829 w 2095269"/>
                <a:gd name="connsiteY5" fmla="*/ 1812492 h 1812492"/>
                <a:gd name="connsiteX6" fmla="*/ 0 w 2095269"/>
                <a:gd name="connsiteY6" fmla="*/ 906246 h 18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269" h="1812492">
                  <a:moveTo>
                    <a:pt x="0" y="906246"/>
                  </a:moveTo>
                  <a:lnTo>
                    <a:pt x="517829" y="0"/>
                  </a:lnTo>
                  <a:lnTo>
                    <a:pt x="1577440" y="0"/>
                  </a:lnTo>
                  <a:lnTo>
                    <a:pt x="2095269" y="906246"/>
                  </a:lnTo>
                  <a:lnTo>
                    <a:pt x="1577440" y="1812492"/>
                  </a:lnTo>
                  <a:lnTo>
                    <a:pt x="517829" y="1812492"/>
                  </a:lnTo>
                  <a:lnTo>
                    <a:pt x="0" y="906246"/>
                  </a:lnTo>
                  <a:close/>
                </a:path>
              </a:pathLst>
            </a:custGeom>
            <a:solidFill>
              <a:schemeClr val="bg1">
                <a:lumMod val="65000"/>
              </a:schemeClr>
            </a:solidFill>
            <a:scene3d>
              <a:camera prst="orthographicFront"/>
              <a:lightRig rig="threePt" dir="t"/>
            </a:scene3d>
            <a:sp3d>
              <a:bevelT h="152400"/>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3885" tIns="327025" rIns="373885" bIns="327025" numCol="1" spcCol="1270" anchor="ctr" anchorCtr="0">
              <a:noAutofit/>
            </a:bodyPr>
            <a:lstStyle/>
            <a:p>
              <a:pPr algn="ctr" defTabSz="933450">
                <a:lnSpc>
                  <a:spcPct val="90000"/>
                </a:lnSpc>
                <a:spcBef>
                  <a:spcPct val="0"/>
                </a:spcBef>
                <a:spcAft>
                  <a:spcPct val="35000"/>
                </a:spcAft>
              </a:pPr>
              <a:r>
                <a:rPr lang="en-GB" sz="2100" b="1" dirty="0" smtClean="0">
                  <a:solidFill>
                    <a:prstClr val="white"/>
                  </a:solidFill>
                </a:rPr>
                <a:t>Information activities</a:t>
              </a:r>
              <a:endParaRPr lang="en-GB" sz="2100" b="1" dirty="0">
                <a:solidFill>
                  <a:prstClr val="white"/>
                </a:solidFill>
              </a:endParaRPr>
            </a:p>
          </p:txBody>
        </p:sp>
        <p:sp>
          <p:nvSpPr>
            <p:cNvPr id="9" name="Hexagon 8"/>
            <p:cNvSpPr/>
            <p:nvPr/>
          </p:nvSpPr>
          <p:spPr>
            <a:xfrm>
              <a:off x="5468210" y="1896682"/>
              <a:ext cx="790538" cy="681153"/>
            </a:xfrm>
            <a:prstGeom prst="hexagon">
              <a:avLst>
                <a:gd name="adj" fmla="val 28900"/>
                <a:gd name="vf" fmla="val 115470"/>
              </a:avLst>
            </a:prstGeom>
            <a:solidFill>
              <a:schemeClr val="bg1">
                <a:lumMod val="85000"/>
              </a:schemeClr>
            </a:solidFill>
            <a:scene3d>
              <a:camera prst="orthographicFront"/>
              <a:lightRig rig="threePt" dir="t"/>
            </a:scene3d>
            <a:sp3d>
              <a:bevelT/>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349174" y="1115374"/>
              <a:ext cx="1717058" cy="1485456"/>
            </a:xfrm>
            <a:custGeom>
              <a:avLst/>
              <a:gdLst>
                <a:gd name="connsiteX0" fmla="*/ 0 w 1717058"/>
                <a:gd name="connsiteY0" fmla="*/ 742728 h 1485456"/>
                <a:gd name="connsiteX1" fmla="*/ 424395 w 1717058"/>
                <a:gd name="connsiteY1" fmla="*/ 0 h 1485456"/>
                <a:gd name="connsiteX2" fmla="*/ 1292663 w 1717058"/>
                <a:gd name="connsiteY2" fmla="*/ 0 h 1485456"/>
                <a:gd name="connsiteX3" fmla="*/ 1717058 w 1717058"/>
                <a:gd name="connsiteY3" fmla="*/ 742728 h 1485456"/>
                <a:gd name="connsiteX4" fmla="*/ 1292663 w 1717058"/>
                <a:gd name="connsiteY4" fmla="*/ 1485456 h 1485456"/>
                <a:gd name="connsiteX5" fmla="*/ 424395 w 1717058"/>
                <a:gd name="connsiteY5" fmla="*/ 1485456 h 1485456"/>
                <a:gd name="connsiteX6" fmla="*/ 0 w 1717058"/>
                <a:gd name="connsiteY6" fmla="*/ 742728 h 1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58" h="1485456">
                  <a:moveTo>
                    <a:pt x="0" y="742728"/>
                  </a:moveTo>
                  <a:lnTo>
                    <a:pt x="424395" y="0"/>
                  </a:lnTo>
                  <a:lnTo>
                    <a:pt x="1292663" y="0"/>
                  </a:lnTo>
                  <a:lnTo>
                    <a:pt x="1717058" y="742728"/>
                  </a:lnTo>
                  <a:lnTo>
                    <a:pt x="1292663" y="1485456"/>
                  </a:lnTo>
                  <a:lnTo>
                    <a:pt x="424395" y="1485456"/>
                  </a:lnTo>
                  <a:lnTo>
                    <a:pt x="0" y="742728"/>
                  </a:lnTo>
                  <a:close/>
                </a:path>
              </a:pathLst>
            </a:custGeom>
            <a:solidFill>
              <a:srgbClr val="7030A0"/>
            </a:solid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223" tIns="272842" rIns="311223" bIns="272842" numCol="1" spcCol="1270" anchor="ctr" anchorCtr="0">
              <a:noAutofit/>
            </a:bodyPr>
            <a:lstStyle/>
            <a:p>
              <a:pPr algn="ctr" defTabSz="933450">
                <a:lnSpc>
                  <a:spcPct val="90000"/>
                </a:lnSpc>
                <a:spcBef>
                  <a:spcPct val="0"/>
                </a:spcBef>
                <a:spcAft>
                  <a:spcPct val="35000"/>
                </a:spcAft>
              </a:pPr>
              <a:r>
                <a:rPr lang="en-GB" sz="2100" b="1" dirty="0" smtClean="0">
                  <a:solidFill>
                    <a:prstClr val="white"/>
                  </a:solidFill>
                </a:rPr>
                <a:t>Create</a:t>
              </a:r>
              <a:endParaRPr lang="en-GB" sz="2100" b="1" dirty="0">
                <a:solidFill>
                  <a:prstClr val="white"/>
                </a:solidFill>
              </a:endParaRPr>
            </a:p>
          </p:txBody>
        </p:sp>
        <p:sp>
          <p:nvSpPr>
            <p:cNvPr id="12" name="Hexagon 11"/>
            <p:cNvSpPr/>
            <p:nvPr/>
          </p:nvSpPr>
          <p:spPr>
            <a:xfrm>
              <a:off x="6390831" y="3170077"/>
              <a:ext cx="790538" cy="681153"/>
            </a:xfrm>
            <a:prstGeom prst="hexagon">
              <a:avLst>
                <a:gd name="adj" fmla="val 28900"/>
                <a:gd name="vf" fmla="val 115470"/>
              </a:avLst>
            </a:prstGeom>
            <a:solidFill>
              <a:schemeClr val="bg1">
                <a:lumMod val="85000"/>
              </a:schemeClr>
            </a:solidFill>
            <a:scene3d>
              <a:camera prst="orthographicFront"/>
              <a:lightRig rig="threePt" dir="t"/>
            </a:scene3d>
            <a:sp3d>
              <a:bevelT/>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5923915" y="2029029"/>
              <a:ext cx="1717058" cy="1485456"/>
            </a:xfrm>
            <a:custGeom>
              <a:avLst/>
              <a:gdLst>
                <a:gd name="connsiteX0" fmla="*/ 0 w 1717058"/>
                <a:gd name="connsiteY0" fmla="*/ 742728 h 1485456"/>
                <a:gd name="connsiteX1" fmla="*/ 424395 w 1717058"/>
                <a:gd name="connsiteY1" fmla="*/ 0 h 1485456"/>
                <a:gd name="connsiteX2" fmla="*/ 1292663 w 1717058"/>
                <a:gd name="connsiteY2" fmla="*/ 0 h 1485456"/>
                <a:gd name="connsiteX3" fmla="*/ 1717058 w 1717058"/>
                <a:gd name="connsiteY3" fmla="*/ 742728 h 1485456"/>
                <a:gd name="connsiteX4" fmla="*/ 1292663 w 1717058"/>
                <a:gd name="connsiteY4" fmla="*/ 1485456 h 1485456"/>
                <a:gd name="connsiteX5" fmla="*/ 424395 w 1717058"/>
                <a:gd name="connsiteY5" fmla="*/ 1485456 h 1485456"/>
                <a:gd name="connsiteX6" fmla="*/ 0 w 1717058"/>
                <a:gd name="connsiteY6" fmla="*/ 742728 h 1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58" h="1485456">
                  <a:moveTo>
                    <a:pt x="0" y="742728"/>
                  </a:moveTo>
                  <a:lnTo>
                    <a:pt x="424395" y="0"/>
                  </a:lnTo>
                  <a:lnTo>
                    <a:pt x="1292663" y="0"/>
                  </a:lnTo>
                  <a:lnTo>
                    <a:pt x="1717058" y="742728"/>
                  </a:lnTo>
                  <a:lnTo>
                    <a:pt x="1292663" y="1485456"/>
                  </a:lnTo>
                  <a:lnTo>
                    <a:pt x="424395" y="1485456"/>
                  </a:lnTo>
                  <a:lnTo>
                    <a:pt x="0" y="742728"/>
                  </a:lnTo>
                  <a:close/>
                </a:path>
              </a:pathLst>
            </a:custGeom>
            <a:solidFill>
              <a:srgbClr val="0070C0"/>
            </a:solid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223" tIns="272842" rIns="311223" bIns="272842" numCol="1" spcCol="1270" anchor="ctr" anchorCtr="0">
              <a:noAutofit/>
            </a:bodyPr>
            <a:lstStyle/>
            <a:p>
              <a:pPr algn="ctr" defTabSz="933450">
                <a:lnSpc>
                  <a:spcPct val="90000"/>
                </a:lnSpc>
                <a:spcBef>
                  <a:spcPct val="0"/>
                </a:spcBef>
                <a:spcAft>
                  <a:spcPct val="35000"/>
                </a:spcAft>
              </a:pPr>
              <a:r>
                <a:rPr lang="en-GB" sz="2100" b="1" dirty="0" smtClean="0">
                  <a:solidFill>
                    <a:prstClr val="white"/>
                  </a:solidFill>
                </a:rPr>
                <a:t>Store</a:t>
              </a:r>
              <a:endParaRPr lang="en-GB" sz="2100" b="1" dirty="0">
                <a:solidFill>
                  <a:prstClr val="white"/>
                </a:solidFill>
              </a:endParaRPr>
            </a:p>
          </p:txBody>
        </p:sp>
        <p:sp>
          <p:nvSpPr>
            <p:cNvPr id="14" name="Hexagon 13"/>
            <p:cNvSpPr/>
            <p:nvPr/>
          </p:nvSpPr>
          <p:spPr>
            <a:xfrm>
              <a:off x="5749919" y="4607500"/>
              <a:ext cx="790538" cy="681153"/>
            </a:xfrm>
            <a:prstGeom prst="hexagon">
              <a:avLst>
                <a:gd name="adj" fmla="val 28900"/>
                <a:gd name="vf" fmla="val 115470"/>
              </a:avLst>
            </a:prstGeom>
            <a:solidFill>
              <a:schemeClr val="bg1">
                <a:lumMod val="85000"/>
              </a:schemeClr>
            </a:solidFill>
            <a:scene3d>
              <a:camera prst="orthographicFront"/>
              <a:lightRig rig="threePt" dir="t"/>
            </a:scene3d>
            <a:sp3d>
              <a:bevelT/>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5923915" y="3825170"/>
              <a:ext cx="1717058" cy="1485456"/>
            </a:xfrm>
            <a:custGeom>
              <a:avLst/>
              <a:gdLst>
                <a:gd name="connsiteX0" fmla="*/ 0 w 1717058"/>
                <a:gd name="connsiteY0" fmla="*/ 742728 h 1485456"/>
                <a:gd name="connsiteX1" fmla="*/ 424395 w 1717058"/>
                <a:gd name="connsiteY1" fmla="*/ 0 h 1485456"/>
                <a:gd name="connsiteX2" fmla="*/ 1292663 w 1717058"/>
                <a:gd name="connsiteY2" fmla="*/ 0 h 1485456"/>
                <a:gd name="connsiteX3" fmla="*/ 1717058 w 1717058"/>
                <a:gd name="connsiteY3" fmla="*/ 742728 h 1485456"/>
                <a:gd name="connsiteX4" fmla="*/ 1292663 w 1717058"/>
                <a:gd name="connsiteY4" fmla="*/ 1485456 h 1485456"/>
                <a:gd name="connsiteX5" fmla="*/ 424395 w 1717058"/>
                <a:gd name="connsiteY5" fmla="*/ 1485456 h 1485456"/>
                <a:gd name="connsiteX6" fmla="*/ 0 w 1717058"/>
                <a:gd name="connsiteY6" fmla="*/ 742728 h 1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58" h="1485456">
                  <a:moveTo>
                    <a:pt x="0" y="742728"/>
                  </a:moveTo>
                  <a:lnTo>
                    <a:pt x="424395" y="0"/>
                  </a:lnTo>
                  <a:lnTo>
                    <a:pt x="1292663" y="0"/>
                  </a:lnTo>
                  <a:lnTo>
                    <a:pt x="1717058" y="742728"/>
                  </a:lnTo>
                  <a:lnTo>
                    <a:pt x="1292663" y="1485456"/>
                  </a:lnTo>
                  <a:lnTo>
                    <a:pt x="424395" y="1485456"/>
                  </a:lnTo>
                  <a:lnTo>
                    <a:pt x="0" y="742728"/>
                  </a:lnTo>
                  <a:close/>
                </a:path>
              </a:pathLst>
            </a:custGeom>
            <a:blipFill rotWithShape="0">
              <a:blip r:embed="rId2"/>
              <a:stretch>
                <a:fillRect/>
              </a:stretch>
            </a:blip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223" tIns="272842" rIns="311223" bIns="272842" numCol="1" spcCol="1270" anchor="ctr" anchorCtr="0">
              <a:noAutofit/>
            </a:bodyPr>
            <a:lstStyle/>
            <a:p>
              <a:pPr algn="ctr" defTabSz="933450">
                <a:lnSpc>
                  <a:spcPct val="90000"/>
                </a:lnSpc>
                <a:spcBef>
                  <a:spcPct val="0"/>
                </a:spcBef>
                <a:spcAft>
                  <a:spcPct val="35000"/>
                </a:spcAft>
              </a:pPr>
              <a:r>
                <a:rPr lang="en-GB" sz="2100" b="1" dirty="0" smtClean="0">
                  <a:solidFill>
                    <a:prstClr val="black"/>
                  </a:solidFill>
                </a:rPr>
                <a:t>Share</a:t>
              </a:r>
              <a:endParaRPr lang="en-GB" sz="2100" b="1" dirty="0">
                <a:solidFill>
                  <a:prstClr val="black"/>
                </a:solidFill>
              </a:endParaRPr>
            </a:p>
          </p:txBody>
        </p:sp>
        <p:sp>
          <p:nvSpPr>
            <p:cNvPr id="16" name="Hexagon 15"/>
            <p:cNvSpPr/>
            <p:nvPr/>
          </p:nvSpPr>
          <p:spPr>
            <a:xfrm>
              <a:off x="4160068" y="4756710"/>
              <a:ext cx="790538" cy="681153"/>
            </a:xfrm>
            <a:prstGeom prst="hexagon">
              <a:avLst>
                <a:gd name="adj" fmla="val 28900"/>
                <a:gd name="vf" fmla="val 115470"/>
              </a:avLst>
            </a:prstGeom>
            <a:solidFill>
              <a:schemeClr val="bg1">
                <a:lumMod val="85000"/>
              </a:schemeClr>
            </a:solidFill>
            <a:scene3d>
              <a:camera prst="orthographicFront"/>
              <a:lightRig rig="threePt" dir="t"/>
            </a:scene3d>
            <a:sp3d>
              <a:bevelT/>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4349174" y="4739848"/>
              <a:ext cx="1717058" cy="1485456"/>
            </a:xfrm>
            <a:custGeom>
              <a:avLst/>
              <a:gdLst>
                <a:gd name="connsiteX0" fmla="*/ 0 w 1717058"/>
                <a:gd name="connsiteY0" fmla="*/ 742728 h 1485456"/>
                <a:gd name="connsiteX1" fmla="*/ 424395 w 1717058"/>
                <a:gd name="connsiteY1" fmla="*/ 0 h 1485456"/>
                <a:gd name="connsiteX2" fmla="*/ 1292663 w 1717058"/>
                <a:gd name="connsiteY2" fmla="*/ 0 h 1485456"/>
                <a:gd name="connsiteX3" fmla="*/ 1717058 w 1717058"/>
                <a:gd name="connsiteY3" fmla="*/ 742728 h 1485456"/>
                <a:gd name="connsiteX4" fmla="*/ 1292663 w 1717058"/>
                <a:gd name="connsiteY4" fmla="*/ 1485456 h 1485456"/>
                <a:gd name="connsiteX5" fmla="*/ 424395 w 1717058"/>
                <a:gd name="connsiteY5" fmla="*/ 1485456 h 1485456"/>
                <a:gd name="connsiteX6" fmla="*/ 0 w 1717058"/>
                <a:gd name="connsiteY6" fmla="*/ 742728 h 1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58" h="1485456">
                  <a:moveTo>
                    <a:pt x="0" y="742728"/>
                  </a:moveTo>
                  <a:lnTo>
                    <a:pt x="424395" y="0"/>
                  </a:lnTo>
                  <a:lnTo>
                    <a:pt x="1292663" y="0"/>
                  </a:lnTo>
                  <a:lnTo>
                    <a:pt x="1717058" y="742728"/>
                  </a:lnTo>
                  <a:lnTo>
                    <a:pt x="1292663" y="1485456"/>
                  </a:lnTo>
                  <a:lnTo>
                    <a:pt x="424395" y="1485456"/>
                  </a:lnTo>
                  <a:lnTo>
                    <a:pt x="0" y="742728"/>
                  </a:lnTo>
                  <a:close/>
                </a:path>
              </a:pathLst>
            </a:custGeom>
            <a:solidFill>
              <a:srgbClr val="FFFF00"/>
            </a:solid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223" tIns="272842" rIns="311223" bIns="272842" numCol="1" spcCol="1270" anchor="ctr" anchorCtr="0">
              <a:noAutofit/>
            </a:bodyPr>
            <a:lstStyle/>
            <a:p>
              <a:pPr algn="ctr" defTabSz="933450">
                <a:lnSpc>
                  <a:spcPct val="90000"/>
                </a:lnSpc>
                <a:spcBef>
                  <a:spcPct val="0"/>
                </a:spcBef>
                <a:spcAft>
                  <a:spcPct val="35000"/>
                </a:spcAft>
              </a:pPr>
              <a:r>
                <a:rPr lang="en-GB" sz="2100" b="1" dirty="0" smtClean="0">
                  <a:solidFill>
                    <a:srgbClr val="9BBB59">
                      <a:lumMod val="50000"/>
                    </a:srgbClr>
                  </a:solidFill>
                </a:rPr>
                <a:t>Use</a:t>
              </a:r>
              <a:endParaRPr lang="en-GB" sz="2100" b="1" dirty="0">
                <a:solidFill>
                  <a:srgbClr val="9BBB59">
                    <a:lumMod val="50000"/>
                  </a:srgbClr>
                </a:solidFill>
              </a:endParaRPr>
            </a:p>
          </p:txBody>
        </p:sp>
        <p:sp>
          <p:nvSpPr>
            <p:cNvPr id="18" name="Hexagon 17"/>
            <p:cNvSpPr/>
            <p:nvPr/>
          </p:nvSpPr>
          <p:spPr>
            <a:xfrm>
              <a:off x="3222339" y="3483827"/>
              <a:ext cx="790538" cy="681153"/>
            </a:xfrm>
            <a:prstGeom prst="hexagon">
              <a:avLst>
                <a:gd name="adj" fmla="val 28900"/>
                <a:gd name="vf" fmla="val 115470"/>
              </a:avLst>
            </a:prstGeom>
            <a:solidFill>
              <a:schemeClr val="bg1">
                <a:lumMod val="85000"/>
              </a:schemeClr>
            </a:solidFill>
            <a:scene3d>
              <a:camera prst="orthographicFront"/>
              <a:lightRig rig="threePt" dir="t"/>
            </a:scene3d>
            <a:sp3d>
              <a:bevelT/>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2767121" y="3826192"/>
              <a:ext cx="1717058" cy="1485456"/>
            </a:xfrm>
            <a:custGeom>
              <a:avLst/>
              <a:gdLst>
                <a:gd name="connsiteX0" fmla="*/ 0 w 1717058"/>
                <a:gd name="connsiteY0" fmla="*/ 742728 h 1485456"/>
                <a:gd name="connsiteX1" fmla="*/ 424395 w 1717058"/>
                <a:gd name="connsiteY1" fmla="*/ 0 h 1485456"/>
                <a:gd name="connsiteX2" fmla="*/ 1292663 w 1717058"/>
                <a:gd name="connsiteY2" fmla="*/ 0 h 1485456"/>
                <a:gd name="connsiteX3" fmla="*/ 1717058 w 1717058"/>
                <a:gd name="connsiteY3" fmla="*/ 742728 h 1485456"/>
                <a:gd name="connsiteX4" fmla="*/ 1292663 w 1717058"/>
                <a:gd name="connsiteY4" fmla="*/ 1485456 h 1485456"/>
                <a:gd name="connsiteX5" fmla="*/ 424395 w 1717058"/>
                <a:gd name="connsiteY5" fmla="*/ 1485456 h 1485456"/>
                <a:gd name="connsiteX6" fmla="*/ 0 w 1717058"/>
                <a:gd name="connsiteY6" fmla="*/ 742728 h 1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58" h="1485456">
                  <a:moveTo>
                    <a:pt x="0" y="742728"/>
                  </a:moveTo>
                  <a:lnTo>
                    <a:pt x="424395" y="0"/>
                  </a:lnTo>
                  <a:lnTo>
                    <a:pt x="1292663" y="0"/>
                  </a:lnTo>
                  <a:lnTo>
                    <a:pt x="1717058" y="742728"/>
                  </a:lnTo>
                  <a:lnTo>
                    <a:pt x="1292663" y="1485456"/>
                  </a:lnTo>
                  <a:lnTo>
                    <a:pt x="424395" y="1485456"/>
                  </a:lnTo>
                  <a:lnTo>
                    <a:pt x="0" y="742728"/>
                  </a:lnTo>
                  <a:close/>
                </a:path>
              </a:pathLst>
            </a:custGeom>
            <a:solidFill>
              <a:srgbClr val="FF9900"/>
            </a:solid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223" tIns="272842" rIns="311223" bIns="272842" numCol="1" spcCol="1270" anchor="ctr" anchorCtr="0">
              <a:noAutofit/>
            </a:bodyPr>
            <a:lstStyle/>
            <a:p>
              <a:pPr algn="ctr" defTabSz="933450">
                <a:lnSpc>
                  <a:spcPct val="90000"/>
                </a:lnSpc>
                <a:spcBef>
                  <a:spcPct val="0"/>
                </a:spcBef>
                <a:spcAft>
                  <a:spcPct val="35000"/>
                </a:spcAft>
              </a:pPr>
              <a:r>
                <a:rPr lang="en-GB" sz="2100" b="1" dirty="0" smtClean="0">
                  <a:solidFill>
                    <a:prstClr val="white"/>
                  </a:solidFill>
                </a:rPr>
                <a:t>Archive</a:t>
              </a:r>
              <a:endParaRPr lang="en-GB" sz="2100" b="1" dirty="0">
                <a:solidFill>
                  <a:prstClr val="white"/>
                </a:solidFill>
              </a:endParaRPr>
            </a:p>
          </p:txBody>
        </p:sp>
        <p:sp>
          <p:nvSpPr>
            <p:cNvPr id="20" name="Freeform 19"/>
            <p:cNvSpPr/>
            <p:nvPr/>
          </p:nvSpPr>
          <p:spPr>
            <a:xfrm>
              <a:off x="2767121" y="2026985"/>
              <a:ext cx="1717058" cy="1485456"/>
            </a:xfrm>
            <a:custGeom>
              <a:avLst/>
              <a:gdLst>
                <a:gd name="connsiteX0" fmla="*/ 0 w 1717058"/>
                <a:gd name="connsiteY0" fmla="*/ 742728 h 1485456"/>
                <a:gd name="connsiteX1" fmla="*/ 424395 w 1717058"/>
                <a:gd name="connsiteY1" fmla="*/ 0 h 1485456"/>
                <a:gd name="connsiteX2" fmla="*/ 1292663 w 1717058"/>
                <a:gd name="connsiteY2" fmla="*/ 0 h 1485456"/>
                <a:gd name="connsiteX3" fmla="*/ 1717058 w 1717058"/>
                <a:gd name="connsiteY3" fmla="*/ 742728 h 1485456"/>
                <a:gd name="connsiteX4" fmla="*/ 1292663 w 1717058"/>
                <a:gd name="connsiteY4" fmla="*/ 1485456 h 1485456"/>
                <a:gd name="connsiteX5" fmla="*/ 424395 w 1717058"/>
                <a:gd name="connsiteY5" fmla="*/ 1485456 h 1485456"/>
                <a:gd name="connsiteX6" fmla="*/ 0 w 1717058"/>
                <a:gd name="connsiteY6" fmla="*/ 742728 h 148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58" h="1485456">
                  <a:moveTo>
                    <a:pt x="0" y="742728"/>
                  </a:moveTo>
                  <a:lnTo>
                    <a:pt x="424395" y="0"/>
                  </a:lnTo>
                  <a:lnTo>
                    <a:pt x="1292663" y="0"/>
                  </a:lnTo>
                  <a:lnTo>
                    <a:pt x="1717058" y="742728"/>
                  </a:lnTo>
                  <a:lnTo>
                    <a:pt x="1292663" y="1485456"/>
                  </a:lnTo>
                  <a:lnTo>
                    <a:pt x="424395" y="1485456"/>
                  </a:lnTo>
                  <a:lnTo>
                    <a:pt x="0" y="742728"/>
                  </a:lnTo>
                  <a:close/>
                </a:path>
              </a:pathLst>
            </a:custGeom>
            <a:solidFill>
              <a:srgbClr val="FF0000"/>
            </a:solid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223" tIns="272842" rIns="311223" bIns="272842" numCol="1" spcCol="1270" anchor="ctr" anchorCtr="0">
              <a:noAutofit/>
            </a:bodyPr>
            <a:lstStyle/>
            <a:p>
              <a:pPr algn="ctr" defTabSz="933450">
                <a:lnSpc>
                  <a:spcPct val="90000"/>
                </a:lnSpc>
                <a:spcBef>
                  <a:spcPct val="0"/>
                </a:spcBef>
                <a:spcAft>
                  <a:spcPct val="35000"/>
                </a:spcAft>
              </a:pPr>
              <a:r>
                <a:rPr lang="en-GB" sz="2100" b="1" dirty="0" smtClean="0">
                  <a:solidFill>
                    <a:prstClr val="white"/>
                  </a:solidFill>
                </a:rPr>
                <a:t>Destroy</a:t>
              </a:r>
              <a:endParaRPr lang="en-GB" sz="2100" b="1" dirty="0">
                <a:solidFill>
                  <a:prstClr val="white"/>
                </a:solidFill>
              </a:endParaRPr>
            </a:p>
          </p:txBody>
        </p:sp>
      </p:grpSp>
    </p:spTree>
    <p:extLst>
      <p:ext uri="{BB962C8B-B14F-4D97-AF65-F5344CB8AC3E}">
        <p14:creationId xmlns:p14="http://schemas.microsoft.com/office/powerpoint/2010/main" val="243452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WIS 2.0 - User </a:t>
            </a:r>
            <a:r>
              <a:rPr lang="en-GB" dirty="0"/>
              <a:t>Expectation</a:t>
            </a:r>
            <a:endParaRPr lang="en-US" dirty="0"/>
          </a:p>
        </p:txBody>
      </p:sp>
      <p:sp>
        <p:nvSpPr>
          <p:cNvPr id="4" name="Content Placeholder 3"/>
          <p:cNvSpPr>
            <a:spLocks noGrp="1"/>
          </p:cNvSpPr>
          <p:nvPr>
            <p:ph idx="1"/>
          </p:nvPr>
        </p:nvSpPr>
        <p:spPr/>
        <p:txBody>
          <a:bodyPr>
            <a:normAutofit fontScale="77500" lnSpcReduction="20000"/>
          </a:bodyPr>
          <a:lstStyle/>
          <a:p>
            <a:r>
              <a:rPr lang="en-GB" dirty="0" smtClean="0"/>
              <a:t>Easy to access and combine information from different communities</a:t>
            </a:r>
          </a:p>
          <a:p>
            <a:r>
              <a:rPr lang="en-GB" dirty="0" smtClean="0"/>
              <a:t>Familiar interfaces, more social interaction, creative presentation using analytics</a:t>
            </a:r>
          </a:p>
          <a:p>
            <a:r>
              <a:rPr lang="en-GB" dirty="0" smtClean="0"/>
              <a:t>New “dynamic” ways of making data available </a:t>
            </a:r>
          </a:p>
          <a:p>
            <a:pPr lvl="2"/>
            <a:r>
              <a:rPr lang="en-GB" sz="2600" dirty="0" smtClean="0"/>
              <a:t>those underlying Twitter and Facebook.</a:t>
            </a:r>
          </a:p>
          <a:p>
            <a:r>
              <a:rPr lang="en-GB" dirty="0" smtClean="0"/>
              <a:t>Users’ expectations driven by services provided by large global companies </a:t>
            </a:r>
          </a:p>
          <a:p>
            <a:pPr lvl="2"/>
            <a:r>
              <a:rPr lang="en-GB" sz="2600" dirty="0" err="1" smtClean="0"/>
              <a:t>Eg</a:t>
            </a:r>
            <a:r>
              <a:rPr lang="en-GB" sz="2600" dirty="0" smtClean="0"/>
              <a:t> Google, Amazon, …</a:t>
            </a:r>
          </a:p>
          <a:p>
            <a:r>
              <a:rPr lang="en-GB" dirty="0" smtClean="0"/>
              <a:t>Increasingly challenging for Members to deliver services in expected ways </a:t>
            </a:r>
          </a:p>
          <a:p>
            <a:pPr lvl="2"/>
            <a:r>
              <a:rPr lang="en-GB" sz="2600" dirty="0" smtClean="0"/>
              <a:t>Better to partner than try and match the innovation &amp; development capabilities of Industry</a:t>
            </a:r>
            <a:endParaRPr lang="en-US" sz="2600" dirty="0"/>
          </a:p>
        </p:txBody>
      </p:sp>
    </p:spTree>
    <p:extLst>
      <p:ext uri="{BB962C8B-B14F-4D97-AF65-F5344CB8AC3E}">
        <p14:creationId xmlns:p14="http://schemas.microsoft.com/office/powerpoint/2010/main" val="3436870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6064" cy="1143000"/>
          </a:xfrm>
        </p:spPr>
        <p:txBody>
          <a:bodyPr>
            <a:normAutofit fontScale="90000"/>
          </a:bodyPr>
          <a:lstStyle/>
          <a:p>
            <a:r>
              <a:rPr lang="en-GB" dirty="0" smtClean="0"/>
              <a:t>WIS 2.0 - Data </a:t>
            </a:r>
            <a:r>
              <a:rPr lang="en-GB" dirty="0"/>
              <a:t>Volumes and Complexity</a:t>
            </a:r>
            <a:endParaRPr lang="en-US" dirty="0"/>
          </a:p>
        </p:txBody>
      </p:sp>
      <p:sp>
        <p:nvSpPr>
          <p:cNvPr id="3" name="Content Placeholder 2"/>
          <p:cNvSpPr>
            <a:spLocks noGrp="1"/>
          </p:cNvSpPr>
          <p:nvPr>
            <p:ph idx="1"/>
          </p:nvPr>
        </p:nvSpPr>
        <p:spPr>
          <a:xfrm>
            <a:off x="457200" y="1600200"/>
            <a:ext cx="8229600" cy="4792054"/>
          </a:xfrm>
        </p:spPr>
        <p:txBody>
          <a:bodyPr>
            <a:normAutofit fontScale="92500" lnSpcReduction="10000"/>
          </a:bodyPr>
          <a:lstStyle/>
          <a:p>
            <a:r>
              <a:rPr lang="en-GB" dirty="0" smtClean="0"/>
              <a:t>Larger, higher resolution, more frequent, more timely</a:t>
            </a:r>
          </a:p>
          <a:p>
            <a:pPr lvl="2"/>
            <a:r>
              <a:rPr lang="en-GB" dirty="0" smtClean="0"/>
              <a:t>Satellite, Model output, Radar …</a:t>
            </a:r>
          </a:p>
          <a:p>
            <a:r>
              <a:rPr lang="en-GB" dirty="0" smtClean="0"/>
              <a:t>NMHS access to new data sources</a:t>
            </a:r>
          </a:p>
          <a:p>
            <a:pPr lvl="2"/>
            <a:r>
              <a:rPr lang="en-GB" dirty="0" smtClean="0"/>
              <a:t>Public and private, social networks, crowd sourcing, …</a:t>
            </a:r>
          </a:p>
          <a:p>
            <a:r>
              <a:rPr lang="en-GB" dirty="0" smtClean="0"/>
              <a:t>Earth </a:t>
            </a:r>
            <a:r>
              <a:rPr lang="en-GB" dirty="0" err="1" smtClean="0"/>
              <a:t>obs</a:t>
            </a:r>
            <a:r>
              <a:rPr lang="en-GB" dirty="0" smtClean="0"/>
              <a:t> and modelling growing faster than telecommunication networks</a:t>
            </a:r>
          </a:p>
          <a:p>
            <a:pPr lvl="2"/>
            <a:r>
              <a:rPr lang="en-GB" dirty="0" smtClean="0"/>
              <a:t>Challenge for processing, distribution and storage</a:t>
            </a:r>
          </a:p>
          <a:p>
            <a:r>
              <a:rPr lang="en-GB" dirty="0" smtClean="0"/>
              <a:t>Fundamental change – take user to the data </a:t>
            </a:r>
          </a:p>
          <a:p>
            <a:pPr lvl="2"/>
            <a:r>
              <a:rPr lang="en-GB" dirty="0" smtClean="0"/>
              <a:t>Use data sources and services in cloud and only download results</a:t>
            </a:r>
          </a:p>
          <a:p>
            <a:endParaRPr lang="en-US" dirty="0"/>
          </a:p>
        </p:txBody>
      </p:sp>
    </p:spTree>
    <p:extLst>
      <p:ext uri="{BB962C8B-B14F-4D97-AF65-F5344CB8AC3E}">
        <p14:creationId xmlns:p14="http://schemas.microsoft.com/office/powerpoint/2010/main" val="1256767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WIS 2.0 - Costs</a:t>
            </a:r>
            <a:endParaRPr lang="en-US" dirty="0"/>
          </a:p>
        </p:txBody>
      </p:sp>
      <p:sp>
        <p:nvSpPr>
          <p:cNvPr id="3" name="Content Placeholder 2"/>
          <p:cNvSpPr>
            <a:spLocks noGrp="1"/>
          </p:cNvSpPr>
          <p:nvPr>
            <p:ph idx="1"/>
          </p:nvPr>
        </p:nvSpPr>
        <p:spPr>
          <a:xfrm>
            <a:off x="457200" y="1417638"/>
            <a:ext cx="8370606" cy="4854975"/>
          </a:xfrm>
        </p:spPr>
        <p:txBody>
          <a:bodyPr>
            <a:normAutofit fontScale="85000" lnSpcReduction="10000"/>
          </a:bodyPr>
          <a:lstStyle/>
          <a:p>
            <a:r>
              <a:rPr lang="en-GB" dirty="0" smtClean="0"/>
              <a:t>Reducing budgets</a:t>
            </a:r>
          </a:p>
          <a:p>
            <a:pPr lvl="2"/>
            <a:r>
              <a:rPr lang="en-GB" dirty="0" smtClean="0"/>
              <a:t>Remove duplication</a:t>
            </a:r>
          </a:p>
          <a:p>
            <a:pPr lvl="2"/>
            <a:r>
              <a:rPr lang="en-GB" dirty="0" smtClean="0"/>
              <a:t>Adopt rather than adapt or create</a:t>
            </a:r>
          </a:p>
          <a:p>
            <a:pPr lvl="2"/>
            <a:r>
              <a:rPr lang="en-GB" dirty="0" smtClean="0"/>
              <a:t>Collaboration between NMHSs to share cost if adapting or creating</a:t>
            </a:r>
          </a:p>
          <a:p>
            <a:r>
              <a:rPr lang="en-GB" dirty="0" smtClean="0"/>
              <a:t>WIS 2.0 should enable</a:t>
            </a:r>
          </a:p>
          <a:p>
            <a:pPr lvl="2"/>
            <a:r>
              <a:rPr lang="en-GB" dirty="0" smtClean="0"/>
              <a:t>mechanisms </a:t>
            </a:r>
            <a:r>
              <a:rPr lang="en-GB" dirty="0"/>
              <a:t>to increase collaborative development, maintenance and support of services, </a:t>
            </a:r>
            <a:endParaRPr lang="en-GB" dirty="0" smtClean="0"/>
          </a:p>
          <a:p>
            <a:pPr lvl="2"/>
            <a:r>
              <a:rPr lang="en-GB" dirty="0" smtClean="0"/>
              <a:t>promote </a:t>
            </a:r>
            <a:r>
              <a:rPr lang="en-GB" dirty="0"/>
              <a:t>the exchange of best </a:t>
            </a:r>
            <a:r>
              <a:rPr lang="en-GB" dirty="0" smtClean="0"/>
              <a:t>practices, </a:t>
            </a:r>
            <a:r>
              <a:rPr lang="en-GB" dirty="0"/>
              <a:t>and </a:t>
            </a:r>
            <a:endParaRPr lang="en-GB" dirty="0" smtClean="0"/>
          </a:p>
          <a:p>
            <a:pPr lvl="2"/>
            <a:r>
              <a:rPr lang="en-GB" dirty="0" smtClean="0"/>
              <a:t>enable </a:t>
            </a:r>
            <a:r>
              <a:rPr lang="en-GB" dirty="0"/>
              <a:t>the uptake of new </a:t>
            </a:r>
            <a:r>
              <a:rPr lang="en-GB" dirty="0" smtClean="0"/>
              <a:t>technologies</a:t>
            </a:r>
          </a:p>
          <a:p>
            <a:r>
              <a:rPr lang="en-GB" dirty="0" smtClean="0"/>
              <a:t>Altruistic policies on making data available </a:t>
            </a:r>
          </a:p>
          <a:p>
            <a:pPr lvl="2"/>
            <a:r>
              <a:rPr lang="en-GB" dirty="0" smtClean="0"/>
              <a:t>NMHS are expected to support data services from projects</a:t>
            </a:r>
          </a:p>
          <a:p>
            <a:r>
              <a:rPr lang="en-GB" dirty="0" smtClean="0"/>
              <a:t>Need for an Information Assurance framework</a:t>
            </a:r>
          </a:p>
          <a:p>
            <a:pPr lvl="2"/>
            <a:r>
              <a:rPr lang="en-GB" dirty="0" smtClean="0"/>
              <a:t>Through out information life cycle.</a:t>
            </a:r>
            <a:endParaRPr lang="en-US" dirty="0"/>
          </a:p>
        </p:txBody>
      </p:sp>
    </p:spTree>
    <p:extLst>
      <p:ext uri="{BB962C8B-B14F-4D97-AF65-F5344CB8AC3E}">
        <p14:creationId xmlns:p14="http://schemas.microsoft.com/office/powerpoint/2010/main" val="3749889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WIS 2.0 - Technology </a:t>
            </a:r>
            <a:r>
              <a:rPr lang="en-GB" dirty="0" smtClean="0"/>
              <a:t>Trends</a:t>
            </a:r>
            <a:endParaRPr lang="en-US" dirty="0"/>
          </a:p>
        </p:txBody>
      </p:sp>
      <p:sp>
        <p:nvSpPr>
          <p:cNvPr id="3" name="Content Placeholder 2"/>
          <p:cNvSpPr>
            <a:spLocks noGrp="1"/>
          </p:cNvSpPr>
          <p:nvPr>
            <p:ph idx="1"/>
          </p:nvPr>
        </p:nvSpPr>
        <p:spPr>
          <a:xfrm>
            <a:off x="457200" y="1333144"/>
            <a:ext cx="8438972" cy="4922377"/>
          </a:xfrm>
        </p:spPr>
        <p:txBody>
          <a:bodyPr>
            <a:normAutofit fontScale="47500" lnSpcReduction="20000"/>
          </a:bodyPr>
          <a:lstStyle/>
          <a:p>
            <a:r>
              <a:rPr lang="en-US" sz="4400" dirty="0"/>
              <a:t>Big Data </a:t>
            </a:r>
            <a:endParaRPr lang="en-US" sz="4400" dirty="0" smtClean="0"/>
          </a:p>
          <a:p>
            <a:pPr lvl="1"/>
            <a:r>
              <a:rPr lang="en-US" sz="3600" dirty="0" smtClean="0"/>
              <a:t>The 4 Vs: Volume</a:t>
            </a:r>
            <a:r>
              <a:rPr lang="en-US" sz="3600" dirty="0"/>
              <a:t>, </a:t>
            </a:r>
            <a:r>
              <a:rPr lang="en-US" sz="3600" dirty="0" smtClean="0"/>
              <a:t>velocity (</a:t>
            </a:r>
            <a:r>
              <a:rPr lang="en-US" sz="3600" dirty="0" err="1" smtClean="0"/>
              <a:t>Freq</a:t>
            </a:r>
            <a:r>
              <a:rPr lang="en-US" sz="3600" dirty="0" smtClean="0"/>
              <a:t>), </a:t>
            </a:r>
            <a:r>
              <a:rPr lang="en-US" sz="3600" dirty="0"/>
              <a:t>variety and </a:t>
            </a:r>
            <a:r>
              <a:rPr lang="en-US" sz="3600" dirty="0" smtClean="0"/>
              <a:t>veracity (QA)</a:t>
            </a:r>
            <a:endParaRPr lang="en-US" sz="3600" dirty="0"/>
          </a:p>
          <a:p>
            <a:r>
              <a:rPr lang="en-US" sz="4400" dirty="0"/>
              <a:t>Cloud </a:t>
            </a:r>
            <a:endParaRPr lang="en-US" sz="4400" dirty="0" smtClean="0"/>
          </a:p>
          <a:p>
            <a:pPr lvl="1"/>
            <a:r>
              <a:rPr lang="en-US" sz="3600" dirty="0" smtClean="0"/>
              <a:t>Remote applications</a:t>
            </a:r>
            <a:r>
              <a:rPr lang="en-US" sz="3600" dirty="0"/>
              <a:t>, computing and storage resources </a:t>
            </a:r>
            <a:r>
              <a:rPr lang="en-US" sz="3600" dirty="0" smtClean="0"/>
              <a:t>that </a:t>
            </a:r>
            <a:r>
              <a:rPr lang="en-US" sz="3600" dirty="0"/>
              <a:t>host </a:t>
            </a:r>
            <a:r>
              <a:rPr lang="en-US" sz="3600" dirty="0" smtClean="0"/>
              <a:t>and </a:t>
            </a:r>
            <a:r>
              <a:rPr lang="en-US" sz="3600" dirty="0"/>
              <a:t>process </a:t>
            </a:r>
            <a:r>
              <a:rPr lang="en-US" sz="3600" dirty="0" smtClean="0"/>
              <a:t>data</a:t>
            </a:r>
            <a:endParaRPr lang="en-US" sz="3600" dirty="0"/>
          </a:p>
          <a:p>
            <a:r>
              <a:rPr lang="en-US" sz="4400" dirty="0"/>
              <a:t>Search </a:t>
            </a:r>
            <a:r>
              <a:rPr lang="en-US" sz="4400" dirty="0" smtClean="0"/>
              <a:t>Engines</a:t>
            </a:r>
          </a:p>
          <a:p>
            <a:pPr lvl="1"/>
            <a:r>
              <a:rPr lang="en-GB" sz="3600" dirty="0" smtClean="0"/>
              <a:t>Make WIS </a:t>
            </a:r>
            <a:r>
              <a:rPr lang="en-GB" sz="3600" dirty="0"/>
              <a:t>searchable and accessible via the popular “gates” of the </a:t>
            </a:r>
            <a:r>
              <a:rPr lang="en-GB" sz="3600" dirty="0" smtClean="0"/>
              <a:t>Internet (</a:t>
            </a:r>
            <a:r>
              <a:rPr lang="en-GB" sz="3600" dirty="0" err="1" smtClean="0"/>
              <a:t>eg</a:t>
            </a:r>
            <a:r>
              <a:rPr lang="en-GB" sz="3600" dirty="0" smtClean="0"/>
              <a:t> Google)</a:t>
            </a:r>
            <a:endParaRPr lang="en-US" sz="3600" dirty="0"/>
          </a:p>
          <a:p>
            <a:r>
              <a:rPr lang="en-US" sz="4400" dirty="0"/>
              <a:t>Messaging and Social </a:t>
            </a:r>
            <a:r>
              <a:rPr lang="en-US" sz="4400" dirty="0" smtClean="0"/>
              <a:t>Networking</a:t>
            </a:r>
          </a:p>
          <a:p>
            <a:pPr lvl="1"/>
            <a:r>
              <a:rPr lang="en-GB" sz="3600" dirty="0"/>
              <a:t>protocols and quickly scale to support many millions of concurrent users sharing information in real time</a:t>
            </a:r>
            <a:endParaRPr lang="en-US" sz="3600" dirty="0"/>
          </a:p>
          <a:p>
            <a:r>
              <a:rPr lang="en-US" sz="4400" dirty="0"/>
              <a:t>Internet of </a:t>
            </a:r>
            <a:r>
              <a:rPr lang="en-US" sz="4400" dirty="0" smtClean="0"/>
              <a:t>Things</a:t>
            </a:r>
          </a:p>
          <a:p>
            <a:pPr lvl="1"/>
            <a:r>
              <a:rPr lang="en-US" sz="3600" dirty="0"/>
              <a:t>WIS should facilitate interactions with IOT that could contribute to or benefit from environmental information</a:t>
            </a:r>
          </a:p>
          <a:p>
            <a:r>
              <a:rPr lang="en-US" sz="4400" dirty="0"/>
              <a:t>Application Programming Interfaces (APIs) and Web Services </a:t>
            </a:r>
            <a:endParaRPr lang="en-US" sz="4400" dirty="0" smtClean="0"/>
          </a:p>
          <a:p>
            <a:pPr lvl="1"/>
            <a:r>
              <a:rPr lang="en-GB" sz="3600" dirty="0"/>
              <a:t>M2M &amp; third party services (</a:t>
            </a:r>
            <a:r>
              <a:rPr lang="en-GB" sz="3600" dirty="0" err="1"/>
              <a:t>eg</a:t>
            </a:r>
            <a:r>
              <a:rPr lang="en-GB" sz="3600" dirty="0"/>
              <a:t> authentication)</a:t>
            </a:r>
            <a:endParaRPr lang="en-US" sz="3600" dirty="0"/>
          </a:p>
          <a:p>
            <a:r>
              <a:rPr lang="en-US" sz="4400" dirty="0"/>
              <a:t>Open </a:t>
            </a:r>
            <a:r>
              <a:rPr lang="en-US" sz="4400" dirty="0" smtClean="0"/>
              <a:t>data</a:t>
            </a:r>
          </a:p>
          <a:p>
            <a:pPr lvl="1"/>
            <a:r>
              <a:rPr lang="en-GB" sz="3600" dirty="0"/>
              <a:t>Free access to information to foster the development of applications and services</a:t>
            </a:r>
            <a:endParaRPr lang="en-US" sz="3600" dirty="0"/>
          </a:p>
          <a:p>
            <a:endParaRPr lang="en-US" dirty="0"/>
          </a:p>
        </p:txBody>
      </p:sp>
    </p:spTree>
    <p:extLst>
      <p:ext uri="{BB962C8B-B14F-4D97-AF65-F5344CB8AC3E}">
        <p14:creationId xmlns:p14="http://schemas.microsoft.com/office/powerpoint/2010/main" val="164193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WIS 2.0 - Opportunities</a:t>
            </a:r>
            <a:endParaRPr lang="en-GB" dirty="0"/>
          </a:p>
        </p:txBody>
      </p:sp>
      <p:sp>
        <p:nvSpPr>
          <p:cNvPr id="3" name="Espace réservé du contenu 2"/>
          <p:cNvSpPr>
            <a:spLocks noGrp="1"/>
          </p:cNvSpPr>
          <p:nvPr>
            <p:ph idx="1"/>
          </p:nvPr>
        </p:nvSpPr>
        <p:spPr>
          <a:xfrm>
            <a:off x="376015" y="1323634"/>
            <a:ext cx="8537249" cy="5136986"/>
          </a:xfrm>
        </p:spPr>
        <p:txBody>
          <a:bodyPr>
            <a:normAutofit fontScale="92500" lnSpcReduction="20000"/>
          </a:bodyPr>
          <a:lstStyle/>
          <a:p>
            <a:r>
              <a:rPr lang="en-GB" sz="2400" dirty="0" smtClean="0"/>
              <a:t>Increasing use of the </a:t>
            </a:r>
            <a:r>
              <a:rPr lang="en-GB" sz="2400" dirty="0" smtClean="0">
                <a:solidFill>
                  <a:srgbClr val="FF0000"/>
                </a:solidFill>
              </a:rPr>
              <a:t>Web as an information sharing platform </a:t>
            </a:r>
          </a:p>
          <a:p>
            <a:r>
              <a:rPr lang="en-GB" sz="2400" dirty="0" smtClean="0"/>
              <a:t>Commercial infrastructure providers offer </a:t>
            </a:r>
          </a:p>
          <a:p>
            <a:pPr lvl="1"/>
            <a:r>
              <a:rPr lang="en-GB" sz="2100" dirty="0" smtClean="0"/>
              <a:t>stable, secure and cost-effective </a:t>
            </a:r>
            <a:r>
              <a:rPr lang="en-GB" sz="2100" dirty="0" smtClean="0">
                <a:solidFill>
                  <a:srgbClr val="FF0000"/>
                </a:solidFill>
              </a:rPr>
              <a:t>‘cloud’ hosting of virtualized computing </a:t>
            </a:r>
            <a:r>
              <a:rPr lang="en-GB" sz="2100" dirty="0" smtClean="0"/>
              <a:t>resources</a:t>
            </a:r>
          </a:p>
          <a:p>
            <a:pPr lvl="1"/>
            <a:r>
              <a:rPr lang="en-GB" sz="2100" dirty="0" smtClean="0"/>
              <a:t>‘</a:t>
            </a:r>
            <a:r>
              <a:rPr lang="en-GB" sz="2100" dirty="0" smtClean="0">
                <a:solidFill>
                  <a:srgbClr val="FF0000"/>
                </a:solidFill>
              </a:rPr>
              <a:t>content distribution networks</a:t>
            </a:r>
            <a:r>
              <a:rPr lang="en-GB" sz="2100" dirty="0" smtClean="0"/>
              <a:t>’ (CDN)</a:t>
            </a:r>
          </a:p>
          <a:p>
            <a:r>
              <a:rPr lang="en-GB" sz="2400" dirty="0" smtClean="0">
                <a:solidFill>
                  <a:srgbClr val="FF0000"/>
                </a:solidFill>
              </a:rPr>
              <a:t>Search engines </a:t>
            </a:r>
            <a:r>
              <a:rPr lang="en-GB" sz="2400" dirty="0" smtClean="0"/>
              <a:t>(Google, Bing, Yahoo etc.) remain the common entry point for consumer discovery of information</a:t>
            </a:r>
          </a:p>
          <a:p>
            <a:r>
              <a:rPr lang="en-GB" sz="2400" dirty="0" smtClean="0"/>
              <a:t>Application Programming Interfaces (APIs) and Web Services are now very </a:t>
            </a:r>
            <a:r>
              <a:rPr lang="en-GB" sz="2400" dirty="0" smtClean="0">
                <a:solidFill>
                  <a:srgbClr val="FF0000"/>
                </a:solidFill>
              </a:rPr>
              <a:t>common solutions for information exchange</a:t>
            </a:r>
          </a:p>
          <a:p>
            <a:r>
              <a:rPr lang="en-GB" sz="2400" dirty="0" smtClean="0"/>
              <a:t>Messaging services and protocols offer </a:t>
            </a:r>
            <a:r>
              <a:rPr lang="en-GB" sz="2400" dirty="0" smtClean="0">
                <a:solidFill>
                  <a:srgbClr val="FF0000"/>
                </a:solidFill>
              </a:rPr>
              <a:t>new opportunities for sharing meteorological information in real-time based </a:t>
            </a:r>
            <a:r>
              <a:rPr lang="en-GB" sz="2400" dirty="0" smtClean="0"/>
              <a:t>on common industry practices</a:t>
            </a:r>
          </a:p>
          <a:p>
            <a:r>
              <a:rPr lang="en-GB" sz="2400" dirty="0" smtClean="0"/>
              <a:t>Use of analytics and user feedback to drive </a:t>
            </a:r>
            <a:r>
              <a:rPr lang="en-GB" sz="2400" dirty="0" smtClean="0">
                <a:solidFill>
                  <a:srgbClr val="FF0000"/>
                </a:solidFill>
              </a:rPr>
              <a:t>improvement of user experience</a:t>
            </a:r>
          </a:p>
          <a:p>
            <a:r>
              <a:rPr lang="en-GB" sz="2400" dirty="0" smtClean="0"/>
              <a:t>Applications such as Dropbox indicate that </a:t>
            </a:r>
            <a:r>
              <a:rPr lang="en-GB" sz="2400" dirty="0" smtClean="0">
                <a:solidFill>
                  <a:srgbClr val="FF0000"/>
                </a:solidFill>
              </a:rPr>
              <a:t>file distribution services have become commoditized and are no longer the domain of specialized applications</a:t>
            </a:r>
            <a:r>
              <a:rPr lang="en-GB" sz="2400" dirty="0" smtClean="0"/>
              <a:t> such as GTS message switching</a:t>
            </a:r>
            <a:endParaRPr lang="en-GB" sz="2400" dirty="0"/>
          </a:p>
        </p:txBody>
      </p:sp>
      <p:sp>
        <p:nvSpPr>
          <p:cNvPr id="7" name="Espace réservé du numéro de diapositive 4"/>
          <p:cNvSpPr>
            <a:spLocks noGrp="1"/>
          </p:cNvSpPr>
          <p:nvPr>
            <p:ph type="sldNum" sz="quarter" idx="12"/>
          </p:nvPr>
        </p:nvSpPr>
        <p:spPr>
          <a:xfrm>
            <a:off x="6553200" y="6356350"/>
            <a:ext cx="2133600" cy="365125"/>
          </a:xfrm>
        </p:spPr>
        <p:txBody>
          <a:bodyPr/>
          <a:lstStyle/>
          <a:p>
            <a:fld id="{14FCBA16-DE1A-4BB6-886B-C2D02154CBB0}" type="slidenum">
              <a:rPr lang="en-US" altLang="en-US" smtClean="0">
                <a:solidFill>
                  <a:prstClr val="black">
                    <a:tint val="75000"/>
                  </a:prstClr>
                </a:solidFill>
              </a:rPr>
              <a:pPr/>
              <a:t>15</a:t>
            </a:fld>
            <a:endParaRPr lang="en-US" altLang="en-US">
              <a:solidFill>
                <a:prstClr val="black">
                  <a:tint val="75000"/>
                </a:prstClr>
              </a:solidFill>
            </a:endParaRPr>
          </a:p>
        </p:txBody>
      </p:sp>
    </p:spTree>
    <p:extLst>
      <p:ext uri="{BB962C8B-B14F-4D97-AF65-F5344CB8AC3E}">
        <p14:creationId xmlns:p14="http://schemas.microsoft.com/office/powerpoint/2010/main" val="3631069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smtClean="0">
                <a:solidFill>
                  <a:srgbClr val="000090"/>
                </a:solidFill>
              </a:rPr>
              <a:t>Merci</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3" name="Title 2"/>
          <p:cNvSpPr>
            <a:spLocks noGrp="1"/>
          </p:cNvSpPr>
          <p:nvPr>
            <p:ph type="title"/>
          </p:nvPr>
        </p:nvSpPr>
        <p:spPr/>
        <p:txBody>
          <a:bodyPr/>
          <a:lstStyle/>
          <a:p>
            <a:r>
              <a:rPr lang="en-GB" dirty="0" smtClean="0"/>
              <a:t>Accessing and using WIS</a:t>
            </a:r>
            <a:endParaRPr lang="en-US" dirty="0"/>
          </a:p>
        </p:txBody>
      </p:sp>
      <p:sp>
        <p:nvSpPr>
          <p:cNvPr id="4" name="Content Placeholder 3"/>
          <p:cNvSpPr>
            <a:spLocks noGrp="1"/>
          </p:cNvSpPr>
          <p:nvPr>
            <p:ph idx="1"/>
          </p:nvPr>
        </p:nvSpPr>
        <p:spPr/>
        <p:txBody>
          <a:bodyPr/>
          <a:lstStyle/>
          <a:p>
            <a:r>
              <a:rPr lang="en-GB" dirty="0" smtClean="0"/>
              <a:t>Three levels of access</a:t>
            </a:r>
          </a:p>
          <a:p>
            <a:pPr lvl="1"/>
            <a:r>
              <a:rPr lang="en-GB" dirty="0" smtClean="0"/>
              <a:t>General ad hoc discovery and download</a:t>
            </a:r>
          </a:p>
          <a:p>
            <a:pPr lvl="1"/>
            <a:r>
              <a:rPr lang="en-GB" dirty="0" smtClean="0"/>
              <a:t>Registered for subscription</a:t>
            </a:r>
          </a:p>
          <a:p>
            <a:pPr lvl="1"/>
            <a:r>
              <a:rPr lang="en-GB" dirty="0" smtClean="0"/>
              <a:t>Registered for publication</a:t>
            </a:r>
          </a:p>
          <a:p>
            <a:pPr lvl="1"/>
            <a:endParaRPr lang="en-GB" dirty="0"/>
          </a:p>
          <a:p>
            <a:r>
              <a:rPr lang="en-GB" dirty="0" smtClean="0"/>
              <a:t>Each level inherits the access of the level above it. i.e. Registered for publication gives general and subscription access</a:t>
            </a:r>
            <a:endParaRPr lang="en-US" dirty="0"/>
          </a:p>
        </p:txBody>
      </p:sp>
      <p:sp>
        <p:nvSpPr>
          <p:cNvPr id="5" name="Rectangle 4"/>
          <p:cNvSpPr/>
          <p:nvPr/>
        </p:nvSpPr>
        <p:spPr>
          <a:xfrm>
            <a:off x="3976254" y="6126163"/>
            <a:ext cx="4572000" cy="369332"/>
          </a:xfrm>
          <a:prstGeom prst="rect">
            <a:avLst/>
          </a:prstGeom>
        </p:spPr>
        <p:txBody>
          <a:bodyPr>
            <a:spAutoFit/>
          </a:bodyPr>
          <a:lstStyle/>
          <a:p>
            <a:r>
              <a:rPr lang="en-US" dirty="0">
                <a:solidFill>
                  <a:prstClr val="black"/>
                </a:solidFill>
                <a:hlinkClick r:id="rId3"/>
              </a:rPr>
              <a:t>https://</a:t>
            </a:r>
            <a:r>
              <a:rPr lang="en-US" dirty="0" smtClean="0">
                <a:solidFill>
                  <a:prstClr val="black"/>
                </a:solidFill>
                <a:hlinkClick r:id="rId3"/>
              </a:rPr>
              <a:t>wiswiki.wmo.int/wis-pub-sub</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3025909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General access</a:t>
            </a:r>
            <a:endParaRPr lang="en-US" dirty="0"/>
          </a:p>
        </p:txBody>
      </p:sp>
      <p:sp>
        <p:nvSpPr>
          <p:cNvPr id="2" name="Content Placeholder 1"/>
          <p:cNvSpPr>
            <a:spLocks noGrp="1"/>
          </p:cNvSpPr>
          <p:nvPr>
            <p:ph idx="1"/>
          </p:nvPr>
        </p:nvSpPr>
        <p:spPr/>
        <p:txBody>
          <a:bodyPr>
            <a:normAutofit fontScale="92500"/>
          </a:bodyPr>
          <a:lstStyle/>
          <a:p>
            <a:r>
              <a:rPr lang="en-GB" dirty="0" smtClean="0"/>
              <a:t>Any one can go to a GISC and search and, subject to the data policy, down load products discovered</a:t>
            </a:r>
          </a:p>
          <a:p>
            <a:pPr lvl="1"/>
            <a:r>
              <a:rPr lang="en-GB" dirty="0" smtClean="0"/>
              <a:t>If it is Res 40 essential or unrestricted GTS traffic and less than 24 hours, it can be obtained from the GISC</a:t>
            </a:r>
          </a:p>
          <a:p>
            <a:pPr lvl="1"/>
            <a:r>
              <a:rPr lang="en-GB" dirty="0" smtClean="0"/>
              <a:t>Other information is accessed from the information custodian</a:t>
            </a:r>
          </a:p>
          <a:p>
            <a:pPr lvl="2"/>
            <a:r>
              <a:rPr lang="en-GB" dirty="0" smtClean="0"/>
              <a:t>Normally, but not necessarily a WIS centre</a:t>
            </a:r>
          </a:p>
          <a:p>
            <a:r>
              <a:rPr lang="en-GB" dirty="0" smtClean="0"/>
              <a:t>GISCs - </a:t>
            </a:r>
            <a:r>
              <a:rPr lang="en-GB" dirty="0" smtClean="0">
                <a:hlinkClick r:id="rId2"/>
              </a:rPr>
              <a:t>www.wmo.int/giscs</a:t>
            </a:r>
            <a:r>
              <a:rPr lang="en-GB" dirty="0" smtClean="0"/>
              <a:t> </a:t>
            </a:r>
          </a:p>
          <a:p>
            <a:r>
              <a:rPr lang="en-US" dirty="0" smtClean="0"/>
              <a:t>All </a:t>
            </a:r>
            <a:r>
              <a:rPr lang="en-US" dirty="0" err="1" smtClean="0"/>
              <a:t>centres</a:t>
            </a:r>
            <a:r>
              <a:rPr lang="en-US" dirty="0" smtClean="0"/>
              <a:t> - </a:t>
            </a:r>
            <a:r>
              <a:rPr lang="en-US" dirty="0" smtClean="0">
                <a:hlinkClick r:id="rId3"/>
              </a:rPr>
              <a:t>http://wis.wmo.int/WISCentresDb</a:t>
            </a:r>
            <a:r>
              <a:rPr lang="en-US" dirty="0" smtClean="0"/>
              <a:t> </a:t>
            </a:r>
            <a:endParaRPr lang="en-US" dirty="0"/>
          </a:p>
        </p:txBody>
      </p:sp>
    </p:spTree>
    <p:extLst>
      <p:ext uri="{BB962C8B-B14F-4D97-AF65-F5344CB8AC3E}">
        <p14:creationId xmlns:p14="http://schemas.microsoft.com/office/powerpoint/2010/main" val="767056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Ability to subscribe (GISC)</a:t>
            </a:r>
            <a:endParaRPr lang="en-US" dirty="0"/>
          </a:p>
        </p:txBody>
      </p:sp>
      <p:sp>
        <p:nvSpPr>
          <p:cNvPr id="3" name="Content Placeholder 2"/>
          <p:cNvSpPr>
            <a:spLocks noGrp="1"/>
          </p:cNvSpPr>
          <p:nvPr>
            <p:ph idx="1"/>
          </p:nvPr>
        </p:nvSpPr>
        <p:spPr>
          <a:xfrm>
            <a:off x="457199" y="1600200"/>
            <a:ext cx="5798321" cy="4525963"/>
          </a:xfrm>
        </p:spPr>
        <p:txBody>
          <a:bodyPr>
            <a:normAutofit fontScale="85000" lnSpcReduction="10000"/>
          </a:bodyPr>
          <a:lstStyle/>
          <a:p>
            <a:r>
              <a:rPr lang="en-GB" dirty="0" smtClean="0"/>
              <a:t>Authority to register to subscribe to a GISC service comes from either the GISC or National WIS focal point</a:t>
            </a:r>
          </a:p>
          <a:p>
            <a:pPr lvl="1"/>
            <a:r>
              <a:rPr lang="en-US" sz="1400" dirty="0">
                <a:hlinkClick r:id="rId2"/>
              </a:rPr>
              <a:t>http://</a:t>
            </a:r>
            <a:r>
              <a:rPr lang="en-US" sz="1400" dirty="0" smtClean="0">
                <a:hlinkClick r:id="rId2"/>
              </a:rPr>
              <a:t>www.wmo.int/pages/prog/www/CBS/Lists_WorkGroups/CBS/cross-cutting/fp%20wis/members</a:t>
            </a:r>
            <a:r>
              <a:rPr lang="en-US" sz="1400" dirty="0" smtClean="0"/>
              <a:t> </a:t>
            </a:r>
          </a:p>
          <a:p>
            <a:r>
              <a:rPr lang="en-GB" dirty="0" smtClean="0"/>
              <a:t>Not all GISCs offer the same resolution of subscription services</a:t>
            </a:r>
          </a:p>
          <a:p>
            <a:r>
              <a:rPr lang="en-GB" dirty="0" smtClean="0"/>
              <a:t>Normally </a:t>
            </a:r>
            <a:r>
              <a:rPr lang="en-GB" dirty="0"/>
              <a:t>l</a:t>
            </a:r>
            <a:r>
              <a:rPr lang="en-GB" dirty="0" smtClean="0"/>
              <a:t>imited to new information, often only GTS traffic </a:t>
            </a:r>
          </a:p>
          <a:p>
            <a:r>
              <a:rPr lang="en-GB" dirty="0" smtClean="0"/>
              <a:t>Have to subscribe to a data custodian if not circulated on WIS.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222" y="1922599"/>
            <a:ext cx="3045778" cy="324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112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WIS </a:t>
            </a:r>
            <a:r>
              <a:rPr lang="en-GB" dirty="0" smtClean="0"/>
              <a:t>is Operational</a:t>
            </a:r>
            <a:endParaRPr lang="en-US" dirty="0"/>
          </a:p>
        </p:txBody>
      </p:sp>
      <p:sp>
        <p:nvSpPr>
          <p:cNvPr id="3" name="Content Placeholder 2"/>
          <p:cNvSpPr>
            <a:spLocks noGrp="1"/>
          </p:cNvSpPr>
          <p:nvPr>
            <p:ph idx="1"/>
          </p:nvPr>
        </p:nvSpPr>
        <p:spPr>
          <a:xfrm>
            <a:off x="2286000" y="6034398"/>
            <a:ext cx="6627263" cy="698619"/>
          </a:xfrm>
        </p:spPr>
        <p:txBody>
          <a:bodyPr/>
          <a:lstStyle/>
          <a:p>
            <a:r>
              <a:rPr lang="en-US" dirty="0">
                <a:hlinkClick r:id="rId3"/>
              </a:rPr>
              <a:t>https://</a:t>
            </a:r>
            <a:r>
              <a:rPr lang="en-US" dirty="0" smtClean="0">
                <a:hlinkClick r:id="rId3"/>
              </a:rPr>
              <a:t>wiswiki.wmo.int/WIS-Status</a:t>
            </a:r>
            <a:r>
              <a:rPr lang="en-US" dirty="0" smtClean="0"/>
              <a:t>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16" y="1272279"/>
            <a:ext cx="8872347" cy="476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810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 loading of information</a:t>
            </a:r>
            <a:endParaRPr lang="en-US" dirty="0"/>
          </a:p>
        </p:txBody>
      </p:sp>
      <p:sp>
        <p:nvSpPr>
          <p:cNvPr id="3" name="Content Placeholder 2"/>
          <p:cNvSpPr>
            <a:spLocks noGrp="1"/>
          </p:cNvSpPr>
          <p:nvPr>
            <p:ph idx="1"/>
          </p:nvPr>
        </p:nvSpPr>
        <p:spPr>
          <a:xfrm>
            <a:off x="249382" y="1417638"/>
            <a:ext cx="8894617" cy="4997017"/>
          </a:xfrm>
        </p:spPr>
        <p:txBody>
          <a:bodyPr>
            <a:normAutofit fontScale="55000" lnSpcReduction="20000"/>
          </a:bodyPr>
          <a:lstStyle/>
          <a:p>
            <a:r>
              <a:rPr lang="en-GB" sz="4400" dirty="0" smtClean="0"/>
              <a:t>Downloading methods are described in WIS </a:t>
            </a:r>
            <a:r>
              <a:rPr lang="en-GB" sz="4400" dirty="0" err="1" smtClean="0"/>
              <a:t>TechSpecs</a:t>
            </a:r>
            <a:r>
              <a:rPr lang="en-GB" sz="4400" dirty="0" smtClean="0"/>
              <a:t> 10, 11 &amp; 12</a:t>
            </a:r>
          </a:p>
          <a:p>
            <a:pPr lvl="1"/>
            <a:r>
              <a:rPr lang="en-GB" sz="4400" dirty="0"/>
              <a:t>See </a:t>
            </a:r>
            <a:r>
              <a:rPr lang="en-GB" sz="4400" dirty="0" smtClean="0"/>
              <a:t>WMO </a:t>
            </a:r>
            <a:r>
              <a:rPr lang="en-GB" sz="4400" dirty="0"/>
              <a:t>No 1060 Part IV, para </a:t>
            </a:r>
            <a:r>
              <a:rPr lang="en-GB" sz="4400" dirty="0" smtClean="0"/>
              <a:t>4.11-4.13 </a:t>
            </a:r>
            <a:r>
              <a:rPr lang="en-GB" sz="4400" dirty="0"/>
              <a:t>&amp; appendix D</a:t>
            </a:r>
            <a:r>
              <a:rPr lang="en-GB" sz="4400" dirty="0" smtClean="0"/>
              <a:t>)</a:t>
            </a:r>
          </a:p>
          <a:p>
            <a:r>
              <a:rPr lang="en-GB" sz="4400" dirty="0" smtClean="0"/>
              <a:t>Normally by http, ftp or email</a:t>
            </a:r>
          </a:p>
          <a:p>
            <a:pPr lvl="1"/>
            <a:r>
              <a:rPr lang="en-GB" sz="4400" dirty="0" smtClean="0"/>
              <a:t>NC/DCPCs often support things like </a:t>
            </a:r>
            <a:r>
              <a:rPr lang="en-GB" sz="4400" dirty="0" err="1" smtClean="0"/>
              <a:t>opendap</a:t>
            </a:r>
            <a:r>
              <a:rPr lang="en-GB" sz="4400" dirty="0" smtClean="0"/>
              <a:t> or other web services</a:t>
            </a:r>
          </a:p>
          <a:p>
            <a:r>
              <a:rPr lang="en-GB" sz="4400" dirty="0" smtClean="0"/>
              <a:t>Some GISCs require registration to down load data.</a:t>
            </a:r>
          </a:p>
          <a:p>
            <a:r>
              <a:rPr lang="en-GB" sz="4400" dirty="0" smtClean="0"/>
              <a:t>Registration necessary if using ftp and email</a:t>
            </a:r>
          </a:p>
          <a:p>
            <a:pPr lvl="1"/>
            <a:r>
              <a:rPr lang="en-GB" sz="4000" dirty="0" smtClean="0"/>
              <a:t>Always necessary if subscribing.</a:t>
            </a:r>
          </a:p>
          <a:p>
            <a:r>
              <a:rPr lang="en-GB" sz="4400" dirty="0" smtClean="0"/>
              <a:t>Can use GTS for downloading via subscription services if connected to GTS (</a:t>
            </a:r>
            <a:r>
              <a:rPr lang="en-GB" sz="4400" dirty="0" err="1" smtClean="0"/>
              <a:t>ie</a:t>
            </a:r>
            <a:r>
              <a:rPr lang="en-GB" sz="4400" dirty="0" smtClean="0"/>
              <a:t> an NMHS)</a:t>
            </a:r>
          </a:p>
          <a:p>
            <a:r>
              <a:rPr lang="en-GB" sz="4400" dirty="0" smtClean="0"/>
              <a:t>Files can have any format but if GTS then restricted to those in GTS manual</a:t>
            </a:r>
            <a:endParaRPr lang="en-GB" sz="4400" dirty="0"/>
          </a:p>
          <a:p>
            <a:r>
              <a:rPr lang="en-GB" sz="4400" dirty="0" smtClean="0"/>
              <a:t>File names normally GTS file naming convention.</a:t>
            </a:r>
            <a:endParaRPr lang="en-GB" sz="4400" dirty="0"/>
          </a:p>
          <a:p>
            <a:pPr lvl="1"/>
            <a:endParaRPr lang="en-GB" dirty="0" smtClean="0"/>
          </a:p>
          <a:p>
            <a:pPr lvl="1"/>
            <a:endParaRPr lang="en-US" dirty="0"/>
          </a:p>
        </p:txBody>
      </p:sp>
    </p:spTree>
    <p:extLst>
      <p:ext uri="{BB962C8B-B14F-4D97-AF65-F5344CB8AC3E}">
        <p14:creationId xmlns:p14="http://schemas.microsoft.com/office/powerpoint/2010/main" val="4114889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68"/>
            <a:ext cx="8229600" cy="859812"/>
          </a:xfrm>
        </p:spPr>
        <p:txBody>
          <a:bodyPr/>
          <a:lstStyle/>
          <a:p>
            <a:r>
              <a:rPr lang="en-GB" dirty="0" smtClean="0"/>
              <a:t>Ability to publish</a:t>
            </a:r>
            <a:endParaRPr lang="en-US" dirty="0"/>
          </a:p>
        </p:txBody>
      </p:sp>
      <p:sp>
        <p:nvSpPr>
          <p:cNvPr id="3" name="Content Placeholder 2"/>
          <p:cNvSpPr>
            <a:spLocks noGrp="1"/>
          </p:cNvSpPr>
          <p:nvPr>
            <p:ph idx="1"/>
          </p:nvPr>
        </p:nvSpPr>
        <p:spPr>
          <a:xfrm>
            <a:off x="324740" y="1145138"/>
            <a:ext cx="8579977" cy="4879648"/>
          </a:xfrm>
        </p:spPr>
        <p:txBody>
          <a:bodyPr>
            <a:normAutofit fontScale="92500"/>
          </a:bodyPr>
          <a:lstStyle/>
          <a:p>
            <a:r>
              <a:rPr lang="en-GB" sz="2400" dirty="0" smtClean="0"/>
              <a:t>Publishing can only be through a registered data centre (NC or DCPC)</a:t>
            </a:r>
          </a:p>
          <a:p>
            <a:pPr lvl="1"/>
            <a:r>
              <a:rPr lang="en-GB" sz="2000" dirty="0" smtClean="0"/>
              <a:t>A strict governance process is in place for a publisher to be registered as a data centre (NC or DCPC)</a:t>
            </a:r>
          </a:p>
          <a:p>
            <a:pPr lvl="1"/>
            <a:r>
              <a:rPr lang="en-GB" sz="2000" dirty="0" smtClean="0"/>
              <a:t>Registration involves PR, TC and RA</a:t>
            </a:r>
          </a:p>
          <a:p>
            <a:pPr lvl="1"/>
            <a:r>
              <a:rPr lang="en-GB" sz="2000" dirty="0" smtClean="0"/>
              <a:t>Centre must be WIS compliant</a:t>
            </a:r>
          </a:p>
          <a:p>
            <a:r>
              <a:rPr lang="en-GB" sz="2400" dirty="0" smtClean="0"/>
              <a:t>WIS centres can publish information on behalf of other contributors but are responsible for compliance as if they were the originator.</a:t>
            </a:r>
          </a:p>
          <a:p>
            <a:r>
              <a:rPr lang="en-GB" sz="2400" dirty="0" smtClean="0"/>
              <a:t>Some GISCs may host data centre’s publishing service</a:t>
            </a:r>
          </a:p>
          <a:p>
            <a:pPr lvl="1"/>
            <a:r>
              <a:rPr lang="en-GB" sz="2000" dirty="0" smtClean="0"/>
              <a:t>i.e. GISCs may accept input from a non-NC or non-DCPC source, where an NC or DCPC has authorized a source to publish direct to the GISC</a:t>
            </a:r>
          </a:p>
          <a:p>
            <a:r>
              <a:rPr lang="en-GB" sz="2400" dirty="0" smtClean="0"/>
              <a:t>All information must have a WIS discovery metadata record published before the information can be sent or discovered in WIS</a:t>
            </a:r>
          </a:p>
          <a:p>
            <a:pPr lvl="1"/>
            <a:r>
              <a:rPr lang="en-GB" sz="2000" dirty="0" smtClean="0"/>
              <a:t>See WIS </a:t>
            </a:r>
            <a:r>
              <a:rPr lang="en-GB" sz="2000" dirty="0" err="1" smtClean="0"/>
              <a:t>TechSpec</a:t>
            </a:r>
            <a:r>
              <a:rPr lang="en-GB" sz="2000" dirty="0" smtClean="0"/>
              <a:t> 1  (WMO No 1060 Part IV, para 4.2 &amp; appendix D)</a:t>
            </a:r>
            <a:endParaRPr lang="en-GB" sz="1600" dirty="0" smtClean="0"/>
          </a:p>
          <a:p>
            <a:endParaRPr lang="en-US" sz="1600" dirty="0"/>
          </a:p>
        </p:txBody>
      </p:sp>
    </p:spTree>
    <p:extLst>
      <p:ext uri="{BB962C8B-B14F-4D97-AF65-F5344CB8AC3E}">
        <p14:creationId xmlns:p14="http://schemas.microsoft.com/office/powerpoint/2010/main" val="289456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Uploading to publish</a:t>
            </a:r>
            <a:endParaRPr lang="en-US"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r>
              <a:rPr lang="en-US" dirty="0"/>
              <a:t>Uploaded information is normally a file sent by a method agreed between the provider and uploading WIS </a:t>
            </a:r>
            <a:r>
              <a:rPr lang="en-US" dirty="0" err="1"/>
              <a:t>centre</a:t>
            </a:r>
            <a:r>
              <a:rPr lang="en-US" dirty="0"/>
              <a:t> </a:t>
            </a:r>
          </a:p>
          <a:p>
            <a:pPr lvl="1"/>
            <a:r>
              <a:rPr lang="en-US" dirty="0"/>
              <a:t>See WIS Tech Spec 2  (WMO No 1060 Part IV, para 4.3 &amp; appendix D)</a:t>
            </a:r>
          </a:p>
          <a:p>
            <a:r>
              <a:rPr lang="en-US" dirty="0"/>
              <a:t>If data </a:t>
            </a:r>
            <a:r>
              <a:rPr lang="en-US" dirty="0" smtClean="0"/>
              <a:t>is </a:t>
            </a:r>
            <a:r>
              <a:rPr lang="en-US" dirty="0"/>
              <a:t>to go on GTS, the file should comply with GTS file naming </a:t>
            </a:r>
            <a:r>
              <a:rPr lang="en-US" dirty="0" smtClean="0"/>
              <a:t>convention</a:t>
            </a:r>
          </a:p>
          <a:p>
            <a:pPr lvl="1"/>
            <a:r>
              <a:rPr lang="en-GB" dirty="0" smtClean="0"/>
              <a:t>See </a:t>
            </a:r>
            <a:r>
              <a:rPr lang="en-US" dirty="0"/>
              <a:t>GTS Manual, Part II, Attachment </a:t>
            </a:r>
            <a:r>
              <a:rPr lang="en-US" dirty="0" smtClean="0"/>
              <a:t>II-15</a:t>
            </a:r>
          </a:p>
          <a:p>
            <a:r>
              <a:rPr lang="en-GB" dirty="0" smtClean="0"/>
              <a:t>WMO approved format (data representation) is preferred but not compulsory)</a:t>
            </a:r>
            <a:endParaRPr lang="en-US" dirty="0" smtClean="0"/>
          </a:p>
          <a:p>
            <a:r>
              <a:rPr lang="en-GB" dirty="0" smtClean="0"/>
              <a:t>Most common or preferred methods are via ftp or email from provider to the uploading WIS centre</a:t>
            </a:r>
          </a:p>
          <a:p>
            <a:r>
              <a:rPr lang="en-GB" dirty="0" smtClean="0"/>
              <a:t>If the WIS centre is on GTS, then may use normal GTS publishing.</a:t>
            </a:r>
          </a:p>
          <a:p>
            <a:r>
              <a:rPr lang="en-GB" dirty="0" smtClean="0"/>
              <a:t>Receiving centre is required to check existence of WIS discovery metadata </a:t>
            </a:r>
          </a:p>
          <a:p>
            <a:r>
              <a:rPr lang="en-GB" dirty="0" smtClean="0"/>
              <a:t>(GISCs will allow a grace period of 2 minutes for metadata to turn up before rejecting the product)</a:t>
            </a:r>
            <a:endParaRPr lang="en-US" dirty="0"/>
          </a:p>
          <a:p>
            <a:endParaRPr lang="en-US" dirty="0"/>
          </a:p>
        </p:txBody>
      </p:sp>
    </p:spTree>
    <p:extLst>
      <p:ext uri="{BB962C8B-B14F-4D97-AF65-F5344CB8AC3E}">
        <p14:creationId xmlns:p14="http://schemas.microsoft.com/office/powerpoint/2010/main" val="1708721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users get published information?</a:t>
            </a:r>
            <a:endParaRPr lang="en-US" dirty="0"/>
          </a:p>
        </p:txBody>
      </p:sp>
      <p:sp>
        <p:nvSpPr>
          <p:cNvPr id="3" name="Content Placeholder 2"/>
          <p:cNvSpPr>
            <a:spLocks noGrp="1"/>
          </p:cNvSpPr>
          <p:nvPr>
            <p:ph idx="1"/>
          </p:nvPr>
        </p:nvSpPr>
        <p:spPr>
          <a:xfrm>
            <a:off x="457200" y="1600200"/>
            <a:ext cx="8336422" cy="4826237"/>
          </a:xfrm>
        </p:spPr>
        <p:txBody>
          <a:bodyPr>
            <a:normAutofit fontScale="85000" lnSpcReduction="20000"/>
          </a:bodyPr>
          <a:lstStyle/>
          <a:p>
            <a:r>
              <a:rPr lang="en-GB" dirty="0" smtClean="0"/>
              <a:t>Uploading to WIS does not guarantee distribution</a:t>
            </a:r>
          </a:p>
          <a:p>
            <a:r>
              <a:rPr lang="en-GB" dirty="0" smtClean="0"/>
              <a:t>WIS and the GTS is subscription based</a:t>
            </a:r>
          </a:p>
          <a:p>
            <a:r>
              <a:rPr lang="en-GB" dirty="0" smtClean="0"/>
              <a:t>People must be alerted to new products so that they can subscribe</a:t>
            </a:r>
          </a:p>
          <a:p>
            <a:r>
              <a:rPr lang="en-GB" dirty="0" smtClean="0"/>
              <a:t>Process for GTS is </a:t>
            </a:r>
            <a:r>
              <a:rPr lang="en-GB" dirty="0" err="1" smtClean="0"/>
              <a:t>Metno</a:t>
            </a:r>
            <a:r>
              <a:rPr lang="en-GB" dirty="0" smtClean="0"/>
              <a:t> with fixed publishing deadlines</a:t>
            </a:r>
          </a:p>
          <a:p>
            <a:r>
              <a:rPr lang="en-GB" dirty="0" smtClean="0"/>
              <a:t>For other WIS information, some GISCs support RSS alerting to new products</a:t>
            </a:r>
          </a:p>
          <a:p>
            <a:r>
              <a:rPr lang="en-GB" dirty="0" smtClean="0"/>
              <a:t>In most cases, it is up to the publisher to advise the target community that the new product is coming.</a:t>
            </a:r>
          </a:p>
          <a:p>
            <a:r>
              <a:rPr lang="en-GB" dirty="0" smtClean="0"/>
              <a:t>Additional users may find the product through search or RSS.</a:t>
            </a:r>
          </a:p>
          <a:p>
            <a:endParaRPr lang="en-US" dirty="0"/>
          </a:p>
        </p:txBody>
      </p:sp>
    </p:spTree>
    <p:extLst>
      <p:ext uri="{BB962C8B-B14F-4D97-AF65-F5344CB8AC3E}">
        <p14:creationId xmlns:p14="http://schemas.microsoft.com/office/powerpoint/2010/main" val="3195032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8007" y="793750"/>
            <a:ext cx="8880475" cy="48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68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WIS Status</a:t>
            </a:r>
            <a:endParaRPr lang="en-US" dirty="0"/>
          </a:p>
        </p:txBody>
      </p:sp>
      <p:sp>
        <p:nvSpPr>
          <p:cNvPr id="3" name="Content Placeholder 2"/>
          <p:cNvSpPr>
            <a:spLocks noGrp="1"/>
          </p:cNvSpPr>
          <p:nvPr>
            <p:ph idx="1"/>
          </p:nvPr>
        </p:nvSpPr>
        <p:spPr>
          <a:xfrm>
            <a:off x="457199" y="1230594"/>
            <a:ext cx="8357787" cy="4965107"/>
          </a:xfrm>
        </p:spPr>
        <p:txBody>
          <a:bodyPr>
            <a:normAutofit fontScale="85000" lnSpcReduction="10000"/>
          </a:bodyPr>
          <a:lstStyle/>
          <a:p>
            <a:r>
              <a:rPr lang="en-GB" sz="2800" dirty="0" smtClean="0"/>
              <a:t>Part A: Evolution of the GTS and opening to all </a:t>
            </a:r>
            <a:r>
              <a:rPr lang="en-GB" sz="2800" dirty="0" smtClean="0"/>
              <a:t>programmes (324 centres approved/371 identified).</a:t>
            </a:r>
            <a:endParaRPr lang="en-GB" sz="2800" dirty="0" smtClean="0"/>
          </a:p>
          <a:p>
            <a:pPr lvl="1"/>
            <a:r>
              <a:rPr lang="en-GB" sz="2400" dirty="0" err="1"/>
              <a:t>CAeM</a:t>
            </a:r>
            <a:r>
              <a:rPr lang="en-GB" sz="2400" dirty="0"/>
              <a:t>(6/9), </a:t>
            </a:r>
            <a:r>
              <a:rPr lang="en-GB" sz="2400" dirty="0" err="1" smtClean="0"/>
              <a:t>CAgM</a:t>
            </a:r>
            <a:r>
              <a:rPr lang="en-GB" sz="2400" dirty="0" smtClean="0"/>
              <a:t>(2/3</a:t>
            </a:r>
            <a:r>
              <a:rPr lang="en-GB" sz="2400" dirty="0"/>
              <a:t>), </a:t>
            </a:r>
            <a:r>
              <a:rPr lang="en-GB" sz="2400" dirty="0" smtClean="0"/>
              <a:t>CAS(3/5), </a:t>
            </a:r>
            <a:r>
              <a:rPr lang="en-GB" sz="2400" dirty="0" err="1" smtClean="0"/>
              <a:t>CCl</a:t>
            </a:r>
            <a:r>
              <a:rPr lang="en-GB" sz="2400" dirty="0" smtClean="0"/>
              <a:t>(12/14), </a:t>
            </a:r>
            <a:r>
              <a:rPr lang="en-GB" sz="2400" dirty="0" err="1" smtClean="0"/>
              <a:t>CHy</a:t>
            </a:r>
            <a:r>
              <a:rPr lang="en-GB" sz="2400" dirty="0" smtClean="0"/>
              <a:t>(4/5), JCOMM(8/11)</a:t>
            </a:r>
          </a:p>
          <a:p>
            <a:pPr lvl="1"/>
            <a:r>
              <a:rPr lang="en-US" sz="2400" dirty="0" smtClean="0"/>
              <a:t>Many potential contributors still not sure how to publish</a:t>
            </a:r>
            <a:endParaRPr lang="en-GB" sz="2400" dirty="0" smtClean="0"/>
          </a:p>
          <a:p>
            <a:r>
              <a:rPr lang="en-GB" sz="3200" dirty="0" smtClean="0"/>
              <a:t>Part B: New functionality of WIS</a:t>
            </a:r>
          </a:p>
          <a:p>
            <a:pPr lvl="1"/>
            <a:r>
              <a:rPr lang="en-GB" sz="2400" dirty="0" smtClean="0"/>
              <a:t>Discovery </a:t>
            </a:r>
            <a:r>
              <a:rPr lang="en-GB" sz="2400" dirty="0" smtClean="0"/>
              <a:t>metadata driven</a:t>
            </a:r>
          </a:p>
          <a:p>
            <a:pPr lvl="1"/>
            <a:r>
              <a:rPr lang="en-GB" sz="2400" dirty="0" smtClean="0"/>
              <a:t>Implemented</a:t>
            </a:r>
          </a:p>
          <a:p>
            <a:pPr lvl="1"/>
            <a:r>
              <a:rPr lang="en-GB" sz="2400" dirty="0" smtClean="0"/>
              <a:t>Need better and more diverse metadata entries</a:t>
            </a:r>
          </a:p>
          <a:p>
            <a:pPr lvl="1"/>
            <a:r>
              <a:rPr lang="en-GB" sz="2400" dirty="0" smtClean="0"/>
              <a:t>Knowledge of how to use and benefit from WIS still too low</a:t>
            </a:r>
            <a:r>
              <a:rPr lang="en-GB" sz="2400" dirty="0" smtClean="0"/>
              <a:t>.</a:t>
            </a:r>
          </a:p>
          <a:p>
            <a:pPr lvl="1"/>
            <a:r>
              <a:rPr lang="en-GB" sz="2400" dirty="0" smtClean="0"/>
              <a:t>Linkage to WIGOS metadata</a:t>
            </a:r>
            <a:endParaRPr lang="en-GB" sz="2400" dirty="0" smtClean="0"/>
          </a:p>
          <a:p>
            <a:r>
              <a:rPr lang="en-GB" sz="2800" dirty="0" smtClean="0">
                <a:solidFill>
                  <a:schemeClr val="bg2"/>
                </a:solidFill>
              </a:rPr>
              <a:t>Part C. Information management</a:t>
            </a:r>
          </a:p>
          <a:p>
            <a:pPr lvl="1"/>
            <a:r>
              <a:rPr lang="en-GB" sz="2400" dirty="0" smtClean="0">
                <a:solidFill>
                  <a:schemeClr val="bg2"/>
                </a:solidFill>
              </a:rPr>
              <a:t>This </a:t>
            </a:r>
            <a:r>
              <a:rPr lang="en-GB" sz="2400" dirty="0" smtClean="0">
                <a:solidFill>
                  <a:schemeClr val="bg2"/>
                </a:solidFill>
              </a:rPr>
              <a:t>is for all WMO </a:t>
            </a:r>
            <a:r>
              <a:rPr lang="en-GB" dirty="0" smtClean="0">
                <a:solidFill>
                  <a:schemeClr val="bg2"/>
                </a:solidFill>
              </a:rPr>
              <a:t>programmes</a:t>
            </a:r>
            <a:r>
              <a:rPr lang="en-GB" dirty="0" smtClean="0">
                <a:solidFill>
                  <a:schemeClr val="bg2"/>
                </a:solidFill>
              </a:rPr>
              <a:t>.</a:t>
            </a:r>
          </a:p>
          <a:p>
            <a:r>
              <a:rPr lang="en-GB" dirty="0" smtClean="0">
                <a:solidFill>
                  <a:schemeClr val="bg2"/>
                </a:solidFill>
              </a:rPr>
              <a:t>WIS 2.0 and </a:t>
            </a:r>
            <a:r>
              <a:rPr lang="en-GB" dirty="0" err="1" smtClean="0">
                <a:solidFill>
                  <a:schemeClr val="bg2"/>
                </a:solidFill>
              </a:rPr>
              <a:t>eWIS</a:t>
            </a:r>
            <a:endParaRPr lang="en-GB" dirty="0" smtClean="0">
              <a:solidFill>
                <a:schemeClr val="bg2"/>
              </a:solidFill>
            </a:endParaRPr>
          </a:p>
          <a:p>
            <a:pPr lvl="1"/>
            <a:endParaRPr lang="en-US" dirty="0"/>
          </a:p>
        </p:txBody>
      </p:sp>
    </p:spTree>
    <p:extLst>
      <p:ext uri="{BB962C8B-B14F-4D97-AF65-F5344CB8AC3E}">
        <p14:creationId xmlns:p14="http://schemas.microsoft.com/office/powerpoint/2010/main" val="19901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WIS Implementation</a:t>
            </a:r>
            <a:endParaRPr lang="en-US" dirty="0"/>
          </a:p>
        </p:txBody>
      </p:sp>
      <p:sp>
        <p:nvSpPr>
          <p:cNvPr id="5" name="Text Placeholder 4"/>
          <p:cNvSpPr>
            <a:spLocks noGrp="1"/>
          </p:cNvSpPr>
          <p:nvPr>
            <p:ph type="body" idx="1"/>
          </p:nvPr>
        </p:nvSpPr>
        <p:spPr>
          <a:xfrm>
            <a:off x="251520" y="1412776"/>
            <a:ext cx="4040188" cy="639762"/>
          </a:xfrm>
        </p:spPr>
        <p:txBody>
          <a:bodyPr>
            <a:normAutofit fontScale="85000" lnSpcReduction="20000"/>
          </a:bodyPr>
          <a:lstStyle/>
          <a:p>
            <a:r>
              <a:rPr lang="en-US" dirty="0" smtClean="0"/>
              <a:t>National WIS knowledge by Region (Percentage of region responses)</a:t>
            </a:r>
            <a:endParaRPr lang="en-US" dirty="0"/>
          </a:p>
        </p:txBody>
      </p:sp>
      <p:sp>
        <p:nvSpPr>
          <p:cNvPr id="7" name="Text Placeholder 6"/>
          <p:cNvSpPr>
            <a:spLocks noGrp="1"/>
          </p:cNvSpPr>
          <p:nvPr>
            <p:ph type="body" sz="quarter" idx="3"/>
          </p:nvPr>
        </p:nvSpPr>
        <p:spPr>
          <a:xfrm>
            <a:off x="4679504" y="1340768"/>
            <a:ext cx="4464496" cy="720080"/>
          </a:xfrm>
        </p:spPr>
        <p:txBody>
          <a:bodyPr>
            <a:noAutofit/>
          </a:bodyPr>
          <a:lstStyle/>
          <a:p>
            <a:r>
              <a:rPr lang="en-US" sz="2000" dirty="0" smtClean="0"/>
              <a:t>Level of national implementation by region  (Percentage of region responses</a:t>
            </a:r>
            <a:r>
              <a:rPr lang="en-US" sz="1800" dirty="0" smtClean="0"/>
              <a:t>)</a:t>
            </a:r>
            <a:endParaRPr lang="en-US" sz="1800" dirty="0"/>
          </a:p>
        </p:txBody>
      </p:sp>
      <p:sp>
        <p:nvSpPr>
          <p:cNvPr id="12" name="TextBox 11"/>
          <p:cNvSpPr txBox="1"/>
          <p:nvPr/>
        </p:nvSpPr>
        <p:spPr>
          <a:xfrm>
            <a:off x="755090" y="5448395"/>
            <a:ext cx="3384376" cy="790347"/>
          </a:xfrm>
          <a:prstGeom prst="rect">
            <a:avLst/>
          </a:prstGeom>
          <a:noFill/>
        </p:spPr>
        <p:txBody>
          <a:bodyPr wrap="square" rtlCol="0">
            <a:normAutofit/>
          </a:bodyPr>
          <a:lstStyle/>
          <a:p>
            <a:r>
              <a:rPr lang="en-GB" dirty="0" smtClean="0">
                <a:solidFill>
                  <a:prstClr val="black"/>
                </a:solidFill>
              </a:rPr>
              <a:t>1 – Little or no knowledge of WIS</a:t>
            </a:r>
          </a:p>
          <a:p>
            <a:r>
              <a:rPr lang="en-GB" dirty="0" smtClean="0">
                <a:solidFill>
                  <a:prstClr val="black"/>
                </a:solidFill>
              </a:rPr>
              <a:t>5 – Extensive knowledge of WIS</a:t>
            </a:r>
            <a:endParaRPr lang="en-US" dirty="0">
              <a:solidFill>
                <a:prstClr val="black"/>
              </a:solidFill>
            </a:endParaRPr>
          </a:p>
        </p:txBody>
      </p:sp>
      <p:graphicFrame>
        <p:nvGraphicFramePr>
          <p:cNvPr id="14" name="Chart 13"/>
          <p:cNvGraphicFramePr>
            <a:graphicFrameLocks/>
          </p:cNvGraphicFramePr>
          <p:nvPr>
            <p:extLst>
              <p:ext uri="{D42A27DB-BD31-4B8C-83A1-F6EECF244321}">
                <p14:modId xmlns:p14="http://schemas.microsoft.com/office/powerpoint/2010/main" val="406333696"/>
              </p:ext>
            </p:extLst>
          </p:nvPr>
        </p:nvGraphicFramePr>
        <p:xfrm>
          <a:off x="0" y="2052538"/>
          <a:ext cx="4572000" cy="3190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761765225"/>
              </p:ext>
            </p:extLst>
          </p:nvPr>
        </p:nvGraphicFramePr>
        <p:xfrm>
          <a:off x="4453467" y="2052538"/>
          <a:ext cx="4486275" cy="371792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289" y="5007008"/>
            <a:ext cx="1995799" cy="180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743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WIS support to WIGOS MD</a:t>
            </a:r>
            <a:endParaRPr lang="en-US" dirty="0"/>
          </a:p>
        </p:txBody>
      </p:sp>
      <p:sp>
        <p:nvSpPr>
          <p:cNvPr id="8" name="Content Placeholder 7"/>
          <p:cNvSpPr>
            <a:spLocks noGrp="1"/>
          </p:cNvSpPr>
          <p:nvPr>
            <p:ph idx="1"/>
          </p:nvPr>
        </p:nvSpPr>
        <p:spPr>
          <a:xfrm>
            <a:off x="457199" y="1264778"/>
            <a:ext cx="8558614" cy="4956560"/>
          </a:xfrm>
        </p:spPr>
        <p:txBody>
          <a:bodyPr>
            <a:normAutofit fontScale="77500" lnSpcReduction="20000"/>
          </a:bodyPr>
          <a:lstStyle/>
          <a:p>
            <a:r>
              <a:rPr lang="en-GB" dirty="0" smtClean="0"/>
              <a:t>IPET-DD</a:t>
            </a:r>
          </a:p>
          <a:p>
            <a:pPr lvl="1"/>
            <a:r>
              <a:rPr lang="en-GB" dirty="0" smtClean="0"/>
              <a:t>WIS assisting WIGOS on MD and vocabulary</a:t>
            </a:r>
          </a:p>
          <a:p>
            <a:pPr lvl="2"/>
            <a:r>
              <a:rPr lang="en-GB" dirty="0" smtClean="0"/>
              <a:t>When to send to EC? (69 or 70)</a:t>
            </a:r>
          </a:p>
          <a:p>
            <a:pPr lvl="2"/>
            <a:r>
              <a:rPr lang="en-GB" dirty="0" smtClean="0"/>
              <a:t>We have the representation standards but no one has tried it on real data.</a:t>
            </a:r>
          </a:p>
          <a:p>
            <a:pPr lvl="2"/>
            <a:r>
              <a:rPr lang="en-GB" dirty="0" smtClean="0"/>
              <a:t>Need to hold joint meeting of IPET-DD and ET-WMD</a:t>
            </a:r>
          </a:p>
          <a:p>
            <a:r>
              <a:rPr lang="en-GB" dirty="0" smtClean="0"/>
              <a:t>IPET-CM</a:t>
            </a:r>
          </a:p>
          <a:p>
            <a:pPr lvl="1"/>
            <a:r>
              <a:rPr lang="en-GB" dirty="0" smtClean="0"/>
              <a:t>WIGOS say what needs to be represented. </a:t>
            </a:r>
          </a:p>
          <a:p>
            <a:pPr lvl="1"/>
            <a:r>
              <a:rPr lang="en-GB" dirty="0" smtClean="0"/>
              <a:t>WIS look after process of development and approval</a:t>
            </a:r>
          </a:p>
          <a:p>
            <a:r>
              <a:rPr lang="en-GB" dirty="0" smtClean="0"/>
              <a:t>Seamless linkage between WIGOS and WIS MD</a:t>
            </a:r>
          </a:p>
          <a:p>
            <a:pPr lvl="1"/>
            <a:r>
              <a:rPr lang="en-GB" dirty="0" smtClean="0"/>
              <a:t>WIS-&gt;WIGOS: Yes, providing OSCAR can provide a URL to data record</a:t>
            </a:r>
          </a:p>
          <a:p>
            <a:pPr lvl="1"/>
            <a:r>
              <a:rPr lang="en-GB" dirty="0" smtClean="0"/>
              <a:t>WIGOS-&gt;WIS: Yes, ideally point to P-GISC SRU server</a:t>
            </a:r>
          </a:p>
          <a:p>
            <a:pPr lvl="2"/>
            <a:r>
              <a:rPr lang="en-GB" dirty="0" smtClean="0"/>
              <a:t>Need to determine what to point to. Ideally Data archive </a:t>
            </a:r>
          </a:p>
          <a:p>
            <a:pPr lvl="2"/>
            <a:r>
              <a:rPr lang="en-GB" dirty="0" smtClean="0"/>
              <a:t>Could also point to GTS/WIS messages or both message and data archive</a:t>
            </a:r>
          </a:p>
          <a:p>
            <a:pPr lvl="1"/>
            <a:endParaRPr lang="en-GB" dirty="0" smtClean="0"/>
          </a:p>
          <a:p>
            <a:endParaRPr lang="en-US" dirty="0"/>
          </a:p>
        </p:txBody>
      </p:sp>
    </p:spTree>
    <p:extLst>
      <p:ext uri="{BB962C8B-B14F-4D97-AF65-F5344CB8AC3E}">
        <p14:creationId xmlns:p14="http://schemas.microsoft.com/office/powerpoint/2010/main" val="255401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Hot issue - </a:t>
            </a:r>
            <a:r>
              <a:rPr lang="en-GB" dirty="0" smtClean="0"/>
              <a:t>Cyber Security</a:t>
            </a:r>
            <a:endParaRPr lang="en-US" dirty="0"/>
          </a:p>
        </p:txBody>
      </p:sp>
      <p:pic>
        <p:nvPicPr>
          <p:cNvPr id="1026" name="Picture 2" descr="C:\Users\dthomas\AppData\Local\Microsoft\Windows\Temporary Internet Files\Content.IE5\U5KVT8W0\ladron-por-todonitid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112837"/>
            <a:ext cx="6535886" cy="5471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82055" y="5734228"/>
            <a:ext cx="3067941" cy="646331"/>
          </a:xfrm>
          <a:prstGeom prst="rect">
            <a:avLst/>
          </a:prstGeom>
          <a:noFill/>
        </p:spPr>
        <p:txBody>
          <a:bodyPr wrap="square" rtlCol="0">
            <a:spAutoFit/>
          </a:bodyPr>
          <a:lstStyle/>
          <a:p>
            <a:r>
              <a:rPr lang="en-GB" dirty="0" smtClean="0"/>
              <a:t>Interconnectivity makes life easier but more vulnerable</a:t>
            </a:r>
            <a:endParaRPr lang="en-US" dirty="0"/>
          </a:p>
        </p:txBody>
      </p:sp>
    </p:spTree>
    <p:extLst>
      <p:ext uri="{BB962C8B-B14F-4D97-AF65-F5344CB8AC3E}">
        <p14:creationId xmlns:p14="http://schemas.microsoft.com/office/powerpoint/2010/main" val="215413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3" y="248037"/>
            <a:ext cx="8229600" cy="1143000"/>
          </a:xfrm>
        </p:spPr>
        <p:txBody>
          <a:bodyPr/>
          <a:lstStyle/>
          <a:p>
            <a:r>
              <a:rPr lang="en-GB" dirty="0" smtClean="0"/>
              <a:t>Security for WIGOS</a:t>
            </a:r>
            <a:endParaRPr lang="en-US" dirty="0"/>
          </a:p>
        </p:txBody>
      </p:sp>
      <p:sp>
        <p:nvSpPr>
          <p:cNvPr id="3" name="Content Placeholder 2"/>
          <p:cNvSpPr>
            <a:spLocks noGrp="1"/>
          </p:cNvSpPr>
          <p:nvPr>
            <p:ph idx="1"/>
          </p:nvPr>
        </p:nvSpPr>
        <p:spPr>
          <a:xfrm>
            <a:off x="226463" y="1381527"/>
            <a:ext cx="5024927" cy="4889158"/>
          </a:xfrm>
        </p:spPr>
        <p:txBody>
          <a:bodyPr>
            <a:normAutofit fontScale="92500" lnSpcReduction="20000"/>
          </a:bodyPr>
          <a:lstStyle/>
          <a:p>
            <a:r>
              <a:rPr lang="en-GB" dirty="0" smtClean="0"/>
              <a:t>WIGOS like WIS is increasingly relying on automated systems connected to open networks</a:t>
            </a:r>
          </a:p>
          <a:p>
            <a:r>
              <a:rPr lang="en-GB" dirty="0"/>
              <a:t>Millions of devices </a:t>
            </a:r>
            <a:r>
              <a:rPr lang="en-GB" dirty="0" smtClean="0"/>
              <a:t>are access </a:t>
            </a:r>
            <a:r>
              <a:rPr lang="en-GB" dirty="0"/>
              <a:t>points</a:t>
            </a:r>
          </a:p>
          <a:p>
            <a:r>
              <a:rPr lang="en-GB" dirty="0" smtClean="0"/>
              <a:t>Difficult to maintain patches across broad observing networks </a:t>
            </a:r>
          </a:p>
          <a:p>
            <a:r>
              <a:rPr lang="en-GB" dirty="0" smtClean="0"/>
              <a:t>Vulnerable as likely targets for cyber attack</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390" y="1600199"/>
            <a:ext cx="3631963" cy="363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672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WIS Status</a:t>
            </a:r>
            <a:endParaRPr lang="en-US" dirty="0"/>
          </a:p>
        </p:txBody>
      </p:sp>
      <p:sp>
        <p:nvSpPr>
          <p:cNvPr id="3" name="Content Placeholder 2"/>
          <p:cNvSpPr>
            <a:spLocks noGrp="1"/>
          </p:cNvSpPr>
          <p:nvPr>
            <p:ph idx="1"/>
          </p:nvPr>
        </p:nvSpPr>
        <p:spPr>
          <a:xfrm>
            <a:off x="457199" y="1600200"/>
            <a:ext cx="8357787" cy="4595501"/>
          </a:xfrm>
        </p:spPr>
        <p:txBody>
          <a:bodyPr>
            <a:normAutofit fontScale="85000" lnSpcReduction="20000"/>
          </a:bodyPr>
          <a:lstStyle/>
          <a:p>
            <a:r>
              <a:rPr lang="en-GB" sz="2800" dirty="0">
                <a:solidFill>
                  <a:schemeClr val="bg1">
                    <a:lumMod val="85000"/>
                  </a:schemeClr>
                </a:solidFill>
              </a:rPr>
              <a:t>Part A: Evolution of the GTS and opening to all programmes (324 centres approved/371 identified).</a:t>
            </a:r>
          </a:p>
          <a:p>
            <a:pPr lvl="1"/>
            <a:r>
              <a:rPr lang="en-GB" sz="2400" dirty="0" err="1">
                <a:solidFill>
                  <a:schemeClr val="bg1">
                    <a:lumMod val="85000"/>
                  </a:schemeClr>
                </a:solidFill>
              </a:rPr>
              <a:t>CAeM</a:t>
            </a:r>
            <a:r>
              <a:rPr lang="en-GB" sz="2400" dirty="0">
                <a:solidFill>
                  <a:schemeClr val="bg1">
                    <a:lumMod val="85000"/>
                  </a:schemeClr>
                </a:solidFill>
              </a:rPr>
              <a:t>(6/9), </a:t>
            </a:r>
            <a:r>
              <a:rPr lang="en-GB" sz="2400" dirty="0" err="1">
                <a:solidFill>
                  <a:schemeClr val="bg1">
                    <a:lumMod val="85000"/>
                  </a:schemeClr>
                </a:solidFill>
              </a:rPr>
              <a:t>CAgM</a:t>
            </a:r>
            <a:r>
              <a:rPr lang="en-GB" sz="2400" dirty="0">
                <a:solidFill>
                  <a:schemeClr val="bg1">
                    <a:lumMod val="85000"/>
                  </a:schemeClr>
                </a:solidFill>
              </a:rPr>
              <a:t>(2/3), CAS(3/5), </a:t>
            </a:r>
            <a:r>
              <a:rPr lang="en-GB" sz="2400" dirty="0" err="1">
                <a:solidFill>
                  <a:schemeClr val="bg1">
                    <a:lumMod val="85000"/>
                  </a:schemeClr>
                </a:solidFill>
              </a:rPr>
              <a:t>CCl</a:t>
            </a:r>
            <a:r>
              <a:rPr lang="en-GB" sz="2400" dirty="0">
                <a:solidFill>
                  <a:schemeClr val="bg1">
                    <a:lumMod val="85000"/>
                  </a:schemeClr>
                </a:solidFill>
              </a:rPr>
              <a:t>(12/14), </a:t>
            </a:r>
            <a:r>
              <a:rPr lang="en-GB" sz="2400" dirty="0" err="1">
                <a:solidFill>
                  <a:schemeClr val="bg1">
                    <a:lumMod val="85000"/>
                  </a:schemeClr>
                </a:solidFill>
              </a:rPr>
              <a:t>CHy</a:t>
            </a:r>
            <a:r>
              <a:rPr lang="en-GB" sz="2400" dirty="0">
                <a:solidFill>
                  <a:schemeClr val="bg1">
                    <a:lumMod val="85000"/>
                  </a:schemeClr>
                </a:solidFill>
              </a:rPr>
              <a:t>(4/5), JCOMM(8/11)</a:t>
            </a:r>
          </a:p>
          <a:p>
            <a:pPr lvl="1"/>
            <a:r>
              <a:rPr lang="en-US" sz="2400" dirty="0">
                <a:solidFill>
                  <a:schemeClr val="bg1">
                    <a:lumMod val="85000"/>
                  </a:schemeClr>
                </a:solidFill>
              </a:rPr>
              <a:t>Many potential contributors still not sure how to publish</a:t>
            </a:r>
            <a:endParaRPr lang="en-GB" sz="2400" dirty="0">
              <a:solidFill>
                <a:schemeClr val="bg1">
                  <a:lumMod val="85000"/>
                </a:schemeClr>
              </a:solidFill>
            </a:endParaRPr>
          </a:p>
          <a:p>
            <a:r>
              <a:rPr lang="en-GB" dirty="0">
                <a:solidFill>
                  <a:schemeClr val="bg1">
                    <a:lumMod val="85000"/>
                  </a:schemeClr>
                </a:solidFill>
              </a:rPr>
              <a:t>Part B: New functionality of WIS</a:t>
            </a:r>
          </a:p>
          <a:p>
            <a:pPr lvl="1"/>
            <a:r>
              <a:rPr lang="en-GB" sz="2400" dirty="0">
                <a:solidFill>
                  <a:schemeClr val="bg1">
                    <a:lumMod val="85000"/>
                  </a:schemeClr>
                </a:solidFill>
              </a:rPr>
              <a:t>Discovery metadata driven</a:t>
            </a:r>
          </a:p>
          <a:p>
            <a:pPr lvl="1"/>
            <a:r>
              <a:rPr lang="en-GB" sz="2400" dirty="0">
                <a:solidFill>
                  <a:schemeClr val="bg1">
                    <a:lumMod val="85000"/>
                  </a:schemeClr>
                </a:solidFill>
              </a:rPr>
              <a:t>Implemented</a:t>
            </a:r>
          </a:p>
          <a:p>
            <a:pPr lvl="1"/>
            <a:r>
              <a:rPr lang="en-GB" sz="2400" dirty="0">
                <a:solidFill>
                  <a:schemeClr val="bg1">
                    <a:lumMod val="85000"/>
                  </a:schemeClr>
                </a:solidFill>
              </a:rPr>
              <a:t>Need better and more diverse metadata entries</a:t>
            </a:r>
          </a:p>
          <a:p>
            <a:pPr lvl="1"/>
            <a:r>
              <a:rPr lang="en-GB" sz="2400" dirty="0">
                <a:solidFill>
                  <a:schemeClr val="bg1">
                    <a:lumMod val="85000"/>
                  </a:schemeClr>
                </a:solidFill>
              </a:rPr>
              <a:t>Knowledge of how to use and benefit from WIS still too low.</a:t>
            </a:r>
          </a:p>
          <a:p>
            <a:pPr lvl="1"/>
            <a:r>
              <a:rPr lang="en-GB" sz="2400" dirty="0">
                <a:solidFill>
                  <a:schemeClr val="bg1">
                    <a:lumMod val="85000"/>
                  </a:schemeClr>
                </a:solidFill>
              </a:rPr>
              <a:t>Linkage to WIGOS metadata</a:t>
            </a:r>
            <a:endParaRPr lang="en-GB" sz="2400" dirty="0"/>
          </a:p>
          <a:p>
            <a:r>
              <a:rPr lang="en-GB" sz="2800" dirty="0"/>
              <a:t>Part C. Information management</a:t>
            </a:r>
          </a:p>
          <a:p>
            <a:pPr lvl="1"/>
            <a:r>
              <a:rPr lang="en-GB" sz="2400" dirty="0" smtClean="0"/>
              <a:t>This </a:t>
            </a:r>
            <a:r>
              <a:rPr lang="en-GB" sz="2400" dirty="0"/>
              <a:t>is for all WMO </a:t>
            </a:r>
            <a:r>
              <a:rPr lang="en-GB" dirty="0"/>
              <a:t>programmes.</a:t>
            </a:r>
          </a:p>
          <a:p>
            <a:r>
              <a:rPr lang="en-GB" dirty="0"/>
              <a:t>WIS 2.0 and </a:t>
            </a:r>
            <a:r>
              <a:rPr lang="en-GB" dirty="0" err="1"/>
              <a:t>eWIS</a:t>
            </a:r>
            <a:endParaRPr lang="en-GB" dirty="0"/>
          </a:p>
          <a:p>
            <a:pPr lvl="1"/>
            <a:endParaRPr lang="en-US" dirty="0"/>
          </a:p>
        </p:txBody>
      </p:sp>
    </p:spTree>
    <p:extLst>
      <p:ext uri="{BB962C8B-B14F-4D97-AF65-F5344CB8AC3E}">
        <p14:creationId xmlns:p14="http://schemas.microsoft.com/office/powerpoint/2010/main" val="44882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1580</TotalTime>
  <Words>1715</Words>
  <Application>Microsoft Office PowerPoint</Application>
  <PresentationFormat>On-screen Show (4:3)</PresentationFormat>
  <Paragraphs>199</Paragraphs>
  <Slides>23</Slides>
  <Notes>4</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WMO_WHITE_Powerpoint_en_fr</vt:lpstr>
      <vt:lpstr>1_WMO_WHITE_Powerpoint_en_fr</vt:lpstr>
      <vt:lpstr>2_WMO_WHITE_Powerpoint_en_fr</vt:lpstr>
      <vt:lpstr>PowerPoint Presentation</vt:lpstr>
      <vt:lpstr>WIS is Operational</vt:lpstr>
      <vt:lpstr>PowerPoint Presentation</vt:lpstr>
      <vt:lpstr>WIS Status</vt:lpstr>
      <vt:lpstr>WIS Implementation</vt:lpstr>
      <vt:lpstr>WIS support to WIGOS MD</vt:lpstr>
      <vt:lpstr>Hot issue - Cyber Security</vt:lpstr>
      <vt:lpstr>Security for WIGOS</vt:lpstr>
      <vt:lpstr>WIS Status</vt:lpstr>
      <vt:lpstr>WIS Part C</vt:lpstr>
      <vt:lpstr>WIS 2.0 - User Expectation</vt:lpstr>
      <vt:lpstr>WIS 2.0 - Data Volumes and Complexity</vt:lpstr>
      <vt:lpstr>WIS 2.0 - Costs</vt:lpstr>
      <vt:lpstr>WIS 2.0 - Technology Trends</vt:lpstr>
      <vt:lpstr>WIS 2.0 - Opportunities</vt:lpstr>
      <vt:lpstr>PowerPoint Presentation</vt:lpstr>
      <vt:lpstr>Accessing and using WIS</vt:lpstr>
      <vt:lpstr>General access</vt:lpstr>
      <vt:lpstr>Ability to subscribe (GISC)</vt:lpstr>
      <vt:lpstr>Down loading of information</vt:lpstr>
      <vt:lpstr>Ability to publish</vt:lpstr>
      <vt:lpstr>Uploading to publish</vt:lpstr>
      <vt:lpstr>How do users get published information?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ICG-WIGOS 6 (Item 6.1)</dc:title>
  <dc:subject>WIS Status</dc:subject>
  <dc:creator>David Thomas</dc:creator>
  <cp:lastModifiedBy>David Thomas</cp:lastModifiedBy>
  <cp:revision>14</cp:revision>
  <dcterms:created xsi:type="dcterms:W3CDTF">2017-01-11T13:16:09Z</dcterms:created>
  <dcterms:modified xsi:type="dcterms:W3CDTF">2017-01-12T15:36:29Z</dcterms:modified>
</cp:coreProperties>
</file>