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44" r:id="rId2"/>
    <p:sldMasterId id="2147483748" r:id="rId3"/>
    <p:sldMasterId id="2147483766" r:id="rId4"/>
    <p:sldMasterId id="2147483778" r:id="rId5"/>
  </p:sldMasterIdLst>
  <p:notesMasterIdLst>
    <p:notesMasterId r:id="rId16"/>
  </p:notesMasterIdLst>
  <p:handoutMasterIdLst>
    <p:handoutMasterId r:id="rId17"/>
  </p:handoutMasterIdLst>
  <p:sldIdLst>
    <p:sldId id="307" r:id="rId6"/>
    <p:sldId id="308" r:id="rId7"/>
    <p:sldId id="310" r:id="rId8"/>
    <p:sldId id="311" r:id="rId9"/>
    <p:sldId id="317" r:id="rId10"/>
    <p:sldId id="314" r:id="rId11"/>
    <p:sldId id="312" r:id="rId12"/>
    <p:sldId id="313" r:id="rId13"/>
    <p:sldId id="315" r:id="rId14"/>
    <p:sldId id="316" r:id="rId15"/>
  </p:sldIdLst>
  <p:sldSz cx="9144000" cy="6858000" type="screen4x3"/>
  <p:notesSz cx="6669088" cy="9753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4292">
          <p15:clr>
            <a:srgbClr val="A4A3A4"/>
          </p15:clr>
        </p15:guide>
        <p15:guide id="4" orient="horz" pos="981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1344">
          <p15:clr>
            <a:srgbClr val="A4A3A4"/>
          </p15:clr>
        </p15:guide>
        <p15:guide id="7" orient="horz" pos="572">
          <p15:clr>
            <a:srgbClr val="A4A3A4"/>
          </p15:clr>
        </p15:guide>
        <p15:guide id="8" orient="horz" pos="799">
          <p15:clr>
            <a:srgbClr val="A4A3A4"/>
          </p15:clr>
        </p15:guide>
        <p15:guide id="9" pos="2880">
          <p15:clr>
            <a:srgbClr val="A4A3A4"/>
          </p15:clr>
        </p15:guide>
        <p15:guide id="10" pos="249">
          <p15:clr>
            <a:srgbClr val="A4A3A4"/>
          </p15:clr>
        </p15:guide>
        <p15:guide id="11" pos="5602">
          <p15:clr>
            <a:srgbClr val="A4A3A4"/>
          </p15:clr>
        </p15:guide>
        <p15:guide id="12" pos="158">
          <p15:clr>
            <a:srgbClr val="A4A3A4"/>
          </p15:clr>
        </p15:guide>
        <p15:guide id="13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1F5"/>
    <a:srgbClr val="96B9DC"/>
    <a:srgbClr val="2D4B9B"/>
    <a:srgbClr val="FF0000"/>
    <a:srgbClr val="090D5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1" autoAdjust="0"/>
    <p:restoredTop sz="94615"/>
  </p:normalViewPr>
  <p:slideViewPr>
    <p:cSldViewPr>
      <p:cViewPr varScale="1">
        <p:scale>
          <a:sx n="106" d="100"/>
          <a:sy n="106" d="100"/>
        </p:scale>
        <p:origin x="720" y="176"/>
      </p:cViewPr>
      <p:guideLst>
        <p:guide orient="horz" pos="119"/>
        <p:guide orient="horz" pos="3929"/>
        <p:guide orient="horz" pos="4292"/>
        <p:guide orient="horz" pos="981"/>
        <p:guide orient="horz" pos="4065"/>
        <p:guide orient="horz" pos="1344"/>
        <p:guide orient="horz" pos="572"/>
        <p:guide orient="horz" pos="799"/>
        <p:guide pos="2880"/>
        <p:guide pos="249"/>
        <p:guide pos="5602"/>
        <p:guide pos="158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232" y="-78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924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6238"/>
            <a:ext cx="28924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b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266238"/>
            <a:ext cx="28924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061B884-F40E-47AA-85E3-55DA93A083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9171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24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91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65175"/>
            <a:ext cx="4787900" cy="3590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62488"/>
            <a:ext cx="4887912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8775"/>
            <a:ext cx="28924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b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48775"/>
            <a:ext cx="28924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7528335-8330-41CB-AD0B-FDDBF41E13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0643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7244338" indent="-36795075" defTabSz="9017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F19BF0-AFC1-4BF9-A18F-DC82CBA2248A}" type="slidenum">
              <a:rPr lang="en-US" altLang="de-DE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pPr/>
              <a:t>2</a:t>
            </a:fld>
            <a:endParaRPr lang="en-US" altLang="de-DE">
              <a:solidFill>
                <a:srgbClr val="000000"/>
              </a:solidFill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440363"/>
            <a:ext cx="8207375" cy="898525"/>
          </a:xfrm>
        </p:spPr>
        <p:txBody>
          <a:bodyPr anchorCtr="1"/>
          <a:lstStyle>
            <a:lvl1pPr algn="ctr">
              <a:defRPr sz="36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2469999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EFDCFF1-149B-4B88-9C61-F8F5AC99522B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221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DD2CBE2-0532-4905-9E0C-3AA8BE6D2F3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87876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F14748F0-C5B0-4DFC-A160-A4F08A21460B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125848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15C2C8B6-C604-4444-BF8D-757AC27340A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19166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6D30E5F-6950-459A-8AD5-2056C0F39F3B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47125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FDF5ED1-FF48-4397-A82C-9B77BE1CC59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202269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FE3BD98-657B-4BAC-9560-E3345787CE8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82601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90FB206-4B4A-45F4-9D2D-DED6B0414D8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776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7913F88-363C-4282-BC6B-C9D3F7E4CC93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393776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F59496F-0980-4FB7-A5B4-41A4B110389F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21905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Pf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8959-DF49-44EA-B80E-3A0D0A3D6C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9692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0338140-D202-46F5-A6E3-EDB7A1545B02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644880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682F50AD-EEF3-4921-B2C8-C1FA1E9F8DB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904995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446DCA1-793B-4C76-97FD-B05F1BF7A7D0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756494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8C85B07-5D92-4CEB-B646-A73F4E558474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139067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D829EBD-93AD-4F66-AFCD-0003350C450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559312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0F8DECC-2444-4910-A1AF-9B0E5B647FD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971773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4C50AA7-02DF-4D18-8474-EABBC562B2E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398996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312D846-4664-4DA3-804B-EF9D0472D45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945681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878E575-DA3C-4D77-BA93-C513F878F9C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602869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C9C62AE-B5ED-4CF5-A9BF-9F6E8C27501D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85863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Käst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n"/>
              <a:defRPr/>
            </a:lvl1pPr>
            <a:lvl2pPr marL="692150" indent="-260350">
              <a:buFont typeface="Wingdings" pitchFamily="2" charset="2"/>
              <a:buChar char="n"/>
              <a:defRPr/>
            </a:lvl2pPr>
            <a:lvl3pPr marL="1143000" indent="-228600">
              <a:buFont typeface="Wingdings" pitchFamily="2" charset="2"/>
              <a:buChar char="n"/>
              <a:defRPr/>
            </a:lvl3pPr>
            <a:lvl4pPr marL="1600200" indent="-228600">
              <a:buFont typeface="Wingdings" pitchFamily="2" charset="2"/>
              <a:buChar char="n"/>
              <a:defRPr/>
            </a:lvl4pPr>
            <a:lvl5pPr marL="2057400" indent="-228600">
              <a:buFont typeface="Wingdings" pitchFamily="2" charset="2"/>
              <a:buChar char="n"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FB04-C40D-49F2-B673-502AFE0447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1978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"/>
              <a:defRPr/>
            </a:lvl1pPr>
            <a:lvl2pPr marL="692150" indent="-260350">
              <a:buFont typeface="Wingdings" pitchFamily="2" charset="2"/>
              <a:buChar char=""/>
              <a:defRPr/>
            </a:lvl2pPr>
            <a:lvl3pPr marL="1143000" indent="-228600">
              <a:buFont typeface="Wingdings" pitchFamily="2" charset="2"/>
              <a:buChar char=""/>
              <a:defRPr/>
            </a:lvl3pPr>
            <a:lvl4pPr marL="1600200" indent="-228600">
              <a:buFont typeface="Wingdings" pitchFamily="2" charset="2"/>
              <a:buChar char=""/>
              <a:defRPr/>
            </a:lvl4pPr>
            <a:lvl5pPr marL="2057400" indent="-228600">
              <a:buFont typeface="Wingdings" pitchFamily="2" charset="2"/>
              <a:buChar char=""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B5B54-FF76-4A8C-A757-A3C01539C8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59273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3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08E2-4A15-4DD7-B779-D5AEA2836C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1518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Käst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n"/>
              <a:defRPr/>
            </a:lvl1pPr>
            <a:lvl2pPr marL="692150" indent="-260350">
              <a:buFont typeface="Wingdings" pitchFamily="2" charset="2"/>
              <a:buChar char="n"/>
              <a:defRPr/>
            </a:lvl2pPr>
            <a:lvl3pPr marL="1143000" indent="-228600">
              <a:buFont typeface="Wingdings" pitchFamily="2" charset="2"/>
              <a:buChar char="n"/>
              <a:defRPr/>
            </a:lvl3pPr>
            <a:lvl4pPr marL="1600200" indent="-228600">
              <a:buFont typeface="Wingdings" pitchFamily="2" charset="2"/>
              <a:buChar char="n"/>
              <a:defRPr/>
            </a:lvl4pPr>
            <a:lvl5pPr marL="2057400" indent="-228600">
              <a:buFont typeface="Wingdings" pitchFamily="2" charset="2"/>
              <a:buChar char="n"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2ED2-B2B9-4433-A2F9-42865CC659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90906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Käst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86EAE-A0FE-4893-AF11-FCEBE83A59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99290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B9A4F9E-C884-41B5-81FC-9D5381E69AA6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39815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E3D7B71-3F98-4498-9AE0-2E54E8E12406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47163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theme" Target="../theme/theme4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9.xml"/><Relationship Id="rId12" Type="http://schemas.openxmlformats.org/officeDocument/2006/relationships/theme" Target="../theme/theme5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Folienmasterformat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39913"/>
            <a:ext cx="8353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Line 23"/>
          <p:cNvSpPr>
            <a:spLocks noChangeShapeType="1"/>
          </p:cNvSpPr>
          <p:nvPr userDrawn="1"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29" name="Picture 28" descr="Bundesadler_kleiner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381750"/>
            <a:ext cx="3709988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20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283575" y="6381750"/>
            <a:ext cx="465138" cy="2159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C3B60ED1-A5DF-46E7-885C-E90B05066E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1" r:id="rId2"/>
    <p:sldLayoutId id="2147484022" r:id="rId3"/>
    <p:sldLayoutId id="2147484023" r:id="rId4"/>
    <p:sldLayoutId id="2147484024" r:id="rId5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Folienmasterformat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39913"/>
            <a:ext cx="8353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052" name="Line 23"/>
          <p:cNvSpPr>
            <a:spLocks noChangeShapeType="1"/>
          </p:cNvSpPr>
          <p:nvPr userDrawn="1"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3" name="Picture 28" descr="Bundesadler_klei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381750"/>
            <a:ext cx="3709988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20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283575" y="6381750"/>
            <a:ext cx="465138" cy="2159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1951FF3-A03C-41C1-8974-E842289E80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Folienmasterformat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39913"/>
            <a:ext cx="8353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6" name="Line 23"/>
          <p:cNvSpPr>
            <a:spLocks noChangeShapeType="1"/>
          </p:cNvSpPr>
          <p:nvPr userDrawn="1"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77" name="Picture 28" descr="Bundesadler_klei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381750"/>
            <a:ext cx="3709988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20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283575" y="6381750"/>
            <a:ext cx="465138" cy="2159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03C68B4-7B7A-463C-AAD2-387C51B7AA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text styles</a:t>
            </a:r>
          </a:p>
          <a:p>
            <a:pPr lvl="1"/>
            <a:r>
              <a:rPr lang="en-GB" altLang="de-DE"/>
              <a:t>Second level</a:t>
            </a:r>
          </a:p>
          <a:p>
            <a:pPr lvl="2"/>
            <a:r>
              <a:rPr lang="en-GB" altLang="de-DE"/>
              <a:t>Third level</a:t>
            </a:r>
          </a:p>
          <a:p>
            <a:pPr lvl="3"/>
            <a:r>
              <a:rPr lang="en-GB" altLang="de-DE"/>
              <a:t>Fourth level</a:t>
            </a:r>
          </a:p>
          <a:p>
            <a:pPr lvl="4"/>
            <a:r>
              <a:rPr lang="en-GB" altLang="de-DE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023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02375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56374ADB-2176-467A-9CD1-38ED44820DC3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text styles</a:t>
            </a:r>
          </a:p>
          <a:p>
            <a:pPr lvl="1"/>
            <a:r>
              <a:rPr lang="en-GB" altLang="de-DE"/>
              <a:t>Second level</a:t>
            </a:r>
          </a:p>
          <a:p>
            <a:pPr lvl="2"/>
            <a:r>
              <a:rPr lang="en-GB" altLang="de-DE"/>
              <a:t>Third level</a:t>
            </a:r>
          </a:p>
          <a:p>
            <a:pPr lvl="3"/>
            <a:r>
              <a:rPr lang="en-GB" altLang="de-DE"/>
              <a:t>Fourth level</a:t>
            </a:r>
          </a:p>
          <a:p>
            <a:pPr lvl="4"/>
            <a:r>
              <a:rPr lang="en-GB" altLang="de-DE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023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02375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C7DBD55D-6C42-4871-94E6-C6B14BB8DD0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altLang="de-DE" sz="3200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World Meteorological Organization</a:t>
            </a:r>
            <a:br>
              <a:rPr lang="en-GB" altLang="de-DE" sz="3200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</a:br>
            <a:r>
              <a:rPr lang="en-GB" altLang="de-DE" sz="1800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Working together in weather, climate and water</a:t>
            </a:r>
            <a:endParaRPr lang="en-GB" altLang="de-DE">
              <a:ea typeface="ＭＳ Ｐゴシック" pitchFamily="34" charset="-128"/>
            </a:endParaRP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800">
                <a:solidFill>
                  <a:srgbClr val="FFFFFF"/>
                </a:solidFill>
                <a:latin typeface="Arial Black" pitchFamily="34" charset="0"/>
              </a:rPr>
              <a:t>WMO</a:t>
            </a:r>
            <a:endParaRPr lang="en-GB" altLang="de-DE" sz="14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544" y="2411879"/>
            <a:ext cx="79928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tabLst>
                <a:tab pos="720090" algn="l"/>
              </a:tabLst>
            </a:pPr>
            <a:r>
              <a:rPr lang="en-GB" b="1" dirty="0">
                <a:solidFill>
                  <a:schemeClr val="bg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PROGRESS TOWARDS IMPLEMENTATION OF WIGOS</a:t>
            </a:r>
            <a:endParaRPr lang="en-US" sz="2000" dirty="0">
              <a:solidFill>
                <a:schemeClr val="bg1"/>
              </a:solidFill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20090">
              <a:spcBef>
                <a:spcPts val="600"/>
              </a:spcBef>
              <a:tabLst>
                <a:tab pos="720090" algn="l"/>
              </a:tabLst>
            </a:pPr>
            <a:r>
              <a:rPr lang="en-GB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solidFill>
                <a:schemeClr val="bg1"/>
              </a:solidFill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tabLst>
                <a:tab pos="720090" algn="l"/>
              </a:tabLst>
            </a:pPr>
            <a:r>
              <a:rPr lang="en-GB" b="1" i="1" dirty="0">
                <a:solidFill>
                  <a:schemeClr val="bg1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Review of WIGOS activities and outcomes from WMO Regional Association III</a:t>
            </a:r>
            <a:endParaRPr lang="en-US" sz="2000" dirty="0">
              <a:solidFill>
                <a:schemeClr val="bg1"/>
              </a:solidFill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tabLst>
                <a:tab pos="720090" algn="l"/>
              </a:tabLst>
            </a:pPr>
            <a:endParaRPr lang="en-GB" sz="2000" dirty="0">
              <a:solidFill>
                <a:schemeClr val="bg1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tabLst>
                <a:tab pos="720090" algn="l"/>
              </a:tabLst>
            </a:pPr>
            <a:r>
              <a:rPr lang="en-GB" sz="2000" b="1" i="1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Concept Proposal for RA-III Regional WIGOS Centre</a:t>
            </a:r>
          </a:p>
          <a:p>
            <a:pPr algn="ctr">
              <a:spcBef>
                <a:spcPts val="600"/>
              </a:spcBef>
              <a:tabLst>
                <a:tab pos="720090" algn="l"/>
              </a:tabLst>
            </a:pPr>
            <a:endParaRPr lang="en-GB" sz="2000" dirty="0">
              <a:solidFill>
                <a:schemeClr val="bg1"/>
              </a:solidFill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tabLst>
                <a:tab pos="720090" algn="l"/>
              </a:tabLst>
            </a:pPr>
            <a:r>
              <a:rPr lang="en-GB" sz="20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(Submitted by the president of RA-III)</a:t>
            </a:r>
            <a:endParaRPr lang="en-US" sz="2000" dirty="0">
              <a:solidFill>
                <a:schemeClr val="bg1"/>
              </a:solidFill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7584" y="2060848"/>
            <a:ext cx="7434072" cy="315468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1568" y="258940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Each component (P1, P2, P3) of the RA-III RWC will work autonomously, considering the mandatory and optional functions assigned to it. A small Coordination Committee (CC), formed with representatives of P1, P2, P3 will constitute the main RWC coordination body. CC will define its operating procedures and will be chaired by a representative of one of the Participants (P1, P2, P3), on a rotational basis. </a:t>
            </a:r>
            <a:endParaRPr lang="en-US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476672"/>
            <a:ext cx="3117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RA-III RWC GOVERNANCE</a:t>
            </a: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09318" y="1772816"/>
            <a:ext cx="7079106" cy="3888432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96058" y="2060848"/>
            <a:ext cx="6096000" cy="33055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1600" dirty="0">
                <a:solidFill>
                  <a:prstClr val="white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National WIGOS implementation; </a:t>
            </a:r>
          </a:p>
          <a:p>
            <a:pPr marL="342900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1600" dirty="0">
                <a:solidFill>
                  <a:prstClr val="white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WIGOS Regulatory Material; </a:t>
            </a:r>
          </a:p>
          <a:p>
            <a:pPr marL="342900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1600" dirty="0">
                <a:solidFill>
                  <a:prstClr val="white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operational deployment of the OSCAR databases; </a:t>
            </a:r>
          </a:p>
          <a:p>
            <a:pPr marL="342900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1600" dirty="0">
                <a:solidFill>
                  <a:prstClr val="white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Development and implementation of the WIGOS Data Quality Monitoring System; </a:t>
            </a:r>
          </a:p>
          <a:p>
            <a:pPr marL="342900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1600" dirty="0">
                <a:solidFill>
                  <a:prstClr val="white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Concept development and initial establishment of Regional WIGOS Centres (RWC).</a:t>
            </a:r>
          </a:p>
        </p:txBody>
      </p:sp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1481500" y="476672"/>
            <a:ext cx="7117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AREAS DEFINED IN THE WIGOS PRE-OPERATIONAL PHASE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9672" y="1628800"/>
            <a:ext cx="6286623" cy="4320481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3607" y="1920839"/>
            <a:ext cx="6058371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tabLst>
                <a:tab pos="720090" algn="l"/>
                <a:tab pos="-914400" algn="l"/>
                <a:tab pos="0" algn="l"/>
                <a:tab pos="540385" algn="l"/>
                <a:tab pos="72009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Mandatory functions </a:t>
            </a:r>
            <a:endParaRPr lang="en-US" sz="1400" b="1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-914400" algn="l"/>
                <a:tab pos="0" algn="l"/>
                <a:tab pos="45720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Regional WIGOS metadata </a:t>
            </a:r>
          </a:p>
          <a:p>
            <a:pPr marL="628650" lvl="1" indent="-17145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-914400" algn="l"/>
                <a:tab pos="0" algn="l"/>
                <a:tab pos="45720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Regional WIGOS performance monitoring and incident management</a:t>
            </a:r>
          </a:p>
          <a:p>
            <a:pPr marL="1200150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720090" algn="l"/>
                <a:tab pos="-914400" algn="l"/>
                <a:tab pos="0" algn="l"/>
                <a:tab pos="45720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WIGOS Data Quality Monitoring System</a:t>
            </a:r>
          </a:p>
          <a:p>
            <a:pPr marL="1200150" lvl="2" indent="-285750" eaLnBrk="1" fontAlgn="auto" hangingPunct="1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720090" algn="l"/>
                <a:tab pos="-914400" algn="l"/>
                <a:tab pos="0" algn="l"/>
                <a:tab pos="45720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follow-up with data providers in case of data availability or data quality issues</a:t>
            </a:r>
            <a:endParaRPr lang="en-US" sz="1400" b="1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tabLst>
                <a:tab pos="720090" algn="l"/>
                <a:tab pos="-914400" algn="l"/>
                <a:tab pos="0" algn="l"/>
                <a:tab pos="540385" algn="l"/>
                <a:tab pos="720090" algn="l"/>
              </a:tabLst>
            </a:pPr>
            <a:endParaRPr lang="en-GB" sz="1400" b="1" dirty="0">
              <a:solidFill>
                <a:prstClr val="black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tabLst>
                <a:tab pos="720090" algn="l"/>
                <a:tab pos="-914400" algn="l"/>
                <a:tab pos="0" algn="l"/>
                <a:tab pos="540385" algn="l"/>
                <a:tab pos="72009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Optional functions</a:t>
            </a:r>
            <a:endParaRPr lang="en-US" sz="1400" b="1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-914400" algn="l"/>
                <a:tab pos="0" algn="l"/>
                <a:tab pos="540385" algn="l"/>
                <a:tab pos="72009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a</a:t>
            </a: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ssistance with the coordination of regional/sub-regional and national WIGOS projects</a:t>
            </a:r>
          </a:p>
          <a:p>
            <a:pPr marL="628650" lvl="1" indent="-17145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-914400" algn="l"/>
                <a:tab pos="0" algn="l"/>
                <a:tab pos="540385" algn="l"/>
                <a:tab pos="72009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assistance with regional and national observing network management</a:t>
            </a:r>
          </a:p>
          <a:p>
            <a:pPr marL="628650" lvl="1" indent="-17145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-914400" algn="l"/>
                <a:tab pos="0" algn="l"/>
                <a:tab pos="540385" algn="l"/>
                <a:tab pos="720090" algn="l"/>
              </a:tabLst>
            </a:pPr>
            <a:r>
              <a:rPr lang="en-GB" sz="1400" b="1" dirty="0">
                <a:solidFill>
                  <a:prstClr val="white"/>
                </a:solidFill>
                <a:ea typeface="Arial" panose="020B0604020202020204" pitchFamily="34" charset="0"/>
                <a:cs typeface="Arial" panose="020B0604020202020204" pitchFamily="34" charset="0"/>
              </a:rPr>
              <a:t>support for regional capacity development activities</a:t>
            </a:r>
            <a:endParaRPr lang="en-US" sz="1400" b="1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0"/>
          <p:cNvSpPr txBox="1">
            <a:spLocks/>
          </p:cNvSpPr>
          <p:nvPr/>
        </p:nvSpPr>
        <p:spPr>
          <a:xfrm>
            <a:off x="4077557" y="476672"/>
            <a:ext cx="19255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fr-CH" sz="1600" b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WRC FUNCTIONS</a:t>
            </a:r>
            <a:endParaRPr lang="en-US" sz="1600" b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3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1484784"/>
            <a:ext cx="8496944" cy="468052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484784"/>
            <a:ext cx="8352928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tr-TR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Technical support on WIGOS implementation</a:t>
            </a:r>
            <a:endParaRPr lang="en-US" sz="1600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Management of the Regional Basic Observing Network (RBON) </a:t>
            </a:r>
            <a:endParaRPr lang="en-US" sz="1600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Education and training for WIGOS implementation, with a special attention to the implementation and maintenance of the RA III metadata </a:t>
            </a: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OSCAR/Surface</a:t>
            </a:r>
            <a:endParaRPr lang="en-US" sz="1600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Documentation of good practice examples of regional and national applications of WIGOS implementation </a:t>
            </a:r>
            <a:endParaRPr lang="en-US" sz="1600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Perform the </a:t>
            </a:r>
            <a:r>
              <a:rPr lang="en-US" sz="1600" dirty="0">
                <a:solidFill>
                  <a:prstClr val="white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RA III WIGOS monitoring and incident management (WIGOS Data Quality Monitoring System)</a:t>
            </a: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RWC shall serve as the Radar Data Center of sub-regional radar </a:t>
            </a:r>
            <a:r>
              <a:rPr lang="en-US" sz="1600" dirty="0" smtClean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network</a:t>
            </a:r>
            <a:endParaRPr lang="en-US" sz="1600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476672"/>
            <a:ext cx="592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cs typeface="Arial" panose="020B0604020202020204" pitchFamily="34" charset="0"/>
              </a:rPr>
              <a:t>FUNCTIONS OF RA-III RWC: REGIONAL PRIORITIES</a:t>
            </a: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/>
        </p:nvSpPr>
        <p:spPr>
          <a:xfrm>
            <a:off x="683568" y="1484784"/>
            <a:ext cx="8064896" cy="468052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83568" y="1628800"/>
            <a:ext cx="7992888" cy="355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Cooperation with the Regional Climate </a:t>
            </a:r>
            <a:r>
              <a:rPr lang="en-US" dirty="0" err="1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Centres</a:t>
            </a: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(CRC-SAS and CIIFEN)</a:t>
            </a:r>
            <a:endParaRPr lang="en-US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Cooperation with the Regional Instrument Centre in Buenos Aires</a:t>
            </a:r>
            <a:endParaRPr lang="en-US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Cooperation with the regional hydrological groups (e. g. Plata Basin)</a:t>
            </a:r>
            <a:endParaRPr lang="en-US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Cooperation between WIGOS and other stakeholders, such as the research institutes, universities and academia</a:t>
            </a:r>
            <a:endParaRPr lang="en-US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eaLnBrk="1" fontAlgn="auto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Coordination and communication functionality </a:t>
            </a:r>
            <a:r>
              <a:rPr lang="en-US" dirty="0">
                <a:solidFill>
                  <a:prstClr val="white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solidFill>
                <a:prstClr val="white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267744" y="476672"/>
            <a:ext cx="592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cs typeface="Arial" panose="020B0604020202020204" pitchFamily="34" charset="0"/>
              </a:rPr>
              <a:t>FUNCTIONS OF RA-III RWC: REGIONAL PRIORITIES</a:t>
            </a: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86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85688" y="1596459"/>
            <a:ext cx="7434072" cy="4332904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9672" y="1700808"/>
            <a:ext cx="6096000" cy="412420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</a:rPr>
              <a:t> R</a:t>
            </a: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WC shall:</a:t>
            </a:r>
            <a:endParaRPr lang="en-US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Have the necessary Information and Communication infrastructure; </a:t>
            </a:r>
            <a:endParaRPr lang="en-US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Have sufficient human and financial resources;</a:t>
            </a:r>
            <a:endParaRPr lang="en-US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Commit for its functioning for a long-term period;</a:t>
            </a:r>
            <a:endParaRPr lang="en-US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Maintain a web page access to its services for Members and authorized users;</a:t>
            </a:r>
            <a:endParaRPr lang="en-US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Allow for the assessment of its capabilities by appropriate WMO bodies;</a:t>
            </a:r>
            <a:endParaRPr lang="en-US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7864" y="476672"/>
            <a:ext cx="2766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1200"/>
              </a:spcBef>
              <a:spcAft>
                <a:spcPts val="1200"/>
              </a:spcAft>
              <a:buSzPts val="1100"/>
              <a:tabLst>
                <a:tab pos="457200" algn="l"/>
              </a:tabLs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CAPABILITIES OF RWC</a:t>
            </a:r>
            <a:endParaRPr lang="en-US" dirty="0">
              <a:solidFill>
                <a:srgbClr val="0070C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215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51520" y="1484784"/>
            <a:ext cx="8674160" cy="4538832"/>
            <a:chOff x="722376" y="1335024"/>
            <a:chExt cx="10799064" cy="5120640"/>
          </a:xfrm>
        </p:grpSpPr>
        <p:sp>
          <p:nvSpPr>
            <p:cNvPr id="6" name="Rectangle 5"/>
            <p:cNvSpPr/>
            <p:nvPr/>
          </p:nvSpPr>
          <p:spPr>
            <a:xfrm>
              <a:off x="722376" y="1335024"/>
              <a:ext cx="10799064" cy="512064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: Rounded Corners 6"/>
            <p:cNvSpPr/>
            <p:nvPr/>
          </p:nvSpPr>
          <p:spPr>
            <a:xfrm>
              <a:off x="4893563" y="1878461"/>
              <a:ext cx="2350008" cy="722376"/>
            </a:xfrm>
            <a:prstGeom prst="roundRect">
              <a:avLst/>
            </a:prstGeom>
            <a:solidFill>
              <a:srgbClr val="FFC000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RA-III RWC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: Rounded Corners 7"/>
            <p:cNvSpPr/>
            <p:nvPr/>
          </p:nvSpPr>
          <p:spPr>
            <a:xfrm>
              <a:off x="8395715" y="4178808"/>
              <a:ext cx="2350008" cy="722376"/>
            </a:xfrm>
            <a:prstGeom prst="roundRect">
              <a:avLst/>
            </a:prstGeom>
            <a:solidFill>
              <a:srgbClr val="FFC000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: Rounded Corners 8"/>
            <p:cNvSpPr/>
            <p:nvPr/>
          </p:nvSpPr>
          <p:spPr>
            <a:xfrm>
              <a:off x="4893563" y="4145280"/>
              <a:ext cx="2350008" cy="722376"/>
            </a:xfrm>
            <a:prstGeom prst="roundRect">
              <a:avLst/>
            </a:prstGeom>
            <a:solidFill>
              <a:srgbClr val="FFC000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P2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: Rounded Corners 9"/>
            <p:cNvSpPr/>
            <p:nvPr/>
          </p:nvSpPr>
          <p:spPr>
            <a:xfrm>
              <a:off x="1391411" y="4178808"/>
              <a:ext cx="2350008" cy="722376"/>
            </a:xfrm>
            <a:prstGeom prst="roundRect">
              <a:avLst/>
            </a:prstGeom>
            <a:solidFill>
              <a:srgbClr val="FFC000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H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P1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traight Connector 10"/>
            <p:cNvCxnSpPr>
              <a:stCxn id="7" idx="2"/>
              <a:endCxn id="10" idx="0"/>
            </p:cNvCxnSpPr>
            <p:nvPr/>
          </p:nvCxnSpPr>
          <p:spPr>
            <a:xfrm flipH="1">
              <a:off x="2566415" y="2600837"/>
              <a:ext cx="3502152" cy="1577971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/>
            <p:cNvCxnSpPr>
              <a:stCxn id="7" idx="2"/>
              <a:endCxn id="9" idx="0"/>
            </p:cNvCxnSpPr>
            <p:nvPr/>
          </p:nvCxnSpPr>
          <p:spPr>
            <a:xfrm>
              <a:off x="6068567" y="2600837"/>
              <a:ext cx="0" cy="1544443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75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503369" y="1947261"/>
              <a:ext cx="29787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white"/>
                  </a:solidFill>
                  <a:cs typeface="Arial" panose="020B0604020202020204" pitchFamily="34" charset="0"/>
                </a:rPr>
                <a:t>Coordination Committee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(Mandatory and Optional functions)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68571" y="5233559"/>
              <a:ext cx="179568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Mandatory functions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and/or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Optional functions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72877" y="5233559"/>
              <a:ext cx="179568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Mandatory functions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and/or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Optional functions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0724" y="5233559"/>
              <a:ext cx="179568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Mandatory functions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and/or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Optional functions</a:t>
              </a:r>
            </a:p>
          </p:txBody>
        </p:sp>
        <p:cxnSp>
          <p:nvCxnSpPr>
            <p:cNvPr id="17" name="Straight Connector 16"/>
            <p:cNvCxnSpPr>
              <a:stCxn id="7" idx="2"/>
              <a:endCxn id="8" idx="0"/>
            </p:cNvCxnSpPr>
            <p:nvPr/>
          </p:nvCxnSpPr>
          <p:spPr>
            <a:xfrm>
              <a:off x="6068567" y="2600837"/>
              <a:ext cx="3502152" cy="1577971"/>
            </a:xfrm>
            <a:prstGeom prst="line">
              <a:avLst/>
            </a:prstGeom>
            <a:noFill/>
            <a:ln w="28575" cap="flat" cmpd="sng" algn="ctr">
              <a:solidFill>
                <a:srgbClr val="FFC000">
                  <a:lumMod val="75000"/>
                </a:srgbClr>
              </a:solidFill>
              <a:prstDash val="solid"/>
              <a:miter lim="800000"/>
            </a:ln>
            <a:effectLst/>
          </p:spPr>
        </p:cxnSp>
      </p:grpSp>
      <p:sp>
        <p:nvSpPr>
          <p:cNvPr id="19" name="Rectangle 18"/>
          <p:cNvSpPr/>
          <p:nvPr/>
        </p:nvSpPr>
        <p:spPr>
          <a:xfrm>
            <a:off x="2051720" y="158216"/>
            <a:ext cx="56242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INITIAL CONCEPT FOR RA III RWC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fr-CH" b="1" dirty="0">
              <a:solidFill>
                <a:srgbClr val="0070C0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ED7D31">
                    <a:lumMod val="50000"/>
                  </a:srgbClr>
                </a:solidFill>
                <a:ea typeface="Arial" panose="020B0604020202020204" pitchFamily="34" charset="0"/>
                <a:cs typeface="Arial" panose="020B0604020202020204" pitchFamily="34" charset="0"/>
              </a:rPr>
              <a:t>P = Participant center with required infrastructure</a:t>
            </a:r>
            <a:endParaRPr lang="en-US" b="1" dirty="0">
              <a:solidFill>
                <a:srgbClr val="ED7D31">
                  <a:lumMod val="50000"/>
                </a:srgbClr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1556792"/>
            <a:ext cx="7434072" cy="4495384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4728" y="184558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RA-III envisages to establish a virtual RWC, with </a:t>
            </a:r>
            <a:r>
              <a:rPr lang="en-US" sz="1600" b="1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Participants (P1, P2, P3)</a:t>
            </a: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from Members, the exact number to be defined, considering the facilities already available in the Region.</a:t>
            </a:r>
            <a:endParaRPr lang="en-US" sz="1600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Each Participant (P1, P2, P3) will be assigned a set of specific mandatory and optional functions. A Member can be made responsible as one or more RWC Participant, once designation conditions are fully met.</a:t>
            </a:r>
            <a:endParaRPr lang="en-US" sz="1600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Each Participant will be fully responsible for supporting and managing its/their Participant component(s).</a:t>
            </a:r>
            <a:endParaRPr lang="en-US" sz="1600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720090" algn="l"/>
              </a:tabLst>
            </a:pPr>
            <a:r>
              <a:rPr lang="en-US" sz="16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 RA-III RWC is the aggregate of Participants (P1+P2+P3) and the Coordination Committee (CC).   </a:t>
            </a:r>
            <a:endParaRPr lang="en-US" sz="1600" dirty="0">
              <a:solidFill>
                <a:prstClr val="white"/>
              </a:solidFill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476672"/>
            <a:ext cx="3989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INITIAL CONCEPT FOR RA III RWC</a:t>
            </a:r>
            <a:endParaRPr lang="en-US" b="1" dirty="0">
              <a:solidFill>
                <a:srgbClr val="0070C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658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1412776"/>
            <a:ext cx="6624736" cy="486287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3808" y="1412776"/>
            <a:ext cx="6096000" cy="48628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 consultative process for the establishment of RA-III RWC is proposed as follows: </a:t>
            </a:r>
            <a:endParaRPr lang="en-US" sz="1000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171450"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a) An initial proposal for the establishment of RWC will be submitted by the Chair of the Working Group on Infrastructure and Technology Development (WG-ITD) to the President of RA-III, for presentation to ICG-WIGOS-6.</a:t>
            </a:r>
            <a:endParaRPr lang="en-US" sz="1000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171450"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b) After ICG-WIGOS-6, the initial proposal will be submitted to RA-III MG, during EC-69, for the review and endorsement. It will include a suggestion to create a small Task Team (TT-WIGOS_RA3) to elaborate a detailed proposal. </a:t>
            </a:r>
            <a:endParaRPr lang="en-US" sz="1000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171450"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c) TT-WIGOS_RA3 will propose a process for selection of candidates for RWC functions, in cooperation with WG-ITD, and submit to RA-III MG for consideration.</a:t>
            </a:r>
            <a:endParaRPr lang="en-US" sz="1000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171450"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d) A final proposal of the Concept of RA-III RWC and the process for selection of candidates will be submitted to RA III Session for adoption. </a:t>
            </a:r>
            <a:endParaRPr lang="en-US" sz="1000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171450"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e) Members will be invited by the president of RA-III to submit their candidatures for RWC components with an indication of their commitment and responsibilities.</a:t>
            </a:r>
            <a:endParaRPr lang="en-US" sz="1000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171450"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f) TT-WIGOS-RA3 will analyze candidates for RWC components and submit the proposal to RA-III MG for endorsement.</a:t>
            </a:r>
            <a:endParaRPr lang="en-US" sz="1000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171450" algn="just" eaLnBrk="1" fontAlgn="auto" hangingPunct="1">
              <a:spcBef>
                <a:spcPts val="1200"/>
              </a:spcBef>
              <a:spcAft>
                <a:spcPts val="1200"/>
              </a:spcAft>
              <a:tabLst>
                <a:tab pos="720090" algn="l"/>
              </a:tabLst>
            </a:pPr>
            <a:r>
              <a:rPr lang="en-US" sz="1000" dirty="0">
                <a:solidFill>
                  <a:prstClr val="white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g) The president of RA-III on behalf of RA III will establish WRC components with identified functions and responsibilities.</a:t>
            </a:r>
            <a:endParaRPr lang="en-US" sz="1000" dirty="0">
              <a:solidFill>
                <a:prstClr val="white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476672"/>
            <a:ext cx="606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PROCESS FOR THE ESTABLISHMENT OF RA-III RWC</a:t>
            </a:r>
            <a:endParaRPr lang="en-US" dirty="0">
              <a:solidFill>
                <a:srgbClr val="0070C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741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D Standard Master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lienmaster Quadrate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olienmaster Punkte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MO Template-2009">
  <a:themeElements>
    <a:clrScheme name="WMO Template-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 Template-2009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WMO Template-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WMO Template-2009">
  <a:themeElements>
    <a:clrScheme name="WMO Template-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 Template-2009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WMO Template-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702</Words>
  <Application>Microsoft Macintosh PowerPoint</Application>
  <PresentationFormat>Presentación en pantalla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10</vt:i4>
      </vt:variant>
    </vt:vector>
  </HeadingPairs>
  <TitlesOfParts>
    <vt:vector size="27" baseType="lpstr">
      <vt:lpstr>Arial Black</vt:lpstr>
      <vt:lpstr>Arial Narrow</vt:lpstr>
      <vt:lpstr>Arial Unicode MS</vt:lpstr>
      <vt:lpstr>Calibri</vt:lpstr>
      <vt:lpstr>Courier New</vt:lpstr>
      <vt:lpstr>ＭＳ Ｐゴシック</vt:lpstr>
      <vt:lpstr>Symbol</vt:lpstr>
      <vt:lpstr>Times</vt:lpstr>
      <vt:lpstr>Times New Roman</vt:lpstr>
      <vt:lpstr>Verdana</vt:lpstr>
      <vt:lpstr>Wingdings</vt:lpstr>
      <vt:lpstr>Arial</vt:lpstr>
      <vt:lpstr>DWD Standard Master</vt:lpstr>
      <vt:lpstr>Folienmaster Quadrate</vt:lpstr>
      <vt:lpstr>Folienmaster Punkte</vt:lpstr>
      <vt:lpstr>WMO Template-2009</vt:lpstr>
      <vt:lpstr>1_WMO Template-2009</vt:lpstr>
      <vt:lpstr>World Meteorological Organization Working together in weather, climate and water</vt:lpstr>
      <vt:lpstr>PRIORITY AREAS DEFINED IN THE WIGOS PRE-OPERATIONAL PHASE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mpm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Jose Arimatea dde Souusa Brito</dc:creator>
  <cp:lastModifiedBy>Julián Báez</cp:lastModifiedBy>
  <cp:revision>304</cp:revision>
  <cp:lastPrinted>2013-03-13T11:41:14Z</cp:lastPrinted>
  <dcterms:created xsi:type="dcterms:W3CDTF">2006-12-01T09:57:45Z</dcterms:created>
  <dcterms:modified xsi:type="dcterms:W3CDTF">2017-01-13T14:15:04Z</dcterms:modified>
</cp:coreProperties>
</file>