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90" r:id="rId6"/>
    <p:sldId id="291" r:id="rId7"/>
    <p:sldId id="276" r:id="rId8"/>
    <p:sldId id="316" r:id="rId9"/>
    <p:sldId id="292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2" r:id="rId22"/>
    <p:sldId id="313" r:id="rId23"/>
    <p:sldId id="314" r:id="rId24"/>
    <p:sldId id="315" r:id="rId25"/>
    <p:sldId id="294" r:id="rId26"/>
    <p:sldId id="285" r:id="rId27"/>
    <p:sldId id="286" r:id="rId28"/>
    <p:sldId id="287" r:id="rId29"/>
    <p:sldId id="295" r:id="rId30"/>
    <p:sldId id="284" r:id="rId31"/>
    <p:sldId id="308" r:id="rId32"/>
    <p:sldId id="296" r:id="rId33"/>
    <p:sldId id="309" r:id="rId34"/>
    <p:sldId id="310" r:id="rId35"/>
    <p:sldId id="275" r:id="rId36"/>
    <p:sldId id="258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9" autoAdjust="0"/>
  </p:normalViewPr>
  <p:slideViewPr>
    <p:cSldViewPr snapToGrid="0" snapToObjects="1">
      <p:cViewPr>
        <p:scale>
          <a:sx n="90" d="100"/>
          <a:sy n="90" d="100"/>
        </p:scale>
        <p:origin x="-816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64BE-CACF-4CEE-A925-28596A754FAC}" type="datetimeFigureOut">
              <a:rPr lang="en-GB" smtClean="0"/>
              <a:t>12/01/2017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6527-64FD-4ADC-8819-9BFA1E8A9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B596-F200-485E-8AC4-3CB06C4EE2F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15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6527-64FD-4ADC-8819-9BFA1E8A93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9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WMO Strategic Plan only</a:t>
            </a:r>
            <a:r>
              <a:rPr lang="en-AU" baseline="0" dirty="0" smtClean="0"/>
              <a:t> 4 years!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6527-64FD-4ADC-8819-9BFA1E8A93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1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6527-64FD-4ADC-8819-9BFA1E8A93F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9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6527-64FD-4ADC-8819-9BFA1E8A93F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9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6527-64FD-4ADC-8819-9BFA1E8A93F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9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3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75163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4767263"/>
            <a:ext cx="182216" cy="12961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6624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71"/>
            <a:ext cx="1988820" cy="12858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71"/>
            <a:ext cx="1764632" cy="1285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1911" y="1491107"/>
            <a:ext cx="8229600" cy="30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 smtClean="0">
                <a:solidFill>
                  <a:srgbClr val="000090"/>
                </a:solidFill>
              </a:rPr>
              <a:t>Vision for WIGOS in 2040</a:t>
            </a:r>
          </a:p>
          <a:p>
            <a:endParaRPr lang="fr-CH" sz="2800" dirty="0" smtClean="0">
              <a:solidFill>
                <a:srgbClr val="000090"/>
              </a:solidFill>
            </a:endParaRPr>
          </a:p>
          <a:p>
            <a:r>
              <a:rPr lang="fr-CH" sz="2800" dirty="0" smtClean="0">
                <a:solidFill>
                  <a:srgbClr val="000090"/>
                </a:solidFill>
              </a:rPr>
              <a:t>Sue Barrell, Bertrand </a:t>
            </a:r>
            <a:r>
              <a:rPr lang="fr-CH" sz="2800" dirty="0" err="1" smtClean="0">
                <a:solidFill>
                  <a:srgbClr val="000090"/>
                </a:solidFill>
              </a:rPr>
              <a:t>Calpini</a:t>
            </a:r>
            <a:endParaRPr lang="fr-CH" sz="2800" dirty="0" smtClean="0">
              <a:solidFill>
                <a:srgbClr val="000090"/>
              </a:solidFill>
            </a:endParaRPr>
          </a:p>
          <a:p>
            <a:r>
              <a:rPr lang="fr-CH" sz="2800" dirty="0" smtClean="0">
                <a:solidFill>
                  <a:srgbClr val="000090"/>
                </a:solidFill>
              </a:rPr>
              <a:t>Co-Chairs, ICG-WIGOS</a:t>
            </a:r>
          </a:p>
          <a:p>
            <a:endParaRPr lang="fr-CH" sz="3400" dirty="0">
              <a:solidFill>
                <a:srgbClr val="000090"/>
              </a:solidFill>
            </a:endParaRPr>
          </a:p>
          <a:p>
            <a:r>
              <a:rPr lang="fr-CH" sz="2100" i="1" dirty="0">
                <a:solidFill>
                  <a:srgbClr val="000090"/>
                </a:solidFill>
              </a:rPr>
              <a:t>w</a:t>
            </a:r>
            <a:r>
              <a:rPr lang="fr-CH" sz="2100" i="1" dirty="0" smtClean="0">
                <a:solidFill>
                  <a:srgbClr val="000090"/>
                </a:solidFill>
              </a:rPr>
              <a:t>ith </a:t>
            </a:r>
            <a:r>
              <a:rPr lang="fr-CH" sz="2100" i="1" dirty="0" err="1" smtClean="0">
                <a:solidFill>
                  <a:srgbClr val="000090"/>
                </a:solidFill>
              </a:rPr>
              <a:t>thanks</a:t>
            </a:r>
            <a:r>
              <a:rPr lang="fr-CH" sz="2100" i="1" dirty="0" smtClean="0">
                <a:solidFill>
                  <a:srgbClr val="000090"/>
                </a:solidFill>
              </a:rPr>
              <a:t> to </a:t>
            </a:r>
          </a:p>
          <a:p>
            <a:endParaRPr lang="fr-CH" sz="2100" i="1" dirty="0" smtClean="0">
              <a:solidFill>
                <a:srgbClr val="000090"/>
              </a:solidFill>
            </a:endParaRPr>
          </a:p>
          <a:p>
            <a:r>
              <a:rPr lang="fr-CH" sz="2100" i="1" dirty="0" smtClean="0">
                <a:solidFill>
                  <a:srgbClr val="000090"/>
                </a:solidFill>
              </a:rPr>
              <a:t>ET-SAT, IPET-OSDE, WIGOS PO</a:t>
            </a:r>
          </a:p>
          <a:p>
            <a:endParaRPr lang="fr-CH" sz="2100" dirty="0" smtClean="0">
              <a:solidFill>
                <a:srgbClr val="000090"/>
              </a:solidFill>
            </a:endParaRPr>
          </a:p>
          <a:p>
            <a:endParaRPr lang="fr-CH" sz="2100" dirty="0">
              <a:solidFill>
                <a:srgbClr val="000090"/>
              </a:solidFill>
            </a:endParaRPr>
          </a:p>
          <a:p>
            <a:endParaRPr lang="en-US" sz="2100" dirty="0" smtClean="0">
              <a:solidFill>
                <a:srgbClr val="000090"/>
              </a:solidFill>
            </a:endParaRPr>
          </a:p>
          <a:p>
            <a:endParaRPr lang="en-US" sz="2100" dirty="0" smtClean="0">
              <a:solidFill>
                <a:srgbClr val="000090"/>
              </a:solidFill>
            </a:endParaRPr>
          </a:p>
          <a:p>
            <a:endParaRPr lang="en-US" sz="2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447"/>
            <a:ext cx="8229600" cy="633999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#3 Enabling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11660"/>
            <a:ext cx="8593667" cy="339447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ICT-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based technologies have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enabled R&amp;D and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growth of technologies in many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fields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such as applied science, engineering, health and transport.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Exponential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growth in the volume and speed of access to information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can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generate new markets and challenge existing institutions.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Developed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countries may have greater access to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these technologies now,  but many innovations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provide ‘leapfrog’ opportunities for less developed countries to capitalize on new and changing markets.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07" y="2443803"/>
            <a:ext cx="6417706" cy="269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3306710" y="2785730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Explosion 2 5"/>
          <p:cNvSpPr/>
          <p:nvPr/>
        </p:nvSpPr>
        <p:spPr>
          <a:xfrm>
            <a:off x="4784637" y="2783256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Explosion 2 6"/>
          <p:cNvSpPr/>
          <p:nvPr/>
        </p:nvSpPr>
        <p:spPr>
          <a:xfrm>
            <a:off x="6336993" y="2783255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Explosion 2 7"/>
          <p:cNvSpPr/>
          <p:nvPr/>
        </p:nvSpPr>
        <p:spPr>
          <a:xfrm>
            <a:off x="7102537" y="4027265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0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3993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#4 Economic interconnectedness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The interconnected global economy will see a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continued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increase in the levels of international trade and capital flows, but unless international conventions can be strengthened, progress and optimum economic benefits may not be realized. </a:t>
            </a: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372660"/>
            <a:ext cx="8348837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2728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#5 Public debt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8" y="903768"/>
            <a:ext cx="7559180" cy="206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4" y="2860159"/>
            <a:ext cx="7753110" cy="22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965414" y="3253561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Explosion 2 5"/>
          <p:cNvSpPr/>
          <p:nvPr/>
        </p:nvSpPr>
        <p:spPr>
          <a:xfrm>
            <a:off x="8087355" y="3264194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1463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#6 Economic power shift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2"/>
          <a:stretch/>
        </p:blipFill>
        <p:spPr bwMode="auto">
          <a:xfrm>
            <a:off x="827583" y="903767"/>
            <a:ext cx="7474443" cy="199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7628"/>
            <a:ext cx="7929905" cy="19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5996781" y="3211033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Explosion 2 5"/>
          <p:cNvSpPr/>
          <p:nvPr/>
        </p:nvSpPr>
        <p:spPr>
          <a:xfrm>
            <a:off x="2179684" y="3232298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Explosion 2 6"/>
          <p:cNvSpPr/>
          <p:nvPr/>
        </p:nvSpPr>
        <p:spPr>
          <a:xfrm>
            <a:off x="4061646" y="3232300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1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0830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#7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18" y="791235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By 2050, costs of extreme weather could reach up to 1% of world GDP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pa.</a:t>
            </a: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With warming of 3-4C, up to 200 M people could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become permanently displaced due to rising sea levels, flooding and droughts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8" y="1733780"/>
            <a:ext cx="8393628" cy="164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" y="3263112"/>
            <a:ext cx="7311460" cy="193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 2 5"/>
          <p:cNvSpPr/>
          <p:nvPr/>
        </p:nvSpPr>
        <p:spPr>
          <a:xfrm>
            <a:off x="2339170" y="3615067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Explosion 2 6"/>
          <p:cNvSpPr/>
          <p:nvPr/>
        </p:nvSpPr>
        <p:spPr>
          <a:xfrm>
            <a:off x="4104176" y="3604434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Explosion 2 7"/>
          <p:cNvSpPr/>
          <p:nvPr/>
        </p:nvSpPr>
        <p:spPr>
          <a:xfrm>
            <a:off x="7910638" y="3625697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5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409"/>
            <a:ext cx="8229600" cy="644963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#8 Resource stress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9006"/>
            <a:ext cx="7128792" cy="438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66716"/>
            <a:ext cx="7729685" cy="40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13"/>
            <a:ext cx="8229600" cy="623361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#8 Resource stress/2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4390"/>
            <a:ext cx="8229600" cy="3394472"/>
          </a:xfrm>
        </p:spPr>
        <p:txBody>
          <a:bodyPr>
            <a:normAutofit/>
          </a:bodyPr>
          <a:lstStyle/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"If nothing is done, we will run out of water before we run out of oil"</a:t>
            </a:r>
            <a:endParaRPr lang="en-A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041457" y="3646965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Explosion 2 5"/>
          <p:cNvSpPr/>
          <p:nvPr/>
        </p:nvSpPr>
        <p:spPr>
          <a:xfrm>
            <a:off x="3508752" y="3646964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Explosion 2 6"/>
          <p:cNvSpPr/>
          <p:nvPr/>
        </p:nvSpPr>
        <p:spPr>
          <a:xfrm>
            <a:off x="4965450" y="3646963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Explosion 2 7"/>
          <p:cNvSpPr/>
          <p:nvPr/>
        </p:nvSpPr>
        <p:spPr>
          <a:xfrm>
            <a:off x="7878740" y="3646964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6" y="1208647"/>
            <a:ext cx="6685912" cy="20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1463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#9 Urbanization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3342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The number of megacities (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pop.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10+ million)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will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increase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20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today to 35 in 2025</a:t>
            </a: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4" y="3265293"/>
            <a:ext cx="8012457" cy="18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 2 5"/>
          <p:cNvSpPr/>
          <p:nvPr/>
        </p:nvSpPr>
        <p:spPr>
          <a:xfrm>
            <a:off x="1988287" y="3487469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Explosion 2 6"/>
          <p:cNvSpPr/>
          <p:nvPr/>
        </p:nvSpPr>
        <p:spPr>
          <a:xfrm>
            <a:off x="3936169" y="3487475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Explosion 2 7"/>
          <p:cNvSpPr/>
          <p:nvPr/>
        </p:nvSpPr>
        <p:spPr>
          <a:xfrm>
            <a:off x="5869183" y="3487475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Explosion 2 8"/>
          <p:cNvSpPr/>
          <p:nvPr/>
        </p:nvSpPr>
        <p:spPr>
          <a:xfrm>
            <a:off x="7729890" y="3487475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89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Implications for NMHSs in 2030:</a:t>
            </a:r>
            <a:br>
              <a:rPr lang="en-AU" sz="2800" dirty="0">
                <a:latin typeface="Arial"/>
                <a:ea typeface="Arial"/>
                <a:cs typeface="Arial"/>
              </a:rPr>
            </a:br>
            <a:r>
              <a:rPr lang="en-AU" sz="2800" dirty="0">
                <a:latin typeface="Arial"/>
                <a:ea typeface="Arial"/>
                <a:cs typeface="Arial"/>
              </a:rPr>
              <a:t>Services demand </a:t>
            </a:r>
            <a:r>
              <a:rPr lang="en-AU" sz="2800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driving WIGOS</a:t>
            </a:r>
            <a:endParaRPr lang="en-AU" sz="2800" dirty="0"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996444"/>
          </a:xfrm>
        </p:spPr>
        <p:txBody>
          <a:bodyPr>
            <a:normAutofit fontScale="85000" lnSpcReduction="20000"/>
          </a:bodyPr>
          <a:lstStyle/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Technology and data, capability and uptake – NMHSs and users, ability to access and use information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Technology and information convergence – integration and seamless 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Agriculture and food security – demand, integration, agility in use of services and information, planning for reliable and resilient production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Water – quality and quantity, manage/control use, plan/security of supply 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Urbanisation – impact of weather, esp. severe weather, heat, air quality, climate change &amp; variability on (e.g.) infrastructure management, transportation, energy demand, construction, tourism, health, well-being…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Communications – more accessible, lower unit cost 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easier to transmit/share data, spectrum challenges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Environmental management – measure/monitor to manage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Increased demand for 'short-fuse' services  - extreme weather, DRR 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International collaboration and connectedness – stronger, improved global balance</a:t>
            </a:r>
          </a:p>
          <a:p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Public and private sector – find 'right' balance, data and services, PPP </a:t>
            </a:r>
          </a:p>
          <a:p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18391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90"/>
                </a:solidFill>
              </a:rPr>
              <a:t>3</a:t>
            </a:r>
            <a:r>
              <a:rPr lang="en-US" sz="4000" dirty="0" smtClean="0">
                <a:solidFill>
                  <a:srgbClr val="000090"/>
                </a:solidFill>
              </a:rPr>
              <a:t>. Future of Environmental Measurements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54" y="1224498"/>
            <a:ext cx="8229600" cy="3639852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Why a Vision for WIGOS in 2040?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Drivers for a new </a:t>
            </a:r>
            <a:r>
              <a:rPr lang="fr-CH" sz="2400" i="1" dirty="0" smtClean="0">
                <a:solidFill>
                  <a:schemeClr val="accent1">
                    <a:lumMod val="75000"/>
                  </a:schemeClr>
                </a:solidFill>
              </a:rPr>
              <a:t>Vision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The future of </a:t>
            </a:r>
            <a:r>
              <a:rPr lang="fr-CH" sz="2400" dirty="0" err="1" smtClean="0">
                <a:solidFill>
                  <a:schemeClr val="accent1">
                    <a:lumMod val="75000"/>
                  </a:schemeClr>
                </a:solidFill>
              </a:rPr>
              <a:t>enviro</a:t>
            </a: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mental </a:t>
            </a:r>
            <a:r>
              <a:rPr lang="fr-CH" sz="2400" dirty="0" err="1" smtClean="0">
                <a:solidFill>
                  <a:schemeClr val="accent1">
                    <a:lumMod val="75000"/>
                  </a:schemeClr>
                </a:solidFill>
              </a:rPr>
              <a:t>measurements</a:t>
            </a:r>
            <a:endParaRPr lang="fr-CH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Vision for </a:t>
            </a:r>
            <a:r>
              <a:rPr lang="en-AU" sz="2400" noProof="1" smtClean="0">
                <a:solidFill>
                  <a:schemeClr val="accent1">
                    <a:lumMod val="75000"/>
                  </a:schemeClr>
                </a:solidFill>
              </a:rPr>
              <a:t>WIGOS/Space</a:t>
            </a: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 in 2040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Vision for WIGOS/Surface in 2040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CH" sz="2400" dirty="0" smtClean="0">
                <a:solidFill>
                  <a:schemeClr val="accent1">
                    <a:lumMod val="75000"/>
                  </a:schemeClr>
                </a:solidFill>
              </a:rPr>
              <a:t>Toward an integrated </a:t>
            </a:r>
            <a:r>
              <a:rPr lang="fr-CH" sz="2400" i="1" dirty="0" smtClean="0">
                <a:solidFill>
                  <a:schemeClr val="accent1">
                    <a:lumMod val="75000"/>
                  </a:schemeClr>
                </a:solidFill>
              </a:rPr>
              <a:t>Vision for WIGOS in 2040</a:t>
            </a:r>
            <a:endParaRPr lang="en-AU" sz="2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877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4713"/>
            <a:ext cx="8686800" cy="59738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78941"/>
            <a:r>
              <a:rPr lang="fr-CH" sz="2800" dirty="0">
                <a:latin typeface="Arial"/>
                <a:ea typeface="Arial"/>
                <a:cs typeface="Arial"/>
              </a:rPr>
              <a:t>CIMO </a:t>
            </a:r>
            <a:r>
              <a:rPr lang="fr-CH" sz="2800" dirty="0" err="1">
                <a:latin typeface="Arial"/>
                <a:ea typeface="Arial"/>
                <a:cs typeface="Arial"/>
              </a:rPr>
              <a:t>Proposal</a:t>
            </a:r>
            <a:r>
              <a:rPr lang="fr-CH" sz="2800" dirty="0">
                <a:latin typeface="Arial"/>
                <a:ea typeface="Arial"/>
                <a:cs typeface="Arial"/>
              </a:rPr>
              <a:t>: Future of </a:t>
            </a:r>
            <a:r>
              <a:rPr lang="fr-CH" sz="2800" dirty="0" err="1">
                <a:latin typeface="Arial"/>
                <a:ea typeface="Arial"/>
                <a:cs typeface="Arial"/>
              </a:rPr>
              <a:t>Environmental</a:t>
            </a:r>
            <a:r>
              <a:rPr lang="fr-CH" sz="2800" dirty="0">
                <a:latin typeface="Arial"/>
                <a:ea typeface="Arial"/>
                <a:cs typeface="Arial"/>
              </a:rPr>
              <a:t> </a:t>
            </a:r>
            <a:r>
              <a:rPr lang="fr-CH" sz="2800" dirty="0" err="1">
                <a:latin typeface="Arial"/>
                <a:ea typeface="Arial"/>
                <a:cs typeface="Arial"/>
              </a:rPr>
              <a:t>Measurements</a:t>
            </a:r>
            <a:endParaRPr lang="en-US" sz="2800" dirty="0"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35" y="762275"/>
            <a:ext cx="8872872" cy="4000500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Mission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Members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achieve fit-for-purpose environmental measurements through appropriate standards and technologies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CH" sz="1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Vision: 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WIGOS measurement community is the source of information on the suitability of measurements for specific environmental intelligence (applications).</a:t>
            </a: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Desired Outcomes</a:t>
            </a:r>
          </a:p>
          <a:p>
            <a:pPr lvl="1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WIGOS measurement community is a cadre of measurement experts that supports and promotes the gathering &amp; dissemination of knowledge on the quality of relevant environmental measurements and how fit-for-purpose measurements are achieved.</a:t>
            </a:r>
          </a:p>
          <a:p>
            <a:pPr lvl="1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Users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and providers understand the importance of the measurement process in the environmental information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chain.</a:t>
            </a:r>
          </a:p>
          <a:p>
            <a:pPr lvl="1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Users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and providers are committed to traceability of ECV </a:t>
            </a: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measurements.</a:t>
            </a:r>
          </a:p>
          <a:p>
            <a:pPr lvl="1"/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potential quality and uncertainty of emerging measurements are documented in the CIMO Guide and reference material.</a:t>
            </a: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Achieving fit-for-purpose environmental measurements through WIGOS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Strategies to achieve the Mission and Vision: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Collaborate effectively with all users and providers of measurements;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Develop and promote the implementation of good measurement practices;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Develop, and provide effective access to, standards and guidance material;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Coordinate the transition from new science and technology to operational implementation;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Characterize the traceability that can be achieved from emerging alternative technologies.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1839119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4. Vision for WIGOS/Space in 2040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280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fr-CH" sz="2500" dirty="0">
                <a:latin typeface="Arial"/>
                <a:ea typeface="Arial"/>
                <a:cs typeface="Arial"/>
              </a:rPr>
              <a:t>Vision for WIGOS/Space 2040</a:t>
            </a:r>
            <a:endParaRPr lang="en-US" sz="2500" dirty="0">
              <a:latin typeface="Arial"/>
              <a:ea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1073" y="758786"/>
            <a:ext cx="8763000" cy="383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altLang="ja-JP" sz="2000" b="1" u="sng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Initial draft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 prepared by WMO/CBS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Expert Team on Satellite Systems (ET-SAT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), using input from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the WIGOS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Space 2040 workshop, Geneva, 18-20 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Nov 2015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Coordination Group for Meteorological Satellites (CGMS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Inter-</a:t>
            </a:r>
            <a:r>
              <a:rPr lang="en-US" altLang="ja-JP" sz="2000" dirty="0" err="1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Programme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 Coordination Team on Space Weather 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(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ICTSW).</a:t>
            </a:r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 </a:t>
            </a:r>
            <a:r>
              <a:rPr lang="en-US" altLang="ja-JP" sz="2000" b="1" u="sng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Draft v1.0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  based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on feedback received from a series of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consultations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WMO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Presidents of Technical Commissions meeting (19-20 January 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2016)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Consultative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Meeting on High Level Policy on Satellite Matters (CM-13, 28-29 January 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2016)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WMO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CBS Inter-</a:t>
            </a:r>
            <a:r>
              <a:rPr lang="en-US" altLang="ja-JP" sz="2000" dirty="0" err="1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Programme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 Expert Team on Satellite Utilization and Products (IPET-SUP-2, 23-26 February </a:t>
            </a: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2016)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2016 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ea typeface="PMingLiU"/>
                <a:cs typeface="Arial" panose="020B0604020202020204" pitchFamily="34" charset="0"/>
              </a:rPr>
              <a:t>meeting of the Coordination Group for Meteorological Satellites (CGMS). </a:t>
            </a:r>
            <a:endParaRPr lang="ja-JP" altLang="ja-JP" sz="20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738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fr-CH" sz="2500" dirty="0">
                <a:latin typeface="Arial"/>
                <a:ea typeface="Arial"/>
                <a:cs typeface="Arial"/>
              </a:rPr>
              <a:t>Initial </a:t>
            </a:r>
            <a:r>
              <a:rPr lang="fr-CH" sz="2500" dirty="0" err="1">
                <a:latin typeface="Arial"/>
                <a:ea typeface="Arial"/>
                <a:cs typeface="Arial"/>
              </a:rPr>
              <a:t>Assumptions</a:t>
            </a:r>
            <a:endParaRPr lang="en-US" sz="2500" dirty="0"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6706"/>
            <a:ext cx="8686800" cy="4000500"/>
          </a:xfrm>
        </p:spPr>
        <p:txBody>
          <a:bodyPr>
            <a:normAutofit fontScale="85000" lnSpcReduction="10000"/>
          </a:bodyPr>
          <a:lstStyle/>
          <a:p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The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current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structure of the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space-based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observing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system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is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a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solid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foundation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</a:p>
          <a:p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It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underpins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the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success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story of the World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Weather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Watch and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is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essential to WIGOS</a:t>
            </a:r>
          </a:p>
          <a:p>
            <a:pPr marL="457200" lvl="1" indent="0">
              <a:buNone/>
            </a:pPr>
            <a:r>
              <a:rPr lang="fr-CH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(Ref: Manual </a:t>
            </a:r>
            <a:r>
              <a:rPr lang="fr-CH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on WIGOS </a:t>
            </a:r>
            <a:r>
              <a:rPr lang="fr-CH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endorsed by Cg-17, and </a:t>
            </a:r>
            <a:r>
              <a:rPr lang="fr-CH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CGMS </a:t>
            </a:r>
            <a:r>
              <a:rPr lang="fr-CH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baseline)</a:t>
            </a:r>
          </a:p>
          <a:p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Questions raised with respect to the </a:t>
            </a:r>
            <a:r>
              <a:rPr lang="fr-CH" sz="2600" i="1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Vision 2025</a:t>
            </a:r>
          </a:p>
          <a:p>
            <a:pPr lvl="1"/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What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should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be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added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?  </a:t>
            </a:r>
          </a:p>
          <a:p>
            <a:pPr lvl="1"/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What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is</a:t>
            </a:r>
            <a:r>
              <a:rPr lang="fr-CH" sz="26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at</a:t>
            </a:r>
            <a:r>
              <a:rPr lang="fr-CH" sz="26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risk</a:t>
            </a:r>
            <a:r>
              <a:rPr lang="fr-CH" sz="26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and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should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be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reinforced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? </a:t>
            </a:r>
          </a:p>
          <a:p>
            <a:pPr lvl="1"/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What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should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be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improved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 (performance,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coverage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 ?</a:t>
            </a:r>
          </a:p>
          <a:p>
            <a:pPr lvl="1"/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What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could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be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performed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differently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in the future ?</a:t>
            </a:r>
          </a:p>
          <a:p>
            <a:pPr lvl="1"/>
            <a:r>
              <a:rPr lang="fr-CH" sz="26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What</a:t>
            </a:r>
            <a:r>
              <a:rPr lang="fr-CH" sz="26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are the major challenges?</a:t>
            </a:r>
            <a:endParaRPr lang="en-US" sz="26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74114"/>
            <a:ext cx="8335962" cy="60206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fr-CH" sz="2500" dirty="0">
                <a:latin typeface="Arial"/>
                <a:ea typeface="Arial"/>
                <a:cs typeface="Arial"/>
              </a:rPr>
              <a:t>Main Drivers for the Vision 2040 </a:t>
            </a:r>
            <a:r>
              <a:rPr lang="fr-CH" sz="2500" dirty="0" err="1">
                <a:latin typeface="Arial"/>
                <a:ea typeface="Arial"/>
                <a:cs typeface="Arial"/>
              </a:rPr>
              <a:t>Space</a:t>
            </a:r>
            <a:endParaRPr lang="en-US" sz="2500" dirty="0">
              <a:latin typeface="Arial"/>
              <a:ea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77" y="777242"/>
            <a:ext cx="9144000" cy="40005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Evolving and emerging user requirements</a:t>
            </a:r>
          </a:p>
          <a:p>
            <a:pPr lvl="1"/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Future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modelling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requires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increased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resolution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(spatial, temporal, spectral..)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Consistent,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comprehensive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data records  (calibration &amp;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traceability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)</a:t>
            </a:r>
            <a:endParaRPr lang="fr-CH" sz="1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Applications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related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to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atmospheric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composition (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e.g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. air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quality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),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cryosphere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,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hydrology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,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space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weather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, are more mature and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should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better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addressed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Recent/anticipated advances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technology enable new capabilities</a:t>
            </a:r>
          </a:p>
          <a:p>
            <a:pPr lvl="1"/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Sensor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technology</a:t>
            </a:r>
            <a:endParaRPr lang="fr-CH" sz="1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Orbital concepts</a:t>
            </a:r>
          </a:p>
          <a:p>
            <a:pPr lvl="1"/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Satellite programme concepts (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small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satellites, constellations)</a:t>
            </a:r>
          </a:p>
          <a:p>
            <a:pPr lvl="1"/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Data system architecture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Evolution of satellite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programmes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More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space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faring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nations – Vision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should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promote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various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cooperation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models</a:t>
            </a:r>
            <a:endParaRPr lang="fr-CH" sz="180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lvl="1"/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Enhanced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pressure to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provide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cost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/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benefit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justification</a:t>
            </a:r>
          </a:p>
          <a:p>
            <a:pPr lvl="1"/>
            <a:r>
              <a:rPr lang="fr-CH" sz="180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I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ncreased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interest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from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private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sector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in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providing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 data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1839119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5. Vision for WIGOS/Surface in 2040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89098" y="303610"/>
            <a:ext cx="8108803" cy="54887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US" sz="2500" dirty="0">
                <a:latin typeface="Arial"/>
                <a:ea typeface="Arial"/>
                <a:cs typeface="Arial"/>
              </a:rPr>
              <a:t>Vision 2040 - surface-based component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978" y="898129"/>
            <a:ext cx="8452882" cy="3769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61950" indent="-361950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Vision less developed than Space component, but many drivers the same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Extended </a:t>
            </a: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timeline is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more challenging for surface-based </a:t>
            </a:r>
            <a:r>
              <a:rPr lang="en-AU" sz="2600" dirty="0">
                <a:solidFill>
                  <a:schemeClr val="accent1">
                    <a:lumMod val="75000"/>
                  </a:schemeClr>
                </a:solidFill>
              </a:rPr>
              <a:t>component, but </a:t>
            </a:r>
            <a:r>
              <a:rPr lang="en-AU" sz="2600" dirty="0" smtClean="0">
                <a:solidFill>
                  <a:schemeClr val="accent1">
                    <a:lumMod val="75000"/>
                  </a:schemeClr>
                </a:solidFill>
              </a:rPr>
              <a:t>will shape and inform: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AU" sz="23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AU" sz="2300" dirty="0" smtClean="0">
                <a:solidFill>
                  <a:schemeClr val="accent1">
                    <a:lumMod val="75000"/>
                  </a:schemeClr>
                </a:solidFill>
              </a:rPr>
              <a:t>ptimising </a:t>
            </a:r>
            <a:r>
              <a:rPr lang="en-AU" sz="2300" dirty="0">
                <a:solidFill>
                  <a:schemeClr val="accent1">
                    <a:lumMod val="75000"/>
                  </a:schemeClr>
                </a:solidFill>
              </a:rPr>
              <a:t>the complementarity of surface and space</a:t>
            </a:r>
            <a:r>
              <a:rPr lang="en-AU" sz="23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AU" sz="2300" dirty="0" smtClean="0">
                <a:solidFill>
                  <a:schemeClr val="accent1">
                    <a:lumMod val="75000"/>
                  </a:schemeClr>
                </a:solidFill>
              </a:rPr>
              <a:t>Planning investment in large-scale infrastructure and investment (e.g. radars, field stations, laboratories, ground stations, space weather instrumentation, etc)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AU" sz="2300" dirty="0" smtClean="0">
                <a:solidFill>
                  <a:schemeClr val="accent1">
                    <a:lumMod val="75000"/>
                  </a:schemeClr>
                </a:solidFill>
              </a:rPr>
              <a:t>Maintaining spectrum protection for the long-term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AU" sz="2300" dirty="0" smtClean="0">
                <a:solidFill>
                  <a:schemeClr val="accent1">
                    <a:lumMod val="75000"/>
                  </a:schemeClr>
                </a:solidFill>
              </a:rPr>
              <a:t>Integrated </a:t>
            </a:r>
            <a:r>
              <a:rPr lang="en-AU" sz="2300" dirty="0">
                <a:solidFill>
                  <a:schemeClr val="accent1">
                    <a:lumMod val="75000"/>
                  </a:schemeClr>
                </a:solidFill>
              </a:rPr>
              <a:t>(cross application/ domain/ etc) approach of WIGOS. 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6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Supersedes Vision 2025 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Reflects broader scope of WIGOS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Updates on observing technologies and their </a:t>
            </a:r>
            <a:r>
              <a:rPr lang="en-GB" altLang="zh-CN" sz="2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development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6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Link to WMO Strategic Plan </a:t>
            </a:r>
            <a:r>
              <a:rPr lang="en-GB" altLang="zh-CN" sz="26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panose="05000000000000000000" pitchFamily="2" charset="2"/>
              </a:rPr>
              <a:t> </a:t>
            </a:r>
            <a:r>
              <a:rPr lang="en-GB" altLang="zh-CN" sz="26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High level goals to guide evolution of WIGOS</a:t>
            </a:r>
          </a:p>
        </p:txBody>
      </p:sp>
    </p:spTree>
    <p:extLst>
      <p:ext uri="{BB962C8B-B14F-4D97-AF65-F5344CB8AC3E}">
        <p14:creationId xmlns:p14="http://schemas.microsoft.com/office/powerpoint/2010/main" val="28391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5302" y="303610"/>
            <a:ext cx="8321159" cy="54887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US" sz="2800" dirty="0">
                <a:latin typeface="Arial"/>
                <a:ea typeface="Arial"/>
                <a:cs typeface="Arial"/>
              </a:rPr>
              <a:t>Initial assumptions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916781"/>
            <a:ext cx="8748712" cy="41017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Surface-based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measurements remain both complementary and unique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9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Measurement characterisation and traceability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9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Calibration/validation </a:t>
            </a:r>
            <a:r>
              <a:rPr lang="en-GB" altLang="zh-CN" sz="29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for space-based measurements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9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Long-term and unique </a:t>
            </a:r>
            <a:r>
              <a:rPr lang="en-GB" altLang="zh-CN" sz="29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applications</a:t>
            </a:r>
          </a:p>
          <a:p>
            <a:pPr marL="762000" lvl="1" indent="-361950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GB" altLang="zh-CN" sz="29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Exploring and evolving science and service needs</a:t>
            </a:r>
            <a:endParaRPr lang="en-GB" altLang="zh-CN" sz="2900" dirty="0">
              <a:solidFill>
                <a:schemeClr val="accent1">
                  <a:lumMod val="75000"/>
                </a:schemeClr>
              </a:solidFill>
              <a:ea typeface="SimSun" charset="0"/>
              <a:cs typeface="SimSun" charset="0"/>
            </a:endParaRPr>
          </a:p>
          <a:p>
            <a:pPr marL="361950" indent="-36195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Using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existing, new and emerging </a:t>
            </a: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technologies</a:t>
            </a:r>
          </a:p>
          <a:p>
            <a:pPr marL="361950" indent="-36195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Leading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to better data, products and services </a:t>
            </a: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for and from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NHMSs</a:t>
            </a:r>
          </a:p>
          <a:p>
            <a:pPr marL="361950" indent="-36195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Reflect major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changes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 science, IT, products, training, …</a:t>
            </a:r>
          </a:p>
          <a:p>
            <a:pPr marL="361950" indent="-36195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Rapid changes in implementation agents …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	…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but principles of sharing observations remain</a:t>
            </a:r>
          </a:p>
          <a:p>
            <a:pPr marL="361950" indent="-361950">
              <a:lnSpc>
                <a:spcPct val="120000"/>
              </a:lnSpc>
              <a:buFont typeface="Arial" charset="0"/>
              <a:buChar char="•"/>
            </a:pP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WMO, working with partners</a:t>
            </a:r>
          </a:p>
          <a:p>
            <a:pPr marL="361950" indent="-36195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To </a:t>
            </a:r>
            <a:r>
              <a:rPr lang="en-GB" altLang="zh-CN" sz="33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be combined with Vision 2040 </a:t>
            </a:r>
            <a:r>
              <a:rPr lang="en-GB" altLang="zh-CN" sz="33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  <a:sym typeface="Wingdings" charset="0"/>
              </a:rPr>
              <a:t>Space</a:t>
            </a:r>
            <a:endParaRPr lang="en-GB" altLang="zh-CN" sz="3300" dirty="0">
              <a:solidFill>
                <a:schemeClr val="accent1">
                  <a:lumMod val="75000"/>
                </a:schemeClr>
              </a:solidFill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18391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90"/>
                </a:solidFill>
              </a:rPr>
              <a:t>6</a:t>
            </a:r>
            <a:r>
              <a:rPr lang="en-US" sz="4000" dirty="0" smtClean="0">
                <a:solidFill>
                  <a:srgbClr val="000090"/>
                </a:solidFill>
              </a:rPr>
              <a:t>. Toward an integrated Vision for WIGOS in 2040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1839119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1. Why a Vision for WIGOS in 2040?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57554" y="216370"/>
            <a:ext cx="8468927" cy="676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500" b="0" dirty="0" smtClean="0">
                <a:solidFill>
                  <a:schemeClr val="tx1"/>
                </a:solidFill>
              </a:rPr>
              <a:t>Integrated </a:t>
            </a:r>
            <a:r>
              <a:rPr lang="fr-CH" sz="2500" b="0" i="1" dirty="0" smtClean="0">
                <a:solidFill>
                  <a:schemeClr val="tx1"/>
                </a:solidFill>
              </a:rPr>
              <a:t>Vision for WIGOS in 2040</a:t>
            </a:r>
            <a:endParaRPr sz="2500" b="0" i="1" dirty="0">
              <a:solidFill>
                <a:schemeClr val="tx1"/>
              </a:solidFill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273609" y="965910"/>
            <a:ext cx="8552872" cy="39107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1950" indent="-361950">
              <a:lnSpc>
                <a:spcPct val="110000"/>
              </a:lnSpc>
              <a:spcBef>
                <a:spcPts val="0"/>
              </a:spcBef>
              <a:buSzPct val="100000"/>
              <a:buFont typeface="Arial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WIGOS 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surface-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based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 Vision 2040 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Workshop held in 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Geneva,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October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 2016 </a:t>
            </a:r>
          </a:p>
          <a:p>
            <a:pPr marL="762000" lvl="1" indent="-361950">
              <a:lnSpc>
                <a:spcPct val="110000"/>
              </a:lnSpc>
              <a:spcBef>
                <a:spcPts val="0"/>
              </a:spcBef>
              <a:buSzPct val="100000"/>
              <a:buFont typeface="Arial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Co-</a:t>
            </a:r>
            <a:r>
              <a:rPr lang="fr-CH" sz="1600" dirty="0" err="1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chaired</a:t>
            </a:r>
            <a:r>
              <a:rPr lang="fr-CH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 </a:t>
            </a:r>
            <a:r>
              <a:rPr lang="fr-CH" sz="16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by </a:t>
            </a:r>
            <a:r>
              <a:rPr lang="fr-CH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ICG-WIGOS Co-Chairs</a:t>
            </a:r>
          </a:p>
          <a:p>
            <a:pPr marL="762000" lvl="1" indent="-361950">
              <a:lnSpc>
                <a:spcPct val="110000"/>
              </a:lnSpc>
              <a:spcBef>
                <a:spcPts val="0"/>
              </a:spcBef>
              <a:buSzPct val="100000"/>
              <a:buFont typeface="Arial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Wide </a:t>
            </a:r>
            <a:r>
              <a:rPr lang="fr-CH" sz="1600" dirty="0" err="1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stakeholder</a:t>
            </a:r>
            <a:r>
              <a:rPr lang="fr-CH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, </a:t>
            </a:r>
            <a:r>
              <a:rPr lang="fr-CH" sz="1600" dirty="0" err="1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technical</a:t>
            </a:r>
            <a:r>
              <a:rPr lang="fr-CH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 commission and </a:t>
            </a:r>
            <a:r>
              <a:rPr lang="fr-CH" sz="1600" dirty="0" err="1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regional</a:t>
            </a:r>
            <a:r>
              <a:rPr lang="fr-CH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 </a:t>
            </a:r>
            <a:r>
              <a:rPr lang="fr-CH" sz="1600" dirty="0" err="1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representation</a:t>
            </a:r>
            <a:endParaRPr lang="fr-CH" sz="1600" dirty="0" smtClean="0">
              <a:solidFill>
                <a:schemeClr val="accent1">
                  <a:lumMod val="75000"/>
                </a:schemeClr>
              </a:solidFill>
              <a:ea typeface="SimSun" charset="0"/>
              <a:cs typeface="SimSun" charset="0"/>
            </a:endParaRP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SzPct val="100000"/>
              <a:buFont typeface="Arial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Reviewed progress of surface and space visions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SzPct val="100000"/>
              <a:buFont typeface="Arial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Considered challenges</a:t>
            </a:r>
            <a:r>
              <a:rPr lang="en-AU" sz="18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, drivers and dependencies that will influence </a:t>
            </a: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services requirements for NMHSs and observing </a:t>
            </a:r>
            <a:r>
              <a:rPr lang="en-AU" sz="180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system choices over the next 25 </a:t>
            </a: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years</a:t>
            </a:r>
          </a:p>
          <a:p>
            <a:pPr marL="361950" indent="-361950">
              <a:lnSpc>
                <a:spcPct val="110000"/>
              </a:lnSpc>
              <a:spcBef>
                <a:spcPts val="0"/>
              </a:spcBef>
              <a:buSzPct val="100000"/>
              <a:buFont typeface="Arial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Looked backwards and forwards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100000"/>
              <a:buFont typeface="Wingdings"/>
              <a:buChar char="à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GB" altLang="zh-CN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Change </a:t>
            </a:r>
            <a:r>
              <a:rPr lang="en-GB" altLang="zh-CN" sz="16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is a </a:t>
            </a:r>
            <a:r>
              <a:rPr lang="en-GB" altLang="zh-CN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constant  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100000"/>
              <a:buFont typeface="Wingdings"/>
              <a:buChar char="à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GB" altLang="zh-CN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Surprises </a:t>
            </a:r>
            <a:r>
              <a:rPr lang="en-GB" altLang="zh-CN" sz="1600" dirty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will </a:t>
            </a:r>
            <a:r>
              <a:rPr lang="en-GB" altLang="zh-CN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happen  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100000"/>
              <a:buFont typeface="Wingdings"/>
              <a:buChar char="à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GB" altLang="zh-CN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Disruption is a given</a:t>
            </a:r>
          </a:p>
          <a:p>
            <a:pPr marL="285750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GB" altLang="zh-CN" sz="18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Agreed that WIGOS 2040 Vision cannot/should not be prescriptive, but sets the scene and direction for WIGOS  to evolve and respond at all levels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GB" altLang="zh-CN" sz="1600" dirty="0" smtClean="0">
                <a:solidFill>
                  <a:schemeClr val="accent1">
                    <a:lumMod val="75000"/>
                  </a:schemeClr>
                </a:solidFill>
                <a:ea typeface="SimSun" charset="0"/>
                <a:cs typeface="SimSun" charset="0"/>
              </a:rPr>
              <a:t>Focus on needs more than solutions, and setting challenging high level goals</a:t>
            </a:r>
            <a:endParaRPr lang="en-GB" altLang="zh-CN" sz="1600" dirty="0">
              <a:solidFill>
                <a:schemeClr val="accent1">
                  <a:lumMod val="75000"/>
                </a:schemeClr>
              </a:solidFill>
              <a:ea typeface="SimSun" charset="0"/>
              <a:cs typeface="SimSun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4735250"/>
            <a:ext cx="2133600" cy="2738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30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2279493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235228" y="946300"/>
            <a:ext cx="8355879" cy="39107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Agreed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the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approach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for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developing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an </a:t>
            </a:r>
            <a:r>
              <a:rPr lang="fr-CH" sz="1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integrated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Vision for WIGOS in 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2040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lang="fr-CH" sz="1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H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 and audience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en-A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needs, environment scan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Drivers, directions, </a:t>
            </a: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dependencies, user requirements</a:t>
            </a:r>
            <a:endParaRPr lang="en-A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Trends, possibilities and aspirations</a:t>
            </a:r>
            <a:endParaRPr lang="en-A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and </a:t>
            </a: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complementarity of space and surface components</a:t>
            </a:r>
            <a:endParaRPr lang="en-A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and specific </a:t>
            </a:r>
            <a:r>
              <a:rPr lang="en-A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and surface </a:t>
            </a: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vision</a:t>
            </a:r>
            <a:endParaRPr lang="en-A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will be approximately 10 pages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additional detail </a:t>
            </a:r>
            <a:r>
              <a:rPr lang="en-A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space- </a:t>
            </a:r>
            <a:r>
              <a:rPr lang="en-A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surface- annexes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draft under development (Sue Barrell, Bertrand </a:t>
            </a:r>
            <a:r>
              <a:rPr lang="en-AU" sz="1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Calpini</a:t>
            </a: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Joe Pica (NOAA), Lars Peter </a:t>
            </a:r>
            <a:r>
              <a:rPr lang="en-AU" sz="1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Riishojgaard</a:t>
            </a:r>
            <a:r>
              <a:rPr lang="en-A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A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defTabSz="782863">
              <a:lnSpc>
                <a:spcPct val="90000"/>
              </a:lnSpc>
              <a:spcBef>
                <a:spcPts val="700"/>
              </a:spcBef>
              <a:buSzPct val="100000"/>
              <a:buNone/>
              <a:defRPr sz="2300"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4735250"/>
            <a:ext cx="2133600" cy="2738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31</a:t>
            </a:fld>
            <a:endParaRPr lang="en-US" sz="1400" dirty="0"/>
          </a:p>
        </p:txBody>
      </p:sp>
      <p:sp>
        <p:nvSpPr>
          <p:cNvPr id="6" name="Shape 312"/>
          <p:cNvSpPr>
            <a:spLocks noGrp="1"/>
          </p:cNvSpPr>
          <p:nvPr>
            <p:ph type="title"/>
          </p:nvPr>
        </p:nvSpPr>
        <p:spPr>
          <a:xfrm>
            <a:off x="329609" y="205979"/>
            <a:ext cx="8357191" cy="676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500" b="0" dirty="0" smtClean="0">
                <a:solidFill>
                  <a:schemeClr val="tx1"/>
                </a:solidFill>
              </a:rPr>
              <a:t>Integrated </a:t>
            </a:r>
            <a:r>
              <a:rPr lang="fr-CH" sz="2500" b="0" i="1" dirty="0" smtClean="0">
                <a:solidFill>
                  <a:schemeClr val="tx1"/>
                </a:solidFill>
              </a:rPr>
              <a:t>Vision for WIGOS in 2040 (II)</a:t>
            </a:r>
            <a:endParaRPr sz="25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68028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357554" y="216370"/>
            <a:ext cx="8468927" cy="594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2500" b="0" dirty="0" smtClean="0">
                <a:solidFill>
                  <a:schemeClr val="tx1"/>
                </a:solidFill>
              </a:rPr>
              <a:t>Summary and Conclusions</a:t>
            </a:r>
            <a:endParaRPr sz="2500" b="0" dirty="0">
              <a:solidFill>
                <a:schemeClr val="tx1"/>
              </a:solidFill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241723" y="981365"/>
            <a:ext cx="8584758" cy="39107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>
                <a:solidFill>
                  <a:schemeClr val="accent1">
                    <a:lumMod val="75000"/>
                  </a:schemeClr>
                </a:solidFill>
              </a:rPr>
              <a:t>Vision statements for 2040 have been developed for the space-based and surface-based components of WIGOS</a:t>
            </a:r>
          </a:p>
          <a:p>
            <a:pPr marL="618423" lvl="1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</a:rPr>
              <a:t>more 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</a:rPr>
              <a:t>in the case of </a:t>
            </a:r>
            <a:r>
              <a:rPr lang="fr-CH" sz="1800" dirty="0" err="1">
                <a:solidFill>
                  <a:schemeClr val="accent1">
                    <a:lumMod val="75000"/>
                  </a:schemeClr>
                </a:solidFill>
              </a:rPr>
              <a:t>space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CH" sz="1800" dirty="0" err="1">
                <a:solidFill>
                  <a:schemeClr val="accent1">
                    <a:lumMod val="75000"/>
                  </a:schemeClr>
                </a:solidFill>
              </a:rPr>
              <a:t>less</a:t>
            </a:r>
            <a:r>
              <a:rPr lang="fr-CH" sz="1800" dirty="0">
                <a:solidFill>
                  <a:schemeClr val="accent1">
                    <a:lumMod val="75000"/>
                  </a:schemeClr>
                </a:solidFill>
              </a:rPr>
              <a:t> in the case of 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</a:rPr>
              <a:t>surface-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</a:rPr>
              <a:t>based</a:t>
            </a:r>
            <a:endParaRPr lang="fr-CH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Draft 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Decision 5.4.2(1)/1 (CBS-16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00050" lvl="1" indent="0" defTabSz="782863">
              <a:lnSpc>
                <a:spcPct val="90000"/>
              </a:lnSpc>
              <a:spcBef>
                <a:spcPts val="700"/>
              </a:spcBef>
              <a:buSzPct val="100000"/>
              <a:buNone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	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</a:rPr>
              <a:t>ICG-WIGOS to take the lead in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</a:rPr>
              <a:t>integrating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</a:rPr>
              <a:t> these two statements into a common framework as an over-arching Vision for WIGOS in 2040</a:t>
            </a:r>
          </a:p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smtClean="0">
                <a:solidFill>
                  <a:schemeClr val="accent1">
                    <a:lumMod val="75000"/>
                  </a:schemeClr>
                </a:solidFill>
              </a:rPr>
              <a:t>ICG-WIGOS now taking the lead in developing these into an over-arching coherent </a:t>
            </a:r>
            <a:r>
              <a:rPr lang="fr-CH" sz="2000" i="1" dirty="0" smtClean="0">
                <a:solidFill>
                  <a:schemeClr val="accent1">
                    <a:lumMod val="75000"/>
                  </a:schemeClr>
                </a:solidFill>
              </a:rPr>
              <a:t>Vision for WIGOS in 2040</a:t>
            </a:r>
            <a:endParaRPr lang="fr-CH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0" lvl="1" defTabSz="782863">
              <a:lnSpc>
                <a:spcPct val="90000"/>
              </a:lnSpc>
              <a:spcBef>
                <a:spcPts val="700"/>
              </a:spcBef>
              <a:buSzPct val="100000"/>
              <a:buFont typeface="Wingdings"/>
              <a:buChar char="à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With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support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from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ET SAT and IPET-OSDE</a:t>
            </a:r>
          </a:p>
          <a:p>
            <a:pPr defTabSz="782863">
              <a:lnSpc>
                <a:spcPct val="9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2000" dirty="0" err="1" smtClean="0">
                <a:solidFill>
                  <a:schemeClr val="accent1">
                    <a:lumMod val="75000"/>
                  </a:schemeClr>
                </a:solidFill>
              </a:rPr>
              <a:t>Consider</a:t>
            </a:r>
            <a:r>
              <a:rPr lang="fr-CH" sz="2000" dirty="0" smtClean="0">
                <a:solidFill>
                  <a:schemeClr val="accent1">
                    <a:lumMod val="75000"/>
                  </a:schemeClr>
                </a:solidFill>
              </a:rPr>
              <a:t> and finalise at ICG-WIGOS-7</a:t>
            </a:r>
          </a:p>
          <a:p>
            <a:pPr marL="685800" lvl="1" defTabSz="782863">
              <a:lnSpc>
                <a:spcPct val="90000"/>
              </a:lnSpc>
              <a:spcBef>
                <a:spcPts val="700"/>
              </a:spcBef>
              <a:buSzPct val="100000"/>
              <a:buFont typeface="Wingdings"/>
              <a:buChar char="à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fr-CH" sz="1800" dirty="0" err="1" smtClean="0">
                <a:solidFill>
                  <a:schemeClr val="accent1">
                    <a:lumMod val="75000"/>
                  </a:schemeClr>
                </a:solidFill>
              </a:rPr>
              <a:t>submission</a:t>
            </a:r>
            <a:r>
              <a:rPr lang="fr-CH" sz="1800" dirty="0" smtClean="0">
                <a:solidFill>
                  <a:schemeClr val="accent1">
                    <a:lumMod val="75000"/>
                  </a:schemeClr>
                </a:solidFill>
              </a:rPr>
              <a:t> to Cg-18 (2019) for its approval</a:t>
            </a:r>
            <a:endParaRPr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4735250"/>
            <a:ext cx="2133600" cy="2738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6965509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5371" y="370651"/>
            <a:ext cx="7792945" cy="376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0090"/>
                </a:solidFill>
              </a:rPr>
              <a:t>Thanks to ET-SAT, IPET-OSDE, and to all participants in the two Workshops</a:t>
            </a:r>
          </a:p>
          <a:p>
            <a:pPr>
              <a:lnSpc>
                <a:spcPct val="120000"/>
              </a:lnSpc>
            </a:pPr>
            <a:r>
              <a:rPr lang="en-US" sz="3200" i="1" dirty="0" smtClean="0">
                <a:solidFill>
                  <a:srgbClr val="000090"/>
                </a:solidFill>
              </a:rPr>
              <a:t>WIGOS Space 2040 </a:t>
            </a:r>
            <a:r>
              <a:rPr lang="en-US" sz="3200" dirty="0" smtClean="0">
                <a:solidFill>
                  <a:srgbClr val="000090"/>
                </a:solidFill>
              </a:rPr>
              <a:t>(2015</a:t>
            </a:r>
            <a:r>
              <a:rPr lang="en-US" sz="3200" i="1" dirty="0" smtClean="0">
                <a:solidFill>
                  <a:srgbClr val="00009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200" i="1" dirty="0" smtClean="0">
                <a:solidFill>
                  <a:srgbClr val="000090"/>
                </a:solidFill>
              </a:rPr>
              <a:t>WIGOS Surface 2040</a:t>
            </a:r>
            <a:r>
              <a:rPr lang="en-US" sz="3200" dirty="0" smtClean="0">
                <a:solidFill>
                  <a:srgbClr val="000090"/>
                </a:solidFill>
              </a:rPr>
              <a:t> (2016)</a:t>
            </a:r>
            <a:endParaRPr lang="en-US" sz="32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i="1" dirty="0" smtClean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398"/>
            <a:ext cx="8382000" cy="39063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Serves as a reference for WMO Members and other service providers</a:t>
            </a:r>
          </a:p>
          <a:p>
            <a:pPr>
              <a:lnSpc>
                <a:spcPct val="90000"/>
              </a:lnSpc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Forcing agent for satellite agencies – current 2025 Vision too near-term</a:t>
            </a:r>
          </a:p>
          <a:p>
            <a:pPr>
              <a:lnSpc>
                <a:spcPct val="90000"/>
              </a:lnSpc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Sets frame for future systems deployment, development and integration 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Opportunities and options to underpin future services development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Cg-17: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evelop a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“Vision for </a:t>
            </a: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WIGOS in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2040”,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to be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submitted to CG-18</a:t>
            </a:r>
          </a:p>
          <a:p>
            <a:pPr lvl="1">
              <a:lnSpc>
                <a:spcPct val="90000"/>
              </a:lnSpc>
            </a:pPr>
            <a:r>
              <a:rPr lang="en-AU" sz="2000" i="1" dirty="0" smtClean="0">
                <a:solidFill>
                  <a:schemeClr val="accent1">
                    <a:lumMod val="75000"/>
                  </a:schemeClr>
                </a:solidFill>
              </a:rPr>
              <a:t>Space-based Vision 2040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,  well advanced </a:t>
            </a:r>
          </a:p>
          <a:p>
            <a:pPr lvl="1">
              <a:lnSpc>
                <a:spcPct val="90000"/>
              </a:lnSpc>
            </a:pPr>
            <a:r>
              <a:rPr lang="en-AU" sz="2000" i="1" dirty="0" smtClean="0">
                <a:solidFill>
                  <a:schemeClr val="accent1">
                    <a:lumMod val="75000"/>
                  </a:schemeClr>
                </a:solidFill>
              </a:rPr>
              <a:t>Surface-based Vision 2040</a:t>
            </a: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, early stages - different challenges, application, set directions, less specificity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solidFill>
                  <a:schemeClr val="accent1">
                    <a:lumMod val="75000"/>
                  </a:schemeClr>
                </a:solidFill>
              </a:rPr>
              <a:t>Goal is to develop a coherent over-arching WIGOS Vision, representing integrated approach to future observing system planning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Why a "Vision for WIGOS in 2040"?</a:t>
            </a:r>
          </a:p>
        </p:txBody>
      </p:sp>
    </p:spTree>
    <p:extLst>
      <p:ext uri="{BB962C8B-B14F-4D97-AF65-F5344CB8AC3E}">
        <p14:creationId xmlns:p14="http://schemas.microsoft.com/office/powerpoint/2010/main" val="9972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ctrTitle" idx="4294967295"/>
          </p:nvPr>
        </p:nvSpPr>
        <p:spPr>
          <a:xfrm>
            <a:off x="250824" y="141681"/>
            <a:ext cx="8713790" cy="594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sz="2800" dirty="0">
                <a:latin typeface="Arial"/>
                <a:ea typeface="Arial"/>
                <a:cs typeface="Arial"/>
              </a:rPr>
              <a:t>Rolling Review of Requirements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ubTitle" idx="4294967295"/>
          </p:nvPr>
        </p:nvSpPr>
        <p:spPr>
          <a:xfrm>
            <a:off x="441325" y="854271"/>
            <a:ext cx="8383699" cy="10914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</a:rPr>
              <a:t>WMO Congress: All WMO and WMO co-sponsored observing systems shall use the RRR to design networks, plan evolution and assess performance</a:t>
            </a:r>
            <a:r>
              <a:rPr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A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38666" indent="-338666" defTabSz="914400">
              <a:spcBef>
                <a:spcPts val="12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694" y="1945742"/>
            <a:ext cx="5010206" cy="289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255"/>
          <p:cNvSpPr txBox="1">
            <a:spLocks/>
          </p:cNvSpPr>
          <p:nvPr/>
        </p:nvSpPr>
        <p:spPr>
          <a:xfrm>
            <a:off x="441326" y="1917381"/>
            <a:ext cx="3451368" cy="242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The RRR is the process used by WMO to collect, vet and record user requirements for all WMO application areas and match them against observational capabilities</a:t>
            </a:r>
          </a:p>
          <a:p>
            <a:pPr marL="338666" indent="-338666" defTabSz="914400">
              <a:spcBef>
                <a:spcPts val="12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en-US" sz="2000"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366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00100" y="1839119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90"/>
                </a:solidFill>
              </a:rPr>
              <a:t>2</a:t>
            </a:r>
            <a:r>
              <a:rPr lang="en-US" sz="4000" dirty="0" smtClean="0">
                <a:solidFill>
                  <a:srgbClr val="000090"/>
                </a:solidFill>
              </a:rPr>
              <a:t>. Drivers for a new long-term Vision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The world in 2040?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>
                <a:solidFill>
                  <a:schemeClr val="accent1">
                    <a:lumMod val="75000"/>
                  </a:schemeClr>
                </a:solidFill>
              </a:rPr>
              <a:t>Future State 2030 (KPMG, 2015)</a:t>
            </a:r>
          </a:p>
          <a:p>
            <a:r>
              <a:rPr lang="en-AU" sz="2200" dirty="0" smtClean="0">
                <a:solidFill>
                  <a:schemeClr val="accent1">
                    <a:lumMod val="75000"/>
                  </a:schemeClr>
                </a:solidFill>
              </a:rPr>
              <a:t>Global megatrends impacting governments and citizens </a:t>
            </a:r>
          </a:p>
          <a:p>
            <a:pPr marL="457200" lvl="1" indent="0">
              <a:buNone/>
            </a:pPr>
            <a:endParaRPr lang="en-A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" y="1912354"/>
            <a:ext cx="7488832" cy="30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3364" y="1962444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While they are highly interrelated, the megatrends can broadly be  </a:t>
            </a:r>
            <a:r>
              <a:rPr lang="en-US" sz="1600" dirty="0" smtClean="0">
                <a:solidFill>
                  <a:schemeClr val="bg1"/>
                </a:solidFill>
              </a:rPr>
              <a:t>grouped </a:t>
            </a:r>
            <a:r>
              <a:rPr lang="en-US" sz="1600" dirty="0">
                <a:solidFill>
                  <a:schemeClr val="bg1"/>
                </a:solidFill>
              </a:rPr>
              <a:t>into trends reflecting changes in the status and expectations of individuals, changes in the global economy and changes in the physical environment. 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462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#1 Demographics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757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Higher life expectancy and falling birth rates are increasing the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proportion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of elderly people across the world, and challenging the solvency of social welfare systems including pensions and healthcare. 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Some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regions are also facing the challenge of integrating large youth populations into saturated labor markets. </a:t>
            </a:r>
            <a:endParaRPr lang="en-A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63191"/>
            <a:ext cx="7488832" cy="21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1540"/>
            <a:ext cx="8321462" cy="446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73"/>
            <a:ext cx="8229600" cy="614665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678941"/>
            <a:r>
              <a:rPr lang="en-AU" sz="2800" dirty="0">
                <a:latin typeface="Arial"/>
                <a:ea typeface="Arial"/>
                <a:cs typeface="Arial"/>
              </a:rPr>
              <a:t>#2 Rise of the individual</a:t>
            </a:r>
          </a:p>
        </p:txBody>
      </p:sp>
      <p:sp>
        <p:nvSpPr>
          <p:cNvPr id="3" name="Explosion 2 2"/>
          <p:cNvSpPr/>
          <p:nvPr/>
        </p:nvSpPr>
        <p:spPr>
          <a:xfrm>
            <a:off x="7017487" y="3487476"/>
            <a:ext cx="404036" cy="42530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Explosion 2 5"/>
          <p:cNvSpPr/>
          <p:nvPr/>
        </p:nvSpPr>
        <p:spPr>
          <a:xfrm>
            <a:off x="5688419" y="3487479"/>
            <a:ext cx="446567" cy="40403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46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60C712157C943B850A5604FE57DB8" ma:contentTypeVersion="" ma:contentTypeDescription="Create a new document." ma:contentTypeScope="" ma:versionID="6542a5a6b887c0fe33325aa4e4fd36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704B21-D8F6-4EC7-8E5C-A386CD2D7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5E028B-FE96-4FCA-8023-0A32AB6BA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54E3F-057A-413B-BD8F-789497C633A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5406</TotalTime>
  <Words>1775</Words>
  <Application>Microsoft Office PowerPoint</Application>
  <PresentationFormat>On-screen Show (16:9)</PresentationFormat>
  <Paragraphs>206</Paragraphs>
  <Slides>33</Slides>
  <Notes>9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</vt:lpstr>
      <vt:lpstr>PowerPoint Presentation</vt:lpstr>
      <vt:lpstr>Overview</vt:lpstr>
      <vt:lpstr>1. Why a Vision for WIGOS in 2040?</vt:lpstr>
      <vt:lpstr>Why a "Vision for WIGOS in 2040"?</vt:lpstr>
      <vt:lpstr>Rolling Review of Requirements</vt:lpstr>
      <vt:lpstr>2. Drivers for a new long-term Vision</vt:lpstr>
      <vt:lpstr>The world in 2040?</vt:lpstr>
      <vt:lpstr>#1 Demographics </vt:lpstr>
      <vt:lpstr>#2 Rise of the individual</vt:lpstr>
      <vt:lpstr>#3 Enabling technology</vt:lpstr>
      <vt:lpstr>#4 Economic interconnectedness</vt:lpstr>
      <vt:lpstr>#5 Public debt</vt:lpstr>
      <vt:lpstr>#6 Economic power shift</vt:lpstr>
      <vt:lpstr>#7 Climate change</vt:lpstr>
      <vt:lpstr>#8 Resource stress</vt:lpstr>
      <vt:lpstr>#8 Resource stress/2</vt:lpstr>
      <vt:lpstr>#9 Urbanization</vt:lpstr>
      <vt:lpstr>Implications for NMHSs in 2030: Services demand driving WIGOS</vt:lpstr>
      <vt:lpstr>3. Future of Environmental Measurements</vt:lpstr>
      <vt:lpstr>CIMO Proposal: Future of Environmental Measurements</vt:lpstr>
      <vt:lpstr>Achieving fit-for-purpose environmental measurements through WIGOS</vt:lpstr>
      <vt:lpstr>4. Vision for WIGOS/Space in 2040</vt:lpstr>
      <vt:lpstr>Vision for WIGOS/Space 2040</vt:lpstr>
      <vt:lpstr>Initial Assumptions</vt:lpstr>
      <vt:lpstr>Main Drivers for the Vision 2040 Space</vt:lpstr>
      <vt:lpstr>5. Vision for WIGOS/Surface in 2040</vt:lpstr>
      <vt:lpstr>Vision 2040 - surface-based component </vt:lpstr>
      <vt:lpstr>Initial assumptions </vt:lpstr>
      <vt:lpstr>6. Toward an integrated Vision for WIGOS in 2040</vt:lpstr>
      <vt:lpstr>Integrated Vision for WIGOS in 2040</vt:lpstr>
      <vt:lpstr>Integrated Vision for WIGOS in 2040 (II)</vt:lpstr>
      <vt:lpstr>Summary and Conclusions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CBS-16 / CBS TECO 2016</dc:subject>
  <dc:creator>Author</dc:creator>
  <cp:lastModifiedBy>Sue Barrell</cp:lastModifiedBy>
  <cp:revision>123</cp:revision>
  <dcterms:created xsi:type="dcterms:W3CDTF">2016-10-19T09:14:54Z</dcterms:created>
  <dcterms:modified xsi:type="dcterms:W3CDTF">2017-01-12T08:03:27Z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0x010100B2D60C712157C943B850A5604FE57DB8</vt:lpwstr>
  </property>
</Properties>
</file>