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0" r:id="rId2"/>
    <p:sldMasterId id="2147483949" r:id="rId3"/>
    <p:sldMasterId id="2147484488" r:id="rId4"/>
  </p:sldMasterIdLst>
  <p:notesMasterIdLst>
    <p:notesMasterId r:id="rId13"/>
  </p:notesMasterIdLst>
  <p:handoutMasterIdLst>
    <p:handoutMasterId r:id="rId14"/>
  </p:handoutMasterIdLst>
  <p:sldIdLst>
    <p:sldId id="263" r:id="rId5"/>
    <p:sldId id="391" r:id="rId6"/>
    <p:sldId id="375" r:id="rId7"/>
    <p:sldId id="385" r:id="rId8"/>
    <p:sldId id="386" r:id="rId9"/>
    <p:sldId id="387" r:id="rId10"/>
    <p:sldId id="392" r:id="rId11"/>
    <p:sldId id="384" r:id="rId12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08080"/>
    <a:srgbClr val="BBE0E3"/>
    <a:srgbClr val="66FF66"/>
    <a:srgbClr val="5D46EA"/>
    <a:srgbClr val="0033CC"/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0" autoAdjust="0"/>
    <p:restoredTop sz="92363" autoAdjust="0"/>
  </p:normalViewPr>
  <p:slideViewPr>
    <p:cSldViewPr showGuides="1">
      <p:cViewPr>
        <p:scale>
          <a:sx n="80" d="100"/>
          <a:sy n="80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smtClean="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smtClean="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Times" charset="0"/>
              </a:defRPr>
            </a:lvl1pPr>
          </a:lstStyle>
          <a:p>
            <a:pPr>
              <a:defRPr/>
            </a:pPr>
            <a:fld id="{916840E6-E09C-4EF7-ABF9-C3EC5F5028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103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smtClean="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 smtClean="0">
                <a:latin typeface="Time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latin typeface="Times" charset="0"/>
              </a:defRPr>
            </a:lvl1pPr>
          </a:lstStyle>
          <a:p>
            <a:pPr>
              <a:defRPr/>
            </a:pPr>
            <a:fld id="{73465EC4-87F4-4F80-800D-F6715D10DB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80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ED8AF4E-C676-4995-9746-C64A53AA5E8C}" type="slidenum">
              <a:rPr lang="en-US" altLang="de-DE" sz="1200">
                <a:solidFill>
                  <a:srgbClr val="000000"/>
                </a:solidFill>
                <a:latin typeface="Times" charset="0"/>
              </a:rPr>
              <a:pPr/>
              <a:t>3</a:t>
            </a:fld>
            <a:endParaRPr lang="en-US" altLang="de-DE" sz="12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  <a:defRPr/>
            </a:pPr>
            <a:r>
              <a:rPr lang="en-US" sz="1800" smtClean="0">
                <a:solidFill>
                  <a:schemeClr val="bg1"/>
                </a:solidFill>
                <a:latin typeface="Arial Black" pitchFamily="34" charset="0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3E13E4-DD52-41D8-A4C1-7C2E642796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03952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4A88A-B002-4DA6-9C38-9C7659D1B4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24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286D0-DBE3-4221-A42F-6D10B509BE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868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738AD-8FA8-4200-8539-85D9E59B28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98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9131D-0BDF-4EC6-9EA3-364DE01621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872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DDE5A-C2A9-48AA-92B6-69364A646A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667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5BF3D-94DE-4E0F-B995-B288F0887F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80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8109A-73D7-4D58-9470-62C4D82D29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129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B35E8-5D14-4EF7-A44A-E4A35A612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6179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87DE7-24E1-4B65-93F2-EB6D6BD50C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8753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BA7B3-084A-4CA1-9D77-87DD4C5965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44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  <a:defRPr/>
            </a:pPr>
            <a:r>
              <a:rPr lang="en-US" sz="1800" smtClean="0">
                <a:solidFill>
                  <a:schemeClr val="bg1"/>
                </a:solidFill>
                <a:latin typeface="Arial Black" pitchFamily="34" charset="0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2F4978-351A-4DF3-8FFF-B3CD8268FD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778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29171-1AD8-4DA6-8DDD-FAE62AE6D2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608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C428-871B-4E7D-8D06-A87EF4CE39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233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EC33D-3E2B-40CE-9A73-1030712B51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4957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3BC34-2746-4109-9043-8294C74255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080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4" descr="Wapp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8735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331640" y="1988840"/>
            <a:ext cx="7488832" cy="35283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451569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4" descr="Wapp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8735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553138"/>
            <a:ext cx="9144000" cy="4468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280897" y="980406"/>
            <a:ext cx="7345363" cy="3603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788043" y="2103566"/>
            <a:ext cx="3783957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>
          <a:xfrm>
            <a:off x="868363" y="2633663"/>
            <a:ext cx="3662362" cy="2954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768164" y="2107111"/>
            <a:ext cx="3783957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17"/>
          <p:cNvSpPr>
            <a:spLocks noGrp="1"/>
          </p:cNvSpPr>
          <p:nvPr>
            <p:ph type="pic" sz="quarter" idx="15"/>
          </p:nvPr>
        </p:nvSpPr>
        <p:spPr>
          <a:xfrm>
            <a:off x="4848484" y="2637208"/>
            <a:ext cx="3662362" cy="2954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</p:spTree>
    <p:extLst>
      <p:ext uri="{BB962C8B-B14F-4D97-AF65-F5344CB8AC3E}">
        <p14:creationId xmlns:p14="http://schemas.microsoft.com/office/powerpoint/2010/main" val="15693847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ktanden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4" descr="Wapp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8735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260648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65226" y="2121233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502512" y="3499634"/>
            <a:ext cx="2392327" cy="20388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6303191" y="3490376"/>
            <a:ext cx="2367383" cy="20278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/>
          </p:nvPr>
        </p:nvSpPr>
        <p:spPr>
          <a:xfrm>
            <a:off x="608731" y="2431521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3450795" y="2121233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18"/>
          <p:cNvSpPr>
            <a:spLocks noGrp="1"/>
          </p:cNvSpPr>
          <p:nvPr>
            <p:ph type="body" sz="quarter" idx="19"/>
          </p:nvPr>
        </p:nvSpPr>
        <p:spPr>
          <a:xfrm>
            <a:off x="3494300" y="2431521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6256687" y="2121232"/>
            <a:ext cx="2376314" cy="4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6300192" y="2431520"/>
            <a:ext cx="2410991" cy="1357519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Picture Placeholder 8"/>
          <p:cNvSpPr>
            <a:spLocks noGrp="1"/>
          </p:cNvSpPr>
          <p:nvPr>
            <p:ph type="pic" sz="quarter" idx="22"/>
          </p:nvPr>
        </p:nvSpPr>
        <p:spPr>
          <a:xfrm>
            <a:off x="608663" y="3479743"/>
            <a:ext cx="2392327" cy="20388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553138"/>
            <a:ext cx="9144000" cy="4468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</p:spTree>
    <p:extLst>
      <p:ext uri="{BB962C8B-B14F-4D97-AF65-F5344CB8AC3E}">
        <p14:creationId xmlns:p14="http://schemas.microsoft.com/office/powerpoint/2010/main" val="3048281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4" descr="Wapp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8735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1252810" y="1634728"/>
            <a:ext cx="6991598" cy="29464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284411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4" descr="Wapp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8735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552575"/>
            <a:ext cx="9144000" cy="4468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endParaRPr lang="de-CH" noProof="0" dirty="0" smtClean="0"/>
          </a:p>
          <a:p>
            <a:pPr lvl="0"/>
            <a:endParaRPr lang="de-CH" noProof="0" dirty="0" smtClean="0"/>
          </a:p>
          <a:p>
            <a:pPr lvl="0"/>
            <a:r>
              <a:rPr lang="de-CH" noProof="0" dirty="0" smtClean="0"/>
              <a:t>Fläche: Rechteck, Farb-Füllung grau , gemäss CD</a:t>
            </a:r>
            <a:endParaRPr lang="de-CH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331913" y="1556792"/>
            <a:ext cx="1727200" cy="44645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  <p:sp>
        <p:nvSpPr>
          <p:cNvPr id="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3203848" y="1556792"/>
            <a:ext cx="1727200" cy="44645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  <p:sp>
        <p:nvSpPr>
          <p:cNvPr id="10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76056" y="1556792"/>
            <a:ext cx="3664024" cy="2160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5076056" y="3861048"/>
            <a:ext cx="3664024" cy="2160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de-CH" noProof="0" dirty="0"/>
          </a:p>
        </p:txBody>
      </p:sp>
    </p:spTree>
    <p:extLst>
      <p:ext uri="{BB962C8B-B14F-4D97-AF65-F5344CB8AC3E}">
        <p14:creationId xmlns:p14="http://schemas.microsoft.com/office/powerpoint/2010/main" val="10205947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4" descr="Wapp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8735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1252810" y="1634728"/>
            <a:ext cx="4297321" cy="489061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87214" y="387000"/>
            <a:ext cx="7461250" cy="989013"/>
          </a:xfrm>
          <a:prstGeom prst="rect">
            <a:avLst/>
          </a:prstGeom>
          <a:noFill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/>
          </p:nvPr>
        </p:nvSpPr>
        <p:spPr>
          <a:xfrm>
            <a:off x="5508104" y="1412875"/>
            <a:ext cx="3240087" cy="5111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331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400"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84CFF-05D3-4CA9-8DFD-CFCFF31C8A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5113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zwei Inhalt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4" descr="Wappe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8735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51984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B9DA5-298E-4C31-9036-6332086A52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0305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B3921-CDA5-4D85-8D39-2FEB62FF5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4737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78341-B06D-4BE0-933D-C4853B7FF2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1017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38C0F-4A52-4FE4-A2EB-6CF92E119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21304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66CB0-09D6-4990-939B-8894E29521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720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2DEB6-C71D-4C74-B134-746E394CD3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9748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F0E0E-A229-4A64-A0BE-6E1144951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1278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997DC-8206-489D-A775-A98F613377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8247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F14C5-6FA9-49FF-B8BE-431204661C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8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E712F-FFAC-46CE-AA0C-CCCF077E8B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9262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6B39B-6823-4239-A145-AD30EEF6B5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22656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9972A-390F-4D9B-A56B-F785883855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66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D2B55-460F-4653-8D44-2D97CD3359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78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73467-8755-4824-A96E-16977231BB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0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D16ED-93C6-4BAB-96F9-8267D2FFAC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3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7AFBF2-E632-45C1-BFDE-F917C19277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21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37FD2-908D-436F-A1FD-CA01FB7BD9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418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4.w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wmo_ppt_2012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0"/>
            <a:r>
              <a:rPr lang="en-US" altLang="de-DE" smtClean="0"/>
              <a:t>First level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CA26E4AC-198F-4662-9F93-9C11E39B71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47" r:id="rId1"/>
    <p:sldLayoutId id="2147485248" r:id="rId2"/>
    <p:sldLayoutId id="2147485206" r:id="rId3"/>
    <p:sldLayoutId id="2147485207" r:id="rId4"/>
    <p:sldLayoutId id="2147485208" r:id="rId5"/>
    <p:sldLayoutId id="2147485209" r:id="rId6"/>
    <p:sldLayoutId id="2147485210" r:id="rId7"/>
    <p:sldLayoutId id="2147485249" r:id="rId8"/>
    <p:sldLayoutId id="2147485211" r:id="rId9"/>
    <p:sldLayoutId id="2147485212" r:id="rId10"/>
    <p:sldLayoutId id="2147485213" r:id="rId11"/>
    <p:sldLayoutId id="214748521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mo_ppt_2012_last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This space can be used for contact information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CC04AF45-DAB3-48CE-AA4C-BC8D889112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Thank you for your attention</a:t>
            </a:r>
          </a:p>
        </p:txBody>
      </p:sp>
      <p:sp>
        <p:nvSpPr>
          <p:cNvPr id="3079" name="Title 9"/>
          <p:cNvSpPr txBox="1">
            <a:spLocks/>
          </p:cNvSpPr>
          <p:nvPr/>
        </p:nvSpPr>
        <p:spPr bwMode="auto">
          <a:xfrm>
            <a:off x="117475" y="6380163"/>
            <a:ext cx="11414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sz="1200" smtClean="0">
                <a:cs typeface="Arial" charset="0"/>
              </a:rPr>
              <a:t>www.wmo.int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5" r:id="rId1"/>
    <p:sldLayoutId id="2147485216" r:id="rId2"/>
    <p:sldLayoutId id="2147485217" r:id="rId3"/>
    <p:sldLayoutId id="2147485218" r:id="rId4"/>
    <p:sldLayoutId id="2147485219" r:id="rId5"/>
    <p:sldLayoutId id="2147485220" r:id="rId6"/>
    <p:sldLayoutId id="2147485221" r:id="rId7"/>
    <p:sldLayoutId id="2147485222" r:id="rId8"/>
    <p:sldLayoutId id="2147485223" r:id="rId9"/>
    <p:sldLayoutId id="2147485224" r:id="rId10"/>
    <p:sldLayoutId id="214748522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4" descr="Wappe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87350"/>
            <a:ext cx="2921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3"/>
          <p:cNvSpPr txBox="1">
            <a:spLocks noChangeArrowheads="1"/>
          </p:cNvSpPr>
          <p:nvPr/>
        </p:nvSpPr>
        <p:spPr bwMode="auto">
          <a:xfrm>
            <a:off x="6732588" y="6597650"/>
            <a:ext cx="2266950" cy="12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5000"/>
              </a:lnSpc>
              <a:buClrTx/>
              <a:buFontTx/>
              <a:buNone/>
              <a:defRPr/>
            </a:pPr>
            <a:fld id="{CDA5AD63-91AD-4CAF-A067-FD622E89FA17}" type="slidenum">
              <a:rPr lang="de-CH" sz="800" smtClean="0">
                <a:solidFill>
                  <a:srgbClr val="000000"/>
                </a:solidFill>
              </a:rPr>
              <a:pPr algn="r">
                <a:lnSpc>
                  <a:spcPct val="105000"/>
                </a:lnSpc>
                <a:buClrTx/>
                <a:buFontTx/>
                <a:buNone/>
                <a:defRPr/>
              </a:pPr>
              <a:t>‹#›</a:t>
            </a:fld>
            <a:r>
              <a:rPr lang="de-CH" sz="800" dirty="0" smtClean="0">
                <a:solidFill>
                  <a:srgbClr val="000000"/>
                </a:solidFill>
              </a:rPr>
              <a:t>  (Autor)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0" r:id="rId1"/>
    <p:sldLayoutId id="2147485251" r:id="rId2"/>
    <p:sldLayoutId id="2147485252" r:id="rId3"/>
    <p:sldLayoutId id="2147485253" r:id="rId4"/>
    <p:sldLayoutId id="2147485254" r:id="rId5"/>
    <p:sldLayoutId id="2147485255" r:id="rId6"/>
    <p:sldLayoutId id="214748525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Char char="•"/>
        <a:defRPr sz="21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Char char="•"/>
        <a:defRPr sz="21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1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wmo_ppt_2012_last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This space can be used for contact information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57608B3-D46E-48C1-A33B-1F63ED40BD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Thank you for your attention</a:t>
            </a:r>
          </a:p>
        </p:txBody>
      </p:sp>
      <p:sp>
        <p:nvSpPr>
          <p:cNvPr id="3079" name="Title 9"/>
          <p:cNvSpPr txBox="1">
            <a:spLocks/>
          </p:cNvSpPr>
          <p:nvPr/>
        </p:nvSpPr>
        <p:spPr bwMode="auto">
          <a:xfrm>
            <a:off x="117475" y="6380163"/>
            <a:ext cx="11414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sz="1200" smtClean="0">
                <a:solidFill>
                  <a:srgbClr val="000000"/>
                </a:solidFill>
                <a:cs typeface="Arial" charset="0"/>
              </a:rPr>
              <a:t>www.wmo.int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36" r:id="rId1"/>
    <p:sldLayoutId id="2147485237" r:id="rId2"/>
    <p:sldLayoutId id="2147485238" r:id="rId3"/>
    <p:sldLayoutId id="2147485239" r:id="rId4"/>
    <p:sldLayoutId id="2147485240" r:id="rId5"/>
    <p:sldLayoutId id="2147485241" r:id="rId6"/>
    <p:sldLayoutId id="2147485242" r:id="rId7"/>
    <p:sldLayoutId id="2147485243" r:id="rId8"/>
    <p:sldLayoutId id="2147485244" r:id="rId9"/>
    <p:sldLayoutId id="2147485245" r:id="rId10"/>
    <p:sldLayoutId id="214748524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mo.int/wigos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1916113"/>
            <a:ext cx="8496300" cy="4249737"/>
          </a:xfrm>
        </p:spPr>
        <p:txBody>
          <a:bodyPr/>
          <a:lstStyle/>
          <a:p>
            <a:r>
              <a:rPr lang="en-US" altLang="de-DE" dirty="0"/>
              <a:t/>
            </a:r>
            <a:br>
              <a:rPr lang="en-US" altLang="de-DE" dirty="0"/>
            </a:br>
            <a:r>
              <a:rPr lang="en-US" altLang="de-DE" dirty="0"/>
              <a:t>Task Team on WIGOS Data and </a:t>
            </a:r>
            <a:r>
              <a:rPr lang="en-US" altLang="de-DE" dirty="0" smtClean="0"/>
              <a:t>Partnerships</a:t>
            </a:r>
            <a:r>
              <a:rPr lang="en-US" altLang="de-DE" dirty="0"/>
              <a:t/>
            </a:r>
            <a:br>
              <a:rPr lang="en-US" altLang="de-DE" dirty="0"/>
            </a:br>
            <a:r>
              <a:rPr lang="en-US" altLang="de-DE" dirty="0"/>
              <a:t/>
            </a:r>
            <a:br>
              <a:rPr lang="en-US" altLang="de-DE" dirty="0"/>
            </a:br>
            <a:r>
              <a:rPr lang="en-US" altLang="de-DE" dirty="0"/>
              <a:t/>
            </a:r>
            <a:br>
              <a:rPr lang="en-US" altLang="de-DE" dirty="0"/>
            </a:br>
            <a:r>
              <a:rPr lang="en-US" altLang="de-DE" dirty="0"/>
              <a:t/>
            </a:r>
            <a:br>
              <a:rPr lang="en-US" altLang="de-DE" dirty="0"/>
            </a:br>
            <a:endParaRPr lang="en-US" altLang="de-DE" sz="3600" dirty="0"/>
          </a:p>
        </p:txBody>
      </p:sp>
      <p:sp>
        <p:nvSpPr>
          <p:cNvPr id="27652" name="Subtitle 1"/>
          <p:cNvSpPr>
            <a:spLocks noGrp="1"/>
          </p:cNvSpPr>
          <p:nvPr>
            <p:ph type="subTitle" idx="1"/>
          </p:nvPr>
        </p:nvSpPr>
        <p:spPr>
          <a:xfrm>
            <a:off x="611188" y="4365625"/>
            <a:ext cx="7921625" cy="1655763"/>
          </a:xfrm>
        </p:spPr>
        <p:txBody>
          <a:bodyPr/>
          <a:lstStyle/>
          <a:p>
            <a:r>
              <a:rPr lang="fr-CH" altLang="de-DE" sz="2000" dirty="0" smtClean="0"/>
              <a:t>Mike Manore</a:t>
            </a:r>
          </a:p>
          <a:p>
            <a:r>
              <a:rPr lang="fr-CH" altLang="de-DE" sz="2000" dirty="0" smtClean="0"/>
              <a:t>Environnent and </a:t>
            </a:r>
            <a:r>
              <a:rPr lang="fr-CH" altLang="de-DE" sz="2000" dirty="0" err="1" smtClean="0"/>
              <a:t>Climate</a:t>
            </a:r>
            <a:r>
              <a:rPr lang="fr-CH" altLang="de-DE" sz="2000" dirty="0" smtClean="0"/>
              <a:t> Change Canada</a:t>
            </a:r>
            <a:endParaRPr lang="fr-CH" alt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TT- </a:t>
            </a:r>
            <a:r>
              <a:rPr lang="en-CA" dirty="0" smtClean="0"/>
              <a:t>WIGOS Data and Partnerships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CA" dirty="0"/>
              <a:t>Inaugural </a:t>
            </a:r>
            <a:r>
              <a:rPr lang="en-CA" dirty="0" smtClean="0"/>
              <a:t>meeting - 29-31 </a:t>
            </a:r>
            <a:r>
              <a:rPr lang="en-CA" dirty="0"/>
              <a:t>August, </a:t>
            </a:r>
            <a:r>
              <a:rPr lang="en-CA" dirty="0" smtClean="0"/>
              <a:t>2016, Geneva</a:t>
            </a:r>
          </a:p>
          <a:p>
            <a:pPr lvl="1">
              <a:spcAft>
                <a:spcPts val="0"/>
              </a:spcAft>
            </a:pPr>
            <a:r>
              <a:rPr lang="en-CA" smtClean="0"/>
              <a:t>coordinated with CBS-Led </a:t>
            </a:r>
            <a:r>
              <a:rPr lang="en-CA" dirty="0" smtClean="0"/>
              <a:t>team </a:t>
            </a:r>
            <a:r>
              <a:rPr lang="en-CA" smtClean="0"/>
              <a:t>on EDI, </a:t>
            </a:r>
            <a:r>
              <a:rPr lang="en-CA" smtClean="0"/>
              <a:t>j</a:t>
            </a:r>
            <a:r>
              <a:rPr lang="en-CA" smtClean="0"/>
              <a:t>oint </a:t>
            </a:r>
            <a:r>
              <a:rPr lang="en-CA" dirty="0" smtClean="0"/>
              <a:t>CBS-</a:t>
            </a:r>
            <a:r>
              <a:rPr lang="en-CA" dirty="0" err="1" smtClean="0"/>
              <a:t>CCl</a:t>
            </a:r>
            <a:r>
              <a:rPr lang="en-CA" dirty="0" smtClean="0"/>
              <a:t> Session on Data Management</a:t>
            </a:r>
            <a:endParaRPr lang="en-CA" dirty="0"/>
          </a:p>
          <a:p>
            <a:pPr>
              <a:spcAft>
                <a:spcPts val="1200"/>
              </a:spcAft>
            </a:pPr>
            <a:r>
              <a:rPr lang="en-CA" dirty="0" smtClean="0"/>
              <a:t>Key Outcomes</a:t>
            </a:r>
          </a:p>
          <a:p>
            <a:pPr lvl="1"/>
            <a:r>
              <a:rPr lang="en-CA" dirty="0" smtClean="0"/>
              <a:t>Finalization of Terms of Reference</a:t>
            </a:r>
          </a:p>
          <a:p>
            <a:pPr lvl="2"/>
            <a:r>
              <a:rPr lang="en-CA" dirty="0" smtClean="0"/>
              <a:t>Phase 1 – Guidance on WIGOS Data Partnerships</a:t>
            </a:r>
          </a:p>
          <a:p>
            <a:pPr lvl="2"/>
            <a:r>
              <a:rPr lang="en-CA" dirty="0" smtClean="0"/>
              <a:t>Phase 2 – Guidance on WIGOS Data Management</a:t>
            </a:r>
          </a:p>
          <a:p>
            <a:pPr lvl="1">
              <a:spcBef>
                <a:spcPts val="600"/>
              </a:spcBef>
            </a:pPr>
            <a:r>
              <a:rPr lang="en-CA" dirty="0" smtClean="0"/>
              <a:t>Discussion on </a:t>
            </a:r>
            <a:r>
              <a:rPr lang="en-CA" dirty="0"/>
              <a:t>d</a:t>
            </a:r>
            <a:r>
              <a:rPr lang="en-CA" dirty="0" smtClean="0"/>
              <a:t>ata partnership issues</a:t>
            </a:r>
          </a:p>
          <a:p>
            <a:pPr lvl="2"/>
            <a:r>
              <a:rPr lang="en-CA" dirty="0" smtClean="0"/>
              <a:t>scope, content, proposed guidance</a:t>
            </a:r>
          </a:p>
          <a:p>
            <a:pPr lvl="1">
              <a:spcBef>
                <a:spcPts val="600"/>
              </a:spcBef>
            </a:pPr>
            <a:r>
              <a:rPr lang="en-CA" dirty="0" smtClean="0"/>
              <a:t>Draft </a:t>
            </a:r>
            <a:r>
              <a:rPr lang="en-CA" dirty="0"/>
              <a:t>o</a:t>
            </a:r>
            <a:r>
              <a:rPr lang="en-CA" dirty="0" smtClean="0"/>
              <a:t>utline of Phase 1 guidance document</a:t>
            </a:r>
          </a:p>
          <a:p>
            <a:pPr lvl="1">
              <a:spcBef>
                <a:spcPts val="600"/>
              </a:spcBef>
            </a:pPr>
            <a:r>
              <a:rPr lang="en-CA" dirty="0" smtClean="0"/>
              <a:t>Notional Work Plan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284CFF-05D3-4CA9-8DFD-CFCFF31C8A2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292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de-DE" sz="2800" b="1" dirty="0" smtClean="0"/>
              <a:t>TT-WDP Terms of Reference</a:t>
            </a:r>
            <a:br>
              <a:rPr lang="en-CA" altLang="de-DE" sz="2800" b="1" dirty="0" smtClean="0"/>
            </a:br>
            <a:r>
              <a:rPr lang="en-CA" altLang="de-DE" sz="2800" b="1" dirty="0" smtClean="0"/>
              <a:t>Phase 1 – Guidance on WIGOS Data Partnerships</a:t>
            </a:r>
            <a:endParaRPr lang="en-US" altLang="de-DE" sz="2800" b="1" dirty="0"/>
          </a:p>
        </p:txBody>
      </p:sp>
      <p:sp>
        <p:nvSpPr>
          <p:cNvPr id="3482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dirty="0"/>
              <a:t>Maintain awareness of the evolving operational and policy context of integrating data contributed to WIGOS from non-NMHS sources, and </a:t>
            </a:r>
            <a:endParaRPr lang="en-CA" sz="2400" dirty="0"/>
          </a:p>
          <a:p>
            <a:pPr lvl="0"/>
            <a:r>
              <a:rPr lang="en-GB" sz="2400" dirty="0"/>
              <a:t>Develop WIGOS guidance material on Data Partnerships on:</a:t>
            </a:r>
            <a:endParaRPr lang="en-CA" sz="2400" dirty="0"/>
          </a:p>
          <a:p>
            <a:pPr lvl="1"/>
            <a:r>
              <a:rPr lang="en-GB" dirty="0"/>
              <a:t>establishing and maintaining data partnerships </a:t>
            </a:r>
            <a:endParaRPr lang="en-CA" dirty="0"/>
          </a:p>
          <a:p>
            <a:pPr lvl="1"/>
            <a:r>
              <a:rPr lang="en-GB" dirty="0"/>
              <a:t>integration of data from non-NMHS data providers </a:t>
            </a:r>
            <a:endParaRPr lang="en-CA" dirty="0"/>
          </a:p>
          <a:p>
            <a:pPr lvl="1"/>
            <a:r>
              <a:rPr lang="en-GB" dirty="0"/>
              <a:t>data quality and data quality monitoring</a:t>
            </a:r>
            <a:endParaRPr lang="en-CA" dirty="0"/>
          </a:p>
          <a:p>
            <a:pPr lvl="1"/>
            <a:r>
              <a:rPr lang="en-GB" dirty="0"/>
              <a:t>data sharing and data exchange</a:t>
            </a:r>
            <a:endParaRPr lang="en-CA" dirty="0"/>
          </a:p>
          <a:p>
            <a:pPr lvl="1"/>
            <a:r>
              <a:rPr lang="en-GB" dirty="0"/>
              <a:t>commercial considerations</a:t>
            </a:r>
            <a:endParaRPr lang="en-CA" dirty="0"/>
          </a:p>
          <a:p>
            <a:pPr lvl="1"/>
            <a:r>
              <a:rPr lang="en-GB" dirty="0"/>
              <a:t>other related matters</a:t>
            </a:r>
            <a:endParaRPr lang="en-GB" sz="1800" dirty="0"/>
          </a:p>
          <a:p>
            <a:endParaRPr lang="en-GB" sz="2000" dirty="0" smtClean="0"/>
          </a:p>
        </p:txBody>
      </p:sp>
      <p:sp>
        <p:nvSpPr>
          <p:cNvPr id="3482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1200" smtClean="0">
                <a:solidFill>
                  <a:srgbClr val="000000"/>
                </a:solidFill>
              </a:rPr>
              <a:t>ICG-WIGOS-6, 12-14 February, 2017</a:t>
            </a:r>
            <a:endParaRPr lang="en-US" altLang="de-DE" sz="1200" dirty="0" smtClean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284CFF-05D3-4CA9-8DFD-CFCFF31C8A2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89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de-DE" sz="2800" dirty="0"/>
              <a:t>TT-WDP Terms of </a:t>
            </a:r>
            <a:r>
              <a:rPr lang="en-CA" altLang="de-DE" sz="2800" dirty="0" smtClean="0"/>
              <a:t>Reference</a:t>
            </a:r>
            <a:br>
              <a:rPr lang="en-CA" altLang="de-DE" sz="2800" dirty="0" smtClean="0"/>
            </a:br>
            <a:r>
              <a:rPr lang="en-CA" altLang="de-DE" sz="2800" dirty="0" smtClean="0"/>
              <a:t>Phase 2 – Guidance WIGOS Data Management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3788" cy="4897437"/>
          </a:xfrm>
        </p:spPr>
        <p:txBody>
          <a:bodyPr/>
          <a:lstStyle/>
          <a:p>
            <a:pPr lvl="0"/>
            <a:r>
              <a:rPr lang="en-GB" sz="2000" dirty="0"/>
              <a:t>Consider current and emerging information and communications technologies (ICT), best practices for strategic data management and emerging trends in data and its use, and</a:t>
            </a:r>
            <a:endParaRPr lang="en-CA" sz="2000" dirty="0"/>
          </a:p>
          <a:p>
            <a:pPr lvl="0"/>
            <a:r>
              <a:rPr lang="en-GB" sz="2000" dirty="0"/>
              <a:t>Develop WIGOS guidance material on Data Management and Data Stewardship on:</a:t>
            </a:r>
            <a:endParaRPr lang="en-CA" sz="2000" dirty="0"/>
          </a:p>
          <a:p>
            <a:pPr lvl="1"/>
            <a:r>
              <a:rPr lang="en-GB" sz="1600" dirty="0"/>
              <a:t>the role of WIS, NMHS and partner systems in the data lifecycle</a:t>
            </a:r>
            <a:endParaRPr lang="en-CA" sz="1600" dirty="0"/>
          </a:p>
          <a:p>
            <a:pPr lvl="1"/>
            <a:r>
              <a:rPr lang="en-GB" sz="1600" dirty="0"/>
              <a:t>best practices for data integrity and data preservation</a:t>
            </a:r>
            <a:endParaRPr lang="en-CA" sz="1600" dirty="0"/>
          </a:p>
          <a:p>
            <a:pPr lvl="1"/>
            <a:r>
              <a:rPr lang="en-GB" sz="1600" dirty="0"/>
              <a:t>the challenge and opportunities of ‘Big Data’ and associated emerging trends in relation to data and its use</a:t>
            </a:r>
            <a:endParaRPr lang="en-CA" sz="1600" dirty="0"/>
          </a:p>
          <a:p>
            <a:pPr lvl="1"/>
            <a:r>
              <a:rPr lang="en-GB" sz="1600" dirty="0"/>
              <a:t>models and best practices in data stewardship (roles, responsibilities for data governance) </a:t>
            </a:r>
            <a:endParaRPr lang="en-CA" sz="1600" dirty="0"/>
          </a:p>
          <a:p>
            <a:pPr lvl="1"/>
            <a:r>
              <a:rPr lang="en-GB" sz="1600" dirty="0"/>
              <a:t>matters of compatibility among the legacy and emerging data management practices of the various WMO Programmes and Commissions (e.g. CBS, CIMO, </a:t>
            </a:r>
            <a:r>
              <a:rPr lang="en-GB" sz="1600" dirty="0" err="1"/>
              <a:t>CCl</a:t>
            </a:r>
            <a:r>
              <a:rPr lang="en-GB" sz="1600" dirty="0"/>
              <a:t>, </a:t>
            </a:r>
            <a:r>
              <a:rPr lang="en-GB" sz="1600" dirty="0" err="1"/>
              <a:t>CHy</a:t>
            </a:r>
            <a:r>
              <a:rPr lang="en-GB" sz="1600" dirty="0" smtClean="0"/>
              <a:t>)</a:t>
            </a:r>
            <a:endParaRPr lang="en-CA" sz="1800" dirty="0"/>
          </a:p>
          <a:p>
            <a:pPr lvl="0"/>
            <a:r>
              <a:rPr lang="en-GB" sz="2000" dirty="0"/>
              <a:t>On emerging data </a:t>
            </a:r>
            <a:r>
              <a:rPr lang="en-GB" sz="2000" dirty="0" smtClean="0"/>
              <a:t>issues, maintain </a:t>
            </a:r>
            <a:r>
              <a:rPr lang="en-GB" sz="2000" dirty="0"/>
              <a:t>awareness of the activities and align guidance material with the direction of the </a:t>
            </a:r>
            <a:r>
              <a:rPr lang="en-GB" sz="2000" dirty="0" smtClean="0"/>
              <a:t>EC TT-DPEI, </a:t>
            </a:r>
            <a:r>
              <a:rPr lang="en-GB" sz="2000" dirty="0"/>
              <a:t>the perspectives of Technical Commissions, and subsequent actions by CBS.</a:t>
            </a:r>
            <a:endParaRPr lang="en-CA" sz="2000" dirty="0"/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284CFF-05D3-4CA9-8DFD-CFCFF31C8A2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1115616" y="6453336"/>
            <a:ext cx="4465637" cy="3127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ICG-WIGOS-6, 12-14 February,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95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Composition TT-WDP- Phase 1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284CFF-05D3-4CA9-8DFD-CFCFF31C8A2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756184"/>
              </p:ext>
            </p:extLst>
          </p:nvPr>
        </p:nvGraphicFramePr>
        <p:xfrm>
          <a:off x="320675" y="903288"/>
          <a:ext cx="8515350" cy="530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Document" r:id="rId3" imgW="9901884" imgH="6195943" progId="Word.Document.12">
                  <p:embed/>
                </p:oleObj>
              </mc:Choice>
              <mc:Fallback>
                <p:oleObj name="Document" r:id="rId3" imgW="9901884" imgH="619594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675" y="903288"/>
                        <a:ext cx="8515350" cy="5307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4501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TT-WDP </a:t>
            </a:r>
            <a:r>
              <a:rPr lang="en-GB" sz="2800" dirty="0" smtClean="0"/>
              <a:t>Action </a:t>
            </a:r>
            <a:r>
              <a:rPr lang="en-GB" sz="2800" dirty="0"/>
              <a:t>Plan </a:t>
            </a:r>
            <a:r>
              <a:rPr lang="en-GB" sz="2800" dirty="0" smtClean="0"/>
              <a:t>– Phase 1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284CFF-05D3-4CA9-8DFD-CFCFF31C8A2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935722"/>
              </p:ext>
            </p:extLst>
          </p:nvPr>
        </p:nvGraphicFramePr>
        <p:xfrm>
          <a:off x="249238" y="1128713"/>
          <a:ext cx="8669337" cy="560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cument" r:id="rId3" imgW="9394768" imgH="6096375" progId="Word.Document.12">
                  <p:embed/>
                </p:oleObj>
              </mc:Choice>
              <mc:Fallback>
                <p:oleObj name="Document" r:id="rId3" imgW="9394768" imgH="609637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9238" y="1128713"/>
                        <a:ext cx="8669337" cy="56038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0153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TT-WDP </a:t>
            </a:r>
            <a:r>
              <a:rPr lang="en-GB" sz="3200" dirty="0" smtClean="0"/>
              <a:t>Action Plan (notional) – </a:t>
            </a:r>
            <a:r>
              <a:rPr lang="en-GB" sz="3200" dirty="0"/>
              <a:t>Phase </a:t>
            </a:r>
            <a:r>
              <a:rPr lang="en-GB" sz="3200" dirty="0" smtClean="0"/>
              <a:t>2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ICG-WIGOS-6, 12-14 February,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284CFF-05D3-4CA9-8DFD-CFCFF31C8A2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21433"/>
              </p:ext>
            </p:extLst>
          </p:nvPr>
        </p:nvGraphicFramePr>
        <p:xfrm>
          <a:off x="392113" y="1341438"/>
          <a:ext cx="8431212" cy="2159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3" imgW="9394768" imgH="1791502" progId="Word.Document.12">
                  <p:embed/>
                </p:oleObj>
              </mc:Choice>
              <mc:Fallback>
                <p:oleObj name="Document" r:id="rId3" imgW="9394768" imgH="17915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341438"/>
                        <a:ext cx="8431212" cy="2159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5849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mtClean="0"/>
              <a:t>Thank you for your attention</a:t>
            </a:r>
            <a:endParaRPr lang="en-US" altLang="de-DE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CH" altLang="de-DE" sz="3600" smtClean="0">
                <a:hlinkClick r:id="rId2"/>
              </a:rPr>
              <a:t>www.wmo.int/wigos</a:t>
            </a:r>
            <a:endParaRPr lang="fr-CH" altLang="de-DE" sz="3600" smtClean="0"/>
          </a:p>
          <a:p>
            <a:endParaRPr lang="en-US" altLang="de-DE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835696" y="6462713"/>
            <a:ext cx="3096667" cy="312737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ICG-WIGOS-6, 12-14 February,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1DDE5A-C2A9-48AA-92B6-69364A646A2C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33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D MeteoSchweiz Variante 1">
  <a:themeElements>
    <a:clrScheme name="GSED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SED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ED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ED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ED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WMO_Powerpoint_template_en</Template>
  <TotalTime>2038</TotalTime>
  <Words>376</Words>
  <Application>Microsoft Office PowerPoint</Application>
  <PresentationFormat>On-screen Show (4:3)</PresentationFormat>
  <Paragraphs>52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Body slide</vt:lpstr>
      <vt:lpstr>Closing slide</vt:lpstr>
      <vt:lpstr>CD MeteoSchweiz Variante 1</vt:lpstr>
      <vt:lpstr>1_Closing slide</vt:lpstr>
      <vt:lpstr>Document</vt:lpstr>
      <vt:lpstr>Microsoft Word Document</vt:lpstr>
      <vt:lpstr> Task Team on WIGOS Data and Partnerships    </vt:lpstr>
      <vt:lpstr>TT- WIGOS Data and Partnerships</vt:lpstr>
      <vt:lpstr>TT-WDP Terms of Reference Phase 1 – Guidance on WIGOS Data Partnerships</vt:lpstr>
      <vt:lpstr>TT-WDP Terms of Reference Phase 2 – Guidance WIGOS Data Management</vt:lpstr>
      <vt:lpstr>Composition TT-WDP- Phase 1</vt:lpstr>
      <vt:lpstr>TT-WDP Action Plan – Phase 1</vt:lpstr>
      <vt:lpstr>TT-WDP Action Plan (notional) – Phase 2</vt:lpstr>
      <vt:lpstr>Thank you for your attention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IZahumensky</dc:creator>
  <cp:lastModifiedBy>manorem</cp:lastModifiedBy>
  <cp:revision>401</cp:revision>
  <cp:lastPrinted>2013-05-06T06:40:13Z</cp:lastPrinted>
  <dcterms:created xsi:type="dcterms:W3CDTF">2013-01-10T13:51:34Z</dcterms:created>
  <dcterms:modified xsi:type="dcterms:W3CDTF">2017-01-12T13:37:01Z</dcterms:modified>
</cp:coreProperties>
</file>