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  <p:sldMasterId id="2147483655" r:id="rId3"/>
    <p:sldMasterId id="2147484535" r:id="rId4"/>
  </p:sldMasterIdLst>
  <p:notesMasterIdLst>
    <p:notesMasterId r:id="rId14"/>
  </p:notesMasterIdLst>
  <p:handoutMasterIdLst>
    <p:handoutMasterId r:id="rId15"/>
  </p:handoutMasterIdLst>
  <p:sldIdLst>
    <p:sldId id="475" r:id="rId5"/>
    <p:sldId id="498" r:id="rId6"/>
    <p:sldId id="503" r:id="rId7"/>
    <p:sldId id="504" r:id="rId8"/>
    <p:sldId id="505" r:id="rId9"/>
    <p:sldId id="486" r:id="rId10"/>
    <p:sldId id="507" r:id="rId11"/>
    <p:sldId id="500" r:id="rId12"/>
    <p:sldId id="474" r:id="rId13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6600"/>
    <a:srgbClr val="FF9900"/>
    <a:srgbClr val="CC0000"/>
    <a:srgbClr val="FFFF99"/>
    <a:srgbClr val="FFFFCC"/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26" autoAdjust="0"/>
    <p:restoredTop sz="84368" autoAdjust="0"/>
  </p:normalViewPr>
  <p:slideViewPr>
    <p:cSldViewPr>
      <p:cViewPr>
        <p:scale>
          <a:sx n="60" d="100"/>
          <a:sy n="60" d="100"/>
        </p:scale>
        <p:origin x="-308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fld id="{CF2EAD76-BAF4-424D-9444-5027050684B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55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fld id="{25602674-9584-45D2-A0FE-A4727A281A0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174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b="0" smtClean="0">
                <a:solidFill>
                  <a:schemeClr val="bg1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216811"/>
      </p:ext>
    </p:extLst>
  </p:cSld>
  <p:clrMapOvr>
    <a:masterClrMapping/>
  </p:clrMapOvr>
  <p:transition spd="slow"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930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59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419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7454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007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0E7F47-D90C-4A90-824B-A88FD9457965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094675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5566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98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63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5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b="0" smtClean="0">
                <a:solidFill>
                  <a:schemeClr val="bg1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7218456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616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4015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943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70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66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F7E54-BB44-46D3-8511-D4128C4C810F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2879509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111B-55AD-42CC-AD90-A21A13A26AEB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2291206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DCE58-27B1-4358-AAA7-71E13302922D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2394687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7C246-35AA-429B-9BA1-A57820BDFAE1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2351080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38FC-2F5A-407C-A5B8-2E393D0E86B5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28034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156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FFDC2-9D7A-43E6-AD13-D65FAA004C62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42065813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ADF89-F1AD-4A72-AC60-D958F1BCA2BD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225050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13865-5686-4ACC-A430-69DECE5850E9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0676494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F045-C894-4ABA-99A3-48D31625C12C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954557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02675-4AA0-4A35-9F58-1D92904C41C5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8569654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600200"/>
            <a:ext cx="217805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600200"/>
            <a:ext cx="6383338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41342-271E-4D89-A9DC-B117421EBA30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854002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068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247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057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0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1545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087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366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618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260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2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6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3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1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197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4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200" b="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34" r:id="rId2"/>
    <p:sldLayoutId id="2147484512" r:id="rId3"/>
    <p:sldLayoutId id="2147484513" r:id="rId4"/>
    <p:sldLayoutId id="2147484514" r:id="rId5"/>
    <p:sldLayoutId id="2147484515" r:id="rId6"/>
    <p:sldLayoutId id="2147484516" r:id="rId7"/>
    <p:sldLayoutId id="2147484517" r:id="rId8"/>
    <p:sldLayoutId id="2147484518" r:id="rId9"/>
    <p:sldLayoutId id="2147484519" r:id="rId10"/>
    <p:sldLayoutId id="21474845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200" b="0" smtClean="0">
                <a:cs typeface="Arial" charset="0"/>
              </a:rPr>
              <a:t>www.wmo.int</a:t>
            </a: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33454D-5856-4454-924A-07CE496F4162}" type="slidenum">
              <a:rPr lang="en-US"/>
              <a:pPr>
                <a:defRPr/>
              </a:pPr>
              <a:t>‹Nr.›</a:t>
            </a:fld>
            <a:r>
              <a:rPr lang="en-US"/>
              <a:t>WIGOS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9259AF2F-52C6-9B46-B8B2-0579234AE62E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8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defRPr sz="2000" b="1">
                <a:solidFill>
                  <a:srgbClr val="011993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990600"/>
            <a:ext cx="7050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4400" dirty="0" smtClean="0">
                <a:solidFill>
                  <a:srgbClr val="000099"/>
                </a:solidFill>
              </a:rPr>
              <a:t>Regional Basic Observing Network</a:t>
            </a:r>
          </a:p>
          <a:p>
            <a:pPr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4400" dirty="0" smtClean="0">
                <a:solidFill>
                  <a:srgbClr val="000099"/>
                </a:solidFill>
              </a:rPr>
              <a:t>Workshop </a:t>
            </a:r>
          </a:p>
          <a:p>
            <a:pPr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4000" dirty="0" smtClean="0">
                <a:solidFill>
                  <a:srgbClr val="000099"/>
                </a:solidFill>
              </a:rPr>
              <a:t>(</a:t>
            </a:r>
            <a:r>
              <a:rPr lang="en-US" sz="4000" dirty="0">
                <a:solidFill>
                  <a:srgbClr val="000099"/>
                </a:solidFill>
              </a:rPr>
              <a:t>18 to 20 May 2016</a:t>
            </a:r>
            <a:r>
              <a:rPr lang="en-GB" sz="4000" dirty="0" smtClean="0">
                <a:solidFill>
                  <a:srgbClr val="000099"/>
                </a:solidFill>
              </a:rPr>
              <a:t>)</a:t>
            </a:r>
          </a:p>
          <a:p>
            <a:pPr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4000" dirty="0">
                <a:solidFill>
                  <a:srgbClr val="000099"/>
                </a:solidFill>
              </a:rPr>
              <a:t>a</a:t>
            </a:r>
            <a:r>
              <a:rPr lang="en-GB" sz="4000" dirty="0" smtClean="0">
                <a:solidFill>
                  <a:srgbClr val="000099"/>
                </a:solidFill>
              </a:rPr>
              <a:t>nd next steps</a:t>
            </a:r>
            <a:endParaRPr lang="en-GB" sz="4400" dirty="0">
              <a:solidFill>
                <a:srgbClr val="000099"/>
              </a:solidFill>
            </a:endParaRPr>
          </a:p>
          <a:p>
            <a:pPr>
              <a:defRPr sz="2000" b="1">
                <a:solidFill>
                  <a:srgbClr val="01199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/>
            </a:r>
            <a:br>
              <a:rPr lang="en-GB" dirty="0"/>
            </a:br>
            <a:r>
              <a:rPr lang="en-GB" sz="2800" b="1" dirty="0" smtClean="0">
                <a:solidFill>
                  <a:srgbClr val="011993"/>
                </a:solidFill>
                <a:latin typeface="Arial"/>
                <a:cs typeface="Arial"/>
                <a:sym typeface="Arial"/>
              </a:rPr>
              <a:t>Dr</a:t>
            </a:r>
            <a:r>
              <a:rPr lang="en-GB" sz="2800" b="1" dirty="0">
                <a:solidFill>
                  <a:srgbClr val="011993"/>
                </a:solidFill>
                <a:latin typeface="Arial"/>
                <a:cs typeface="Arial"/>
                <a:sym typeface="Arial"/>
              </a:rPr>
              <a:t>. </a:t>
            </a:r>
            <a:r>
              <a:rPr lang="en-GB" sz="2800" b="1" dirty="0" smtClean="0">
                <a:solidFill>
                  <a:srgbClr val="011993"/>
                </a:solidFill>
                <a:latin typeface="Arial"/>
                <a:cs typeface="Arial"/>
                <a:sym typeface="Arial"/>
              </a:rPr>
              <a:t>J. </a:t>
            </a:r>
            <a:r>
              <a:rPr lang="en-GB" sz="2800" dirty="0">
                <a:solidFill>
                  <a:srgbClr val="011993"/>
                </a:solidFill>
                <a:latin typeface="Arial"/>
                <a:cs typeface="Arial"/>
                <a:sym typeface="Arial"/>
              </a:rPr>
              <a:t>Dibbern </a:t>
            </a:r>
            <a:endParaRPr lang="en-GB" sz="2800" dirty="0" smtClean="0">
              <a:solidFill>
                <a:srgbClr val="011993"/>
              </a:solidFill>
              <a:latin typeface="Arial"/>
              <a:cs typeface="Arial"/>
              <a:sym typeface="Arial"/>
            </a:endParaRPr>
          </a:p>
          <a:p>
            <a:pPr>
              <a:defRPr sz="2000" b="1">
                <a:solidFill>
                  <a:srgbClr val="01199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2400" dirty="0" smtClean="0">
                <a:solidFill>
                  <a:srgbClr val="011993"/>
                </a:solidFill>
                <a:latin typeface="Arial"/>
                <a:cs typeface="Arial"/>
                <a:sym typeface="Arial"/>
              </a:rPr>
              <a:t>Co-chair</a:t>
            </a:r>
            <a:r>
              <a:rPr lang="en-GB" sz="2400" dirty="0">
                <a:solidFill>
                  <a:srgbClr val="011993"/>
                </a:solidFill>
                <a:latin typeface="Arial"/>
                <a:cs typeface="Arial"/>
                <a:sym typeface="Arial"/>
              </a:rPr>
              <a:t>, </a:t>
            </a:r>
            <a:r>
              <a:rPr lang="en-GB" sz="2400" dirty="0" smtClean="0">
                <a:solidFill>
                  <a:srgbClr val="011993"/>
                </a:solidFill>
                <a:latin typeface="Arial"/>
                <a:cs typeface="Arial"/>
                <a:sym typeface="Arial"/>
              </a:rPr>
              <a:t>CBS/OPAG-IOS</a:t>
            </a:r>
            <a:endParaRPr lang="en-GB" sz="2400" dirty="0">
              <a:solidFill>
                <a:srgbClr val="011993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890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03920"/>
            <a:ext cx="8713788" cy="936848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RBON </a:t>
            </a:r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Concept (1) </a:t>
            </a:r>
            <a:endParaRPr lang="en-AU" altLang="en-US" sz="36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713093" cy="5113114"/>
          </a:xfrm>
        </p:spPr>
        <p:txBody>
          <a:bodyPr>
            <a:noAutofit/>
          </a:bodyPr>
          <a:lstStyle/>
          <a:p>
            <a:pPr marL="533400" lvl="0" indent="-533400" defTabSz="914400" eaLnBrk="0" fontAlgn="base" hangingPunct="0"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</a:rPr>
              <a:t>Follows Congress decision to implement WIGOS regionally</a:t>
            </a:r>
          </a:p>
          <a:p>
            <a:pPr marL="533400" lvl="0" indent="-533400" defTabSz="914400" eaLnBrk="0" fontAlgn="base" hangingPunct="0"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</a:rPr>
              <a:t>Workshop in Geneva, 18-20 May 2016</a:t>
            </a:r>
          </a:p>
          <a:p>
            <a:pPr marL="533400" lvl="0" indent="-533400" defTabSz="914400" eaLnBrk="0" fontAlgn="base" hangingPunct="0"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</a:rPr>
              <a:t>A global multi-disciplinary subset of WIGOS responding to the RRR</a:t>
            </a:r>
          </a:p>
          <a:p>
            <a:pPr marL="533400" lvl="0" indent="-533400" defTabSz="914400" eaLnBrk="0" fontAlgn="base" hangingPunct="0"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</a:rPr>
              <a:t>Integration of RBSN and RBCN</a:t>
            </a:r>
          </a:p>
          <a:p>
            <a:pPr marL="533400" lvl="0" indent="-533400" defTabSz="914400" eaLnBrk="0" fontAlgn="base" hangingPunct="0"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</a:rPr>
              <a:t>New types of stations, e.g. weather radars, aircrafts, wind profilers, lightning detection systems, ships &amp; </a:t>
            </a:r>
            <a:r>
              <a:rPr lang="en-US" sz="2800" kern="0" dirty="0" smtClean="0">
                <a:solidFill>
                  <a:srgbClr val="000000"/>
                </a:solidFill>
                <a:latin typeface="Arial" charset="0"/>
              </a:rPr>
              <a:t>buoys to be included</a:t>
            </a:r>
            <a:endParaRPr lang="en-US" sz="2800" kern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55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03920"/>
            <a:ext cx="8713788" cy="936848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RBON </a:t>
            </a:r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Concept (2) </a:t>
            </a:r>
            <a:endParaRPr lang="en-AU" altLang="en-US" sz="36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713093" cy="5113114"/>
          </a:xfrm>
        </p:spPr>
        <p:txBody>
          <a:bodyPr>
            <a:noAutofit/>
          </a:bodyPr>
          <a:lstStyle/>
          <a:p>
            <a:pPr marL="533400" lvl="0" indent="-533400" defTabSz="914400" eaLnBrk="0" fontAlgn="base" hangingPunct="0"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2800" kern="0" dirty="0" smtClean="0">
                <a:solidFill>
                  <a:srgbClr val="000000"/>
                </a:solidFill>
                <a:latin typeface="Arial" charset="0"/>
              </a:rPr>
              <a:t>Managed </a:t>
            </a:r>
            <a:r>
              <a:rPr lang="en-US" sz="2800" kern="0" dirty="0">
                <a:solidFill>
                  <a:srgbClr val="000000"/>
                </a:solidFill>
                <a:latin typeface="Arial" charset="0"/>
              </a:rPr>
              <a:t>by Regional Associations (and EC for Antarctica)</a:t>
            </a:r>
          </a:p>
          <a:p>
            <a:pPr marL="533400" lvl="0" indent="-533400" defTabSz="914400" eaLnBrk="0" fontAlgn="base" hangingPunct="0"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</a:rPr>
              <a:t>Complies with Observing Network Design Principles (Manual on WIGOS)</a:t>
            </a:r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816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03920"/>
            <a:ext cx="8713788" cy="936848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RBON </a:t>
            </a:r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Concept (3) </a:t>
            </a:r>
            <a:endParaRPr lang="en-AU" altLang="en-US" sz="36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713093" cy="5113114"/>
          </a:xfrm>
        </p:spPr>
        <p:txBody>
          <a:bodyPr>
            <a:noAutofit/>
          </a:bodyPr>
          <a:lstStyle/>
          <a:p>
            <a:r>
              <a:rPr lang="en-US" sz="2800" dirty="0"/>
              <a:t>New Technical Regulations for RBON </a:t>
            </a:r>
            <a:r>
              <a:rPr lang="en-US" sz="2800" dirty="0" smtClean="0"/>
              <a:t>have to </a:t>
            </a:r>
            <a:r>
              <a:rPr lang="en-US" sz="2800" dirty="0"/>
              <a:t>be developed, </a:t>
            </a:r>
            <a:r>
              <a:rPr lang="en-US" sz="2800" dirty="0" smtClean="0"/>
              <a:t>which include:</a:t>
            </a:r>
            <a:endParaRPr lang="en-US" sz="2800" dirty="0"/>
          </a:p>
          <a:p>
            <a:pPr lvl="1"/>
            <a:r>
              <a:rPr lang="en-US" dirty="0"/>
              <a:t>Free exchange of data in real-time &amp; near-real-time in WMO </a:t>
            </a:r>
            <a:r>
              <a:rPr lang="en-US" dirty="0" smtClean="0"/>
              <a:t>codes;</a:t>
            </a:r>
            <a:endParaRPr lang="en-US" dirty="0"/>
          </a:p>
          <a:p>
            <a:pPr lvl="1"/>
            <a:r>
              <a:rPr lang="en-US" dirty="0"/>
              <a:t>Metadata to </a:t>
            </a:r>
            <a:r>
              <a:rPr lang="en-US" dirty="0" smtClean="0"/>
              <a:t>be recorded in OSCAR;</a:t>
            </a:r>
            <a:endParaRPr lang="en-US" dirty="0"/>
          </a:p>
          <a:p>
            <a:pPr lvl="1"/>
            <a:r>
              <a:rPr lang="en-US" dirty="0"/>
              <a:t>Commitment for at least 4-years </a:t>
            </a:r>
            <a:r>
              <a:rPr lang="en-US" dirty="0" smtClean="0"/>
              <a:t>operations;</a:t>
            </a:r>
            <a:endParaRPr lang="en-US" dirty="0"/>
          </a:p>
          <a:p>
            <a:pPr lvl="1"/>
            <a:r>
              <a:rPr lang="en-US" dirty="0" smtClean="0"/>
              <a:t>Stations should provide hourly and sub-hourly data;</a:t>
            </a:r>
          </a:p>
          <a:p>
            <a:pPr lvl="1"/>
            <a:r>
              <a:rPr lang="en-US" dirty="0" smtClean="0"/>
              <a:t>Stations should comply with the Regional quality Assessment;</a:t>
            </a:r>
          </a:p>
          <a:p>
            <a:pPr lvl="1"/>
            <a:r>
              <a:rPr lang="en-US" dirty="0" smtClean="0"/>
              <a:t>Change management procedures will be respected.</a:t>
            </a:r>
            <a:endParaRPr lang="en-US" dirty="0"/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7170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03920"/>
            <a:ext cx="8713788" cy="936848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RBON </a:t>
            </a:r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Concept (4) </a:t>
            </a:r>
            <a:endParaRPr lang="en-AU" altLang="en-US" sz="36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713093" cy="51131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/>
              <a:t>Monitoring against global/regional centres;</a:t>
            </a:r>
          </a:p>
          <a:p>
            <a:pPr>
              <a:defRPr/>
            </a:pPr>
            <a:r>
              <a:rPr lang="en-GB" dirty="0" smtClean="0"/>
              <a:t>Incident management system appropriate to regional capabilities.</a:t>
            </a:r>
          </a:p>
          <a:p>
            <a:pPr>
              <a:defRPr/>
            </a:pPr>
            <a:r>
              <a:rPr lang="en-GB" dirty="0" smtClean="0"/>
              <a:t>Incorporates management principles for RBON.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59167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03920"/>
            <a:ext cx="8713788" cy="936848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CBS-16 Decision (1) </a:t>
            </a:r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endParaRPr lang="en-AU" altLang="en-US" sz="36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713093" cy="5113114"/>
          </a:xfrm>
        </p:spPr>
        <p:txBody>
          <a:bodyPr>
            <a:noAutofit/>
          </a:bodyPr>
          <a:lstStyle/>
          <a:p>
            <a:r>
              <a:rPr lang="en-US" dirty="0" smtClean="0"/>
              <a:t>Commission endorsed </a:t>
            </a:r>
            <a:r>
              <a:rPr lang="en-US" dirty="0"/>
              <a:t>the Regional Basic Observing Network (RBON) </a:t>
            </a:r>
            <a:r>
              <a:rPr lang="en-US" dirty="0" smtClean="0"/>
              <a:t>concept;</a:t>
            </a:r>
            <a:endParaRPr lang="en-US" dirty="0"/>
          </a:p>
          <a:p>
            <a:r>
              <a:rPr lang="en-US" dirty="0"/>
              <a:t>OPAG-IOS </a:t>
            </a:r>
            <a:r>
              <a:rPr lang="en-US" dirty="0" smtClean="0"/>
              <a:t>is tasked </a:t>
            </a:r>
            <a:r>
              <a:rPr lang="en-US" dirty="0"/>
              <a:t>to </a:t>
            </a:r>
          </a:p>
          <a:p>
            <a:pPr lvl="1"/>
            <a:r>
              <a:rPr lang="en-US" dirty="0"/>
              <a:t>Lead ongoing development of the Concept with feedback from all stakeholders</a:t>
            </a:r>
          </a:p>
          <a:p>
            <a:pPr lvl="1"/>
            <a:r>
              <a:rPr lang="en-US" dirty="0"/>
              <a:t>initiate development of regulatory material for inclusion in Manual on WIGOS (Cg-18), and coordinate with other TCs through ICG-WIGOS</a:t>
            </a:r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8978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03920"/>
            <a:ext cx="8713788" cy="936848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CBS-16 Decision (2) </a:t>
            </a:r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endParaRPr lang="en-AU" altLang="en-US" sz="36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713093" cy="5113114"/>
          </a:xfrm>
        </p:spPr>
        <p:txBody>
          <a:bodyPr>
            <a:noAutofit/>
          </a:bodyPr>
          <a:lstStyle/>
          <a:p>
            <a:r>
              <a:rPr lang="en-US" dirty="0" smtClean="0"/>
              <a:t>Requests SG </a:t>
            </a:r>
            <a:r>
              <a:rPr lang="en-US" dirty="0"/>
              <a:t>to bring the RBON Concept to the attention of all regional associations for </a:t>
            </a:r>
            <a:r>
              <a:rPr lang="en-US" dirty="0" smtClean="0"/>
              <a:t>their comments and further consideration;</a:t>
            </a:r>
            <a:endParaRPr lang="en-US" dirty="0"/>
          </a:p>
          <a:p>
            <a:r>
              <a:rPr lang="en-US" dirty="0"/>
              <a:t>Regional Associations to review and comment the </a:t>
            </a:r>
            <a:r>
              <a:rPr lang="en-US" dirty="0" smtClean="0"/>
              <a:t>concept;</a:t>
            </a:r>
            <a:endParaRPr lang="en-US" dirty="0"/>
          </a:p>
          <a:p>
            <a:r>
              <a:rPr lang="en-US" dirty="0" smtClean="0"/>
              <a:t>Urges members </a:t>
            </a:r>
            <a:r>
              <a:rPr lang="en-US" dirty="0"/>
              <a:t>to </a:t>
            </a:r>
            <a:r>
              <a:rPr lang="en-US" dirty="0" smtClean="0"/>
              <a:t>actively participate </a:t>
            </a:r>
            <a:r>
              <a:rPr lang="en-US" dirty="0"/>
              <a:t>in further development of the </a:t>
            </a:r>
            <a:r>
              <a:rPr lang="en-US" dirty="0" smtClean="0"/>
              <a:t>concept.</a:t>
            </a:r>
            <a:endParaRPr lang="en-US" dirty="0"/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9388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713788" cy="936848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Next steps, Timeline </a:t>
            </a:r>
            <a:r>
              <a:rPr lang="en-US" altLang="en-US" sz="3600" dirty="0" smtClean="0">
                <a:solidFill>
                  <a:srgbClr val="000099"/>
                </a:solidFill>
                <a:latin typeface="Arial" pitchFamily="34" charset="0"/>
              </a:rPr>
              <a:t>- roadmap  </a:t>
            </a:r>
            <a:endParaRPr lang="en-AU" altLang="en-US" sz="36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447800"/>
            <a:ext cx="8713093" cy="441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/>
              <a:t>Consultation with regional associations;</a:t>
            </a:r>
          </a:p>
          <a:p>
            <a:pPr>
              <a:defRPr/>
            </a:pPr>
            <a:r>
              <a:rPr lang="en-GB" dirty="0" smtClean="0"/>
              <a:t>OPAG-IOS leading concept development;</a:t>
            </a:r>
          </a:p>
          <a:p>
            <a:pPr>
              <a:defRPr/>
            </a:pPr>
            <a:r>
              <a:rPr lang="en-GB" dirty="0" smtClean="0"/>
              <a:t>WIGOS Editorial Board to coordinate the development of regulatory material for next version of the Manual on WIGOS;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WIGOS-PO to </a:t>
            </a:r>
            <a:r>
              <a:rPr lang="en-GB" dirty="0"/>
              <a:t>elaborate further the </a:t>
            </a:r>
            <a:r>
              <a:rPr lang="en-GB" dirty="0" smtClean="0"/>
              <a:t>timeline and roadmap </a:t>
            </a:r>
            <a:r>
              <a:rPr lang="en-GB" dirty="0"/>
              <a:t>for </a:t>
            </a:r>
            <a:r>
              <a:rPr lang="en-GB" dirty="0" smtClean="0"/>
              <a:t>next version of WIGOS </a:t>
            </a:r>
            <a:r>
              <a:rPr lang="en-GB" dirty="0"/>
              <a:t>Regulatory </a:t>
            </a:r>
            <a:r>
              <a:rPr lang="en-GB" dirty="0" smtClean="0"/>
              <a:t>Material</a:t>
            </a:r>
            <a:r>
              <a:rPr lang="en-GB" dirty="0"/>
              <a:t> </a:t>
            </a:r>
            <a:r>
              <a:rPr lang="en-GB" dirty="0" smtClean="0"/>
              <a:t>to be submitted to Cg-18 in 2019.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98939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000" dirty="0" smtClean="0">
                <a:solidFill>
                  <a:srgbClr val="000090"/>
                </a:solidFill>
              </a:rPr>
              <a:t>Merci</a:t>
            </a:r>
          </a:p>
          <a:p>
            <a:endParaRPr lang="en-US" sz="4000" dirty="0" smtClean="0">
              <a:solidFill>
                <a:srgbClr val="000090"/>
              </a:solidFill>
            </a:endParaRPr>
          </a:p>
          <a:p>
            <a:r>
              <a:rPr lang="en-AU" sz="4000" dirty="0">
                <a:hlinkClick r:id="rId3"/>
              </a:rPr>
              <a:t>www.wmo.int/wigos</a:t>
            </a:r>
            <a:endParaRPr lang="en-US" sz="4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losing slide">
  <a:themeElements>
    <a:clrScheme name="1_Closing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losing slide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losing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M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0</TotalTime>
  <Words>354</Words>
  <Application>Microsoft Office PowerPoint</Application>
  <PresentationFormat>Bildschirmpräsentation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Body slide</vt:lpstr>
      <vt:lpstr>Closing slide</vt:lpstr>
      <vt:lpstr>1_Closing slide</vt:lpstr>
      <vt:lpstr>WMO</vt:lpstr>
      <vt:lpstr>PowerPoint-Präsentation</vt:lpstr>
      <vt:lpstr>RBON Concept (1) </vt:lpstr>
      <vt:lpstr>RBON Concept (2) </vt:lpstr>
      <vt:lpstr>RBON Concept (3) </vt:lpstr>
      <vt:lpstr>RBON Concept (4) </vt:lpstr>
      <vt:lpstr>CBS-16 Decision (1)  </vt:lpstr>
      <vt:lpstr>CBS-16 Decision (2)  </vt:lpstr>
      <vt:lpstr>Next steps, Timeline - roadmap  </vt:lpstr>
      <vt:lpstr>PowerPoint-Präsentation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Basic Observing Network (RBON)</dc:title>
  <dc:subject>WIGOS - RBON</dc:subject>
  <dc:creator>IZahumensky</dc:creator>
  <cp:keywords>RBON WIGOS</cp:keywords>
  <cp:lastModifiedBy>Dibbern Jochen</cp:lastModifiedBy>
  <cp:revision>294</cp:revision>
  <cp:lastPrinted>2016-10-27T07:30:43Z</cp:lastPrinted>
  <dcterms:created xsi:type="dcterms:W3CDTF">2013-01-10T13:51:34Z</dcterms:created>
  <dcterms:modified xsi:type="dcterms:W3CDTF">2016-12-30T09:49:41Z</dcterms:modified>
  <cp:category>Concept of RBON</cp:category>
</cp:coreProperties>
</file>