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3" r:id="rId2"/>
  </p:sldMasterIdLst>
  <p:notesMasterIdLst>
    <p:notesMasterId r:id="rId10"/>
  </p:notesMasterIdLst>
  <p:sldIdLst>
    <p:sldId id="426" r:id="rId3"/>
    <p:sldId id="403" r:id="rId4"/>
    <p:sldId id="393" r:id="rId5"/>
    <p:sldId id="398" r:id="rId6"/>
    <p:sldId id="399" r:id="rId7"/>
    <p:sldId id="431" r:id="rId8"/>
    <p:sldId id="432" r:id="rId9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4773" autoAdjust="0"/>
  </p:normalViewPr>
  <p:slideViewPr>
    <p:cSldViewPr>
      <p:cViewPr varScale="1">
        <p:scale>
          <a:sx n="53" d="100"/>
          <a:sy n="53" d="100"/>
        </p:scale>
        <p:origin x="7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endParaRPr lang="fr-CH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fld id="{A2FDC68D-CF1D-43B4-B349-AC91C1FA3133}" type="datetimeFigureOut">
              <a:rPr lang="fr-CH" altLang="en-US"/>
              <a:pPr/>
              <a:t>12.01.2017</a:t>
            </a:fld>
            <a:endParaRPr lang="fr-CH" alt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Modifiez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fr-CH" altLang="en-US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endParaRPr lang="fr-CH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fld id="{8E013A35-5ACB-4E1B-B4FB-454AA0F5A55D}" type="slidenum">
              <a:rPr lang="fr-CH" altLang="en-US"/>
              <a:pPr/>
              <a:t>‹#›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2802499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id-ID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FF737-C96F-4EAC-9AC9-6DB16E3DC757}" type="slidenum">
              <a:rPr lang="id-ID" smtClean="0">
                <a:solidFill>
                  <a:prstClr val="black"/>
                </a:solidFill>
              </a:rPr>
              <a:pPr/>
              <a:t>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77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EGOS –</a:t>
            </a:r>
            <a:r>
              <a:rPr lang="id-ID" baseline="0" dirty="0" smtClean="0"/>
              <a:t> IP: Evolution of Global Observation System – Implementation Plan;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13A35-5ACB-4E1B-B4FB-454AA0F5A55D}" type="slidenum">
              <a:rPr lang="fr-CH" altLang="en-US" smtClean="0"/>
              <a:pPr/>
              <a:t>3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257041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13A35-5ACB-4E1B-B4FB-454AA0F5A55D}" type="slidenum">
              <a:rPr lang="fr-CH" altLang="en-US" smtClean="0"/>
              <a:pPr/>
              <a:t>4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3706702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RWC will be</a:t>
            </a:r>
            <a:r>
              <a:rPr lang="id-ID" baseline="0" dirty="0" smtClean="0"/>
              <a:t> discussed under WG Infracstrture and brought to RA Session next 2018;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13A35-5ACB-4E1B-B4FB-454AA0F5A55D}" type="slidenum">
              <a:rPr lang="fr-CH" altLang="en-US" smtClean="0"/>
              <a:pPr/>
              <a:t>5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30848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AGG – Advisory Group on</a:t>
            </a:r>
            <a:r>
              <a:rPr lang="id-ID" baseline="0" dirty="0" smtClean="0"/>
              <a:t> GSN (Global Surface Network);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13A35-5ACB-4E1B-B4FB-454AA0F5A55D}" type="slidenum">
              <a:rPr lang="fr-CH" altLang="en-US" smtClean="0"/>
              <a:pPr/>
              <a:t>6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258911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1D162-F498-4CC6-BE99-E2D127F8A655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BBB1A-D130-4FEE-B68B-51E9A3613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61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593F9-D061-463C-BA3E-37585F8F984B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40DEB-C6EC-49D8-A76A-7A0E9B0F69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3136B-9176-4A64-A81E-CCB46E3B386A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B6D5F-0E6C-4A96-A795-7313ABC0EE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211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3.png" descr="wmo_ppt_2012.psd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>
            <a:off x="468311" y="1341437"/>
            <a:ext cx="1079504" cy="421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WMO</a:t>
            </a:r>
          </a:p>
        </p:txBody>
      </p: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1pPr>
              <a:defRPr b="0"/>
            </a:lvl1pPr>
          </a:lstStyle>
          <a:p>
            <a:pPr lvl="0">
              <a:defRPr sz="1800"/>
            </a:pPr>
            <a:r>
              <a:rPr sz="3000"/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250825" y="1052512"/>
            <a:ext cx="8713790" cy="5805488"/>
          </a:xfrm>
          <a:prstGeom prst="rect">
            <a:avLst/>
          </a:prstGeom>
        </p:spPr>
        <p:txBody>
          <a:bodyPr lIns="45718" tIns="45718" rIns="45718" bIns="45718"/>
          <a:lstStyle>
            <a:lvl2pPr marL="1286932" indent="-829732"/>
            <a:lvl5pPr marL="2421464" indent="-592664"/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59101697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1" descr="wmo_ppt_2012.psd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4858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50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52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6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21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68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3" descr="wmo_ppt_201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085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DBEF5-6466-4261-A895-4C356966B07F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5D16-8007-490F-AF43-FE4B5D2B7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1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85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10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35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12/01/2017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37F13-524B-44FA-A985-586BD1B5D14A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BD85-4572-4952-99D5-F6D504B72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67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F2DDE-1794-4B34-86B9-EF5CF692948E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60A0F-31AE-4149-BE21-0751C9F73D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49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10F66-BBA3-47EF-88AA-3F16FE08B701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FC1CC-D47B-4A9D-B8C4-F1DB801C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6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C7553-7EDB-4146-BBA9-C4A1B7AB2789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96831-1C9B-4FAD-BBAD-2A026AC17D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40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5322B5-B9A5-498B-863F-F64F8D336AB7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DB46A-EAAD-4991-AD01-BE7C385D05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83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C5DF5-E4A4-4B87-97B9-232764A4C77C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60F4E-7FF4-4B67-80D7-17137122A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76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A7B74-4A63-4C7D-AFA9-F8BC625EDD22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94C2E-ACD5-4FEA-AA19-7AB66A669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07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77DBA79-0C64-4745-8DF2-171879A470D6}" type="datetimeFigureOut">
              <a:rPr lang="fr-CH" altLang="en-US"/>
              <a:pPr/>
              <a:t>12.01.2017</a:t>
            </a:fld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90F289-E1B0-4DFE-B98A-9E431CC6005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01A0A05-5348-4B23-8AF0-B5C00699EFF3}" type="datetimeFigureOut">
              <a:rPr lang="id-ID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12/01/2017</a:t>
            </a:fld>
            <a:endParaRPr lang="id-ID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id-ID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54F8AD3-79F1-43C6-8D93-DE538FACC09A}" type="slidenum">
              <a:rPr lang="id-ID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id-ID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89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ep.org/publications/pacific-islands-meteorological-strategy-2012%20-%2020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2060848"/>
            <a:ext cx="8516045" cy="40324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Gulim" pitchFamily="34" charset="-127"/>
              </a:rPr>
              <a:t>Review on WIGOS Activities</a:t>
            </a:r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</a:br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  <a:t/>
            </a:r>
            <a:b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</a:b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  <a:t/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</a:br>
            <a:r>
              <a:rPr lang="en-US" altLang="ko-K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  <a:t>Regional Association - V</a:t>
            </a:r>
            <a:br>
              <a:rPr lang="en-US" altLang="ko-K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</a:br>
            <a:r>
              <a:rPr lang="en-US" altLang="ko-K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Gulim" pitchFamily="34" charset="-127"/>
              </a:rPr>
              <a:t>Report for ICG-WIGOS-6</a:t>
            </a:r>
            <a:endParaRPr lang="en-US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22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24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WIGOS IMPLEMENTATION LEAD BY </a:t>
            </a:r>
            <a:br>
              <a:rPr lang="en-US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</a:br>
            <a:r>
              <a:rPr lang="en-US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WORKING </a:t>
            </a:r>
            <a:r>
              <a:rPr lang="en-US" sz="2400" b="1" dirty="0">
                <a:solidFill>
                  <a:srgbClr val="333399"/>
                </a:solidFill>
                <a:latin typeface="Arial"/>
                <a:ea typeface="Arial"/>
                <a:cs typeface="Arial"/>
              </a:rPr>
              <a:t>GROUP ON INFRASTRUCTURE</a:t>
            </a:r>
            <a:endParaRPr lang="en-AU" sz="2400" b="1" dirty="0">
              <a:solidFill>
                <a:srgbClr val="333399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7724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The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objective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 of the Working Group on Infrastructure (WG-INFR) is to contribute to the improvement of infrastructure (data and information services) for weather, climate and water in Region V through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implementation of the WMO Integrated Global Observing System (WIGOS) and WMO Information System (WIS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 marL="0" indent="0" algn="just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Chair: Karl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Monnik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 (BoM)</a:t>
            </a:r>
            <a:endParaRPr lang="en-A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562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91952"/>
          </a:xfrm>
        </p:spPr>
        <p:txBody>
          <a:bodyPr/>
          <a:lstStyle/>
          <a:p>
            <a:pPr algn="ctr"/>
            <a:r>
              <a:rPr lang="en-AU" sz="2400" b="1" dirty="0">
                <a:solidFill>
                  <a:srgbClr val="333399"/>
                </a:solidFill>
                <a:latin typeface="Arial"/>
                <a:ea typeface="Arial"/>
                <a:cs typeface="Arial"/>
              </a:rPr>
              <a:t>REGIONAL WIGOS IMPLEMENTATION PLAN FOR RA </a:t>
            </a:r>
            <a:r>
              <a:rPr lang="en-AU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V </a:t>
            </a:r>
            <a:r>
              <a:rPr lang="en-AU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2016</a:t>
            </a:r>
            <a:r>
              <a:rPr lang="id-ID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 </a:t>
            </a:r>
            <a:r>
              <a:rPr lang="en-AU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–</a:t>
            </a:r>
            <a:r>
              <a:rPr lang="id-ID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 </a:t>
            </a:r>
            <a:r>
              <a:rPr lang="en-AU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2019</a:t>
            </a:r>
            <a:r>
              <a:rPr lang="id-ID" sz="2400" b="1" dirty="0" smtClean="0">
                <a:solidFill>
                  <a:srgbClr val="333399"/>
                </a:solidFill>
                <a:latin typeface="Arial"/>
                <a:ea typeface="Arial"/>
                <a:cs typeface="Arial"/>
              </a:rPr>
              <a:t> </a:t>
            </a:r>
            <a:endParaRPr lang="en-AU" sz="2400" b="1" dirty="0">
              <a:solidFill>
                <a:srgbClr val="333399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260" y="1412776"/>
            <a:ext cx="8511480" cy="518457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Key Implementation Activities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have been identified as part of the R-WIP-RA-V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Management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of WIGOS Implementation in Region V</a:t>
            </a:r>
          </a:p>
          <a:p>
            <a:pPr marL="893236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Develop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the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Regional WIGOS Implementation Plan for Region V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Complete</a:t>
            </a:r>
            <a:r>
              <a:rPr lang="id-ID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;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 marL="893236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Compile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information for a “stock-take” of existing WMO observing systems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RA-V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 marL="893236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Assess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the EGOS-IP to identify actions relevant to RA-V and Member countries; assign priorities to these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actions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 marL="893236" lvl="6" indent="-342900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Provide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an effective RA-V focal point to liaise with CBS about the implementation of EGOS-IP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RA-V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;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 marL="350838" lvl="6" indent="-342900" defTabSz="858838">
              <a:buFont typeface="Arial" panose="020B0604020202020204" pitchFamily="34" charset="0"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Additional activities have been identified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which align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with:</a:t>
            </a:r>
          </a:p>
          <a:p>
            <a:pPr marL="808038" lvl="7" indent="-342900" defTabSz="858838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Pacific Islands Meteorological Strategy 2012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2021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hlinkClick r:id="rId3"/>
              </a:rPr>
              <a:t>http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hlinkClick r:id="rId3"/>
              </a:rPr>
              <a:t>://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hlinkClick r:id="rId3"/>
              </a:rPr>
              <a:t>www.sprep.org/publications/pacific-islands-meteorological-strategy-2012</a:t>
            </a:r>
            <a:r>
              <a:rPr lang="id-ID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hlinkClick r:id="rId3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hlinkClick r:id="rId3"/>
              </a:rPr>
              <a:t>-</a:t>
            </a:r>
            <a:r>
              <a:rPr lang="id-ID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hlinkClick r:id="rId3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hlinkClick r:id="rId3"/>
              </a:rPr>
              <a:t>202</a:t>
            </a:r>
            <a:r>
              <a:rPr lang="id-ID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hlinkClick r:id="rId3"/>
              </a:rPr>
              <a:t>1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) </a:t>
            </a:r>
            <a:endParaRPr lang="en-US" sz="213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160342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1196752"/>
            <a:ext cx="9173183" cy="216024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Times New Roman" pitchFamily="18" charset="0"/>
            </a:endParaRPr>
          </a:p>
        </p:txBody>
      </p:sp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250824" y="188908"/>
            <a:ext cx="8713790" cy="7921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685800">
              <a:defRPr sz="36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Priorities in R-WIP-V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53135"/>
            <a:ext cx="3456510" cy="203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265417" y="914400"/>
            <a:ext cx="8483048" cy="54229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just" defTabSz="841247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SzPct val="100000"/>
              <a:buNone/>
              <a:defRPr sz="1800"/>
            </a:pP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483519" lvl="0" indent="-483519" algn="just" defTabSz="841247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Wingdings" charset="2"/>
              <a:buChar char="v"/>
              <a:defRPr sz="1800"/>
            </a:pP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Radar </a:t>
            </a:r>
            <a:r>
              <a:rPr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mosaics for SE Asia (for convective weather and aviation safety</a:t>
            </a: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id-ID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A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oint</a:t>
            </a:r>
            <a:r>
              <a:rPr lang="en-A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activity with RA-II</a:t>
            </a:r>
            <a:endParaRPr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483519" lvl="0" indent="-483519" algn="just" defTabSz="841247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Wingdings" charset="2"/>
              <a:buChar char="v"/>
              <a:defRPr sz="1800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Improved operational uptake of satellite data (especially Pacific part of the Region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0" lvl="0" indent="0" algn="just" defTabSz="841247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None/>
              <a:defRPr sz="1800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(Ref: Jakarta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Declaration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, 2014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483519" lvl="0" indent="-483519" algn="just" defTabSz="841247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Wingdings" charset="2"/>
              <a:buChar char="v"/>
              <a:defRPr sz="1800"/>
            </a:pP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Guidance </a:t>
            </a:r>
            <a:r>
              <a:rPr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on network </a:t>
            </a: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A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supported by OSCAR/Surface and EGOS-IP</a:t>
            </a:r>
            <a:endParaRPr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483519" lvl="0" indent="-483519" algn="just" defTabSz="841247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Wingdings" charset="2"/>
              <a:buChar char="v"/>
              <a:defRPr sz="1800"/>
            </a:pP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Strengthening/rehabilitating </a:t>
            </a:r>
            <a:r>
              <a:rPr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the conventional network especially in the Pacific part of the </a:t>
            </a: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Region;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483519" lvl="0" indent="-483519" algn="just" defTabSz="841247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Wingdings" charset="2"/>
              <a:buChar char="v"/>
              <a:defRPr sz="1800"/>
            </a:pPr>
            <a:r>
              <a:rPr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AMDAR </a:t>
            </a:r>
            <a:r>
              <a:rPr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implementation;</a:t>
            </a:r>
            <a:endParaRPr lang="en-A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483519" lvl="0" indent="-483519" algn="just" defTabSz="841247">
              <a:spcBef>
                <a:spcPts val="60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Wingdings" charset="2"/>
              <a:buChar char="v"/>
              <a:defRPr sz="1800"/>
            </a:pP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Development of Regional 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WIGOS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centres</a:t>
            </a:r>
            <a:endParaRPr lang="en-A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361067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250824" y="188903"/>
            <a:ext cx="8713790" cy="79217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685800">
              <a:defRPr sz="2800" b="1">
                <a:solidFill>
                  <a:srgbClr val="33339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 smtClean="0">
                <a:solidFill>
                  <a:srgbClr val="333399"/>
                </a:solidFill>
              </a:rPr>
              <a:t>WIGOS </a:t>
            </a:r>
            <a:r>
              <a:rPr sz="3200" b="1" dirty="0">
                <a:solidFill>
                  <a:srgbClr val="333399"/>
                </a:solidFill>
              </a:rPr>
              <a:t>Pre-Operational Phase (2016-2019)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377825" y="1098544"/>
            <a:ext cx="8586789" cy="55708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defTabSz="824420">
              <a:spcBef>
                <a:spcPts val="600"/>
              </a:spcBef>
              <a:spcAft>
                <a:spcPts val="600"/>
              </a:spcAft>
              <a:buSzPct val="100000"/>
              <a:defRPr sz="1800"/>
            </a:pPr>
            <a:r>
              <a:rPr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Increased emphasis on regional and national </a:t>
            </a:r>
            <a:r>
              <a:rPr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activities;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 algn="just" defTabSz="824420">
              <a:spcBef>
                <a:spcPts val="600"/>
              </a:spcBef>
              <a:spcAft>
                <a:spcPts val="600"/>
              </a:spcAft>
              <a:buSzPct val="100000"/>
              <a:defRPr sz="1800"/>
            </a:pPr>
            <a:r>
              <a:rPr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Five </a:t>
            </a:r>
            <a:r>
              <a:rPr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(5) main </a:t>
            </a:r>
            <a:r>
              <a:rPr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priority areas</a:t>
            </a:r>
            <a:r>
              <a:rPr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: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1078385" lvl="1" indent="-570385" algn="just" defTabSz="82442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AutoNum type="arabicPeriod"/>
              <a:defRPr sz="1800"/>
            </a:pPr>
            <a: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WIGOS Regulatory Material, supplemented with necessary </a:t>
            </a:r>
            <a:r>
              <a:rPr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guidance material</a:t>
            </a:r>
          </a:p>
          <a:p>
            <a:pPr marL="1078385" lvl="1" indent="-570385" algn="just" defTabSz="82442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AutoNum type="arabicPeriod"/>
              <a:defRPr sz="1800"/>
            </a:pPr>
            <a: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WIGOS Information Resource, especially the Observing Systems Capabilities 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A</a:t>
            </a:r>
            <a:r>
              <a:rPr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nalysis </a:t>
            </a:r>
            <a: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and Review tool (</a:t>
            </a:r>
            <a:r>
              <a:rPr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OSCAR</a:t>
            </a:r>
            <a:r>
              <a:rPr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/ Surface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1078385" lvl="1" indent="-570385" algn="just" defTabSz="82442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AutoNum type="arabicPeriod"/>
              <a:defRPr sz="1800"/>
            </a:pPr>
            <a: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WIGOS Data Quality Monitoring System (WDQMS)</a:t>
            </a:r>
          </a:p>
          <a:p>
            <a:pPr marL="1078385" lvl="1" indent="-570385" algn="just" defTabSz="82442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AutoNum type="arabicPeriod"/>
              <a:defRPr sz="1800"/>
            </a:pPr>
            <a: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Regional </a:t>
            </a:r>
            <a:r>
              <a:rPr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Structure</a:t>
            </a:r>
            <a:r>
              <a:rPr lang="fr-C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Regional WIGOS Centers</a:t>
            </a:r>
            <a:endParaRPr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1078385" lvl="1" indent="-570385" algn="just" defTabSz="82442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AutoNum type="arabicPeriod"/>
              <a:defRPr sz="1800"/>
            </a:pPr>
            <a:r>
              <a:rPr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National WIGOS </a:t>
            </a:r>
            <a:r>
              <a:rPr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Implementation</a:t>
            </a:r>
            <a:r>
              <a:rPr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, coordination and governance </a:t>
            </a:r>
            <a:r>
              <a:rPr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mechanisms</a:t>
            </a:r>
            <a:endParaRPr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973885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build="p" bldLvl="5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72400" cy="1143000"/>
          </a:xfrm>
        </p:spPr>
        <p:txBody>
          <a:bodyPr/>
          <a:lstStyle/>
          <a:p>
            <a:r>
              <a:rPr lang="en-AU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Recent WG-INFR </a:t>
            </a:r>
            <a:r>
              <a:rPr lang="en-AU" sz="2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Activities related with WIGOS</a:t>
            </a:r>
            <a:endParaRPr lang="en-AU" sz="28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75252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Activities of CBS Lead Centre for GCOS for the WMO RA V in the year 2015. Report prepared for GCOS Network Meeting (AGG &amp; CBS Lead-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Centres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 GCOS), Cambridge UK, 7th -9th September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2016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;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Attended WIGOS 2040 Vision workshop to represent RA V, Geneva, 18-20 Oct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2016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;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Becoming WIGOS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Ready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 members: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Held 2 WebEx meetings (07/09/16, 05/10/16) with members of WG-INFR to update on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progress</a:t>
            </a:r>
            <a:r>
              <a:rPr lang="id-ID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;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Demonstrated OSCAR/Surface web interface.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Facilitated proposal of a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Aircraft Based Operations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workshop for RA V members in Indonesia during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May 2017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BMKG will host the meeting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Excellent opportunity to encourage greater participation with Garuda Airlines, Jet Star Asia and Malaysian Airlines.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A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096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2852936"/>
            <a:ext cx="7772400" cy="1143000"/>
          </a:xfrm>
        </p:spPr>
        <p:txBody>
          <a:bodyPr/>
          <a:lstStyle/>
          <a:p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507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WMO_Powerpoint_template_fr</Template>
  <TotalTime>2854</TotalTime>
  <Words>508</Words>
  <Application>Microsoft Office PowerPoint</Application>
  <PresentationFormat>On-screen Show (4:3)</PresentationFormat>
  <Paragraphs>49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Gulim</vt:lpstr>
      <vt:lpstr>Times</vt:lpstr>
      <vt:lpstr>Times New Roman</vt:lpstr>
      <vt:lpstr>Wingdings</vt:lpstr>
      <vt:lpstr>Blank Presentation</vt:lpstr>
      <vt:lpstr>Office Theme</vt:lpstr>
      <vt:lpstr>Review on WIGOS Activities   Regional Association - V Report for ICG-WIGOS-6</vt:lpstr>
      <vt:lpstr>WIGOS IMPLEMENTATION LEAD BY  WORKING GROUP ON INFRASTRUCTURE</vt:lpstr>
      <vt:lpstr>REGIONAL WIGOS IMPLEMENTATION PLAN FOR RA V 2016 – 2019 </vt:lpstr>
      <vt:lpstr>Specific Priorities in R-WIP-V</vt:lpstr>
      <vt:lpstr>WIGOS Pre-Operational Phase (2016-2019)</vt:lpstr>
      <vt:lpstr>Recent WG-INFR Activities related with WIGOS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 V WG-INFR</dc:title>
  <dc:creator>Karl Monnik</dc:creator>
  <cp:keywords>WG-INFR;RA V</cp:keywords>
  <cp:lastModifiedBy>KBMKG</cp:lastModifiedBy>
  <cp:revision>266</cp:revision>
  <cp:lastPrinted>2014-08-26T11:27:55Z</cp:lastPrinted>
  <dcterms:created xsi:type="dcterms:W3CDTF">2013-05-27T07:45:51Z</dcterms:created>
  <dcterms:modified xsi:type="dcterms:W3CDTF">2017-01-12T10:21:16Z</dcterms:modified>
</cp:coreProperties>
</file>