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5" r:id="rId3"/>
    <p:sldId id="281" r:id="rId4"/>
    <p:sldId id="27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7" r:id="rId13"/>
    <p:sldId id="300" r:id="rId14"/>
    <p:sldId id="265" r:id="rId15"/>
    <p:sldId id="291" r:id="rId16"/>
    <p:sldId id="280" r:id="rId17"/>
    <p:sldId id="267" r:id="rId18"/>
    <p:sldId id="29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4" r:id="rId27"/>
    <p:sldId id="275" r:id="rId28"/>
    <p:sldId id="276" r:id="rId29"/>
    <p:sldId id="277" r:id="rId30"/>
    <p:sldId id="293" r:id="rId31"/>
    <p:sldId id="258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3" autoAdjust="0"/>
  </p:normalViewPr>
  <p:slideViewPr>
    <p:cSldViewPr snapToGrid="0" snapToObjects="1">
      <p:cViewPr>
        <p:scale>
          <a:sx n="110" d="100"/>
          <a:sy n="110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26A0-F30A-4D78-810D-E00777EBA2DE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970F-AC6C-4F33-BC3D-8F4EEA3B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DD9B-4C0B-4993-B5FA-06C7725ABF0F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7CA0F-241B-4BED-BB5C-C117B1D4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response</a:t>
            </a:r>
            <a:r>
              <a:rPr lang="en-US" baseline="0" dirty="0" smtClean="0"/>
              <a:t> to the request made by the co-chair of ICG-WIGOS  and PR of Australia , on behalf of RA II , I am honored to present our RA II position now on the ongoing pre operational phase of WIGOS.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CA0F-241B-4BED-BB5C-C117B1D4F8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KMA did their exercise and their knowledge share from this project</a:t>
            </a:r>
            <a:r>
              <a:rPr lang="en-US" baseline="0" dirty="0" smtClean="0"/>
              <a:t> will benefit all our members.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CA0F-241B-4BED-BB5C-C117B1D4F8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exercise have</a:t>
            </a:r>
            <a:r>
              <a:rPr lang="en-US" baseline="0" dirty="0" smtClean="0"/>
              <a:t> to </a:t>
            </a:r>
            <a:r>
              <a:rPr lang="en-US" dirty="0" smtClean="0"/>
              <a:t>carried over to other sub regions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CA0F-241B-4BED-BB5C-C117B1D4F8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JMA assisted and ready to assist more NMHSs in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CA0F-241B-4BED-BB5C-C117B1D4F8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survey on the basic capability on NMHSs was done in 2016. 32 out of 35 member countries responded.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CA0F-241B-4BED-BB5C-C117B1D4F8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379C-FF96-584F-9966-3CE410D994F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s.wmo.int/file=65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7260" y="667264"/>
            <a:ext cx="8229600" cy="464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ICG –WIGOS</a:t>
            </a:r>
          </a:p>
          <a:p>
            <a:endParaRPr lang="en-US" sz="4800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of the President of </a:t>
            </a:r>
          </a:p>
          <a:p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RAII </a:t>
            </a:r>
            <a:r>
              <a:rPr lang="en-US" sz="36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Abdulla Mohammed Al </a:t>
            </a:r>
            <a:r>
              <a:rPr lang="en-US" sz="3600" b="1" dirty="0" err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Mannai</a:t>
            </a:r>
            <a:endParaRPr lang="en-US" sz="3600" b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0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</a:t>
            </a:r>
            <a:r>
              <a:rPr lang="en-US" altLang="zh-CN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Sand and Dust Storm Warning Advisory and Assessment System (SDS-WAS) in Asia </a:t>
            </a:r>
            <a: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b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China, Japan, Republic of Korea</a:t>
            </a:r>
            <a:r>
              <a:rPr lang="en-GB" altLang="zh-CN" sz="24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GB" altLang="zh-CN" sz="24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546032" y="1913033"/>
            <a:ext cx="3809944" cy="46624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 smtClean="0">
                <a:solidFill>
                  <a:srgbClr val="002060"/>
                </a:solidFill>
              </a:rPr>
              <a:t>Aim</a:t>
            </a:r>
          </a:p>
          <a:p>
            <a:pPr eaLnBrk="1" hangingPunct="1"/>
            <a:r>
              <a:rPr lang="en-GB" altLang="zh-CN" sz="1800" dirty="0"/>
              <a:t>M</a:t>
            </a:r>
            <a:r>
              <a:rPr lang="en-GB" altLang="zh-CN" sz="1800" dirty="0" smtClean="0"/>
              <a:t>itigation </a:t>
            </a:r>
            <a:r>
              <a:rPr lang="en-GB" altLang="zh-CN" sz="1800" dirty="0"/>
              <a:t>of risks in many affected areas in the Asia Node countries through enhancement of systematic NRT monitoring of sand and dust storm.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4499992" y="1934871"/>
            <a:ext cx="4321096" cy="4662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</a:t>
            </a: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chievements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GB" altLang="ja-JP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dust forecast models (from CMA JMA and KMA)</a:t>
            </a:r>
            <a:r>
              <a:rPr lang="en-GB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have been continuously operated.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GB" altLang="ja-JP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web portal to display in real time all SDS models</a:t>
            </a:r>
            <a:r>
              <a:rPr lang="en-GB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including ECMWF and NCEP forecast products was developed.</a:t>
            </a:r>
            <a:br>
              <a:rPr lang="en-GB" altLang="ja-JP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ja-JP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http://eng.weather.gov.cn/dust/</a:t>
            </a:r>
            <a:endParaRPr lang="en-US" altLang="ja-JP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Dust forecast model products verification has been carried out. Data –exchanged list has been identified.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5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</a:t>
            </a:r>
            <a:r>
              <a:rPr lang="en-US" altLang="zh-CN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Support for NMHSs in Satellite Data, Products and </a:t>
            </a:r>
            <a: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b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Japan, Republic of Korea</a:t>
            </a:r>
            <a:r>
              <a:rPr lang="en-GB" altLang="zh-CN" sz="24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GB" altLang="zh-CN" sz="24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323528" y="1934871"/>
            <a:ext cx="3161872" cy="46624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 smtClean="0">
                <a:solidFill>
                  <a:srgbClr val="002060"/>
                </a:solidFill>
              </a:rPr>
              <a:t>Aim</a:t>
            </a:r>
          </a:p>
          <a:p>
            <a:pPr lvl="0"/>
            <a:r>
              <a:rPr lang="en-US" altLang="zh-CN" sz="1800" dirty="0"/>
              <a:t>To encourage NMHSs in RA II to make a kind of self-help effort to improve the flow of satellite-derived information,</a:t>
            </a:r>
            <a:endParaRPr lang="zh-CN" altLang="zh-CN" sz="1800" dirty="0"/>
          </a:p>
          <a:p>
            <a:r>
              <a:rPr lang="en-US" altLang="zh-CN" sz="1800" dirty="0"/>
              <a:t>To improve the knowledge and techniques to use satellite data and products.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3563888" y="1934871"/>
            <a:ext cx="5472608" cy="4662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</a:t>
            </a: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chievements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Establishment of the Project website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/>
            </a:r>
            <a:b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</a:br>
            <a:r>
              <a:rPr lang="en-US" altLang="zh-CN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http://www.jma.go.jp/jma/jma-eng/satellite/ra2wigosproject/ra2wigosproject-intro_en_jma.html</a:t>
            </a:r>
            <a:endParaRPr lang="en-US" altLang="zh-CN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180975" indent="-180975" eaLnBrk="1" hangingPunct="1">
              <a:spcBef>
                <a:spcPts val="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RA II WIGOS Project Newsletters (quarterly)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180975" indent="-180975" eaLnBrk="1" hangingPunct="1">
              <a:spcBef>
                <a:spcPts val="0"/>
              </a:spcBef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Asia/Oceania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Meteorological 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Satellite Users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’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Conference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(AOMSUC):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539750" lvl="1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4th Conference, Melbourne, Australia (Oct 2013)</a:t>
            </a:r>
          </a:p>
          <a:p>
            <a:pPr marL="539750" lvl="1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5th Conference, Shanghai, China (Nov 2014)</a:t>
            </a:r>
          </a:p>
          <a:p>
            <a:pPr marL="539750" lvl="1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6th Conference, Tokyo, Japan (Nov 2015)</a:t>
            </a:r>
          </a:p>
          <a:p>
            <a:pPr marL="539750" lvl="1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7th Conference, Incheon, Republic of Korea  (Oct 2016)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539750" lvl="1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Russia, India and Indonesia newly joined.</a:t>
            </a:r>
          </a:p>
          <a:p>
            <a:pPr marL="539750" lvl="1" indent="-180975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Memorandum signed by PR from sponsors (WMO EC-68, 2016)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Coordination Group meetings:</a:t>
            </a:r>
          </a:p>
          <a:p>
            <a:pPr marL="539750" lvl="1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3rd meeting, Tokyo, Japan (Nov 2015)</a:t>
            </a:r>
          </a:p>
          <a:p>
            <a:pPr marL="539750" lvl="1" indent="-180975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4th meeting, Incheon, Republic of Korea  (Oct 2016)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Held training seminars on meteorological satellite data for NMHSs in Asia and Pacific region along with AOMSUC.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Support users for smooth transition to the new generation satellites.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Tutor programs (dispatching experts on satellite data utilization) for users in Asia and Pacific to facilitate efficient use of Himawari-8.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Feasibility study on Himawari-8 event-driven rapid-scan with </a:t>
            </a:r>
            <a:r>
              <a:rPr lang="en-US" altLang="zh-CN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AuBoM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.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3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2016 Key Survey Findings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538466"/>
            <a:ext cx="8617788" cy="477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AMDAR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8" y="1465800"/>
            <a:ext cx="8303912" cy="2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5" y="4292360"/>
            <a:ext cx="8143336" cy="164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76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Key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ecommendation </a:t>
            </a:r>
            <a:r>
              <a:rPr lang="en-US" dirty="0"/>
              <a:t>from EG-</a:t>
            </a:r>
            <a:r>
              <a:rPr lang="en-US" dirty="0" smtClean="0"/>
              <a:t>WIGOS (Abu Dhabi, Oct 2016) to </a:t>
            </a:r>
            <a:r>
              <a:rPr lang="en-US" i="1" dirty="0"/>
              <a:t>consider the establishment of specific thematic RWCs for sub-regions of RA II, e.g. for Weather Radar data processing, AMDAR data processing; </a:t>
            </a:r>
            <a:endParaRPr lang="en-US" i="1" dirty="0" smtClean="0"/>
          </a:p>
          <a:p>
            <a:pPr lvl="1"/>
            <a:r>
              <a:rPr lang="en-US" dirty="0" smtClean="0"/>
              <a:t>Resulting in Draft </a:t>
            </a:r>
            <a:r>
              <a:rPr lang="en-US" dirty="0"/>
              <a:t>Decision </a:t>
            </a:r>
            <a:r>
              <a:rPr lang="en-US" dirty="0" smtClean="0"/>
              <a:t>&amp; Resolution in the coming RA II 16 , 2017</a:t>
            </a:r>
          </a:p>
          <a:p>
            <a:pPr lvl="1"/>
            <a:r>
              <a:rPr lang="en-US" i="1" dirty="0" smtClean="0"/>
              <a:t>Recommendation from RA-II Workshop on WIGOS (Abu Dhabi, Oct. 2016) to </a:t>
            </a:r>
            <a:r>
              <a:rPr lang="en-US" i="1" dirty="0"/>
              <a:t>take into account the existing infrastructures of GISCs as a basis for sub-regional </a:t>
            </a:r>
            <a:r>
              <a:rPr lang="en-US" i="1" dirty="0" smtClean="0"/>
              <a:t>RWC</a:t>
            </a:r>
            <a:endParaRPr lang="en-US" dirty="0"/>
          </a:p>
          <a:p>
            <a:r>
              <a:rPr lang="en-US" dirty="0"/>
              <a:t>In the draft R-WIP-</a:t>
            </a:r>
            <a:r>
              <a:rPr lang="en-US" dirty="0" smtClean="0"/>
              <a:t>II, </a:t>
            </a:r>
            <a:r>
              <a:rPr lang="en-US" dirty="0"/>
              <a:t>under "</a:t>
            </a:r>
            <a:r>
              <a:rPr lang="en-US" b="1" dirty="0"/>
              <a:t>2.5 Integrated Quality </a:t>
            </a:r>
            <a:r>
              <a:rPr lang="en-US" b="1" dirty="0" smtClean="0"/>
              <a:t>Management</a:t>
            </a:r>
            <a:r>
              <a:rPr lang="en-US" dirty="0" smtClean="0"/>
              <a:t>”, new </a:t>
            </a:r>
            <a:r>
              <a:rPr lang="en-US" dirty="0"/>
              <a:t>text </a:t>
            </a:r>
            <a:r>
              <a:rPr lang="en-US" dirty="0" smtClean="0"/>
              <a:t>is being proposed regarding RWCs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38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100" b="1" dirty="0" smtClean="0">
                <a:solidFill>
                  <a:srgbClr val="FF0000"/>
                </a:solidFill>
              </a:rPr>
              <a:t>Additional Focus – Inter regional Projects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sz="2200" b="1" dirty="0" smtClean="0">
                <a:solidFill>
                  <a:srgbClr val="FF0000"/>
                </a:solidFill>
              </a:rPr>
              <a:t>(RA V Jakarta Declaration)</a:t>
            </a:r>
            <a:r>
              <a:rPr lang="en-US" altLang="zh-CN" sz="2200" b="1" dirty="0">
                <a:solidFill>
                  <a:srgbClr val="FF0000"/>
                </a:solidFill>
              </a:rPr>
              <a:t/>
            </a:r>
            <a:br>
              <a:rPr lang="en-US" altLang="zh-CN" sz="2200" b="1" dirty="0">
                <a:solidFill>
                  <a:srgbClr val="FF0000"/>
                </a:solidFill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 smtClean="0"/>
              <a:t>The </a:t>
            </a:r>
            <a:r>
              <a:rPr lang="en-US" altLang="zh-CN" b="1" dirty="0"/>
              <a:t>Joint RA-II/RA-V Workshop on WIGOS for Disaster Risk</a:t>
            </a:r>
            <a:endParaRPr lang="zh-CN" altLang="zh-CN" dirty="0"/>
          </a:p>
          <a:p>
            <a:pPr lvl="1"/>
            <a:r>
              <a:rPr lang="zh-CN" altLang="zh-CN" dirty="0"/>
              <a:t> Joint RA-II/RA-V WIGOS Satellite Data Project </a:t>
            </a:r>
            <a:endParaRPr lang="en-US" altLang="zh-CN" dirty="0"/>
          </a:p>
          <a:p>
            <a:pPr lvl="2"/>
            <a:r>
              <a:rPr lang="en-US" altLang="zh-CN" dirty="0"/>
              <a:t>S</a:t>
            </a:r>
            <a:r>
              <a:rPr lang="zh-CN" altLang="zh-CN" dirty="0"/>
              <a:t>trengthening the capabilities of all Members to use geostationary satellite images and derived products in support of Disaster Risk Reduction</a:t>
            </a:r>
            <a:endParaRPr lang="en-US" altLang="zh-CN" dirty="0"/>
          </a:p>
          <a:p>
            <a:pPr lvl="2"/>
            <a:r>
              <a:rPr lang="en-US" altLang="zh-CN" dirty="0"/>
              <a:t>D</a:t>
            </a:r>
            <a:r>
              <a:rPr lang="zh-CN" altLang="zh-CN" dirty="0"/>
              <a:t>eveloping </a:t>
            </a:r>
            <a:r>
              <a:rPr lang="zh-CN" altLang="zh-CN" b="1" dirty="0">
                <a:solidFill>
                  <a:srgbClr val="FF0000"/>
                </a:solidFill>
              </a:rPr>
              <a:t>a protocol </a:t>
            </a:r>
            <a:r>
              <a:rPr lang="zh-CN" altLang="zh-CN" dirty="0"/>
              <a:t>for the NMHSs in the project countries to request </a:t>
            </a:r>
            <a:r>
              <a:rPr lang="zh-CN" altLang="zh-CN" b="1" dirty="0">
                <a:solidFill>
                  <a:srgbClr val="FF0000"/>
                </a:solidFill>
              </a:rPr>
              <a:t>event-driven rapid-scan imagery </a:t>
            </a:r>
            <a:r>
              <a:rPr lang="zh-CN" altLang="zh-CN" dirty="0"/>
              <a:t>for their respective national areas of interest</a:t>
            </a:r>
          </a:p>
          <a:p>
            <a:pPr lvl="1"/>
            <a:r>
              <a:rPr lang="zh-CN" altLang="zh-CN" dirty="0"/>
              <a:t>Joint RA-II/RA-V WIGOS Radar Data Project</a:t>
            </a:r>
            <a:endParaRPr lang="en-US" altLang="zh-CN" dirty="0"/>
          </a:p>
          <a:p>
            <a:pPr lvl="2"/>
            <a:r>
              <a:rPr lang="en-US" altLang="zh-CN" dirty="0"/>
              <a:t>I</a:t>
            </a:r>
            <a:r>
              <a:rPr lang="zh-CN" altLang="zh-CN" dirty="0"/>
              <a:t>mprovement </a:t>
            </a:r>
            <a:r>
              <a:rPr lang="zh-CN" altLang="zh-CN" b="1" dirty="0">
                <a:solidFill>
                  <a:srgbClr val="FF0000"/>
                </a:solidFill>
              </a:rPr>
              <a:t>of data quality </a:t>
            </a:r>
            <a:r>
              <a:rPr lang="zh-CN" altLang="zh-CN" dirty="0"/>
              <a:t>of existing radars</a:t>
            </a:r>
            <a:endParaRPr lang="en-US" altLang="zh-CN" dirty="0"/>
          </a:p>
          <a:p>
            <a:pPr lvl="2"/>
            <a:r>
              <a:rPr lang="en-US" altLang="zh-CN" dirty="0"/>
              <a:t>D</a:t>
            </a:r>
            <a:r>
              <a:rPr lang="zh-CN" altLang="zh-CN" dirty="0"/>
              <a:t>evelopment and </a:t>
            </a:r>
            <a:r>
              <a:rPr lang="zh-CN" altLang="zh-CN" b="1" dirty="0">
                <a:solidFill>
                  <a:srgbClr val="FF0000"/>
                </a:solidFill>
              </a:rPr>
              <a:t>expansion</a:t>
            </a:r>
            <a:r>
              <a:rPr lang="zh-CN" altLang="zh-CN" dirty="0"/>
              <a:t> of national radar networks</a:t>
            </a:r>
            <a:endParaRPr lang="en-US" altLang="zh-CN" dirty="0"/>
          </a:p>
          <a:p>
            <a:pPr lvl="2"/>
            <a:r>
              <a:rPr lang="en-US" altLang="zh-CN" dirty="0"/>
              <a:t>N</a:t>
            </a:r>
            <a:r>
              <a:rPr lang="zh-CN" altLang="zh-CN" dirty="0"/>
              <a:t>ear real time </a:t>
            </a:r>
            <a:r>
              <a:rPr lang="zh-CN" altLang="zh-CN" b="1" dirty="0">
                <a:solidFill>
                  <a:srgbClr val="FF0000"/>
                </a:solidFill>
              </a:rPr>
              <a:t>international excha</a:t>
            </a:r>
            <a:r>
              <a:rPr lang="zh-CN" altLang="zh-CN" dirty="0"/>
              <a:t>nge of radar data, and</a:t>
            </a:r>
            <a:endParaRPr lang="en-US" altLang="zh-CN" dirty="0"/>
          </a:p>
          <a:p>
            <a:pPr lvl="2"/>
            <a:r>
              <a:rPr lang="en-US" altLang="zh-CN" dirty="0"/>
              <a:t>D</a:t>
            </a:r>
            <a:r>
              <a:rPr lang="zh-CN" altLang="zh-CN" dirty="0"/>
              <a:t>evelopment of «sub-regional» </a:t>
            </a:r>
            <a:r>
              <a:rPr lang="zh-CN" altLang="zh-CN" b="1" dirty="0">
                <a:solidFill>
                  <a:srgbClr val="FF0000"/>
                </a:solidFill>
              </a:rPr>
              <a:t>radar data </a:t>
            </a:r>
            <a:r>
              <a:rPr lang="zh-CN" altLang="zh-CN" b="1" dirty="0" smtClean="0">
                <a:solidFill>
                  <a:srgbClr val="FF0000"/>
                </a:solidFill>
              </a:rPr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0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Proposal- RA II 16 -2017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" y="1600199"/>
            <a:ext cx="8350370" cy="48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9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600" dirty="0" smtClean="0"/>
              <a:t>Recommendation  </a:t>
            </a:r>
            <a:r>
              <a:rPr lang="en-US" altLang="zh-CN" sz="3100" dirty="0" smtClean="0"/>
              <a:t>1: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The Continuation of WIGOS Projects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altLang="zh-CN" dirty="0" smtClean="0"/>
              <a:t>EG-WIGOS recommended  that 6(5) of 7 Projects should continue in the next four years and should be updated in accordance with the new requirement of pre-operational phase of WIGOS</a:t>
            </a:r>
          </a:p>
        </p:txBody>
      </p:sp>
    </p:spTree>
    <p:extLst>
      <p:ext uri="{BB962C8B-B14F-4D97-AF65-F5344CB8AC3E}">
        <p14:creationId xmlns:p14="http://schemas.microsoft.com/office/powerpoint/2010/main" val="33251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2016-2019 Pilot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" y="1754188"/>
            <a:ext cx="66865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9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600" dirty="0" smtClean="0"/>
              <a:t>Recommendation </a:t>
            </a:r>
            <a:r>
              <a:rPr lang="en-US" altLang="zh-CN" sz="3100" dirty="0" smtClean="0"/>
              <a:t>2:</a:t>
            </a:r>
            <a:br>
              <a:rPr lang="en-US" altLang="zh-CN" sz="3100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WIGOS C</a:t>
            </a:r>
            <a:r>
              <a:rPr lang="en-US" altLang="zh-CN" b="1" dirty="0" smtClean="0">
                <a:solidFill>
                  <a:srgbClr val="FF0000"/>
                </a:solidFill>
              </a:rPr>
              <a:t>enters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zh-CN" dirty="0" smtClean="0"/>
              <a:t>WIGOS Centers should be established in </a:t>
            </a:r>
            <a:r>
              <a:rPr lang="en-US" altLang="zh-CN" b="1" dirty="0" smtClean="0">
                <a:solidFill>
                  <a:srgbClr val="FF0000"/>
                </a:solidFill>
              </a:rPr>
              <a:t>pilot mode</a:t>
            </a:r>
            <a:r>
              <a:rPr lang="en-US" altLang="zh-CN" dirty="0" smtClean="0"/>
              <a:t> in the next RA II session.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The </a:t>
            </a:r>
            <a:r>
              <a:rPr lang="en-US" altLang="zh-CN" dirty="0"/>
              <a:t>WIGOS Centers </a:t>
            </a:r>
            <a:r>
              <a:rPr lang="en-US" altLang="zh-CN" dirty="0" smtClean="0"/>
              <a:t>should </a:t>
            </a:r>
            <a:r>
              <a:rPr lang="en-US" altLang="zh-CN" b="1" dirty="0" smtClean="0">
                <a:solidFill>
                  <a:srgbClr val="FF0000"/>
                </a:solidFill>
              </a:rPr>
              <a:t>cover west and east </a:t>
            </a:r>
            <a:r>
              <a:rPr lang="en-US" altLang="zh-CN" dirty="0" smtClean="0"/>
              <a:t>Parts of Region II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Unlike </a:t>
            </a:r>
            <a:r>
              <a:rPr lang="en-US" altLang="zh-CN" dirty="0"/>
              <a:t>WIS, RWCs do not have responsible countries to take care </a:t>
            </a:r>
            <a:r>
              <a:rPr lang="en-US" altLang="zh-CN" dirty="0" smtClean="0"/>
              <a:t>of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The </a:t>
            </a:r>
            <a:r>
              <a:rPr lang="en-US" altLang="zh-CN" dirty="0"/>
              <a:t>function of </a:t>
            </a:r>
            <a:r>
              <a:rPr lang="en-US" altLang="zh-CN" b="1" dirty="0">
                <a:solidFill>
                  <a:srgbClr val="FF0000"/>
                </a:solidFill>
              </a:rPr>
              <a:t>WIGOS Data Quality Monitoring System</a:t>
            </a:r>
            <a:r>
              <a:rPr lang="en-US" altLang="zh-CN" dirty="0"/>
              <a:t> should be included in RWC </a:t>
            </a:r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b="1" dirty="0" smtClean="0">
                <a:solidFill>
                  <a:srgbClr val="00B050"/>
                </a:solidFill>
              </a:rPr>
              <a:t>A </a:t>
            </a:r>
            <a:r>
              <a:rPr lang="en-US" altLang="zh-CN" b="1" dirty="0">
                <a:solidFill>
                  <a:srgbClr val="00B050"/>
                </a:solidFill>
              </a:rPr>
              <a:t>proposal paper will </a:t>
            </a:r>
            <a:r>
              <a:rPr lang="en-US" altLang="zh-CN" b="1" dirty="0" smtClean="0">
                <a:solidFill>
                  <a:srgbClr val="00B050"/>
                </a:solidFill>
              </a:rPr>
              <a:t>be prepared</a:t>
            </a:r>
          </a:p>
        </p:txBody>
      </p:sp>
    </p:spTree>
    <p:extLst>
      <p:ext uri="{BB962C8B-B14F-4D97-AF65-F5344CB8AC3E}">
        <p14:creationId xmlns:p14="http://schemas.microsoft.com/office/powerpoint/2010/main" val="121032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RWC in RA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CONTENTS</a:t>
            </a:r>
          </a:p>
          <a:p>
            <a:r>
              <a:rPr lang="en-US" dirty="0" smtClean="0"/>
              <a:t>WIGOS until 2016</a:t>
            </a:r>
          </a:p>
          <a:p>
            <a:r>
              <a:rPr lang="en-US" dirty="0" smtClean="0"/>
              <a:t>2016 Key survey findings on WIGOS</a:t>
            </a:r>
          </a:p>
          <a:p>
            <a:r>
              <a:rPr lang="en-US" dirty="0" smtClean="0"/>
              <a:t>RA II Key strategy  &amp; WG -Recommendations</a:t>
            </a:r>
            <a:endParaRPr lang="en-US" dirty="0"/>
          </a:p>
          <a:p>
            <a:r>
              <a:rPr lang="en-US" dirty="0" smtClean="0"/>
              <a:t>Governance -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Future structure of RA II – EG- WIGOS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TOR RBON-</a:t>
            </a:r>
          </a:p>
          <a:p>
            <a:r>
              <a:rPr lang="en-US" dirty="0" smtClean="0"/>
              <a:t>Planned Activities 2016-2019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0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600" dirty="0" smtClean="0"/>
              <a:t>Recommendation </a:t>
            </a:r>
            <a:r>
              <a:rPr lang="en-US" altLang="zh-CN" sz="3100" dirty="0" smtClean="0"/>
              <a:t>3: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RBON-Regional Observing Network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Task Team on developing the RBON in RA II is proposed to be established by RA-II-16. </a:t>
            </a:r>
            <a:endParaRPr lang="en-US" altLang="zh-CN" dirty="0" smtClean="0"/>
          </a:p>
          <a:p>
            <a:r>
              <a:rPr lang="en-US" altLang="zh-CN" dirty="0" smtClean="0"/>
              <a:t>TOR </a:t>
            </a:r>
            <a:r>
              <a:rPr lang="en-US" altLang="zh-CN" dirty="0"/>
              <a:t>with a roadmap for the implementation of RBON in RA II is also submitted to RA II MG for consideration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2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/>
              <a:t>Terms of </a:t>
            </a:r>
            <a:r>
              <a:rPr lang="en-US" altLang="zh-CN" b="1" dirty="0" smtClean="0"/>
              <a:t>Reference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b="1" dirty="0" smtClean="0"/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TT-RBON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4608512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altLang="zh-CN" sz="2000" b="1" dirty="0" smtClean="0"/>
              <a:t>Develop </a:t>
            </a:r>
            <a:r>
              <a:rPr lang="en-US" altLang="zh-CN" sz="2000" b="1" dirty="0"/>
              <a:t>the proposal for the Regional Basic Observing Network in RA II:</a:t>
            </a:r>
            <a:endParaRPr lang="zh-CN" altLang="zh-CN" sz="2800" b="1" dirty="0"/>
          </a:p>
          <a:p>
            <a:pPr lvl="1">
              <a:spcBef>
                <a:spcPts val="1200"/>
              </a:spcBef>
            </a:pPr>
            <a:r>
              <a:rPr lang="en-US" altLang="zh-CN" sz="2000" b="1" dirty="0"/>
              <a:t>Prioritize the WMO application areas relevant to the Region; </a:t>
            </a:r>
            <a:endParaRPr lang="zh-CN" altLang="zh-CN" sz="2400" b="1" dirty="0"/>
          </a:p>
          <a:p>
            <a:pPr lvl="1">
              <a:spcBef>
                <a:spcPts val="1200"/>
              </a:spcBef>
            </a:pPr>
            <a:r>
              <a:rPr lang="en-US" altLang="zh-CN" sz="2000" b="1" dirty="0"/>
              <a:t>Define the RA II specific criteria for the selection of stations/platforms into RBON of RA II;</a:t>
            </a:r>
            <a:endParaRPr lang="zh-CN" altLang="zh-CN" sz="2400" b="1" dirty="0"/>
          </a:p>
          <a:p>
            <a:pPr lvl="1">
              <a:spcBef>
                <a:spcPts val="1200"/>
              </a:spcBef>
            </a:pPr>
            <a:r>
              <a:rPr lang="en-US" altLang="zh-CN" sz="2000" b="1" dirty="0"/>
              <a:t>Select the RBON stations/platforms in accordance with the RBON concept and RA II specific criteria;</a:t>
            </a:r>
            <a:endParaRPr lang="zh-CN" altLang="zh-CN" sz="2400" b="1" dirty="0"/>
          </a:p>
          <a:p>
            <a:pPr lvl="1">
              <a:spcBef>
                <a:spcPts val="1200"/>
              </a:spcBef>
            </a:pPr>
            <a:r>
              <a:rPr lang="en-US" altLang="zh-CN" sz="2000" b="1" dirty="0"/>
              <a:t>Identify gaps and develop a draft action plan to deal with them;</a:t>
            </a:r>
            <a:endParaRPr lang="zh-CN" altLang="zh-CN" sz="2400" b="1" dirty="0"/>
          </a:p>
          <a:p>
            <a:pPr lvl="1">
              <a:spcBef>
                <a:spcPts val="1200"/>
              </a:spcBef>
            </a:pPr>
            <a:r>
              <a:rPr lang="en-US" altLang="zh-CN" sz="2000" b="1" dirty="0"/>
              <a:t>Develop the Roadmap for, and coordinate the activities on the implementation of the  RBON in RA II; </a:t>
            </a:r>
            <a:endParaRPr lang="zh-CN" altLang="zh-CN" sz="2400" b="1" dirty="0"/>
          </a:p>
          <a:p>
            <a:pPr lvl="0">
              <a:spcBef>
                <a:spcPts val="1200"/>
              </a:spcBef>
            </a:pPr>
            <a:r>
              <a:rPr lang="en-US" altLang="zh-CN" sz="2000" b="1" dirty="0"/>
              <a:t>Work with RA II EG-WIGOS and WIGOS-PO on the further elaboration of the RBON </a:t>
            </a:r>
            <a:r>
              <a:rPr lang="en-US" altLang="zh-CN" sz="2000" b="1" dirty="0" smtClean="0"/>
              <a:t>concept</a:t>
            </a:r>
            <a:endParaRPr lang="zh-CN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2084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/>
            <a:r>
              <a:rPr lang="en-US" altLang="zh-CN" b="1" dirty="0" smtClean="0"/>
              <a:t>Roadmap for </a:t>
            </a:r>
            <a:br>
              <a:rPr lang="en-US" altLang="zh-CN" b="1" dirty="0" smtClean="0"/>
            </a:br>
            <a:r>
              <a:rPr lang="en-US" altLang="zh-CN" sz="4000" b="1" dirty="0" smtClean="0">
                <a:solidFill>
                  <a:srgbClr val="FF0000"/>
                </a:solidFill>
              </a:rPr>
              <a:t>the </a:t>
            </a:r>
            <a:r>
              <a:rPr lang="en-US" altLang="zh-CN" sz="4000" b="1" dirty="0">
                <a:solidFill>
                  <a:srgbClr val="FF0000"/>
                </a:solidFill>
              </a:rPr>
              <a:t>implementation of the RBON in RA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II</a:t>
            </a:r>
            <a:endParaRPr lang="zh-CN" altLang="zh-CN" sz="4000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83568" y="1844824"/>
            <a:ext cx="8147248" cy="4608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CN" dirty="0" smtClean="0"/>
              <a:t>February </a:t>
            </a:r>
            <a:r>
              <a:rPr lang="en-US" altLang="zh-CN" dirty="0"/>
              <a:t>2017, establishment of </a:t>
            </a:r>
            <a:r>
              <a:rPr lang="en-US" altLang="zh-CN" dirty="0">
                <a:solidFill>
                  <a:srgbClr val="FF0000"/>
                </a:solidFill>
              </a:rPr>
              <a:t>TT-RBON</a:t>
            </a:r>
            <a:r>
              <a:rPr lang="en-US" altLang="zh-CN" dirty="0"/>
              <a:t>;</a:t>
            </a:r>
            <a:endParaRPr lang="zh-CN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April 2017, RA II </a:t>
            </a:r>
            <a:r>
              <a:rPr lang="en-US" altLang="zh-CN" dirty="0">
                <a:solidFill>
                  <a:srgbClr val="FF0000"/>
                </a:solidFill>
              </a:rPr>
              <a:t>specific criteria for the selection </a:t>
            </a:r>
            <a:r>
              <a:rPr lang="en-US" altLang="zh-CN" dirty="0"/>
              <a:t>of stations/platforms into RBON;</a:t>
            </a:r>
            <a:endParaRPr lang="zh-CN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June 2017, a </a:t>
            </a:r>
            <a:r>
              <a:rPr lang="en-US" altLang="zh-CN" dirty="0">
                <a:solidFill>
                  <a:srgbClr val="FF0000"/>
                </a:solidFill>
              </a:rPr>
              <a:t>draft pilot RBON</a:t>
            </a:r>
            <a:r>
              <a:rPr lang="en-US" altLang="zh-CN" dirty="0"/>
              <a:t>;</a:t>
            </a:r>
            <a:endParaRPr lang="zh-CN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July 2017 to June 2018, the </a:t>
            </a:r>
            <a:r>
              <a:rPr lang="en-US" altLang="zh-CN" dirty="0">
                <a:solidFill>
                  <a:srgbClr val="FF0000"/>
                </a:solidFill>
              </a:rPr>
              <a:t>pilot RBON testing</a:t>
            </a:r>
            <a:r>
              <a:rPr lang="en-US" altLang="zh-CN" dirty="0"/>
              <a:t>;</a:t>
            </a:r>
            <a:endParaRPr lang="zh-CN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September 2018, </a:t>
            </a:r>
            <a:r>
              <a:rPr lang="en-US" altLang="zh-CN" dirty="0">
                <a:solidFill>
                  <a:srgbClr val="FF0000"/>
                </a:solidFill>
              </a:rPr>
              <a:t>evaluation </a:t>
            </a:r>
            <a:r>
              <a:rPr lang="en-US" altLang="zh-CN" dirty="0"/>
              <a:t>for the pilot RBON</a:t>
            </a:r>
            <a:endParaRPr lang="zh-CN" altLang="zh-CN" dirty="0"/>
          </a:p>
          <a:p>
            <a:pPr>
              <a:spcBef>
                <a:spcPts val="1200"/>
              </a:spcBef>
            </a:pPr>
            <a:r>
              <a:rPr lang="en-US" altLang="zh-CN" dirty="0"/>
              <a:t>December 2018, the </a:t>
            </a:r>
            <a:r>
              <a:rPr lang="en-US" altLang="zh-CN" dirty="0">
                <a:solidFill>
                  <a:srgbClr val="FF0000"/>
                </a:solidFill>
              </a:rPr>
              <a:t>draft RBON</a:t>
            </a:r>
            <a:endParaRPr lang="zh-CN" altLang="zh-CN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dirty="0"/>
              <a:t>January 2019, submission of the draft RBON to president of RA II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8584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600" dirty="0" smtClean="0"/>
              <a:t>Recommendation </a:t>
            </a:r>
            <a:r>
              <a:rPr lang="en-US" altLang="zh-CN" sz="3100" dirty="0" smtClean="0"/>
              <a:t>4: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Updating of R-WIP-II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3533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R-WIP-II should be updated taking into account the Plan for the WIGOS pre-operational phase 2016-2019. </a:t>
            </a:r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/>
              <a:t>The </a:t>
            </a:r>
            <a:r>
              <a:rPr lang="en-US" altLang="zh-CN" dirty="0"/>
              <a:t>updated R-WIP-II is submitted to RA II MG for consideration.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0367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600" dirty="0" smtClean="0"/>
              <a:t>Recommendation </a:t>
            </a:r>
            <a:r>
              <a:rPr lang="en-US" altLang="zh-CN" sz="3100" dirty="0" smtClean="0"/>
              <a:t>5:</a:t>
            </a:r>
            <a:r>
              <a:rPr lang="en-US" altLang="zh-CN" sz="4000" dirty="0" smtClean="0"/>
              <a:t> </a:t>
            </a:r>
            <a:br>
              <a:rPr lang="en-US" altLang="zh-CN" sz="4000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Updating of </a:t>
            </a:r>
            <a:r>
              <a:rPr lang="en-US" altLang="zh-CN" b="1" dirty="0">
                <a:solidFill>
                  <a:srgbClr val="FF0000"/>
                </a:solidFill>
              </a:rPr>
              <a:t>RBSN/RBCN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2060"/>
                </a:solidFill>
              </a:rPr>
              <a:t>T</a:t>
            </a:r>
            <a:r>
              <a:rPr lang="en-US" altLang="zh-CN" dirty="0" smtClean="0">
                <a:solidFill>
                  <a:srgbClr val="002060"/>
                </a:solidFill>
              </a:rPr>
              <a:t>he </a:t>
            </a:r>
            <a:r>
              <a:rPr lang="en-US" altLang="zh-CN" dirty="0">
                <a:solidFill>
                  <a:srgbClr val="002060"/>
                </a:solidFill>
              </a:rPr>
              <a:t>current RBSN/RBCN </a:t>
            </a:r>
            <a:r>
              <a:rPr lang="en-US" altLang="zh-CN" dirty="0">
                <a:solidFill>
                  <a:srgbClr val="FF0000"/>
                </a:solidFill>
              </a:rPr>
              <a:t>should continue to be operational until the new RBON is formally implemented </a:t>
            </a:r>
            <a:r>
              <a:rPr lang="en-US" altLang="zh-CN" dirty="0">
                <a:solidFill>
                  <a:srgbClr val="002060"/>
                </a:solidFill>
              </a:rPr>
              <a:t>based on the approval by P-RA/MG or the RA session</a:t>
            </a:r>
            <a:r>
              <a:rPr lang="en-US" altLang="zh-CN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FF0000"/>
                </a:solidFill>
              </a:rPr>
              <a:t>The RBSN/RBCN lists should be updated and be submitted to the 16th session of RA II for approval</a:t>
            </a:r>
            <a:r>
              <a:rPr lang="en-US" altLang="zh-CN" dirty="0">
                <a:solidFill>
                  <a:srgbClr val="002060"/>
                </a:solidFill>
              </a:rPr>
              <a:t>. 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002060"/>
                </a:solidFill>
              </a:rPr>
              <a:t>When </a:t>
            </a:r>
            <a:r>
              <a:rPr lang="en-US" altLang="zh-CN" dirty="0">
                <a:solidFill>
                  <a:srgbClr val="002060"/>
                </a:solidFill>
              </a:rPr>
              <a:t>the RBSN/RBCN lists are being updated, the RBON concept, specifically the key attributes and criteria for the selection of stations/platforms into RBON should be taken into account</a:t>
            </a:r>
            <a:r>
              <a:rPr lang="en-US" altLang="zh-CN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4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600" dirty="0" smtClean="0"/>
              <a:t>Recommendation </a:t>
            </a:r>
            <a:r>
              <a:rPr lang="en-US" altLang="zh-CN" sz="3100" dirty="0" smtClean="0"/>
              <a:t>6: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Future </a:t>
            </a:r>
            <a:r>
              <a:rPr lang="en-US" altLang="zh-CN" b="1" dirty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tructure </a:t>
            </a:r>
            <a:r>
              <a:rPr lang="en-US" altLang="zh-CN" b="1" dirty="0">
                <a:solidFill>
                  <a:srgbClr val="FF0000"/>
                </a:solidFill>
              </a:rPr>
              <a:t>of EG-WIGOS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term “</a:t>
            </a:r>
            <a:r>
              <a:rPr lang="en-US" altLang="zh-CN" dirty="0">
                <a:solidFill>
                  <a:srgbClr val="FF0000"/>
                </a:solidFill>
              </a:rPr>
              <a:t>Theme Leader</a:t>
            </a:r>
            <a:r>
              <a:rPr lang="en-US" altLang="zh-CN" dirty="0"/>
              <a:t>” should be changed to “</a:t>
            </a:r>
            <a:r>
              <a:rPr lang="en-US" altLang="zh-CN" b="1" dirty="0">
                <a:solidFill>
                  <a:srgbClr val="00B050"/>
                </a:solidFill>
              </a:rPr>
              <a:t>Project Leader</a:t>
            </a:r>
            <a:r>
              <a:rPr lang="en-US" altLang="zh-CN" dirty="0" smtClean="0"/>
              <a:t>”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The name of the Project Leaders should be identical to those listed in the R-WIP-II Projects</a:t>
            </a:r>
            <a:r>
              <a:rPr lang="en-US" altLang="zh-CN" dirty="0" smtClean="0"/>
              <a:t>.</a:t>
            </a:r>
            <a:endParaRPr lang="zh-CN" altLang="zh-CN" dirty="0"/>
          </a:p>
          <a:p>
            <a:pPr>
              <a:spcBef>
                <a:spcPts val="1200"/>
              </a:spcBef>
            </a:pPr>
            <a:r>
              <a:rPr lang="en-US" altLang="zh-CN" dirty="0" smtClean="0"/>
              <a:t>Task </a:t>
            </a:r>
            <a:r>
              <a:rPr lang="en-US" altLang="zh-CN" dirty="0"/>
              <a:t>Team leader </a:t>
            </a:r>
            <a:r>
              <a:rPr lang="en-US" altLang="zh-CN" dirty="0" smtClean="0"/>
              <a:t>should </a:t>
            </a:r>
            <a:r>
              <a:rPr lang="en-US" altLang="zh-CN" dirty="0"/>
              <a:t>be a member of </a:t>
            </a:r>
            <a:r>
              <a:rPr lang="en-US" altLang="zh-CN" dirty="0" smtClean="0"/>
              <a:t>EG-WIGOS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354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Expert Working Group on WIGOS</a:t>
            </a:r>
            <a:r>
              <a:rPr lang="en-US" sz="2400" b="1" dirty="0" smtClean="0"/>
              <a:t>:</a:t>
            </a:r>
          </a:p>
          <a:p>
            <a:r>
              <a:rPr lang="en-US" sz="4800" b="1" dirty="0" smtClean="0"/>
              <a:t>Proposal to RA II 16</a:t>
            </a:r>
          </a:p>
          <a:p>
            <a:r>
              <a:rPr lang="en-US" sz="4800" b="1" dirty="0" smtClean="0"/>
              <a:t>Terms of Reference (TOR)</a:t>
            </a:r>
          </a:p>
          <a:p>
            <a:r>
              <a:rPr lang="en-US" sz="4800" b="1" dirty="0" smtClean="0"/>
              <a:t>Planned Activities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3875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b="1" dirty="0"/>
              <a:t>EG-WIGOS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32973"/>
              </p:ext>
            </p:extLst>
          </p:nvPr>
        </p:nvGraphicFramePr>
        <p:xfrm>
          <a:off x="107504" y="995056"/>
          <a:ext cx="8928992" cy="545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  <a:gridCol w="792088"/>
                <a:gridCol w="1080120"/>
              </a:tblGrid>
              <a:tr h="4659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Title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95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Co-Coordinators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595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 Leader in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and Reviewing the Implementation of EGOS IP in RA II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595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Leader in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web-interface for sharing status of standardization and experience and monitoring synoptic observations in RA II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89139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in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in Radar Techniques in the Southeast Asia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98567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 Leader in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Enhancing the Availability and Quality Management Support for NMHSs in Surface, Climate and Upper-air Observations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0538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Leader in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a Sand and Dust Storm Warning Advisory and Assessment System (SDS-WAS) in Asia Node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0167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in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Support for NMHSs in Satellite Data, Products and Training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5953"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of Task Team on RBON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5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0" indent="0"/>
            <a:r>
              <a:rPr lang="en-US" altLang="zh-CN" b="1" dirty="0" smtClean="0"/>
              <a:t>EG-WIGOS _ TOR</a:t>
            </a:r>
            <a:r>
              <a:rPr lang="en-US" altLang="zh-CN" sz="2800" b="1" dirty="0" smtClean="0"/>
              <a:t>(1/2)</a:t>
            </a:r>
            <a:endParaRPr lang="en-US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 smtClean="0">
                <a:solidFill>
                  <a:srgbClr val="FF0000"/>
                </a:solidFill>
              </a:rPr>
              <a:t>To </a:t>
            </a:r>
            <a:r>
              <a:rPr lang="en-GB" altLang="zh-CN" sz="1800" dirty="0">
                <a:solidFill>
                  <a:srgbClr val="FF0000"/>
                </a:solidFill>
              </a:rPr>
              <a:t>coordinate the planning and implementation of WIGOS in the Region in accordance with the Regional WIGOS Implementation Plan (R-WIP-II</a:t>
            </a:r>
            <a:r>
              <a:rPr lang="en-GB" altLang="zh-CN" sz="1800" dirty="0"/>
              <a:t>), in accordance with decisions and guidance from </a:t>
            </a:r>
            <a:r>
              <a:rPr lang="en-GB" altLang="zh-CN" sz="1800" b="1" dirty="0">
                <a:solidFill>
                  <a:srgbClr val="FF0000"/>
                </a:solidFill>
              </a:rPr>
              <a:t>Cg-17,</a:t>
            </a:r>
            <a:r>
              <a:rPr lang="en-GB" altLang="zh-CN" sz="1800" dirty="0"/>
              <a:t> the follow-up EC sessions, RA II Management Group, and the RA II Strategic and Operating Plan;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>
                <a:solidFill>
                  <a:srgbClr val="FF0000"/>
                </a:solidFill>
              </a:rPr>
              <a:t>To provide support and assistance to RA II Memb</a:t>
            </a:r>
            <a:r>
              <a:rPr lang="en-GB" altLang="zh-CN" sz="1800" dirty="0"/>
              <a:t>ers in accordance with the R-WIP-II and in a response to their requests (subject to availability of resources/funds);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>
                <a:solidFill>
                  <a:srgbClr val="FF0000"/>
                </a:solidFill>
              </a:rPr>
              <a:t>To assist RA II Members to develop their National WIGOS Implementation </a:t>
            </a:r>
            <a:r>
              <a:rPr lang="en-GB" altLang="zh-CN" sz="1800" dirty="0"/>
              <a:t>Plans (N-WIPs);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>
                <a:solidFill>
                  <a:srgbClr val="FF0000"/>
                </a:solidFill>
              </a:rPr>
              <a:t>To monitor the progress in the implementation and operations of WIGOS </a:t>
            </a:r>
            <a:r>
              <a:rPr lang="en-GB" altLang="zh-CN" sz="1800" dirty="0"/>
              <a:t>in the Region; advise on possible improvements and priorities for appropriate actions and the need for external support, where required, according to the technical guidance from the technical commissions, specified in the GFCS-IP, EGOS-IP, GCOS-IP and other observing system implementation plans in order to evolve and implement WIGOS in the Region</a:t>
            </a:r>
            <a:r>
              <a:rPr lang="en-GB" altLang="zh-CN" sz="1800" dirty="0" smtClean="0"/>
              <a:t>;</a:t>
            </a: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75875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smtClean="0"/>
              <a:t>EG-WIGOS _ TOR</a:t>
            </a:r>
            <a:r>
              <a:rPr lang="en-US" altLang="zh-CN" sz="2800" b="1" dirty="0" smtClean="0"/>
              <a:t>(2/2)</a:t>
            </a:r>
            <a:endParaRPr lang="en-US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24744"/>
            <a:ext cx="8280920" cy="554461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 smtClean="0">
                <a:solidFill>
                  <a:srgbClr val="FF0000"/>
                </a:solidFill>
              </a:rPr>
              <a:t>To </a:t>
            </a:r>
            <a:r>
              <a:rPr lang="en-GB" altLang="zh-CN" sz="1800" dirty="0">
                <a:solidFill>
                  <a:srgbClr val="FF0000"/>
                </a:solidFill>
              </a:rPr>
              <a:t>support the implementation and improvement </a:t>
            </a:r>
            <a:r>
              <a:rPr lang="en-GB" altLang="zh-CN" sz="1800" dirty="0"/>
              <a:t>of </a:t>
            </a:r>
            <a:r>
              <a:rPr lang="en-GB" altLang="zh-CN" sz="1800" b="1" dirty="0">
                <a:solidFill>
                  <a:srgbClr val="FF0000"/>
                </a:solidFill>
              </a:rPr>
              <a:t>OSCAR/Surface</a:t>
            </a:r>
            <a:r>
              <a:rPr lang="en-GB" altLang="zh-CN" sz="1800" dirty="0"/>
              <a:t> in the Region;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>
                <a:solidFill>
                  <a:srgbClr val="FF0000"/>
                </a:solidFill>
              </a:rPr>
              <a:t>To collaborate with related bodies on the implementation </a:t>
            </a:r>
            <a:r>
              <a:rPr lang="en-GB" altLang="zh-CN" sz="1800" dirty="0"/>
              <a:t>of </a:t>
            </a:r>
            <a:r>
              <a:rPr lang="en-GB" altLang="zh-CN" sz="1800" b="1" dirty="0">
                <a:solidFill>
                  <a:srgbClr val="FF0000"/>
                </a:solidFill>
              </a:rPr>
              <a:t>WDQMS</a:t>
            </a:r>
            <a:r>
              <a:rPr lang="en-GB" altLang="zh-CN" sz="1800" dirty="0"/>
              <a:t> in the Region;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GB" altLang="zh-CN" sz="1800" dirty="0">
                <a:solidFill>
                  <a:srgbClr val="FF0000"/>
                </a:solidFill>
              </a:rPr>
              <a:t>To collaborate </a:t>
            </a:r>
            <a:r>
              <a:rPr lang="en-GB" altLang="zh-CN" sz="1800" dirty="0"/>
              <a:t>with the RWC candidates, RA II management group and WIGOS-PO on the establishment of the </a:t>
            </a:r>
            <a:r>
              <a:rPr lang="en-GB" altLang="zh-CN" sz="1800" b="1" dirty="0">
                <a:solidFill>
                  <a:srgbClr val="FF0000"/>
                </a:solidFill>
              </a:rPr>
              <a:t>Regional</a:t>
            </a:r>
            <a:r>
              <a:rPr lang="en-US" altLang="zh-CN" sz="1800" b="1" dirty="0">
                <a:solidFill>
                  <a:srgbClr val="FF0000"/>
                </a:solidFill>
              </a:rPr>
              <a:t> WIGOS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Centers  </a:t>
            </a:r>
            <a:r>
              <a:rPr lang="en-US" altLang="zh-CN" sz="1800" dirty="0" smtClean="0"/>
              <a:t>in </a:t>
            </a:r>
            <a:r>
              <a:rPr lang="en-US" altLang="zh-CN" sz="1800" dirty="0"/>
              <a:t>the Region;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altLang="zh-CN" sz="1800" dirty="0" smtClean="0">
                <a:solidFill>
                  <a:srgbClr val="FF0000"/>
                </a:solidFill>
              </a:rPr>
              <a:t>To </a:t>
            </a:r>
            <a:r>
              <a:rPr lang="en-US" altLang="zh-CN" sz="1800" dirty="0">
                <a:solidFill>
                  <a:srgbClr val="FF0000"/>
                </a:solidFill>
              </a:rPr>
              <a:t>coordinat</a:t>
            </a:r>
            <a:r>
              <a:rPr lang="en-US" altLang="zh-CN" sz="1800" dirty="0"/>
              <a:t>e relevant activities with the regional groupings involved in observations to ensure consistency of approach and synergy;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altLang="zh-CN" sz="1800" dirty="0" smtClean="0">
                <a:solidFill>
                  <a:srgbClr val="FF0000"/>
                </a:solidFill>
              </a:rPr>
              <a:t>To </a:t>
            </a:r>
            <a:r>
              <a:rPr lang="en-US" altLang="zh-CN" sz="1800" dirty="0">
                <a:solidFill>
                  <a:srgbClr val="FF0000"/>
                </a:solidFill>
              </a:rPr>
              <a:t>advise</a:t>
            </a:r>
            <a:r>
              <a:rPr lang="en-US" altLang="zh-CN" sz="1800" dirty="0"/>
              <a:t> the </a:t>
            </a:r>
            <a:r>
              <a:rPr lang="en-US" altLang="zh-CN" sz="1800" dirty="0" smtClean="0"/>
              <a:t>President </a:t>
            </a:r>
            <a:r>
              <a:rPr lang="en-US" altLang="zh-CN" sz="1800" dirty="0"/>
              <a:t>of the Regional Association and the chair of the WIGOS relevant Working Group on the proposed composition and changes to the Regional Basic Synoptic Network and Regional Basic Climatological Network;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altLang="zh-CN" sz="1800" dirty="0"/>
              <a:t>To collaborate with </a:t>
            </a:r>
            <a:r>
              <a:rPr lang="en-US" altLang="zh-CN" sz="1800" b="1" dirty="0">
                <a:solidFill>
                  <a:srgbClr val="FF0000"/>
                </a:solidFill>
              </a:rPr>
              <a:t>TT-RBON </a:t>
            </a:r>
            <a:r>
              <a:rPr lang="en-US" altLang="zh-CN" sz="1800" dirty="0"/>
              <a:t>on the implementation of the Regional Basic Observing Network in the Region.</a:t>
            </a:r>
            <a:r>
              <a:rPr lang="en-GB" altLang="zh-CN" sz="1800" dirty="0"/>
              <a:t> </a:t>
            </a:r>
            <a:endParaRPr lang="zh-CN" altLang="zh-CN" sz="1800" dirty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altLang="zh-CN" sz="1800" dirty="0"/>
              <a:t>To advise RA-II/MG on WIGOS implementation in the Region</a:t>
            </a:r>
            <a:r>
              <a:rPr lang="en-US" altLang="zh-CN" sz="1800" dirty="0" smtClean="0"/>
              <a:t>.</a:t>
            </a: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72704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2013-2016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CH" altLang="zh-CN" b="1" dirty="0" smtClean="0"/>
              <a:t>RA </a:t>
            </a:r>
            <a:r>
              <a:rPr lang="fr-CH" altLang="zh-CN" b="1" dirty="0"/>
              <a:t>II </a:t>
            </a:r>
            <a:r>
              <a:rPr lang="fr-CH" altLang="zh-CN" b="1" dirty="0" err="1"/>
              <a:t>Regional</a:t>
            </a:r>
            <a:r>
              <a:rPr lang="fr-CH" altLang="zh-CN" b="1" dirty="0"/>
              <a:t> WIS </a:t>
            </a:r>
            <a:r>
              <a:rPr lang="fr-CH" altLang="zh-CN" b="1" dirty="0" err="1"/>
              <a:t>Implementation</a:t>
            </a:r>
            <a:r>
              <a:rPr lang="fr-CH" altLang="zh-CN" b="1" dirty="0"/>
              <a:t> Plan</a:t>
            </a:r>
            <a:r>
              <a:rPr lang="fr-CH" altLang="zh-CN" sz="1400" b="1" dirty="0"/>
              <a:t>  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First version: approved by the President of RA-II in December, 2013, </a:t>
            </a:r>
            <a:r>
              <a:rPr lang="en-US" altLang="ja-JP" sz="2400" dirty="0"/>
              <a:t>available at: </a:t>
            </a:r>
            <a:r>
              <a:rPr lang="en-US" altLang="ja-JP" sz="2400" dirty="0">
                <a:hlinkClick r:id="rId2"/>
              </a:rPr>
              <a:t>http://wis.wmo.int/file=653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en-US" altLang="ja-JP" dirty="0"/>
              <a:t>Updates to be submitted to RA II and WMO secretariat by the end of 2016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A new structure to be  proposed to RA II-16.</a:t>
            </a:r>
            <a:endParaRPr lang="en-US" altLang="ja-JP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8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06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74638"/>
            <a:ext cx="7743825" cy="70014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74785"/>
            <a:ext cx="7743825" cy="8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" y="1795746"/>
            <a:ext cx="7814185" cy="389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683549"/>
            <a:ext cx="7667535" cy="10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8022"/>
            <a:ext cx="8229600" cy="10420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Progressing through - RA II WIGOS Implementation Projects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71600"/>
          <a:ext cx="8229600" cy="5337520"/>
        </p:xfrm>
        <a:graphic>
          <a:graphicData uri="http://schemas.openxmlformats.org/drawingml/2006/table">
            <a:tbl>
              <a:tblPr/>
              <a:tblGrid>
                <a:gridCol w="533399"/>
                <a:gridCol w="5029200"/>
                <a:gridCol w="2667001"/>
              </a:tblGrid>
              <a:tr h="2651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No.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Project title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Key regional players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I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Monitor and review the Implementation of EGOS- IP in RA II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China; Hong Kong, China</a:t>
                      </a:r>
                      <a:endParaRPr lang="en-GB" sz="1600" dirty="0">
                        <a:solidFill>
                          <a:srgbClr val="000000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II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Standard and best practise Portal, including technical documents with necessary details in English from all RA II Members</a:t>
                      </a:r>
                      <a:endParaRPr lang="en-US" sz="16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Republic of Korea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III.1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Observing systems integration for supporting disaster risk reduction - Integration of Surface-based Remote Sensing Data in the </a:t>
                      </a:r>
                      <a:endParaRPr lang="en-US" sz="16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China, Japan, Republic of Korea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III.2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Observing systems integration for supporting disaster risk reduction - in Radar Techniques  in the 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ASEAN (Thailand, Malaysia)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IV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Enhance the Availability and Quality Management Support for NMHSs in Surface, Climate and Upper-air Observations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Japan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V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Developing a Sand and Dust Storm Warning Advisory and Assessment System (SDS-WAS) in Node</a:t>
                      </a:r>
                      <a:endParaRPr lang="en-US" sz="16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China, Japan, Republic of Korea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VI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Develop Support for NMHSs in Satellite Data, Products and Training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Japan, Republic of Korea</a:t>
                      </a:r>
                      <a:endParaRPr lang="en-US" sz="16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FB2C-2A00-44C7-9E7C-5A4407C8B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8"/>
    </mc:Choice>
    <mc:Fallback xmlns="">
      <p:transition spd="slow" advTm="87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en-US" altLang="ja-JP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I</a:t>
            </a:r>
            <a:br>
              <a:rPr lang="en-US" altLang="ja-JP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review the Implementation of EGOS- IP in RA </a:t>
            </a:r>
            <a: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en-US" altLang="ja-JP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GB" altLang="zh-CN" sz="2400" dirty="0">
                <a:latin typeface="Arial" pitchFamily="34" charset="0"/>
                <a:cs typeface="Arial" pitchFamily="34" charset="0"/>
              </a:rPr>
              <a:t>China; Hong Kong, China</a:t>
            </a:r>
            <a:r>
              <a:rPr lang="en-GB" altLang="zh-CN" sz="24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GB" altLang="zh-CN" sz="24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546032" y="1934870"/>
            <a:ext cx="3809944" cy="46624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>
                <a:solidFill>
                  <a:srgbClr val="002060"/>
                </a:solidFill>
              </a:rPr>
              <a:t>Aim(s</a:t>
            </a:r>
            <a:r>
              <a:rPr lang="en-GB" altLang="zh-CN" sz="2400" b="1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zh-CN" sz="1800" dirty="0">
                <a:solidFill>
                  <a:srgbClr val="0070C0"/>
                </a:solidFill>
              </a:rPr>
              <a:t>To identify gaps and prioritize actions listed in the EGOS-IP through reviewing the progress of the Evolution of Global Observing Systems (EGOS), </a:t>
            </a:r>
            <a:endParaRPr lang="en-GB" altLang="zh-CN" sz="18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GB" altLang="zh-CN" sz="1800" dirty="0" smtClean="0">
                <a:solidFill>
                  <a:srgbClr val="0070C0"/>
                </a:solidFill>
              </a:rPr>
              <a:t>The </a:t>
            </a:r>
            <a:r>
              <a:rPr lang="en-GB" altLang="zh-CN" sz="1800" dirty="0">
                <a:solidFill>
                  <a:srgbClr val="0070C0"/>
                </a:solidFill>
              </a:rPr>
              <a:t>progress and experiences are shared by RA II members when implementing the EGOS-IP.</a:t>
            </a:r>
            <a:r>
              <a:rPr lang="en-US" altLang="zh-CN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kumimoji="1" lang="ja-JP" alt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ja-JP" alt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4499992" y="1934871"/>
            <a:ext cx="4321096" cy="4662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</a:t>
            </a: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chievements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portal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for sharing the national progress of EGOS-IP implementation was established by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CMA.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report template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has been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prepared.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The 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technical scheme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of assessing the progress was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drafted.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"/>
    </mc:Choice>
    <mc:Fallback xmlns="">
      <p:transition spd="slow" advTm="46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 anchor="t" anchorCtr="0">
            <a:normAutofit fontScale="90000"/>
          </a:bodyPr>
          <a:lstStyle/>
          <a:p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I</a:t>
            </a:r>
            <a:r>
              <a:rPr lang="en-US" altLang="zh-CN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and Practical Portal, including Technical Documents with Necessary Details in English from all RA II Members</a:t>
            </a:r>
            <a:r>
              <a:rPr lang="en-US" altLang="ja-JP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Republic of Korea</a:t>
            </a:r>
            <a: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539552" y="1943173"/>
            <a:ext cx="3888432" cy="459047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prstDash val="lgDash"/>
            <a:bevel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>
                <a:solidFill>
                  <a:srgbClr val="002060"/>
                </a:solidFill>
              </a:rPr>
              <a:t>Aim(s</a:t>
            </a:r>
            <a:r>
              <a:rPr lang="en-GB" altLang="zh-CN" sz="2400" b="1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zh-CN" sz="1800" dirty="0" smtClean="0">
                <a:solidFill>
                  <a:srgbClr val="0070C0"/>
                </a:solidFill>
              </a:rPr>
              <a:t>To </a:t>
            </a:r>
            <a:r>
              <a:rPr lang="en-GB" altLang="zh-CN" sz="1800" dirty="0">
                <a:solidFill>
                  <a:srgbClr val="0070C0"/>
                </a:solidFill>
              </a:rPr>
              <a:t>develop a Standard and Best Practise </a:t>
            </a:r>
            <a:r>
              <a:rPr lang="en-GB" altLang="zh-CN" sz="1800" dirty="0" smtClean="0">
                <a:solidFill>
                  <a:srgbClr val="0070C0"/>
                </a:solidFill>
              </a:rPr>
              <a:t>Portal</a:t>
            </a:r>
            <a:endParaRPr lang="en-GB" altLang="zh-CN" sz="180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GB" altLang="zh-CN" sz="1800" dirty="0" smtClean="0">
                <a:solidFill>
                  <a:srgbClr val="0070C0"/>
                </a:solidFill>
              </a:rPr>
              <a:t>To </a:t>
            </a:r>
            <a:r>
              <a:rPr lang="en-GB" altLang="zh-CN" sz="1800" dirty="0">
                <a:solidFill>
                  <a:srgbClr val="0070C0"/>
                </a:solidFill>
              </a:rPr>
              <a:t>establish regional standard and best practices documentation (regional practices database) for enhanced observational data/products utilization, including data/metadata </a:t>
            </a:r>
            <a:r>
              <a:rPr lang="en-GB" altLang="zh-CN" sz="1800" dirty="0" smtClean="0">
                <a:solidFill>
                  <a:srgbClr val="0070C0"/>
                </a:solidFill>
              </a:rPr>
              <a:t>management</a:t>
            </a:r>
            <a:endParaRPr lang="en-GB" altLang="zh-CN" sz="180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GB" altLang="zh-CN" sz="1800" dirty="0" smtClean="0">
                <a:solidFill>
                  <a:srgbClr val="0070C0"/>
                </a:solidFill>
              </a:rPr>
              <a:t>To </a:t>
            </a:r>
            <a:r>
              <a:rPr lang="en-GB" altLang="zh-CN" sz="1800" dirty="0">
                <a:solidFill>
                  <a:srgbClr val="0070C0"/>
                </a:solidFill>
              </a:rPr>
              <a:t>specify mechanisms, procedures for regular monitoring and updating of the portal</a:t>
            </a:r>
            <a:r>
              <a:rPr lang="en-GB" altLang="zh-CN" sz="1800" dirty="0" smtClean="0">
                <a:solidFill>
                  <a:srgbClr val="0070C0"/>
                </a:solidFill>
              </a:rPr>
              <a:t>.</a:t>
            </a:r>
            <a:r>
              <a:rPr kumimoji="1" lang="ja-JP" alt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ja-JP" alt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4572000" y="1934870"/>
            <a:ext cx="4032448" cy="459047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prstDash val="dash"/>
            <a:bevel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Achievements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KMA’s 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domestic project for  standardization of met observations finished 1st phase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(2013).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By 2015, more than 3,600 sites data from 28 agencies (including local gov.) were collected into one system.  85% of the data are collected in real time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.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QC-</a:t>
            </a:r>
            <a:r>
              <a:rPr lang="en-US" altLang="zh-CN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ed</a:t>
            </a:r>
            <a:r>
              <a:rPr lang="en-US" altLang="zh-CN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data are open for domestic agencies for DRR, public broadcast and local governments.</a:t>
            </a:r>
          </a:p>
        </p:txBody>
      </p:sp>
    </p:spTree>
    <p:extLst>
      <p:ext uri="{BB962C8B-B14F-4D97-AF65-F5344CB8AC3E}">
        <p14:creationId xmlns:p14="http://schemas.microsoft.com/office/powerpoint/2010/main" val="216004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I</a:t>
            </a:r>
            <a:r>
              <a:rPr lang="en-US" altLang="zh-CN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II-1</a:t>
            </a:r>
            <a:r>
              <a:rPr lang="en-US" altLang="ja-JP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zh-CN" sz="2000" b="1" dirty="0">
                <a:solidFill>
                  <a:srgbClr val="0070C0"/>
                </a:solidFill>
              </a:rPr>
              <a:t>RA II WIGOS Project for Observing Systems Integration for Supporting Disaster Risk Reduction </a:t>
            </a:r>
            <a:r>
              <a:rPr lang="en-GB" altLang="zh-CN" sz="2000" b="1" dirty="0">
                <a:solidFill>
                  <a:srgbClr val="FF0000"/>
                </a:solidFill>
              </a:rPr>
              <a:t>-</a:t>
            </a:r>
            <a:r>
              <a:rPr lang="en-GB" altLang="zh-CN" sz="2200" b="1" dirty="0">
                <a:solidFill>
                  <a:srgbClr val="FF0000"/>
                </a:solidFill>
              </a:rPr>
              <a:t>Integration of Surface-based Remote Sensing Data in the East </a:t>
            </a:r>
            <a:r>
              <a:rPr lang="en-GB" altLang="zh-CN" sz="2200" b="1" dirty="0" smtClean="0">
                <a:solidFill>
                  <a:srgbClr val="FF0000"/>
                </a:solidFill>
              </a:rPr>
              <a:t>Asia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Japan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, Republic of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Korea, China</a:t>
            </a:r>
            <a: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540402" y="2132856"/>
            <a:ext cx="3888432" cy="45904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 smtClean="0">
                <a:solidFill>
                  <a:srgbClr val="002060"/>
                </a:solidFill>
              </a:rPr>
              <a:t>Aim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zh-CN" sz="1800" dirty="0" smtClean="0"/>
              <a:t> </a:t>
            </a:r>
            <a:r>
              <a:rPr lang="en-GB" altLang="zh-CN" sz="1800" dirty="0"/>
              <a:t>to develop a feasible and optimal draft design of integrated surface-based remote sensing observations toward operational assimilation of those data in </a:t>
            </a:r>
            <a:r>
              <a:rPr lang="en-GB" altLang="zh-CN" sz="1800" dirty="0" err="1"/>
              <a:t>meso</a:t>
            </a:r>
            <a:r>
              <a:rPr lang="en-GB" altLang="zh-CN" sz="1800" dirty="0"/>
              <a:t>-scale NWP model of the participating organs at the sub-regional level, as well as real-time quality-assured radar composite maps.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4520242" y="2132856"/>
            <a:ext cx="3941040" cy="45904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Achievements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Real-time exchange of radar CAPPI products and automated weather station data between Japan and Korea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Evaluation of Impact of assimilation of QPE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over Korea on NWP over Japan</a:t>
            </a:r>
          </a:p>
        </p:txBody>
      </p:sp>
    </p:spTree>
    <p:extLst>
      <p:ext uri="{BB962C8B-B14F-4D97-AF65-F5344CB8AC3E}">
        <p14:creationId xmlns:p14="http://schemas.microsoft.com/office/powerpoint/2010/main" val="392975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I</a:t>
            </a:r>
            <a:r>
              <a:rPr lang="en-US" altLang="zh-CN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II-2</a:t>
            </a:r>
            <a:r>
              <a:rPr lang="en-US" altLang="ja-JP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zh-CN" sz="2000" b="1" dirty="0">
                <a:solidFill>
                  <a:srgbClr val="0070C0"/>
                </a:solidFill>
              </a:rPr>
              <a:t>RA II WIGOS Project for Observing Systems Integration for Supporting Disaster Risk Reduction </a:t>
            </a:r>
            <a:r>
              <a:rPr lang="en-GB" altLang="zh-CN" sz="2000" b="1" dirty="0" smtClean="0">
                <a:solidFill>
                  <a:srgbClr val="FF0000"/>
                </a:solidFill>
              </a:rPr>
              <a:t>-</a:t>
            </a:r>
            <a:r>
              <a:rPr lang="en-US" altLang="zh-CN" sz="2200" b="1" dirty="0">
                <a:solidFill>
                  <a:srgbClr val="FF0000"/>
                </a:solidFill>
              </a:rPr>
              <a:t>Capacity Building in Radar Techniques in the Southeast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Asia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GB" altLang="zh-CN" sz="2000" dirty="0">
                <a:latin typeface="Arial" pitchFamily="34" charset="0"/>
                <a:cs typeface="Arial" pitchFamily="34" charset="0"/>
              </a:rPr>
              <a:t>ASEAN (Thailand, Malaysia)</a:t>
            </a:r>
            <a: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540402" y="2132856"/>
            <a:ext cx="3455534" cy="45904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 smtClean="0">
                <a:solidFill>
                  <a:srgbClr val="002060"/>
                </a:solidFill>
              </a:rPr>
              <a:t>Aim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zh-CN" sz="1800" dirty="0" smtClean="0"/>
              <a:t> To </a:t>
            </a:r>
            <a:r>
              <a:rPr lang="en-GB" altLang="zh-CN" sz="1800" dirty="0"/>
              <a:t>develop effective early warning systems building on radar data in Southeast Asia.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4211960" y="2132856"/>
            <a:ext cx="4302307" cy="45904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Achievements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ASEAN 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Regional Training Workshop on Weather Radar Maintenance, QPE and Forecast (Bangkok, 2014) with 20 participants from 7 ASEAN members.</a:t>
            </a:r>
            <a:endParaRPr lang="en-US" altLang="zh-CN" sz="150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National reports on usage of weather radar (Thailand and Malaysia submitted to 35</a:t>
            </a:r>
            <a:r>
              <a:rPr lang="en-US" altLang="zh-CN" sz="1500" baseline="300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th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ASEAN/SCMG, 2013)</a:t>
            </a:r>
          </a:p>
          <a:p>
            <a:pPr marL="180975" lvl="1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TMD – JMA technical meetings on radar issues started in 2011 and followed by 2012, 2013, 2014, 2015 meetings as activities of  WMO/ESCAP Typhoon Committee.</a:t>
            </a:r>
          </a:p>
          <a:p>
            <a:pPr marL="180975" lvl="1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MMD – JMA technical meetings on radar issues started in 2014.</a:t>
            </a:r>
          </a:p>
          <a:p>
            <a:pPr marL="180975" lvl="1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BMKG – JMA technical meetings on remote-sensing technology started in 2015.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2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 </a:t>
            </a:r>
            <a:r>
              <a:rPr lang="en-US" altLang="zh-CN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Availability and Quality Management Support for NMHSs in Surface, Climate and Upper-air Observations </a:t>
            </a:r>
            <a:r>
              <a:rPr lang="en-US" altLang="ja-JP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Key Regional Players: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Japan</a:t>
            </a:r>
            <a: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en-US" altLang="zh-CN" sz="2400" dirty="0">
                <a:latin typeface="Arial" pitchFamily="34" charset="0"/>
                <a:ea typeface="Arial"/>
                <a:cs typeface="Arial" pitchFamily="34" charset="0"/>
              </a:rPr>
            </a:br>
            <a: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kumimoji="1" lang="ja-JP" alt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467544" y="1934870"/>
            <a:ext cx="2952328" cy="4559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zh-CN" sz="2400" b="1" dirty="0" smtClean="0">
                <a:solidFill>
                  <a:srgbClr val="002060"/>
                </a:solidFill>
              </a:rPr>
              <a:t>Aim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1800" dirty="0" smtClean="0"/>
              <a:t>I</a:t>
            </a:r>
            <a:r>
              <a:rPr lang="en-GB" altLang="zh-CN" sz="1800" dirty="0" err="1" smtClean="0"/>
              <a:t>mprovement</a:t>
            </a:r>
            <a:r>
              <a:rPr lang="en-GB" altLang="zh-CN" sz="1800" dirty="0" smtClean="0"/>
              <a:t> </a:t>
            </a:r>
            <a:r>
              <a:rPr lang="en-GB" altLang="zh-CN" sz="1800" dirty="0"/>
              <a:t>of data quality at RBCN/RBSN stations and enhancement of services of RA II RICs.</a:t>
            </a:r>
            <a:r>
              <a:rPr kumimoji="1" lang="ja-JP" alt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ja-JP" alt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内容占位符 2"/>
          <p:cNvSpPr>
            <a:spLocks noChangeArrowheads="1"/>
          </p:cNvSpPr>
          <p:nvPr/>
        </p:nvSpPr>
        <p:spPr bwMode="auto">
          <a:xfrm>
            <a:off x="3635896" y="1934870"/>
            <a:ext cx="4968552" cy="45904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Achievements</a:t>
            </a: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WMO/JMA Survey on met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.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instruments, calibration and training in RA II was implemented, and the consolidated report was issued as WMO/IOM No. 122 (available on RIC Tsukuba website)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/>
            </a:r>
            <a:b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</a:br>
            <a:r>
              <a:rPr lang="en-US" altLang="zh-CN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http://www.jma.go.jp/jma/jma-eng/jma-center/ric/material.html</a:t>
            </a:r>
            <a:endParaRPr lang="zh-CN" alt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0975" indent="-180975" eaLnBrk="1" hangingPunct="1">
              <a:spcBef>
                <a:spcPts val="300"/>
              </a:spcBef>
              <a:spcAft>
                <a:spcPts val="600"/>
              </a:spcAft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The users’ needs were clarified (i.e. lack of standard instruments, SI tractability etc.)</a:t>
            </a:r>
          </a:p>
          <a:p>
            <a:pPr marL="180975" indent="-180975" eaLnBrk="1" hangingPunct="1">
              <a:spcBef>
                <a:spcPts val="300"/>
              </a:spcBef>
              <a:buClr>
                <a:srgbClr val="6699FF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So-called “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RIC-Tsukuba Package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”, combination of cooperative activities;</a:t>
            </a:r>
          </a:p>
          <a:p>
            <a:pPr marL="722313" eaLnBrk="1" hangingPunct="1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Preliminary survey</a:t>
            </a:r>
          </a:p>
          <a:p>
            <a:pPr marL="722313" eaLnBrk="1" hangingPunct="1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Provision of standard instruments and/or inspection equipment</a:t>
            </a:r>
          </a:p>
          <a:p>
            <a:pPr marL="722313" eaLnBrk="1" hangingPunct="1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On-the-job training</a:t>
            </a:r>
          </a:p>
          <a:p>
            <a:pPr marL="722313" eaLnBrk="1" hangingPunct="1">
              <a:spcBef>
                <a:spcPts val="0"/>
              </a:spcBef>
              <a:spcAft>
                <a:spcPts val="0"/>
              </a:spcAft>
              <a:buAutoNum type="alphaLcParenBoth"/>
            </a:pP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Follow-up</a:t>
            </a:r>
          </a:p>
          <a:p>
            <a:pPr marL="176213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successfully implemented in some NMHSs (i.e. Bangladesh, Sri Lanka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422530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MO presentation template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 presentation template_en</Template>
  <TotalTime>407</TotalTime>
  <Words>2157</Words>
  <Application>Microsoft Macintosh PowerPoint</Application>
  <PresentationFormat>On-screen Show (4:3)</PresentationFormat>
  <Paragraphs>217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WMO presentation template_en</vt:lpstr>
      <vt:lpstr>PowerPoint Presentation</vt:lpstr>
      <vt:lpstr>RWC in RA II</vt:lpstr>
      <vt:lpstr>2013-2016</vt:lpstr>
      <vt:lpstr>Progressing through - RA II WIGOS Implementation Projects</vt:lpstr>
      <vt:lpstr>Project. I Monitor and review the Implementation of EGOS- IP in RA II Key Regional Players: China; Hong Kong, China   </vt:lpstr>
      <vt:lpstr>Project. II Standard and Practical Portal, including Technical Documents with Necessary Details in English from all RA II Members Key Regional Players: Republic of Korea   </vt:lpstr>
      <vt:lpstr>Project. III-1 RA II WIGOS Project for Observing Systems Integration for Supporting Disaster Risk Reduction -Integration of Surface-based Remote Sensing Data in the East Asia Key Regional Players: Japan, Republic of Korea, China   </vt:lpstr>
      <vt:lpstr>Project. III-2 RA II WIGOS Project for Observing Systems Integration for Supporting Disaster Risk Reduction -Capacity Building in Radar Techniques in the Southeast Asia Key Regional Players: ASEAN (Thailand, Malaysia)   </vt:lpstr>
      <vt:lpstr>Project. IV Enhance the Availability and Quality Management Support for NMHSs in Surface, Climate and Upper-air Observations  Key Regional Players: Japan   </vt:lpstr>
      <vt:lpstr>Project. V Develop a Sand and Dust Storm Warning Advisory and Assessment System (SDS-WAS) in Asia Node Key Regional Players: China, Japan, Republic of Korea   </vt:lpstr>
      <vt:lpstr>Project. VI Develop Support for NMHSs in Satellite Data, Products and Training Key Regional Players: Japan, Republic of Korea   </vt:lpstr>
      <vt:lpstr> 2016 Key Survey Findings </vt:lpstr>
      <vt:lpstr>AMDAR</vt:lpstr>
      <vt:lpstr>Key Strategy</vt:lpstr>
      <vt:lpstr>Additional Focus – Inter regional Projects  (RA V Jakarta Declaration) </vt:lpstr>
      <vt:lpstr>Proposal- RA II 16 -2017 </vt:lpstr>
      <vt:lpstr>Recommendation  1: The Continuation of WIGOS Projects </vt:lpstr>
      <vt:lpstr>2016-2019 Pilot projects</vt:lpstr>
      <vt:lpstr>Recommendation 2:  WIGOS Centers</vt:lpstr>
      <vt:lpstr>Recommendation 3:  RBON-Regional Observing Network</vt:lpstr>
      <vt:lpstr>Terms of Reference  TT-RBON</vt:lpstr>
      <vt:lpstr>Roadmap for  the implementation of the RBON in RA II</vt:lpstr>
      <vt:lpstr>Recommendation 4:  Updating of R-WIP-II</vt:lpstr>
      <vt:lpstr>Recommendation 5:  Updating of RBSN/RBCN</vt:lpstr>
      <vt:lpstr>Recommendation 6:  Future Structure of EG-WIGOS</vt:lpstr>
      <vt:lpstr>Governance</vt:lpstr>
      <vt:lpstr>EG-WIGOS</vt:lpstr>
      <vt:lpstr>EG-WIGOS _ TOR(1/2)</vt:lpstr>
      <vt:lpstr>EG-WIGOS _ TOR(2/2)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Kuniyuki Shida</dc:creator>
  <cp:lastModifiedBy>Salem Jaber Al-Harmi</cp:lastModifiedBy>
  <cp:revision>29</cp:revision>
  <cp:lastPrinted>2016-03-08T14:53:19Z</cp:lastPrinted>
  <dcterms:created xsi:type="dcterms:W3CDTF">2016-03-08T13:23:15Z</dcterms:created>
  <dcterms:modified xsi:type="dcterms:W3CDTF">2017-01-12T08:45:02Z</dcterms:modified>
</cp:coreProperties>
</file>