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1" r:id="rId2"/>
    <p:sldMasterId id="2147483674" r:id="rId3"/>
    <p:sldMasterId id="2147483712" r:id="rId4"/>
    <p:sldMasterId id="2147483725" r:id="rId5"/>
    <p:sldMasterId id="2147483740" r:id="rId6"/>
    <p:sldMasterId id="2147483752" r:id="rId7"/>
    <p:sldMasterId id="2147483761" r:id="rId8"/>
    <p:sldMasterId id="2147483784" r:id="rId9"/>
    <p:sldMasterId id="2147483806" r:id="rId10"/>
    <p:sldMasterId id="2147483872" r:id="rId11"/>
    <p:sldMasterId id="2147483884" r:id="rId12"/>
  </p:sldMasterIdLst>
  <p:notesMasterIdLst>
    <p:notesMasterId r:id="rId44"/>
  </p:notesMasterIdLst>
  <p:sldIdLst>
    <p:sldId id="285" r:id="rId13"/>
    <p:sldId id="385" r:id="rId14"/>
    <p:sldId id="300" r:id="rId15"/>
    <p:sldId id="350" r:id="rId16"/>
    <p:sldId id="307" r:id="rId17"/>
    <p:sldId id="308" r:id="rId18"/>
    <p:sldId id="309" r:id="rId19"/>
    <p:sldId id="311" r:id="rId20"/>
    <p:sldId id="312" r:id="rId21"/>
    <p:sldId id="281" r:id="rId22"/>
    <p:sldId id="388" r:id="rId23"/>
    <p:sldId id="398" r:id="rId24"/>
    <p:sldId id="401" r:id="rId25"/>
    <p:sldId id="402" r:id="rId26"/>
    <p:sldId id="403" r:id="rId27"/>
    <p:sldId id="389" r:id="rId28"/>
    <p:sldId id="400" r:id="rId29"/>
    <p:sldId id="399" r:id="rId30"/>
    <p:sldId id="268" r:id="rId31"/>
    <p:sldId id="404" r:id="rId32"/>
    <p:sldId id="320" r:id="rId33"/>
    <p:sldId id="405" r:id="rId34"/>
    <p:sldId id="322" r:id="rId35"/>
    <p:sldId id="325" r:id="rId36"/>
    <p:sldId id="277" r:id="rId37"/>
    <p:sldId id="313" r:id="rId38"/>
    <p:sldId id="290" r:id="rId39"/>
    <p:sldId id="291" r:id="rId40"/>
    <p:sldId id="294" r:id="rId41"/>
    <p:sldId id="316" r:id="rId42"/>
    <p:sldId id="3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00" autoAdjust="0"/>
    <p:restoredTop sz="96067" autoAdjust="0"/>
  </p:normalViewPr>
  <p:slideViewPr>
    <p:cSldViewPr>
      <p:cViewPr>
        <p:scale>
          <a:sx n="70" d="100"/>
          <a:sy n="70" d="100"/>
        </p:scale>
        <p:origin x="-1140" y="-78"/>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55AEEB-0413-4DD4-A7A3-355F5AD8BCD9}" type="datetimeFigureOut">
              <a:rPr lang="en-GB" smtClean="0"/>
              <a:pPr/>
              <a:t>11/01/2017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4BBA44-714D-4E6E-9C36-DCA11B75913D}" type="slidenum">
              <a:rPr lang="en-GB" smtClean="0"/>
              <a:pPr/>
              <a:t>‹#›</a:t>
            </a:fld>
            <a:endParaRPr lang="en-GB"/>
          </a:p>
        </p:txBody>
      </p:sp>
    </p:spTree>
    <p:extLst>
      <p:ext uri="{BB962C8B-B14F-4D97-AF65-F5344CB8AC3E}">
        <p14:creationId xmlns="" xmlns:p14="http://schemas.microsoft.com/office/powerpoint/2010/main" val="3053730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Slide Image Placeholder 1"/>
          <p:cNvSpPr>
            <a:spLocks noGrp="1" noRot="1" noChangeAspect="1" noTextEdit="1"/>
          </p:cNvSpPr>
          <p:nvPr>
            <p:ph type="sldImg"/>
          </p:nvPr>
        </p:nvSpPr>
        <p:spPr>
          <a:ln/>
        </p:spPr>
      </p:sp>
      <p:sp>
        <p:nvSpPr>
          <p:cNvPr id="670723" name="Notes Placeholder 2"/>
          <p:cNvSpPr>
            <a:spLocks noGrp="1"/>
          </p:cNvSpPr>
          <p:nvPr>
            <p:ph type="body" idx="1"/>
          </p:nvPr>
        </p:nvSpPr>
        <p:spPr>
          <a:noFill/>
          <a:ln/>
        </p:spPr>
        <p:txBody>
          <a:bodyPr/>
          <a:lstStyle/>
          <a:p>
            <a:pPr eaLnBrk="1" hangingPunct="1">
              <a:spcBef>
                <a:spcPct val="0"/>
              </a:spcBef>
            </a:pPr>
            <a:r>
              <a:rPr lang="en-US" altLang="is-IS" smtClean="0">
                <a:latin typeface="Calibri" pitchFamily="34" charset="0"/>
                <a:ea typeface="MS PGothic" pitchFamily="34" charset="-128"/>
              </a:rPr>
              <a:t>Manhattan figure from http://freegeographytools.com/2007/high-resolution-sea-level-rise-effects-in-google-earth</a:t>
            </a:r>
          </a:p>
        </p:txBody>
      </p:sp>
      <p:sp>
        <p:nvSpPr>
          <p:cNvPr id="670724" name="Slide Number Placeholder 3"/>
          <p:cNvSpPr>
            <a:spLocks noGrp="1"/>
          </p:cNvSpPr>
          <p:nvPr>
            <p:ph type="sldNum" sz="quarter" idx="5"/>
          </p:nvPr>
        </p:nvSpPr>
        <p:spPr>
          <a:noFill/>
        </p:spPr>
        <p:txBody>
          <a:bodyPr/>
          <a:lstStyle/>
          <a:p>
            <a:fld id="{BB537410-DF64-41C0-A9B6-84F02C96E7F8}" type="slidenum">
              <a:rPr lang="en-US" altLang="is-IS" smtClean="0">
                <a:solidFill>
                  <a:srgbClr val="000000"/>
                </a:solidFill>
                <a:ea typeface="MS PGothic" pitchFamily="34" charset="-128"/>
              </a:rPr>
              <a:pPr/>
              <a:t>3</a:t>
            </a:fld>
            <a:endParaRPr lang="en-US" altLang="is-IS" smtClean="0">
              <a:solidFill>
                <a:srgbClr val="000000"/>
              </a:solidFill>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Slide Image Placeholder 1"/>
          <p:cNvSpPr>
            <a:spLocks noGrp="1" noRot="1" noChangeAspect="1" noTextEdit="1"/>
          </p:cNvSpPr>
          <p:nvPr>
            <p:ph type="sldImg"/>
          </p:nvPr>
        </p:nvSpPr>
        <p:spPr>
          <a:ln/>
        </p:spPr>
      </p:sp>
      <p:sp>
        <p:nvSpPr>
          <p:cNvPr id="673795" name="Notes Placeholder 2"/>
          <p:cNvSpPr>
            <a:spLocks noGrp="1"/>
          </p:cNvSpPr>
          <p:nvPr>
            <p:ph type="body" idx="1"/>
          </p:nvPr>
        </p:nvSpPr>
        <p:spPr>
          <a:noFill/>
          <a:ln/>
        </p:spPr>
        <p:txBody>
          <a:bodyPr/>
          <a:lstStyle/>
          <a:p>
            <a:endParaRPr lang="en-US" smtClean="0">
              <a:latin typeface="Times" pitchFamily="18" charset="0"/>
            </a:endParaRPr>
          </a:p>
        </p:txBody>
      </p:sp>
      <p:sp>
        <p:nvSpPr>
          <p:cNvPr id="67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buClr>
                <a:srgbClr val="FF9900"/>
              </a:buClr>
              <a:buFont typeface="Wingdings" pitchFamily="2" charset="2"/>
              <a:buNone/>
            </a:pPr>
            <a:fld id="{F08C1966-0E53-4E98-8236-DA7EEB2F4B9C}" type="slidenum">
              <a:rPr lang="en-CA" sz="1200">
                <a:solidFill>
                  <a:srgbClr val="000000"/>
                </a:solidFill>
                <a:latin typeface="Calibri" pitchFamily="34" charset="0"/>
                <a:ea typeface="MS PGothic" pitchFamily="34" charset="-128"/>
              </a:rPr>
              <a:pPr algn="r">
                <a:buClr>
                  <a:srgbClr val="FF9900"/>
                </a:buClr>
                <a:buFont typeface="Wingdings" pitchFamily="2" charset="2"/>
                <a:buNone/>
              </a:pPr>
              <a:t>7</a:t>
            </a:fld>
            <a:endParaRPr lang="en-CA" sz="1200">
              <a:solidFill>
                <a:srgbClr val="000000"/>
              </a:solidFill>
              <a:latin typeface="Calibri" pitchFamily="34" charset="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p:cNvSpPr>
            <a:spLocks noGrp="1" noChangeArrowheads="1"/>
          </p:cNvSpPr>
          <p:nvPr>
            <p:ph type="dt" sz="quarter"/>
          </p:nvPr>
        </p:nvSpPr>
        <p:spPr>
          <a:noFill/>
        </p:spPr>
        <p:txBody>
          <a:bodyPr/>
          <a:lstStyle>
            <a:lvl1pPr>
              <a:tabLst>
                <a:tab pos="0" algn="l"/>
                <a:tab pos="422041" algn="l"/>
                <a:tab pos="844083" algn="l"/>
                <a:tab pos="1266124" algn="l"/>
                <a:tab pos="1688165" algn="l"/>
                <a:tab pos="2110207" algn="l"/>
                <a:tab pos="2532248" algn="l"/>
                <a:tab pos="2954289" algn="l"/>
                <a:tab pos="3376331" algn="l"/>
                <a:tab pos="3798372" algn="l"/>
                <a:tab pos="4220413" algn="l"/>
                <a:tab pos="4642455" algn="l"/>
                <a:tab pos="5064496" algn="l"/>
                <a:tab pos="5486537" algn="l"/>
                <a:tab pos="5908578" algn="l"/>
                <a:tab pos="6330620" algn="l"/>
                <a:tab pos="6752661" algn="l"/>
                <a:tab pos="7174702" algn="l"/>
                <a:tab pos="7596744" algn="l"/>
                <a:tab pos="8018785" algn="l"/>
                <a:tab pos="8440826" algn="l"/>
              </a:tabLst>
              <a:defRPr>
                <a:solidFill>
                  <a:schemeClr val="bg1"/>
                </a:solidFill>
                <a:latin typeface="Arial" charset="0"/>
                <a:ea typeface="ＭＳ Ｐゴシック" pitchFamily="32" charset="-128"/>
              </a:defRPr>
            </a:lvl1pPr>
            <a:lvl2pPr>
              <a:tabLst>
                <a:tab pos="0" algn="l"/>
                <a:tab pos="422041" algn="l"/>
                <a:tab pos="844083" algn="l"/>
                <a:tab pos="1266124" algn="l"/>
                <a:tab pos="1688165" algn="l"/>
                <a:tab pos="2110207" algn="l"/>
                <a:tab pos="2532248" algn="l"/>
                <a:tab pos="2954289" algn="l"/>
                <a:tab pos="3376331" algn="l"/>
                <a:tab pos="3798372" algn="l"/>
                <a:tab pos="4220413" algn="l"/>
                <a:tab pos="4642455" algn="l"/>
                <a:tab pos="5064496" algn="l"/>
                <a:tab pos="5486537" algn="l"/>
                <a:tab pos="5908578" algn="l"/>
                <a:tab pos="6330620" algn="l"/>
                <a:tab pos="6752661" algn="l"/>
                <a:tab pos="7174702" algn="l"/>
                <a:tab pos="7596744" algn="l"/>
                <a:tab pos="8018785" algn="l"/>
                <a:tab pos="8440826" algn="l"/>
              </a:tabLst>
              <a:defRPr>
                <a:solidFill>
                  <a:schemeClr val="bg1"/>
                </a:solidFill>
                <a:latin typeface="Arial" charset="0"/>
                <a:ea typeface="ＭＳ Ｐゴシック" pitchFamily="32" charset="-128"/>
              </a:defRPr>
            </a:lvl2pPr>
            <a:lvl3pPr>
              <a:tabLst>
                <a:tab pos="0" algn="l"/>
                <a:tab pos="422041" algn="l"/>
                <a:tab pos="844083" algn="l"/>
                <a:tab pos="1266124" algn="l"/>
                <a:tab pos="1688165" algn="l"/>
                <a:tab pos="2110207" algn="l"/>
                <a:tab pos="2532248" algn="l"/>
                <a:tab pos="2954289" algn="l"/>
                <a:tab pos="3376331" algn="l"/>
                <a:tab pos="3798372" algn="l"/>
                <a:tab pos="4220413" algn="l"/>
                <a:tab pos="4642455" algn="l"/>
                <a:tab pos="5064496" algn="l"/>
                <a:tab pos="5486537" algn="l"/>
                <a:tab pos="5908578" algn="l"/>
                <a:tab pos="6330620" algn="l"/>
                <a:tab pos="6752661" algn="l"/>
                <a:tab pos="7174702" algn="l"/>
                <a:tab pos="7596744" algn="l"/>
                <a:tab pos="8018785" algn="l"/>
                <a:tab pos="8440826" algn="l"/>
              </a:tabLst>
              <a:defRPr>
                <a:solidFill>
                  <a:schemeClr val="bg1"/>
                </a:solidFill>
                <a:latin typeface="Arial" charset="0"/>
                <a:ea typeface="ＭＳ Ｐゴシック" pitchFamily="32" charset="-128"/>
              </a:defRPr>
            </a:lvl3pPr>
            <a:lvl4pPr>
              <a:tabLst>
                <a:tab pos="0" algn="l"/>
                <a:tab pos="422041" algn="l"/>
                <a:tab pos="844083" algn="l"/>
                <a:tab pos="1266124" algn="l"/>
                <a:tab pos="1688165" algn="l"/>
                <a:tab pos="2110207" algn="l"/>
                <a:tab pos="2532248" algn="l"/>
                <a:tab pos="2954289" algn="l"/>
                <a:tab pos="3376331" algn="l"/>
                <a:tab pos="3798372" algn="l"/>
                <a:tab pos="4220413" algn="l"/>
                <a:tab pos="4642455" algn="l"/>
                <a:tab pos="5064496" algn="l"/>
                <a:tab pos="5486537" algn="l"/>
                <a:tab pos="5908578" algn="l"/>
                <a:tab pos="6330620" algn="l"/>
                <a:tab pos="6752661" algn="l"/>
                <a:tab pos="7174702" algn="l"/>
                <a:tab pos="7596744" algn="l"/>
                <a:tab pos="8018785" algn="l"/>
                <a:tab pos="8440826" algn="l"/>
              </a:tabLst>
              <a:defRPr>
                <a:solidFill>
                  <a:schemeClr val="bg1"/>
                </a:solidFill>
                <a:latin typeface="Arial" charset="0"/>
                <a:ea typeface="ＭＳ Ｐゴシック" pitchFamily="32" charset="-128"/>
              </a:defRPr>
            </a:lvl4pPr>
            <a:lvl5pPr>
              <a:tabLst>
                <a:tab pos="0" algn="l"/>
                <a:tab pos="422041" algn="l"/>
                <a:tab pos="844083" algn="l"/>
                <a:tab pos="1266124" algn="l"/>
                <a:tab pos="1688165" algn="l"/>
                <a:tab pos="2110207" algn="l"/>
                <a:tab pos="2532248" algn="l"/>
                <a:tab pos="2954289" algn="l"/>
                <a:tab pos="3376331" algn="l"/>
                <a:tab pos="3798372" algn="l"/>
                <a:tab pos="4220413" algn="l"/>
                <a:tab pos="4642455" algn="l"/>
                <a:tab pos="5064496" algn="l"/>
                <a:tab pos="5486537" algn="l"/>
                <a:tab pos="5908578" algn="l"/>
                <a:tab pos="6330620" algn="l"/>
                <a:tab pos="6752661" algn="l"/>
                <a:tab pos="7174702" algn="l"/>
                <a:tab pos="7596744" algn="l"/>
                <a:tab pos="8018785" algn="l"/>
                <a:tab pos="8440826" algn="l"/>
              </a:tabLst>
              <a:defRPr>
                <a:solidFill>
                  <a:schemeClr val="bg1"/>
                </a:solidFill>
                <a:latin typeface="Arial" charset="0"/>
                <a:ea typeface="ＭＳ Ｐゴシック" pitchFamily="32" charset="-128"/>
              </a:defRPr>
            </a:lvl5pPr>
            <a:lvl6pPr marL="2321227" indent="-211021" defTabSz="414715" eaLnBrk="0" fontAlgn="base" hangingPunct="0">
              <a:spcBef>
                <a:spcPct val="0"/>
              </a:spcBef>
              <a:spcAft>
                <a:spcPct val="0"/>
              </a:spcAft>
              <a:buClr>
                <a:srgbClr val="000000"/>
              </a:buClr>
              <a:buSzPct val="100000"/>
              <a:buFont typeface="Times New Roman" pitchFamily="16" charset="0"/>
              <a:tabLst>
                <a:tab pos="0" algn="l"/>
                <a:tab pos="422041" algn="l"/>
                <a:tab pos="844083" algn="l"/>
                <a:tab pos="1266124" algn="l"/>
                <a:tab pos="1688165" algn="l"/>
                <a:tab pos="2110207" algn="l"/>
                <a:tab pos="2532248" algn="l"/>
                <a:tab pos="2954289" algn="l"/>
                <a:tab pos="3376331" algn="l"/>
                <a:tab pos="3798372" algn="l"/>
                <a:tab pos="4220413" algn="l"/>
                <a:tab pos="4642455" algn="l"/>
                <a:tab pos="5064496" algn="l"/>
                <a:tab pos="5486537" algn="l"/>
                <a:tab pos="5908578" algn="l"/>
                <a:tab pos="6330620" algn="l"/>
                <a:tab pos="6752661" algn="l"/>
                <a:tab pos="7174702" algn="l"/>
                <a:tab pos="7596744" algn="l"/>
                <a:tab pos="8018785" algn="l"/>
                <a:tab pos="8440826" algn="l"/>
              </a:tabLst>
              <a:defRPr>
                <a:solidFill>
                  <a:schemeClr val="bg1"/>
                </a:solidFill>
                <a:latin typeface="Arial" charset="0"/>
                <a:ea typeface="ＭＳ Ｐゴシック" pitchFamily="32" charset="-128"/>
              </a:defRPr>
            </a:lvl6pPr>
            <a:lvl7pPr marL="2743269" indent="-211021" defTabSz="414715" eaLnBrk="0" fontAlgn="base" hangingPunct="0">
              <a:spcBef>
                <a:spcPct val="0"/>
              </a:spcBef>
              <a:spcAft>
                <a:spcPct val="0"/>
              </a:spcAft>
              <a:buClr>
                <a:srgbClr val="000000"/>
              </a:buClr>
              <a:buSzPct val="100000"/>
              <a:buFont typeface="Times New Roman" pitchFamily="16" charset="0"/>
              <a:tabLst>
                <a:tab pos="0" algn="l"/>
                <a:tab pos="422041" algn="l"/>
                <a:tab pos="844083" algn="l"/>
                <a:tab pos="1266124" algn="l"/>
                <a:tab pos="1688165" algn="l"/>
                <a:tab pos="2110207" algn="l"/>
                <a:tab pos="2532248" algn="l"/>
                <a:tab pos="2954289" algn="l"/>
                <a:tab pos="3376331" algn="l"/>
                <a:tab pos="3798372" algn="l"/>
                <a:tab pos="4220413" algn="l"/>
                <a:tab pos="4642455" algn="l"/>
                <a:tab pos="5064496" algn="l"/>
                <a:tab pos="5486537" algn="l"/>
                <a:tab pos="5908578" algn="l"/>
                <a:tab pos="6330620" algn="l"/>
                <a:tab pos="6752661" algn="l"/>
                <a:tab pos="7174702" algn="l"/>
                <a:tab pos="7596744" algn="l"/>
                <a:tab pos="8018785" algn="l"/>
                <a:tab pos="8440826" algn="l"/>
              </a:tabLst>
              <a:defRPr>
                <a:solidFill>
                  <a:schemeClr val="bg1"/>
                </a:solidFill>
                <a:latin typeface="Arial" charset="0"/>
                <a:ea typeface="ＭＳ Ｐゴシック" pitchFamily="32" charset="-128"/>
              </a:defRPr>
            </a:lvl7pPr>
            <a:lvl8pPr marL="3165310" indent="-211021" defTabSz="414715" eaLnBrk="0" fontAlgn="base" hangingPunct="0">
              <a:spcBef>
                <a:spcPct val="0"/>
              </a:spcBef>
              <a:spcAft>
                <a:spcPct val="0"/>
              </a:spcAft>
              <a:buClr>
                <a:srgbClr val="000000"/>
              </a:buClr>
              <a:buSzPct val="100000"/>
              <a:buFont typeface="Times New Roman" pitchFamily="16" charset="0"/>
              <a:tabLst>
                <a:tab pos="0" algn="l"/>
                <a:tab pos="422041" algn="l"/>
                <a:tab pos="844083" algn="l"/>
                <a:tab pos="1266124" algn="l"/>
                <a:tab pos="1688165" algn="l"/>
                <a:tab pos="2110207" algn="l"/>
                <a:tab pos="2532248" algn="l"/>
                <a:tab pos="2954289" algn="l"/>
                <a:tab pos="3376331" algn="l"/>
                <a:tab pos="3798372" algn="l"/>
                <a:tab pos="4220413" algn="l"/>
                <a:tab pos="4642455" algn="l"/>
                <a:tab pos="5064496" algn="l"/>
                <a:tab pos="5486537" algn="l"/>
                <a:tab pos="5908578" algn="l"/>
                <a:tab pos="6330620" algn="l"/>
                <a:tab pos="6752661" algn="l"/>
                <a:tab pos="7174702" algn="l"/>
                <a:tab pos="7596744" algn="l"/>
                <a:tab pos="8018785" algn="l"/>
                <a:tab pos="8440826" algn="l"/>
              </a:tabLst>
              <a:defRPr>
                <a:solidFill>
                  <a:schemeClr val="bg1"/>
                </a:solidFill>
                <a:latin typeface="Arial" charset="0"/>
                <a:ea typeface="ＭＳ Ｐゴシック" pitchFamily="32" charset="-128"/>
              </a:defRPr>
            </a:lvl8pPr>
            <a:lvl9pPr marL="3587351" indent="-211021" defTabSz="414715" eaLnBrk="0" fontAlgn="base" hangingPunct="0">
              <a:spcBef>
                <a:spcPct val="0"/>
              </a:spcBef>
              <a:spcAft>
                <a:spcPct val="0"/>
              </a:spcAft>
              <a:buClr>
                <a:srgbClr val="000000"/>
              </a:buClr>
              <a:buSzPct val="100000"/>
              <a:buFont typeface="Times New Roman" pitchFamily="16" charset="0"/>
              <a:tabLst>
                <a:tab pos="0" algn="l"/>
                <a:tab pos="422041" algn="l"/>
                <a:tab pos="844083" algn="l"/>
                <a:tab pos="1266124" algn="l"/>
                <a:tab pos="1688165" algn="l"/>
                <a:tab pos="2110207" algn="l"/>
                <a:tab pos="2532248" algn="l"/>
                <a:tab pos="2954289" algn="l"/>
                <a:tab pos="3376331" algn="l"/>
                <a:tab pos="3798372" algn="l"/>
                <a:tab pos="4220413" algn="l"/>
                <a:tab pos="4642455" algn="l"/>
                <a:tab pos="5064496" algn="l"/>
                <a:tab pos="5486537" algn="l"/>
                <a:tab pos="5908578" algn="l"/>
                <a:tab pos="6330620" algn="l"/>
                <a:tab pos="6752661" algn="l"/>
                <a:tab pos="7174702" algn="l"/>
                <a:tab pos="7596744" algn="l"/>
                <a:tab pos="8018785" algn="l"/>
                <a:tab pos="8440826" algn="l"/>
              </a:tabLst>
              <a:defRPr>
                <a:solidFill>
                  <a:schemeClr val="bg1"/>
                </a:solidFill>
                <a:latin typeface="Arial" charset="0"/>
                <a:ea typeface="ＭＳ Ｐゴシック" pitchFamily="32" charset="-128"/>
              </a:defRPr>
            </a:lvl9pPr>
          </a:lstStyle>
          <a:p>
            <a:r>
              <a:rPr lang="en-GB" smtClean="0">
                <a:solidFill>
                  <a:srgbClr val="000000"/>
                </a:solidFill>
                <a:latin typeface="DejaVu Serif" pitchFamily="16" charset="0"/>
              </a:rPr>
              <a:t>15/09/12</a:t>
            </a:r>
          </a:p>
        </p:txBody>
      </p:sp>
      <p:sp>
        <p:nvSpPr>
          <p:cNvPr id="36867" name="Rectangle 12"/>
          <p:cNvSpPr>
            <a:spLocks noGrp="1" noChangeArrowheads="1"/>
          </p:cNvSpPr>
          <p:nvPr>
            <p:ph type="sldNum" sz="quarter"/>
          </p:nvPr>
        </p:nvSpPr>
        <p:spPr>
          <a:noFill/>
        </p:spPr>
        <p:txBody>
          <a:bodyPr/>
          <a:lstStyle>
            <a:lvl1pPr>
              <a:tabLst>
                <a:tab pos="0" algn="l"/>
                <a:tab pos="422041" algn="l"/>
                <a:tab pos="844083" algn="l"/>
                <a:tab pos="1266124" algn="l"/>
                <a:tab pos="1688165" algn="l"/>
                <a:tab pos="2110207" algn="l"/>
                <a:tab pos="2532248" algn="l"/>
                <a:tab pos="2954289" algn="l"/>
                <a:tab pos="3376331" algn="l"/>
                <a:tab pos="3798372" algn="l"/>
                <a:tab pos="4220413" algn="l"/>
                <a:tab pos="4642455" algn="l"/>
                <a:tab pos="5064496" algn="l"/>
                <a:tab pos="5486537" algn="l"/>
                <a:tab pos="5908578" algn="l"/>
                <a:tab pos="6330620" algn="l"/>
                <a:tab pos="6752661" algn="l"/>
                <a:tab pos="7174702" algn="l"/>
                <a:tab pos="7596744" algn="l"/>
                <a:tab pos="8018785" algn="l"/>
                <a:tab pos="8440826" algn="l"/>
              </a:tabLst>
              <a:defRPr>
                <a:solidFill>
                  <a:schemeClr val="bg1"/>
                </a:solidFill>
                <a:latin typeface="Arial" charset="0"/>
                <a:ea typeface="ＭＳ Ｐゴシック" pitchFamily="32" charset="-128"/>
              </a:defRPr>
            </a:lvl1pPr>
            <a:lvl2pPr>
              <a:tabLst>
                <a:tab pos="0" algn="l"/>
                <a:tab pos="422041" algn="l"/>
                <a:tab pos="844083" algn="l"/>
                <a:tab pos="1266124" algn="l"/>
                <a:tab pos="1688165" algn="l"/>
                <a:tab pos="2110207" algn="l"/>
                <a:tab pos="2532248" algn="l"/>
                <a:tab pos="2954289" algn="l"/>
                <a:tab pos="3376331" algn="l"/>
                <a:tab pos="3798372" algn="l"/>
                <a:tab pos="4220413" algn="l"/>
                <a:tab pos="4642455" algn="l"/>
                <a:tab pos="5064496" algn="l"/>
                <a:tab pos="5486537" algn="l"/>
                <a:tab pos="5908578" algn="l"/>
                <a:tab pos="6330620" algn="l"/>
                <a:tab pos="6752661" algn="l"/>
                <a:tab pos="7174702" algn="l"/>
                <a:tab pos="7596744" algn="l"/>
                <a:tab pos="8018785" algn="l"/>
                <a:tab pos="8440826" algn="l"/>
              </a:tabLst>
              <a:defRPr>
                <a:solidFill>
                  <a:schemeClr val="bg1"/>
                </a:solidFill>
                <a:latin typeface="Arial" charset="0"/>
                <a:ea typeface="ＭＳ Ｐゴシック" pitchFamily="32" charset="-128"/>
              </a:defRPr>
            </a:lvl2pPr>
            <a:lvl3pPr>
              <a:tabLst>
                <a:tab pos="0" algn="l"/>
                <a:tab pos="422041" algn="l"/>
                <a:tab pos="844083" algn="l"/>
                <a:tab pos="1266124" algn="l"/>
                <a:tab pos="1688165" algn="l"/>
                <a:tab pos="2110207" algn="l"/>
                <a:tab pos="2532248" algn="l"/>
                <a:tab pos="2954289" algn="l"/>
                <a:tab pos="3376331" algn="l"/>
                <a:tab pos="3798372" algn="l"/>
                <a:tab pos="4220413" algn="l"/>
                <a:tab pos="4642455" algn="l"/>
                <a:tab pos="5064496" algn="l"/>
                <a:tab pos="5486537" algn="l"/>
                <a:tab pos="5908578" algn="l"/>
                <a:tab pos="6330620" algn="l"/>
                <a:tab pos="6752661" algn="l"/>
                <a:tab pos="7174702" algn="l"/>
                <a:tab pos="7596744" algn="l"/>
                <a:tab pos="8018785" algn="l"/>
                <a:tab pos="8440826" algn="l"/>
              </a:tabLst>
              <a:defRPr>
                <a:solidFill>
                  <a:schemeClr val="bg1"/>
                </a:solidFill>
                <a:latin typeface="Arial" charset="0"/>
                <a:ea typeface="ＭＳ Ｐゴシック" pitchFamily="32" charset="-128"/>
              </a:defRPr>
            </a:lvl3pPr>
            <a:lvl4pPr>
              <a:tabLst>
                <a:tab pos="0" algn="l"/>
                <a:tab pos="422041" algn="l"/>
                <a:tab pos="844083" algn="l"/>
                <a:tab pos="1266124" algn="l"/>
                <a:tab pos="1688165" algn="l"/>
                <a:tab pos="2110207" algn="l"/>
                <a:tab pos="2532248" algn="l"/>
                <a:tab pos="2954289" algn="l"/>
                <a:tab pos="3376331" algn="l"/>
                <a:tab pos="3798372" algn="l"/>
                <a:tab pos="4220413" algn="l"/>
                <a:tab pos="4642455" algn="l"/>
                <a:tab pos="5064496" algn="l"/>
                <a:tab pos="5486537" algn="l"/>
                <a:tab pos="5908578" algn="l"/>
                <a:tab pos="6330620" algn="l"/>
                <a:tab pos="6752661" algn="l"/>
                <a:tab pos="7174702" algn="l"/>
                <a:tab pos="7596744" algn="l"/>
                <a:tab pos="8018785" algn="l"/>
                <a:tab pos="8440826" algn="l"/>
              </a:tabLst>
              <a:defRPr>
                <a:solidFill>
                  <a:schemeClr val="bg1"/>
                </a:solidFill>
                <a:latin typeface="Arial" charset="0"/>
                <a:ea typeface="ＭＳ Ｐゴシック" pitchFamily="32" charset="-128"/>
              </a:defRPr>
            </a:lvl4pPr>
            <a:lvl5pPr>
              <a:tabLst>
                <a:tab pos="0" algn="l"/>
                <a:tab pos="422041" algn="l"/>
                <a:tab pos="844083" algn="l"/>
                <a:tab pos="1266124" algn="l"/>
                <a:tab pos="1688165" algn="l"/>
                <a:tab pos="2110207" algn="l"/>
                <a:tab pos="2532248" algn="l"/>
                <a:tab pos="2954289" algn="l"/>
                <a:tab pos="3376331" algn="l"/>
                <a:tab pos="3798372" algn="l"/>
                <a:tab pos="4220413" algn="l"/>
                <a:tab pos="4642455" algn="l"/>
                <a:tab pos="5064496" algn="l"/>
                <a:tab pos="5486537" algn="l"/>
                <a:tab pos="5908578" algn="l"/>
                <a:tab pos="6330620" algn="l"/>
                <a:tab pos="6752661" algn="l"/>
                <a:tab pos="7174702" algn="l"/>
                <a:tab pos="7596744" algn="l"/>
                <a:tab pos="8018785" algn="l"/>
                <a:tab pos="8440826" algn="l"/>
              </a:tabLst>
              <a:defRPr>
                <a:solidFill>
                  <a:schemeClr val="bg1"/>
                </a:solidFill>
                <a:latin typeface="Arial" charset="0"/>
                <a:ea typeface="ＭＳ Ｐゴシック" pitchFamily="32" charset="-128"/>
              </a:defRPr>
            </a:lvl5pPr>
            <a:lvl6pPr marL="2321227" indent="-211021" defTabSz="414715" eaLnBrk="0" fontAlgn="base" hangingPunct="0">
              <a:spcBef>
                <a:spcPct val="0"/>
              </a:spcBef>
              <a:spcAft>
                <a:spcPct val="0"/>
              </a:spcAft>
              <a:buClr>
                <a:srgbClr val="000000"/>
              </a:buClr>
              <a:buSzPct val="100000"/>
              <a:buFont typeface="Times New Roman" pitchFamily="16" charset="0"/>
              <a:tabLst>
                <a:tab pos="0" algn="l"/>
                <a:tab pos="422041" algn="l"/>
                <a:tab pos="844083" algn="l"/>
                <a:tab pos="1266124" algn="l"/>
                <a:tab pos="1688165" algn="l"/>
                <a:tab pos="2110207" algn="l"/>
                <a:tab pos="2532248" algn="l"/>
                <a:tab pos="2954289" algn="l"/>
                <a:tab pos="3376331" algn="l"/>
                <a:tab pos="3798372" algn="l"/>
                <a:tab pos="4220413" algn="l"/>
                <a:tab pos="4642455" algn="l"/>
                <a:tab pos="5064496" algn="l"/>
                <a:tab pos="5486537" algn="l"/>
                <a:tab pos="5908578" algn="l"/>
                <a:tab pos="6330620" algn="l"/>
                <a:tab pos="6752661" algn="l"/>
                <a:tab pos="7174702" algn="l"/>
                <a:tab pos="7596744" algn="l"/>
                <a:tab pos="8018785" algn="l"/>
                <a:tab pos="8440826" algn="l"/>
              </a:tabLst>
              <a:defRPr>
                <a:solidFill>
                  <a:schemeClr val="bg1"/>
                </a:solidFill>
                <a:latin typeface="Arial" charset="0"/>
                <a:ea typeface="ＭＳ Ｐゴシック" pitchFamily="32" charset="-128"/>
              </a:defRPr>
            </a:lvl6pPr>
            <a:lvl7pPr marL="2743269" indent="-211021" defTabSz="414715" eaLnBrk="0" fontAlgn="base" hangingPunct="0">
              <a:spcBef>
                <a:spcPct val="0"/>
              </a:spcBef>
              <a:spcAft>
                <a:spcPct val="0"/>
              </a:spcAft>
              <a:buClr>
                <a:srgbClr val="000000"/>
              </a:buClr>
              <a:buSzPct val="100000"/>
              <a:buFont typeface="Times New Roman" pitchFamily="16" charset="0"/>
              <a:tabLst>
                <a:tab pos="0" algn="l"/>
                <a:tab pos="422041" algn="l"/>
                <a:tab pos="844083" algn="l"/>
                <a:tab pos="1266124" algn="l"/>
                <a:tab pos="1688165" algn="l"/>
                <a:tab pos="2110207" algn="l"/>
                <a:tab pos="2532248" algn="l"/>
                <a:tab pos="2954289" algn="l"/>
                <a:tab pos="3376331" algn="l"/>
                <a:tab pos="3798372" algn="l"/>
                <a:tab pos="4220413" algn="l"/>
                <a:tab pos="4642455" algn="l"/>
                <a:tab pos="5064496" algn="l"/>
                <a:tab pos="5486537" algn="l"/>
                <a:tab pos="5908578" algn="l"/>
                <a:tab pos="6330620" algn="l"/>
                <a:tab pos="6752661" algn="l"/>
                <a:tab pos="7174702" algn="l"/>
                <a:tab pos="7596744" algn="l"/>
                <a:tab pos="8018785" algn="l"/>
                <a:tab pos="8440826" algn="l"/>
              </a:tabLst>
              <a:defRPr>
                <a:solidFill>
                  <a:schemeClr val="bg1"/>
                </a:solidFill>
                <a:latin typeface="Arial" charset="0"/>
                <a:ea typeface="ＭＳ Ｐゴシック" pitchFamily="32" charset="-128"/>
              </a:defRPr>
            </a:lvl7pPr>
            <a:lvl8pPr marL="3165310" indent="-211021" defTabSz="414715" eaLnBrk="0" fontAlgn="base" hangingPunct="0">
              <a:spcBef>
                <a:spcPct val="0"/>
              </a:spcBef>
              <a:spcAft>
                <a:spcPct val="0"/>
              </a:spcAft>
              <a:buClr>
                <a:srgbClr val="000000"/>
              </a:buClr>
              <a:buSzPct val="100000"/>
              <a:buFont typeface="Times New Roman" pitchFamily="16" charset="0"/>
              <a:tabLst>
                <a:tab pos="0" algn="l"/>
                <a:tab pos="422041" algn="l"/>
                <a:tab pos="844083" algn="l"/>
                <a:tab pos="1266124" algn="l"/>
                <a:tab pos="1688165" algn="l"/>
                <a:tab pos="2110207" algn="l"/>
                <a:tab pos="2532248" algn="l"/>
                <a:tab pos="2954289" algn="l"/>
                <a:tab pos="3376331" algn="l"/>
                <a:tab pos="3798372" algn="l"/>
                <a:tab pos="4220413" algn="l"/>
                <a:tab pos="4642455" algn="l"/>
                <a:tab pos="5064496" algn="l"/>
                <a:tab pos="5486537" algn="l"/>
                <a:tab pos="5908578" algn="l"/>
                <a:tab pos="6330620" algn="l"/>
                <a:tab pos="6752661" algn="l"/>
                <a:tab pos="7174702" algn="l"/>
                <a:tab pos="7596744" algn="l"/>
                <a:tab pos="8018785" algn="l"/>
                <a:tab pos="8440826" algn="l"/>
              </a:tabLst>
              <a:defRPr>
                <a:solidFill>
                  <a:schemeClr val="bg1"/>
                </a:solidFill>
                <a:latin typeface="Arial" charset="0"/>
                <a:ea typeface="ＭＳ Ｐゴシック" pitchFamily="32" charset="-128"/>
              </a:defRPr>
            </a:lvl8pPr>
            <a:lvl9pPr marL="3587351" indent="-211021" defTabSz="414715" eaLnBrk="0" fontAlgn="base" hangingPunct="0">
              <a:spcBef>
                <a:spcPct val="0"/>
              </a:spcBef>
              <a:spcAft>
                <a:spcPct val="0"/>
              </a:spcAft>
              <a:buClr>
                <a:srgbClr val="000000"/>
              </a:buClr>
              <a:buSzPct val="100000"/>
              <a:buFont typeface="Times New Roman" pitchFamily="16" charset="0"/>
              <a:tabLst>
                <a:tab pos="0" algn="l"/>
                <a:tab pos="422041" algn="l"/>
                <a:tab pos="844083" algn="l"/>
                <a:tab pos="1266124" algn="l"/>
                <a:tab pos="1688165" algn="l"/>
                <a:tab pos="2110207" algn="l"/>
                <a:tab pos="2532248" algn="l"/>
                <a:tab pos="2954289" algn="l"/>
                <a:tab pos="3376331" algn="l"/>
                <a:tab pos="3798372" algn="l"/>
                <a:tab pos="4220413" algn="l"/>
                <a:tab pos="4642455" algn="l"/>
                <a:tab pos="5064496" algn="l"/>
                <a:tab pos="5486537" algn="l"/>
                <a:tab pos="5908578" algn="l"/>
                <a:tab pos="6330620" algn="l"/>
                <a:tab pos="6752661" algn="l"/>
                <a:tab pos="7174702" algn="l"/>
                <a:tab pos="7596744" algn="l"/>
                <a:tab pos="8018785" algn="l"/>
                <a:tab pos="8440826" algn="l"/>
              </a:tabLst>
              <a:defRPr>
                <a:solidFill>
                  <a:schemeClr val="bg1"/>
                </a:solidFill>
                <a:latin typeface="Arial" charset="0"/>
                <a:ea typeface="ＭＳ Ｐゴシック" pitchFamily="32" charset="-128"/>
              </a:defRPr>
            </a:lvl9pPr>
          </a:lstStyle>
          <a:p>
            <a:fld id="{4AD41294-3E66-463D-B429-9674FB59A696}" type="slidenum">
              <a:rPr lang="en-GB" smtClean="0">
                <a:solidFill>
                  <a:srgbClr val="000000"/>
                </a:solidFill>
                <a:latin typeface="DejaVu Serif" pitchFamily="16" charset="0"/>
              </a:rPr>
              <a:pPr/>
              <a:t>15</a:t>
            </a:fld>
            <a:endParaRPr lang="en-GB" smtClean="0">
              <a:solidFill>
                <a:srgbClr val="000000"/>
              </a:solidFill>
              <a:latin typeface="DejaVu Serif" pitchFamily="16" charset="0"/>
            </a:endParaRPr>
          </a:p>
        </p:txBody>
      </p:sp>
      <p:sp>
        <p:nvSpPr>
          <p:cNvPr id="36868" name="Rectangle 1"/>
          <p:cNvSpPr>
            <a:spLocks noGrp="1" noRot="1" noChangeAspect="1" noChangeArrowheads="1" noTextEdit="1"/>
          </p:cNvSpPr>
          <p:nvPr>
            <p:ph type="sldImg"/>
          </p:nvPr>
        </p:nvSpPr>
        <p:spPr>
          <a:xfrm>
            <a:off x="1171575" y="709613"/>
            <a:ext cx="4532313" cy="3398837"/>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36869" name="Rectangle 2"/>
          <p:cNvSpPr>
            <a:spLocks noGrp="1" noChangeArrowheads="1"/>
          </p:cNvSpPr>
          <p:nvPr>
            <p:ph type="body" idx="1"/>
          </p:nvPr>
        </p:nvSpPr>
        <p:spPr>
          <a:xfrm>
            <a:off x="936995" y="4330175"/>
            <a:ext cx="5000880" cy="4108913"/>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smtClean="0"/>
          </a:p>
        </p:txBody>
      </p:sp>
    </p:spTree>
    <p:extLst>
      <p:ext uri="{BB962C8B-B14F-4D97-AF65-F5344CB8AC3E}">
        <p14:creationId xmlns:p14="http://schemas.microsoft.com/office/powerpoint/2010/main" xmlns="" val="2544065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Slide Image Placeholder 1"/>
          <p:cNvSpPr>
            <a:spLocks noGrp="1" noRot="1" noChangeAspect="1" noTextEdit="1"/>
          </p:cNvSpPr>
          <p:nvPr>
            <p:ph type="sldImg"/>
          </p:nvPr>
        </p:nvSpPr>
        <p:spPr>
          <a:ln/>
        </p:spPr>
      </p:sp>
      <p:sp>
        <p:nvSpPr>
          <p:cNvPr id="741379" name="Notes Placeholder 2"/>
          <p:cNvSpPr>
            <a:spLocks noGrp="1"/>
          </p:cNvSpPr>
          <p:nvPr>
            <p:ph type="body" idx="1"/>
          </p:nvPr>
        </p:nvSpPr>
        <p:spPr>
          <a:noFill/>
          <a:ln/>
        </p:spPr>
        <p:txBody>
          <a:bodyPr/>
          <a:lstStyle/>
          <a:p>
            <a:r>
              <a:rPr lang="en-CA" dirty="0" smtClean="0">
                <a:latin typeface="Times" pitchFamily="18" charset="0"/>
              </a:rPr>
              <a:t>This is the environment we are doing this in – challenges include geographical, physical, technical, economic, political etc</a:t>
            </a:r>
          </a:p>
        </p:txBody>
      </p:sp>
      <p:sp>
        <p:nvSpPr>
          <p:cNvPr id="741380" name="Slide Number Placeholder 3"/>
          <p:cNvSpPr>
            <a:spLocks noGrp="1"/>
          </p:cNvSpPr>
          <p:nvPr>
            <p:ph type="sldNum" sz="quarter" idx="5"/>
          </p:nvPr>
        </p:nvSpPr>
        <p:spPr>
          <a:noFill/>
        </p:spPr>
        <p:txBody>
          <a:bodyPr/>
          <a:lstStyle/>
          <a:p>
            <a:fld id="{B3382446-CAF0-46B8-9433-9DADB1C219AE}" type="slidenum">
              <a:rPr lang="en-US" altLang="en-US" smtClean="0">
                <a:solidFill>
                  <a:prstClr val="black"/>
                </a:solidFill>
              </a:rPr>
              <a:pPr/>
              <a:t>21</a:t>
            </a:fld>
            <a:endParaRPr lang="en-US" alt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30.jpeg"/><Relationship Id="rId7" Type="http://schemas.openxmlformats.org/officeDocument/2006/relationships/image" Target="../media/image18.jpe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Master" Target="../slideMasters/slideMaster10.xml"/><Relationship Id="rId6" Type="http://schemas.openxmlformats.org/officeDocument/2006/relationships/image" Target="../media/image17.jpeg"/><Relationship Id="rId11" Type="http://schemas.openxmlformats.org/officeDocument/2006/relationships/image" Target="../media/image3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31.png"/><Relationship Id="rId14" Type="http://schemas.openxmlformats.org/officeDocument/2006/relationships/image" Target="../media/image33.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D1FA1D0-45B1-4CDD-BFF7-2CF81122D4D3}" type="datetimeFigureOut">
              <a:rPr lang="en-GB" smtClean="0"/>
              <a:pPr/>
              <a:t>11/01/2017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BFD7E8-7C5F-4F4B-B03B-63A09DC8A203}" type="slidenum">
              <a:rPr lang="en-GB" smtClean="0"/>
              <a:pPr/>
              <a:t>‹#›</a:t>
            </a:fld>
            <a:endParaRPr lang="en-GB"/>
          </a:p>
        </p:txBody>
      </p:sp>
    </p:spTree>
    <p:extLst>
      <p:ext uri="{BB962C8B-B14F-4D97-AF65-F5344CB8AC3E}">
        <p14:creationId xmlns="" xmlns:p14="http://schemas.microsoft.com/office/powerpoint/2010/main" val="92116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1FA1D0-45B1-4CDD-BFF7-2CF81122D4D3}" type="datetimeFigureOut">
              <a:rPr lang="en-GB" smtClean="0"/>
              <a:pPr/>
              <a:t>11/01/2017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BFD7E8-7C5F-4F4B-B03B-63A09DC8A203}" type="slidenum">
              <a:rPr lang="en-GB" smtClean="0"/>
              <a:pPr/>
              <a:t>‹#›</a:t>
            </a:fld>
            <a:endParaRPr lang="en-GB"/>
          </a:p>
        </p:txBody>
      </p:sp>
    </p:spTree>
    <p:extLst>
      <p:ext uri="{BB962C8B-B14F-4D97-AF65-F5344CB8AC3E}">
        <p14:creationId xmlns="" xmlns:p14="http://schemas.microsoft.com/office/powerpoint/2010/main" val="4355075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762508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748"/>
            <a:ext cx="2133600" cy="364331"/>
          </a:xfrm>
          <a:prstGeom prst="rect">
            <a:avLst/>
          </a:prstGeom>
        </p:spPr>
        <p:txBody>
          <a:bodyPr/>
          <a:lstStyle>
            <a:lvl1pPr>
              <a:defRPr/>
            </a:lvl1pPr>
          </a:lstStyle>
          <a:p>
            <a:pPr fontAlgn="base">
              <a:spcBef>
                <a:spcPct val="0"/>
              </a:spcBef>
              <a:spcAft>
                <a:spcPct val="0"/>
              </a:spcAft>
              <a:defRPr/>
            </a:pPr>
            <a:fld id="{2750811B-9305-4305-9A17-450EA0D32E30}" type="datetimeFigureOut">
              <a:rPr lang="en-US">
                <a:solidFill>
                  <a:prstClr val="black"/>
                </a:solidFill>
                <a:latin typeface="Arial" pitchFamily="34" charset="0"/>
                <a:ea typeface="ＭＳ Ｐゴシック"/>
                <a:cs typeface="ＭＳ Ｐゴシック"/>
              </a:rPr>
              <a:pPr fontAlgn="base">
                <a:spcBef>
                  <a:spcPct val="0"/>
                </a:spcBef>
                <a:spcAft>
                  <a:spcPct val="0"/>
                </a:spcAft>
                <a:defRPr/>
              </a:pPr>
              <a:t>1/11/2017</a:t>
            </a:fld>
            <a:endParaRPr lang="en-US">
              <a:solidFill>
                <a:prstClr val="black"/>
              </a:solidFill>
              <a:latin typeface="Arial" pitchFamily="34" charset="0"/>
              <a:ea typeface="ＭＳ Ｐゴシック"/>
              <a:cs typeface="ＭＳ Ｐゴシック"/>
            </a:endParaRPr>
          </a:p>
        </p:txBody>
      </p:sp>
      <p:sp>
        <p:nvSpPr>
          <p:cNvPr id="5" name="Footer Placeholder 4"/>
          <p:cNvSpPr>
            <a:spLocks noGrp="1"/>
          </p:cNvSpPr>
          <p:nvPr>
            <p:ph type="ftr" sz="quarter" idx="11"/>
          </p:nvPr>
        </p:nvSpPr>
        <p:spPr>
          <a:xfrm>
            <a:off x="3124200" y="6356748"/>
            <a:ext cx="2895600" cy="364331"/>
          </a:xfrm>
          <a:prstGeom prst="rect">
            <a:avLst/>
          </a:prstGeom>
        </p:spPr>
        <p:txBody>
          <a:bodyPr/>
          <a:lstStyle>
            <a:lvl1pPr>
              <a:defRPr/>
            </a:lvl1pPr>
          </a:lstStyle>
          <a:p>
            <a:pPr fontAlgn="base">
              <a:spcBef>
                <a:spcPct val="0"/>
              </a:spcBef>
              <a:spcAft>
                <a:spcPct val="0"/>
              </a:spcAft>
              <a:defRPr/>
            </a:pPr>
            <a:endParaRPr lang="en-US">
              <a:solidFill>
                <a:prstClr val="black"/>
              </a:solidFill>
              <a:latin typeface="Arial" pitchFamily="34" charset="0"/>
              <a:ea typeface="ＭＳ Ｐゴシック"/>
              <a:cs typeface="ＭＳ Ｐゴシック"/>
            </a:endParaRPr>
          </a:p>
        </p:txBody>
      </p:sp>
      <p:sp>
        <p:nvSpPr>
          <p:cNvPr id="6" name="Slide Number Placeholder 5"/>
          <p:cNvSpPr>
            <a:spLocks noGrp="1"/>
          </p:cNvSpPr>
          <p:nvPr>
            <p:ph type="sldNum" sz="quarter" idx="12"/>
          </p:nvPr>
        </p:nvSpPr>
        <p:spPr/>
        <p:txBody>
          <a:bodyPr/>
          <a:lstStyle>
            <a:lvl1pPr>
              <a:defRPr/>
            </a:lvl1pPr>
          </a:lstStyle>
          <a:p>
            <a:pPr>
              <a:defRPr/>
            </a:pPr>
            <a:fld id="{9C9C047B-4A3D-4485-B2FC-96E240F30ABD}"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 xmlns:p14="http://schemas.microsoft.com/office/powerpoint/2010/main" val="31628100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5795963" y="1125538"/>
            <a:ext cx="2874962" cy="1665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9" descr="FP7"/>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95288" y="44450"/>
            <a:ext cx="311150" cy="252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2" descr="http://enveo-42.uibk.ac.at/joomlatest/images/stories/gmes.gif"/>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768350" y="44450"/>
            <a:ext cx="617538" cy="252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feld 6"/>
          <p:cNvSpPr txBox="1">
            <a:spLocks noChangeArrowheads="1"/>
          </p:cNvSpPr>
          <p:nvPr userDrawn="1"/>
        </p:nvSpPr>
        <p:spPr bwMode="auto">
          <a:xfrm>
            <a:off x="1403350" y="44450"/>
            <a:ext cx="5545138"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de-AT" sz="1000" smtClean="0">
                <a:solidFill>
                  <a:srgbClr val="A6A6A6"/>
                </a:solidFill>
                <a:ea typeface="ＭＳ Ｐゴシック" charset="0"/>
              </a:rPr>
              <a:t>CryoLand – GMES Service Snow and Land Ice     2011 – 2015       EU FP7 Project No. 262925</a:t>
            </a:r>
            <a:endParaRPr lang="en-US" sz="1000" smtClean="0">
              <a:solidFill>
                <a:srgbClr val="A6A6A6"/>
              </a:solidFill>
              <a:ea typeface="ＭＳ Ｐゴシック" charset="0"/>
            </a:endParaRPr>
          </a:p>
        </p:txBody>
      </p:sp>
      <p:sp>
        <p:nvSpPr>
          <p:cNvPr id="8" name="Rechteck 7"/>
          <p:cNvSpPr/>
          <p:nvPr userDrawn="1"/>
        </p:nvSpPr>
        <p:spPr>
          <a:xfrm>
            <a:off x="-36512" y="3429000"/>
            <a:ext cx="9217024" cy="144016"/>
          </a:xfrm>
          <a:prstGeom prst="rect">
            <a:avLst/>
          </a:prstGeom>
          <a:solidFill>
            <a:srgbClr val="867D68"/>
          </a:solidFill>
          <a:ln>
            <a:no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 name="Picture 123" descr="syke_logo"/>
          <p:cNvPicPr>
            <a:picLocks noChangeAspect="1" noChangeArrowheads="1"/>
          </p:cNvPicPr>
          <p:nvPr userDrawn="1"/>
        </p:nvPicPr>
        <p:blipFill>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12215" r="13625"/>
          <a:stretch>
            <a:fillRect/>
          </a:stretch>
        </p:blipFill>
        <p:spPr bwMode="auto">
          <a:xfrm>
            <a:off x="2092325" y="6226175"/>
            <a:ext cx="604838"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Grafik 63" descr="20080726_EOX_Logo_sRGB.jpg"/>
          <p:cNvPicPr>
            <a:picLocks noChangeAspect="1"/>
          </p:cNvPicPr>
          <p:nvPr userDrawn="1"/>
        </p:nvPicPr>
        <p:blipFill>
          <a:blip r:embed="rId6" cstate="print">
            <a:extLst>
              <a:ext uri="{28A0092B-C50C-407E-A947-70E740481C1C}">
                <a14:useLocalDpi xmlns="" xmlns:a14="http://schemas.microsoft.com/office/drawing/2010/main" val="0"/>
              </a:ext>
            </a:extLst>
          </a:blip>
          <a:srcRect/>
          <a:stretch>
            <a:fillRect/>
          </a:stretch>
        </p:blipFill>
        <p:spPr bwMode="auto">
          <a:xfrm>
            <a:off x="1290638" y="6362700"/>
            <a:ext cx="792162" cy="1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99" descr="Norut_nuLogo"/>
          <p:cNvPicPr>
            <a:picLocks noChangeAspect="1" noChangeArrowheads="1"/>
          </p:cNvPicPr>
          <p:nvPr userDrawn="1"/>
        </p:nvPicPr>
        <p:blipFill>
          <a:blip r:embed="rId7" cstate="print">
            <a:extLst>
              <a:ext uri="{28A0092B-C50C-407E-A947-70E740481C1C}">
                <a14:useLocalDpi xmlns="" xmlns:a14="http://schemas.microsoft.com/office/drawing/2010/main" val="0"/>
              </a:ext>
            </a:extLst>
          </a:blip>
          <a:srcRect/>
          <a:stretch>
            <a:fillRect/>
          </a:stretch>
        </p:blipFill>
        <p:spPr bwMode="auto">
          <a:xfrm>
            <a:off x="3413125" y="6308725"/>
            <a:ext cx="1038225" cy="28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205" descr="sigla_engleza_ver1"/>
          <p:cNvPicPr>
            <a:picLocks noChangeAspect="1" noChangeArrowheads="1"/>
          </p:cNvPicPr>
          <p:nvPr userDrawn="1"/>
        </p:nvPicPr>
        <p:blipFill>
          <a:blip r:embed="rId8" cstate="print">
            <a:extLst>
              <a:ext uri="{28A0092B-C50C-407E-A947-70E740481C1C}">
                <a14:useLocalDpi xmlns="" xmlns:a14="http://schemas.microsoft.com/office/drawing/2010/main" val="0"/>
              </a:ext>
            </a:extLst>
          </a:blip>
          <a:srcRect/>
          <a:stretch>
            <a:fillRect/>
          </a:stretch>
        </p:blipFill>
        <p:spPr bwMode="auto">
          <a:xfrm>
            <a:off x="5322888" y="6283325"/>
            <a:ext cx="935037"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64"/>
          <p:cNvPicPr>
            <a:picLocks noChangeAspect="1" noChangeArrowheads="1"/>
          </p:cNvPicPr>
          <p:nvPr userDrawn="1"/>
        </p:nvPicPr>
        <p:blipFill>
          <a:blip r:embed="rId9" cstate="print">
            <a:extLst>
              <a:ext uri="{28A0092B-C50C-407E-A947-70E740481C1C}">
                <a14:useLocalDpi xmlns="" xmlns:a14="http://schemas.microsoft.com/office/drawing/2010/main" val="0"/>
              </a:ext>
            </a:extLst>
          </a:blip>
          <a:srcRect/>
          <a:stretch>
            <a:fillRect/>
          </a:stretch>
        </p:blipFill>
        <p:spPr bwMode="auto">
          <a:xfrm>
            <a:off x="4506913" y="6308725"/>
            <a:ext cx="792162" cy="29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userDrawn="1"/>
        </p:nvPicPr>
        <p:blipFill>
          <a:blip r:embed="rId10" cstate="print">
            <a:extLst>
              <a:ext uri="{28A0092B-C50C-407E-A947-70E740481C1C}">
                <a14:useLocalDpi xmlns="" xmlns:a14="http://schemas.microsoft.com/office/drawing/2010/main" val="0"/>
              </a:ext>
            </a:extLst>
          </a:blip>
          <a:srcRect b="11647"/>
          <a:stretch>
            <a:fillRect/>
          </a:stretch>
        </p:blipFill>
        <p:spPr bwMode="auto">
          <a:xfrm>
            <a:off x="7920038" y="6313488"/>
            <a:ext cx="900112"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4" descr="C:\_Home\tommy\Enveo\LOGO\enveo_logo.gif"/>
          <p:cNvPicPr>
            <a:picLocks noChangeAspect="1" noChangeArrowheads="1"/>
          </p:cNvPicPr>
          <p:nvPr userDrawn="1"/>
        </p:nvPicPr>
        <p:blipFill>
          <a:blip r:embed="rId11" cstate="print">
            <a:extLst>
              <a:ext uri="{28A0092B-C50C-407E-A947-70E740481C1C}">
                <a14:useLocalDpi xmlns="" xmlns:a14="http://schemas.microsoft.com/office/drawing/2010/main" val="0"/>
              </a:ext>
            </a:extLst>
          </a:blip>
          <a:srcRect/>
          <a:stretch>
            <a:fillRect/>
          </a:stretch>
        </p:blipFill>
        <p:spPr bwMode="auto">
          <a:xfrm>
            <a:off x="238125" y="6237288"/>
            <a:ext cx="1008063" cy="42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5"/>
          <p:cNvPicPr>
            <a:picLocks noChangeAspect="1" noChangeArrowheads="1"/>
          </p:cNvPicPr>
          <p:nvPr userDrawn="1"/>
        </p:nvPicPr>
        <p:blipFill>
          <a:blip r:embed="rId12" cstate="print">
            <a:extLst>
              <a:ext uri="{28A0092B-C50C-407E-A947-70E740481C1C}">
                <a14:useLocalDpi xmlns="" xmlns:a14="http://schemas.microsoft.com/office/drawing/2010/main" val="0"/>
              </a:ext>
            </a:extLst>
          </a:blip>
          <a:srcRect r="61111"/>
          <a:stretch>
            <a:fillRect/>
          </a:stretch>
        </p:blipFill>
        <p:spPr bwMode="auto">
          <a:xfrm>
            <a:off x="7043738" y="6254750"/>
            <a:ext cx="827087" cy="388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2733675" y="6280150"/>
            <a:ext cx="6477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8" name="Gerade Verbindung 17"/>
          <p:cNvCxnSpPr/>
          <p:nvPr userDrawn="1"/>
        </p:nvCxnSpPr>
        <p:spPr>
          <a:xfrm rot="10800000" flipH="1">
            <a:off x="0" y="3573463"/>
            <a:ext cx="9144000"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Grafik 26" descr="ksat"/>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6303963" y="6302375"/>
            <a:ext cx="719137" cy="36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251520" y="548680"/>
            <a:ext cx="5184576" cy="2376264"/>
          </a:xfrm>
        </p:spPr>
        <p:txBody>
          <a:bodyPr/>
          <a:lstStyle>
            <a:lvl1pPr>
              <a:defRPr sz="4400" baseline="0">
                <a:solidFill>
                  <a:schemeClr val="tx1"/>
                </a:solidFill>
                <a:effectLst>
                  <a:outerShdw blurRad="38100" dist="38100" dir="2700000" algn="tl">
                    <a:srgbClr val="000000">
                      <a:alpha val="43137"/>
                    </a:srgbClr>
                  </a:outerShdw>
                </a:effectLst>
              </a:defRPr>
            </a:lvl1pPr>
          </a:lstStyle>
          <a:p>
            <a:r>
              <a:rPr lang="de-DE" noProof="0" smtClean="0"/>
              <a:t>Titelmasterformat durch Klicken bearbeiten</a:t>
            </a:r>
            <a:endParaRPr lang="en-GB" noProof="0"/>
          </a:p>
        </p:txBody>
      </p:sp>
      <p:sp>
        <p:nvSpPr>
          <p:cNvPr id="29" name="Textplatzhalter 28"/>
          <p:cNvSpPr>
            <a:spLocks noGrp="1"/>
          </p:cNvSpPr>
          <p:nvPr>
            <p:ph type="body" sz="quarter" idx="10"/>
          </p:nvPr>
        </p:nvSpPr>
        <p:spPr>
          <a:xfrm>
            <a:off x="250825" y="3860800"/>
            <a:ext cx="7489825" cy="1655763"/>
          </a:xfrm>
        </p:spPr>
        <p:txBody>
          <a:bodyPr/>
          <a:lstStyle>
            <a:lvl1pPr>
              <a:buNone/>
              <a:defRPr baseline="0">
                <a:effectLst>
                  <a:outerShdw blurRad="38100" dist="38100" dir="2700000" algn="tl">
                    <a:srgbClr val="000000">
                      <a:alpha val="43137"/>
                    </a:srgbClr>
                  </a:outerShdw>
                </a:effectLst>
              </a:defRPr>
            </a:lvl1pPr>
          </a:lstStyle>
          <a:p>
            <a:pPr lvl="0"/>
            <a:r>
              <a:rPr lang="de-DE" noProof="0" smtClean="0"/>
              <a:t>Textmasterformat bearbeiten</a:t>
            </a:r>
          </a:p>
        </p:txBody>
      </p:sp>
    </p:spTree>
    <p:extLst>
      <p:ext uri="{BB962C8B-B14F-4D97-AF65-F5344CB8AC3E}">
        <p14:creationId xmlns="" xmlns:p14="http://schemas.microsoft.com/office/powerpoint/2010/main" val="12013392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noProof="0" smtClean="0"/>
              <a:t>Titelmasterformat durch Klicken bearbeiten</a:t>
            </a:r>
            <a:endParaRPr lang="en-GB" noProof="0"/>
          </a:p>
        </p:txBody>
      </p:sp>
      <p:sp>
        <p:nvSpPr>
          <p:cNvPr id="3" name="Inhaltsplatzhalter 2"/>
          <p:cNvSpPr>
            <a:spLocks noGrp="1"/>
          </p:cNvSpPr>
          <p:nvPr>
            <p:ph idx="1"/>
          </p:nvPr>
        </p:nvSpPr>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a:p>
        </p:txBody>
      </p:sp>
      <p:sp>
        <p:nvSpPr>
          <p:cNvPr id="4" name="Datumsplatzhalter 3"/>
          <p:cNvSpPr>
            <a:spLocks noGrp="1"/>
          </p:cNvSpPr>
          <p:nvPr>
            <p:ph type="dt" sz="half" idx="10"/>
          </p:nvPr>
        </p:nvSpPr>
        <p:spPr/>
        <p:txBody>
          <a:bodyPr/>
          <a:lstStyle>
            <a:lvl1pPr>
              <a:defRPr/>
            </a:lvl1pPr>
          </a:lstStyle>
          <a:p>
            <a:pPr>
              <a:defRPr/>
            </a:pPr>
            <a:fld id="{2BE9573C-8309-4E9D-943D-C973B441696A}" type="datetimeFigureOut">
              <a:rPr lang="en-US">
                <a:solidFill>
                  <a:prstClr val="white">
                    <a:lumMod val="75000"/>
                  </a:prstClr>
                </a:solidFill>
              </a:rPr>
              <a:pPr>
                <a:defRPr/>
              </a:pPr>
              <a:t>1/11/2017</a:t>
            </a:fld>
            <a:endParaRPr lang="en-US" dirty="0">
              <a:solidFill>
                <a:prstClr val="white">
                  <a:lumMod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0D76D989-28D9-44EA-8206-58BB334C6218}" type="slidenum">
              <a:rPr lang="en-US">
                <a:solidFill>
                  <a:prstClr val="white">
                    <a:lumMod val="75000"/>
                  </a:prstClr>
                </a:solidFill>
              </a:rPr>
              <a:pPr>
                <a:defRPr/>
              </a:pPr>
              <a:t>‹#›</a:t>
            </a:fld>
            <a:endParaRPr lang="en-US">
              <a:solidFill>
                <a:prstClr val="white">
                  <a:lumMod val="75000"/>
                </a:prstClr>
              </a:solidFill>
            </a:endParaRPr>
          </a:p>
        </p:txBody>
      </p:sp>
    </p:spTree>
    <p:extLst>
      <p:ext uri="{BB962C8B-B14F-4D97-AF65-F5344CB8AC3E}">
        <p14:creationId xmlns="" xmlns:p14="http://schemas.microsoft.com/office/powerpoint/2010/main" val="24214336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de-DE" smtClean="0"/>
              <a:t>Titelmasterformat durch Klicken bearbeiten</a:t>
            </a:r>
            <a:endParaRPr lang="en-US" dirty="0"/>
          </a:p>
        </p:txBody>
      </p:sp>
      <p:sp>
        <p:nvSpPr>
          <p:cNvPr id="3" name="Inhaltsplatzhalt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
        <p:nvSpPr>
          <p:cNvPr id="4" name="Inhaltsplatzhalt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a:p>
        </p:txBody>
      </p:sp>
      <p:sp>
        <p:nvSpPr>
          <p:cNvPr id="5" name="Datumsplatzhalter 4"/>
          <p:cNvSpPr>
            <a:spLocks noGrp="1"/>
          </p:cNvSpPr>
          <p:nvPr>
            <p:ph type="dt" sz="half" idx="10"/>
          </p:nvPr>
        </p:nvSpPr>
        <p:spPr/>
        <p:txBody>
          <a:bodyPr/>
          <a:lstStyle>
            <a:lvl1pPr>
              <a:defRPr>
                <a:latin typeface="Arial" pitchFamily="34" charset="0"/>
                <a:cs typeface="Arial" pitchFamily="34" charset="0"/>
              </a:defRPr>
            </a:lvl1pPr>
          </a:lstStyle>
          <a:p>
            <a:pPr>
              <a:defRPr/>
            </a:pPr>
            <a:fld id="{1FBE99B9-A799-4A43-BD6E-A384C42A0335}" type="datetimeFigureOut">
              <a:rPr lang="en-US">
                <a:solidFill>
                  <a:prstClr val="white">
                    <a:lumMod val="75000"/>
                  </a:prstClr>
                </a:solidFill>
              </a:rPr>
              <a:pPr>
                <a:defRPr/>
              </a:pPr>
              <a:t>1/11/2017</a:t>
            </a:fld>
            <a:endParaRPr lang="en-US">
              <a:solidFill>
                <a:prstClr val="white">
                  <a:lumMod val="75000"/>
                </a:prstClr>
              </a:solidFill>
            </a:endParaRPr>
          </a:p>
        </p:txBody>
      </p:sp>
      <p:sp>
        <p:nvSpPr>
          <p:cNvPr id="6" name="Fußzeilenplatzhalter 5"/>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solidFill>
                <a:prstClr val="white">
                  <a:lumMod val="75000"/>
                </a:prstClr>
              </a:solidFill>
            </a:endParaRPr>
          </a:p>
        </p:txBody>
      </p:sp>
      <p:sp>
        <p:nvSpPr>
          <p:cNvPr id="7" name="Foliennummernplatzhalter 6"/>
          <p:cNvSpPr>
            <a:spLocks noGrp="1"/>
          </p:cNvSpPr>
          <p:nvPr>
            <p:ph type="sldNum" sz="quarter" idx="12"/>
          </p:nvPr>
        </p:nvSpPr>
        <p:spPr/>
        <p:txBody>
          <a:bodyPr/>
          <a:lstStyle>
            <a:lvl1pPr>
              <a:defRPr>
                <a:latin typeface="Arial" pitchFamily="34" charset="0"/>
                <a:cs typeface="Arial" pitchFamily="34" charset="0"/>
              </a:defRPr>
            </a:lvl1pPr>
          </a:lstStyle>
          <a:p>
            <a:pPr>
              <a:defRPr/>
            </a:pPr>
            <a:fld id="{55A72348-3FCE-41EA-8212-7E7362E93303}" type="slidenum">
              <a:rPr lang="en-US">
                <a:solidFill>
                  <a:prstClr val="white">
                    <a:lumMod val="75000"/>
                  </a:prstClr>
                </a:solidFill>
              </a:rPr>
              <a:pPr>
                <a:defRPr/>
              </a:pPr>
              <a:t>‹#›</a:t>
            </a:fld>
            <a:endParaRPr lang="en-US">
              <a:solidFill>
                <a:prstClr val="white">
                  <a:lumMod val="75000"/>
                </a:prstClr>
              </a:solidFill>
            </a:endParaRPr>
          </a:p>
        </p:txBody>
      </p:sp>
    </p:spTree>
    <p:extLst>
      <p:ext uri="{BB962C8B-B14F-4D97-AF65-F5344CB8AC3E}">
        <p14:creationId xmlns="" xmlns:p14="http://schemas.microsoft.com/office/powerpoint/2010/main" val="12366658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de-DE" smtClean="0"/>
              <a:t>Titelmasterformat durch Klicken bearbeiten</a:t>
            </a:r>
            <a:endParaRPr lang="en-US" dirty="0"/>
          </a:p>
        </p:txBody>
      </p:sp>
      <p:sp>
        <p:nvSpPr>
          <p:cNvPr id="3" name="Textplatzhalter 2"/>
          <p:cNvSpPr>
            <a:spLocks noGrp="1"/>
          </p:cNvSpPr>
          <p:nvPr>
            <p:ph type="body" idx="1"/>
          </p:nvPr>
        </p:nvSpPr>
        <p:spPr>
          <a:xfrm>
            <a:off x="457200" y="1340768"/>
            <a:ext cx="4040188" cy="834107"/>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340768"/>
            <a:ext cx="4041775" cy="834107"/>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lvl1pPr>
              <a:defRPr>
                <a:latin typeface="Arial" pitchFamily="34" charset="0"/>
                <a:cs typeface="Arial" pitchFamily="34" charset="0"/>
              </a:defRPr>
            </a:lvl1pPr>
          </a:lstStyle>
          <a:p>
            <a:pPr>
              <a:defRPr/>
            </a:pPr>
            <a:fld id="{4809BC59-9ADD-4D7E-A385-4424A5619267}" type="datetimeFigureOut">
              <a:rPr lang="en-US">
                <a:solidFill>
                  <a:prstClr val="white">
                    <a:lumMod val="75000"/>
                  </a:prstClr>
                </a:solidFill>
              </a:rPr>
              <a:pPr>
                <a:defRPr/>
              </a:pPr>
              <a:t>1/11/2017</a:t>
            </a:fld>
            <a:endParaRPr lang="en-US">
              <a:solidFill>
                <a:prstClr val="white">
                  <a:lumMod val="75000"/>
                </a:prstClr>
              </a:solidFill>
            </a:endParaRPr>
          </a:p>
        </p:txBody>
      </p:sp>
      <p:sp>
        <p:nvSpPr>
          <p:cNvPr id="8" name="Fußzeilenplatzhalter 7"/>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solidFill>
                <a:prstClr val="white">
                  <a:lumMod val="75000"/>
                </a:prstClr>
              </a:solidFill>
            </a:endParaRPr>
          </a:p>
        </p:txBody>
      </p:sp>
      <p:sp>
        <p:nvSpPr>
          <p:cNvPr id="9" name="Foliennummernplatzhalter 8"/>
          <p:cNvSpPr>
            <a:spLocks noGrp="1"/>
          </p:cNvSpPr>
          <p:nvPr>
            <p:ph type="sldNum" sz="quarter" idx="12"/>
          </p:nvPr>
        </p:nvSpPr>
        <p:spPr/>
        <p:txBody>
          <a:bodyPr/>
          <a:lstStyle>
            <a:lvl1pPr>
              <a:defRPr>
                <a:latin typeface="Arial" pitchFamily="34" charset="0"/>
                <a:cs typeface="Arial" pitchFamily="34" charset="0"/>
              </a:defRPr>
            </a:lvl1pPr>
          </a:lstStyle>
          <a:p>
            <a:pPr>
              <a:defRPr/>
            </a:pPr>
            <a:fld id="{97C082A7-E6C4-4FB6-A0F5-AB2BF5F58D6E}" type="slidenum">
              <a:rPr lang="en-US">
                <a:solidFill>
                  <a:prstClr val="white">
                    <a:lumMod val="75000"/>
                  </a:prstClr>
                </a:solidFill>
              </a:rPr>
              <a:pPr>
                <a:defRPr/>
              </a:pPr>
              <a:t>‹#›</a:t>
            </a:fld>
            <a:endParaRPr lang="en-US">
              <a:solidFill>
                <a:prstClr val="white">
                  <a:lumMod val="75000"/>
                </a:prstClr>
              </a:solidFill>
            </a:endParaRPr>
          </a:p>
        </p:txBody>
      </p:sp>
    </p:spTree>
    <p:extLst>
      <p:ext uri="{BB962C8B-B14F-4D97-AF65-F5344CB8AC3E}">
        <p14:creationId xmlns="" xmlns:p14="http://schemas.microsoft.com/office/powerpoint/2010/main" val="216517310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dirty="0"/>
          </a:p>
        </p:txBody>
      </p:sp>
      <p:sp>
        <p:nvSpPr>
          <p:cNvPr id="3" name="Datumsplatzhalter 2"/>
          <p:cNvSpPr>
            <a:spLocks noGrp="1"/>
          </p:cNvSpPr>
          <p:nvPr>
            <p:ph type="dt" sz="half" idx="10"/>
          </p:nvPr>
        </p:nvSpPr>
        <p:spPr/>
        <p:txBody>
          <a:bodyPr/>
          <a:lstStyle>
            <a:lvl1pPr>
              <a:defRPr/>
            </a:lvl1pPr>
          </a:lstStyle>
          <a:p>
            <a:pPr>
              <a:defRPr/>
            </a:pPr>
            <a:fld id="{CE88F03B-FD78-4738-82A5-2F0E273DFE82}" type="datetimeFigureOut">
              <a:rPr lang="en-US">
                <a:solidFill>
                  <a:prstClr val="white">
                    <a:lumMod val="75000"/>
                  </a:prstClr>
                </a:solidFill>
              </a:rPr>
              <a:pPr>
                <a:defRPr/>
              </a:pPr>
              <a:t>1/11/2017</a:t>
            </a:fld>
            <a:endParaRPr lang="en-US">
              <a:solidFill>
                <a:prstClr val="white">
                  <a:lumMod val="75000"/>
                </a:prstClr>
              </a:solidFill>
            </a:endParaRPr>
          </a:p>
        </p:txBody>
      </p:sp>
      <p:sp>
        <p:nvSpPr>
          <p:cNvPr id="4" name="Fußzeilenplatzhalt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5" name="Foliennummernplatzhalter 4"/>
          <p:cNvSpPr>
            <a:spLocks noGrp="1"/>
          </p:cNvSpPr>
          <p:nvPr>
            <p:ph type="sldNum" sz="quarter" idx="12"/>
          </p:nvPr>
        </p:nvSpPr>
        <p:spPr/>
        <p:txBody>
          <a:bodyPr/>
          <a:lstStyle>
            <a:lvl1pPr>
              <a:defRPr/>
            </a:lvl1pPr>
          </a:lstStyle>
          <a:p>
            <a:pPr>
              <a:defRPr/>
            </a:pPr>
            <a:fld id="{56522DF1-1BA6-4491-9B0E-CBBD2D6DE8E0}" type="slidenum">
              <a:rPr lang="en-US">
                <a:solidFill>
                  <a:prstClr val="white">
                    <a:lumMod val="75000"/>
                  </a:prstClr>
                </a:solidFill>
              </a:rPr>
              <a:pPr>
                <a:defRPr/>
              </a:pPr>
              <a:t>‹#›</a:t>
            </a:fld>
            <a:endParaRPr lang="en-US">
              <a:solidFill>
                <a:prstClr val="white">
                  <a:lumMod val="75000"/>
                </a:prstClr>
              </a:solidFill>
            </a:endParaRPr>
          </a:p>
        </p:txBody>
      </p:sp>
    </p:spTree>
    <p:extLst>
      <p:ext uri="{BB962C8B-B14F-4D97-AF65-F5344CB8AC3E}">
        <p14:creationId xmlns="" xmlns:p14="http://schemas.microsoft.com/office/powerpoint/2010/main" val="422236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6A96778F-DDB3-4428-8C8A-9FEEF366C861}" type="datetimeFigureOut">
              <a:rPr lang="en-US">
                <a:solidFill>
                  <a:prstClr val="white">
                    <a:lumMod val="75000"/>
                  </a:prstClr>
                </a:solidFill>
              </a:rPr>
              <a:pPr>
                <a:defRPr/>
              </a:pPr>
              <a:t>1/11/2017</a:t>
            </a:fld>
            <a:endParaRPr lang="en-US">
              <a:solidFill>
                <a:prstClr val="white">
                  <a:lumMod val="75000"/>
                </a:prstClr>
              </a:solidFill>
            </a:endParaRPr>
          </a:p>
        </p:txBody>
      </p:sp>
      <p:sp>
        <p:nvSpPr>
          <p:cNvPr id="3" name="Fußzeilenplatzhalt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4" name="Foliennummernplatzhalter 3"/>
          <p:cNvSpPr>
            <a:spLocks noGrp="1"/>
          </p:cNvSpPr>
          <p:nvPr>
            <p:ph type="sldNum" sz="quarter" idx="12"/>
          </p:nvPr>
        </p:nvSpPr>
        <p:spPr/>
        <p:txBody>
          <a:bodyPr/>
          <a:lstStyle>
            <a:lvl1pPr>
              <a:defRPr/>
            </a:lvl1pPr>
          </a:lstStyle>
          <a:p>
            <a:pPr>
              <a:defRPr/>
            </a:pPr>
            <a:fld id="{84F4A58B-09B9-4A8F-9FD7-E7589E519769}" type="slidenum">
              <a:rPr lang="en-US">
                <a:solidFill>
                  <a:prstClr val="white">
                    <a:lumMod val="75000"/>
                  </a:prstClr>
                </a:solidFill>
              </a:rPr>
              <a:pPr>
                <a:defRPr/>
              </a:pPr>
              <a:t>‹#›</a:t>
            </a:fld>
            <a:endParaRPr lang="en-US">
              <a:solidFill>
                <a:prstClr val="white">
                  <a:lumMod val="75000"/>
                </a:prstClr>
              </a:solidFill>
            </a:endParaRPr>
          </a:p>
        </p:txBody>
      </p:sp>
    </p:spTree>
    <p:extLst>
      <p:ext uri="{BB962C8B-B14F-4D97-AF65-F5344CB8AC3E}">
        <p14:creationId xmlns="" xmlns:p14="http://schemas.microsoft.com/office/powerpoint/2010/main" val="11258524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5" name="Titel 1"/>
          <p:cNvSpPr txBox="1">
            <a:spLocks/>
          </p:cNvSpPr>
          <p:nvPr userDrawn="1"/>
        </p:nvSpPr>
        <p:spPr bwMode="auto">
          <a:xfrm>
            <a:off x="250825" y="0"/>
            <a:ext cx="8435975" cy="98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de-DE" sz="3200" smtClean="0">
                <a:solidFill>
                  <a:prstClr val="white"/>
                </a:solidFill>
                <a:ea typeface="ＭＳ Ｐゴシック" charset="0"/>
              </a:rPr>
              <a:t>Titelmasterformat Click to modify</a:t>
            </a:r>
            <a:endParaRPr lang="en-US" sz="3200" smtClean="0">
              <a:solidFill>
                <a:prstClr val="white"/>
              </a:solidFill>
              <a:ea typeface="ＭＳ Ｐゴシック" charset="0"/>
            </a:endParaRPr>
          </a:p>
        </p:txBody>
      </p:sp>
      <p:sp>
        <p:nvSpPr>
          <p:cNvPr id="2" name="Titel 1"/>
          <p:cNvSpPr>
            <a:spLocks noGrp="1"/>
          </p:cNvSpPr>
          <p:nvPr>
            <p:ph type="title"/>
          </p:nvPr>
        </p:nvSpPr>
        <p:spPr>
          <a:xfrm>
            <a:off x="467544" y="1196752"/>
            <a:ext cx="3008313" cy="1162050"/>
          </a:xfrm>
        </p:spPr>
        <p:txBody>
          <a:bodyPr anchor="b"/>
          <a:lstStyle>
            <a:lvl1pPr algn="l">
              <a:defRPr sz="2000" b="1">
                <a:latin typeface="Arial" pitchFamily="34" charset="0"/>
                <a:cs typeface="Arial" pitchFamily="34" charset="0"/>
              </a:defRPr>
            </a:lvl1pPr>
          </a:lstStyle>
          <a:p>
            <a:r>
              <a:rPr lang="de-DE" smtClean="0"/>
              <a:t>Titelmasterformat durch Klicken bearbeiten</a:t>
            </a:r>
            <a:endParaRPr lang="en-US" dirty="0"/>
          </a:p>
        </p:txBody>
      </p:sp>
      <p:sp>
        <p:nvSpPr>
          <p:cNvPr id="3" name="Inhaltsplatzhalter 2"/>
          <p:cNvSpPr>
            <a:spLocks noGrp="1"/>
          </p:cNvSpPr>
          <p:nvPr>
            <p:ph idx="1"/>
          </p:nvPr>
        </p:nvSpPr>
        <p:spPr>
          <a:xfrm>
            <a:off x="3575050" y="1196752"/>
            <a:ext cx="5111750" cy="4929411"/>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platzhalter 3"/>
          <p:cNvSpPr>
            <a:spLocks noGrp="1"/>
          </p:cNvSpPr>
          <p:nvPr>
            <p:ph type="body" sz="half" idx="2"/>
          </p:nvPr>
        </p:nvSpPr>
        <p:spPr>
          <a:xfrm>
            <a:off x="457200" y="2420888"/>
            <a:ext cx="3008313" cy="3705275"/>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6" name="Datumsplatzhalter 4"/>
          <p:cNvSpPr>
            <a:spLocks noGrp="1"/>
          </p:cNvSpPr>
          <p:nvPr>
            <p:ph type="dt" sz="half" idx="10"/>
          </p:nvPr>
        </p:nvSpPr>
        <p:spPr/>
        <p:txBody>
          <a:bodyPr/>
          <a:lstStyle>
            <a:lvl1pPr>
              <a:defRPr>
                <a:latin typeface="Arial" pitchFamily="34" charset="0"/>
                <a:cs typeface="Arial" pitchFamily="34" charset="0"/>
              </a:defRPr>
            </a:lvl1pPr>
          </a:lstStyle>
          <a:p>
            <a:pPr>
              <a:defRPr/>
            </a:pPr>
            <a:fld id="{100B94E3-BA6D-4D20-90D0-6F0A56AA90E4}" type="datetimeFigureOut">
              <a:rPr lang="en-US">
                <a:solidFill>
                  <a:prstClr val="white">
                    <a:lumMod val="75000"/>
                  </a:prstClr>
                </a:solidFill>
              </a:rPr>
              <a:pPr>
                <a:defRPr/>
              </a:pPr>
              <a:t>1/11/2017</a:t>
            </a:fld>
            <a:endParaRPr lang="en-US">
              <a:solidFill>
                <a:prstClr val="white">
                  <a:lumMod val="75000"/>
                </a:prstClr>
              </a:solidFill>
            </a:endParaRPr>
          </a:p>
        </p:txBody>
      </p:sp>
      <p:sp>
        <p:nvSpPr>
          <p:cNvPr id="7" name="Fußzeilenplatzhalter 5"/>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solidFill>
                <a:prstClr val="white">
                  <a:lumMod val="75000"/>
                </a:prstClr>
              </a:solidFill>
            </a:endParaRPr>
          </a:p>
        </p:txBody>
      </p:sp>
      <p:sp>
        <p:nvSpPr>
          <p:cNvPr id="8" name="Foliennummernplatzhalter 6"/>
          <p:cNvSpPr>
            <a:spLocks noGrp="1"/>
          </p:cNvSpPr>
          <p:nvPr>
            <p:ph type="sldNum" sz="quarter" idx="12"/>
          </p:nvPr>
        </p:nvSpPr>
        <p:spPr/>
        <p:txBody>
          <a:bodyPr/>
          <a:lstStyle>
            <a:lvl1pPr>
              <a:defRPr>
                <a:latin typeface="Arial" pitchFamily="34" charset="0"/>
                <a:cs typeface="Arial" pitchFamily="34" charset="0"/>
              </a:defRPr>
            </a:lvl1pPr>
          </a:lstStyle>
          <a:p>
            <a:pPr>
              <a:defRPr/>
            </a:pPr>
            <a:fld id="{90C2E3C4-D61F-4B24-922D-C76243E7C9C8}" type="slidenum">
              <a:rPr lang="en-US">
                <a:solidFill>
                  <a:prstClr val="white">
                    <a:lumMod val="75000"/>
                  </a:prstClr>
                </a:solidFill>
              </a:rPr>
              <a:pPr>
                <a:defRPr/>
              </a:pPr>
              <a:t>‹#›</a:t>
            </a:fld>
            <a:endParaRPr lang="en-US">
              <a:solidFill>
                <a:prstClr val="white">
                  <a:lumMod val="75000"/>
                </a:prstClr>
              </a:solidFill>
            </a:endParaRPr>
          </a:p>
        </p:txBody>
      </p:sp>
    </p:spTree>
    <p:extLst>
      <p:ext uri="{BB962C8B-B14F-4D97-AF65-F5344CB8AC3E}">
        <p14:creationId xmlns="" xmlns:p14="http://schemas.microsoft.com/office/powerpoint/2010/main" val="29463830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 Crown copyright   Met Office</a:t>
            </a:r>
            <a:endParaRPr lang="en-GB" sz="1400">
              <a:solidFill>
                <a:srgbClr val="000000"/>
              </a:solidFill>
              <a:latin typeface="Times" pitchFamily="18" charset="0"/>
            </a:endParaRPr>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1FA1D0-45B1-4CDD-BFF7-2CF81122D4D3}" type="datetimeFigureOut">
              <a:rPr lang="en-GB" smtClean="0"/>
              <a:pPr/>
              <a:t>11/01/2017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BFD7E8-7C5F-4F4B-B03B-63A09DC8A203}" type="slidenum">
              <a:rPr lang="en-GB" smtClean="0"/>
              <a:pPr/>
              <a:t>‹#›</a:t>
            </a:fld>
            <a:endParaRPr lang="en-GB"/>
          </a:p>
        </p:txBody>
      </p:sp>
    </p:spTree>
    <p:extLst>
      <p:ext uri="{BB962C8B-B14F-4D97-AF65-F5344CB8AC3E}">
        <p14:creationId xmlns="" xmlns:p14="http://schemas.microsoft.com/office/powerpoint/2010/main" val="60136240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 Crown copyright   Met Office</a:t>
            </a:r>
            <a:endParaRPr lang="en-GB" sz="1400">
              <a:solidFill>
                <a:srgbClr val="000000"/>
              </a:solidFill>
              <a:latin typeface="Times" pitchFamily="18" charset="0"/>
            </a:endParaRPr>
          </a:p>
        </p:txBody>
      </p:sp>
    </p:spTree>
  </p:cSld>
  <p:clrMapOvr>
    <a:masterClrMapping/>
  </p:clrMapOvr>
  <p:transition>
    <p:wip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 Crown copyright   Met Office</a:t>
            </a:r>
            <a:endParaRPr lang="en-GB" sz="1400">
              <a:solidFill>
                <a:srgbClr val="000000"/>
              </a:solidFill>
              <a:latin typeface="Times" pitchFamily="18" charset="0"/>
            </a:endParaRPr>
          </a:p>
        </p:txBody>
      </p:sp>
    </p:spTree>
  </p:cSld>
  <p:clrMapOvr>
    <a:masterClrMapping/>
  </p:clrMapOvr>
  <p:transition>
    <p:wip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52600" y="1773238"/>
            <a:ext cx="3390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95900" y="1773238"/>
            <a:ext cx="3390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 Crown copyright   Met Office</a:t>
            </a:r>
            <a:endParaRPr lang="en-GB" sz="1400">
              <a:solidFill>
                <a:srgbClr val="000000"/>
              </a:solidFill>
              <a:latin typeface="Times" pitchFamily="18" charset="0"/>
            </a:endParaRPr>
          </a:p>
        </p:txBody>
      </p:sp>
    </p:spTree>
  </p:cSld>
  <p:clrMapOvr>
    <a:masterClrMapping/>
  </p:clrMapOvr>
  <p:transition>
    <p:wip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 Crown copyright   Met Office</a:t>
            </a:r>
            <a:endParaRPr lang="en-GB" sz="1400">
              <a:solidFill>
                <a:srgbClr val="000000"/>
              </a:solidFill>
              <a:latin typeface="Times" pitchFamily="18" charset="0"/>
            </a:endParaRPr>
          </a:p>
        </p:txBody>
      </p:sp>
    </p:spTree>
  </p:cSld>
  <p:clrMapOvr>
    <a:masterClrMapping/>
  </p:clrMapOvr>
  <p:transition>
    <p:wip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 Crown copyright   Met Office</a:t>
            </a:r>
            <a:endParaRPr lang="en-GB" sz="1400">
              <a:solidFill>
                <a:srgbClr val="000000"/>
              </a:solidFill>
              <a:latin typeface="Times" pitchFamily="18" charset="0"/>
            </a:endParaRPr>
          </a:p>
        </p:txBody>
      </p:sp>
    </p:spTree>
  </p:cSld>
  <p:clrMapOvr>
    <a:masterClrMapping/>
  </p:clrMapOvr>
  <p:transition>
    <p:wip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 Crown copyright   Met Office</a:t>
            </a:r>
            <a:endParaRPr lang="en-GB" sz="1400">
              <a:solidFill>
                <a:srgbClr val="000000"/>
              </a:solidFill>
              <a:latin typeface="Times" pitchFamily="18" charset="0"/>
            </a:endParaRPr>
          </a:p>
        </p:txBody>
      </p:sp>
    </p:spTree>
  </p:cSld>
  <p:clrMapOvr>
    <a:masterClrMapping/>
  </p:clrMapOvr>
  <p:transition>
    <p:wip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 Crown copyright   Met Office</a:t>
            </a:r>
            <a:endParaRPr lang="en-GB" sz="1400">
              <a:solidFill>
                <a:srgbClr val="000000"/>
              </a:solidFill>
              <a:latin typeface="Times" pitchFamily="18" charset="0"/>
            </a:endParaRPr>
          </a:p>
        </p:txBody>
      </p:sp>
    </p:spTree>
  </p:cSld>
  <p:clrMapOvr>
    <a:masterClrMapping/>
  </p:clrMapOvr>
  <p:transition>
    <p:wip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 Crown copyright   Met Office</a:t>
            </a:r>
            <a:endParaRPr lang="en-GB" sz="1400">
              <a:solidFill>
                <a:srgbClr val="000000"/>
              </a:solidFill>
              <a:latin typeface="Times" pitchFamily="18" charset="0"/>
            </a:endParaRPr>
          </a:p>
        </p:txBody>
      </p:sp>
    </p:spTree>
  </p:cSld>
  <p:clrMapOvr>
    <a:masterClrMapping/>
  </p:clrMapOvr>
  <p:transition>
    <p:wip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 Crown copyright   Met Office</a:t>
            </a:r>
            <a:endParaRPr lang="en-GB" sz="1400">
              <a:solidFill>
                <a:srgbClr val="000000"/>
              </a:solidFill>
              <a:latin typeface="Times" pitchFamily="18" charset="0"/>
            </a:endParaRPr>
          </a:p>
        </p:txBody>
      </p:sp>
    </p:spTree>
  </p:cSld>
  <p:clrMapOvr>
    <a:masterClrMapping/>
  </p:clrMapOvr>
  <p:transition>
    <p:wip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347663"/>
            <a:ext cx="1733550" cy="61769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52600" y="347663"/>
            <a:ext cx="5048250" cy="6176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 Crown copyright   Met Office</a:t>
            </a:r>
            <a:endParaRPr lang="en-GB" sz="1400">
              <a:solidFill>
                <a:srgbClr val="000000"/>
              </a:solidFill>
              <a:latin typeface="Times" pitchFamily="18" charset="0"/>
            </a:endParaRPr>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extfolie ohne Untertitel">
    <p:spTree>
      <p:nvGrpSpPr>
        <p:cNvPr id="1" name=""/>
        <p:cNvGrpSpPr/>
        <p:nvPr/>
      </p:nvGrpSpPr>
      <p:grpSpPr>
        <a:xfrm>
          <a:off x="0" y="0"/>
          <a:ext cx="0" cy="0"/>
          <a:chOff x="0" y="0"/>
          <a:chExt cx="0" cy="0"/>
        </a:xfrm>
      </p:grpSpPr>
      <p:pic>
        <p:nvPicPr>
          <p:cNvPr id="8" name="Bild 3" descr="ZAMG PP_FOLIE1_.pdf"/>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6845300"/>
          </a:xfrm>
          <a:prstGeom prst="rect">
            <a:avLst/>
          </a:prstGeom>
        </p:spPr>
      </p:pic>
      <p:sp>
        <p:nvSpPr>
          <p:cNvPr id="2" name="Titel 1"/>
          <p:cNvSpPr>
            <a:spLocks noGrp="1"/>
          </p:cNvSpPr>
          <p:nvPr>
            <p:ph type="ctrTitle"/>
          </p:nvPr>
        </p:nvSpPr>
        <p:spPr>
          <a:xfrm>
            <a:off x="247650" y="377826"/>
            <a:ext cx="7038975" cy="717550"/>
          </a:xfrm>
        </p:spPr>
        <p:txBody>
          <a:bodyPr>
            <a:normAutofit/>
          </a:bodyPr>
          <a:lstStyle>
            <a:lvl1pPr marL="0" algn="l" defTabSz="457200" rtl="0" eaLnBrk="1" latinLnBrk="0" hangingPunct="1">
              <a:defRPr lang="de-DE" sz="2200" kern="1200" dirty="0">
                <a:solidFill>
                  <a:schemeClr val="bg1"/>
                </a:solidFill>
                <a:latin typeface="Unit-Light"/>
                <a:ea typeface="+mn-ea"/>
                <a:cs typeface="Unit-Light"/>
              </a:defRPr>
            </a:lvl1pPr>
          </a:lstStyle>
          <a:p>
            <a:r>
              <a:rPr lang="en-US" smtClean="0"/>
              <a:t>Click to edit Master title style</a:t>
            </a:r>
            <a:endParaRPr lang="de-DE" dirty="0"/>
          </a:p>
        </p:txBody>
      </p:sp>
      <p:sp>
        <p:nvSpPr>
          <p:cNvPr id="4" name="Datumsplatzhalter 3"/>
          <p:cNvSpPr>
            <a:spLocks noGrp="1"/>
          </p:cNvSpPr>
          <p:nvPr>
            <p:ph type="dt" sz="half" idx="10"/>
          </p:nvPr>
        </p:nvSpPr>
        <p:spPr>
          <a:xfrm>
            <a:off x="8058150" y="1450976"/>
            <a:ext cx="923925" cy="215900"/>
          </a:xfrm>
          <a:prstGeom prst="rect">
            <a:avLst/>
          </a:prstGeom>
        </p:spPr>
        <p:txBody>
          <a:bodyPr/>
          <a:lstStyle>
            <a:lvl1pPr>
              <a:defRPr lang="de-DE" sz="1000" kern="1200" smtClean="0">
                <a:solidFill>
                  <a:srgbClr val="3C3C3B"/>
                </a:solidFill>
                <a:latin typeface="Unit-Light"/>
                <a:ea typeface="+mn-ea"/>
                <a:cs typeface="Unit-Light"/>
              </a:defRPr>
            </a:lvl1pPr>
          </a:lstStyle>
          <a:p>
            <a:pPr algn="r"/>
            <a:fld id="{9529054D-C64E-4133-A122-DAFB0FDD6754}" type="datetime1">
              <a:rPr lang="de-DE" smtClean="0"/>
              <a:pPr algn="r"/>
              <a:t>11.01.2017</a:t>
            </a:fld>
            <a:endParaRPr lang="de-DE" dirty="0"/>
          </a:p>
        </p:txBody>
      </p:sp>
      <p:sp>
        <p:nvSpPr>
          <p:cNvPr id="5" name="Fußzeilenplatzhalter 4"/>
          <p:cNvSpPr>
            <a:spLocks noGrp="1"/>
          </p:cNvSpPr>
          <p:nvPr>
            <p:ph type="ftr" sz="quarter" idx="11"/>
          </p:nvPr>
        </p:nvSpPr>
        <p:spPr>
          <a:xfrm>
            <a:off x="8058150" y="1257300"/>
            <a:ext cx="923925" cy="193676"/>
          </a:xfrm>
          <a:prstGeom prst="rect">
            <a:avLst/>
          </a:prstGeom>
        </p:spPr>
        <p:txBody>
          <a:bodyPr/>
          <a:lstStyle>
            <a:lvl1pPr algn="r" defTabSz="457200" rtl="0" eaLnBrk="1" latinLnBrk="0" hangingPunct="1">
              <a:defRPr lang="de-DE" sz="1000" kern="1200" dirty="0">
                <a:solidFill>
                  <a:srgbClr val="3C3C3B"/>
                </a:solidFill>
                <a:latin typeface="Unit-Light"/>
                <a:ea typeface="+mn-ea"/>
                <a:cs typeface="Unit-Light"/>
              </a:defRPr>
            </a:lvl1pPr>
          </a:lstStyle>
          <a:p>
            <a:endParaRPr lang="de-DE" dirty="0"/>
          </a:p>
        </p:txBody>
      </p:sp>
      <p:sp>
        <p:nvSpPr>
          <p:cNvPr id="6" name="Foliennummernplatzhalter 5"/>
          <p:cNvSpPr>
            <a:spLocks noGrp="1"/>
          </p:cNvSpPr>
          <p:nvPr>
            <p:ph type="sldNum" sz="quarter" idx="12"/>
          </p:nvPr>
        </p:nvSpPr>
        <p:spPr>
          <a:xfrm>
            <a:off x="8058150" y="1666877"/>
            <a:ext cx="923925" cy="228598"/>
          </a:xfrm>
          <a:prstGeom prst="rect">
            <a:avLst/>
          </a:prstGeom>
        </p:spPr>
        <p:txBody>
          <a:bodyPr/>
          <a:lstStyle>
            <a:lvl1pPr marL="0" algn="r" defTabSz="457200" rtl="0" eaLnBrk="1" latinLnBrk="0" hangingPunct="1">
              <a:defRPr lang="de-DE" sz="1000" kern="1200" smtClean="0">
                <a:solidFill>
                  <a:srgbClr val="3C3C3B"/>
                </a:solidFill>
                <a:latin typeface="Unit-Light"/>
                <a:ea typeface="+mn-ea"/>
                <a:cs typeface="Unit-Light"/>
              </a:defRPr>
            </a:lvl1pPr>
          </a:lstStyle>
          <a:p>
            <a:r>
              <a:rPr lang="de-DE" dirty="0" smtClean="0"/>
              <a:t>Folie </a:t>
            </a:r>
            <a:fld id="{6535AE78-FD87-2040-A917-FBB53FA97185}" type="slidenum">
              <a:rPr lang="de-DE" smtClean="0"/>
              <a:pPr/>
              <a:t>‹#›</a:t>
            </a:fld>
            <a:endParaRPr lang="de-DE" dirty="0"/>
          </a:p>
        </p:txBody>
      </p:sp>
      <p:sp>
        <p:nvSpPr>
          <p:cNvPr id="10" name="Textplatzhalter 9"/>
          <p:cNvSpPr>
            <a:spLocks noGrp="1"/>
          </p:cNvSpPr>
          <p:nvPr>
            <p:ph type="body" sz="quarter" idx="13"/>
          </p:nvPr>
        </p:nvSpPr>
        <p:spPr>
          <a:xfrm>
            <a:off x="247650" y="1181101"/>
            <a:ext cx="7629525" cy="5448300"/>
          </a:xfrm>
        </p:spPr>
        <p:txBody>
          <a:bodyPr>
            <a:normAutofit/>
          </a:bodyPr>
          <a:lstStyle>
            <a:lvl1pPr marL="0" indent="0" algn="l" defTabSz="457200" rtl="0" eaLnBrk="1" latinLnBrk="0" hangingPunct="1">
              <a:buNone/>
              <a:defRPr lang="de-DE" sz="1800" kern="1200" dirty="0">
                <a:solidFill>
                  <a:srgbClr val="3C3C3B"/>
                </a:solidFill>
                <a:latin typeface="Unit-Light"/>
                <a:ea typeface="+mn-ea"/>
                <a:cs typeface="Unit-Light"/>
              </a:defRPr>
            </a:lvl1pPr>
          </a:lstStyle>
          <a:p>
            <a:pPr lvl="0"/>
            <a:r>
              <a:rPr lang="en-US" smtClean="0"/>
              <a:t>Click to edit Master text styles</a:t>
            </a:r>
          </a:p>
        </p:txBody>
      </p:sp>
      <p:sp>
        <p:nvSpPr>
          <p:cNvPr id="3" name="Rechteck 2"/>
          <p:cNvSpPr/>
          <p:nvPr userDrawn="1"/>
        </p:nvSpPr>
        <p:spPr>
          <a:xfrm>
            <a:off x="7669161" y="5825613"/>
            <a:ext cx="1312914" cy="1019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pic>
        <p:nvPicPr>
          <p:cNvPr id="11" name="Grafik 10" descr="C:\Users\Schoener\AppData\Local\Microsoft\Windows\Temporary Internet Files\Content.Word\gcw_logo_lg.png"/>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7669161" y="116367"/>
            <a:ext cx="1348922" cy="825181"/>
          </a:xfrm>
          <a:prstGeom prst="rect">
            <a:avLst/>
          </a:prstGeom>
          <a:noFill/>
          <a:ln>
            <a:noFill/>
          </a:ln>
        </p:spPr>
      </p:pic>
    </p:spTree>
    <p:extLst>
      <p:ext uri="{BB962C8B-B14F-4D97-AF65-F5344CB8AC3E}">
        <p14:creationId xmlns="" xmlns:p14="http://schemas.microsoft.com/office/powerpoint/2010/main" val="375693366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2132856"/>
            <a:ext cx="7342584" cy="1470025"/>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1691680" y="3886200"/>
            <a:ext cx="608072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xmlns="" val="30486563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a:xfrm>
            <a:off x="7092280" y="6361038"/>
            <a:ext cx="1944216" cy="365125"/>
          </a:xfrm>
          <a:prstGeom prst="rect">
            <a:avLst/>
          </a:prstGeom>
        </p:spPr>
        <p:txBody>
          <a:bodyPr/>
          <a:lstStyle/>
          <a:p>
            <a:fld id="{3D453335-DA42-40B6-8F20-5EBA8B548E60}" type="datetimeFigureOut">
              <a:rPr lang="en-GB" smtClean="0">
                <a:solidFill>
                  <a:prstClr val="black"/>
                </a:solidFill>
              </a:rPr>
              <a:pPr/>
              <a:t>11/01/2017</a:t>
            </a:fld>
            <a:endParaRPr lang="en-GB">
              <a:solidFill>
                <a:prstClr val="black"/>
              </a:solidFill>
            </a:endParaRPr>
          </a:p>
        </p:txBody>
      </p:sp>
      <p:sp>
        <p:nvSpPr>
          <p:cNvPr id="6" name="Slide Number Placeholder 5"/>
          <p:cNvSpPr>
            <a:spLocks noGrp="1"/>
          </p:cNvSpPr>
          <p:nvPr>
            <p:ph type="sldNum" sz="quarter" idx="12"/>
          </p:nvPr>
        </p:nvSpPr>
        <p:spPr>
          <a:xfrm>
            <a:off x="8316416" y="6356350"/>
            <a:ext cx="370384" cy="365125"/>
          </a:xfrm>
          <a:prstGeom prst="rect">
            <a:avLst/>
          </a:prstGeom>
        </p:spPr>
        <p:txBody>
          <a:bodyPr/>
          <a:lstStyle/>
          <a:p>
            <a:fld id="{1E6F7D49-625A-4DC0-89B0-0AC14CBD2779}"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xmlns="" val="308447935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9632" y="4406900"/>
            <a:ext cx="723508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1259632" y="2780928"/>
            <a:ext cx="7235081" cy="153039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092280" y="6361038"/>
            <a:ext cx="1944216" cy="365125"/>
          </a:xfrm>
          <a:prstGeom prst="rect">
            <a:avLst/>
          </a:prstGeom>
        </p:spPr>
        <p:txBody>
          <a:bodyPr/>
          <a:lstStyle/>
          <a:p>
            <a:fld id="{3D453335-DA42-40B6-8F20-5EBA8B548E60}" type="datetimeFigureOut">
              <a:rPr lang="en-GB" smtClean="0">
                <a:solidFill>
                  <a:prstClr val="black"/>
                </a:solidFill>
              </a:rPr>
              <a:pPr/>
              <a:t>11/01/2017</a:t>
            </a:fld>
            <a:endParaRPr lang="en-GB">
              <a:solidFill>
                <a:prstClr val="black"/>
              </a:solidFill>
            </a:endParaRPr>
          </a:p>
        </p:txBody>
      </p:sp>
      <p:sp>
        <p:nvSpPr>
          <p:cNvPr id="6" name="Slide Number Placeholder 5"/>
          <p:cNvSpPr>
            <a:spLocks noGrp="1"/>
          </p:cNvSpPr>
          <p:nvPr>
            <p:ph type="sldNum" sz="quarter" idx="12"/>
          </p:nvPr>
        </p:nvSpPr>
        <p:spPr>
          <a:xfrm>
            <a:off x="8316416" y="6356350"/>
            <a:ext cx="370384" cy="365125"/>
          </a:xfrm>
          <a:prstGeom prst="rect">
            <a:avLst/>
          </a:prstGeom>
        </p:spPr>
        <p:txBody>
          <a:bodyPr/>
          <a:lstStyle/>
          <a:p>
            <a:fld id="{1E6F7D49-625A-4DC0-89B0-0AC14CBD2779}"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xmlns="" val="77209205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1547664" y="1628800"/>
            <a:ext cx="33843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148064" y="1628800"/>
            <a:ext cx="346672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a:xfrm>
            <a:off x="7092280" y="6361038"/>
            <a:ext cx="1944216" cy="365125"/>
          </a:xfrm>
          <a:prstGeom prst="rect">
            <a:avLst/>
          </a:prstGeom>
        </p:spPr>
        <p:txBody>
          <a:bodyPr/>
          <a:lstStyle/>
          <a:p>
            <a:fld id="{3D453335-DA42-40B6-8F20-5EBA8B548E60}" type="datetimeFigureOut">
              <a:rPr lang="en-GB" smtClean="0">
                <a:solidFill>
                  <a:prstClr val="black"/>
                </a:solidFill>
              </a:rPr>
              <a:pPr/>
              <a:t>11/01/2017</a:t>
            </a:fld>
            <a:endParaRPr lang="en-GB">
              <a:solidFill>
                <a:prstClr val="black"/>
              </a:solidFill>
            </a:endParaRPr>
          </a:p>
        </p:txBody>
      </p:sp>
      <p:sp>
        <p:nvSpPr>
          <p:cNvPr id="7" name="Slide Number Placeholder 6"/>
          <p:cNvSpPr>
            <a:spLocks noGrp="1"/>
          </p:cNvSpPr>
          <p:nvPr>
            <p:ph type="sldNum" sz="quarter" idx="12"/>
          </p:nvPr>
        </p:nvSpPr>
        <p:spPr>
          <a:xfrm>
            <a:off x="8316416" y="6356350"/>
            <a:ext cx="370384" cy="365125"/>
          </a:xfrm>
          <a:prstGeom prst="rect">
            <a:avLst/>
          </a:prstGeom>
        </p:spPr>
        <p:txBody>
          <a:bodyPr/>
          <a:lstStyle/>
          <a:p>
            <a:fld id="{1E6F7D49-625A-4DC0-89B0-0AC14CBD2779}"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xmlns="" val="412931358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1259632" y="1556791"/>
            <a:ext cx="3672408" cy="79208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9632" y="2348879"/>
            <a:ext cx="3672408" cy="37772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5292080" y="1535112"/>
            <a:ext cx="3394720" cy="8137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92080" y="2348879"/>
            <a:ext cx="3394720" cy="37772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a:xfrm>
            <a:off x="7092280" y="6361038"/>
            <a:ext cx="1944216" cy="365125"/>
          </a:xfrm>
          <a:prstGeom prst="rect">
            <a:avLst/>
          </a:prstGeom>
        </p:spPr>
        <p:txBody>
          <a:bodyPr/>
          <a:lstStyle/>
          <a:p>
            <a:fld id="{3D453335-DA42-40B6-8F20-5EBA8B548E60}" type="datetimeFigureOut">
              <a:rPr lang="en-GB" smtClean="0">
                <a:solidFill>
                  <a:prstClr val="black"/>
                </a:solidFill>
              </a:rPr>
              <a:pPr/>
              <a:t>11/01/2017</a:t>
            </a:fld>
            <a:endParaRPr lang="en-GB">
              <a:solidFill>
                <a:prstClr val="black"/>
              </a:solidFill>
            </a:endParaRPr>
          </a:p>
        </p:txBody>
      </p:sp>
      <p:sp>
        <p:nvSpPr>
          <p:cNvPr id="9" name="Slide Number Placeholder 8"/>
          <p:cNvSpPr>
            <a:spLocks noGrp="1"/>
          </p:cNvSpPr>
          <p:nvPr>
            <p:ph type="sldNum" sz="quarter" idx="12"/>
          </p:nvPr>
        </p:nvSpPr>
        <p:spPr>
          <a:xfrm>
            <a:off x="8316416" y="6356350"/>
            <a:ext cx="370384" cy="365125"/>
          </a:xfrm>
          <a:prstGeom prst="rect">
            <a:avLst/>
          </a:prstGeom>
        </p:spPr>
        <p:txBody>
          <a:bodyPr/>
          <a:lstStyle/>
          <a:p>
            <a:fld id="{1E6F7D49-625A-4DC0-89B0-0AC14CBD2779}"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xmlns="" val="26087081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9632" y="620688"/>
            <a:ext cx="7427168" cy="1143000"/>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7092280" y="6361038"/>
            <a:ext cx="1944216" cy="365125"/>
          </a:xfrm>
          <a:prstGeom prst="rect">
            <a:avLst/>
          </a:prstGeom>
        </p:spPr>
        <p:txBody>
          <a:bodyPr/>
          <a:lstStyle/>
          <a:p>
            <a:fld id="{3D453335-DA42-40B6-8F20-5EBA8B548E60}" type="datetimeFigureOut">
              <a:rPr lang="en-GB" smtClean="0">
                <a:solidFill>
                  <a:prstClr val="black"/>
                </a:solidFill>
              </a:rPr>
              <a:pPr/>
              <a:t>11/01/2017</a:t>
            </a:fld>
            <a:endParaRPr lang="en-GB">
              <a:solidFill>
                <a:prstClr val="black"/>
              </a:solidFill>
            </a:endParaRPr>
          </a:p>
        </p:txBody>
      </p:sp>
      <p:sp>
        <p:nvSpPr>
          <p:cNvPr id="5" name="Slide Number Placeholder 4"/>
          <p:cNvSpPr>
            <a:spLocks noGrp="1"/>
          </p:cNvSpPr>
          <p:nvPr>
            <p:ph type="sldNum" sz="quarter" idx="12"/>
          </p:nvPr>
        </p:nvSpPr>
        <p:spPr>
          <a:xfrm>
            <a:off x="8316416" y="6356350"/>
            <a:ext cx="370384" cy="365125"/>
          </a:xfrm>
          <a:prstGeom prst="rect">
            <a:avLst/>
          </a:prstGeom>
        </p:spPr>
        <p:txBody>
          <a:bodyPr/>
          <a:lstStyle/>
          <a:p>
            <a:fld id="{1E6F7D49-625A-4DC0-89B0-0AC14CBD2779}"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xmlns="" val="278415070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5512740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9592" y="548680"/>
            <a:ext cx="2736304" cy="886420"/>
          </a:xfrm>
        </p:spPr>
        <p:txBody>
          <a:bodyPr anchor="b"/>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851920" y="548681"/>
            <a:ext cx="4834880" cy="5472608"/>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899592" y="1628801"/>
            <a:ext cx="2736304" cy="4392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092280" y="6361038"/>
            <a:ext cx="1944216" cy="365125"/>
          </a:xfrm>
          <a:prstGeom prst="rect">
            <a:avLst/>
          </a:prstGeom>
        </p:spPr>
        <p:txBody>
          <a:bodyPr/>
          <a:lstStyle/>
          <a:p>
            <a:fld id="{3D453335-DA42-40B6-8F20-5EBA8B548E60}" type="datetimeFigureOut">
              <a:rPr lang="en-GB" smtClean="0">
                <a:solidFill>
                  <a:prstClr val="black"/>
                </a:solidFill>
              </a:rPr>
              <a:pPr/>
              <a:t>11/01/2017</a:t>
            </a:fld>
            <a:endParaRPr lang="en-GB">
              <a:solidFill>
                <a:prstClr val="black"/>
              </a:solidFill>
            </a:endParaRPr>
          </a:p>
        </p:txBody>
      </p:sp>
      <p:sp>
        <p:nvSpPr>
          <p:cNvPr id="7" name="Slide Number Placeholder 6"/>
          <p:cNvSpPr>
            <a:spLocks noGrp="1"/>
          </p:cNvSpPr>
          <p:nvPr>
            <p:ph type="sldNum" sz="quarter" idx="12"/>
          </p:nvPr>
        </p:nvSpPr>
        <p:spPr>
          <a:xfrm>
            <a:off x="8316416" y="6356350"/>
            <a:ext cx="370384" cy="365125"/>
          </a:xfrm>
          <a:prstGeom prst="rect">
            <a:avLst/>
          </a:prstGeom>
        </p:spPr>
        <p:txBody>
          <a:bodyPr/>
          <a:lstStyle/>
          <a:p>
            <a:fld id="{1E6F7D49-625A-4DC0-89B0-0AC14CBD2779}"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xmlns="" val="30091332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092280" y="6361038"/>
            <a:ext cx="1944216" cy="365125"/>
          </a:xfrm>
          <a:prstGeom prst="rect">
            <a:avLst/>
          </a:prstGeom>
        </p:spPr>
        <p:txBody>
          <a:bodyPr/>
          <a:lstStyle/>
          <a:p>
            <a:fld id="{3D453335-DA42-40B6-8F20-5EBA8B548E60}" type="datetimeFigureOut">
              <a:rPr lang="en-GB" smtClean="0">
                <a:solidFill>
                  <a:prstClr val="black"/>
                </a:solidFill>
              </a:rPr>
              <a:pPr/>
              <a:t>11/01/2017</a:t>
            </a:fld>
            <a:endParaRPr lang="en-GB">
              <a:solidFill>
                <a:prstClr val="black"/>
              </a:solidFill>
            </a:endParaRPr>
          </a:p>
        </p:txBody>
      </p:sp>
      <p:sp>
        <p:nvSpPr>
          <p:cNvPr id="7" name="Slide Number Placeholder 6"/>
          <p:cNvSpPr>
            <a:spLocks noGrp="1"/>
          </p:cNvSpPr>
          <p:nvPr>
            <p:ph type="sldNum" sz="quarter" idx="12"/>
          </p:nvPr>
        </p:nvSpPr>
        <p:spPr>
          <a:xfrm>
            <a:off x="8316416" y="6356350"/>
            <a:ext cx="370384" cy="365125"/>
          </a:xfrm>
          <a:prstGeom prst="rect">
            <a:avLst/>
          </a:prstGeom>
        </p:spPr>
        <p:txBody>
          <a:bodyPr/>
          <a:lstStyle/>
          <a:p>
            <a:fld id="{1E6F7D49-625A-4DC0-89B0-0AC14CBD2779}"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xmlns="" val="3771004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descr="wmo_ppt_2012.psd"/>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8916" name="Rectangle 3"/>
          <p:cNvSpPr>
            <a:spLocks noGrp="1" noChangeArrowheads="1"/>
          </p:cNvSpPr>
          <p:nvPr>
            <p:ph type="ctrTitle"/>
          </p:nvPr>
        </p:nvSpPr>
        <p:spPr>
          <a:xfrm>
            <a:off x="611188" y="3211513"/>
            <a:ext cx="7921625" cy="1730375"/>
          </a:xfrm>
        </p:spPr>
        <p:txBody>
          <a:bodyPr/>
          <a:lstStyle>
            <a:lvl1pPr algn="ctr">
              <a:defRPr sz="4000" smtClean="0">
                <a:solidFill>
                  <a:schemeClr val="bg1"/>
                </a:solidFill>
              </a:defRPr>
            </a:lvl1pPr>
          </a:lstStyle>
          <a:p>
            <a:pPr lvl="0"/>
            <a:r>
              <a:rPr lang="en-US" altLang="en-US" noProof="0" smtClean="0"/>
              <a:t>Click to edit Master title style</a:t>
            </a:r>
            <a:endParaRPr lang="en-US" altLang="en-US" noProof="0" dirty="0" smtClean="0"/>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pitchFamily="2" charset="2"/>
              <a:buNone/>
              <a:defRPr smtClean="0">
                <a:solidFill>
                  <a:schemeClr val="bg1"/>
                </a:solidFill>
              </a:defRPr>
            </a:lvl1pPr>
          </a:lstStyle>
          <a:p>
            <a:pPr lvl="0"/>
            <a:r>
              <a:rPr lang="en-US" altLang="en-US" noProof="0" smtClean="0"/>
              <a:t>Click to edit Master subtitle style</a:t>
            </a:r>
            <a:endParaRPr lang="en-US" altLang="en-US" noProof="0" dirty="0" smtClean="0"/>
          </a:p>
        </p:txBody>
      </p:sp>
      <p:sp>
        <p:nvSpPr>
          <p:cNvPr id="5" name="Rectangle 6"/>
          <p:cNvSpPr>
            <a:spLocks noGrp="1" noChangeArrowheads="1"/>
          </p:cNvSpPr>
          <p:nvPr>
            <p:ph type="ftr" sz="quarter" idx="10"/>
          </p:nvPr>
        </p:nvSpPr>
        <p:spPr>
          <a:xfrm>
            <a:off x="2843213" y="6467475"/>
            <a:ext cx="2520950" cy="331788"/>
          </a:xfrm>
        </p:spPr>
        <p:txBody>
          <a:bodyPr/>
          <a:lstStyle>
            <a:lvl1pPr>
              <a:defRPr>
                <a:latin typeface="Arial" pitchFamily="34" charset="0"/>
                <a:cs typeface="Arial" pitchFamily="34" charset="0"/>
              </a:defRPr>
            </a:lvl1pPr>
          </a:lstStyle>
          <a:p>
            <a:pPr>
              <a:defRPr/>
            </a:pPr>
            <a:endParaRPr lang="en-US" altLang="en-US"/>
          </a:p>
        </p:txBody>
      </p:sp>
      <p:sp>
        <p:nvSpPr>
          <p:cNvPr id="6" name="Rectangle 7"/>
          <p:cNvSpPr>
            <a:spLocks noGrp="1" noChangeArrowheads="1"/>
          </p:cNvSpPr>
          <p:nvPr>
            <p:ph type="sldNum" sz="quarter" idx="11"/>
          </p:nvPr>
        </p:nvSpPr>
        <p:spPr>
          <a:xfrm>
            <a:off x="5795963" y="6467475"/>
            <a:ext cx="1152525" cy="331788"/>
          </a:xfrm>
        </p:spPr>
        <p:txBody>
          <a:bodyPr/>
          <a:lstStyle>
            <a:lvl1pPr>
              <a:defRPr/>
            </a:lvl1pPr>
          </a:lstStyle>
          <a:p>
            <a:pPr>
              <a:defRPr/>
            </a:pPr>
            <a:fld id="{88D3CBF7-14A9-41B2-AD02-01366A1C0B2A}" type="slidenum">
              <a:rPr lang="en-US" altLang="en-US"/>
              <a:pPr>
                <a:defRPr/>
              </a:pPr>
              <a:t>‹#›</a:t>
            </a:fld>
            <a:endParaRPr lang="en-US" altLang="en-US"/>
          </a:p>
        </p:txBody>
      </p:sp>
    </p:spTree>
  </p:cSld>
  <p:clrMapOvr>
    <a:masterClrMapping/>
  </p:clrMapOvr>
  <p:transition spd="slow"/>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3"/>
          <p:cNvSpPr>
            <a:spLocks noGrp="1" noChangeArrowheads="1"/>
          </p:cNvSpPr>
          <p:nvPr>
            <p:ph type="ftr" sz="quarter" idx="10"/>
          </p:nvPr>
        </p:nvSpPr>
        <p:spPr/>
        <p:txBody>
          <a:bodyPr/>
          <a:lstStyle>
            <a:lvl1pPr>
              <a:defRPr>
                <a:latin typeface="Arial" pitchFamily="34" charset="0"/>
                <a:cs typeface="Arial" pitchFamily="34" charset="0"/>
              </a:defRPr>
            </a:lvl1pPr>
          </a:lstStyle>
          <a:p>
            <a:pPr>
              <a:defRPr/>
            </a:pPr>
            <a:endParaRPr lang="en-US" altLang="en-US"/>
          </a:p>
        </p:txBody>
      </p:sp>
      <p:sp>
        <p:nvSpPr>
          <p:cNvPr id="5" name="Rectangle 4"/>
          <p:cNvSpPr>
            <a:spLocks noGrp="1" noChangeArrowheads="1"/>
          </p:cNvSpPr>
          <p:nvPr>
            <p:ph type="sldNum" sz="quarter" idx="11"/>
          </p:nvPr>
        </p:nvSpPr>
        <p:spPr/>
        <p:txBody>
          <a:bodyPr/>
          <a:lstStyle>
            <a:lvl1pPr>
              <a:defRPr/>
            </a:lvl1pPr>
          </a:lstStyle>
          <a:p>
            <a:pPr>
              <a:defRPr/>
            </a:pPr>
            <a:fld id="{7F69618B-F011-4398-88D8-01A5114F4568}"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p:txBody>
          <a:bodyPr/>
          <a:lstStyle>
            <a:lvl1pPr>
              <a:defRPr>
                <a:latin typeface="Arial" pitchFamily="34" charset="0"/>
                <a:cs typeface="Arial" pitchFamily="34" charset="0"/>
              </a:defRPr>
            </a:lvl1pPr>
          </a:lstStyle>
          <a:p>
            <a:pPr>
              <a:defRPr/>
            </a:pPr>
            <a:endParaRPr lang="en-US" altLang="en-US"/>
          </a:p>
        </p:txBody>
      </p:sp>
      <p:sp>
        <p:nvSpPr>
          <p:cNvPr id="5" name="Rectangle 4"/>
          <p:cNvSpPr>
            <a:spLocks noGrp="1" noChangeArrowheads="1"/>
          </p:cNvSpPr>
          <p:nvPr>
            <p:ph type="sldNum" sz="quarter" idx="11"/>
          </p:nvPr>
        </p:nvSpPr>
        <p:spPr/>
        <p:txBody>
          <a:bodyPr/>
          <a:lstStyle>
            <a:lvl1pPr>
              <a:defRPr/>
            </a:lvl1pPr>
          </a:lstStyle>
          <a:p>
            <a:pPr>
              <a:defRPr/>
            </a:pPr>
            <a:fld id="{0859801F-74BA-44CC-A2D3-83D29B9D7E67}"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1403350" y="1412875"/>
            <a:ext cx="3703638" cy="4683125"/>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259388" y="1412875"/>
            <a:ext cx="3705225" cy="4683125"/>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4"/>
          <p:cNvSpPr>
            <a:spLocks noGrp="1" noChangeArrowheads="1"/>
          </p:cNvSpPr>
          <p:nvPr>
            <p:ph type="ftr" sz="quarter" idx="10"/>
          </p:nvPr>
        </p:nvSpPr>
        <p:spPr/>
        <p:txBody>
          <a:bodyPr/>
          <a:lstStyle>
            <a:lvl1pPr>
              <a:defRPr>
                <a:latin typeface="Arial" pitchFamily="34" charset="0"/>
                <a:cs typeface="Arial" pitchFamily="34" charset="0"/>
              </a:defRPr>
            </a:lvl1pPr>
          </a:lstStyle>
          <a:p>
            <a:pPr>
              <a:defRPr/>
            </a:pPr>
            <a:endParaRPr lang="en-US" altLang="en-US"/>
          </a:p>
        </p:txBody>
      </p:sp>
      <p:sp>
        <p:nvSpPr>
          <p:cNvPr id="6" name="Rectangle 5"/>
          <p:cNvSpPr>
            <a:spLocks noGrp="1" noChangeArrowheads="1"/>
          </p:cNvSpPr>
          <p:nvPr>
            <p:ph type="sldNum" sz="quarter" idx="11"/>
          </p:nvPr>
        </p:nvSpPr>
        <p:spPr/>
        <p:txBody>
          <a:bodyPr/>
          <a:lstStyle>
            <a:lvl1pPr>
              <a:defRPr/>
            </a:lvl1pPr>
          </a:lstStyle>
          <a:p>
            <a:pPr>
              <a:defRPr/>
            </a:pPr>
            <a:fld id="{182C91A6-B4D9-4D76-B17B-3258D5412791}"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Rectangle 6"/>
          <p:cNvSpPr>
            <a:spLocks noGrp="1" noChangeArrowheads="1"/>
          </p:cNvSpPr>
          <p:nvPr>
            <p:ph type="ftr" sz="quarter" idx="10"/>
          </p:nvPr>
        </p:nvSpPr>
        <p:spPr/>
        <p:txBody>
          <a:bodyPr/>
          <a:lstStyle>
            <a:lvl1pPr>
              <a:defRPr>
                <a:latin typeface="Arial" pitchFamily="34" charset="0"/>
                <a:cs typeface="Arial" pitchFamily="34" charset="0"/>
              </a:defRPr>
            </a:lvl1pPr>
          </a:lstStyle>
          <a:p>
            <a:pPr>
              <a:defRPr/>
            </a:pPr>
            <a:endParaRPr lang="en-US" altLang="en-US"/>
          </a:p>
        </p:txBody>
      </p:sp>
      <p:sp>
        <p:nvSpPr>
          <p:cNvPr id="8" name="Rectangle 7"/>
          <p:cNvSpPr>
            <a:spLocks noGrp="1" noChangeArrowheads="1"/>
          </p:cNvSpPr>
          <p:nvPr>
            <p:ph type="sldNum" sz="quarter" idx="11"/>
          </p:nvPr>
        </p:nvSpPr>
        <p:spPr/>
        <p:txBody>
          <a:bodyPr/>
          <a:lstStyle>
            <a:lvl1pPr>
              <a:defRPr/>
            </a:lvl1pPr>
          </a:lstStyle>
          <a:p>
            <a:pPr>
              <a:defRPr/>
            </a:pPr>
            <a:fld id="{177A0BF4-F1CC-41C7-A225-6670A06CFFAA}"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Rectangle 2"/>
          <p:cNvSpPr>
            <a:spLocks noGrp="1" noChangeArrowheads="1"/>
          </p:cNvSpPr>
          <p:nvPr>
            <p:ph type="ftr" sz="quarter" idx="10"/>
          </p:nvPr>
        </p:nvSpPr>
        <p:spPr/>
        <p:txBody>
          <a:bodyPr/>
          <a:lstStyle>
            <a:lvl1pPr>
              <a:defRPr>
                <a:latin typeface="Arial" pitchFamily="34" charset="0"/>
                <a:cs typeface="Arial" pitchFamily="34" charset="0"/>
              </a:defRPr>
            </a:lvl1pPr>
          </a:lstStyle>
          <a:p>
            <a:pPr>
              <a:defRPr/>
            </a:pPr>
            <a:endParaRPr lang="en-US" altLang="en-US"/>
          </a:p>
        </p:txBody>
      </p:sp>
      <p:sp>
        <p:nvSpPr>
          <p:cNvPr id="4" name="Rectangle 3"/>
          <p:cNvSpPr>
            <a:spLocks noGrp="1" noChangeArrowheads="1"/>
          </p:cNvSpPr>
          <p:nvPr>
            <p:ph type="sldNum" sz="quarter" idx="11"/>
          </p:nvPr>
        </p:nvSpPr>
        <p:spPr/>
        <p:txBody>
          <a:bodyPr/>
          <a:lstStyle>
            <a:lvl1pPr>
              <a:defRPr/>
            </a:lvl1pPr>
          </a:lstStyle>
          <a:p>
            <a:pPr>
              <a:defRPr/>
            </a:pPr>
            <a:fld id="{8861C0F1-9A24-49E2-922D-E55151B15C9F}"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000" b="0"/>
            </a:lvl1pPr>
          </a:lstStyle>
          <a:p>
            <a:r>
              <a:rPr lang="en-US"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defRPr>
                <a:latin typeface="Arial" pitchFamily="34" charset="0"/>
                <a:cs typeface="Arial" pitchFamily="34" charset="0"/>
              </a:defRPr>
            </a:lvl1pPr>
          </a:lstStyle>
          <a:p>
            <a:pPr>
              <a:defRPr/>
            </a:pPr>
            <a:endParaRPr lang="en-US" altLang="en-US"/>
          </a:p>
        </p:txBody>
      </p:sp>
      <p:sp>
        <p:nvSpPr>
          <p:cNvPr id="6" name="Rectangle 5"/>
          <p:cNvSpPr>
            <a:spLocks noGrp="1" noChangeArrowheads="1"/>
          </p:cNvSpPr>
          <p:nvPr>
            <p:ph type="sldNum" sz="quarter" idx="11"/>
          </p:nvPr>
        </p:nvSpPr>
        <p:spPr/>
        <p:txBody>
          <a:bodyPr/>
          <a:lstStyle>
            <a:lvl1pPr>
              <a:defRPr/>
            </a:lvl1pPr>
          </a:lstStyle>
          <a:p>
            <a:pPr>
              <a:defRPr/>
            </a:pPr>
            <a:fld id="{07B39C2B-EA49-48D3-9B9D-BB52823F83C1}"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1FA1D0-45B1-4CDD-BFF7-2CF81122D4D3}" type="datetimeFigureOut">
              <a:rPr lang="en-GB" smtClean="0"/>
              <a:pPr/>
              <a:t>11/01/2017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BFD7E8-7C5F-4F4B-B03B-63A09DC8A203}" type="slidenum">
              <a:rPr lang="en-GB" smtClean="0"/>
              <a:pPr/>
              <a:t>‹#›</a:t>
            </a:fld>
            <a:endParaRPr lang="en-GB"/>
          </a:p>
        </p:txBody>
      </p:sp>
    </p:spTree>
    <p:extLst>
      <p:ext uri="{BB962C8B-B14F-4D97-AF65-F5344CB8AC3E}">
        <p14:creationId xmlns="" xmlns:p14="http://schemas.microsoft.com/office/powerpoint/2010/main" val="3436399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defRPr>
                <a:latin typeface="Arial" pitchFamily="34" charset="0"/>
                <a:cs typeface="Arial" pitchFamily="34" charset="0"/>
              </a:defRPr>
            </a:lvl1pPr>
          </a:lstStyle>
          <a:p>
            <a:pPr>
              <a:defRPr/>
            </a:pPr>
            <a:endParaRPr lang="en-US" altLang="en-US"/>
          </a:p>
        </p:txBody>
      </p:sp>
      <p:sp>
        <p:nvSpPr>
          <p:cNvPr id="6" name="Rectangle 5"/>
          <p:cNvSpPr>
            <a:spLocks noGrp="1" noChangeArrowheads="1"/>
          </p:cNvSpPr>
          <p:nvPr>
            <p:ph type="sldNum" sz="quarter" idx="11"/>
          </p:nvPr>
        </p:nvSpPr>
        <p:spPr/>
        <p:txBody>
          <a:bodyPr/>
          <a:lstStyle>
            <a:lvl1pPr>
              <a:defRPr/>
            </a:lvl1pPr>
          </a:lstStyle>
          <a:p>
            <a:pPr>
              <a:defRPr/>
            </a:pPr>
            <a:fld id="{5136C1DC-C83B-492D-A72E-CD45C244B7F4}"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3"/>
          <p:cNvSpPr>
            <a:spLocks noGrp="1" noChangeArrowheads="1"/>
          </p:cNvSpPr>
          <p:nvPr>
            <p:ph type="ftr" sz="quarter" idx="10"/>
          </p:nvPr>
        </p:nvSpPr>
        <p:spPr/>
        <p:txBody>
          <a:bodyPr/>
          <a:lstStyle>
            <a:lvl1pPr>
              <a:defRPr>
                <a:latin typeface="Arial" pitchFamily="34" charset="0"/>
                <a:cs typeface="Arial" pitchFamily="34" charset="0"/>
              </a:defRPr>
            </a:lvl1pPr>
          </a:lstStyle>
          <a:p>
            <a:pPr>
              <a:defRPr/>
            </a:pPr>
            <a:endParaRPr lang="en-US" altLang="en-US"/>
          </a:p>
        </p:txBody>
      </p:sp>
      <p:sp>
        <p:nvSpPr>
          <p:cNvPr id="5" name="Rectangle 4"/>
          <p:cNvSpPr>
            <a:spLocks noGrp="1" noChangeArrowheads="1"/>
          </p:cNvSpPr>
          <p:nvPr>
            <p:ph type="sldNum" sz="quarter" idx="11"/>
          </p:nvPr>
        </p:nvSpPr>
        <p:spPr/>
        <p:txBody>
          <a:bodyPr/>
          <a:lstStyle>
            <a:lvl1pPr>
              <a:defRPr/>
            </a:lvl1pPr>
          </a:lstStyle>
          <a:p>
            <a:pPr>
              <a:defRPr/>
            </a:pPr>
            <a:fld id="{872225F4-39AD-4271-AC2F-E36BB544C00B}"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3"/>
          <p:cNvSpPr>
            <a:spLocks noGrp="1" noChangeArrowheads="1"/>
          </p:cNvSpPr>
          <p:nvPr>
            <p:ph type="ftr" sz="quarter" idx="10"/>
          </p:nvPr>
        </p:nvSpPr>
        <p:spPr/>
        <p:txBody>
          <a:bodyPr/>
          <a:lstStyle>
            <a:lvl1pPr>
              <a:defRPr>
                <a:latin typeface="Arial" pitchFamily="34" charset="0"/>
                <a:cs typeface="Arial" pitchFamily="34" charset="0"/>
              </a:defRPr>
            </a:lvl1pPr>
          </a:lstStyle>
          <a:p>
            <a:pPr>
              <a:defRPr/>
            </a:pPr>
            <a:endParaRPr lang="en-US" altLang="en-US"/>
          </a:p>
        </p:txBody>
      </p:sp>
      <p:sp>
        <p:nvSpPr>
          <p:cNvPr id="5" name="Rectangle 4"/>
          <p:cNvSpPr>
            <a:spLocks noGrp="1" noChangeArrowheads="1"/>
          </p:cNvSpPr>
          <p:nvPr>
            <p:ph type="sldNum" sz="quarter" idx="11"/>
          </p:nvPr>
        </p:nvSpPr>
        <p:spPr/>
        <p:txBody>
          <a:bodyPr/>
          <a:lstStyle>
            <a:lvl1pPr>
              <a:defRPr/>
            </a:lvl1pPr>
          </a:lstStyle>
          <a:p>
            <a:pPr>
              <a:defRPr/>
            </a:pPr>
            <a:fld id="{819F0213-F355-448A-BD69-87974B9FA324}" type="slidenum">
              <a:rPr lang="en-US" altLang="en-US"/>
              <a:pPr>
                <a:defRPr/>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92162"/>
          </a:xfrm>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4683125" y="1052513"/>
            <a:ext cx="4281488" cy="4897437"/>
          </a:xfrm>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2"/>
          </p:nvPr>
        </p:nvSpPr>
        <p:spPr>
          <a:xfrm>
            <a:off x="260405" y="1054127"/>
            <a:ext cx="4279790" cy="4905375"/>
          </a:xfrm>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3"/>
          </p:nvPr>
        </p:nvSpPr>
        <p:spPr/>
        <p:txBody>
          <a:bodyPr/>
          <a:lstStyle>
            <a:lvl1pPr>
              <a:defRPr>
                <a:latin typeface="Arial" pitchFamily="34" charset="0"/>
                <a:cs typeface="Arial" pitchFamily="34" charset="0"/>
              </a:defRPr>
            </a:lvl1pPr>
          </a:lstStyle>
          <a:p>
            <a:pPr>
              <a:defRPr/>
            </a:pPr>
            <a:endParaRPr lang="en-US" altLang="en-US"/>
          </a:p>
        </p:txBody>
      </p:sp>
      <p:sp>
        <p:nvSpPr>
          <p:cNvPr id="6" name="Slide Number Placeholder 5"/>
          <p:cNvSpPr>
            <a:spLocks noGrp="1"/>
          </p:cNvSpPr>
          <p:nvPr>
            <p:ph type="sldNum" sz="quarter" idx="14"/>
          </p:nvPr>
        </p:nvSpPr>
        <p:spPr/>
        <p:txBody>
          <a:bodyPr/>
          <a:lstStyle>
            <a:lvl1pPr>
              <a:defRPr/>
            </a:lvl1pPr>
          </a:lstStyle>
          <a:p>
            <a:pPr>
              <a:defRPr/>
            </a:pPr>
            <a:fld id="{0FA9CD61-CA68-4235-BE51-7881451E522D}" type="slidenum">
              <a:rPr lang="en-US" altLang="en-US"/>
              <a:pPr>
                <a:defRPr/>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fontAlgn="base">
              <a:spcBef>
                <a:spcPct val="0"/>
              </a:spcBef>
              <a:spcAft>
                <a:spcPct val="0"/>
              </a:spcAft>
              <a:defRPr/>
            </a:pPr>
            <a:fld id="{0A054232-E7AC-434B-8A7B-47ED9B725A7C}" type="datetimeFigureOut">
              <a:rPr lang="en-CA" altLang="en-US" sz="2400">
                <a:latin typeface="Arial" pitchFamily="34" charset="0"/>
                <a:cs typeface="Arial" pitchFamily="34" charset="0"/>
              </a:rPr>
              <a:pPr fontAlgn="base">
                <a:spcBef>
                  <a:spcPct val="0"/>
                </a:spcBef>
                <a:spcAft>
                  <a:spcPct val="0"/>
                </a:spcAft>
                <a:defRPr/>
              </a:pPr>
              <a:t>2017-01-11</a:t>
            </a:fld>
            <a:endParaRPr lang="en-CA" altLang="en-US" sz="2400">
              <a:latin typeface="Arial" pitchFamily="34" charset="0"/>
              <a:cs typeface="Arial" pitchFamily="34" charset="0"/>
            </a:endParaRPr>
          </a:p>
        </p:txBody>
      </p:sp>
      <p:sp>
        <p:nvSpPr>
          <p:cNvPr id="3" name="Footer Placeholder 2"/>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CA" altLang="en-US"/>
          </a:p>
        </p:txBody>
      </p:sp>
      <p:sp>
        <p:nvSpPr>
          <p:cNvPr id="4" name="Slide Number Placeholder 3"/>
          <p:cNvSpPr>
            <a:spLocks noGrp="1"/>
          </p:cNvSpPr>
          <p:nvPr>
            <p:ph type="sldNum" sz="quarter" idx="12"/>
          </p:nvPr>
        </p:nvSpPr>
        <p:spPr/>
        <p:txBody>
          <a:bodyPr/>
          <a:lstStyle>
            <a:lvl1pPr>
              <a:defRPr/>
            </a:lvl1pPr>
          </a:lstStyle>
          <a:p>
            <a:pPr>
              <a:defRPr/>
            </a:pPr>
            <a:fld id="{EA89D570-CAE4-44A3-904B-62E0DFB44D1B}" type="slidenum">
              <a:rPr lang="en-CA" altLang="en-US"/>
              <a:pPr>
                <a:defRPr/>
              </a:pPr>
              <a:t>‹#›</a:t>
            </a:fld>
            <a:endParaRPr lang="en-CA"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7"/>
          <p:cNvSpPr txBox="1">
            <a:spLocks noChangeArrowheads="1"/>
          </p:cNvSpPr>
          <p:nvPr/>
        </p:nvSpPr>
        <p:spPr bwMode="auto">
          <a:xfrm>
            <a:off x="468313" y="1341438"/>
            <a:ext cx="1079500" cy="366712"/>
          </a:xfrm>
          <a:prstGeom prst="rect">
            <a:avLst/>
          </a:prstGeom>
          <a:noFill/>
          <a:ln>
            <a:noFill/>
          </a:ln>
          <a:effectLst/>
          <a:extLst>
            <a:ext uri="{909E8E84-426E-40dd-AFC4-6F175D3DCCD1}"/>
            <a:ext uri="{91240B29-F687-4f45-9708-019B960494DF}"/>
            <a:ext uri="{AF507438-7753-43e0-B8FC-AC1667EBCBE1}"/>
          </a:extLst>
        </p:spPr>
        <p:txBody>
          <a:bodyPr>
            <a:spAutoFit/>
          </a:bodyPr>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eaLnBrk="0" fontAlgn="base" hangingPunct="0">
              <a:spcBef>
                <a:spcPct val="50000"/>
              </a:spcBef>
              <a:spcAft>
                <a:spcPct val="0"/>
              </a:spcAft>
              <a:defRPr/>
            </a:pPr>
            <a:r>
              <a:rPr lang="en-US" altLang="en-US" sz="1800" smtClean="0">
                <a:solidFill>
                  <a:srgbClr val="FFFFFF"/>
                </a:solidFill>
                <a:latin typeface="Arial Black" pitchFamily="34" charset="0"/>
                <a:cs typeface="Arial" pitchFamily="34" charset="0"/>
              </a:rPr>
              <a:t>WMO</a:t>
            </a:r>
          </a:p>
        </p:txBody>
      </p:sp>
      <p:sp>
        <p:nvSpPr>
          <p:cNvPr id="38916" name="Rectangle 3"/>
          <p:cNvSpPr>
            <a:spLocks noGrp="1" noChangeArrowheads="1"/>
          </p:cNvSpPr>
          <p:nvPr>
            <p:ph type="ctrTitle"/>
          </p:nvPr>
        </p:nvSpPr>
        <p:spPr>
          <a:xfrm>
            <a:off x="611188" y="3211513"/>
            <a:ext cx="7921625" cy="1730375"/>
          </a:xfrm>
        </p:spPr>
        <p:txBody>
          <a:bodyPr/>
          <a:lstStyle>
            <a:lvl1pPr algn="ctr">
              <a:defRPr sz="4000" smtClean="0">
                <a:solidFill>
                  <a:schemeClr val="bg1"/>
                </a:solidFill>
              </a:defRPr>
            </a:lvl1pPr>
          </a:lstStyle>
          <a:p>
            <a:pPr lvl="0"/>
            <a:r>
              <a:rPr lang="en-US" altLang="en-US" noProof="0" smtClean="0"/>
              <a:t>Click to edit Master title style</a:t>
            </a:r>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pitchFamily="2" charset="2"/>
              <a:buNone/>
              <a:defRPr smtClean="0">
                <a:solidFill>
                  <a:schemeClr val="bg1"/>
                </a:solidFill>
              </a:defRPr>
            </a:lvl1pPr>
          </a:lstStyle>
          <a:p>
            <a:pPr lvl="0"/>
            <a:r>
              <a:rPr lang="en-US" altLang="en-US" noProof="0"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eaLnBrk="1" hangingPunct="1">
              <a:defRPr>
                <a:cs typeface="Arial" pitchFamily="34" charset="0"/>
              </a:defRPr>
            </a:lvl1pPr>
          </a:lstStyle>
          <a:p>
            <a:pPr>
              <a:defRPr/>
            </a:pPr>
            <a:r>
              <a:rPr lang="en-US" altLang="en-US"/>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eaLnBrk="1" hangingPunct="1">
              <a:defRPr>
                <a:cs typeface="Arial" pitchFamily="34" charset="0"/>
              </a:defRPr>
            </a:lvl1pPr>
          </a:lstStyle>
          <a:p>
            <a:pPr>
              <a:defRPr/>
            </a:pPr>
            <a:fld id="{7A7F3634-A4A2-448B-A2B5-B0F7E1D9F827}" type="slidenum">
              <a:rPr lang="en-US" altLang="en-US"/>
              <a:pPr>
                <a:defRPr/>
              </a:pPr>
              <a:t>‹#›</a:t>
            </a:fld>
            <a:endParaRPr lang="en-US" altLang="en-US"/>
          </a:p>
        </p:txBody>
      </p:sp>
    </p:spTree>
  </p:cSld>
  <p:clrMapOvr>
    <a:masterClrMapping/>
  </p:clrMapOvr>
  <p:transition spd="slow"/>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7"/>
          <p:cNvSpPr txBox="1">
            <a:spLocks noChangeArrowheads="1"/>
          </p:cNvSpPr>
          <p:nvPr/>
        </p:nvSpPr>
        <p:spPr bwMode="auto">
          <a:xfrm>
            <a:off x="468313" y="1341438"/>
            <a:ext cx="1079500" cy="366712"/>
          </a:xfrm>
          <a:prstGeom prst="rect">
            <a:avLst/>
          </a:prstGeom>
          <a:noFill/>
          <a:ln>
            <a:noFill/>
          </a:ln>
          <a:effectLst/>
          <a:extLst>
            <a:ext uri="{909E8E84-426E-40dd-AFC4-6F175D3DCCD1}"/>
            <a:ext uri="{91240B29-F687-4f45-9708-019B960494DF}"/>
            <a:ext uri="{AF507438-7753-43e0-B8FC-AC1667EBCBE1}"/>
          </a:extLst>
        </p:spPr>
        <p:txBody>
          <a:bodyPr>
            <a:spAutoFit/>
          </a:bodyPr>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eaLnBrk="0" fontAlgn="base" hangingPunct="0">
              <a:spcBef>
                <a:spcPct val="50000"/>
              </a:spcBef>
              <a:spcAft>
                <a:spcPct val="0"/>
              </a:spcAft>
              <a:defRPr/>
            </a:pPr>
            <a:r>
              <a:rPr lang="en-US" altLang="en-US" sz="1800" smtClean="0">
                <a:solidFill>
                  <a:srgbClr val="FFFFFF"/>
                </a:solidFill>
                <a:latin typeface="Arial Black" pitchFamily="34" charset="0"/>
                <a:cs typeface="Arial" pitchFamily="34" charset="0"/>
              </a:rPr>
              <a:t>WMO</a:t>
            </a:r>
          </a:p>
        </p:txBody>
      </p:sp>
      <p:sp>
        <p:nvSpPr>
          <p:cNvPr id="51203" name="Rectangle 3"/>
          <p:cNvSpPr>
            <a:spLocks noGrp="1" noChangeArrowheads="1"/>
          </p:cNvSpPr>
          <p:nvPr>
            <p:ph type="ctrTitle"/>
          </p:nvPr>
        </p:nvSpPr>
        <p:spPr>
          <a:xfrm>
            <a:off x="1908175" y="260350"/>
            <a:ext cx="6985000" cy="1470025"/>
          </a:xfrm>
        </p:spPr>
        <p:txBody>
          <a:bodyPr/>
          <a:lstStyle>
            <a:lvl1pPr>
              <a:defRPr sz="4000">
                <a:solidFill>
                  <a:schemeClr val="bg1"/>
                </a:solidFill>
              </a:defRPr>
            </a:lvl1pPr>
          </a:lstStyle>
          <a:p>
            <a:pPr lvl="0"/>
            <a:r>
              <a:rPr lang="en-GB" noProof="0" smtClean="0"/>
              <a:t>Click to edit Master title style</a:t>
            </a:r>
          </a:p>
        </p:txBody>
      </p:sp>
      <p:sp>
        <p:nvSpPr>
          <p:cNvPr id="51204" name="Rectangle 4"/>
          <p:cNvSpPr>
            <a:spLocks noGrp="1" noChangeArrowheads="1"/>
          </p:cNvSpPr>
          <p:nvPr>
            <p:ph type="subTitle" idx="1"/>
          </p:nvPr>
        </p:nvSpPr>
        <p:spPr>
          <a:xfrm>
            <a:off x="1908175" y="3405188"/>
            <a:ext cx="6985000" cy="1752600"/>
          </a:xfrm>
        </p:spPr>
        <p:txBody>
          <a:bodyPr/>
          <a:lstStyle>
            <a:lvl1pPr marL="0" indent="0">
              <a:defRPr>
                <a:solidFill>
                  <a:schemeClr val="bg1"/>
                </a:solidFill>
              </a:defRPr>
            </a:lvl1pPr>
          </a:lstStyle>
          <a:p>
            <a:pPr lvl="0"/>
            <a:r>
              <a:rPr lang="en-GB" noProof="0"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eaLnBrk="1" hangingPunct="1">
              <a:defRPr>
                <a:cs typeface="Arial" pitchFamily="34" charset="0"/>
              </a:defRPr>
            </a:lvl1pPr>
          </a:lstStyle>
          <a:p>
            <a:pPr>
              <a:defRPr/>
            </a:pPr>
            <a:r>
              <a:rPr lang="en-US" altLang="en-US"/>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eaLnBrk="1" hangingPunct="1">
              <a:defRPr>
                <a:cs typeface="Arial" pitchFamily="34" charset="0"/>
              </a:defRPr>
            </a:lvl1pPr>
          </a:lstStyle>
          <a:p>
            <a:pPr>
              <a:defRPr/>
            </a:pPr>
            <a:fld id="{1C60BFC1-D6AA-4514-A8D1-B310385208FA}" type="slidenum">
              <a:rPr lang="en-US" altLang="en-US"/>
              <a:pPr>
                <a:defRPr/>
              </a:pPr>
              <a:t>‹#›</a:t>
            </a:fld>
            <a:endParaRPr lang="en-US" altLang="en-US"/>
          </a:p>
        </p:txBody>
      </p:sp>
    </p:spTree>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ftr" sz="quarter" idx="10"/>
          </p:nvPr>
        </p:nvSpPr>
        <p:spPr/>
        <p:txBody>
          <a:bodyPr/>
          <a:lstStyle>
            <a:lvl1pPr eaLnBrk="1" hangingPunct="1">
              <a:defRPr>
                <a:cs typeface="Arial" pitchFamily="34" charset="0"/>
              </a:defRPr>
            </a:lvl1pPr>
          </a:lstStyle>
          <a:p>
            <a:pPr>
              <a:defRPr/>
            </a:pPr>
            <a:r>
              <a:rPr lang="en-US" altLang="en-US"/>
              <a:t>test footer</a:t>
            </a:r>
          </a:p>
        </p:txBody>
      </p:sp>
      <p:sp>
        <p:nvSpPr>
          <p:cNvPr id="5" name="Rectangle 4"/>
          <p:cNvSpPr>
            <a:spLocks noGrp="1" noChangeArrowheads="1"/>
          </p:cNvSpPr>
          <p:nvPr>
            <p:ph type="sldNum" sz="quarter" idx="11"/>
          </p:nvPr>
        </p:nvSpPr>
        <p:spPr/>
        <p:txBody>
          <a:bodyPr/>
          <a:lstStyle>
            <a:lvl1pPr eaLnBrk="1" hangingPunct="1">
              <a:defRPr>
                <a:cs typeface="Arial" pitchFamily="34" charset="0"/>
              </a:defRPr>
            </a:lvl1pPr>
          </a:lstStyle>
          <a:p>
            <a:pPr>
              <a:defRPr/>
            </a:pPr>
            <a:fld id="{66FA2EC3-D1DA-4B4C-BB9B-E9527397796F}" type="slidenum">
              <a:rPr lang="en-US" altLang="en-US"/>
              <a:pPr>
                <a:defRPr/>
              </a:pPr>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p:txBody>
          <a:bodyPr/>
          <a:lstStyle>
            <a:lvl1pPr eaLnBrk="1" hangingPunct="1">
              <a:defRPr>
                <a:cs typeface="Arial" pitchFamily="34" charset="0"/>
              </a:defRPr>
            </a:lvl1pPr>
          </a:lstStyle>
          <a:p>
            <a:pPr>
              <a:defRPr/>
            </a:pPr>
            <a:r>
              <a:rPr lang="en-US" altLang="en-US"/>
              <a:t>test footer</a:t>
            </a:r>
          </a:p>
        </p:txBody>
      </p:sp>
      <p:sp>
        <p:nvSpPr>
          <p:cNvPr id="5" name="Rectangle 4"/>
          <p:cNvSpPr>
            <a:spLocks noGrp="1" noChangeArrowheads="1"/>
          </p:cNvSpPr>
          <p:nvPr>
            <p:ph type="sldNum" sz="quarter" idx="11"/>
          </p:nvPr>
        </p:nvSpPr>
        <p:spPr/>
        <p:txBody>
          <a:bodyPr/>
          <a:lstStyle>
            <a:lvl1pPr eaLnBrk="1" hangingPunct="1">
              <a:defRPr>
                <a:cs typeface="Arial" pitchFamily="34" charset="0"/>
              </a:defRPr>
            </a:lvl1pPr>
          </a:lstStyle>
          <a:p>
            <a:pPr>
              <a:defRPr/>
            </a:pPr>
            <a:fld id="{8A74EE5C-D933-469C-B83F-20DEAABD55E9}" type="slidenum">
              <a:rPr lang="en-US" altLang="en-US"/>
              <a:pPr>
                <a:defRPr/>
              </a:pPr>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03350" y="1412875"/>
            <a:ext cx="3703638"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59388" y="1412875"/>
            <a:ext cx="3705225"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p:txBody>
          <a:bodyPr/>
          <a:lstStyle>
            <a:lvl1pPr eaLnBrk="1" hangingPunct="1">
              <a:defRPr>
                <a:cs typeface="Arial" pitchFamily="34" charset="0"/>
              </a:defRPr>
            </a:lvl1pPr>
          </a:lstStyle>
          <a:p>
            <a:pPr>
              <a:defRPr/>
            </a:pPr>
            <a:r>
              <a:rPr lang="en-US" altLang="en-US"/>
              <a:t>test footer</a:t>
            </a:r>
          </a:p>
        </p:txBody>
      </p:sp>
      <p:sp>
        <p:nvSpPr>
          <p:cNvPr id="6" name="Rectangle 5"/>
          <p:cNvSpPr>
            <a:spLocks noGrp="1" noChangeArrowheads="1"/>
          </p:cNvSpPr>
          <p:nvPr>
            <p:ph type="sldNum" sz="quarter" idx="11"/>
          </p:nvPr>
        </p:nvSpPr>
        <p:spPr/>
        <p:txBody>
          <a:bodyPr/>
          <a:lstStyle>
            <a:lvl1pPr eaLnBrk="1" hangingPunct="1">
              <a:defRPr>
                <a:cs typeface="Arial" pitchFamily="34" charset="0"/>
              </a:defRPr>
            </a:lvl1pPr>
          </a:lstStyle>
          <a:p>
            <a:pPr>
              <a:defRPr/>
            </a:pPr>
            <a:fld id="{0BA4F1B3-E64B-4AD2-AA5D-C24CFD67427E}"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1FA1D0-45B1-4CDD-BFF7-2CF81122D4D3}" type="datetimeFigureOut">
              <a:rPr lang="en-GB" smtClean="0"/>
              <a:pPr/>
              <a:t>11/01/2017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BFD7E8-7C5F-4F4B-B03B-63A09DC8A203}" type="slidenum">
              <a:rPr lang="en-GB" smtClean="0"/>
              <a:pPr/>
              <a:t>‹#›</a:t>
            </a:fld>
            <a:endParaRPr lang="en-GB"/>
          </a:p>
        </p:txBody>
      </p:sp>
    </p:spTree>
    <p:extLst>
      <p:ext uri="{BB962C8B-B14F-4D97-AF65-F5344CB8AC3E}">
        <p14:creationId xmlns="" xmlns:p14="http://schemas.microsoft.com/office/powerpoint/2010/main" val="511915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ftr" sz="quarter" idx="10"/>
          </p:nvPr>
        </p:nvSpPr>
        <p:spPr/>
        <p:txBody>
          <a:bodyPr/>
          <a:lstStyle>
            <a:lvl1pPr eaLnBrk="1" hangingPunct="1">
              <a:defRPr>
                <a:cs typeface="Arial" pitchFamily="34" charset="0"/>
              </a:defRPr>
            </a:lvl1pPr>
          </a:lstStyle>
          <a:p>
            <a:pPr>
              <a:defRPr/>
            </a:pPr>
            <a:r>
              <a:rPr lang="en-US" altLang="en-US"/>
              <a:t>test footer</a:t>
            </a:r>
          </a:p>
        </p:txBody>
      </p:sp>
      <p:sp>
        <p:nvSpPr>
          <p:cNvPr id="8" name="Rectangle 7"/>
          <p:cNvSpPr>
            <a:spLocks noGrp="1" noChangeArrowheads="1"/>
          </p:cNvSpPr>
          <p:nvPr>
            <p:ph type="sldNum" sz="quarter" idx="11"/>
          </p:nvPr>
        </p:nvSpPr>
        <p:spPr/>
        <p:txBody>
          <a:bodyPr/>
          <a:lstStyle>
            <a:lvl1pPr eaLnBrk="1" hangingPunct="1">
              <a:defRPr>
                <a:cs typeface="Arial" pitchFamily="34" charset="0"/>
              </a:defRPr>
            </a:lvl1pPr>
          </a:lstStyle>
          <a:p>
            <a:pPr>
              <a:defRPr/>
            </a:pPr>
            <a:fld id="{C1D45F67-73DC-45F9-878A-DDA18660E727}" type="slidenum">
              <a:rPr lang="en-US" altLang="en-US"/>
              <a:pPr>
                <a:defRPr/>
              </a:pPr>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ftr" sz="quarter" idx="10"/>
          </p:nvPr>
        </p:nvSpPr>
        <p:spPr/>
        <p:txBody>
          <a:bodyPr/>
          <a:lstStyle>
            <a:lvl1pPr eaLnBrk="1" hangingPunct="1">
              <a:defRPr>
                <a:cs typeface="Arial" pitchFamily="34" charset="0"/>
              </a:defRPr>
            </a:lvl1pPr>
          </a:lstStyle>
          <a:p>
            <a:pPr>
              <a:defRPr/>
            </a:pPr>
            <a:r>
              <a:rPr lang="en-US" altLang="en-US"/>
              <a:t>test footer</a:t>
            </a:r>
          </a:p>
        </p:txBody>
      </p:sp>
      <p:sp>
        <p:nvSpPr>
          <p:cNvPr id="4" name="Rectangle 3"/>
          <p:cNvSpPr>
            <a:spLocks noGrp="1" noChangeArrowheads="1"/>
          </p:cNvSpPr>
          <p:nvPr>
            <p:ph type="sldNum" sz="quarter" idx="11"/>
          </p:nvPr>
        </p:nvSpPr>
        <p:spPr/>
        <p:txBody>
          <a:bodyPr/>
          <a:lstStyle>
            <a:lvl1pPr eaLnBrk="1" hangingPunct="1">
              <a:defRPr>
                <a:cs typeface="Arial" pitchFamily="34" charset="0"/>
              </a:defRPr>
            </a:lvl1pPr>
          </a:lstStyle>
          <a:p>
            <a:pPr>
              <a:defRPr/>
            </a:pPr>
            <a:fld id="{F2B5C8C8-6DB4-4244-982B-3DF6CE0BAAA0}" type="slidenum">
              <a:rPr lang="en-US" altLang="en-US"/>
              <a:pPr>
                <a:defRPr/>
              </a:pPr>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ftr" sz="quarter" idx="10"/>
          </p:nvPr>
        </p:nvSpPr>
        <p:spPr/>
        <p:txBody>
          <a:bodyPr/>
          <a:lstStyle>
            <a:lvl1pPr eaLnBrk="1" hangingPunct="1">
              <a:defRPr>
                <a:cs typeface="Arial" pitchFamily="34" charset="0"/>
              </a:defRPr>
            </a:lvl1pPr>
          </a:lstStyle>
          <a:p>
            <a:pPr>
              <a:defRPr/>
            </a:pPr>
            <a:r>
              <a:rPr lang="en-US" altLang="en-US"/>
              <a:t>test footer</a:t>
            </a:r>
          </a:p>
        </p:txBody>
      </p:sp>
      <p:sp>
        <p:nvSpPr>
          <p:cNvPr id="3" name="Rectangle 2"/>
          <p:cNvSpPr>
            <a:spLocks noGrp="1" noChangeArrowheads="1"/>
          </p:cNvSpPr>
          <p:nvPr>
            <p:ph type="sldNum" sz="quarter" idx="11"/>
          </p:nvPr>
        </p:nvSpPr>
        <p:spPr/>
        <p:txBody>
          <a:bodyPr/>
          <a:lstStyle>
            <a:lvl1pPr eaLnBrk="1" hangingPunct="1">
              <a:defRPr>
                <a:cs typeface="Arial" pitchFamily="34" charset="0"/>
              </a:defRPr>
            </a:lvl1pPr>
          </a:lstStyle>
          <a:p>
            <a:pPr>
              <a:defRPr/>
            </a:pPr>
            <a:fld id="{6D2A16C7-0667-481C-A916-1E1DF55C44EE}" type="slidenum">
              <a:rPr lang="en-US" altLang="en-US"/>
              <a:pPr>
                <a:defRPr/>
              </a:pPr>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200" b="0"/>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eaLnBrk="1" hangingPunct="1">
              <a:defRPr>
                <a:cs typeface="Arial" pitchFamily="34" charset="0"/>
              </a:defRPr>
            </a:lvl1pPr>
          </a:lstStyle>
          <a:p>
            <a:pPr>
              <a:defRPr/>
            </a:pPr>
            <a:r>
              <a:rPr lang="en-US" altLang="en-US"/>
              <a:t>test footer</a:t>
            </a:r>
          </a:p>
        </p:txBody>
      </p:sp>
      <p:sp>
        <p:nvSpPr>
          <p:cNvPr id="6" name="Rectangle 5"/>
          <p:cNvSpPr>
            <a:spLocks noGrp="1" noChangeArrowheads="1"/>
          </p:cNvSpPr>
          <p:nvPr>
            <p:ph type="sldNum" sz="quarter" idx="11"/>
          </p:nvPr>
        </p:nvSpPr>
        <p:spPr/>
        <p:txBody>
          <a:bodyPr/>
          <a:lstStyle>
            <a:lvl1pPr eaLnBrk="1" hangingPunct="1">
              <a:defRPr>
                <a:cs typeface="Arial" pitchFamily="34" charset="0"/>
              </a:defRPr>
            </a:lvl1pPr>
          </a:lstStyle>
          <a:p>
            <a:pPr>
              <a:defRPr/>
            </a:pPr>
            <a:fld id="{3B262F32-F14F-432C-B589-9C807ED76967}" type="slidenum">
              <a:rPr lang="en-US" altLang="en-US"/>
              <a:pPr>
                <a:defRPr/>
              </a:pPr>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eaLnBrk="1" hangingPunct="1">
              <a:defRPr>
                <a:cs typeface="Arial" pitchFamily="34" charset="0"/>
              </a:defRPr>
            </a:lvl1pPr>
          </a:lstStyle>
          <a:p>
            <a:pPr>
              <a:defRPr/>
            </a:pPr>
            <a:r>
              <a:rPr lang="en-US" altLang="en-US"/>
              <a:t>test footer</a:t>
            </a:r>
          </a:p>
        </p:txBody>
      </p:sp>
      <p:sp>
        <p:nvSpPr>
          <p:cNvPr id="6" name="Rectangle 5"/>
          <p:cNvSpPr>
            <a:spLocks noGrp="1" noChangeArrowheads="1"/>
          </p:cNvSpPr>
          <p:nvPr>
            <p:ph type="sldNum" sz="quarter" idx="11"/>
          </p:nvPr>
        </p:nvSpPr>
        <p:spPr/>
        <p:txBody>
          <a:bodyPr/>
          <a:lstStyle>
            <a:lvl1pPr eaLnBrk="1" hangingPunct="1">
              <a:defRPr>
                <a:cs typeface="Arial" pitchFamily="34" charset="0"/>
              </a:defRPr>
            </a:lvl1pPr>
          </a:lstStyle>
          <a:p>
            <a:pPr>
              <a:defRPr/>
            </a:pPr>
            <a:fld id="{612A7E30-0B4F-4969-B622-CA3C469B7D0C}" type="slidenum">
              <a:rPr lang="en-US" altLang="en-US"/>
              <a:pPr>
                <a:defRPr/>
              </a:pPr>
              <a:t>‹#›</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ftr" sz="quarter" idx="10"/>
          </p:nvPr>
        </p:nvSpPr>
        <p:spPr/>
        <p:txBody>
          <a:bodyPr/>
          <a:lstStyle>
            <a:lvl1pPr eaLnBrk="1" hangingPunct="1">
              <a:defRPr>
                <a:cs typeface="Arial" pitchFamily="34" charset="0"/>
              </a:defRPr>
            </a:lvl1pPr>
          </a:lstStyle>
          <a:p>
            <a:pPr>
              <a:defRPr/>
            </a:pPr>
            <a:r>
              <a:rPr lang="en-US" altLang="en-US"/>
              <a:t>test footer</a:t>
            </a:r>
          </a:p>
        </p:txBody>
      </p:sp>
      <p:sp>
        <p:nvSpPr>
          <p:cNvPr id="5" name="Rectangle 4"/>
          <p:cNvSpPr>
            <a:spLocks noGrp="1" noChangeArrowheads="1"/>
          </p:cNvSpPr>
          <p:nvPr>
            <p:ph type="sldNum" sz="quarter" idx="11"/>
          </p:nvPr>
        </p:nvSpPr>
        <p:spPr/>
        <p:txBody>
          <a:bodyPr/>
          <a:lstStyle>
            <a:lvl1pPr eaLnBrk="1" hangingPunct="1">
              <a:defRPr>
                <a:cs typeface="Arial" pitchFamily="34" charset="0"/>
              </a:defRPr>
            </a:lvl1pPr>
          </a:lstStyle>
          <a:p>
            <a:pPr>
              <a:defRPr/>
            </a:pPr>
            <a:fld id="{21F13CDD-B3E5-4132-BB30-B6C6AA405D4B}" type="slidenum">
              <a:rPr lang="en-US" altLang="en-US"/>
              <a:pPr>
                <a:defRPr/>
              </a:pPr>
              <a:t>‹#›</a:t>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ftr" sz="quarter" idx="10"/>
          </p:nvPr>
        </p:nvSpPr>
        <p:spPr/>
        <p:txBody>
          <a:bodyPr/>
          <a:lstStyle>
            <a:lvl1pPr eaLnBrk="1" hangingPunct="1">
              <a:defRPr>
                <a:cs typeface="Arial" pitchFamily="34" charset="0"/>
              </a:defRPr>
            </a:lvl1pPr>
          </a:lstStyle>
          <a:p>
            <a:pPr>
              <a:defRPr/>
            </a:pPr>
            <a:r>
              <a:rPr lang="en-US" altLang="en-US"/>
              <a:t>test footer</a:t>
            </a:r>
          </a:p>
        </p:txBody>
      </p:sp>
      <p:sp>
        <p:nvSpPr>
          <p:cNvPr id="5" name="Rectangle 4"/>
          <p:cNvSpPr>
            <a:spLocks noGrp="1" noChangeArrowheads="1"/>
          </p:cNvSpPr>
          <p:nvPr>
            <p:ph type="sldNum" sz="quarter" idx="11"/>
          </p:nvPr>
        </p:nvSpPr>
        <p:spPr/>
        <p:txBody>
          <a:bodyPr/>
          <a:lstStyle>
            <a:lvl1pPr eaLnBrk="1" hangingPunct="1">
              <a:defRPr>
                <a:cs typeface="Arial" pitchFamily="34" charset="0"/>
              </a:defRPr>
            </a:lvl1pPr>
          </a:lstStyle>
          <a:p>
            <a:pPr>
              <a:defRPr/>
            </a:pPr>
            <a:fld id="{32962998-54F3-41E8-BFF8-CA6624290B4C}" type="slidenum">
              <a:rPr lang="en-US" altLang="en-US"/>
              <a:pPr>
                <a:defRPr/>
              </a:pPr>
              <a:t>‹#›</a:t>
            </a:fld>
            <a:endParaRPr lang="en-US"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descr="wmo_ppt_2012.psd"/>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8916" name="Rectangle 3"/>
          <p:cNvSpPr>
            <a:spLocks noGrp="1" noChangeArrowheads="1"/>
          </p:cNvSpPr>
          <p:nvPr>
            <p:ph type="ctrTitle"/>
          </p:nvPr>
        </p:nvSpPr>
        <p:spPr>
          <a:xfrm>
            <a:off x="611188" y="3211513"/>
            <a:ext cx="7921625" cy="1730375"/>
          </a:xfrm>
        </p:spPr>
        <p:txBody>
          <a:bodyPr/>
          <a:lstStyle>
            <a:lvl1pPr algn="ctr">
              <a:defRPr sz="4000" smtClean="0">
                <a:solidFill>
                  <a:schemeClr val="bg1"/>
                </a:solidFill>
              </a:defRPr>
            </a:lvl1pPr>
          </a:lstStyle>
          <a:p>
            <a:pPr lvl="0"/>
            <a:r>
              <a:rPr lang="en-US" altLang="en-US" noProof="0" smtClean="0"/>
              <a:t>Click to edit Master title style</a:t>
            </a:r>
            <a:endParaRPr lang="en-US" altLang="en-US" noProof="0" dirty="0" smtClean="0"/>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pitchFamily="2" charset="2"/>
              <a:buNone/>
              <a:defRPr smtClean="0">
                <a:solidFill>
                  <a:schemeClr val="bg1"/>
                </a:solidFill>
              </a:defRPr>
            </a:lvl1pPr>
          </a:lstStyle>
          <a:p>
            <a:pPr lvl="0"/>
            <a:r>
              <a:rPr lang="en-US" altLang="en-US" noProof="0" smtClean="0"/>
              <a:t>Click to edit Master subtitle style</a:t>
            </a:r>
            <a:endParaRPr lang="en-US" altLang="en-US" noProof="0" dirty="0" smtClean="0"/>
          </a:p>
        </p:txBody>
      </p:sp>
      <p:sp>
        <p:nvSpPr>
          <p:cNvPr id="5" name="Rectangle 6"/>
          <p:cNvSpPr>
            <a:spLocks noGrp="1" noChangeArrowheads="1"/>
          </p:cNvSpPr>
          <p:nvPr>
            <p:ph type="ftr" sz="quarter" idx="10"/>
          </p:nvPr>
        </p:nvSpPr>
        <p:spPr>
          <a:xfrm>
            <a:off x="2843213" y="6467475"/>
            <a:ext cx="2520950" cy="331788"/>
          </a:xfrm>
        </p:spPr>
        <p:txBody>
          <a:bodyPr/>
          <a:lstStyle>
            <a:lvl1pPr>
              <a:defRPr>
                <a:latin typeface="Arial" pitchFamily="34" charset="0"/>
                <a:cs typeface="Arial" pitchFamily="34" charset="0"/>
              </a:defRPr>
            </a:lvl1pPr>
          </a:lstStyle>
          <a:p>
            <a:pPr>
              <a:defRPr/>
            </a:pPr>
            <a:endParaRPr lang="en-US" altLang="en-US">
              <a:solidFill>
                <a:srgbClr val="000000"/>
              </a:solidFill>
            </a:endParaRPr>
          </a:p>
        </p:txBody>
      </p:sp>
      <p:sp>
        <p:nvSpPr>
          <p:cNvPr id="6" name="Rectangle 7"/>
          <p:cNvSpPr>
            <a:spLocks noGrp="1" noChangeArrowheads="1"/>
          </p:cNvSpPr>
          <p:nvPr>
            <p:ph type="sldNum" sz="quarter" idx="11"/>
          </p:nvPr>
        </p:nvSpPr>
        <p:spPr>
          <a:xfrm>
            <a:off x="5795963" y="6467475"/>
            <a:ext cx="1152525" cy="331788"/>
          </a:xfrm>
        </p:spPr>
        <p:txBody>
          <a:bodyPr/>
          <a:lstStyle>
            <a:lvl1pPr>
              <a:defRPr/>
            </a:lvl1pPr>
          </a:lstStyle>
          <a:p>
            <a:pPr>
              <a:defRPr/>
            </a:pPr>
            <a:fld id="{E3796CA3-21BE-44B2-8134-947553263BEA}"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spd="slow"/>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3"/>
          <p:cNvSpPr>
            <a:spLocks noGrp="1" noChangeArrowheads="1"/>
          </p:cNvSpPr>
          <p:nvPr>
            <p:ph type="ftr" sz="quarter" idx="10"/>
          </p:nvPr>
        </p:nvSpPr>
        <p:spPr/>
        <p:txBody>
          <a:bodyPr/>
          <a:lstStyle>
            <a:lvl1pPr>
              <a:defRPr>
                <a:latin typeface="Arial" pitchFamily="34" charset="0"/>
                <a:cs typeface="Arial" pitchFamily="34" charset="0"/>
              </a:defRPr>
            </a:lvl1pPr>
          </a:lstStyle>
          <a:p>
            <a:pPr>
              <a:defRPr/>
            </a:pPr>
            <a:endParaRPr lang="en-US" altLang="en-US">
              <a:solidFill>
                <a:srgbClr val="000000"/>
              </a:solidFill>
            </a:endParaRPr>
          </a:p>
        </p:txBody>
      </p:sp>
      <p:sp>
        <p:nvSpPr>
          <p:cNvPr id="5" name="Rectangle 4"/>
          <p:cNvSpPr>
            <a:spLocks noGrp="1" noChangeArrowheads="1"/>
          </p:cNvSpPr>
          <p:nvPr>
            <p:ph type="sldNum" sz="quarter" idx="11"/>
          </p:nvPr>
        </p:nvSpPr>
        <p:spPr/>
        <p:txBody>
          <a:bodyPr/>
          <a:lstStyle>
            <a:lvl1pPr>
              <a:defRPr/>
            </a:lvl1pPr>
          </a:lstStyle>
          <a:p>
            <a:pPr>
              <a:defRPr/>
            </a:pPr>
            <a:fld id="{3F654B8C-6A42-41EA-85C8-5276CE217E92}"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p:txBody>
          <a:bodyPr/>
          <a:lstStyle>
            <a:lvl1pPr>
              <a:defRPr>
                <a:latin typeface="Arial" pitchFamily="34" charset="0"/>
                <a:cs typeface="Arial" pitchFamily="34" charset="0"/>
              </a:defRPr>
            </a:lvl1pPr>
          </a:lstStyle>
          <a:p>
            <a:pPr>
              <a:defRPr/>
            </a:pPr>
            <a:endParaRPr lang="en-US" altLang="en-US">
              <a:solidFill>
                <a:srgbClr val="000000"/>
              </a:solidFill>
            </a:endParaRPr>
          </a:p>
        </p:txBody>
      </p:sp>
      <p:sp>
        <p:nvSpPr>
          <p:cNvPr id="5" name="Rectangle 4"/>
          <p:cNvSpPr>
            <a:spLocks noGrp="1" noChangeArrowheads="1"/>
          </p:cNvSpPr>
          <p:nvPr>
            <p:ph type="sldNum" sz="quarter" idx="11"/>
          </p:nvPr>
        </p:nvSpPr>
        <p:spPr/>
        <p:txBody>
          <a:bodyPr/>
          <a:lstStyle>
            <a:lvl1pPr>
              <a:defRPr/>
            </a:lvl1pPr>
          </a:lstStyle>
          <a:p>
            <a:pPr>
              <a:defRPr/>
            </a:pPr>
            <a:fld id="{14309EBF-E899-4376-9FA0-0317026D96F7}"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D1FA1D0-45B1-4CDD-BFF7-2CF81122D4D3}" type="datetimeFigureOut">
              <a:rPr lang="en-GB" smtClean="0"/>
              <a:pPr/>
              <a:t>11/01/2017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BFD7E8-7C5F-4F4B-B03B-63A09DC8A203}" type="slidenum">
              <a:rPr lang="en-GB" smtClean="0"/>
              <a:pPr/>
              <a:t>‹#›</a:t>
            </a:fld>
            <a:endParaRPr lang="en-GB"/>
          </a:p>
        </p:txBody>
      </p:sp>
    </p:spTree>
    <p:extLst>
      <p:ext uri="{BB962C8B-B14F-4D97-AF65-F5344CB8AC3E}">
        <p14:creationId xmlns="" xmlns:p14="http://schemas.microsoft.com/office/powerpoint/2010/main" val="26002641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1403350" y="1412875"/>
            <a:ext cx="3703638" cy="4683125"/>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259388" y="1412875"/>
            <a:ext cx="3705225" cy="4683125"/>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4"/>
          <p:cNvSpPr>
            <a:spLocks noGrp="1" noChangeArrowheads="1"/>
          </p:cNvSpPr>
          <p:nvPr>
            <p:ph type="ftr" sz="quarter" idx="10"/>
          </p:nvPr>
        </p:nvSpPr>
        <p:spPr/>
        <p:txBody>
          <a:bodyPr/>
          <a:lstStyle>
            <a:lvl1pPr>
              <a:defRPr>
                <a:latin typeface="Arial" pitchFamily="34" charset="0"/>
                <a:cs typeface="Arial" pitchFamily="34" charset="0"/>
              </a:defRPr>
            </a:lvl1pPr>
          </a:lstStyle>
          <a:p>
            <a:pPr>
              <a:defRPr/>
            </a:pPr>
            <a:endParaRPr lang="en-US" altLang="en-US">
              <a:solidFill>
                <a:srgbClr val="000000"/>
              </a:solidFill>
            </a:endParaRPr>
          </a:p>
        </p:txBody>
      </p:sp>
      <p:sp>
        <p:nvSpPr>
          <p:cNvPr id="6" name="Rectangle 5"/>
          <p:cNvSpPr>
            <a:spLocks noGrp="1" noChangeArrowheads="1"/>
          </p:cNvSpPr>
          <p:nvPr>
            <p:ph type="sldNum" sz="quarter" idx="11"/>
          </p:nvPr>
        </p:nvSpPr>
        <p:spPr/>
        <p:txBody>
          <a:bodyPr/>
          <a:lstStyle>
            <a:lvl1pPr>
              <a:defRPr/>
            </a:lvl1pPr>
          </a:lstStyle>
          <a:p>
            <a:pPr>
              <a:defRPr/>
            </a:pPr>
            <a:fld id="{F3699A0E-5D89-4884-AB50-65804691E271}"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Rectangle 6"/>
          <p:cNvSpPr>
            <a:spLocks noGrp="1" noChangeArrowheads="1"/>
          </p:cNvSpPr>
          <p:nvPr>
            <p:ph type="ftr" sz="quarter" idx="10"/>
          </p:nvPr>
        </p:nvSpPr>
        <p:spPr/>
        <p:txBody>
          <a:bodyPr/>
          <a:lstStyle>
            <a:lvl1pPr>
              <a:defRPr>
                <a:latin typeface="Arial" pitchFamily="34" charset="0"/>
                <a:cs typeface="Arial" pitchFamily="34" charset="0"/>
              </a:defRPr>
            </a:lvl1pPr>
          </a:lstStyle>
          <a:p>
            <a:pPr>
              <a:defRPr/>
            </a:pPr>
            <a:endParaRPr lang="en-US" altLang="en-US">
              <a:solidFill>
                <a:srgbClr val="000000"/>
              </a:solidFill>
            </a:endParaRPr>
          </a:p>
        </p:txBody>
      </p:sp>
      <p:sp>
        <p:nvSpPr>
          <p:cNvPr id="8" name="Rectangle 7"/>
          <p:cNvSpPr>
            <a:spLocks noGrp="1" noChangeArrowheads="1"/>
          </p:cNvSpPr>
          <p:nvPr>
            <p:ph type="sldNum" sz="quarter" idx="11"/>
          </p:nvPr>
        </p:nvSpPr>
        <p:spPr/>
        <p:txBody>
          <a:bodyPr/>
          <a:lstStyle>
            <a:lvl1pPr>
              <a:defRPr/>
            </a:lvl1pPr>
          </a:lstStyle>
          <a:p>
            <a:pPr>
              <a:defRPr/>
            </a:pPr>
            <a:fld id="{C0080F31-8F3C-4724-A481-E0DC272DCCC8}"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Rectangle 2"/>
          <p:cNvSpPr>
            <a:spLocks noGrp="1" noChangeArrowheads="1"/>
          </p:cNvSpPr>
          <p:nvPr>
            <p:ph type="ftr" sz="quarter" idx="10"/>
          </p:nvPr>
        </p:nvSpPr>
        <p:spPr/>
        <p:txBody>
          <a:bodyPr/>
          <a:lstStyle>
            <a:lvl1pPr>
              <a:defRPr>
                <a:latin typeface="Arial" pitchFamily="34" charset="0"/>
                <a:cs typeface="Arial" pitchFamily="34" charset="0"/>
              </a:defRPr>
            </a:lvl1pPr>
          </a:lstStyle>
          <a:p>
            <a:pPr>
              <a:defRPr/>
            </a:pPr>
            <a:endParaRPr lang="en-US" altLang="en-US">
              <a:solidFill>
                <a:srgbClr val="000000"/>
              </a:solidFill>
            </a:endParaRPr>
          </a:p>
        </p:txBody>
      </p:sp>
      <p:sp>
        <p:nvSpPr>
          <p:cNvPr id="4" name="Rectangle 3"/>
          <p:cNvSpPr>
            <a:spLocks noGrp="1" noChangeArrowheads="1"/>
          </p:cNvSpPr>
          <p:nvPr>
            <p:ph type="sldNum" sz="quarter" idx="11"/>
          </p:nvPr>
        </p:nvSpPr>
        <p:spPr/>
        <p:txBody>
          <a:bodyPr/>
          <a:lstStyle>
            <a:lvl1pPr>
              <a:defRPr/>
            </a:lvl1pPr>
          </a:lstStyle>
          <a:p>
            <a:pPr>
              <a:defRPr/>
            </a:pPr>
            <a:fld id="{239215AE-7CC2-4897-8024-30A53BCCD12A}"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000" b="0"/>
            </a:lvl1pPr>
          </a:lstStyle>
          <a:p>
            <a:r>
              <a:rPr lang="en-US"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defRPr>
                <a:latin typeface="Arial" pitchFamily="34" charset="0"/>
                <a:cs typeface="Arial" pitchFamily="34" charset="0"/>
              </a:defRPr>
            </a:lvl1pPr>
          </a:lstStyle>
          <a:p>
            <a:pPr>
              <a:defRPr/>
            </a:pPr>
            <a:endParaRPr lang="en-US" altLang="en-US">
              <a:solidFill>
                <a:srgbClr val="000000"/>
              </a:solidFill>
            </a:endParaRPr>
          </a:p>
        </p:txBody>
      </p:sp>
      <p:sp>
        <p:nvSpPr>
          <p:cNvPr id="6" name="Rectangle 5"/>
          <p:cNvSpPr>
            <a:spLocks noGrp="1" noChangeArrowheads="1"/>
          </p:cNvSpPr>
          <p:nvPr>
            <p:ph type="sldNum" sz="quarter" idx="11"/>
          </p:nvPr>
        </p:nvSpPr>
        <p:spPr/>
        <p:txBody>
          <a:bodyPr/>
          <a:lstStyle>
            <a:lvl1pPr>
              <a:defRPr/>
            </a:lvl1pPr>
          </a:lstStyle>
          <a:p>
            <a:pPr>
              <a:defRPr/>
            </a:pPr>
            <a:fld id="{5A6D061F-9830-4CF6-8E10-EE8520A55D24}"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defRPr>
                <a:latin typeface="Arial" pitchFamily="34" charset="0"/>
                <a:cs typeface="Arial" pitchFamily="34" charset="0"/>
              </a:defRPr>
            </a:lvl1pPr>
          </a:lstStyle>
          <a:p>
            <a:pPr>
              <a:defRPr/>
            </a:pPr>
            <a:endParaRPr lang="en-US" altLang="en-US">
              <a:solidFill>
                <a:srgbClr val="000000"/>
              </a:solidFill>
            </a:endParaRPr>
          </a:p>
        </p:txBody>
      </p:sp>
      <p:sp>
        <p:nvSpPr>
          <p:cNvPr id="6" name="Rectangle 5"/>
          <p:cNvSpPr>
            <a:spLocks noGrp="1" noChangeArrowheads="1"/>
          </p:cNvSpPr>
          <p:nvPr>
            <p:ph type="sldNum" sz="quarter" idx="11"/>
          </p:nvPr>
        </p:nvSpPr>
        <p:spPr/>
        <p:txBody>
          <a:bodyPr/>
          <a:lstStyle>
            <a:lvl1pPr>
              <a:defRPr/>
            </a:lvl1pPr>
          </a:lstStyle>
          <a:p>
            <a:pPr>
              <a:defRPr/>
            </a:pPr>
            <a:fld id="{4D3A9811-C60E-4138-AE40-C4390F8D4F7E}"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3"/>
          <p:cNvSpPr>
            <a:spLocks noGrp="1" noChangeArrowheads="1"/>
          </p:cNvSpPr>
          <p:nvPr>
            <p:ph type="ftr" sz="quarter" idx="10"/>
          </p:nvPr>
        </p:nvSpPr>
        <p:spPr/>
        <p:txBody>
          <a:bodyPr/>
          <a:lstStyle>
            <a:lvl1pPr>
              <a:defRPr>
                <a:latin typeface="Arial" pitchFamily="34" charset="0"/>
                <a:cs typeface="Arial" pitchFamily="34" charset="0"/>
              </a:defRPr>
            </a:lvl1pPr>
          </a:lstStyle>
          <a:p>
            <a:pPr>
              <a:defRPr/>
            </a:pPr>
            <a:endParaRPr lang="en-US" altLang="en-US">
              <a:solidFill>
                <a:srgbClr val="000000"/>
              </a:solidFill>
            </a:endParaRPr>
          </a:p>
        </p:txBody>
      </p:sp>
      <p:sp>
        <p:nvSpPr>
          <p:cNvPr id="5" name="Rectangle 4"/>
          <p:cNvSpPr>
            <a:spLocks noGrp="1" noChangeArrowheads="1"/>
          </p:cNvSpPr>
          <p:nvPr>
            <p:ph type="sldNum" sz="quarter" idx="11"/>
          </p:nvPr>
        </p:nvSpPr>
        <p:spPr/>
        <p:txBody>
          <a:bodyPr/>
          <a:lstStyle>
            <a:lvl1pPr>
              <a:defRPr/>
            </a:lvl1pPr>
          </a:lstStyle>
          <a:p>
            <a:pPr>
              <a:defRPr/>
            </a:pPr>
            <a:fld id="{ED080C66-B93E-4035-A27C-9D2DA5FFA4B4}"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3"/>
          <p:cNvSpPr>
            <a:spLocks noGrp="1" noChangeArrowheads="1"/>
          </p:cNvSpPr>
          <p:nvPr>
            <p:ph type="ftr" sz="quarter" idx="10"/>
          </p:nvPr>
        </p:nvSpPr>
        <p:spPr/>
        <p:txBody>
          <a:bodyPr/>
          <a:lstStyle>
            <a:lvl1pPr>
              <a:defRPr>
                <a:latin typeface="Arial" pitchFamily="34" charset="0"/>
                <a:cs typeface="Arial" pitchFamily="34" charset="0"/>
              </a:defRPr>
            </a:lvl1pPr>
          </a:lstStyle>
          <a:p>
            <a:pPr>
              <a:defRPr/>
            </a:pPr>
            <a:endParaRPr lang="en-US" altLang="en-US">
              <a:solidFill>
                <a:srgbClr val="000000"/>
              </a:solidFill>
            </a:endParaRPr>
          </a:p>
        </p:txBody>
      </p:sp>
      <p:sp>
        <p:nvSpPr>
          <p:cNvPr id="5" name="Rectangle 4"/>
          <p:cNvSpPr>
            <a:spLocks noGrp="1" noChangeArrowheads="1"/>
          </p:cNvSpPr>
          <p:nvPr>
            <p:ph type="sldNum" sz="quarter" idx="11"/>
          </p:nvPr>
        </p:nvSpPr>
        <p:spPr/>
        <p:txBody>
          <a:bodyPr/>
          <a:lstStyle>
            <a:lvl1pPr>
              <a:defRPr/>
            </a:lvl1pPr>
          </a:lstStyle>
          <a:p>
            <a:pPr>
              <a:defRPr/>
            </a:pPr>
            <a:fld id="{A85BEAA4-94E5-4F41-9B14-343A926523CE}"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92162"/>
          </a:xfrm>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4683125" y="1052513"/>
            <a:ext cx="4281488" cy="4897437"/>
          </a:xfrm>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2"/>
          </p:nvPr>
        </p:nvSpPr>
        <p:spPr>
          <a:xfrm>
            <a:off x="260405" y="1054127"/>
            <a:ext cx="4279790" cy="4905375"/>
          </a:xfrm>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3"/>
          </p:nvPr>
        </p:nvSpPr>
        <p:spPr/>
        <p:txBody>
          <a:bodyPr/>
          <a:lstStyle>
            <a:lvl1pPr>
              <a:defRPr>
                <a:latin typeface="Arial" pitchFamily="34" charset="0"/>
                <a:cs typeface="Arial" pitchFamily="34" charset="0"/>
              </a:defRPr>
            </a:lvl1pPr>
          </a:lstStyle>
          <a:p>
            <a:pPr>
              <a:defRPr/>
            </a:pPr>
            <a:endParaRPr lang="en-US" altLang="en-US">
              <a:solidFill>
                <a:srgbClr val="000000"/>
              </a:solidFill>
            </a:endParaRPr>
          </a:p>
        </p:txBody>
      </p:sp>
      <p:sp>
        <p:nvSpPr>
          <p:cNvPr id="6" name="Slide Number Placeholder 5"/>
          <p:cNvSpPr>
            <a:spLocks noGrp="1"/>
          </p:cNvSpPr>
          <p:nvPr>
            <p:ph type="sldNum" sz="quarter" idx="14"/>
          </p:nvPr>
        </p:nvSpPr>
        <p:spPr/>
        <p:txBody>
          <a:bodyPr/>
          <a:lstStyle>
            <a:lvl1pPr>
              <a:defRPr/>
            </a:lvl1pPr>
          </a:lstStyle>
          <a:p>
            <a:pPr>
              <a:defRPr/>
            </a:pPr>
            <a:fld id="{C8E99EB0-B4FC-4F8C-9A42-C3C41730DC96}"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F2EEF54F-1867-43F4-B46F-4959DC768940}" type="datetimeFigureOut">
              <a:rPr lang="en-CA" altLang="en-US" sz="2400">
                <a:solidFill>
                  <a:srgbClr val="000000"/>
                </a:solidFill>
                <a:latin typeface="Arial" pitchFamily="34" charset="0"/>
                <a:cs typeface="Arial" pitchFamily="34" charset="0"/>
              </a:rPr>
              <a:pPr fontAlgn="base">
                <a:spcBef>
                  <a:spcPct val="0"/>
                </a:spcBef>
                <a:spcAft>
                  <a:spcPct val="0"/>
                </a:spcAft>
                <a:defRPr/>
              </a:pPr>
              <a:t>2017-01-11</a:t>
            </a:fld>
            <a:endParaRPr lang="en-CA" altLang="en-US" sz="2400">
              <a:solidFill>
                <a:srgbClr val="000000"/>
              </a:solidFill>
              <a:latin typeface="Arial" pitchFamily="34" charset="0"/>
              <a:cs typeface="Arial" pitchFamily="34" charset="0"/>
            </a:endParaRPr>
          </a:p>
        </p:txBody>
      </p:sp>
      <p:sp>
        <p:nvSpPr>
          <p:cNvPr id="3" name="Footer Placeholder 2"/>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CA"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7DFACFA0-4E54-4954-B448-EA3697C723A5}" type="slidenum">
              <a:rPr lang="en-CA" altLang="en-US">
                <a:solidFill>
                  <a:srgbClr val="000000"/>
                </a:solidFill>
              </a:rPr>
              <a:pPr>
                <a:defRPr/>
              </a:pPr>
              <a:t>‹#›</a:t>
            </a:fld>
            <a:endParaRPr lang="en-CA" alt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7"/>
          <p:cNvSpPr txBox="1">
            <a:spLocks noChangeArrowheads="1"/>
          </p:cNvSpPr>
          <p:nvPr/>
        </p:nvSpPr>
        <p:spPr bwMode="auto">
          <a:xfrm>
            <a:off x="468313" y="1341438"/>
            <a:ext cx="1079500" cy="366712"/>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a:solidFill>
                  <a:srgbClr val="FFFFFF"/>
                </a:solidFill>
                <a:latin typeface="Arial Black" pitchFamily="34" charset="0"/>
                <a:ea typeface="ＭＳ Ｐゴシック" charset="0"/>
                <a:cs typeface="Arial" pitchFamily="34" charset="0"/>
              </a:rPr>
              <a:t>WMO</a:t>
            </a:r>
          </a:p>
        </p:txBody>
      </p:sp>
      <p:sp>
        <p:nvSpPr>
          <p:cNvPr id="38916" name="Rectangle 3"/>
          <p:cNvSpPr>
            <a:spLocks noGrp="1" noChangeArrowheads="1"/>
          </p:cNvSpPr>
          <p:nvPr>
            <p:ph type="ctrTitle"/>
          </p:nvPr>
        </p:nvSpPr>
        <p:spPr>
          <a:xfrm>
            <a:off x="611188" y="3211513"/>
            <a:ext cx="7921625" cy="1730375"/>
          </a:xfrm>
        </p:spPr>
        <p:txBody>
          <a:bodyPr/>
          <a:lstStyle>
            <a:lvl1pPr algn="ctr">
              <a:defRPr sz="4000" smtClean="0">
                <a:solidFill>
                  <a:schemeClr val="bg1"/>
                </a:solidFill>
              </a:defRPr>
            </a:lvl1pPr>
          </a:lstStyle>
          <a:p>
            <a:r>
              <a:rPr lang="en-US" smtClean="0"/>
              <a:t>Click to edit Master title style</a:t>
            </a:r>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pitchFamily="2" charset="2"/>
              <a:buNone/>
              <a:defRPr smtClean="0">
                <a:solidFill>
                  <a:schemeClr val="bg1"/>
                </a:solidFill>
              </a:defRPr>
            </a:lvl1pPr>
          </a:lstStyle>
          <a:p>
            <a:r>
              <a:rPr lang="en-US"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eaLnBrk="1" hangingPunct="1">
              <a:defRPr>
                <a:latin typeface="Arial" pitchFamily="34" charset="0"/>
                <a:ea typeface="+mn-ea"/>
                <a:cs typeface="Arial" pitchFamily="34" charset="0"/>
              </a:defRPr>
            </a:lvl1pPr>
          </a:lstStyle>
          <a:p>
            <a:pPr>
              <a:defRPr/>
            </a:pPr>
            <a:r>
              <a:rPr lang="en-US"/>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eaLnBrk="1" hangingPunct="1">
              <a:defRPr>
                <a:latin typeface="Arial" pitchFamily="34" charset="0"/>
                <a:ea typeface="+mn-ea"/>
                <a:cs typeface="Arial" pitchFamily="34" charset="0"/>
              </a:defRPr>
            </a:lvl1pPr>
          </a:lstStyle>
          <a:p>
            <a:pPr>
              <a:defRPr/>
            </a:pPr>
            <a:fld id="{BBA405D0-EF67-4E8D-96D7-88F0A2ECC055}" type="slidenum">
              <a:rPr lang="en-US"/>
              <a:pPr>
                <a:defRPr/>
              </a:pPr>
              <a:t>‹#›</a:t>
            </a:fld>
            <a:endParaRPr lang="en-US"/>
          </a:p>
        </p:txBody>
      </p:sp>
    </p:spTree>
  </p:cSld>
  <p:clrMapOvr>
    <a:masterClrMapping/>
  </p:clrMapOvr>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D1FA1D0-45B1-4CDD-BFF7-2CF81122D4D3}" type="datetimeFigureOut">
              <a:rPr lang="en-GB" smtClean="0"/>
              <a:pPr/>
              <a:t>11/01/2017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BFD7E8-7C5F-4F4B-B03B-63A09DC8A203}" type="slidenum">
              <a:rPr lang="en-GB" smtClean="0"/>
              <a:pPr/>
              <a:t>‹#›</a:t>
            </a:fld>
            <a:endParaRPr lang="en-GB"/>
          </a:p>
        </p:txBody>
      </p:sp>
    </p:spTree>
    <p:extLst>
      <p:ext uri="{BB962C8B-B14F-4D97-AF65-F5344CB8AC3E}">
        <p14:creationId xmlns="" xmlns:p14="http://schemas.microsoft.com/office/powerpoint/2010/main" val="29982836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7"/>
          <p:cNvSpPr txBox="1">
            <a:spLocks noChangeArrowheads="1"/>
          </p:cNvSpPr>
          <p:nvPr/>
        </p:nvSpPr>
        <p:spPr bwMode="auto">
          <a:xfrm>
            <a:off x="468313" y="1341438"/>
            <a:ext cx="1079500" cy="366712"/>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a:solidFill>
                  <a:srgbClr val="FFFFFF"/>
                </a:solidFill>
                <a:latin typeface="Arial Black" pitchFamily="34" charset="0"/>
                <a:ea typeface="ＭＳ Ｐゴシック" charset="0"/>
                <a:cs typeface="Arial" pitchFamily="34" charset="0"/>
              </a:rPr>
              <a:t>WMO</a:t>
            </a:r>
          </a:p>
        </p:txBody>
      </p:sp>
      <p:sp>
        <p:nvSpPr>
          <p:cNvPr id="51203" name="Rectangle 3"/>
          <p:cNvSpPr>
            <a:spLocks noGrp="1" noChangeArrowheads="1"/>
          </p:cNvSpPr>
          <p:nvPr>
            <p:ph type="ctrTitle"/>
          </p:nvPr>
        </p:nvSpPr>
        <p:spPr>
          <a:xfrm>
            <a:off x="1908175" y="260350"/>
            <a:ext cx="6985000" cy="1470025"/>
          </a:xfrm>
        </p:spPr>
        <p:txBody>
          <a:bodyPr/>
          <a:lstStyle>
            <a:lvl1pPr>
              <a:defRPr sz="4000">
                <a:solidFill>
                  <a:schemeClr val="bg1"/>
                </a:solidFill>
              </a:defRPr>
            </a:lvl1pPr>
          </a:lstStyle>
          <a:p>
            <a:pPr lvl="0"/>
            <a:r>
              <a:rPr lang="en-GB" noProof="0" smtClean="0"/>
              <a:t>Click to edit Master title style</a:t>
            </a:r>
          </a:p>
        </p:txBody>
      </p:sp>
      <p:sp>
        <p:nvSpPr>
          <p:cNvPr id="51204" name="Rectangle 4"/>
          <p:cNvSpPr>
            <a:spLocks noGrp="1" noChangeArrowheads="1"/>
          </p:cNvSpPr>
          <p:nvPr>
            <p:ph type="subTitle" idx="1"/>
          </p:nvPr>
        </p:nvSpPr>
        <p:spPr>
          <a:xfrm>
            <a:off x="1908175" y="3405188"/>
            <a:ext cx="6985000" cy="1752600"/>
          </a:xfrm>
        </p:spPr>
        <p:txBody>
          <a:bodyPr/>
          <a:lstStyle>
            <a:lvl1pPr marL="0" indent="0">
              <a:defRPr>
                <a:solidFill>
                  <a:schemeClr val="bg1"/>
                </a:solidFill>
              </a:defRPr>
            </a:lvl1pPr>
          </a:lstStyle>
          <a:p>
            <a:pPr lvl="0"/>
            <a:r>
              <a:rPr lang="en-GB" noProof="0"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eaLnBrk="1" hangingPunct="1">
              <a:defRPr>
                <a:latin typeface="Arial" pitchFamily="34" charset="0"/>
                <a:ea typeface="+mn-ea"/>
                <a:cs typeface="Arial" pitchFamily="34" charset="0"/>
              </a:defRPr>
            </a:lvl1pPr>
          </a:lstStyle>
          <a:p>
            <a:pPr>
              <a:defRPr/>
            </a:pPr>
            <a:r>
              <a:rPr lang="en-US"/>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eaLnBrk="1" hangingPunct="1">
              <a:defRPr>
                <a:latin typeface="Arial" pitchFamily="34" charset="0"/>
                <a:ea typeface="+mn-ea"/>
                <a:cs typeface="Arial" pitchFamily="34" charset="0"/>
              </a:defRPr>
            </a:lvl1pPr>
          </a:lstStyle>
          <a:p>
            <a:pPr>
              <a:defRPr/>
            </a:pPr>
            <a:fld id="{E3FBA942-3544-4D70-BF70-1E1D3A50B6CF}" type="slidenum">
              <a:rPr lang="en-US"/>
              <a:pPr>
                <a:defRPr/>
              </a:pPr>
              <a:t>‹#›</a:t>
            </a:fld>
            <a:endParaRPr lang="en-US"/>
          </a:p>
        </p:txBody>
      </p:sp>
    </p:spTree>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ftr" sz="quarter" idx="10"/>
          </p:nvPr>
        </p:nvSpPr>
        <p:spPr/>
        <p:txBody>
          <a:bodyPr/>
          <a:lstStyle>
            <a:lvl1pPr eaLnBrk="1" hangingPunct="1">
              <a:defRPr>
                <a:latin typeface="Arial" pitchFamily="34" charset="0"/>
                <a:ea typeface="+mn-ea"/>
                <a:cs typeface="Arial" pitchFamily="34" charset="0"/>
              </a:defRPr>
            </a:lvl1pPr>
          </a:lstStyle>
          <a:p>
            <a:pPr>
              <a:defRPr/>
            </a:pPr>
            <a:r>
              <a:rPr lang="en-US"/>
              <a:t>test footer</a:t>
            </a:r>
          </a:p>
        </p:txBody>
      </p:sp>
      <p:sp>
        <p:nvSpPr>
          <p:cNvPr id="5" name="Rectangle 4"/>
          <p:cNvSpPr>
            <a:spLocks noGrp="1" noChangeArrowheads="1"/>
          </p:cNvSpPr>
          <p:nvPr>
            <p:ph type="sldNum" sz="quarter" idx="11"/>
          </p:nvPr>
        </p:nvSpPr>
        <p:spPr/>
        <p:txBody>
          <a:bodyPr/>
          <a:lstStyle>
            <a:lvl1pPr eaLnBrk="1" hangingPunct="1">
              <a:defRPr>
                <a:latin typeface="Arial" pitchFamily="34" charset="0"/>
                <a:ea typeface="+mn-ea"/>
                <a:cs typeface="Arial" pitchFamily="34" charset="0"/>
              </a:defRPr>
            </a:lvl1pPr>
          </a:lstStyle>
          <a:p>
            <a:pPr>
              <a:defRPr/>
            </a:pPr>
            <a:fld id="{6F41CA3F-E957-4FB3-90E7-176E593CF9B5}"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p:txBody>
          <a:bodyPr/>
          <a:lstStyle>
            <a:lvl1pPr eaLnBrk="1" hangingPunct="1">
              <a:defRPr>
                <a:latin typeface="Arial" pitchFamily="34" charset="0"/>
                <a:ea typeface="+mn-ea"/>
                <a:cs typeface="Arial" pitchFamily="34" charset="0"/>
              </a:defRPr>
            </a:lvl1pPr>
          </a:lstStyle>
          <a:p>
            <a:pPr>
              <a:defRPr/>
            </a:pPr>
            <a:r>
              <a:rPr lang="en-US"/>
              <a:t>test footer</a:t>
            </a:r>
          </a:p>
        </p:txBody>
      </p:sp>
      <p:sp>
        <p:nvSpPr>
          <p:cNvPr id="5" name="Rectangle 4"/>
          <p:cNvSpPr>
            <a:spLocks noGrp="1" noChangeArrowheads="1"/>
          </p:cNvSpPr>
          <p:nvPr>
            <p:ph type="sldNum" sz="quarter" idx="11"/>
          </p:nvPr>
        </p:nvSpPr>
        <p:spPr/>
        <p:txBody>
          <a:bodyPr/>
          <a:lstStyle>
            <a:lvl1pPr eaLnBrk="1" hangingPunct="1">
              <a:defRPr>
                <a:latin typeface="Arial" pitchFamily="34" charset="0"/>
                <a:ea typeface="+mn-ea"/>
                <a:cs typeface="Arial" pitchFamily="34" charset="0"/>
              </a:defRPr>
            </a:lvl1pPr>
          </a:lstStyle>
          <a:p>
            <a:pPr>
              <a:defRPr/>
            </a:pPr>
            <a:fld id="{A575AB4C-CDF7-49CD-9455-5C662CCB2658}"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03350" y="1412875"/>
            <a:ext cx="3703638"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59388" y="1412875"/>
            <a:ext cx="3705225"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p:txBody>
          <a:bodyPr/>
          <a:lstStyle>
            <a:lvl1pPr eaLnBrk="1" hangingPunct="1">
              <a:defRPr>
                <a:latin typeface="Arial" pitchFamily="34" charset="0"/>
                <a:ea typeface="+mn-ea"/>
                <a:cs typeface="Arial" pitchFamily="34" charset="0"/>
              </a:defRPr>
            </a:lvl1pPr>
          </a:lstStyle>
          <a:p>
            <a:pPr>
              <a:defRPr/>
            </a:pPr>
            <a:r>
              <a:rPr lang="en-US"/>
              <a:t>test footer</a:t>
            </a:r>
          </a:p>
        </p:txBody>
      </p:sp>
      <p:sp>
        <p:nvSpPr>
          <p:cNvPr id="6" name="Rectangle 5"/>
          <p:cNvSpPr>
            <a:spLocks noGrp="1" noChangeArrowheads="1"/>
          </p:cNvSpPr>
          <p:nvPr>
            <p:ph type="sldNum" sz="quarter" idx="11"/>
          </p:nvPr>
        </p:nvSpPr>
        <p:spPr/>
        <p:txBody>
          <a:bodyPr/>
          <a:lstStyle>
            <a:lvl1pPr eaLnBrk="1" hangingPunct="1">
              <a:defRPr>
                <a:latin typeface="Arial" pitchFamily="34" charset="0"/>
                <a:ea typeface="+mn-ea"/>
                <a:cs typeface="Arial" pitchFamily="34" charset="0"/>
              </a:defRPr>
            </a:lvl1pPr>
          </a:lstStyle>
          <a:p>
            <a:pPr>
              <a:defRPr/>
            </a:pPr>
            <a:fld id="{D27F23C0-2F41-479C-8732-C5C5ADA7FD51}"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ftr" sz="quarter" idx="10"/>
          </p:nvPr>
        </p:nvSpPr>
        <p:spPr/>
        <p:txBody>
          <a:bodyPr/>
          <a:lstStyle>
            <a:lvl1pPr eaLnBrk="1" hangingPunct="1">
              <a:defRPr>
                <a:latin typeface="Arial" pitchFamily="34" charset="0"/>
                <a:ea typeface="+mn-ea"/>
                <a:cs typeface="Arial" pitchFamily="34" charset="0"/>
              </a:defRPr>
            </a:lvl1pPr>
          </a:lstStyle>
          <a:p>
            <a:pPr>
              <a:defRPr/>
            </a:pPr>
            <a:r>
              <a:rPr lang="en-US"/>
              <a:t>test footer</a:t>
            </a:r>
          </a:p>
        </p:txBody>
      </p:sp>
      <p:sp>
        <p:nvSpPr>
          <p:cNvPr id="8" name="Rectangle 7"/>
          <p:cNvSpPr>
            <a:spLocks noGrp="1" noChangeArrowheads="1"/>
          </p:cNvSpPr>
          <p:nvPr>
            <p:ph type="sldNum" sz="quarter" idx="11"/>
          </p:nvPr>
        </p:nvSpPr>
        <p:spPr/>
        <p:txBody>
          <a:bodyPr/>
          <a:lstStyle>
            <a:lvl1pPr eaLnBrk="1" hangingPunct="1">
              <a:defRPr>
                <a:latin typeface="Arial" pitchFamily="34" charset="0"/>
                <a:ea typeface="+mn-ea"/>
                <a:cs typeface="Arial" pitchFamily="34" charset="0"/>
              </a:defRPr>
            </a:lvl1pPr>
          </a:lstStyle>
          <a:p>
            <a:pPr>
              <a:defRPr/>
            </a:pPr>
            <a:fld id="{1E6426A6-6482-4A68-BC7F-749CDF82483C}"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ftr" sz="quarter" idx="10"/>
          </p:nvPr>
        </p:nvSpPr>
        <p:spPr/>
        <p:txBody>
          <a:bodyPr/>
          <a:lstStyle>
            <a:lvl1pPr eaLnBrk="1" hangingPunct="1">
              <a:defRPr>
                <a:latin typeface="Arial" pitchFamily="34" charset="0"/>
                <a:ea typeface="+mn-ea"/>
                <a:cs typeface="Arial" pitchFamily="34" charset="0"/>
              </a:defRPr>
            </a:lvl1pPr>
          </a:lstStyle>
          <a:p>
            <a:pPr>
              <a:defRPr/>
            </a:pPr>
            <a:r>
              <a:rPr lang="en-US"/>
              <a:t>test footer</a:t>
            </a:r>
          </a:p>
        </p:txBody>
      </p:sp>
      <p:sp>
        <p:nvSpPr>
          <p:cNvPr id="4" name="Rectangle 3"/>
          <p:cNvSpPr>
            <a:spLocks noGrp="1" noChangeArrowheads="1"/>
          </p:cNvSpPr>
          <p:nvPr>
            <p:ph type="sldNum" sz="quarter" idx="11"/>
          </p:nvPr>
        </p:nvSpPr>
        <p:spPr/>
        <p:txBody>
          <a:bodyPr/>
          <a:lstStyle>
            <a:lvl1pPr eaLnBrk="1" hangingPunct="1">
              <a:defRPr>
                <a:latin typeface="Arial" pitchFamily="34" charset="0"/>
                <a:ea typeface="+mn-ea"/>
                <a:cs typeface="Arial" pitchFamily="34" charset="0"/>
              </a:defRPr>
            </a:lvl1pPr>
          </a:lstStyle>
          <a:p>
            <a:pPr>
              <a:defRPr/>
            </a:pPr>
            <a:fld id="{57F7B234-6848-4F85-971D-3CFA2C532441}"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ftr" sz="quarter" idx="10"/>
          </p:nvPr>
        </p:nvSpPr>
        <p:spPr/>
        <p:txBody>
          <a:bodyPr/>
          <a:lstStyle>
            <a:lvl1pPr eaLnBrk="1" hangingPunct="1">
              <a:defRPr>
                <a:latin typeface="Arial" pitchFamily="34" charset="0"/>
                <a:ea typeface="+mn-ea"/>
                <a:cs typeface="Arial" pitchFamily="34" charset="0"/>
              </a:defRPr>
            </a:lvl1pPr>
          </a:lstStyle>
          <a:p>
            <a:pPr>
              <a:defRPr/>
            </a:pPr>
            <a:r>
              <a:rPr lang="en-US"/>
              <a:t>test footer</a:t>
            </a:r>
          </a:p>
        </p:txBody>
      </p:sp>
      <p:sp>
        <p:nvSpPr>
          <p:cNvPr id="3" name="Rectangle 2"/>
          <p:cNvSpPr>
            <a:spLocks noGrp="1" noChangeArrowheads="1"/>
          </p:cNvSpPr>
          <p:nvPr>
            <p:ph type="sldNum" sz="quarter" idx="11"/>
          </p:nvPr>
        </p:nvSpPr>
        <p:spPr/>
        <p:txBody>
          <a:bodyPr/>
          <a:lstStyle>
            <a:lvl1pPr eaLnBrk="1" hangingPunct="1">
              <a:defRPr>
                <a:latin typeface="Arial" pitchFamily="34" charset="0"/>
                <a:ea typeface="+mn-ea"/>
                <a:cs typeface="Arial" pitchFamily="34" charset="0"/>
              </a:defRPr>
            </a:lvl1pPr>
          </a:lstStyle>
          <a:p>
            <a:pPr>
              <a:defRPr/>
            </a:pPr>
            <a:fld id="{8F6F6DD6-416D-4050-A9FF-4597D7F56147}"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200" b="0"/>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eaLnBrk="1" hangingPunct="1">
              <a:defRPr>
                <a:latin typeface="Arial" pitchFamily="34" charset="0"/>
                <a:ea typeface="+mn-ea"/>
                <a:cs typeface="Arial" pitchFamily="34" charset="0"/>
              </a:defRPr>
            </a:lvl1pPr>
          </a:lstStyle>
          <a:p>
            <a:pPr>
              <a:defRPr/>
            </a:pPr>
            <a:r>
              <a:rPr lang="en-US"/>
              <a:t>test footer</a:t>
            </a:r>
          </a:p>
        </p:txBody>
      </p:sp>
      <p:sp>
        <p:nvSpPr>
          <p:cNvPr id="6" name="Rectangle 5"/>
          <p:cNvSpPr>
            <a:spLocks noGrp="1" noChangeArrowheads="1"/>
          </p:cNvSpPr>
          <p:nvPr>
            <p:ph type="sldNum" sz="quarter" idx="11"/>
          </p:nvPr>
        </p:nvSpPr>
        <p:spPr/>
        <p:txBody>
          <a:bodyPr/>
          <a:lstStyle>
            <a:lvl1pPr eaLnBrk="1" hangingPunct="1">
              <a:defRPr>
                <a:latin typeface="Arial" pitchFamily="34" charset="0"/>
                <a:ea typeface="+mn-ea"/>
                <a:cs typeface="Arial" pitchFamily="34" charset="0"/>
              </a:defRPr>
            </a:lvl1pPr>
          </a:lstStyle>
          <a:p>
            <a:pPr>
              <a:defRPr/>
            </a:pPr>
            <a:fld id="{CDBD0798-BD40-4A2C-B90F-55FED3B22E37}"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eaLnBrk="1" hangingPunct="1">
              <a:defRPr>
                <a:latin typeface="Arial" pitchFamily="34" charset="0"/>
                <a:ea typeface="+mn-ea"/>
                <a:cs typeface="Arial" pitchFamily="34" charset="0"/>
              </a:defRPr>
            </a:lvl1pPr>
          </a:lstStyle>
          <a:p>
            <a:pPr>
              <a:defRPr/>
            </a:pPr>
            <a:r>
              <a:rPr lang="en-US"/>
              <a:t>test footer</a:t>
            </a:r>
          </a:p>
        </p:txBody>
      </p:sp>
      <p:sp>
        <p:nvSpPr>
          <p:cNvPr id="6" name="Rectangle 5"/>
          <p:cNvSpPr>
            <a:spLocks noGrp="1" noChangeArrowheads="1"/>
          </p:cNvSpPr>
          <p:nvPr>
            <p:ph type="sldNum" sz="quarter" idx="11"/>
          </p:nvPr>
        </p:nvSpPr>
        <p:spPr/>
        <p:txBody>
          <a:bodyPr/>
          <a:lstStyle>
            <a:lvl1pPr eaLnBrk="1" hangingPunct="1">
              <a:defRPr>
                <a:latin typeface="Arial" pitchFamily="34" charset="0"/>
                <a:ea typeface="+mn-ea"/>
                <a:cs typeface="Arial" pitchFamily="34" charset="0"/>
              </a:defRPr>
            </a:lvl1pPr>
          </a:lstStyle>
          <a:p>
            <a:pPr>
              <a:defRPr/>
            </a:pPr>
            <a:fld id="{402CE7EF-5285-4683-9D00-81D73D300CB4}"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ftr" sz="quarter" idx="10"/>
          </p:nvPr>
        </p:nvSpPr>
        <p:spPr/>
        <p:txBody>
          <a:bodyPr/>
          <a:lstStyle>
            <a:lvl1pPr eaLnBrk="1" hangingPunct="1">
              <a:defRPr>
                <a:latin typeface="Arial" pitchFamily="34" charset="0"/>
                <a:ea typeface="+mn-ea"/>
                <a:cs typeface="Arial" pitchFamily="34" charset="0"/>
              </a:defRPr>
            </a:lvl1pPr>
          </a:lstStyle>
          <a:p>
            <a:pPr>
              <a:defRPr/>
            </a:pPr>
            <a:r>
              <a:rPr lang="en-US"/>
              <a:t>test footer</a:t>
            </a:r>
          </a:p>
        </p:txBody>
      </p:sp>
      <p:sp>
        <p:nvSpPr>
          <p:cNvPr id="5" name="Rectangle 4"/>
          <p:cNvSpPr>
            <a:spLocks noGrp="1" noChangeArrowheads="1"/>
          </p:cNvSpPr>
          <p:nvPr>
            <p:ph type="sldNum" sz="quarter" idx="11"/>
          </p:nvPr>
        </p:nvSpPr>
        <p:spPr/>
        <p:txBody>
          <a:bodyPr/>
          <a:lstStyle>
            <a:lvl1pPr eaLnBrk="1" hangingPunct="1">
              <a:defRPr>
                <a:latin typeface="Arial" pitchFamily="34" charset="0"/>
                <a:ea typeface="+mn-ea"/>
                <a:cs typeface="Arial" pitchFamily="34" charset="0"/>
              </a:defRPr>
            </a:lvl1pPr>
          </a:lstStyle>
          <a:p>
            <a:pPr>
              <a:defRPr/>
            </a:pPr>
            <a:fld id="{9D6F7A76-5CE9-450B-906C-B37A6C71178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D1FA1D0-45B1-4CDD-BFF7-2CF81122D4D3}" type="datetimeFigureOut">
              <a:rPr lang="en-GB" smtClean="0"/>
              <a:pPr/>
              <a:t>11/01/2017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BFD7E8-7C5F-4F4B-B03B-63A09DC8A203}" type="slidenum">
              <a:rPr lang="en-GB" smtClean="0"/>
              <a:pPr/>
              <a:t>‹#›</a:t>
            </a:fld>
            <a:endParaRPr lang="en-GB"/>
          </a:p>
        </p:txBody>
      </p:sp>
    </p:spTree>
    <p:extLst>
      <p:ext uri="{BB962C8B-B14F-4D97-AF65-F5344CB8AC3E}">
        <p14:creationId xmlns="" xmlns:p14="http://schemas.microsoft.com/office/powerpoint/2010/main" val="42513493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ftr" sz="quarter" idx="10"/>
          </p:nvPr>
        </p:nvSpPr>
        <p:spPr/>
        <p:txBody>
          <a:bodyPr/>
          <a:lstStyle>
            <a:lvl1pPr eaLnBrk="1" hangingPunct="1">
              <a:defRPr>
                <a:latin typeface="Arial" pitchFamily="34" charset="0"/>
                <a:ea typeface="+mn-ea"/>
                <a:cs typeface="Arial" pitchFamily="34" charset="0"/>
              </a:defRPr>
            </a:lvl1pPr>
          </a:lstStyle>
          <a:p>
            <a:pPr>
              <a:defRPr/>
            </a:pPr>
            <a:r>
              <a:rPr lang="en-US"/>
              <a:t>test footer</a:t>
            </a:r>
          </a:p>
        </p:txBody>
      </p:sp>
      <p:sp>
        <p:nvSpPr>
          <p:cNvPr id="5" name="Rectangle 4"/>
          <p:cNvSpPr>
            <a:spLocks noGrp="1" noChangeArrowheads="1"/>
          </p:cNvSpPr>
          <p:nvPr>
            <p:ph type="sldNum" sz="quarter" idx="11"/>
          </p:nvPr>
        </p:nvSpPr>
        <p:spPr/>
        <p:txBody>
          <a:bodyPr/>
          <a:lstStyle>
            <a:lvl1pPr eaLnBrk="1" hangingPunct="1">
              <a:defRPr>
                <a:latin typeface="Arial" pitchFamily="34" charset="0"/>
                <a:ea typeface="+mn-ea"/>
                <a:cs typeface="Arial" pitchFamily="34" charset="0"/>
              </a:defRPr>
            </a:lvl1pPr>
          </a:lstStyle>
          <a:p>
            <a:pPr>
              <a:defRPr/>
            </a:pPr>
            <a:fld id="{3B81D4A6-7FAD-4E83-813A-B7A8BB46FF73}"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10"/>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1"/>
          <p:cNvSpPr>
            <a:spLocks noGrp="1" noChangeArrowheads="1"/>
          </p:cNvSpPr>
          <p:nvPr>
            <p:ph type="sldNum" sz="quarter" idx="11"/>
          </p:nvPr>
        </p:nvSpPr>
        <p:spPr>
          <a:ln/>
        </p:spPr>
        <p:txBody>
          <a:bodyPr/>
          <a:lstStyle>
            <a:lvl1pPr>
              <a:defRPr/>
            </a:lvl1pPr>
          </a:lstStyle>
          <a:p>
            <a:pPr>
              <a:defRPr/>
            </a:pPr>
            <a:fld id="{D8D5ECEA-80DF-49D5-9DA3-E19707C62C6A}"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1"/>
          <p:cNvSpPr>
            <a:spLocks noGrp="1" noChangeArrowheads="1"/>
          </p:cNvSpPr>
          <p:nvPr>
            <p:ph type="sldNum" sz="quarter" idx="11"/>
          </p:nvPr>
        </p:nvSpPr>
        <p:spPr>
          <a:ln/>
        </p:spPr>
        <p:txBody>
          <a:bodyPr/>
          <a:lstStyle>
            <a:lvl1pPr>
              <a:defRPr/>
            </a:lvl1pPr>
          </a:lstStyle>
          <a:p>
            <a:pPr>
              <a:defRPr/>
            </a:pPr>
            <a:fld id="{8997BA3A-446F-4DA8-8CCF-416F39028DF9}"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1"/>
          <p:cNvSpPr>
            <a:spLocks noGrp="1" noChangeArrowheads="1"/>
          </p:cNvSpPr>
          <p:nvPr>
            <p:ph type="sldNum" sz="quarter" idx="11"/>
          </p:nvPr>
        </p:nvSpPr>
        <p:spPr>
          <a:ln/>
        </p:spPr>
        <p:txBody>
          <a:bodyPr/>
          <a:lstStyle>
            <a:lvl1pPr>
              <a:defRPr/>
            </a:lvl1pPr>
          </a:lstStyle>
          <a:p>
            <a:pPr>
              <a:defRPr/>
            </a:pPr>
            <a:fld id="{6BA10953-E442-4A61-BF0F-108BDDD78813}"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9388" y="981075"/>
            <a:ext cx="4316412"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1075"/>
            <a:ext cx="4316413"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6" name="Rectangle 11"/>
          <p:cNvSpPr>
            <a:spLocks noGrp="1" noChangeArrowheads="1"/>
          </p:cNvSpPr>
          <p:nvPr>
            <p:ph type="sldNum" sz="quarter" idx="11"/>
          </p:nvPr>
        </p:nvSpPr>
        <p:spPr>
          <a:ln/>
        </p:spPr>
        <p:txBody>
          <a:bodyPr/>
          <a:lstStyle>
            <a:lvl1pPr>
              <a:defRPr/>
            </a:lvl1pPr>
          </a:lstStyle>
          <a:p>
            <a:pPr>
              <a:defRPr/>
            </a:pPr>
            <a:fld id="{D4A91B72-13C3-4ACE-8CA3-BEECA36817C3}"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8" name="Rectangle 11"/>
          <p:cNvSpPr>
            <a:spLocks noGrp="1" noChangeArrowheads="1"/>
          </p:cNvSpPr>
          <p:nvPr>
            <p:ph type="sldNum" sz="quarter" idx="11"/>
          </p:nvPr>
        </p:nvSpPr>
        <p:spPr>
          <a:ln/>
        </p:spPr>
        <p:txBody>
          <a:bodyPr/>
          <a:lstStyle>
            <a:lvl1pPr>
              <a:defRPr/>
            </a:lvl1pPr>
          </a:lstStyle>
          <a:p>
            <a:pPr>
              <a:defRPr/>
            </a:pPr>
            <a:fld id="{364BEFAA-884E-4902-BB12-65D6746734AF}"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Rectangle 10"/>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4" name="Rectangle 11"/>
          <p:cNvSpPr>
            <a:spLocks noGrp="1" noChangeArrowheads="1"/>
          </p:cNvSpPr>
          <p:nvPr>
            <p:ph type="sldNum" sz="quarter" idx="11"/>
          </p:nvPr>
        </p:nvSpPr>
        <p:spPr>
          <a:ln/>
        </p:spPr>
        <p:txBody>
          <a:bodyPr/>
          <a:lstStyle>
            <a:lvl1pPr>
              <a:defRPr/>
            </a:lvl1pPr>
          </a:lstStyle>
          <a:p>
            <a:pPr>
              <a:defRPr/>
            </a:pPr>
            <a:fld id="{27A089AF-DEF6-4C27-A68D-249998574131}"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3" name="Rectangle 11"/>
          <p:cNvSpPr>
            <a:spLocks noGrp="1" noChangeArrowheads="1"/>
          </p:cNvSpPr>
          <p:nvPr>
            <p:ph type="sldNum" sz="quarter" idx="11"/>
          </p:nvPr>
        </p:nvSpPr>
        <p:spPr>
          <a:ln/>
        </p:spPr>
        <p:txBody>
          <a:bodyPr/>
          <a:lstStyle>
            <a:lvl1pPr>
              <a:defRPr/>
            </a:lvl1pPr>
          </a:lstStyle>
          <a:p>
            <a:pPr>
              <a:defRPr/>
            </a:pPr>
            <a:fld id="{9F60B09C-AB56-4BBD-873A-102D92B2FEE9}"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6" name="Rectangle 11"/>
          <p:cNvSpPr>
            <a:spLocks noGrp="1" noChangeArrowheads="1"/>
          </p:cNvSpPr>
          <p:nvPr>
            <p:ph type="sldNum" sz="quarter" idx="11"/>
          </p:nvPr>
        </p:nvSpPr>
        <p:spPr>
          <a:ln/>
        </p:spPr>
        <p:txBody>
          <a:bodyPr/>
          <a:lstStyle>
            <a:lvl1pPr>
              <a:defRPr/>
            </a:lvl1pPr>
          </a:lstStyle>
          <a:p>
            <a:pPr>
              <a:defRPr/>
            </a:pPr>
            <a:fld id="{5B472535-184C-4846-A95A-CC7C48C6AE77}"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6" name="Rectangle 11"/>
          <p:cNvSpPr>
            <a:spLocks noGrp="1" noChangeArrowheads="1"/>
          </p:cNvSpPr>
          <p:nvPr>
            <p:ph type="sldNum" sz="quarter" idx="11"/>
          </p:nvPr>
        </p:nvSpPr>
        <p:spPr>
          <a:ln/>
        </p:spPr>
        <p:txBody>
          <a:bodyPr/>
          <a:lstStyle>
            <a:lvl1pPr>
              <a:defRPr/>
            </a:lvl1pPr>
          </a:lstStyle>
          <a:p>
            <a:pPr>
              <a:defRPr/>
            </a:pPr>
            <a:fld id="{0D864380-2249-4CEC-9F98-0A39F9C859A2}"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FA1D0-45B1-4CDD-BFF7-2CF81122D4D3}" type="datetimeFigureOut">
              <a:rPr lang="en-GB" smtClean="0"/>
              <a:pPr/>
              <a:t>11/01/2017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7BFD7E8-7C5F-4F4B-B03B-63A09DC8A203}" type="slidenum">
              <a:rPr lang="en-GB" smtClean="0"/>
              <a:pPr/>
              <a:t>‹#›</a:t>
            </a:fld>
            <a:endParaRPr lang="en-GB"/>
          </a:p>
        </p:txBody>
      </p:sp>
    </p:spTree>
    <p:extLst>
      <p:ext uri="{BB962C8B-B14F-4D97-AF65-F5344CB8AC3E}">
        <p14:creationId xmlns="" xmlns:p14="http://schemas.microsoft.com/office/powerpoint/2010/main" val="19500968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1"/>
          <p:cNvSpPr>
            <a:spLocks noGrp="1" noChangeArrowheads="1"/>
          </p:cNvSpPr>
          <p:nvPr>
            <p:ph type="sldNum" sz="quarter" idx="11"/>
          </p:nvPr>
        </p:nvSpPr>
        <p:spPr>
          <a:ln/>
        </p:spPr>
        <p:txBody>
          <a:bodyPr/>
          <a:lstStyle>
            <a:lvl1pPr>
              <a:defRPr/>
            </a:lvl1pPr>
          </a:lstStyle>
          <a:p>
            <a:pPr>
              <a:defRPr/>
            </a:pPr>
            <a:fld id="{B8F98633-3A18-4931-B292-0BC8F6D8EEE9}"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88913"/>
            <a:ext cx="2195513" cy="6264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9388" y="188913"/>
            <a:ext cx="6437312" cy="626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1"/>
          <p:cNvSpPr>
            <a:spLocks noGrp="1" noChangeArrowheads="1"/>
          </p:cNvSpPr>
          <p:nvPr>
            <p:ph type="sldNum" sz="quarter" idx="11"/>
          </p:nvPr>
        </p:nvSpPr>
        <p:spPr>
          <a:ln/>
        </p:spPr>
        <p:txBody>
          <a:bodyPr/>
          <a:lstStyle>
            <a:lvl1pPr>
              <a:defRPr/>
            </a:lvl1pPr>
          </a:lstStyle>
          <a:p>
            <a:pPr>
              <a:defRPr/>
            </a:pPr>
            <a:fld id="{7B9FA2AE-6196-4E1C-8129-0434872A7F3F}"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4" name="Picture 2" descr="Home"/>
          <p:cNvPicPr>
            <a:picLocks noChangeAspect="1" noChangeArrowheads="1"/>
          </p:cNvPicPr>
          <p:nvPr userDrawn="1"/>
        </p:nvPicPr>
        <p:blipFill>
          <a:blip r:embed="rId2" cstate="print"/>
          <a:srcRect/>
          <a:stretch>
            <a:fillRect/>
          </a:stretch>
        </p:blipFill>
        <p:spPr bwMode="auto">
          <a:xfrm>
            <a:off x="3348038" y="6180138"/>
            <a:ext cx="574675" cy="547687"/>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a:stretch>
            <a:fillRect/>
          </a:stretch>
        </p:blipFill>
        <p:spPr bwMode="auto">
          <a:xfrm>
            <a:off x="5795963" y="1125538"/>
            <a:ext cx="2874962" cy="1665287"/>
          </a:xfrm>
          <a:prstGeom prst="rect">
            <a:avLst/>
          </a:prstGeom>
          <a:noFill/>
          <a:ln w="9525">
            <a:noFill/>
            <a:miter lim="800000"/>
            <a:headEnd/>
            <a:tailEnd/>
          </a:ln>
        </p:spPr>
      </p:pic>
      <p:pic>
        <p:nvPicPr>
          <p:cNvPr id="6" name="Picture 9" descr="FP7"/>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395288" y="44450"/>
            <a:ext cx="311150" cy="252413"/>
          </a:xfrm>
          <a:prstGeom prst="rect">
            <a:avLst/>
          </a:prstGeom>
          <a:noFill/>
          <a:ln w="9525">
            <a:noFill/>
            <a:miter lim="800000"/>
            <a:headEnd/>
            <a:tailEnd/>
          </a:ln>
        </p:spPr>
      </p:pic>
      <p:pic>
        <p:nvPicPr>
          <p:cNvPr id="7" name="Picture 2" descr="http://enveo-42.uibk.ac.at/joomlatest/images/stories/gmes.gif"/>
          <p:cNvPicPr>
            <a:picLocks noChangeAspect="1" noChangeArrowheads="1"/>
          </p:cNvPicPr>
          <p:nvPr userDrawn="1"/>
        </p:nvPicPr>
        <p:blipFill>
          <a:blip r:embed="rId5" cstate="print"/>
          <a:srcRect/>
          <a:stretch>
            <a:fillRect/>
          </a:stretch>
        </p:blipFill>
        <p:spPr bwMode="auto">
          <a:xfrm>
            <a:off x="768350" y="44450"/>
            <a:ext cx="617538" cy="252413"/>
          </a:xfrm>
          <a:prstGeom prst="rect">
            <a:avLst/>
          </a:prstGeom>
          <a:noFill/>
          <a:ln w="9525">
            <a:noFill/>
            <a:miter lim="800000"/>
            <a:headEnd/>
            <a:tailEnd/>
          </a:ln>
        </p:spPr>
      </p:pic>
      <p:sp>
        <p:nvSpPr>
          <p:cNvPr id="8" name="Textfeld 9"/>
          <p:cNvSpPr txBox="1"/>
          <p:nvPr userDrawn="1"/>
        </p:nvSpPr>
        <p:spPr>
          <a:xfrm>
            <a:off x="1403350" y="44450"/>
            <a:ext cx="5545138" cy="246063"/>
          </a:xfrm>
          <a:prstGeom prst="rect">
            <a:avLst/>
          </a:prstGeom>
          <a:noFill/>
        </p:spPr>
        <p:txBody>
          <a:bodyPr>
            <a:spAutoFit/>
          </a:bodyPr>
          <a:lstStyle/>
          <a:p>
            <a:pPr>
              <a:defRPr/>
            </a:pPr>
            <a:r>
              <a:rPr lang="de-AT" sz="1000" dirty="0">
                <a:solidFill>
                  <a:prstClr val="white">
                    <a:lumMod val="65000"/>
                  </a:prstClr>
                </a:solidFill>
                <a:cs typeface="Arial" pitchFamily="34" charset="0"/>
              </a:rPr>
              <a:t>CryoLand – GMES Service Snow </a:t>
            </a:r>
            <a:r>
              <a:rPr lang="de-AT" sz="1000" dirty="0" err="1">
                <a:solidFill>
                  <a:prstClr val="white">
                    <a:lumMod val="65000"/>
                  </a:prstClr>
                </a:solidFill>
                <a:cs typeface="Arial" pitchFamily="34" charset="0"/>
              </a:rPr>
              <a:t>and</a:t>
            </a:r>
            <a:r>
              <a:rPr lang="de-AT" sz="1000" dirty="0">
                <a:solidFill>
                  <a:prstClr val="white">
                    <a:lumMod val="65000"/>
                  </a:prstClr>
                </a:solidFill>
                <a:cs typeface="Arial" pitchFamily="34" charset="0"/>
              </a:rPr>
              <a:t> Land </a:t>
            </a:r>
            <a:r>
              <a:rPr lang="de-AT" sz="1000" dirty="0" err="1">
                <a:solidFill>
                  <a:prstClr val="white">
                    <a:lumMod val="65000"/>
                  </a:prstClr>
                </a:solidFill>
                <a:cs typeface="Arial" pitchFamily="34" charset="0"/>
              </a:rPr>
              <a:t>Ice</a:t>
            </a:r>
            <a:r>
              <a:rPr lang="de-AT" sz="1000" dirty="0">
                <a:solidFill>
                  <a:prstClr val="white">
                    <a:lumMod val="65000"/>
                  </a:prstClr>
                </a:solidFill>
                <a:cs typeface="Arial" pitchFamily="34" charset="0"/>
              </a:rPr>
              <a:t>     2011 – 2015       EU FP7 Project </a:t>
            </a:r>
            <a:r>
              <a:rPr lang="de-AT" sz="1000" dirty="0" err="1">
                <a:solidFill>
                  <a:prstClr val="white">
                    <a:lumMod val="65000"/>
                  </a:prstClr>
                </a:solidFill>
                <a:cs typeface="Arial" pitchFamily="34" charset="0"/>
              </a:rPr>
              <a:t>No</a:t>
            </a:r>
            <a:r>
              <a:rPr lang="de-AT" sz="1000" dirty="0">
                <a:solidFill>
                  <a:prstClr val="white">
                    <a:lumMod val="65000"/>
                  </a:prstClr>
                </a:solidFill>
                <a:cs typeface="Arial" pitchFamily="34" charset="0"/>
              </a:rPr>
              <a:t>. 262925</a:t>
            </a:r>
            <a:endParaRPr lang="en-US" sz="1000" dirty="0">
              <a:solidFill>
                <a:prstClr val="white">
                  <a:lumMod val="65000"/>
                </a:prstClr>
              </a:solidFill>
              <a:cs typeface="Arial" pitchFamily="34" charset="0"/>
            </a:endParaRPr>
          </a:p>
        </p:txBody>
      </p:sp>
      <p:sp>
        <p:nvSpPr>
          <p:cNvPr id="9" name="Rechteck 10"/>
          <p:cNvSpPr/>
          <p:nvPr userDrawn="1"/>
        </p:nvSpPr>
        <p:spPr>
          <a:xfrm>
            <a:off x="-36512" y="3429000"/>
            <a:ext cx="9217024" cy="144016"/>
          </a:xfrm>
          <a:prstGeom prst="rect">
            <a:avLst/>
          </a:prstGeom>
          <a:solidFill>
            <a:srgbClr val="867D68"/>
          </a:solidFill>
          <a:ln>
            <a:no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 name="Picture 123" descr="syke_logo"/>
          <p:cNvPicPr>
            <a:picLocks noChangeAspect="1" noChangeArrowheads="1"/>
          </p:cNvPicPr>
          <p:nvPr userDrawn="1"/>
        </p:nvPicPr>
        <p:blipFill>
          <a:blip r:embed="rId6" cstate="print">
            <a:clrChange>
              <a:clrFrom>
                <a:srgbClr val="FFFFFF"/>
              </a:clrFrom>
              <a:clrTo>
                <a:srgbClr val="FFFFFF">
                  <a:alpha val="0"/>
                </a:srgbClr>
              </a:clrTo>
            </a:clrChange>
          </a:blip>
          <a:srcRect l="12215" r="13625"/>
          <a:stretch>
            <a:fillRect/>
          </a:stretch>
        </p:blipFill>
        <p:spPr bwMode="auto">
          <a:xfrm>
            <a:off x="2051050" y="6242050"/>
            <a:ext cx="604838" cy="431800"/>
          </a:xfrm>
          <a:prstGeom prst="rect">
            <a:avLst/>
          </a:prstGeom>
          <a:noFill/>
          <a:ln w="9525">
            <a:noFill/>
            <a:miter lim="800000"/>
            <a:headEnd/>
            <a:tailEnd/>
          </a:ln>
        </p:spPr>
      </p:pic>
      <p:pic>
        <p:nvPicPr>
          <p:cNvPr id="11" name="Grafik 63" descr="20080726_EOX_Logo_sRGB.jpg"/>
          <p:cNvPicPr>
            <a:picLocks noChangeAspect="1"/>
          </p:cNvPicPr>
          <p:nvPr userDrawn="1"/>
        </p:nvPicPr>
        <p:blipFill>
          <a:blip r:embed="rId7" cstate="print"/>
          <a:srcRect/>
          <a:stretch>
            <a:fillRect/>
          </a:stretch>
        </p:blipFill>
        <p:spPr bwMode="auto">
          <a:xfrm>
            <a:off x="1187450" y="6362700"/>
            <a:ext cx="792163" cy="192088"/>
          </a:xfrm>
          <a:prstGeom prst="rect">
            <a:avLst/>
          </a:prstGeom>
          <a:noFill/>
          <a:ln w="9525">
            <a:noFill/>
            <a:miter lim="800000"/>
            <a:headEnd/>
            <a:tailEnd/>
          </a:ln>
        </p:spPr>
      </p:pic>
      <p:pic>
        <p:nvPicPr>
          <p:cNvPr id="12" name="Picture 199" descr="Norut_nuLogo"/>
          <p:cNvPicPr>
            <a:picLocks noChangeAspect="1" noChangeArrowheads="1"/>
          </p:cNvPicPr>
          <p:nvPr userDrawn="1"/>
        </p:nvPicPr>
        <p:blipFill>
          <a:blip r:embed="rId8" cstate="print"/>
          <a:srcRect/>
          <a:stretch>
            <a:fillRect/>
          </a:stretch>
        </p:blipFill>
        <p:spPr bwMode="auto">
          <a:xfrm>
            <a:off x="3965575" y="6315075"/>
            <a:ext cx="1038225" cy="287338"/>
          </a:xfrm>
          <a:prstGeom prst="rect">
            <a:avLst/>
          </a:prstGeom>
          <a:noFill/>
          <a:ln w="9525">
            <a:noFill/>
            <a:miter lim="800000"/>
            <a:headEnd/>
            <a:tailEnd/>
          </a:ln>
        </p:spPr>
      </p:pic>
      <p:pic>
        <p:nvPicPr>
          <p:cNvPr id="13" name="Picture 205" descr="sigla_engleza_ver1"/>
          <p:cNvPicPr>
            <a:picLocks noChangeAspect="1" noChangeArrowheads="1"/>
          </p:cNvPicPr>
          <p:nvPr userDrawn="1"/>
        </p:nvPicPr>
        <p:blipFill>
          <a:blip r:embed="rId9" cstate="print"/>
          <a:srcRect/>
          <a:stretch>
            <a:fillRect/>
          </a:stretch>
        </p:blipFill>
        <p:spPr bwMode="auto">
          <a:xfrm>
            <a:off x="6084888" y="6283325"/>
            <a:ext cx="1008062" cy="349250"/>
          </a:xfrm>
          <a:prstGeom prst="rect">
            <a:avLst/>
          </a:prstGeom>
          <a:noFill/>
          <a:ln w="9525">
            <a:noFill/>
            <a:miter lim="800000"/>
            <a:headEnd/>
            <a:tailEnd/>
          </a:ln>
        </p:spPr>
      </p:pic>
      <p:pic>
        <p:nvPicPr>
          <p:cNvPr id="14" name="Picture 64"/>
          <p:cNvPicPr>
            <a:picLocks noChangeAspect="1" noChangeArrowheads="1"/>
          </p:cNvPicPr>
          <p:nvPr userDrawn="1"/>
        </p:nvPicPr>
        <p:blipFill>
          <a:blip r:embed="rId10" cstate="print"/>
          <a:srcRect/>
          <a:stretch>
            <a:fillRect/>
          </a:stretch>
        </p:blipFill>
        <p:spPr bwMode="auto">
          <a:xfrm>
            <a:off x="5076825" y="6273800"/>
            <a:ext cx="992188" cy="369888"/>
          </a:xfrm>
          <a:prstGeom prst="rect">
            <a:avLst/>
          </a:prstGeom>
          <a:noFill/>
          <a:ln w="9525">
            <a:noFill/>
            <a:miter lim="800000"/>
            <a:headEnd/>
            <a:tailEnd/>
          </a:ln>
        </p:spPr>
      </p:pic>
      <p:pic>
        <p:nvPicPr>
          <p:cNvPr id="15" name="Picture 2"/>
          <p:cNvPicPr>
            <a:picLocks noChangeAspect="1" noChangeArrowheads="1"/>
          </p:cNvPicPr>
          <p:nvPr userDrawn="1"/>
        </p:nvPicPr>
        <p:blipFill>
          <a:blip r:embed="rId11" cstate="print"/>
          <a:srcRect b="11647"/>
          <a:stretch>
            <a:fillRect/>
          </a:stretch>
        </p:blipFill>
        <p:spPr bwMode="auto">
          <a:xfrm>
            <a:off x="8027988" y="6303963"/>
            <a:ext cx="1081087" cy="365125"/>
          </a:xfrm>
          <a:prstGeom prst="rect">
            <a:avLst/>
          </a:prstGeom>
          <a:noFill/>
          <a:ln w="9525">
            <a:noFill/>
            <a:miter lim="800000"/>
            <a:headEnd/>
            <a:tailEnd/>
          </a:ln>
        </p:spPr>
      </p:pic>
      <p:pic>
        <p:nvPicPr>
          <p:cNvPr id="16" name="Picture 4" descr="C:\_Home\tommy\Enveo\LOGO\enveo_logo.gif"/>
          <p:cNvPicPr>
            <a:picLocks noChangeAspect="1" noChangeArrowheads="1"/>
          </p:cNvPicPr>
          <p:nvPr userDrawn="1"/>
        </p:nvPicPr>
        <p:blipFill>
          <a:blip r:embed="rId12" cstate="print"/>
          <a:srcRect/>
          <a:stretch>
            <a:fillRect/>
          </a:stretch>
        </p:blipFill>
        <p:spPr bwMode="auto">
          <a:xfrm>
            <a:off x="107950" y="6237288"/>
            <a:ext cx="1008063" cy="422275"/>
          </a:xfrm>
          <a:prstGeom prst="rect">
            <a:avLst/>
          </a:prstGeom>
          <a:noFill/>
          <a:ln w="9525">
            <a:noFill/>
            <a:miter lim="800000"/>
            <a:headEnd/>
            <a:tailEnd/>
          </a:ln>
        </p:spPr>
      </p:pic>
      <p:pic>
        <p:nvPicPr>
          <p:cNvPr id="17" name="Picture 5"/>
          <p:cNvPicPr>
            <a:picLocks noChangeAspect="1" noChangeArrowheads="1"/>
          </p:cNvPicPr>
          <p:nvPr userDrawn="1"/>
        </p:nvPicPr>
        <p:blipFill>
          <a:blip r:embed="rId13" cstate="print"/>
          <a:srcRect r="61111"/>
          <a:stretch>
            <a:fillRect/>
          </a:stretch>
        </p:blipFill>
        <p:spPr bwMode="auto">
          <a:xfrm>
            <a:off x="7092950" y="6254750"/>
            <a:ext cx="865188" cy="406400"/>
          </a:xfrm>
          <a:prstGeom prst="rect">
            <a:avLst/>
          </a:prstGeom>
          <a:noFill/>
          <a:ln w="9525">
            <a:noFill/>
            <a:miter lim="800000"/>
            <a:headEnd/>
            <a:tailEnd/>
          </a:ln>
        </p:spPr>
      </p:pic>
      <p:pic>
        <p:nvPicPr>
          <p:cNvPr id="18" name="Picture 1"/>
          <p:cNvPicPr>
            <a:picLocks noChangeAspect="1" noChangeArrowheads="1"/>
          </p:cNvPicPr>
          <p:nvPr userDrawn="1"/>
        </p:nvPicPr>
        <p:blipFill>
          <a:blip r:embed="rId14" cstate="print"/>
          <a:srcRect/>
          <a:stretch>
            <a:fillRect/>
          </a:stretch>
        </p:blipFill>
        <p:spPr bwMode="auto">
          <a:xfrm>
            <a:off x="2771775" y="6280150"/>
            <a:ext cx="647700" cy="307975"/>
          </a:xfrm>
          <a:prstGeom prst="rect">
            <a:avLst/>
          </a:prstGeom>
          <a:noFill/>
          <a:ln w="9525">
            <a:noFill/>
            <a:miter lim="800000"/>
            <a:headEnd/>
            <a:tailEnd/>
          </a:ln>
        </p:spPr>
      </p:pic>
      <p:cxnSp>
        <p:nvCxnSpPr>
          <p:cNvPr id="19" name="Gerade Verbindung 20"/>
          <p:cNvCxnSpPr/>
          <p:nvPr userDrawn="1"/>
        </p:nvCxnSpPr>
        <p:spPr>
          <a:xfrm rot="10800000" flipH="1">
            <a:off x="0" y="3573463"/>
            <a:ext cx="9144000"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p:nvPr>
        </p:nvSpPr>
        <p:spPr>
          <a:xfrm>
            <a:off x="251520" y="548680"/>
            <a:ext cx="5184576" cy="2376264"/>
          </a:xfrm>
        </p:spPr>
        <p:txBody>
          <a:bodyPr/>
          <a:lstStyle>
            <a:lvl1pPr>
              <a:defRPr sz="4400" baseline="0">
                <a:effectLst>
                  <a:outerShdw blurRad="38100" dist="38100" dir="2700000" algn="tl">
                    <a:srgbClr val="000000">
                      <a:alpha val="43137"/>
                    </a:srgbClr>
                  </a:outerShdw>
                </a:effectLst>
              </a:defRPr>
            </a:lvl1pPr>
          </a:lstStyle>
          <a:p>
            <a:r>
              <a:rPr lang="en-US" dirty="0" err="1" smtClean="0"/>
              <a:t>Titelmasterformat durch Klicken bearbeiten</a:t>
            </a:r>
            <a:endParaRPr lang="en-US" dirty="0"/>
          </a:p>
        </p:txBody>
      </p:sp>
      <p:sp>
        <p:nvSpPr>
          <p:cNvPr id="29" name="Textplatzhalter 28"/>
          <p:cNvSpPr>
            <a:spLocks noGrp="1"/>
          </p:cNvSpPr>
          <p:nvPr>
            <p:ph type="body" sz="quarter" idx="10"/>
          </p:nvPr>
        </p:nvSpPr>
        <p:spPr>
          <a:xfrm>
            <a:off x="250825" y="3860800"/>
            <a:ext cx="7489825" cy="1655763"/>
          </a:xfrm>
        </p:spPr>
        <p:txBody>
          <a:bodyPr/>
          <a:lstStyle>
            <a:lvl1pPr>
              <a:buNone/>
              <a:defRPr baseline="0">
                <a:effectLst>
                  <a:outerShdw blurRad="38100" dist="38100" dir="2700000" algn="tl">
                    <a:srgbClr val="000000">
                      <a:alpha val="43137"/>
                    </a:srgbClr>
                  </a:outerShdw>
                </a:effectLst>
              </a:defRPr>
            </a:lvl1pPr>
          </a:lstStyle>
          <a:p>
            <a:pPr lvl="0"/>
            <a:r>
              <a:rPr lang="en-US" dirty="0" err="1" smtClean="0"/>
              <a:t>Textmasterformate durch Klicken bearbeiten</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 y="0"/>
            <a:ext cx="8686800" cy="981075"/>
          </a:xfrm>
        </p:spPr>
        <p:txBody>
          <a:bodyPr/>
          <a:lstStyle>
            <a:lvl1pPr>
              <a:defRPr>
                <a:solidFill>
                  <a:schemeClr val="bg1"/>
                </a:solidFill>
              </a:defRPr>
            </a:lvl1pPr>
          </a:lstStyle>
          <a:p>
            <a:r>
              <a:rPr lang="en-US" dirty="0" smtClean="0"/>
              <a:t>Titelmasterformat durch Klicken bearbeiten</a:t>
            </a:r>
            <a:endParaRPr lang="en-US" dirty="0"/>
          </a:p>
        </p:txBody>
      </p:sp>
      <p:sp>
        <p:nvSpPr>
          <p:cNvPr id="3" name="Inhaltsplatzhalter 2"/>
          <p:cNvSpPr>
            <a:spLocks noGrp="1"/>
          </p:cNvSpPr>
          <p:nvPr>
            <p:ph idx="1"/>
          </p:nvPr>
        </p:nvSpPr>
        <p:spPr/>
        <p:txBody>
          <a:bodyPr/>
          <a:lstStyle/>
          <a:p>
            <a:pPr lvl="0"/>
            <a:r>
              <a:rPr lang="en-US" dirty="0" smtClean="0"/>
              <a:t>Textmasterformate durch Klicken bearbeiten</a:t>
            </a:r>
          </a:p>
          <a:p>
            <a:pPr lvl="1"/>
            <a:r>
              <a:rPr lang="en-US" dirty="0" smtClean="0"/>
              <a:t>Zweite Ebene</a:t>
            </a:r>
          </a:p>
          <a:p>
            <a:pPr lvl="2"/>
            <a:r>
              <a:rPr lang="en-US" dirty="0" smtClean="0"/>
              <a:t>Dritte Ebene</a:t>
            </a:r>
          </a:p>
          <a:p>
            <a:pPr lvl="3"/>
            <a:r>
              <a:rPr lang="en-US" dirty="0" smtClean="0"/>
              <a:t>Vierte Ebene</a:t>
            </a:r>
          </a:p>
          <a:p>
            <a:pPr lvl="4"/>
            <a:r>
              <a:rPr lang="en-US" dirty="0" smtClean="0"/>
              <a:t>Fünfte Ebene</a:t>
            </a:r>
            <a:endParaRPr lang="en-US" dirty="0"/>
          </a:p>
        </p:txBody>
      </p:sp>
      <p:sp>
        <p:nvSpPr>
          <p:cNvPr id="4" name="Datumsplatzhalter 3"/>
          <p:cNvSpPr>
            <a:spLocks noGrp="1"/>
          </p:cNvSpPr>
          <p:nvPr>
            <p:ph type="dt" sz="half" idx="10"/>
          </p:nvPr>
        </p:nvSpPr>
        <p:spPr/>
        <p:txBody>
          <a:bodyPr/>
          <a:lstStyle>
            <a:lvl1pPr>
              <a:defRPr/>
            </a:lvl1pPr>
          </a:lstStyle>
          <a:p>
            <a:pPr>
              <a:defRPr/>
            </a:pPr>
            <a:fld id="{EB810177-B2D8-4BB2-AD91-80C1CE71D231}" type="datetimeFigureOut">
              <a:rPr lang="en-US">
                <a:solidFill>
                  <a:prstClr val="white">
                    <a:lumMod val="75000"/>
                  </a:prstClr>
                </a:solidFill>
              </a:rPr>
              <a:pPr>
                <a:defRPr/>
              </a:pPr>
              <a:t>1/11/2017</a:t>
            </a:fld>
            <a:endParaRPr lang="en-US" dirty="0">
              <a:solidFill>
                <a:prstClr val="white">
                  <a:lumMod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793F5FF3-494B-46E2-9C4F-720DB4F0803E}" type="slidenum">
              <a:rPr lang="en-US">
                <a:solidFill>
                  <a:prstClr val="white">
                    <a:lumMod val="75000"/>
                  </a:prstClr>
                </a:solidFill>
              </a:rPr>
              <a:pPr>
                <a:defRPr/>
              </a:pPr>
              <a:t>‹#›</a:t>
            </a:fld>
            <a:endParaRPr lang="en-US">
              <a:solidFill>
                <a:prstClr val="white">
                  <a:lumMod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 y="0"/>
            <a:ext cx="8686800" cy="981075"/>
          </a:xfrm>
        </p:spPr>
        <p:txBody>
          <a:bodyPr/>
          <a:lstStyle>
            <a:lvl1pPr>
              <a:defRPr>
                <a:solidFill>
                  <a:schemeClr val="bg1"/>
                </a:solidFill>
                <a:latin typeface="Arial" pitchFamily="34" charset="0"/>
                <a:cs typeface="Arial" pitchFamily="34" charset="0"/>
              </a:defRPr>
            </a:lvl1pPr>
          </a:lstStyle>
          <a:p>
            <a:r>
              <a:rPr lang="en-US" dirty="0" smtClean="0"/>
              <a:t>Titelmasterformat durch Klicken bearbeiten</a:t>
            </a:r>
            <a:endParaRPr lang="en-US" dirty="0"/>
          </a:p>
        </p:txBody>
      </p:sp>
      <p:sp>
        <p:nvSpPr>
          <p:cNvPr id="3" name="Inhaltsplatzhalt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lvl1pPr>
              <a:defRPr smtClean="0">
                <a:latin typeface="Arial" pitchFamily="34" charset="0"/>
                <a:cs typeface="Arial" pitchFamily="34" charset="0"/>
              </a:defRPr>
            </a:lvl1pPr>
          </a:lstStyle>
          <a:p>
            <a:pPr>
              <a:defRPr/>
            </a:pPr>
            <a:fld id="{06CE8D55-C46B-4E22-AA83-BDD26F2695BE}" type="datetimeFigureOut">
              <a:rPr lang="en-US">
                <a:solidFill>
                  <a:prstClr val="white">
                    <a:lumMod val="75000"/>
                  </a:prstClr>
                </a:solidFill>
              </a:rPr>
              <a:pPr>
                <a:defRPr/>
              </a:pPr>
              <a:t>1/11/2017</a:t>
            </a:fld>
            <a:endParaRPr lang="en-US">
              <a:solidFill>
                <a:prstClr val="white">
                  <a:lumMod val="75000"/>
                </a:prstClr>
              </a:solidFill>
            </a:endParaRPr>
          </a:p>
        </p:txBody>
      </p:sp>
      <p:sp>
        <p:nvSpPr>
          <p:cNvPr id="6" name="Fußzeilenplatzhalter 5"/>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solidFill>
                <a:prstClr val="white">
                  <a:lumMod val="75000"/>
                </a:prstClr>
              </a:solidFill>
            </a:endParaRPr>
          </a:p>
        </p:txBody>
      </p:sp>
      <p:sp>
        <p:nvSpPr>
          <p:cNvPr id="7" name="Foliennummernplatzhalter 6"/>
          <p:cNvSpPr>
            <a:spLocks noGrp="1"/>
          </p:cNvSpPr>
          <p:nvPr>
            <p:ph type="sldNum" sz="quarter" idx="12"/>
          </p:nvPr>
        </p:nvSpPr>
        <p:spPr/>
        <p:txBody>
          <a:bodyPr/>
          <a:lstStyle>
            <a:lvl1pPr>
              <a:defRPr smtClean="0">
                <a:latin typeface="Arial" pitchFamily="34" charset="0"/>
                <a:cs typeface="Arial" pitchFamily="34" charset="0"/>
              </a:defRPr>
            </a:lvl1pPr>
          </a:lstStyle>
          <a:p>
            <a:pPr>
              <a:defRPr/>
            </a:pPr>
            <a:fld id="{BF054856-16E6-4CB4-8DF3-C3E6C98228EA}" type="slidenum">
              <a:rPr lang="en-US">
                <a:solidFill>
                  <a:prstClr val="white">
                    <a:lumMod val="75000"/>
                  </a:prstClr>
                </a:solidFill>
              </a:rPr>
              <a:pPr>
                <a:defRPr/>
              </a:pPr>
              <a:t>‹#›</a:t>
            </a:fld>
            <a:endParaRPr lang="en-US">
              <a:solidFill>
                <a:prstClr val="white">
                  <a:lumMod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 y="0"/>
            <a:ext cx="8686801" cy="981075"/>
          </a:xfrm>
        </p:spPr>
        <p:txBody>
          <a:bodyPr/>
          <a:lstStyle>
            <a:lvl1pPr>
              <a:defRPr>
                <a:solidFill>
                  <a:schemeClr val="bg1"/>
                </a:solidFill>
                <a:latin typeface="Arial" pitchFamily="34" charset="0"/>
                <a:cs typeface="Arial" pitchFamily="34" charset="0"/>
              </a:defRPr>
            </a:lvl1pPr>
          </a:lstStyle>
          <a:p>
            <a:r>
              <a:rPr lang="en-US" dirty="0" smtClean="0"/>
              <a:t>Titelmasterformat durch Klicken bearbeiten</a:t>
            </a:r>
            <a:endParaRPr lang="en-US" dirty="0"/>
          </a:p>
        </p:txBody>
      </p:sp>
      <p:sp>
        <p:nvSpPr>
          <p:cNvPr id="3" name="Textplatzhalter 2"/>
          <p:cNvSpPr>
            <a:spLocks noGrp="1"/>
          </p:cNvSpPr>
          <p:nvPr>
            <p:ph type="body" idx="1"/>
          </p:nvPr>
        </p:nvSpPr>
        <p:spPr>
          <a:xfrm>
            <a:off x="457200" y="1340768"/>
            <a:ext cx="4040188" cy="834107"/>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340768"/>
            <a:ext cx="4041775" cy="834107"/>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lvl1pPr>
              <a:defRPr smtClean="0">
                <a:latin typeface="Arial" pitchFamily="34" charset="0"/>
                <a:cs typeface="Arial" pitchFamily="34" charset="0"/>
              </a:defRPr>
            </a:lvl1pPr>
          </a:lstStyle>
          <a:p>
            <a:pPr>
              <a:defRPr/>
            </a:pPr>
            <a:fld id="{B11553B7-1156-4B9C-A3AF-0BFFE2BD7A81}" type="datetimeFigureOut">
              <a:rPr lang="en-US">
                <a:solidFill>
                  <a:prstClr val="white">
                    <a:lumMod val="75000"/>
                  </a:prstClr>
                </a:solidFill>
              </a:rPr>
              <a:pPr>
                <a:defRPr/>
              </a:pPr>
              <a:t>1/11/2017</a:t>
            </a:fld>
            <a:endParaRPr lang="en-US">
              <a:solidFill>
                <a:prstClr val="white">
                  <a:lumMod val="75000"/>
                </a:prstClr>
              </a:solidFill>
            </a:endParaRPr>
          </a:p>
        </p:txBody>
      </p:sp>
      <p:sp>
        <p:nvSpPr>
          <p:cNvPr id="8" name="Fußzeilenplatzhalter 7"/>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solidFill>
                <a:prstClr val="white">
                  <a:lumMod val="75000"/>
                </a:prstClr>
              </a:solidFill>
            </a:endParaRPr>
          </a:p>
        </p:txBody>
      </p:sp>
      <p:sp>
        <p:nvSpPr>
          <p:cNvPr id="9" name="Foliennummernplatzhalter 8"/>
          <p:cNvSpPr>
            <a:spLocks noGrp="1"/>
          </p:cNvSpPr>
          <p:nvPr>
            <p:ph type="sldNum" sz="quarter" idx="12"/>
          </p:nvPr>
        </p:nvSpPr>
        <p:spPr/>
        <p:txBody>
          <a:bodyPr/>
          <a:lstStyle>
            <a:lvl1pPr>
              <a:defRPr smtClean="0">
                <a:latin typeface="Arial" pitchFamily="34" charset="0"/>
                <a:cs typeface="Arial" pitchFamily="34" charset="0"/>
              </a:defRPr>
            </a:lvl1pPr>
          </a:lstStyle>
          <a:p>
            <a:pPr>
              <a:defRPr/>
            </a:pPr>
            <a:fld id="{7EAF1A54-3C3C-4403-BC0F-EFD2EB1D4A15}" type="slidenum">
              <a:rPr lang="en-US">
                <a:solidFill>
                  <a:prstClr val="white">
                    <a:lumMod val="75000"/>
                  </a:prstClr>
                </a:solidFill>
              </a:rPr>
              <a:pPr>
                <a:defRPr/>
              </a:pPr>
              <a:t>‹#›</a:t>
            </a:fld>
            <a:endParaRPr lang="en-US">
              <a:solidFill>
                <a:prstClr val="white">
                  <a:lumMod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 y="0"/>
            <a:ext cx="8686800" cy="981075"/>
          </a:xfrm>
        </p:spPr>
        <p:txBody>
          <a:bodyPr/>
          <a:lstStyle>
            <a:lvl1pPr>
              <a:defRPr>
                <a:solidFill>
                  <a:schemeClr val="bg1"/>
                </a:solidFill>
              </a:defRPr>
            </a:lvl1pPr>
          </a:lstStyle>
          <a:p>
            <a:r>
              <a:rPr lang="en-US" dirty="0" smtClean="0"/>
              <a:t>Titelmasterformat durch Klicken bearbeiten</a:t>
            </a:r>
            <a:endParaRPr lang="en-US" dirty="0"/>
          </a:p>
        </p:txBody>
      </p:sp>
      <p:sp>
        <p:nvSpPr>
          <p:cNvPr id="3" name="Datumsplatzhalter 2"/>
          <p:cNvSpPr>
            <a:spLocks noGrp="1"/>
          </p:cNvSpPr>
          <p:nvPr>
            <p:ph type="dt" sz="half" idx="10"/>
          </p:nvPr>
        </p:nvSpPr>
        <p:spPr/>
        <p:txBody>
          <a:bodyPr/>
          <a:lstStyle>
            <a:lvl1pPr>
              <a:defRPr/>
            </a:lvl1pPr>
          </a:lstStyle>
          <a:p>
            <a:pPr>
              <a:defRPr/>
            </a:pPr>
            <a:fld id="{1CC266DD-582E-4C29-9A22-20AE5870A40C}" type="datetimeFigureOut">
              <a:rPr lang="en-US">
                <a:solidFill>
                  <a:prstClr val="white">
                    <a:lumMod val="75000"/>
                  </a:prstClr>
                </a:solidFill>
              </a:rPr>
              <a:pPr>
                <a:defRPr/>
              </a:pPr>
              <a:t>1/11/2017</a:t>
            </a:fld>
            <a:endParaRPr lang="en-US">
              <a:solidFill>
                <a:prstClr val="white">
                  <a:lumMod val="75000"/>
                </a:prstClr>
              </a:solidFill>
            </a:endParaRPr>
          </a:p>
        </p:txBody>
      </p:sp>
      <p:sp>
        <p:nvSpPr>
          <p:cNvPr id="4" name="Fußzeilenplatzhalt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5" name="Foliennummernplatzhalter 4"/>
          <p:cNvSpPr>
            <a:spLocks noGrp="1"/>
          </p:cNvSpPr>
          <p:nvPr>
            <p:ph type="sldNum" sz="quarter" idx="12"/>
          </p:nvPr>
        </p:nvSpPr>
        <p:spPr/>
        <p:txBody>
          <a:bodyPr/>
          <a:lstStyle>
            <a:lvl1pPr>
              <a:defRPr/>
            </a:lvl1pPr>
          </a:lstStyle>
          <a:p>
            <a:pPr>
              <a:defRPr/>
            </a:pPr>
            <a:fld id="{6CA8D46B-7D22-486C-BA39-D3FB89C7C7F2}" type="slidenum">
              <a:rPr lang="en-US">
                <a:solidFill>
                  <a:prstClr val="white">
                    <a:lumMod val="75000"/>
                  </a:prstClr>
                </a:solidFill>
              </a:rPr>
              <a:pPr>
                <a:defRPr/>
              </a:pPr>
              <a:t>‹#›</a:t>
            </a:fld>
            <a:endParaRPr lang="en-US">
              <a:solidFill>
                <a:prstClr val="white">
                  <a:lumMod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D97DE475-7442-4906-B3F4-8D8321654C6D}" type="datetimeFigureOut">
              <a:rPr lang="en-US">
                <a:solidFill>
                  <a:prstClr val="white">
                    <a:lumMod val="75000"/>
                  </a:prstClr>
                </a:solidFill>
              </a:rPr>
              <a:pPr>
                <a:defRPr/>
              </a:pPr>
              <a:t>1/11/2017</a:t>
            </a:fld>
            <a:endParaRPr lang="en-US">
              <a:solidFill>
                <a:prstClr val="white">
                  <a:lumMod val="75000"/>
                </a:prstClr>
              </a:solidFill>
            </a:endParaRPr>
          </a:p>
        </p:txBody>
      </p:sp>
      <p:sp>
        <p:nvSpPr>
          <p:cNvPr id="3" name="Fußzeilenplatzhalt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4" name="Foliennummernplatzhalter 3"/>
          <p:cNvSpPr>
            <a:spLocks noGrp="1"/>
          </p:cNvSpPr>
          <p:nvPr>
            <p:ph type="sldNum" sz="quarter" idx="12"/>
          </p:nvPr>
        </p:nvSpPr>
        <p:spPr/>
        <p:txBody>
          <a:bodyPr/>
          <a:lstStyle>
            <a:lvl1pPr>
              <a:defRPr/>
            </a:lvl1pPr>
          </a:lstStyle>
          <a:p>
            <a:pPr>
              <a:defRPr/>
            </a:pPr>
            <a:fld id="{457BE207-2D54-4A45-BA4D-F9CDD710406A}" type="slidenum">
              <a:rPr lang="en-US">
                <a:solidFill>
                  <a:prstClr val="white">
                    <a:lumMod val="75000"/>
                  </a:prstClr>
                </a:solidFill>
              </a:rPr>
              <a:pPr>
                <a:defRPr/>
              </a:pPr>
              <a:t>‹#›</a:t>
            </a:fld>
            <a:endParaRPr lang="en-US">
              <a:solidFill>
                <a:prstClr val="white">
                  <a:lumMod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5" name="Titel 1"/>
          <p:cNvSpPr txBox="1">
            <a:spLocks/>
          </p:cNvSpPr>
          <p:nvPr userDrawn="1"/>
        </p:nvSpPr>
        <p:spPr>
          <a:xfrm>
            <a:off x="1" y="0"/>
            <a:ext cx="8686800" cy="981075"/>
          </a:xfrm>
          <a:prstGeom prst="rect">
            <a:avLst/>
          </a:prstGeom>
        </p:spPr>
        <p:txBody>
          <a:bodyPr anchor="ctr"/>
          <a:lstStyle/>
          <a:p>
            <a:pPr>
              <a:spcBef>
                <a:spcPct val="0"/>
              </a:spcBef>
              <a:defRPr/>
            </a:pPr>
            <a:r>
              <a:rPr lang="de-DE" sz="3200" dirty="0">
                <a:solidFill>
                  <a:prstClr val="black"/>
                </a:solidFill>
                <a:cs typeface="Arial" pitchFamily="34" charset="0"/>
              </a:rPr>
              <a:t>Titelmasterformat Click </a:t>
            </a:r>
            <a:r>
              <a:rPr lang="de-DE" sz="3200" dirty="0" err="1">
                <a:solidFill>
                  <a:prstClr val="black"/>
                </a:solidFill>
                <a:cs typeface="Arial" pitchFamily="34" charset="0"/>
              </a:rPr>
              <a:t>to</a:t>
            </a:r>
            <a:r>
              <a:rPr lang="de-DE" sz="3200" dirty="0">
                <a:solidFill>
                  <a:prstClr val="black"/>
                </a:solidFill>
                <a:cs typeface="Arial" pitchFamily="34" charset="0"/>
              </a:rPr>
              <a:t> </a:t>
            </a:r>
            <a:r>
              <a:rPr lang="de-DE" sz="3200" dirty="0" err="1">
                <a:solidFill>
                  <a:prstClr val="black"/>
                </a:solidFill>
                <a:cs typeface="Arial" pitchFamily="34" charset="0"/>
              </a:rPr>
              <a:t>modify</a:t>
            </a:r>
            <a:endParaRPr lang="en-US" sz="3200" dirty="0">
              <a:solidFill>
                <a:prstClr val="black"/>
              </a:solidFill>
              <a:cs typeface="Arial" pitchFamily="34" charset="0"/>
            </a:endParaRPr>
          </a:p>
        </p:txBody>
      </p:sp>
      <p:sp>
        <p:nvSpPr>
          <p:cNvPr id="2" name="Titel 1"/>
          <p:cNvSpPr>
            <a:spLocks noGrp="1"/>
          </p:cNvSpPr>
          <p:nvPr>
            <p:ph type="title"/>
          </p:nvPr>
        </p:nvSpPr>
        <p:spPr>
          <a:xfrm>
            <a:off x="467544" y="1196752"/>
            <a:ext cx="3008313" cy="1162050"/>
          </a:xfrm>
        </p:spPr>
        <p:txBody>
          <a:bodyPr anchor="b"/>
          <a:lstStyle>
            <a:lvl1pPr algn="l">
              <a:defRPr sz="2000" b="1">
                <a:latin typeface="Arial" pitchFamily="34" charset="0"/>
                <a:cs typeface="Arial" pitchFamily="34" charset="0"/>
              </a:defRPr>
            </a:lvl1pPr>
          </a:lstStyle>
          <a:p>
            <a:r>
              <a:rPr lang="en-US" dirty="0" smtClean="0"/>
              <a:t>Titelmasterformat durch Klicken bearbeiten</a:t>
            </a:r>
            <a:endParaRPr lang="en-US" dirty="0"/>
          </a:p>
        </p:txBody>
      </p:sp>
      <p:sp>
        <p:nvSpPr>
          <p:cNvPr id="3" name="Inhaltsplatzhalter 2"/>
          <p:cNvSpPr>
            <a:spLocks noGrp="1"/>
          </p:cNvSpPr>
          <p:nvPr>
            <p:ph idx="1"/>
          </p:nvPr>
        </p:nvSpPr>
        <p:spPr>
          <a:xfrm>
            <a:off x="3575050" y="1196752"/>
            <a:ext cx="5111750" cy="4929411"/>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Textmasterformate durch Klicken bearbeiten</a:t>
            </a:r>
          </a:p>
          <a:p>
            <a:pPr lvl="1"/>
            <a:r>
              <a:rPr lang="en-US" dirty="0" smtClean="0"/>
              <a:t>Zweite Ebene</a:t>
            </a:r>
          </a:p>
          <a:p>
            <a:pPr lvl="2"/>
            <a:r>
              <a:rPr lang="en-US" dirty="0" smtClean="0"/>
              <a:t>Dritte Ebene</a:t>
            </a:r>
          </a:p>
          <a:p>
            <a:pPr lvl="3"/>
            <a:r>
              <a:rPr lang="en-US" dirty="0" smtClean="0"/>
              <a:t>Vierte Ebene</a:t>
            </a:r>
          </a:p>
          <a:p>
            <a:pPr lvl="4"/>
            <a:r>
              <a:rPr lang="en-US" dirty="0" smtClean="0"/>
              <a:t>Fünfte Ebene</a:t>
            </a:r>
            <a:endParaRPr lang="en-US" dirty="0"/>
          </a:p>
        </p:txBody>
      </p:sp>
      <p:sp>
        <p:nvSpPr>
          <p:cNvPr id="4" name="Textplatzhalter 3"/>
          <p:cNvSpPr>
            <a:spLocks noGrp="1"/>
          </p:cNvSpPr>
          <p:nvPr>
            <p:ph type="body" sz="half" idx="2"/>
          </p:nvPr>
        </p:nvSpPr>
        <p:spPr>
          <a:xfrm>
            <a:off x="457200" y="2420888"/>
            <a:ext cx="3008313" cy="3705275"/>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Textmasterformate durch Klicken bearbeiten</a:t>
            </a:r>
          </a:p>
        </p:txBody>
      </p:sp>
      <p:sp>
        <p:nvSpPr>
          <p:cNvPr id="6" name="Datumsplatzhalter 4"/>
          <p:cNvSpPr>
            <a:spLocks noGrp="1"/>
          </p:cNvSpPr>
          <p:nvPr>
            <p:ph type="dt" sz="half" idx="10"/>
          </p:nvPr>
        </p:nvSpPr>
        <p:spPr/>
        <p:txBody>
          <a:bodyPr/>
          <a:lstStyle>
            <a:lvl1pPr>
              <a:defRPr smtClean="0">
                <a:latin typeface="Arial" pitchFamily="34" charset="0"/>
                <a:cs typeface="Arial" pitchFamily="34" charset="0"/>
              </a:defRPr>
            </a:lvl1pPr>
          </a:lstStyle>
          <a:p>
            <a:pPr>
              <a:defRPr/>
            </a:pPr>
            <a:fld id="{77547AB0-23D8-453D-91DF-11FD753E5B61}" type="datetimeFigureOut">
              <a:rPr lang="en-US">
                <a:solidFill>
                  <a:prstClr val="white">
                    <a:lumMod val="75000"/>
                  </a:prstClr>
                </a:solidFill>
              </a:rPr>
              <a:pPr>
                <a:defRPr/>
              </a:pPr>
              <a:t>1/11/2017</a:t>
            </a:fld>
            <a:endParaRPr lang="en-US">
              <a:solidFill>
                <a:prstClr val="white">
                  <a:lumMod val="75000"/>
                </a:prstClr>
              </a:solidFill>
            </a:endParaRPr>
          </a:p>
        </p:txBody>
      </p:sp>
      <p:sp>
        <p:nvSpPr>
          <p:cNvPr id="7" name="Fußzeilenplatzhalter 5"/>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solidFill>
                <a:prstClr val="white">
                  <a:lumMod val="75000"/>
                </a:prstClr>
              </a:solidFill>
            </a:endParaRPr>
          </a:p>
        </p:txBody>
      </p:sp>
      <p:sp>
        <p:nvSpPr>
          <p:cNvPr id="8" name="Foliennummernplatzhalter 6"/>
          <p:cNvSpPr>
            <a:spLocks noGrp="1"/>
          </p:cNvSpPr>
          <p:nvPr>
            <p:ph type="sldNum" sz="quarter" idx="12"/>
          </p:nvPr>
        </p:nvSpPr>
        <p:spPr/>
        <p:txBody>
          <a:bodyPr/>
          <a:lstStyle>
            <a:lvl1pPr>
              <a:defRPr smtClean="0">
                <a:latin typeface="Arial" pitchFamily="34" charset="0"/>
                <a:cs typeface="Arial" pitchFamily="34" charset="0"/>
              </a:defRPr>
            </a:lvl1pPr>
          </a:lstStyle>
          <a:p>
            <a:pPr>
              <a:defRPr/>
            </a:pPr>
            <a:fld id="{FACA1DE6-450D-4A39-9C23-7C5AD045F29A}" type="slidenum">
              <a:rPr lang="en-US">
                <a:solidFill>
                  <a:prstClr val="white">
                    <a:lumMod val="75000"/>
                  </a:prstClr>
                </a:solidFill>
              </a:rPr>
              <a:pPr>
                <a:defRPr/>
              </a:pPr>
              <a:t>‹#›</a:t>
            </a:fld>
            <a:endParaRPr lang="en-US">
              <a:solidFill>
                <a:prstClr val="white">
                  <a:lumMod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p:txBody>
          <a:bodyPr/>
          <a:lstStyle>
            <a:lvl1pPr eaLnBrk="0" hangingPunct="0">
              <a:lnSpc>
                <a:spcPct val="120000"/>
              </a:lnSpc>
              <a:spcBef>
                <a:spcPct val="50000"/>
              </a:spcBef>
              <a:buClr>
                <a:srgbClr val="6600CC"/>
              </a:buClr>
              <a:buFont typeface="Wingdings" charset="0"/>
              <a:buNone/>
              <a:defRPr b="1"/>
            </a:lvl1pPr>
          </a:lstStyle>
          <a:p>
            <a:pPr>
              <a:defRPr/>
            </a:pPr>
            <a:fld id="{47A06EB2-3E52-C248-B864-96792653D87E}" type="slidenum">
              <a:rPr lang="en-GB"/>
              <a:pPr>
                <a:defRPr/>
              </a:pPr>
              <a:t>‹#›</a:t>
            </a:fld>
            <a:endParaRPr lang="en-GB"/>
          </a:p>
        </p:txBody>
      </p:sp>
      <p:sp>
        <p:nvSpPr>
          <p:cNvPr id="5" name="Rectangle 4"/>
          <p:cNvSpPr>
            <a:spLocks noGrp="1" noChangeArrowheads="1"/>
          </p:cNvSpPr>
          <p:nvPr>
            <p:ph type="ftr" sz="quarter" idx="11"/>
          </p:nvPr>
        </p:nvSpPr>
        <p:spPr/>
        <p:txBody>
          <a:bodyPr/>
          <a:lstStyle>
            <a:lvl1pPr eaLnBrk="0" fontAlgn="auto" hangingPunct="0">
              <a:lnSpc>
                <a:spcPct val="120000"/>
              </a:lnSpc>
              <a:spcBef>
                <a:spcPts val="0"/>
              </a:spcBef>
              <a:spcAft>
                <a:spcPts val="0"/>
              </a:spcAft>
              <a:buClr>
                <a:srgbClr val="6600CC"/>
              </a:buClr>
              <a:buFont typeface="Wingdings" charset="0"/>
              <a:buNone/>
              <a:defRPr b="1">
                <a:latin typeface="Arial" pitchFamily="34" charset="0"/>
                <a:cs typeface="Arial"/>
              </a:defRPr>
            </a:lvl1pPr>
          </a:lstStyle>
          <a:p>
            <a:pPr>
              <a:defRPr/>
            </a:pPr>
            <a:r>
              <a:rPr lang="en-GB"/>
              <a:t>World Meteorological Organization</a:t>
            </a:r>
          </a:p>
        </p:txBody>
      </p:sp>
    </p:spTree>
    <p:extLst>
      <p:ext uri="{BB962C8B-B14F-4D97-AF65-F5344CB8AC3E}">
        <p14:creationId xmlns="" xmlns:p14="http://schemas.microsoft.com/office/powerpoint/2010/main" val="3649729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1FA1D0-45B1-4CDD-BFF7-2CF81122D4D3}" type="datetimeFigureOut">
              <a:rPr lang="en-GB" smtClean="0"/>
              <a:pPr/>
              <a:t>11/01/2017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BFD7E8-7C5F-4F4B-B03B-63A09DC8A203}" type="slidenum">
              <a:rPr lang="en-GB" smtClean="0"/>
              <a:pPr/>
              <a:t>‹#›</a:t>
            </a:fld>
            <a:endParaRPr lang="en-GB"/>
          </a:p>
        </p:txBody>
      </p:sp>
    </p:spTree>
    <p:extLst>
      <p:ext uri="{BB962C8B-B14F-4D97-AF65-F5344CB8AC3E}">
        <p14:creationId xmlns="" xmlns:p14="http://schemas.microsoft.com/office/powerpoint/2010/main" val="41889125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lnSpc>
                <a:spcPct val="120000"/>
              </a:lnSpc>
              <a:spcBef>
                <a:spcPct val="50000"/>
              </a:spcBef>
              <a:buClr>
                <a:srgbClr val="6600CC"/>
              </a:buClr>
              <a:buFont typeface="Wingdings" charset="0"/>
              <a:buNone/>
              <a:defRPr b="1"/>
            </a:lvl1pPr>
          </a:lstStyle>
          <a:p>
            <a:pPr>
              <a:defRPr/>
            </a:pPr>
            <a:fld id="{15B1F342-57D6-7947-A388-EA960A05FE05}" type="slidenum">
              <a:rPr lang="en-GB"/>
              <a:pPr>
                <a:defRPr/>
              </a:pPr>
              <a:t>‹#›</a:t>
            </a:fld>
            <a:endParaRPr lang="en-GB"/>
          </a:p>
        </p:txBody>
      </p:sp>
      <p:sp>
        <p:nvSpPr>
          <p:cNvPr id="5" name="Rectangle 4"/>
          <p:cNvSpPr>
            <a:spLocks noGrp="1" noChangeArrowheads="1"/>
          </p:cNvSpPr>
          <p:nvPr>
            <p:ph type="ftr" sz="quarter" idx="11"/>
          </p:nvPr>
        </p:nvSpPr>
        <p:spPr/>
        <p:txBody>
          <a:bodyPr/>
          <a:lstStyle>
            <a:lvl1pPr eaLnBrk="0" fontAlgn="auto" hangingPunct="0">
              <a:lnSpc>
                <a:spcPct val="120000"/>
              </a:lnSpc>
              <a:spcBef>
                <a:spcPts val="0"/>
              </a:spcBef>
              <a:spcAft>
                <a:spcPts val="0"/>
              </a:spcAft>
              <a:buClr>
                <a:srgbClr val="6600CC"/>
              </a:buClr>
              <a:buFont typeface="Wingdings" charset="0"/>
              <a:buNone/>
              <a:defRPr b="1">
                <a:latin typeface="Arial" pitchFamily="34" charset="0"/>
                <a:cs typeface="Arial"/>
              </a:defRPr>
            </a:lvl1pPr>
          </a:lstStyle>
          <a:p>
            <a:pPr>
              <a:defRPr/>
            </a:pPr>
            <a:r>
              <a:rPr lang="en-GB"/>
              <a:t>World Meteorological Organization</a:t>
            </a:r>
          </a:p>
        </p:txBody>
      </p:sp>
    </p:spTree>
    <p:extLst>
      <p:ext uri="{BB962C8B-B14F-4D97-AF65-F5344CB8AC3E}">
        <p14:creationId xmlns="" xmlns:p14="http://schemas.microsoft.com/office/powerpoint/2010/main" val="4065838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eaLnBrk="0" hangingPunct="0">
              <a:lnSpc>
                <a:spcPct val="120000"/>
              </a:lnSpc>
              <a:spcBef>
                <a:spcPct val="50000"/>
              </a:spcBef>
              <a:buClr>
                <a:srgbClr val="6600CC"/>
              </a:buClr>
              <a:buFont typeface="Wingdings" charset="0"/>
              <a:buNone/>
              <a:defRPr b="1"/>
            </a:lvl1pPr>
          </a:lstStyle>
          <a:p>
            <a:pPr>
              <a:defRPr/>
            </a:pPr>
            <a:fld id="{E0EA84E4-DECD-3C42-A1F5-A6A9EBE0CEA3}" type="slidenum">
              <a:rPr lang="en-GB"/>
              <a:pPr>
                <a:defRPr/>
              </a:pPr>
              <a:t>‹#›</a:t>
            </a:fld>
            <a:endParaRPr lang="en-GB"/>
          </a:p>
        </p:txBody>
      </p:sp>
      <p:sp>
        <p:nvSpPr>
          <p:cNvPr id="5" name="Rectangle 4"/>
          <p:cNvSpPr>
            <a:spLocks noGrp="1" noChangeArrowheads="1"/>
          </p:cNvSpPr>
          <p:nvPr>
            <p:ph type="ftr" sz="quarter" idx="11"/>
          </p:nvPr>
        </p:nvSpPr>
        <p:spPr/>
        <p:txBody>
          <a:bodyPr/>
          <a:lstStyle>
            <a:lvl1pPr eaLnBrk="0" fontAlgn="auto" hangingPunct="0">
              <a:lnSpc>
                <a:spcPct val="120000"/>
              </a:lnSpc>
              <a:spcBef>
                <a:spcPts val="0"/>
              </a:spcBef>
              <a:spcAft>
                <a:spcPts val="0"/>
              </a:spcAft>
              <a:buClr>
                <a:srgbClr val="6600CC"/>
              </a:buClr>
              <a:buFont typeface="Wingdings" charset="0"/>
              <a:buNone/>
              <a:defRPr b="1">
                <a:latin typeface="Arial" pitchFamily="34" charset="0"/>
                <a:cs typeface="Arial"/>
              </a:defRPr>
            </a:lvl1pPr>
          </a:lstStyle>
          <a:p>
            <a:pPr>
              <a:defRPr/>
            </a:pPr>
            <a:r>
              <a:rPr lang="en-GB"/>
              <a:t>World Meteorological Organization</a:t>
            </a:r>
          </a:p>
        </p:txBody>
      </p:sp>
    </p:spTree>
    <p:extLst>
      <p:ext uri="{BB962C8B-B14F-4D97-AF65-F5344CB8AC3E}">
        <p14:creationId xmlns="" xmlns:p14="http://schemas.microsoft.com/office/powerpoint/2010/main" val="1717361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eaLnBrk="0" hangingPunct="0">
              <a:lnSpc>
                <a:spcPct val="120000"/>
              </a:lnSpc>
              <a:spcBef>
                <a:spcPct val="50000"/>
              </a:spcBef>
              <a:buClr>
                <a:srgbClr val="6600CC"/>
              </a:buClr>
              <a:buFont typeface="Wingdings" charset="0"/>
              <a:buNone/>
              <a:defRPr b="1"/>
            </a:lvl1pPr>
          </a:lstStyle>
          <a:p>
            <a:pPr>
              <a:defRPr/>
            </a:pPr>
            <a:fld id="{24F9677E-3C03-DC4C-ACAB-96E1AF61D2F4}" type="slidenum">
              <a:rPr lang="en-GB"/>
              <a:pPr>
                <a:defRPr/>
              </a:pPr>
              <a:t>‹#›</a:t>
            </a:fld>
            <a:endParaRPr lang="en-GB"/>
          </a:p>
        </p:txBody>
      </p:sp>
      <p:sp>
        <p:nvSpPr>
          <p:cNvPr id="6" name="Rectangle 5"/>
          <p:cNvSpPr>
            <a:spLocks noGrp="1" noChangeArrowheads="1"/>
          </p:cNvSpPr>
          <p:nvPr>
            <p:ph type="ftr" sz="quarter" idx="11"/>
          </p:nvPr>
        </p:nvSpPr>
        <p:spPr/>
        <p:txBody>
          <a:bodyPr/>
          <a:lstStyle>
            <a:lvl1pPr eaLnBrk="0" fontAlgn="auto" hangingPunct="0">
              <a:lnSpc>
                <a:spcPct val="120000"/>
              </a:lnSpc>
              <a:spcBef>
                <a:spcPts val="0"/>
              </a:spcBef>
              <a:spcAft>
                <a:spcPts val="0"/>
              </a:spcAft>
              <a:buClr>
                <a:srgbClr val="6600CC"/>
              </a:buClr>
              <a:buFont typeface="Wingdings" charset="0"/>
              <a:buNone/>
              <a:defRPr b="1">
                <a:latin typeface="Arial" pitchFamily="34" charset="0"/>
                <a:cs typeface="Arial"/>
              </a:defRPr>
            </a:lvl1pPr>
          </a:lstStyle>
          <a:p>
            <a:pPr>
              <a:defRPr/>
            </a:pPr>
            <a:r>
              <a:rPr lang="en-GB"/>
              <a:t>World Meteorological Organization</a:t>
            </a:r>
          </a:p>
        </p:txBody>
      </p:sp>
    </p:spTree>
    <p:extLst>
      <p:ext uri="{BB962C8B-B14F-4D97-AF65-F5344CB8AC3E}">
        <p14:creationId xmlns="" xmlns:p14="http://schemas.microsoft.com/office/powerpoint/2010/main" val="6950238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eaLnBrk="0" hangingPunct="0">
              <a:lnSpc>
                <a:spcPct val="120000"/>
              </a:lnSpc>
              <a:spcBef>
                <a:spcPct val="50000"/>
              </a:spcBef>
              <a:buClr>
                <a:srgbClr val="6600CC"/>
              </a:buClr>
              <a:buFont typeface="Wingdings" charset="0"/>
              <a:buNone/>
              <a:defRPr b="1"/>
            </a:lvl1pPr>
          </a:lstStyle>
          <a:p>
            <a:pPr>
              <a:defRPr/>
            </a:pPr>
            <a:fld id="{07644C90-AB8E-6047-8515-621035586118}" type="slidenum">
              <a:rPr lang="en-GB"/>
              <a:pPr>
                <a:defRPr/>
              </a:pPr>
              <a:t>‹#›</a:t>
            </a:fld>
            <a:endParaRPr lang="en-GB"/>
          </a:p>
        </p:txBody>
      </p:sp>
      <p:sp>
        <p:nvSpPr>
          <p:cNvPr id="8" name="Rectangle 7"/>
          <p:cNvSpPr>
            <a:spLocks noGrp="1" noChangeArrowheads="1"/>
          </p:cNvSpPr>
          <p:nvPr>
            <p:ph type="ftr" sz="quarter" idx="11"/>
          </p:nvPr>
        </p:nvSpPr>
        <p:spPr/>
        <p:txBody>
          <a:bodyPr/>
          <a:lstStyle>
            <a:lvl1pPr eaLnBrk="0" fontAlgn="auto" hangingPunct="0">
              <a:lnSpc>
                <a:spcPct val="120000"/>
              </a:lnSpc>
              <a:spcBef>
                <a:spcPts val="0"/>
              </a:spcBef>
              <a:spcAft>
                <a:spcPts val="0"/>
              </a:spcAft>
              <a:buClr>
                <a:srgbClr val="6600CC"/>
              </a:buClr>
              <a:buFont typeface="Wingdings" charset="0"/>
              <a:buNone/>
              <a:defRPr b="1">
                <a:latin typeface="Arial" pitchFamily="34" charset="0"/>
                <a:cs typeface="Arial"/>
              </a:defRPr>
            </a:lvl1pPr>
          </a:lstStyle>
          <a:p>
            <a:pPr>
              <a:defRPr/>
            </a:pPr>
            <a:r>
              <a:rPr lang="en-GB"/>
              <a:t>World Meteorological Organization</a:t>
            </a:r>
          </a:p>
        </p:txBody>
      </p:sp>
    </p:spTree>
    <p:extLst>
      <p:ext uri="{BB962C8B-B14F-4D97-AF65-F5344CB8AC3E}">
        <p14:creationId xmlns="" xmlns:p14="http://schemas.microsoft.com/office/powerpoint/2010/main" val="3609122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eaLnBrk="0" hangingPunct="0">
              <a:lnSpc>
                <a:spcPct val="120000"/>
              </a:lnSpc>
              <a:spcBef>
                <a:spcPct val="50000"/>
              </a:spcBef>
              <a:buClr>
                <a:srgbClr val="6600CC"/>
              </a:buClr>
              <a:buFont typeface="Wingdings" charset="0"/>
              <a:buNone/>
              <a:defRPr b="1"/>
            </a:lvl1pPr>
          </a:lstStyle>
          <a:p>
            <a:pPr>
              <a:defRPr/>
            </a:pPr>
            <a:fld id="{BA412057-5EDD-E441-8A2F-6FC8F8845686}" type="slidenum">
              <a:rPr lang="en-GB"/>
              <a:pPr>
                <a:defRPr/>
              </a:pPr>
              <a:t>‹#›</a:t>
            </a:fld>
            <a:endParaRPr lang="en-GB"/>
          </a:p>
        </p:txBody>
      </p:sp>
      <p:sp>
        <p:nvSpPr>
          <p:cNvPr id="4" name="Rectangle 3"/>
          <p:cNvSpPr>
            <a:spLocks noGrp="1" noChangeArrowheads="1"/>
          </p:cNvSpPr>
          <p:nvPr>
            <p:ph type="ftr" sz="quarter" idx="11"/>
          </p:nvPr>
        </p:nvSpPr>
        <p:spPr/>
        <p:txBody>
          <a:bodyPr/>
          <a:lstStyle>
            <a:lvl1pPr eaLnBrk="0" fontAlgn="auto" hangingPunct="0">
              <a:lnSpc>
                <a:spcPct val="120000"/>
              </a:lnSpc>
              <a:spcBef>
                <a:spcPts val="0"/>
              </a:spcBef>
              <a:spcAft>
                <a:spcPts val="0"/>
              </a:spcAft>
              <a:buClr>
                <a:srgbClr val="6600CC"/>
              </a:buClr>
              <a:buFont typeface="Wingdings" charset="0"/>
              <a:buNone/>
              <a:defRPr b="1">
                <a:latin typeface="Arial" pitchFamily="34" charset="0"/>
                <a:cs typeface="Arial"/>
              </a:defRPr>
            </a:lvl1pPr>
          </a:lstStyle>
          <a:p>
            <a:pPr>
              <a:defRPr/>
            </a:pPr>
            <a:r>
              <a:rPr lang="en-GB"/>
              <a:t>World Meteorological Organization</a:t>
            </a:r>
          </a:p>
        </p:txBody>
      </p:sp>
    </p:spTree>
    <p:extLst>
      <p:ext uri="{BB962C8B-B14F-4D97-AF65-F5344CB8AC3E}">
        <p14:creationId xmlns="" xmlns:p14="http://schemas.microsoft.com/office/powerpoint/2010/main" val="38630160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eaLnBrk="0" hangingPunct="0">
              <a:lnSpc>
                <a:spcPct val="120000"/>
              </a:lnSpc>
              <a:spcBef>
                <a:spcPct val="50000"/>
              </a:spcBef>
              <a:buClr>
                <a:srgbClr val="6600CC"/>
              </a:buClr>
              <a:buFont typeface="Wingdings" charset="0"/>
              <a:buNone/>
              <a:defRPr b="1"/>
            </a:lvl1pPr>
          </a:lstStyle>
          <a:p>
            <a:pPr>
              <a:defRPr/>
            </a:pPr>
            <a:fld id="{2278E01E-4DFD-0448-A94B-5D1AB2B8FCC2}" type="slidenum">
              <a:rPr lang="en-GB"/>
              <a:pPr>
                <a:defRPr/>
              </a:pPr>
              <a:t>‹#›</a:t>
            </a:fld>
            <a:endParaRPr lang="en-GB"/>
          </a:p>
        </p:txBody>
      </p:sp>
      <p:sp>
        <p:nvSpPr>
          <p:cNvPr id="3" name="Rectangle 2"/>
          <p:cNvSpPr>
            <a:spLocks noGrp="1" noChangeArrowheads="1"/>
          </p:cNvSpPr>
          <p:nvPr>
            <p:ph type="ftr" sz="quarter" idx="11"/>
          </p:nvPr>
        </p:nvSpPr>
        <p:spPr/>
        <p:txBody>
          <a:bodyPr/>
          <a:lstStyle>
            <a:lvl1pPr eaLnBrk="0" fontAlgn="auto" hangingPunct="0">
              <a:lnSpc>
                <a:spcPct val="120000"/>
              </a:lnSpc>
              <a:spcBef>
                <a:spcPts val="0"/>
              </a:spcBef>
              <a:spcAft>
                <a:spcPts val="0"/>
              </a:spcAft>
              <a:buClr>
                <a:srgbClr val="6600CC"/>
              </a:buClr>
              <a:buFont typeface="Wingdings" charset="0"/>
              <a:buNone/>
              <a:defRPr b="1">
                <a:latin typeface="Arial" pitchFamily="34" charset="0"/>
                <a:cs typeface="Arial"/>
              </a:defRPr>
            </a:lvl1pPr>
          </a:lstStyle>
          <a:p>
            <a:pPr>
              <a:defRPr/>
            </a:pPr>
            <a:r>
              <a:rPr lang="en-GB"/>
              <a:t>World Meteorological Organization</a:t>
            </a:r>
          </a:p>
        </p:txBody>
      </p:sp>
    </p:spTree>
    <p:extLst>
      <p:ext uri="{BB962C8B-B14F-4D97-AF65-F5344CB8AC3E}">
        <p14:creationId xmlns="" xmlns:p14="http://schemas.microsoft.com/office/powerpoint/2010/main" val="3941439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8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lnSpc>
                <a:spcPct val="120000"/>
              </a:lnSpc>
              <a:spcBef>
                <a:spcPct val="50000"/>
              </a:spcBef>
              <a:buClr>
                <a:srgbClr val="6600CC"/>
              </a:buClr>
              <a:buFont typeface="Wingdings" charset="0"/>
              <a:buNone/>
              <a:defRPr b="1"/>
            </a:lvl1pPr>
          </a:lstStyle>
          <a:p>
            <a:pPr>
              <a:defRPr/>
            </a:pPr>
            <a:fld id="{639FBD04-F7FE-CB40-9BA5-188E48F4C39A}" type="slidenum">
              <a:rPr lang="en-GB"/>
              <a:pPr>
                <a:defRPr/>
              </a:pPr>
              <a:t>‹#›</a:t>
            </a:fld>
            <a:endParaRPr lang="en-GB"/>
          </a:p>
        </p:txBody>
      </p:sp>
      <p:sp>
        <p:nvSpPr>
          <p:cNvPr id="6" name="Rectangle 5"/>
          <p:cNvSpPr>
            <a:spLocks noGrp="1" noChangeArrowheads="1"/>
          </p:cNvSpPr>
          <p:nvPr>
            <p:ph type="ftr" sz="quarter" idx="11"/>
          </p:nvPr>
        </p:nvSpPr>
        <p:spPr/>
        <p:txBody>
          <a:bodyPr/>
          <a:lstStyle>
            <a:lvl1pPr eaLnBrk="0" fontAlgn="auto" hangingPunct="0">
              <a:lnSpc>
                <a:spcPct val="120000"/>
              </a:lnSpc>
              <a:spcBef>
                <a:spcPts val="0"/>
              </a:spcBef>
              <a:spcAft>
                <a:spcPts val="0"/>
              </a:spcAft>
              <a:buClr>
                <a:srgbClr val="6600CC"/>
              </a:buClr>
              <a:buFont typeface="Wingdings" charset="0"/>
              <a:buNone/>
              <a:defRPr b="1">
                <a:latin typeface="Arial" pitchFamily="34" charset="0"/>
                <a:cs typeface="Arial"/>
              </a:defRPr>
            </a:lvl1pPr>
          </a:lstStyle>
          <a:p>
            <a:pPr>
              <a:defRPr/>
            </a:pPr>
            <a:r>
              <a:rPr lang="en-GB"/>
              <a:t>World Meteorological Organization</a:t>
            </a:r>
          </a:p>
        </p:txBody>
      </p:sp>
    </p:spTree>
    <p:extLst>
      <p:ext uri="{BB962C8B-B14F-4D97-AF65-F5344CB8AC3E}">
        <p14:creationId xmlns="" xmlns:p14="http://schemas.microsoft.com/office/powerpoint/2010/main" val="35139606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lnSpc>
                <a:spcPct val="120000"/>
              </a:lnSpc>
              <a:spcBef>
                <a:spcPct val="50000"/>
              </a:spcBef>
              <a:buClr>
                <a:srgbClr val="6600CC"/>
              </a:buClr>
              <a:buFont typeface="Wingdings" charset="0"/>
              <a:buNone/>
              <a:defRPr b="1"/>
            </a:lvl1pPr>
          </a:lstStyle>
          <a:p>
            <a:pPr>
              <a:defRPr/>
            </a:pPr>
            <a:fld id="{D7710E40-7154-EE4F-B57C-6F0E7DE4353A}" type="slidenum">
              <a:rPr lang="en-GB"/>
              <a:pPr>
                <a:defRPr/>
              </a:pPr>
              <a:t>‹#›</a:t>
            </a:fld>
            <a:endParaRPr lang="en-GB"/>
          </a:p>
        </p:txBody>
      </p:sp>
      <p:sp>
        <p:nvSpPr>
          <p:cNvPr id="6" name="Rectangle 5"/>
          <p:cNvSpPr>
            <a:spLocks noGrp="1" noChangeArrowheads="1"/>
          </p:cNvSpPr>
          <p:nvPr>
            <p:ph type="ftr" sz="quarter" idx="11"/>
          </p:nvPr>
        </p:nvSpPr>
        <p:spPr/>
        <p:txBody>
          <a:bodyPr/>
          <a:lstStyle>
            <a:lvl1pPr eaLnBrk="0" fontAlgn="auto" hangingPunct="0">
              <a:lnSpc>
                <a:spcPct val="120000"/>
              </a:lnSpc>
              <a:spcBef>
                <a:spcPts val="0"/>
              </a:spcBef>
              <a:spcAft>
                <a:spcPts val="0"/>
              </a:spcAft>
              <a:buClr>
                <a:srgbClr val="6600CC"/>
              </a:buClr>
              <a:buFont typeface="Wingdings" charset="0"/>
              <a:buNone/>
              <a:defRPr b="1">
                <a:latin typeface="Arial" pitchFamily="34" charset="0"/>
                <a:cs typeface="Arial"/>
              </a:defRPr>
            </a:lvl1pPr>
          </a:lstStyle>
          <a:p>
            <a:pPr>
              <a:defRPr/>
            </a:pPr>
            <a:r>
              <a:rPr lang="en-GB"/>
              <a:t>World Meteorological Organization</a:t>
            </a:r>
          </a:p>
        </p:txBody>
      </p:sp>
    </p:spTree>
    <p:extLst>
      <p:ext uri="{BB962C8B-B14F-4D97-AF65-F5344CB8AC3E}">
        <p14:creationId xmlns="" xmlns:p14="http://schemas.microsoft.com/office/powerpoint/2010/main" val="26718596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lnSpc>
                <a:spcPct val="120000"/>
              </a:lnSpc>
              <a:spcBef>
                <a:spcPct val="50000"/>
              </a:spcBef>
              <a:buClr>
                <a:srgbClr val="6600CC"/>
              </a:buClr>
              <a:buFont typeface="Wingdings" charset="0"/>
              <a:buNone/>
              <a:defRPr b="1"/>
            </a:lvl1pPr>
          </a:lstStyle>
          <a:p>
            <a:pPr>
              <a:defRPr/>
            </a:pPr>
            <a:fld id="{C3F86176-7191-4741-A203-C2A4EBB09337}" type="slidenum">
              <a:rPr lang="en-GB"/>
              <a:pPr>
                <a:defRPr/>
              </a:pPr>
              <a:t>‹#›</a:t>
            </a:fld>
            <a:endParaRPr lang="en-GB"/>
          </a:p>
        </p:txBody>
      </p:sp>
      <p:sp>
        <p:nvSpPr>
          <p:cNvPr id="5" name="Rectangle 4"/>
          <p:cNvSpPr>
            <a:spLocks noGrp="1" noChangeArrowheads="1"/>
          </p:cNvSpPr>
          <p:nvPr>
            <p:ph type="ftr" sz="quarter" idx="11"/>
          </p:nvPr>
        </p:nvSpPr>
        <p:spPr/>
        <p:txBody>
          <a:bodyPr/>
          <a:lstStyle>
            <a:lvl1pPr eaLnBrk="0" fontAlgn="auto" hangingPunct="0">
              <a:lnSpc>
                <a:spcPct val="120000"/>
              </a:lnSpc>
              <a:spcBef>
                <a:spcPts val="0"/>
              </a:spcBef>
              <a:spcAft>
                <a:spcPts val="0"/>
              </a:spcAft>
              <a:buClr>
                <a:srgbClr val="6600CC"/>
              </a:buClr>
              <a:buFont typeface="Wingdings" charset="0"/>
              <a:buNone/>
              <a:defRPr b="1">
                <a:latin typeface="Arial" pitchFamily="34" charset="0"/>
                <a:cs typeface="Arial"/>
              </a:defRPr>
            </a:lvl1pPr>
          </a:lstStyle>
          <a:p>
            <a:pPr>
              <a:defRPr/>
            </a:pPr>
            <a:r>
              <a:rPr lang="en-GB"/>
              <a:t>World Meteorological Organization</a:t>
            </a:r>
          </a:p>
        </p:txBody>
      </p:sp>
    </p:spTree>
    <p:extLst>
      <p:ext uri="{BB962C8B-B14F-4D97-AF65-F5344CB8AC3E}">
        <p14:creationId xmlns="" xmlns:p14="http://schemas.microsoft.com/office/powerpoint/2010/main" val="27052545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7912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lnSpc>
                <a:spcPct val="120000"/>
              </a:lnSpc>
              <a:spcBef>
                <a:spcPct val="50000"/>
              </a:spcBef>
              <a:buClr>
                <a:srgbClr val="6600CC"/>
              </a:buClr>
              <a:buFont typeface="Wingdings" charset="0"/>
              <a:buNone/>
              <a:defRPr b="1"/>
            </a:lvl1pPr>
          </a:lstStyle>
          <a:p>
            <a:pPr>
              <a:defRPr/>
            </a:pPr>
            <a:fld id="{4A8130B7-A75C-594A-924A-ADAA3CF83862}" type="slidenum">
              <a:rPr lang="en-GB"/>
              <a:pPr>
                <a:defRPr/>
              </a:pPr>
              <a:t>‹#›</a:t>
            </a:fld>
            <a:endParaRPr lang="en-GB"/>
          </a:p>
        </p:txBody>
      </p:sp>
      <p:sp>
        <p:nvSpPr>
          <p:cNvPr id="5" name="Rectangle 4"/>
          <p:cNvSpPr>
            <a:spLocks noGrp="1" noChangeArrowheads="1"/>
          </p:cNvSpPr>
          <p:nvPr>
            <p:ph type="ftr" sz="quarter" idx="11"/>
          </p:nvPr>
        </p:nvSpPr>
        <p:spPr/>
        <p:txBody>
          <a:bodyPr/>
          <a:lstStyle>
            <a:lvl1pPr eaLnBrk="0" fontAlgn="auto" hangingPunct="0">
              <a:lnSpc>
                <a:spcPct val="120000"/>
              </a:lnSpc>
              <a:spcBef>
                <a:spcPts val="0"/>
              </a:spcBef>
              <a:spcAft>
                <a:spcPts val="0"/>
              </a:spcAft>
              <a:buClr>
                <a:srgbClr val="6600CC"/>
              </a:buClr>
              <a:buFont typeface="Wingdings" charset="0"/>
              <a:buNone/>
              <a:defRPr b="1">
                <a:latin typeface="Arial" pitchFamily="34" charset="0"/>
                <a:cs typeface="Arial"/>
              </a:defRPr>
            </a:lvl1pPr>
          </a:lstStyle>
          <a:p>
            <a:pPr>
              <a:defRPr/>
            </a:pPr>
            <a:r>
              <a:rPr lang="en-GB"/>
              <a:t>World Meteorological Organization</a:t>
            </a:r>
          </a:p>
        </p:txBody>
      </p:sp>
    </p:spTree>
    <p:extLst>
      <p:ext uri="{BB962C8B-B14F-4D97-AF65-F5344CB8AC3E}">
        <p14:creationId xmlns="" xmlns:p14="http://schemas.microsoft.com/office/powerpoint/2010/main" val="4099636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1FA1D0-45B1-4CDD-BFF7-2CF81122D4D3}" type="datetimeFigureOut">
              <a:rPr lang="en-GB" smtClean="0"/>
              <a:pPr/>
              <a:t>11/01/2017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BFD7E8-7C5F-4F4B-B03B-63A09DC8A203}" type="slidenum">
              <a:rPr lang="en-GB" smtClean="0"/>
              <a:pPr/>
              <a:t>‹#›</a:t>
            </a:fld>
            <a:endParaRPr lang="en-GB"/>
          </a:p>
        </p:txBody>
      </p:sp>
    </p:spTree>
    <p:extLst>
      <p:ext uri="{BB962C8B-B14F-4D97-AF65-F5344CB8AC3E}">
        <p14:creationId xmlns="" xmlns:p14="http://schemas.microsoft.com/office/powerpoint/2010/main" val="30976104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79248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sldNum" sz="quarter" idx="10"/>
          </p:nvPr>
        </p:nvSpPr>
        <p:spPr/>
        <p:txBody>
          <a:bodyPr/>
          <a:lstStyle>
            <a:lvl1pPr eaLnBrk="0" hangingPunct="0">
              <a:lnSpc>
                <a:spcPct val="120000"/>
              </a:lnSpc>
              <a:spcBef>
                <a:spcPct val="50000"/>
              </a:spcBef>
              <a:buClr>
                <a:srgbClr val="6600CC"/>
              </a:buClr>
              <a:buFont typeface="Wingdings" charset="0"/>
              <a:buNone/>
              <a:defRPr b="1"/>
            </a:lvl1pPr>
          </a:lstStyle>
          <a:p>
            <a:pPr>
              <a:defRPr/>
            </a:pPr>
            <a:fld id="{24F82882-4EB9-B041-B84D-ACB47F69745F}" type="slidenum">
              <a:rPr lang="en-GB"/>
              <a:pPr>
                <a:defRPr/>
              </a:pPr>
              <a:t>‹#›</a:t>
            </a:fld>
            <a:endParaRPr lang="en-GB"/>
          </a:p>
        </p:txBody>
      </p:sp>
      <p:sp>
        <p:nvSpPr>
          <p:cNvPr id="4" name="Rectangle 3"/>
          <p:cNvSpPr>
            <a:spLocks noGrp="1" noChangeArrowheads="1"/>
          </p:cNvSpPr>
          <p:nvPr>
            <p:ph type="ftr" sz="quarter" idx="11"/>
          </p:nvPr>
        </p:nvSpPr>
        <p:spPr/>
        <p:txBody>
          <a:bodyPr/>
          <a:lstStyle>
            <a:lvl1pPr eaLnBrk="0" fontAlgn="auto" hangingPunct="0">
              <a:lnSpc>
                <a:spcPct val="120000"/>
              </a:lnSpc>
              <a:spcBef>
                <a:spcPts val="0"/>
              </a:spcBef>
              <a:spcAft>
                <a:spcPts val="0"/>
              </a:spcAft>
              <a:buClr>
                <a:srgbClr val="6600CC"/>
              </a:buClr>
              <a:buFont typeface="Wingdings" charset="0"/>
              <a:buNone/>
              <a:defRPr b="1">
                <a:latin typeface="Arial" pitchFamily="34" charset="0"/>
                <a:cs typeface="Arial"/>
              </a:defRPr>
            </a:lvl1pPr>
          </a:lstStyle>
          <a:p>
            <a:pPr>
              <a:defRPr/>
            </a:pPr>
            <a:r>
              <a:rPr lang="en-GB"/>
              <a:t>World Meteorological Organization</a:t>
            </a:r>
          </a:p>
        </p:txBody>
      </p:sp>
    </p:spTree>
    <p:extLst>
      <p:ext uri="{BB962C8B-B14F-4D97-AF65-F5344CB8AC3E}">
        <p14:creationId xmlns="" xmlns:p14="http://schemas.microsoft.com/office/powerpoint/2010/main" val="26675220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7010400" y="6492875"/>
            <a:ext cx="1905000" cy="365125"/>
          </a:xfrm>
        </p:spPr>
        <p:txBody>
          <a:bodyPr/>
          <a:lstStyle>
            <a:lvl1pPr algn="r">
              <a:defRPr sz="1200">
                <a:solidFill>
                  <a:prstClr val="black">
                    <a:tint val="75000"/>
                  </a:prstClr>
                </a:solidFill>
                <a:latin typeface="+mj-lt"/>
                <a:ea typeface="ＭＳ Ｐゴシック" pitchFamily="-106" charset="-128"/>
                <a:cs typeface="+mn-cs"/>
              </a:defRPr>
            </a:lvl1pPr>
          </a:lstStyle>
          <a:p>
            <a:pPr>
              <a:defRPr/>
            </a:pPr>
            <a:fld id="{1C8D0633-F889-409C-A49B-C05CAD271A42}" type="slidenum">
              <a:rPr lang="en-US"/>
              <a:pPr>
                <a:defRPr/>
              </a:pPr>
              <a:t>‹#›</a:t>
            </a:fld>
            <a:endParaRPr lang="en-US" dirty="0"/>
          </a:p>
        </p:txBody>
      </p:sp>
    </p:spTree>
    <p:extLst>
      <p:ext uri="{BB962C8B-B14F-4D97-AF65-F5344CB8AC3E}">
        <p14:creationId xmlns="" xmlns:p14="http://schemas.microsoft.com/office/powerpoint/2010/main" val="11552366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a:xfrm>
            <a:off x="457200" y="6356350"/>
            <a:ext cx="5562600" cy="365125"/>
          </a:xfrm>
          <a:prstGeom prst="rect">
            <a:avLst/>
          </a:prstGeom>
        </p:spPr>
        <p:txBody>
          <a:bodyPr/>
          <a:lstStyle>
            <a:lvl1pPr>
              <a:defRPr sz="1200">
                <a:solidFill>
                  <a:schemeClr val="bg1">
                    <a:lumMod val="50000"/>
                  </a:schemeClr>
                </a:solidFill>
                <a:ea typeface="ＭＳ Ｐゴシック"/>
                <a:cs typeface="ＭＳ Ｐゴシック"/>
              </a:defRPr>
            </a:lvl1pPr>
          </a:lstStyle>
          <a:p>
            <a:pPr fontAlgn="base">
              <a:spcBef>
                <a:spcPct val="0"/>
              </a:spcBef>
              <a:spcAft>
                <a:spcPct val="0"/>
              </a:spcAft>
              <a:defRPr/>
            </a:pPr>
            <a:r>
              <a:rPr lang="en-US">
                <a:solidFill>
                  <a:prstClr val="white">
                    <a:lumMod val="50000"/>
                  </a:prstClr>
                </a:solidFill>
                <a:latin typeface="Arial" pitchFamily="34" charset="0"/>
              </a:rPr>
              <a:t>October 27, 2010</a:t>
            </a:r>
          </a:p>
        </p:txBody>
      </p:sp>
      <p:sp>
        <p:nvSpPr>
          <p:cNvPr id="5" name="Slide Number Placeholder 5"/>
          <p:cNvSpPr>
            <a:spLocks noGrp="1"/>
          </p:cNvSpPr>
          <p:nvPr>
            <p:ph type="sldNum" sz="quarter" idx="11"/>
          </p:nvPr>
        </p:nvSpPr>
        <p:spPr>
          <a:xfrm>
            <a:off x="7010400" y="6356350"/>
            <a:ext cx="1905000" cy="365125"/>
          </a:xfrm>
        </p:spPr>
        <p:txBody>
          <a:bodyPr/>
          <a:lstStyle>
            <a:lvl1pPr>
              <a:defRPr>
                <a:ea typeface="ＭＳ Ｐゴシック"/>
                <a:cs typeface="ＭＳ Ｐゴシック"/>
              </a:defRPr>
            </a:lvl1pPr>
          </a:lstStyle>
          <a:p>
            <a:pPr>
              <a:defRPr/>
            </a:pPr>
            <a:fld id="{3EDB7233-874C-4461-921C-ED530481AE46}"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 xmlns:p14="http://schemas.microsoft.com/office/powerpoint/2010/main" val="19536069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57200" y="6356350"/>
            <a:ext cx="5562600" cy="365125"/>
          </a:xfrm>
          <a:prstGeom prst="rect">
            <a:avLst/>
          </a:prstGeom>
        </p:spPr>
        <p:txBody>
          <a:bodyPr/>
          <a:lstStyle>
            <a:lvl1pPr>
              <a:defRPr sz="1200">
                <a:solidFill>
                  <a:schemeClr val="bg1">
                    <a:lumMod val="50000"/>
                  </a:schemeClr>
                </a:solidFill>
                <a:ea typeface="ＭＳ Ｐゴシック"/>
                <a:cs typeface="ＭＳ Ｐゴシック"/>
              </a:defRPr>
            </a:lvl1pPr>
          </a:lstStyle>
          <a:p>
            <a:pPr fontAlgn="base">
              <a:spcBef>
                <a:spcPct val="0"/>
              </a:spcBef>
              <a:spcAft>
                <a:spcPct val="0"/>
              </a:spcAft>
              <a:defRPr/>
            </a:pPr>
            <a:r>
              <a:rPr lang="en-US">
                <a:solidFill>
                  <a:prstClr val="white">
                    <a:lumMod val="50000"/>
                  </a:prstClr>
                </a:solidFill>
                <a:latin typeface="Arial" pitchFamily="34" charset="0"/>
              </a:rPr>
              <a:t>October 27, 2010</a:t>
            </a:r>
          </a:p>
        </p:txBody>
      </p:sp>
      <p:sp>
        <p:nvSpPr>
          <p:cNvPr id="6" name="Slide Number Placeholder 5"/>
          <p:cNvSpPr>
            <a:spLocks noGrp="1"/>
          </p:cNvSpPr>
          <p:nvPr>
            <p:ph type="sldNum" sz="quarter" idx="11"/>
          </p:nvPr>
        </p:nvSpPr>
        <p:spPr>
          <a:xfrm>
            <a:off x="7010400" y="6356350"/>
            <a:ext cx="1905000" cy="365125"/>
          </a:xfrm>
        </p:spPr>
        <p:txBody>
          <a:bodyPr/>
          <a:lstStyle>
            <a:lvl1pPr>
              <a:defRPr>
                <a:ea typeface="ＭＳ Ｐゴシック"/>
                <a:cs typeface="ＭＳ Ｐゴシック"/>
              </a:defRPr>
            </a:lvl1pPr>
          </a:lstStyle>
          <a:p>
            <a:pPr>
              <a:defRPr/>
            </a:pPr>
            <a:fld id="{DE85F051-7B62-43D5-9B5B-FB1E353E3C42}"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 xmlns:p14="http://schemas.microsoft.com/office/powerpoint/2010/main" val="40433067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a:xfrm>
            <a:off x="457200" y="6356350"/>
            <a:ext cx="5562600" cy="365125"/>
          </a:xfrm>
          <a:prstGeom prst="rect">
            <a:avLst/>
          </a:prstGeom>
        </p:spPr>
        <p:txBody>
          <a:bodyPr/>
          <a:lstStyle>
            <a:lvl1pPr>
              <a:defRPr>
                <a:solidFill>
                  <a:prstClr val="black"/>
                </a:solidFill>
                <a:ea typeface="ＭＳ Ｐゴシック"/>
                <a:cs typeface="ＭＳ Ｐゴシック"/>
              </a:defRPr>
            </a:lvl1pPr>
          </a:lstStyle>
          <a:p>
            <a:pPr fontAlgn="base">
              <a:spcBef>
                <a:spcPct val="0"/>
              </a:spcBef>
              <a:spcAft>
                <a:spcPct val="0"/>
              </a:spcAft>
              <a:defRPr/>
            </a:pPr>
            <a:r>
              <a:rPr lang="en-US">
                <a:latin typeface="Arial" pitchFamily="34" charset="0"/>
              </a:rPr>
              <a:t>October 27, 2010</a:t>
            </a:r>
          </a:p>
        </p:txBody>
      </p:sp>
      <p:sp>
        <p:nvSpPr>
          <p:cNvPr id="8" name="Slide Number Placeholder 5"/>
          <p:cNvSpPr>
            <a:spLocks noGrp="1"/>
          </p:cNvSpPr>
          <p:nvPr>
            <p:ph type="sldNum" sz="quarter" idx="11"/>
          </p:nvPr>
        </p:nvSpPr>
        <p:spPr>
          <a:xfrm>
            <a:off x="7010400" y="6356350"/>
            <a:ext cx="1905000" cy="365125"/>
          </a:xfrm>
        </p:spPr>
        <p:txBody>
          <a:bodyPr/>
          <a:lstStyle>
            <a:lvl1pPr>
              <a:defRPr>
                <a:ea typeface="ＭＳ Ｐゴシック"/>
                <a:cs typeface="ＭＳ Ｐゴシック"/>
              </a:defRPr>
            </a:lvl1pPr>
          </a:lstStyle>
          <a:p>
            <a:pPr>
              <a:defRPr/>
            </a:pPr>
            <a:fld id="{A0C5524C-84F4-44B6-B9A3-7363A11285E4}"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 xmlns:p14="http://schemas.microsoft.com/office/powerpoint/2010/main" val="5428810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00200"/>
            <a:ext cx="8458200" cy="4525963"/>
          </a:xfrm>
        </p:spPr>
        <p:txBody>
          <a:bodyPr/>
          <a:lstStyle>
            <a:lvl1pPr>
              <a:defRPr sz="2800">
                <a:latin typeface="Calibri" pitchFamily="34" charset="0"/>
              </a:defRPr>
            </a:lvl1pPr>
            <a:lvl2pPr>
              <a:defRPr sz="2400">
                <a:solidFill>
                  <a:schemeClr val="accent1">
                    <a:lumMod val="75000"/>
                  </a:schemeClr>
                </a:solidFill>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457200" y="6356350"/>
            <a:ext cx="5562600" cy="365125"/>
          </a:xfrm>
          <a:prstGeom prst="rect">
            <a:avLst/>
          </a:prstGeom>
        </p:spPr>
        <p:txBody>
          <a:bodyPr/>
          <a:lstStyle>
            <a:lvl1pPr>
              <a:defRPr sz="1200">
                <a:solidFill>
                  <a:schemeClr val="bg1">
                    <a:lumMod val="50000"/>
                  </a:schemeClr>
                </a:solidFill>
                <a:ea typeface="ＭＳ Ｐゴシック"/>
                <a:cs typeface="ＭＳ Ｐゴシック"/>
              </a:defRPr>
            </a:lvl1pPr>
          </a:lstStyle>
          <a:p>
            <a:pPr fontAlgn="base">
              <a:spcBef>
                <a:spcPct val="0"/>
              </a:spcBef>
              <a:spcAft>
                <a:spcPct val="0"/>
              </a:spcAft>
              <a:defRPr/>
            </a:pPr>
            <a:r>
              <a:rPr lang="en-US">
                <a:solidFill>
                  <a:prstClr val="white">
                    <a:lumMod val="50000"/>
                  </a:prstClr>
                </a:solidFill>
                <a:latin typeface="Arial" pitchFamily="34" charset="0"/>
              </a:rPr>
              <a:t>October 27, 2010</a:t>
            </a:r>
          </a:p>
        </p:txBody>
      </p:sp>
      <p:sp>
        <p:nvSpPr>
          <p:cNvPr id="6" name="Slide Number Placeholder 2"/>
          <p:cNvSpPr>
            <a:spLocks noGrp="1"/>
          </p:cNvSpPr>
          <p:nvPr userDrawn="1">
            <p:ph type="sldNum" sz="quarter" idx="11"/>
          </p:nvPr>
        </p:nvSpPr>
        <p:spPr>
          <a:xfrm>
            <a:off x="7010400" y="6356350"/>
            <a:ext cx="1905000" cy="365125"/>
          </a:xfrm>
        </p:spPr>
        <p:txBody>
          <a:bodyPr/>
          <a:lstStyle>
            <a:lvl1pPr algn="r">
              <a:defRPr sz="1100">
                <a:solidFill>
                  <a:schemeClr val="tx1">
                    <a:lumMod val="75000"/>
                    <a:lumOff val="25000"/>
                  </a:schemeClr>
                </a:solidFill>
                <a:ea typeface="ＭＳ Ｐゴシック"/>
                <a:cs typeface="ＭＳ Ｐゴシック"/>
              </a:defRPr>
            </a:lvl1pPr>
          </a:lstStyle>
          <a:p>
            <a:pPr>
              <a:defRPr/>
            </a:pPr>
            <a:fld id="{26E45C5D-EBE0-4B13-9B94-26DB1AFA5844}"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extLst>
      <p:ext uri="{BB962C8B-B14F-4D97-AF65-F5344CB8AC3E}">
        <p14:creationId xmlns="" xmlns:p14="http://schemas.microsoft.com/office/powerpoint/2010/main" val="35388874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userDrawn="1">
            <p:ph type="sldNum" sz="quarter" idx="10"/>
          </p:nvPr>
        </p:nvSpPr>
        <p:spPr/>
        <p:txBody>
          <a:bodyPr/>
          <a:lstStyle>
            <a:lvl1pPr>
              <a:defRPr/>
            </a:lvl1pPr>
          </a:lstStyle>
          <a:p>
            <a:pPr>
              <a:defRPr/>
            </a:pPr>
            <a:fld id="{77134423-989F-4383-8128-697DE142B347}"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 xmlns:p14="http://schemas.microsoft.com/office/powerpoint/2010/main" val="22400668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34000"/>
            <a:ext cx="5486400" cy="566738"/>
          </a:xfrm>
        </p:spPr>
        <p:txBody>
          <a:bodyPr anchor="b"/>
          <a:lstStyle>
            <a:lvl1pPr algn="l">
              <a:defRPr sz="24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792288" y="5900738"/>
            <a:ext cx="548640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Media Placeholder 8"/>
          <p:cNvSpPr>
            <a:spLocks noGrp="1"/>
          </p:cNvSpPr>
          <p:nvPr>
            <p:ph type="media" sz="quarter" idx="13"/>
          </p:nvPr>
        </p:nvSpPr>
        <p:spPr>
          <a:xfrm>
            <a:off x="1790700" y="1155700"/>
            <a:ext cx="5486400" cy="4114800"/>
          </a:xfrm>
        </p:spPr>
        <p:txBody>
          <a:bodyPr rtlCol="0">
            <a:normAutofit/>
          </a:bodyPr>
          <a:lstStyle/>
          <a:p>
            <a:pPr lvl="0"/>
            <a:r>
              <a:rPr lang="en-US" noProof="0" smtClean="0"/>
              <a:t>Click icon to add media</a:t>
            </a:r>
            <a:endParaRPr lang="en-US" noProof="0"/>
          </a:p>
        </p:txBody>
      </p:sp>
      <p:sp>
        <p:nvSpPr>
          <p:cNvPr id="5" name="Footer Placeholder 4"/>
          <p:cNvSpPr>
            <a:spLocks noGrp="1"/>
          </p:cNvSpPr>
          <p:nvPr>
            <p:ph type="ftr" sz="quarter" idx="14"/>
          </p:nvPr>
        </p:nvSpPr>
        <p:spPr>
          <a:xfrm>
            <a:off x="457200" y="6356350"/>
            <a:ext cx="5562600" cy="365125"/>
          </a:xfrm>
          <a:prstGeom prst="rect">
            <a:avLst/>
          </a:prstGeom>
        </p:spPr>
        <p:txBody>
          <a:bodyPr/>
          <a:lstStyle>
            <a:lvl1pPr>
              <a:defRPr>
                <a:solidFill>
                  <a:prstClr val="black"/>
                </a:solidFill>
                <a:ea typeface="ＭＳ Ｐゴシック"/>
                <a:cs typeface="ＭＳ Ｐゴシック"/>
              </a:defRPr>
            </a:lvl1pPr>
          </a:lstStyle>
          <a:p>
            <a:pPr fontAlgn="base">
              <a:spcBef>
                <a:spcPct val="0"/>
              </a:spcBef>
              <a:spcAft>
                <a:spcPct val="0"/>
              </a:spcAft>
              <a:defRPr/>
            </a:pPr>
            <a:r>
              <a:rPr lang="en-US">
                <a:latin typeface="Arial" pitchFamily="34" charset="0"/>
              </a:rPr>
              <a:t>October 27, 2010</a:t>
            </a:r>
          </a:p>
        </p:txBody>
      </p:sp>
      <p:sp>
        <p:nvSpPr>
          <p:cNvPr id="6" name="Slide Number Placeholder 5"/>
          <p:cNvSpPr>
            <a:spLocks noGrp="1"/>
          </p:cNvSpPr>
          <p:nvPr>
            <p:ph type="sldNum" sz="quarter" idx="15"/>
          </p:nvPr>
        </p:nvSpPr>
        <p:spPr>
          <a:xfrm>
            <a:off x="7010400" y="6356350"/>
            <a:ext cx="1905000" cy="365125"/>
          </a:xfrm>
        </p:spPr>
        <p:txBody>
          <a:bodyPr/>
          <a:lstStyle>
            <a:lvl1pPr>
              <a:defRPr>
                <a:ea typeface="ＭＳ Ｐゴシック"/>
                <a:cs typeface="ＭＳ Ｐゴシック"/>
              </a:defRPr>
            </a:lvl1pPr>
          </a:lstStyle>
          <a:p>
            <a:pPr>
              <a:defRPr/>
            </a:pPr>
            <a:fld id="{F56DABED-F215-4E6E-92D2-566387E8DEAB}"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 xmlns:p14="http://schemas.microsoft.com/office/powerpoint/2010/main" val="33044632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58270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55946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image" Target="../media/image10.png"/><Relationship Id="rId5" Type="http://schemas.openxmlformats.org/officeDocument/2006/relationships/slideLayout" Target="../slideLayouts/slideLayout106.xml"/><Relationship Id="rId10" Type="http://schemas.openxmlformats.org/officeDocument/2006/relationships/image" Target="../media/image29.jpeg"/><Relationship Id="rId4" Type="http://schemas.openxmlformats.org/officeDocument/2006/relationships/slideLayout" Target="../slideLayouts/slideLayout105.xml"/><Relationship Id="rId9" Type="http://schemas.openxmlformats.org/officeDocument/2006/relationships/image" Target="../media/image8.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image" Target="../media/image34.jpeg"/><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1.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image" Target="../media/image36.png"/><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image" Target="../media/image35.png"/><Relationship Id="rId5" Type="http://schemas.openxmlformats.org/officeDocument/2006/relationships/slideLayout" Target="../slideLayouts/slideLayout124.xml"/><Relationship Id="rId10" Type="http://schemas.openxmlformats.org/officeDocument/2006/relationships/theme" Target="../theme/theme12.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7.jpe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hyperlink" Target="http://www.wmo.int/" TargetMode="Externa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image" Target="../media/image11.pn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image" Target="../media/image10.png"/><Relationship Id="rId5" Type="http://schemas.openxmlformats.org/officeDocument/2006/relationships/slideLayout" Target="../slideLayouts/slideLayout76.xml"/><Relationship Id="rId10" Type="http://schemas.openxmlformats.org/officeDocument/2006/relationships/image" Target="../media/image9.jpeg"/><Relationship Id="rId4" Type="http://schemas.openxmlformats.org/officeDocument/2006/relationships/slideLayout" Target="../slideLayouts/slideLayout75.xml"/><Relationship Id="rId9"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25.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27.pn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2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FA1D0-45B1-4CDD-BFF7-2CF81122D4D3}" type="datetimeFigureOut">
              <a:rPr lang="en-GB" smtClean="0"/>
              <a:pPr/>
              <a:t>11/01/2017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FD7E8-7C5F-4F4B-B03B-63A09DC8A203}" type="slidenum">
              <a:rPr lang="en-GB" smtClean="0"/>
              <a:pPr/>
              <a:t>‹#›</a:t>
            </a:fld>
            <a:endParaRPr lang="en-GB"/>
          </a:p>
        </p:txBody>
      </p:sp>
    </p:spTree>
    <p:extLst>
      <p:ext uri="{BB962C8B-B14F-4D97-AF65-F5344CB8AC3E}">
        <p14:creationId xmlns="" xmlns:p14="http://schemas.microsoft.com/office/powerpoint/2010/main" val="3207903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0" y="0"/>
            <a:ext cx="9144000" cy="981075"/>
          </a:xfrm>
          <a:prstGeom prst="rect">
            <a:avLst/>
          </a:prstGeom>
          <a:solidFill>
            <a:srgbClr val="837D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27" name="Titelplatzhalter 1"/>
          <p:cNvSpPr>
            <a:spLocks noGrp="1"/>
          </p:cNvSpPr>
          <p:nvPr>
            <p:ph type="title"/>
          </p:nvPr>
        </p:nvSpPr>
        <p:spPr bwMode="auto">
          <a:xfrm>
            <a:off x="250825" y="0"/>
            <a:ext cx="8435975" cy="98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Titelmasterformat Click to Modify</a:t>
            </a:r>
          </a:p>
        </p:txBody>
      </p:sp>
      <p:sp>
        <p:nvSpPr>
          <p:cNvPr id="1028" name="Textplatzhalter 2"/>
          <p:cNvSpPr>
            <a:spLocks noGrp="1"/>
          </p:cNvSpPr>
          <p:nvPr>
            <p:ph type="body" idx="1"/>
          </p:nvPr>
        </p:nvSpPr>
        <p:spPr bwMode="auto">
          <a:xfrm>
            <a:off x="250825" y="1412875"/>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Textmasterformate Click to Modify</a:t>
            </a:r>
          </a:p>
          <a:p>
            <a:pPr lvl="1"/>
            <a:r>
              <a:rPr lang="en-GB" smtClean="0"/>
              <a:t>Zweite Ebene</a:t>
            </a:r>
          </a:p>
          <a:p>
            <a:pPr lvl="2"/>
            <a:r>
              <a:rPr lang="en-GB" smtClean="0"/>
              <a:t>Dritte Ebene</a:t>
            </a:r>
          </a:p>
          <a:p>
            <a:pPr lvl="3"/>
            <a:r>
              <a:rPr lang="en-GB" smtClean="0"/>
              <a:t>Vierte Ebene</a:t>
            </a:r>
          </a:p>
          <a:p>
            <a:pPr lvl="4"/>
            <a:r>
              <a:rPr lang="en-GB" smtClean="0"/>
              <a:t>Fünfte Ebene</a:t>
            </a:r>
          </a:p>
        </p:txBody>
      </p:sp>
      <p:sp>
        <p:nvSpPr>
          <p:cNvPr id="4" name="Datumsplatzhalter 3"/>
          <p:cNvSpPr>
            <a:spLocks noGrp="1"/>
          </p:cNvSpPr>
          <p:nvPr>
            <p:ph type="dt" sz="half" idx="2"/>
          </p:nvPr>
        </p:nvSpPr>
        <p:spPr>
          <a:xfrm>
            <a:off x="0" y="6529388"/>
            <a:ext cx="2133600" cy="328612"/>
          </a:xfrm>
          <a:prstGeom prst="rect">
            <a:avLst/>
          </a:prstGeom>
        </p:spPr>
        <p:txBody>
          <a:bodyPr vert="horz" lIns="91440" tIns="45720" rIns="91440" bIns="45720" rtlCol="0" anchor="ctr"/>
          <a:lstStyle>
            <a:lvl1pPr algn="l">
              <a:defRPr sz="1050">
                <a:solidFill>
                  <a:schemeClr val="bg1">
                    <a:lumMod val="75000"/>
                  </a:schemeClr>
                </a:solidFill>
                <a:latin typeface="Arial" pitchFamily="34" charset="0"/>
                <a:cs typeface="Arial" pitchFamily="34" charset="0"/>
              </a:defRPr>
            </a:lvl1pPr>
          </a:lstStyle>
          <a:p>
            <a:pPr fontAlgn="base">
              <a:spcBef>
                <a:spcPct val="0"/>
              </a:spcBef>
              <a:spcAft>
                <a:spcPct val="0"/>
              </a:spcAft>
              <a:defRPr/>
            </a:pPr>
            <a:fld id="{5FAB0E1F-C16E-41A0-B3AC-E02263F899C8}" type="datetimeFigureOut">
              <a:rPr lang="en-US">
                <a:solidFill>
                  <a:prstClr val="white">
                    <a:lumMod val="75000"/>
                  </a:prstClr>
                </a:solidFill>
                <a:ea typeface="ＭＳ Ｐゴシック" charset="0"/>
              </a:rPr>
              <a:pPr fontAlgn="base">
                <a:spcBef>
                  <a:spcPct val="0"/>
                </a:spcBef>
                <a:spcAft>
                  <a:spcPct val="0"/>
                </a:spcAft>
                <a:defRPr/>
              </a:pPr>
              <a:t>1/11/2017</a:t>
            </a:fld>
            <a:endParaRPr lang="en-US" dirty="0">
              <a:solidFill>
                <a:prstClr val="white">
                  <a:lumMod val="75000"/>
                </a:prstClr>
              </a:solidFill>
              <a:ea typeface="ＭＳ Ｐゴシック" charset="0"/>
            </a:endParaRPr>
          </a:p>
        </p:txBody>
      </p:sp>
      <p:sp>
        <p:nvSpPr>
          <p:cNvPr id="5" name="Fußzeilenplatzhalter 4"/>
          <p:cNvSpPr>
            <a:spLocks noGrp="1"/>
          </p:cNvSpPr>
          <p:nvPr>
            <p:ph type="ftr" sz="quarter" idx="3"/>
          </p:nvPr>
        </p:nvSpPr>
        <p:spPr>
          <a:xfrm>
            <a:off x="2354263" y="6524625"/>
            <a:ext cx="4233862" cy="328613"/>
          </a:xfrm>
          <a:prstGeom prst="rect">
            <a:avLst/>
          </a:prstGeom>
        </p:spPr>
        <p:txBody>
          <a:bodyPr vert="horz" lIns="91440" tIns="45720" rIns="91440" bIns="45720" rtlCol="0" anchor="ctr"/>
          <a:lstStyle>
            <a:lvl1pPr algn="ctr">
              <a:defRPr sz="1050">
                <a:solidFill>
                  <a:schemeClr val="bg1">
                    <a:lumMod val="75000"/>
                  </a:schemeClr>
                </a:solidFill>
                <a:latin typeface="Arial" pitchFamily="34" charset="0"/>
                <a:cs typeface="Arial" pitchFamily="34" charset="0"/>
              </a:defRPr>
            </a:lvl1pPr>
          </a:lstStyle>
          <a:p>
            <a:pPr fontAlgn="base">
              <a:spcBef>
                <a:spcPct val="0"/>
              </a:spcBef>
              <a:spcAft>
                <a:spcPct val="0"/>
              </a:spcAft>
              <a:defRPr/>
            </a:pPr>
            <a:endParaRPr lang="en-US">
              <a:solidFill>
                <a:prstClr val="white">
                  <a:lumMod val="75000"/>
                </a:prstClr>
              </a:solidFill>
              <a:ea typeface="ＭＳ Ｐゴシック" charset="0"/>
            </a:endParaRPr>
          </a:p>
        </p:txBody>
      </p:sp>
      <p:sp>
        <p:nvSpPr>
          <p:cNvPr id="6" name="Foliennummernplatzhalter 5"/>
          <p:cNvSpPr>
            <a:spLocks noGrp="1"/>
          </p:cNvSpPr>
          <p:nvPr>
            <p:ph type="sldNum" sz="quarter" idx="4"/>
          </p:nvPr>
        </p:nvSpPr>
        <p:spPr>
          <a:xfrm>
            <a:off x="6659563" y="6529388"/>
            <a:ext cx="838200" cy="328612"/>
          </a:xfrm>
          <a:prstGeom prst="rect">
            <a:avLst/>
          </a:prstGeom>
        </p:spPr>
        <p:txBody>
          <a:bodyPr vert="horz" lIns="91440" tIns="45720" rIns="91440" bIns="45720" rtlCol="0" anchor="ctr"/>
          <a:lstStyle>
            <a:lvl1pPr algn="r">
              <a:defRPr sz="1050">
                <a:solidFill>
                  <a:schemeClr val="bg1">
                    <a:lumMod val="75000"/>
                  </a:schemeClr>
                </a:solidFill>
                <a:latin typeface="Arial" pitchFamily="34" charset="0"/>
                <a:cs typeface="Arial" pitchFamily="34" charset="0"/>
              </a:defRPr>
            </a:lvl1pPr>
          </a:lstStyle>
          <a:p>
            <a:pPr fontAlgn="base">
              <a:spcBef>
                <a:spcPct val="0"/>
              </a:spcBef>
              <a:spcAft>
                <a:spcPct val="0"/>
              </a:spcAft>
              <a:defRPr/>
            </a:pPr>
            <a:r>
              <a:rPr lang="en-US">
                <a:solidFill>
                  <a:prstClr val="white">
                    <a:lumMod val="75000"/>
                  </a:prstClr>
                </a:solidFill>
                <a:ea typeface="ＭＳ Ｐゴシック" charset="0"/>
              </a:rPr>
              <a:t>Page </a:t>
            </a:r>
            <a:fld id="{B6A3D695-B0B5-4124-8AAC-0DE9580FC9B8}" type="slidenum">
              <a:rPr lang="en-US">
                <a:solidFill>
                  <a:prstClr val="white">
                    <a:lumMod val="75000"/>
                  </a:prstClr>
                </a:solidFill>
                <a:ea typeface="ＭＳ Ｐゴシック" charset="0"/>
              </a:rPr>
              <a:pPr fontAlgn="base">
                <a:spcBef>
                  <a:spcPct val="0"/>
                </a:spcBef>
                <a:spcAft>
                  <a:spcPct val="0"/>
                </a:spcAft>
                <a:defRPr/>
              </a:pPr>
              <a:t>‹#›</a:t>
            </a:fld>
            <a:endParaRPr lang="en-US">
              <a:solidFill>
                <a:prstClr val="white">
                  <a:lumMod val="75000"/>
                </a:prstClr>
              </a:solidFill>
              <a:ea typeface="ＭＳ Ｐゴシック" charset="0"/>
            </a:endParaRPr>
          </a:p>
        </p:txBody>
      </p:sp>
      <p:pic>
        <p:nvPicPr>
          <p:cNvPr id="1032" name="Picture 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958138" y="188913"/>
            <a:ext cx="1077912"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3" name="Picture 9" descr="FP7"/>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831263" y="692150"/>
            <a:ext cx="265112"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1" name="Gerade Verbindung 10"/>
          <p:cNvCxnSpPr/>
          <p:nvPr/>
        </p:nvCxnSpPr>
        <p:spPr>
          <a:xfrm>
            <a:off x="0" y="981075"/>
            <a:ext cx="9144000" cy="0"/>
          </a:xfrm>
          <a:prstGeom prst="line">
            <a:avLst/>
          </a:prstGeom>
          <a:ln w="190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1035" name="Picture 189"/>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8101013" y="6381750"/>
            <a:ext cx="833437"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99038234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Lst>
  <p:txStyles>
    <p:titleStyle>
      <a:lvl1pPr algn="l" rtl="0" eaLnBrk="1" fontAlgn="base" hangingPunct="1">
        <a:spcBef>
          <a:spcPct val="0"/>
        </a:spcBef>
        <a:spcAft>
          <a:spcPct val="0"/>
        </a:spcAft>
        <a:defRPr sz="3200" kern="12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3200">
          <a:solidFill>
            <a:schemeClr val="bg1"/>
          </a:solidFill>
          <a:latin typeface="Arial" charset="0"/>
          <a:cs typeface="Arial" charset="0"/>
        </a:defRPr>
      </a:lvl2pPr>
      <a:lvl3pPr algn="l" rtl="0" eaLnBrk="1" fontAlgn="base" hangingPunct="1">
        <a:spcBef>
          <a:spcPct val="0"/>
        </a:spcBef>
        <a:spcAft>
          <a:spcPct val="0"/>
        </a:spcAft>
        <a:defRPr sz="3200">
          <a:solidFill>
            <a:schemeClr val="bg1"/>
          </a:solidFill>
          <a:latin typeface="Arial" charset="0"/>
          <a:cs typeface="Arial" charset="0"/>
        </a:defRPr>
      </a:lvl3pPr>
      <a:lvl4pPr algn="l" rtl="0" eaLnBrk="1" fontAlgn="base" hangingPunct="1">
        <a:spcBef>
          <a:spcPct val="0"/>
        </a:spcBef>
        <a:spcAft>
          <a:spcPct val="0"/>
        </a:spcAft>
        <a:defRPr sz="3200">
          <a:solidFill>
            <a:schemeClr val="bg1"/>
          </a:solidFill>
          <a:latin typeface="Arial" charset="0"/>
          <a:cs typeface="Arial" charset="0"/>
        </a:defRPr>
      </a:lvl4pPr>
      <a:lvl5pPr algn="l" rtl="0" eaLnBrk="1" fontAlgn="base" hangingPunct="1">
        <a:spcBef>
          <a:spcPct val="0"/>
        </a:spcBef>
        <a:spcAft>
          <a:spcPct val="0"/>
        </a:spcAft>
        <a:defRPr sz="3200">
          <a:solidFill>
            <a:schemeClr val="bg1"/>
          </a:solidFill>
          <a:latin typeface="Arial" charset="0"/>
          <a:cs typeface="Arial" charset="0"/>
        </a:defRPr>
      </a:lvl5pPr>
      <a:lvl6pPr marL="457200" algn="l" rtl="0" eaLnBrk="1" fontAlgn="base" hangingPunct="1">
        <a:spcBef>
          <a:spcPct val="0"/>
        </a:spcBef>
        <a:spcAft>
          <a:spcPct val="0"/>
        </a:spcAft>
        <a:defRPr sz="3200">
          <a:solidFill>
            <a:schemeClr val="tx1"/>
          </a:solidFill>
          <a:latin typeface="Arial" charset="0"/>
          <a:cs typeface="Arial" charset="0"/>
        </a:defRPr>
      </a:lvl6pPr>
      <a:lvl7pPr marL="914400" algn="l" rtl="0" eaLnBrk="1" fontAlgn="base" hangingPunct="1">
        <a:spcBef>
          <a:spcPct val="0"/>
        </a:spcBef>
        <a:spcAft>
          <a:spcPct val="0"/>
        </a:spcAft>
        <a:defRPr sz="3200">
          <a:solidFill>
            <a:schemeClr val="tx1"/>
          </a:solidFill>
          <a:latin typeface="Arial" charset="0"/>
          <a:cs typeface="Arial" charset="0"/>
        </a:defRPr>
      </a:lvl7pPr>
      <a:lvl8pPr marL="1371600" algn="l" rtl="0" eaLnBrk="1" fontAlgn="base" hangingPunct="1">
        <a:spcBef>
          <a:spcPct val="0"/>
        </a:spcBef>
        <a:spcAft>
          <a:spcPct val="0"/>
        </a:spcAft>
        <a:defRPr sz="3200">
          <a:solidFill>
            <a:schemeClr val="tx1"/>
          </a:solidFill>
          <a:latin typeface="Arial" charset="0"/>
          <a:cs typeface="Arial" charset="0"/>
        </a:defRPr>
      </a:lvl8pPr>
      <a:lvl9pPr marL="1828800" algn="l" rtl="0" eaLnBrk="1" fontAlgn="base" hangingPunct="1">
        <a:spcBef>
          <a:spcPct val="0"/>
        </a:spcBef>
        <a:spcAft>
          <a:spcPct val="0"/>
        </a:spcAft>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752600" y="347663"/>
            <a:ext cx="69342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Slide heading Arial 40</a:t>
            </a:r>
          </a:p>
        </p:txBody>
      </p:sp>
      <p:sp>
        <p:nvSpPr>
          <p:cNvPr id="2051" name="Rectangle 3"/>
          <p:cNvSpPr>
            <a:spLocks noGrp="1" noChangeArrowheads="1"/>
          </p:cNvSpPr>
          <p:nvPr>
            <p:ph type="body" idx="1"/>
          </p:nvPr>
        </p:nvSpPr>
        <p:spPr bwMode="auto">
          <a:xfrm>
            <a:off x="1752600" y="1773238"/>
            <a:ext cx="6934200" cy="4751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First level Arial 24</a:t>
            </a:r>
          </a:p>
          <a:p>
            <a:pPr lvl="1"/>
            <a:r>
              <a:rPr lang="en-GB" altLang="en-US" smtClean="0"/>
              <a:t>Second level Arial 20</a:t>
            </a:r>
          </a:p>
          <a:p>
            <a:pPr lvl="2"/>
            <a:r>
              <a:rPr lang="en-GB" altLang="en-US" smtClean="0"/>
              <a:t>Third level Arial 20</a:t>
            </a:r>
          </a:p>
          <a:p>
            <a:pPr lvl="3"/>
            <a:r>
              <a:rPr lang="en-GB" altLang="en-US" smtClean="0"/>
              <a:t>Fourth level Arial 20</a:t>
            </a:r>
          </a:p>
          <a:p>
            <a:pPr lvl="4"/>
            <a:r>
              <a:rPr lang="en-GB" altLang="en-US" smtClean="0"/>
              <a:t>Fifth level Arial 20</a:t>
            </a:r>
          </a:p>
        </p:txBody>
      </p:sp>
      <p:sp>
        <p:nvSpPr>
          <p:cNvPr id="165892" name="Rectangle 4"/>
          <p:cNvSpPr>
            <a:spLocks noGrp="1" noChangeArrowheads="1"/>
          </p:cNvSpPr>
          <p:nvPr>
            <p:ph type="ftr" sz="quarter" idx="3"/>
          </p:nvPr>
        </p:nvSpPr>
        <p:spPr bwMode="auto">
          <a:xfrm>
            <a:off x="323850" y="65532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defRPr sz="1000">
                <a:solidFill>
                  <a:schemeClr val="bg1"/>
                </a:solidFill>
                <a:latin typeface="Arial" charset="0"/>
              </a:defRPr>
            </a:lvl1pPr>
          </a:lstStyle>
          <a:p>
            <a:pPr fontAlgn="base">
              <a:spcBef>
                <a:spcPct val="0"/>
              </a:spcBef>
              <a:spcAft>
                <a:spcPct val="0"/>
              </a:spcAft>
              <a:defRPr/>
            </a:pPr>
            <a:r>
              <a:rPr lang="en-GB">
                <a:solidFill>
                  <a:srgbClr val="000000"/>
                </a:solidFill>
              </a:rPr>
              <a:t>© Crown copyright   Met Office</a:t>
            </a:r>
            <a:endParaRPr lang="en-GB" sz="1400">
              <a:solidFill>
                <a:srgbClr val="000000"/>
              </a:solidFill>
              <a:latin typeface="Times" pitchFamily="18" charset="0"/>
            </a:endParaRPr>
          </a:p>
        </p:txBody>
      </p:sp>
    </p:spTree>
  </p:cSld>
  <p:clrMap bg1="dk2" tx1="lt1" bg2="dk1" tx2="lt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p:wipe/>
  </p:transition>
  <p:timing>
    <p:tnLst>
      <p:par>
        <p:cTn id="1" dur="indefinite" restart="never" nodeType="tmRoot"/>
      </p:par>
    </p:tnLst>
  </p:timing>
  <p:hf sldNum="0" hdr="0" dt="0"/>
  <p:txStyles>
    <p:titleStyle>
      <a:lvl1pPr algn="l" rtl="0" eaLnBrk="0" fontAlgn="base" hangingPunct="0">
        <a:lnSpc>
          <a:spcPct val="85000"/>
        </a:lnSpc>
        <a:spcBef>
          <a:spcPct val="0"/>
        </a:spcBef>
        <a:spcAft>
          <a:spcPct val="0"/>
        </a:spcAft>
        <a:defRPr sz="4000">
          <a:solidFill>
            <a:srgbClr val="000000"/>
          </a:solidFill>
          <a:latin typeface="+mj-lt"/>
          <a:ea typeface="+mj-ea"/>
          <a:cs typeface="+mj-cs"/>
        </a:defRPr>
      </a:lvl1pPr>
      <a:lvl2pPr algn="l" rtl="0" eaLnBrk="0" fontAlgn="base" hangingPunct="0">
        <a:lnSpc>
          <a:spcPct val="85000"/>
        </a:lnSpc>
        <a:spcBef>
          <a:spcPct val="0"/>
        </a:spcBef>
        <a:spcAft>
          <a:spcPct val="0"/>
        </a:spcAft>
        <a:defRPr sz="4000">
          <a:solidFill>
            <a:srgbClr val="000000"/>
          </a:solidFill>
          <a:latin typeface="Arial" charset="0"/>
        </a:defRPr>
      </a:lvl2pPr>
      <a:lvl3pPr algn="l" rtl="0" eaLnBrk="0" fontAlgn="base" hangingPunct="0">
        <a:lnSpc>
          <a:spcPct val="85000"/>
        </a:lnSpc>
        <a:spcBef>
          <a:spcPct val="0"/>
        </a:spcBef>
        <a:spcAft>
          <a:spcPct val="0"/>
        </a:spcAft>
        <a:defRPr sz="4000">
          <a:solidFill>
            <a:srgbClr val="000000"/>
          </a:solidFill>
          <a:latin typeface="Arial" charset="0"/>
        </a:defRPr>
      </a:lvl3pPr>
      <a:lvl4pPr algn="l" rtl="0" eaLnBrk="0" fontAlgn="base" hangingPunct="0">
        <a:lnSpc>
          <a:spcPct val="85000"/>
        </a:lnSpc>
        <a:spcBef>
          <a:spcPct val="0"/>
        </a:spcBef>
        <a:spcAft>
          <a:spcPct val="0"/>
        </a:spcAft>
        <a:defRPr sz="4000">
          <a:solidFill>
            <a:srgbClr val="000000"/>
          </a:solidFill>
          <a:latin typeface="Arial" charset="0"/>
        </a:defRPr>
      </a:lvl4pPr>
      <a:lvl5pPr algn="l" rtl="0" eaLnBrk="0" fontAlgn="base" hangingPunct="0">
        <a:lnSpc>
          <a:spcPct val="85000"/>
        </a:lnSpc>
        <a:spcBef>
          <a:spcPct val="0"/>
        </a:spcBef>
        <a:spcAft>
          <a:spcPct val="0"/>
        </a:spcAft>
        <a:defRPr sz="4000">
          <a:solidFill>
            <a:srgbClr val="000000"/>
          </a:solidFill>
          <a:latin typeface="Arial" charset="0"/>
        </a:defRPr>
      </a:lvl5pPr>
      <a:lvl6pPr marL="457200" algn="l" rtl="0" fontAlgn="base">
        <a:lnSpc>
          <a:spcPct val="85000"/>
        </a:lnSpc>
        <a:spcBef>
          <a:spcPct val="0"/>
        </a:spcBef>
        <a:spcAft>
          <a:spcPct val="0"/>
        </a:spcAft>
        <a:defRPr sz="4000">
          <a:solidFill>
            <a:srgbClr val="000000"/>
          </a:solidFill>
          <a:latin typeface="Arial" charset="0"/>
        </a:defRPr>
      </a:lvl6pPr>
      <a:lvl7pPr marL="914400" algn="l" rtl="0" fontAlgn="base">
        <a:lnSpc>
          <a:spcPct val="85000"/>
        </a:lnSpc>
        <a:spcBef>
          <a:spcPct val="0"/>
        </a:spcBef>
        <a:spcAft>
          <a:spcPct val="0"/>
        </a:spcAft>
        <a:defRPr sz="4000">
          <a:solidFill>
            <a:srgbClr val="000000"/>
          </a:solidFill>
          <a:latin typeface="Arial" charset="0"/>
        </a:defRPr>
      </a:lvl7pPr>
      <a:lvl8pPr marL="1371600" algn="l" rtl="0" fontAlgn="base">
        <a:lnSpc>
          <a:spcPct val="85000"/>
        </a:lnSpc>
        <a:spcBef>
          <a:spcPct val="0"/>
        </a:spcBef>
        <a:spcAft>
          <a:spcPct val="0"/>
        </a:spcAft>
        <a:defRPr sz="4000">
          <a:solidFill>
            <a:srgbClr val="000000"/>
          </a:solidFill>
          <a:latin typeface="Arial" charset="0"/>
        </a:defRPr>
      </a:lvl8pPr>
      <a:lvl9pPr marL="1828800" algn="l" rtl="0" fontAlgn="base">
        <a:lnSpc>
          <a:spcPct val="85000"/>
        </a:lnSpc>
        <a:spcBef>
          <a:spcPct val="0"/>
        </a:spcBef>
        <a:spcAft>
          <a:spcPct val="0"/>
        </a:spcAft>
        <a:defRPr sz="4000">
          <a:solidFill>
            <a:srgbClr val="000000"/>
          </a:solidFill>
          <a:latin typeface="Arial" charset="0"/>
        </a:defRPr>
      </a:lvl9pPr>
    </p:titleStyle>
    <p:bodyStyle>
      <a:lvl1pPr marL="261938" indent="-261938" algn="l" rtl="0" eaLnBrk="0" fontAlgn="base" hangingPunct="0">
        <a:lnSpc>
          <a:spcPct val="90000"/>
        </a:lnSpc>
        <a:spcBef>
          <a:spcPct val="35000"/>
        </a:spcBef>
        <a:spcAft>
          <a:spcPct val="35000"/>
        </a:spcAft>
        <a:buChar char="•"/>
        <a:defRPr sz="2400">
          <a:solidFill>
            <a:srgbClr val="000000"/>
          </a:solidFill>
          <a:latin typeface="+mn-lt"/>
          <a:ea typeface="+mn-ea"/>
          <a:cs typeface="+mn-cs"/>
        </a:defRPr>
      </a:lvl1pPr>
      <a:lvl2pPr marL="623888" indent="-182563" algn="l" rtl="0" eaLnBrk="0" fontAlgn="base" hangingPunct="0">
        <a:lnSpc>
          <a:spcPct val="90000"/>
        </a:lnSpc>
        <a:spcBef>
          <a:spcPct val="35000"/>
        </a:spcBef>
        <a:spcAft>
          <a:spcPct val="35000"/>
        </a:spcAft>
        <a:buChar char="•"/>
        <a:defRPr sz="2000">
          <a:solidFill>
            <a:srgbClr val="000000"/>
          </a:solidFill>
          <a:latin typeface="+mn-lt"/>
        </a:defRPr>
      </a:lvl2pPr>
      <a:lvl3pPr marL="987425" indent="-184150" algn="l" rtl="0" eaLnBrk="0" fontAlgn="base" hangingPunct="0">
        <a:lnSpc>
          <a:spcPct val="90000"/>
        </a:lnSpc>
        <a:spcBef>
          <a:spcPct val="35000"/>
        </a:spcBef>
        <a:spcAft>
          <a:spcPct val="35000"/>
        </a:spcAft>
        <a:buChar char="•"/>
        <a:defRPr sz="2000">
          <a:solidFill>
            <a:srgbClr val="000000"/>
          </a:solidFill>
          <a:latin typeface="+mn-lt"/>
        </a:defRPr>
      </a:lvl3pPr>
      <a:lvl4pPr marL="1349375" indent="-182563" algn="l" rtl="0" eaLnBrk="0" fontAlgn="base" hangingPunct="0">
        <a:lnSpc>
          <a:spcPct val="90000"/>
        </a:lnSpc>
        <a:spcBef>
          <a:spcPct val="35000"/>
        </a:spcBef>
        <a:spcAft>
          <a:spcPct val="35000"/>
        </a:spcAft>
        <a:buChar char="•"/>
        <a:defRPr sz="2000">
          <a:solidFill>
            <a:srgbClr val="000000"/>
          </a:solidFill>
          <a:latin typeface="+mn-lt"/>
        </a:defRPr>
      </a:lvl4pPr>
      <a:lvl5pPr marL="1698625" indent="-169863" algn="l" rtl="0" eaLnBrk="0" fontAlgn="base" hangingPunct="0">
        <a:lnSpc>
          <a:spcPct val="90000"/>
        </a:lnSpc>
        <a:spcBef>
          <a:spcPct val="35000"/>
        </a:spcBef>
        <a:spcAft>
          <a:spcPct val="35000"/>
        </a:spcAft>
        <a:buChar char="•"/>
        <a:defRPr sz="2000">
          <a:solidFill>
            <a:srgbClr val="000000"/>
          </a:solidFill>
          <a:latin typeface="+mn-lt"/>
        </a:defRPr>
      </a:lvl5pPr>
      <a:lvl6pPr marL="2155825" indent="-169863" algn="l" rtl="0" fontAlgn="base">
        <a:lnSpc>
          <a:spcPct val="90000"/>
        </a:lnSpc>
        <a:spcBef>
          <a:spcPct val="35000"/>
        </a:spcBef>
        <a:spcAft>
          <a:spcPct val="35000"/>
        </a:spcAft>
        <a:buChar char="•"/>
        <a:defRPr sz="2000">
          <a:solidFill>
            <a:srgbClr val="000000"/>
          </a:solidFill>
          <a:latin typeface="+mn-lt"/>
        </a:defRPr>
      </a:lvl6pPr>
      <a:lvl7pPr marL="2613025" indent="-169863" algn="l" rtl="0" fontAlgn="base">
        <a:lnSpc>
          <a:spcPct val="90000"/>
        </a:lnSpc>
        <a:spcBef>
          <a:spcPct val="35000"/>
        </a:spcBef>
        <a:spcAft>
          <a:spcPct val="35000"/>
        </a:spcAft>
        <a:buChar char="•"/>
        <a:defRPr sz="2000">
          <a:solidFill>
            <a:srgbClr val="000000"/>
          </a:solidFill>
          <a:latin typeface="+mn-lt"/>
        </a:defRPr>
      </a:lvl7pPr>
      <a:lvl8pPr marL="3070225" indent="-169863" algn="l" rtl="0" fontAlgn="base">
        <a:lnSpc>
          <a:spcPct val="90000"/>
        </a:lnSpc>
        <a:spcBef>
          <a:spcPct val="35000"/>
        </a:spcBef>
        <a:spcAft>
          <a:spcPct val="35000"/>
        </a:spcAft>
        <a:buChar char="•"/>
        <a:defRPr sz="2000">
          <a:solidFill>
            <a:srgbClr val="000000"/>
          </a:solidFill>
          <a:latin typeface="+mn-lt"/>
        </a:defRPr>
      </a:lvl8pPr>
      <a:lvl9pPr marL="3527425" indent="-169863" algn="l" rtl="0" fontAlgn="base">
        <a:lnSpc>
          <a:spcPct val="90000"/>
        </a:lnSpc>
        <a:spcBef>
          <a:spcPct val="35000"/>
        </a:spcBef>
        <a:spcAft>
          <a:spcPct val="3500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584" y="274638"/>
            <a:ext cx="7859216"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1259632" y="1600200"/>
            <a:ext cx="7427168"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7" name="Picture 6" descr="bluesidebar.png"/>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0" y="0"/>
            <a:ext cx="395536" cy="6858000"/>
          </a:xfrm>
          <a:prstGeom prst="rect">
            <a:avLst/>
          </a:prstGeom>
        </p:spPr>
      </p:pic>
      <p:pic>
        <p:nvPicPr>
          <p:cNvPr id="1026" name="Picture 2"/>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467544" y="6317878"/>
            <a:ext cx="5937866" cy="6395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userDrawn="1"/>
        </p:nvSpPr>
        <p:spPr>
          <a:xfrm>
            <a:off x="8156512" y="6505599"/>
            <a:ext cx="951992" cy="307777"/>
          </a:xfrm>
          <a:prstGeom prst="rect">
            <a:avLst/>
          </a:prstGeom>
          <a:noFill/>
        </p:spPr>
        <p:txBody>
          <a:bodyPr wrap="none" rtlCol="0">
            <a:spAutoFit/>
          </a:bodyPr>
          <a:lstStyle/>
          <a:p>
            <a:r>
              <a:rPr lang="en-GB" sz="1400" b="1" dirty="0" smtClean="0">
                <a:solidFill>
                  <a:srgbClr val="0070C0"/>
                </a:solidFill>
              </a:rPr>
              <a:t>© ECMWF</a:t>
            </a:r>
            <a:endParaRPr lang="fr-FR" sz="1400" b="1" dirty="0">
              <a:solidFill>
                <a:srgbClr val="0070C0"/>
              </a:solidFill>
            </a:endParaRPr>
          </a:p>
        </p:txBody>
      </p:sp>
    </p:spTree>
    <p:extLst>
      <p:ext uri="{BB962C8B-B14F-4D97-AF65-F5344CB8AC3E}">
        <p14:creationId xmlns:p14="http://schemas.microsoft.com/office/powerpoint/2010/main" xmlns="" val="862217854"/>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Lst>
  <p:txStyles>
    <p:titleStyle>
      <a:lvl1pPr algn="ctr" defTabSz="914400" rtl="0" eaLnBrk="1" latinLnBrk="0" hangingPunct="1">
        <a:spcBef>
          <a:spcPct val="0"/>
        </a:spcBef>
        <a:buNone/>
        <a:defRPr sz="4400" kern="1200">
          <a:solidFill>
            <a:schemeClr val="accent1">
              <a:lumMod val="75000"/>
            </a:schemeClr>
          </a:solidFill>
          <a:latin typeface="Helvetica" pitchFamily="34"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lumMod val="50000"/>
              <a:lumOff val="50000"/>
            </a:schemeClr>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50000"/>
              <a:lumOff val="50000"/>
            </a:schemeClr>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6322" name="Picture 3" descr="wmo_ppt_2012.jp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56323" name="Rectangle 3"/>
          <p:cNvSpPr>
            <a:spLocks noGrp="1" noChangeArrowheads="1"/>
          </p:cNvSpPr>
          <p:nvPr>
            <p:ph type="title"/>
          </p:nvPr>
        </p:nvSpPr>
        <p:spPr bwMode="auto">
          <a:xfrm>
            <a:off x="250825" y="188913"/>
            <a:ext cx="8713788"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6324" name="Rectangle 4"/>
          <p:cNvSpPr>
            <a:spLocks noGrp="1" noChangeArrowheads="1"/>
          </p:cNvSpPr>
          <p:nvPr>
            <p:ph type="body" idx="1"/>
          </p:nvPr>
        </p:nvSpPr>
        <p:spPr bwMode="auto">
          <a:xfrm>
            <a:off x="250825" y="1052513"/>
            <a:ext cx="8713788" cy="4897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2" name="Rectangle 6"/>
          <p:cNvSpPr>
            <a:spLocks noGrp="1" noChangeArrowheads="1"/>
          </p:cNvSpPr>
          <p:nvPr>
            <p:ph type="ftr" sz="quarter" idx="3"/>
          </p:nvPr>
        </p:nvSpPr>
        <p:spPr bwMode="auto">
          <a:xfrm>
            <a:off x="1042988" y="6453188"/>
            <a:ext cx="4465637"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FontTx/>
              <a:buNone/>
              <a:defRPr sz="1200">
                <a:solidFill>
                  <a:srgbClr val="000000"/>
                </a:solidFill>
                <a:latin typeface="Arial" charset="0"/>
                <a:cs typeface="+mn-cs"/>
              </a:defRPr>
            </a:lvl1pPr>
          </a:lstStyle>
          <a:p>
            <a:pPr fontAlgn="base">
              <a:spcAft>
                <a:spcPct val="0"/>
              </a:spcAft>
              <a:defRPr/>
            </a:pPr>
            <a:r>
              <a:rPr lang="en-US" altLang="en-US"/>
              <a:t>test footer</a:t>
            </a:r>
          </a:p>
        </p:txBody>
      </p:sp>
      <p:sp>
        <p:nvSpPr>
          <p:cNvPr id="24583" name="Rectangle 7"/>
          <p:cNvSpPr>
            <a:spLocks noGrp="1" noChangeArrowheads="1"/>
          </p:cNvSpPr>
          <p:nvPr>
            <p:ph type="sldNum" sz="quarter" idx="4"/>
          </p:nvPr>
        </p:nvSpPr>
        <p:spPr bwMode="auto">
          <a:xfrm>
            <a:off x="5867400" y="6478588"/>
            <a:ext cx="11525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rgbClr val="000000"/>
                </a:solidFill>
              </a:defRPr>
            </a:lvl1pPr>
          </a:lstStyle>
          <a:p>
            <a:pPr fontAlgn="base">
              <a:spcBef>
                <a:spcPct val="0"/>
              </a:spcBef>
              <a:spcAft>
                <a:spcPct val="0"/>
              </a:spcAft>
              <a:defRPr/>
            </a:pPr>
            <a:fld id="{123751B8-8D9A-4EA7-A2EF-04630D4ED010}" type="slidenum">
              <a:rPr lang="en-US" altLang="en-US">
                <a:latin typeface="Arial" pitchFamily="34" charset="0"/>
                <a:cs typeface="Arial" pitchFamily="34" charset="0"/>
              </a:rPr>
              <a:pPr fontAlgn="base">
                <a:spcBef>
                  <a:spcPct val="0"/>
                </a:spcBef>
                <a:spcAft>
                  <a:spcPct val="0"/>
                </a:spcAft>
                <a:defRPr/>
              </a:pPr>
              <a:t>‹#›</a:t>
            </a:fld>
            <a:endParaRPr lang="en-US" altLang="en-US">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dt="0"/>
  <p:txStyles>
    <p:titleStyle>
      <a:lvl1pPr algn="l" rtl="0" eaLnBrk="0" fontAlgn="base" hangingPunct="0">
        <a:spcBef>
          <a:spcPct val="0"/>
        </a:spcBef>
        <a:spcAft>
          <a:spcPct val="0"/>
        </a:spcAft>
        <a:defRPr sz="3000">
          <a:solidFill>
            <a:schemeClr val="tx2"/>
          </a:solidFill>
          <a:latin typeface="Arial" charset="0"/>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Narrow" pitchFamily="34" charset="0"/>
        </a:defRPr>
      </a:lvl6pPr>
      <a:lvl7pPr marL="914400" algn="l" rtl="0" eaLnBrk="1" fontAlgn="base" hangingPunct="1">
        <a:spcBef>
          <a:spcPct val="0"/>
        </a:spcBef>
        <a:spcAft>
          <a:spcPct val="0"/>
        </a:spcAft>
        <a:defRPr sz="3200">
          <a:solidFill>
            <a:schemeClr val="tx2"/>
          </a:solidFill>
          <a:latin typeface="Arial Narrow" pitchFamily="34" charset="0"/>
        </a:defRPr>
      </a:lvl7pPr>
      <a:lvl8pPr marL="1371600" algn="l" rtl="0" eaLnBrk="1" fontAlgn="base" hangingPunct="1">
        <a:spcBef>
          <a:spcPct val="0"/>
        </a:spcBef>
        <a:spcAft>
          <a:spcPct val="0"/>
        </a:spcAft>
        <a:defRPr sz="3200">
          <a:solidFill>
            <a:schemeClr val="tx2"/>
          </a:solidFill>
          <a:latin typeface="Arial Narrow" pitchFamily="34" charset="0"/>
        </a:defRPr>
      </a:lvl8pPr>
      <a:lvl9pPr marL="1828800" algn="l" rtl="0" eaLnBrk="1" fontAlgn="base" hangingPunct="1">
        <a:spcBef>
          <a:spcPct val="0"/>
        </a:spcBef>
        <a:spcAft>
          <a:spcPct val="0"/>
        </a:spcAft>
        <a:defRPr sz="3200">
          <a:solidFill>
            <a:schemeClr val="tx2"/>
          </a:solidFill>
          <a:latin typeface="Arial Narrow" pitchFamily="34" charset="0"/>
        </a:defRPr>
      </a:lvl9pPr>
    </p:titleStyle>
    <p:bodyStyle>
      <a:lvl1pPr marL="5334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0" fontAlgn="base" hangingPunct="0">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3" descr="wmo_ppt_2012.jp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3075" name="Rectangle 3"/>
          <p:cNvSpPr>
            <a:spLocks noGrp="1" noChangeArrowheads="1"/>
          </p:cNvSpPr>
          <p:nvPr>
            <p:ph type="title"/>
          </p:nvPr>
        </p:nvSpPr>
        <p:spPr bwMode="auto">
          <a:xfrm>
            <a:off x="250825" y="188913"/>
            <a:ext cx="8713788"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Rectangle 4"/>
          <p:cNvSpPr>
            <a:spLocks noGrp="1" noChangeArrowheads="1"/>
          </p:cNvSpPr>
          <p:nvPr>
            <p:ph type="body" idx="1"/>
          </p:nvPr>
        </p:nvSpPr>
        <p:spPr bwMode="auto">
          <a:xfrm>
            <a:off x="250825" y="1052513"/>
            <a:ext cx="8713788" cy="4897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2" name="Rectangle 6"/>
          <p:cNvSpPr>
            <a:spLocks noGrp="1" noChangeArrowheads="1"/>
          </p:cNvSpPr>
          <p:nvPr>
            <p:ph type="ftr" sz="quarter" idx="3"/>
          </p:nvPr>
        </p:nvSpPr>
        <p:spPr bwMode="auto">
          <a:xfrm>
            <a:off x="1042988" y="6453188"/>
            <a:ext cx="4465637"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FontTx/>
              <a:buNone/>
              <a:defRPr sz="1200">
                <a:solidFill>
                  <a:srgbClr val="000000"/>
                </a:solidFill>
                <a:cs typeface="+mn-cs"/>
              </a:defRPr>
            </a:lvl1pPr>
          </a:lstStyle>
          <a:p>
            <a:pPr fontAlgn="base">
              <a:spcAft>
                <a:spcPct val="0"/>
              </a:spcAft>
              <a:defRPr/>
            </a:pPr>
            <a:r>
              <a:rPr lang="en-US" altLang="en-US">
                <a:latin typeface="Arial" pitchFamily="34" charset="0"/>
              </a:rPr>
              <a:t>test footer</a:t>
            </a:r>
          </a:p>
        </p:txBody>
      </p:sp>
      <p:sp>
        <p:nvSpPr>
          <p:cNvPr id="24583" name="Rectangle 7"/>
          <p:cNvSpPr>
            <a:spLocks noGrp="1" noChangeArrowheads="1"/>
          </p:cNvSpPr>
          <p:nvPr>
            <p:ph type="sldNum" sz="quarter" idx="4"/>
          </p:nvPr>
        </p:nvSpPr>
        <p:spPr bwMode="auto">
          <a:xfrm>
            <a:off x="5867400" y="6478588"/>
            <a:ext cx="11525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FontTx/>
              <a:buNone/>
              <a:defRPr sz="1200">
                <a:solidFill>
                  <a:srgbClr val="000000"/>
                </a:solidFill>
                <a:cs typeface="+mn-cs"/>
              </a:defRPr>
            </a:lvl1pPr>
          </a:lstStyle>
          <a:p>
            <a:pPr fontAlgn="base">
              <a:spcAft>
                <a:spcPct val="0"/>
              </a:spcAft>
              <a:defRPr/>
            </a:pPr>
            <a:fld id="{D5220C20-2524-4E6F-AACD-9FD3F7D1C2AC}" type="slidenum">
              <a:rPr lang="en-US" altLang="en-US">
                <a:latin typeface="Arial" pitchFamily="34" charset="0"/>
              </a:rPr>
              <a:pPr fontAlgn="base">
                <a:spcAft>
                  <a:spcPct val="0"/>
                </a:spcAft>
                <a:defRPr/>
              </a:pPr>
              <a:t>‹#›</a:t>
            </a:fld>
            <a:endParaRPr lang="en-US" altLang="en-US">
              <a:latin typeface="Arial" pitchFamily="34" charset="0"/>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dt="0"/>
  <p:txStyles>
    <p:titleStyle>
      <a:lvl1pPr algn="l" rtl="0" eaLnBrk="0" fontAlgn="base" hangingPunct="0">
        <a:spcBef>
          <a:spcPct val="0"/>
        </a:spcBef>
        <a:spcAft>
          <a:spcPct val="0"/>
        </a:spcAft>
        <a:defRPr sz="3000">
          <a:solidFill>
            <a:schemeClr val="tx2"/>
          </a:solidFill>
          <a:latin typeface="Arial" pitchFamily="34" charset="0"/>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p:titleStyle>
    <p:bodyStyle>
      <a:lvl1pPr marL="5334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pitchFamily="34"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pitchFamily="34" charset="0"/>
        </a:defRPr>
      </a:lvl2pPr>
      <a:lvl3pPr marL="1371600" indent="-457200" algn="l" rtl="0" eaLnBrk="0" fontAlgn="base" hangingPunct="0">
        <a:spcBef>
          <a:spcPct val="20000"/>
        </a:spcBef>
        <a:spcAft>
          <a:spcPct val="0"/>
        </a:spcAft>
        <a:buClr>
          <a:srgbClr val="FF9900"/>
        </a:buClr>
        <a:buFont typeface="Wingdings" pitchFamily="2" charset="2"/>
        <a:buChar char="§"/>
        <a:defRPr sz="2400">
          <a:solidFill>
            <a:schemeClr val="tx1"/>
          </a:solidFill>
          <a:latin typeface="Arial" pitchFamily="34" charset="0"/>
        </a:defRPr>
      </a:lvl3pPr>
      <a:lvl4pPr marL="1752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4pPr>
      <a:lvl5pPr marL="22098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wmo_ppt_2012.jp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250825" y="188913"/>
            <a:ext cx="8713788"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250825" y="1052513"/>
            <a:ext cx="8713788" cy="4897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2" name="Rectangle 6"/>
          <p:cNvSpPr>
            <a:spLocks noGrp="1" noChangeArrowheads="1"/>
          </p:cNvSpPr>
          <p:nvPr>
            <p:ph type="ftr" sz="quarter" idx="3"/>
          </p:nvPr>
        </p:nvSpPr>
        <p:spPr bwMode="auto">
          <a:xfrm>
            <a:off x="1042988" y="6453188"/>
            <a:ext cx="4465637"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FontTx/>
              <a:buNone/>
              <a:defRPr sz="1200">
                <a:latin typeface="Arial" charset="0"/>
                <a:cs typeface="+mn-cs"/>
              </a:defRPr>
            </a:lvl1pPr>
          </a:lstStyle>
          <a:p>
            <a:pPr fontAlgn="base">
              <a:spcAft>
                <a:spcPct val="0"/>
              </a:spcAft>
              <a:defRPr/>
            </a:pPr>
            <a:r>
              <a:rPr lang="en-US" altLang="en-US">
                <a:solidFill>
                  <a:srgbClr val="000000"/>
                </a:solidFill>
              </a:rPr>
              <a:t>test footer</a:t>
            </a:r>
          </a:p>
        </p:txBody>
      </p:sp>
      <p:sp>
        <p:nvSpPr>
          <p:cNvPr id="24583" name="Rectangle 7"/>
          <p:cNvSpPr>
            <a:spLocks noGrp="1" noChangeArrowheads="1"/>
          </p:cNvSpPr>
          <p:nvPr>
            <p:ph type="sldNum" sz="quarter" idx="4"/>
          </p:nvPr>
        </p:nvSpPr>
        <p:spPr bwMode="auto">
          <a:xfrm>
            <a:off x="5867400" y="6478588"/>
            <a:ext cx="11525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fontAlgn="base">
              <a:spcBef>
                <a:spcPct val="0"/>
              </a:spcBef>
              <a:spcAft>
                <a:spcPct val="0"/>
              </a:spcAft>
              <a:defRPr/>
            </a:pPr>
            <a:fld id="{2396E298-320C-4CD4-8C85-53A7539A30A4}" type="slidenum">
              <a:rPr lang="en-US" altLang="en-US">
                <a:solidFill>
                  <a:srgbClr val="000000"/>
                </a:solidFill>
                <a:latin typeface="Arial" pitchFamily="34" charset="0"/>
                <a:cs typeface="Arial" pitchFamily="34" charset="0"/>
              </a:rPr>
              <a:pPr fontAlgn="base">
                <a:spcBef>
                  <a:spcPct val="0"/>
                </a:spcBef>
                <a:spcAft>
                  <a:spcPct val="0"/>
                </a:spcAft>
                <a:defRPr/>
              </a:pPr>
              <a:t>‹#›</a:t>
            </a:fld>
            <a:endParaRPr lang="en-US" altLang="en-US">
              <a:solidFill>
                <a:srgbClr val="000000"/>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dt="0"/>
  <p:txStyles>
    <p:titleStyle>
      <a:lvl1pPr algn="l" rtl="0" eaLnBrk="0" fontAlgn="base" hangingPunct="0">
        <a:spcBef>
          <a:spcPct val="0"/>
        </a:spcBef>
        <a:spcAft>
          <a:spcPct val="0"/>
        </a:spcAft>
        <a:defRPr sz="3000">
          <a:solidFill>
            <a:schemeClr val="tx2"/>
          </a:solidFill>
          <a:latin typeface="Arial" charset="0"/>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Narrow" pitchFamily="34" charset="0"/>
        </a:defRPr>
      </a:lvl6pPr>
      <a:lvl7pPr marL="914400" algn="l" rtl="0" eaLnBrk="1" fontAlgn="base" hangingPunct="1">
        <a:spcBef>
          <a:spcPct val="0"/>
        </a:spcBef>
        <a:spcAft>
          <a:spcPct val="0"/>
        </a:spcAft>
        <a:defRPr sz="3200">
          <a:solidFill>
            <a:schemeClr val="tx2"/>
          </a:solidFill>
          <a:latin typeface="Arial Narrow" pitchFamily="34" charset="0"/>
        </a:defRPr>
      </a:lvl7pPr>
      <a:lvl8pPr marL="1371600" algn="l" rtl="0" eaLnBrk="1" fontAlgn="base" hangingPunct="1">
        <a:spcBef>
          <a:spcPct val="0"/>
        </a:spcBef>
        <a:spcAft>
          <a:spcPct val="0"/>
        </a:spcAft>
        <a:defRPr sz="3200">
          <a:solidFill>
            <a:schemeClr val="tx2"/>
          </a:solidFill>
          <a:latin typeface="Arial Narrow" pitchFamily="34" charset="0"/>
        </a:defRPr>
      </a:lvl8pPr>
      <a:lvl9pPr marL="1828800" algn="l" rtl="0" eaLnBrk="1" fontAlgn="base" hangingPunct="1">
        <a:spcBef>
          <a:spcPct val="0"/>
        </a:spcBef>
        <a:spcAft>
          <a:spcPct val="0"/>
        </a:spcAft>
        <a:defRPr sz="3200">
          <a:solidFill>
            <a:schemeClr val="tx2"/>
          </a:solidFill>
          <a:latin typeface="Arial Narrow" pitchFamily="34" charset="0"/>
        </a:defRPr>
      </a:lvl9pPr>
    </p:titleStyle>
    <p:bodyStyle>
      <a:lvl1pPr marL="5334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0" fontAlgn="base" hangingPunct="0">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490" name="Picture 3" descr="wmo_ppt_2012.jp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63491" name="Rectangle 3"/>
          <p:cNvSpPr>
            <a:spLocks noGrp="1" noChangeArrowheads="1"/>
          </p:cNvSpPr>
          <p:nvPr>
            <p:ph type="title"/>
          </p:nvPr>
        </p:nvSpPr>
        <p:spPr bwMode="auto">
          <a:xfrm>
            <a:off x="250825" y="188913"/>
            <a:ext cx="8713788"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3492" name="Rectangle 4"/>
          <p:cNvSpPr>
            <a:spLocks noGrp="1" noChangeArrowheads="1"/>
          </p:cNvSpPr>
          <p:nvPr>
            <p:ph type="body" idx="1"/>
          </p:nvPr>
        </p:nvSpPr>
        <p:spPr bwMode="auto">
          <a:xfrm>
            <a:off x="250825" y="1052513"/>
            <a:ext cx="8713788" cy="4897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2" name="Rectangle 6"/>
          <p:cNvSpPr>
            <a:spLocks noGrp="1" noChangeArrowheads="1"/>
          </p:cNvSpPr>
          <p:nvPr>
            <p:ph type="ftr" sz="quarter" idx="3"/>
          </p:nvPr>
        </p:nvSpPr>
        <p:spPr bwMode="auto">
          <a:xfrm>
            <a:off x="1042988" y="6453188"/>
            <a:ext cx="4465637"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FontTx/>
              <a:buNone/>
              <a:defRPr sz="1200">
                <a:solidFill>
                  <a:srgbClr val="000000"/>
                </a:solidFill>
                <a:latin typeface="Arial" charset="0"/>
                <a:ea typeface="ＭＳ Ｐゴシック" charset="0"/>
                <a:cs typeface="+mn-cs"/>
              </a:defRPr>
            </a:lvl1pPr>
          </a:lstStyle>
          <a:p>
            <a:pPr fontAlgn="base">
              <a:spcAft>
                <a:spcPct val="0"/>
              </a:spcAft>
              <a:defRPr/>
            </a:pPr>
            <a:r>
              <a:rPr lang="en-US"/>
              <a:t>test footer</a:t>
            </a:r>
          </a:p>
        </p:txBody>
      </p:sp>
      <p:sp>
        <p:nvSpPr>
          <p:cNvPr id="24583" name="Rectangle 7"/>
          <p:cNvSpPr>
            <a:spLocks noGrp="1" noChangeArrowheads="1"/>
          </p:cNvSpPr>
          <p:nvPr>
            <p:ph type="sldNum" sz="quarter" idx="4"/>
          </p:nvPr>
        </p:nvSpPr>
        <p:spPr bwMode="auto">
          <a:xfrm>
            <a:off x="5867400" y="6478588"/>
            <a:ext cx="11525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FontTx/>
              <a:buNone/>
              <a:defRPr sz="1200">
                <a:solidFill>
                  <a:srgbClr val="000000"/>
                </a:solidFill>
                <a:latin typeface="Arial" charset="0"/>
                <a:ea typeface="ＭＳ Ｐゴシック" charset="0"/>
                <a:cs typeface="+mn-cs"/>
              </a:defRPr>
            </a:lvl1pPr>
          </a:lstStyle>
          <a:p>
            <a:pPr fontAlgn="base">
              <a:spcAft>
                <a:spcPct val="0"/>
              </a:spcAft>
              <a:defRPr/>
            </a:pPr>
            <a:fld id="{2D19A688-B956-4A2C-86FB-336C5940E1B5}" type="slidenum">
              <a:rPr lang="en-US"/>
              <a:pPr fontAlgn="base">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dt="0"/>
  <p:txStyles>
    <p:titleStyle>
      <a:lvl1pPr algn="l" rtl="0" eaLnBrk="0" fontAlgn="base" hangingPunct="0">
        <a:spcBef>
          <a:spcPct val="0"/>
        </a:spcBef>
        <a:spcAft>
          <a:spcPct val="0"/>
        </a:spcAft>
        <a:defRPr sz="3000">
          <a:solidFill>
            <a:schemeClr val="tx2"/>
          </a:solidFill>
          <a:latin typeface="Arial" charset="0"/>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p:titleStyle>
    <p:bodyStyle>
      <a:lvl1pPr marL="5334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0" fontAlgn="base" hangingPunct="0">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descr="wmo_ppt_2012_last.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Rectangle 8"/>
          <p:cNvSpPr>
            <a:spLocks noGrp="1" noChangeArrowheads="1"/>
          </p:cNvSpPr>
          <p:nvPr>
            <p:ph type="body" idx="1"/>
          </p:nvPr>
        </p:nvSpPr>
        <p:spPr bwMode="auto">
          <a:xfrm>
            <a:off x="179388" y="4365625"/>
            <a:ext cx="8785225" cy="172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This space can be used for contact information</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6" name="Rectangle 10"/>
          <p:cNvSpPr>
            <a:spLocks noGrp="1" noChangeArrowheads="1"/>
          </p:cNvSpPr>
          <p:nvPr>
            <p:ph type="ftr" sz="quarter" idx="3"/>
          </p:nvPr>
        </p:nvSpPr>
        <p:spPr bwMode="auto">
          <a:xfrm>
            <a:off x="2484438" y="6462713"/>
            <a:ext cx="24479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fontAlgn="base">
              <a:spcBef>
                <a:spcPct val="0"/>
              </a:spcBef>
              <a:spcAft>
                <a:spcPct val="0"/>
              </a:spcAft>
              <a:defRPr/>
            </a:pPr>
            <a:endParaRPr lang="en-US" altLang="en-US">
              <a:solidFill>
                <a:srgbClr val="000000"/>
              </a:solidFill>
              <a:latin typeface="Arial" pitchFamily="34" charset="0"/>
              <a:cs typeface="Arial" pitchFamily="34" charset="0"/>
            </a:endParaRPr>
          </a:p>
        </p:txBody>
      </p:sp>
      <p:sp>
        <p:nvSpPr>
          <p:cNvPr id="9227" name="Rectangle 11"/>
          <p:cNvSpPr>
            <a:spLocks noGrp="1" noChangeArrowheads="1"/>
          </p:cNvSpPr>
          <p:nvPr>
            <p:ph type="sldNum" sz="quarter" idx="4"/>
          </p:nvPr>
        </p:nvSpPr>
        <p:spPr bwMode="auto">
          <a:xfrm>
            <a:off x="5148263" y="6462713"/>
            <a:ext cx="1905000"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fontAlgn="base">
              <a:spcBef>
                <a:spcPct val="0"/>
              </a:spcBef>
              <a:spcAft>
                <a:spcPct val="0"/>
              </a:spcAft>
              <a:defRPr/>
            </a:pPr>
            <a:fld id="{40640B2E-81B3-45F8-90A0-0391D810160F}" type="slidenum">
              <a:rPr lang="en-US" altLang="en-US">
                <a:solidFill>
                  <a:srgbClr val="000000"/>
                </a:solidFill>
                <a:latin typeface="Arial" pitchFamily="34" charset="0"/>
                <a:cs typeface="Arial" pitchFamily="34" charset="0"/>
              </a:rPr>
              <a:pPr fontAlgn="base">
                <a:spcBef>
                  <a:spcPct val="0"/>
                </a:spcBef>
                <a:spcAft>
                  <a:spcPct val="0"/>
                </a:spcAft>
                <a:defRPr/>
              </a:pPr>
              <a:t>‹#›</a:t>
            </a:fld>
            <a:endParaRPr lang="en-US" altLang="en-US">
              <a:solidFill>
                <a:srgbClr val="000000"/>
              </a:solidFill>
              <a:latin typeface="Arial" pitchFamily="34" charset="0"/>
              <a:cs typeface="Arial" pitchFamily="34" charset="0"/>
            </a:endParaRPr>
          </a:p>
        </p:txBody>
      </p:sp>
      <p:sp>
        <p:nvSpPr>
          <p:cNvPr id="2054" name="Rectangle 13"/>
          <p:cNvSpPr>
            <a:spLocks noGrp="1" noChangeArrowheads="1"/>
          </p:cNvSpPr>
          <p:nvPr>
            <p:ph type="title"/>
          </p:nvPr>
        </p:nvSpPr>
        <p:spPr bwMode="auto">
          <a:xfrm>
            <a:off x="250825" y="3573463"/>
            <a:ext cx="8713788" cy="719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Thank you for your attention</a:t>
            </a:r>
          </a:p>
        </p:txBody>
      </p:sp>
      <p:sp>
        <p:nvSpPr>
          <p:cNvPr id="2055" name="Title 9"/>
          <p:cNvSpPr txBox="1">
            <a:spLocks/>
          </p:cNvSpPr>
          <p:nvPr/>
        </p:nvSpPr>
        <p:spPr bwMode="auto">
          <a:xfrm>
            <a:off x="117475" y="6380163"/>
            <a:ext cx="1141413" cy="477837"/>
          </a:xfrm>
          <a:prstGeom prst="rect">
            <a:avLst/>
          </a:prstGeom>
          <a:noFill/>
          <a:ln w="9525">
            <a:noFill/>
            <a:miter lim="800000"/>
            <a:headEnd/>
            <a:tailEnd/>
          </a:ln>
        </p:spPr>
        <p:txBody>
          <a:bodyPr anchor="ctr"/>
          <a:lstStyle/>
          <a:p>
            <a:pPr defTabSz="457200" fontAlgn="base">
              <a:spcBef>
                <a:spcPct val="0"/>
              </a:spcBef>
              <a:spcAft>
                <a:spcPct val="0"/>
              </a:spcAft>
              <a:defRPr/>
            </a:pPr>
            <a:r>
              <a:rPr lang="en-US" altLang="en-US" sz="1200">
                <a:solidFill>
                  <a:srgbClr val="0070C0"/>
                </a:solidFill>
                <a:latin typeface="Arial" pitchFamily="34" charset="0"/>
                <a:cs typeface="Arial" pitchFamily="34" charset="0"/>
                <a:hlinkClick r:id="rId14"/>
              </a:rPr>
              <a:t>www.wmo.int</a:t>
            </a:r>
            <a:endParaRPr lang="en-US" altLang="en-US" sz="1200">
              <a:solidFill>
                <a:srgbClr val="0070C0"/>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Arial Narrow" pitchFamily="34" charset="0"/>
        </a:defRPr>
      </a:lvl2pPr>
      <a:lvl3pPr algn="ctr" rtl="0" eaLnBrk="0" fontAlgn="base" hangingPunct="0">
        <a:spcBef>
          <a:spcPct val="0"/>
        </a:spcBef>
        <a:spcAft>
          <a:spcPct val="0"/>
        </a:spcAft>
        <a:defRPr sz="4000">
          <a:solidFill>
            <a:schemeClr val="bg1"/>
          </a:solidFill>
          <a:latin typeface="Arial Narrow" pitchFamily="34" charset="0"/>
        </a:defRPr>
      </a:lvl3pPr>
      <a:lvl4pPr algn="ctr" rtl="0" eaLnBrk="0" fontAlgn="base" hangingPunct="0">
        <a:spcBef>
          <a:spcPct val="0"/>
        </a:spcBef>
        <a:spcAft>
          <a:spcPct val="0"/>
        </a:spcAft>
        <a:defRPr sz="4000">
          <a:solidFill>
            <a:schemeClr val="bg1"/>
          </a:solidFill>
          <a:latin typeface="Arial Narrow" pitchFamily="34" charset="0"/>
        </a:defRPr>
      </a:lvl4pPr>
      <a:lvl5pPr algn="ctr" rtl="0" eaLnBrk="0" fontAlgn="base" hangingPunct="0">
        <a:spcBef>
          <a:spcPct val="0"/>
        </a:spcBef>
        <a:spcAft>
          <a:spcPct val="0"/>
        </a:spcAft>
        <a:defRPr sz="4000">
          <a:solidFill>
            <a:schemeClr val="bg1"/>
          </a:solidFill>
          <a:latin typeface="Arial Narrow" pitchFamily="34" charset="0"/>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ctr" rtl="0" eaLnBrk="0" fontAlgn="base" hangingPunct="0">
        <a:spcBef>
          <a:spcPct val="20000"/>
        </a:spcBef>
        <a:spcAft>
          <a:spcPct val="0"/>
        </a:spcAft>
        <a:defRPr sz="2000">
          <a:solidFill>
            <a:schemeClr val="bg1"/>
          </a:solidFill>
          <a:latin typeface="Arial" charset="0"/>
          <a:ea typeface="+mn-ea"/>
          <a:cs typeface="+mn-cs"/>
        </a:defRPr>
      </a:lvl1pPr>
      <a:lvl2pPr marL="742950" indent="-28575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2pPr>
      <a:lvl3pPr marL="11430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3pPr>
      <a:lvl4pPr marL="16002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4pPr>
      <a:lvl5pPr marL="20574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0" y="0"/>
            <a:ext cx="9144000" cy="981075"/>
          </a:xfrm>
          <a:prstGeom prst="rect">
            <a:avLst/>
          </a:prstGeom>
          <a:solidFill>
            <a:srgbClr val="837D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27" name="Titelplatzhalter 1"/>
          <p:cNvSpPr>
            <a:spLocks noGrp="1"/>
          </p:cNvSpPr>
          <p:nvPr>
            <p:ph type="title"/>
          </p:nvPr>
        </p:nvSpPr>
        <p:spPr bwMode="auto">
          <a:xfrm>
            <a:off x="1" y="0"/>
            <a:ext cx="86868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smtClean="0"/>
              <a:t>Titelmasterformat Click </a:t>
            </a:r>
            <a:r>
              <a:rPr lang="de-DE" dirty="0" err="1" smtClean="0"/>
              <a:t>to</a:t>
            </a:r>
            <a:r>
              <a:rPr lang="de-DE" dirty="0" smtClean="0"/>
              <a:t> Modify</a:t>
            </a:r>
            <a:endParaRPr lang="en-US" dirty="0" smtClean="0"/>
          </a:p>
        </p:txBody>
      </p:sp>
      <p:sp>
        <p:nvSpPr>
          <p:cNvPr id="1028" name="Textplatzhalter 2"/>
          <p:cNvSpPr>
            <a:spLocks noGrp="1"/>
          </p:cNvSpPr>
          <p:nvPr>
            <p:ph type="body" idx="1"/>
          </p:nvPr>
        </p:nvSpPr>
        <p:spPr bwMode="auto">
          <a:xfrm>
            <a:off x="250825" y="14128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Click to Modify</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4" name="Datumsplatzhalter 3"/>
          <p:cNvSpPr>
            <a:spLocks noGrp="1"/>
          </p:cNvSpPr>
          <p:nvPr>
            <p:ph type="dt" sz="half" idx="2"/>
          </p:nvPr>
        </p:nvSpPr>
        <p:spPr>
          <a:xfrm>
            <a:off x="0" y="6529388"/>
            <a:ext cx="2133600" cy="328612"/>
          </a:xfrm>
          <a:prstGeom prst="rect">
            <a:avLst/>
          </a:prstGeom>
        </p:spPr>
        <p:txBody>
          <a:bodyPr vert="horz" lIns="91440" tIns="45720" rIns="91440" bIns="45720" rtlCol="0" anchor="ctr"/>
          <a:lstStyle>
            <a:lvl1pPr algn="l">
              <a:defRPr sz="1050" smtClean="0">
                <a:solidFill>
                  <a:schemeClr val="bg1">
                    <a:lumMod val="75000"/>
                  </a:schemeClr>
                </a:solidFill>
                <a:latin typeface="Arial" pitchFamily="34" charset="0"/>
                <a:cs typeface="Arial" pitchFamily="34" charset="0"/>
              </a:defRPr>
            </a:lvl1pPr>
          </a:lstStyle>
          <a:p>
            <a:pPr fontAlgn="base">
              <a:spcBef>
                <a:spcPct val="0"/>
              </a:spcBef>
              <a:spcAft>
                <a:spcPct val="0"/>
              </a:spcAft>
              <a:defRPr/>
            </a:pPr>
            <a:fld id="{D36306DD-407A-47C8-A2FD-C9490FD5B2C5}" type="datetimeFigureOut">
              <a:rPr lang="en-US">
                <a:solidFill>
                  <a:prstClr val="white">
                    <a:lumMod val="75000"/>
                  </a:prstClr>
                </a:solidFill>
              </a:rPr>
              <a:pPr fontAlgn="base">
                <a:spcBef>
                  <a:spcPct val="0"/>
                </a:spcBef>
                <a:spcAft>
                  <a:spcPct val="0"/>
                </a:spcAft>
                <a:defRPr/>
              </a:pPr>
              <a:t>1/11/2017</a:t>
            </a:fld>
            <a:endParaRPr lang="en-US" dirty="0">
              <a:solidFill>
                <a:prstClr val="white">
                  <a:lumMod val="75000"/>
                </a:prstClr>
              </a:solidFill>
            </a:endParaRPr>
          </a:p>
        </p:txBody>
      </p:sp>
      <p:sp>
        <p:nvSpPr>
          <p:cNvPr id="5" name="Fußzeilenplatzhalter 4"/>
          <p:cNvSpPr>
            <a:spLocks noGrp="1"/>
          </p:cNvSpPr>
          <p:nvPr>
            <p:ph type="ftr" sz="quarter" idx="3"/>
          </p:nvPr>
        </p:nvSpPr>
        <p:spPr>
          <a:xfrm>
            <a:off x="2354263" y="6524625"/>
            <a:ext cx="4233862" cy="328613"/>
          </a:xfrm>
          <a:prstGeom prst="rect">
            <a:avLst/>
          </a:prstGeom>
        </p:spPr>
        <p:txBody>
          <a:bodyPr vert="horz" lIns="91440" tIns="45720" rIns="91440" bIns="45720" rtlCol="0" anchor="ctr"/>
          <a:lstStyle>
            <a:lvl1pPr algn="ctr">
              <a:defRPr sz="1050" dirty="0">
                <a:solidFill>
                  <a:schemeClr val="bg1">
                    <a:lumMod val="75000"/>
                  </a:schemeClr>
                </a:solidFill>
                <a:latin typeface="Arial" pitchFamily="34" charset="0"/>
                <a:cs typeface="Arial" pitchFamily="34" charset="0"/>
              </a:defRPr>
            </a:lvl1pPr>
          </a:lstStyle>
          <a:p>
            <a:pPr fontAlgn="base">
              <a:spcBef>
                <a:spcPct val="0"/>
              </a:spcBef>
              <a:spcAft>
                <a:spcPct val="0"/>
              </a:spcAft>
              <a:defRPr/>
            </a:pPr>
            <a:endParaRPr lang="en-US">
              <a:solidFill>
                <a:prstClr val="white">
                  <a:lumMod val="75000"/>
                </a:prstClr>
              </a:solidFill>
            </a:endParaRPr>
          </a:p>
        </p:txBody>
      </p:sp>
      <p:sp>
        <p:nvSpPr>
          <p:cNvPr id="6" name="Foliennummernplatzhalter 5"/>
          <p:cNvSpPr>
            <a:spLocks noGrp="1"/>
          </p:cNvSpPr>
          <p:nvPr>
            <p:ph type="sldNum" sz="quarter" idx="4"/>
          </p:nvPr>
        </p:nvSpPr>
        <p:spPr>
          <a:xfrm>
            <a:off x="6659563" y="6529388"/>
            <a:ext cx="838200" cy="328612"/>
          </a:xfrm>
          <a:prstGeom prst="rect">
            <a:avLst/>
          </a:prstGeom>
        </p:spPr>
        <p:txBody>
          <a:bodyPr vert="horz" lIns="91440" tIns="45720" rIns="91440" bIns="45720" rtlCol="0" anchor="ctr"/>
          <a:lstStyle>
            <a:lvl1pPr algn="r">
              <a:defRPr sz="1050" dirty="0" smtClean="0">
                <a:solidFill>
                  <a:schemeClr val="bg1">
                    <a:lumMod val="75000"/>
                  </a:schemeClr>
                </a:solidFill>
                <a:latin typeface="Arial" pitchFamily="34" charset="0"/>
                <a:cs typeface="Arial" pitchFamily="34" charset="0"/>
              </a:defRPr>
            </a:lvl1pPr>
          </a:lstStyle>
          <a:p>
            <a:pPr fontAlgn="base">
              <a:spcBef>
                <a:spcPct val="0"/>
              </a:spcBef>
              <a:spcAft>
                <a:spcPct val="0"/>
              </a:spcAft>
              <a:defRPr/>
            </a:pPr>
            <a:r>
              <a:rPr lang="en-US">
                <a:solidFill>
                  <a:prstClr val="white">
                    <a:lumMod val="75000"/>
                  </a:prstClr>
                </a:solidFill>
              </a:rPr>
              <a:t>Page </a:t>
            </a:r>
            <a:fld id="{7AFDCF68-073E-4BFE-B8A6-CBDA54E8F533}" type="slidenum">
              <a:rPr lang="en-US">
                <a:solidFill>
                  <a:prstClr val="white">
                    <a:lumMod val="75000"/>
                  </a:prstClr>
                </a:solidFill>
              </a:rPr>
              <a:pPr fontAlgn="base">
                <a:spcBef>
                  <a:spcPct val="0"/>
                </a:spcBef>
                <a:spcAft>
                  <a:spcPct val="0"/>
                </a:spcAft>
                <a:defRPr/>
              </a:pPr>
              <a:t>‹#›</a:t>
            </a:fld>
            <a:endParaRPr lang="en-US">
              <a:solidFill>
                <a:prstClr val="white">
                  <a:lumMod val="75000"/>
                </a:prstClr>
              </a:solidFill>
            </a:endParaRPr>
          </a:p>
        </p:txBody>
      </p:sp>
      <p:pic>
        <p:nvPicPr>
          <p:cNvPr id="1032" name="Picture 2"/>
          <p:cNvPicPr>
            <a:picLocks noChangeAspect="1" noChangeArrowheads="1"/>
          </p:cNvPicPr>
          <p:nvPr/>
        </p:nvPicPr>
        <p:blipFill>
          <a:blip r:embed="rId9" cstate="print"/>
          <a:srcRect/>
          <a:stretch>
            <a:fillRect/>
          </a:stretch>
        </p:blipFill>
        <p:spPr bwMode="auto">
          <a:xfrm>
            <a:off x="7912100" y="188913"/>
            <a:ext cx="1077913" cy="625475"/>
          </a:xfrm>
          <a:prstGeom prst="rect">
            <a:avLst/>
          </a:prstGeom>
          <a:noFill/>
          <a:ln w="9525">
            <a:noFill/>
            <a:miter lim="800000"/>
            <a:headEnd/>
            <a:tailEnd/>
          </a:ln>
        </p:spPr>
      </p:pic>
      <p:pic>
        <p:nvPicPr>
          <p:cNvPr id="1033" name="Picture 9" descr="FP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8831263" y="692150"/>
            <a:ext cx="265112" cy="215900"/>
          </a:xfrm>
          <a:prstGeom prst="rect">
            <a:avLst/>
          </a:prstGeom>
          <a:noFill/>
          <a:ln w="9525">
            <a:noFill/>
            <a:miter lim="800000"/>
            <a:headEnd/>
            <a:tailEnd/>
          </a:ln>
        </p:spPr>
      </p:pic>
      <p:cxnSp>
        <p:nvCxnSpPr>
          <p:cNvPr id="11" name="Gerade Verbindung 10"/>
          <p:cNvCxnSpPr/>
          <p:nvPr/>
        </p:nvCxnSpPr>
        <p:spPr>
          <a:xfrm>
            <a:off x="0" y="981075"/>
            <a:ext cx="9144000" cy="0"/>
          </a:xfrm>
          <a:prstGeom prst="line">
            <a:avLst/>
          </a:prstGeom>
          <a:ln w="190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1035" name="Picture 189"/>
          <p:cNvPicPr>
            <a:picLocks noChangeAspect="1" noChangeArrowheads="1"/>
          </p:cNvPicPr>
          <p:nvPr/>
        </p:nvPicPr>
        <p:blipFill>
          <a:blip r:embed="rId11" cstate="print"/>
          <a:srcRect/>
          <a:stretch>
            <a:fillRect/>
          </a:stretch>
        </p:blipFill>
        <p:spPr bwMode="auto">
          <a:xfrm>
            <a:off x="8101013" y="6381750"/>
            <a:ext cx="833437" cy="327025"/>
          </a:xfrm>
          <a:prstGeom prst="rect">
            <a:avLst/>
          </a:prstGeom>
          <a:noFill/>
          <a:ln w="9525">
            <a:noFill/>
            <a:miter lim="800000"/>
            <a:headEnd/>
            <a:tailEnd/>
          </a:ln>
        </p:spPr>
      </p:pic>
      <p:pic>
        <p:nvPicPr>
          <p:cNvPr id="1036" name="Picture 1"/>
          <p:cNvPicPr>
            <a:picLocks noChangeAspect="1" noChangeArrowheads="1"/>
          </p:cNvPicPr>
          <p:nvPr/>
        </p:nvPicPr>
        <p:blipFill>
          <a:blip r:embed="rId12" cstate="print"/>
          <a:srcRect/>
          <a:stretch>
            <a:fillRect/>
          </a:stretch>
        </p:blipFill>
        <p:spPr bwMode="auto">
          <a:xfrm>
            <a:off x="8820150" y="44450"/>
            <a:ext cx="254000" cy="168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Lst>
  <p:txStyles>
    <p:titleStyle>
      <a:lvl1pPr algn="l" rtl="0" fontAlgn="base">
        <a:spcBef>
          <a:spcPct val="0"/>
        </a:spcBef>
        <a:spcAft>
          <a:spcPct val="0"/>
        </a:spcAft>
        <a:defRPr sz="3200" kern="1200">
          <a:solidFill>
            <a:schemeClr val="bg1"/>
          </a:solidFill>
          <a:latin typeface="Arial" pitchFamily="34" charset="0"/>
          <a:ea typeface="+mj-ea"/>
          <a:cs typeface="Arial" pitchFamily="34" charset="0"/>
        </a:defRPr>
      </a:lvl1pPr>
      <a:lvl2pPr algn="l" rtl="0" fontAlgn="base">
        <a:spcBef>
          <a:spcPct val="0"/>
        </a:spcBef>
        <a:spcAft>
          <a:spcPct val="0"/>
        </a:spcAft>
        <a:defRPr sz="3200">
          <a:solidFill>
            <a:schemeClr val="tx1"/>
          </a:solidFill>
          <a:latin typeface="Arial" charset="0"/>
          <a:cs typeface="Arial" charset="0"/>
        </a:defRPr>
      </a:lvl2pPr>
      <a:lvl3pPr algn="l" rtl="0" fontAlgn="base">
        <a:spcBef>
          <a:spcPct val="0"/>
        </a:spcBef>
        <a:spcAft>
          <a:spcPct val="0"/>
        </a:spcAft>
        <a:defRPr sz="3200">
          <a:solidFill>
            <a:schemeClr val="tx1"/>
          </a:solidFill>
          <a:latin typeface="Arial" charset="0"/>
          <a:cs typeface="Arial" charset="0"/>
        </a:defRPr>
      </a:lvl3pPr>
      <a:lvl4pPr algn="l" rtl="0" fontAlgn="base">
        <a:spcBef>
          <a:spcPct val="0"/>
        </a:spcBef>
        <a:spcAft>
          <a:spcPct val="0"/>
        </a:spcAft>
        <a:defRPr sz="3200">
          <a:solidFill>
            <a:schemeClr val="tx1"/>
          </a:solidFill>
          <a:latin typeface="Arial" charset="0"/>
          <a:cs typeface="Arial" charset="0"/>
        </a:defRPr>
      </a:lvl4pPr>
      <a:lvl5pPr algn="l" rtl="0" fontAlgn="base">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Arial" charset="0"/>
          <a:cs typeface="Arial" charset="0"/>
        </a:defRPr>
      </a:lvl6pPr>
      <a:lvl7pPr marL="914400" algn="l" rtl="0" fontAlgn="base">
        <a:spcBef>
          <a:spcPct val="0"/>
        </a:spcBef>
        <a:spcAft>
          <a:spcPct val="0"/>
        </a:spcAft>
        <a:defRPr sz="3200">
          <a:solidFill>
            <a:schemeClr val="tx1"/>
          </a:solidFill>
          <a:latin typeface="Arial" charset="0"/>
          <a:cs typeface="Arial" charset="0"/>
        </a:defRPr>
      </a:lvl7pPr>
      <a:lvl8pPr marL="1371600" algn="l" rtl="0" fontAlgn="base">
        <a:spcBef>
          <a:spcPct val="0"/>
        </a:spcBef>
        <a:spcAft>
          <a:spcPct val="0"/>
        </a:spcAft>
        <a:defRPr sz="3200">
          <a:solidFill>
            <a:schemeClr val="tx1"/>
          </a:solidFill>
          <a:latin typeface="Arial" charset="0"/>
          <a:cs typeface="Arial" charset="0"/>
        </a:defRPr>
      </a:lvl8pPr>
      <a:lvl9pPr marL="1828800" algn="l" rtl="0" fontAlgn="base">
        <a:spcBef>
          <a:spcPct val="0"/>
        </a:spcBef>
        <a:spcAft>
          <a:spcPct val="0"/>
        </a:spcAft>
        <a:defRPr sz="3200">
          <a:solidFill>
            <a:schemeClr val="tx1"/>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bwMode="auto">
          <a:xfrm>
            <a:off x="914400" y="152400"/>
            <a:ext cx="7924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3315" name="Rectangle 4"/>
          <p:cNvSpPr>
            <a:spLocks noGrp="1" noChangeArrowheads="1"/>
          </p:cNvSpPr>
          <p:nvPr>
            <p:ph type="body" idx="1"/>
          </p:nvPr>
        </p:nvSpPr>
        <p:spPr bwMode="auto">
          <a:xfrm>
            <a:off x="914400" y="1447800"/>
            <a:ext cx="79248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FontTx/>
              <a:buNone/>
              <a:defRPr sz="1200" b="0">
                <a:solidFill>
                  <a:srgbClr val="000000"/>
                </a:solidFill>
                <a:latin typeface="Arial" charset="0"/>
                <a:cs typeface="Arial" charset="0"/>
              </a:defRPr>
            </a:lvl1pPr>
          </a:lstStyle>
          <a:p>
            <a:pPr fontAlgn="base">
              <a:spcAft>
                <a:spcPct val="0"/>
              </a:spcAft>
              <a:defRPr/>
            </a:pPr>
            <a:fld id="{AC601913-7F87-7F4B-9955-A5383AF742FF}" type="slidenum">
              <a:rPr lang="en-GB">
                <a:ea typeface="ＭＳ Ｐゴシック" charset="0"/>
              </a:rPr>
              <a:pPr fontAlgn="base">
                <a:spcAft>
                  <a:spcPct val="0"/>
                </a:spcAft>
                <a:defRPr/>
              </a:pPr>
              <a:t>‹#›</a:t>
            </a:fld>
            <a:endParaRPr lang="en-GB">
              <a:ea typeface="ＭＳ Ｐゴシック" charset="0"/>
            </a:endParaRPr>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FontTx/>
              <a:buNone/>
              <a:defRPr sz="1400" b="0">
                <a:solidFill>
                  <a:srgbClr val="000000"/>
                </a:solidFill>
                <a:latin typeface="Arial" charset="0"/>
                <a:ea typeface="ＭＳ Ｐゴシック" pitchFamily="34" charset="-128"/>
                <a:cs typeface="Arial"/>
              </a:defRPr>
            </a:lvl1pPr>
          </a:lstStyle>
          <a:p>
            <a:pPr fontAlgn="base">
              <a:spcAft>
                <a:spcPct val="0"/>
              </a:spcAft>
              <a:defRPr/>
            </a:pPr>
            <a:endParaRPr lang="en-GB"/>
          </a:p>
        </p:txBody>
      </p:sp>
    </p:spTree>
    <p:extLst>
      <p:ext uri="{BB962C8B-B14F-4D97-AF65-F5344CB8AC3E}">
        <p14:creationId xmlns="" xmlns:p14="http://schemas.microsoft.com/office/powerpoint/2010/main" val="206957848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133600" y="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Text Placeholder 2"/>
          <p:cNvSpPr>
            <a:spLocks noGrp="1"/>
          </p:cNvSpPr>
          <p:nvPr>
            <p:ph type="body" idx="1"/>
          </p:nvPr>
        </p:nvSpPr>
        <p:spPr bwMode="auto">
          <a:xfrm>
            <a:off x="457200" y="1600200"/>
            <a:ext cx="8458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Slide Number Placeholder 3"/>
          <p:cNvSpPr>
            <a:spLocks noGrp="1"/>
          </p:cNvSpPr>
          <p:nvPr userDrawn="1">
            <p:ph type="sldNum" sz="quarter" idx="4"/>
          </p:nvPr>
        </p:nvSpPr>
        <p:spPr>
          <a:xfrm>
            <a:off x="7239000" y="6492875"/>
            <a:ext cx="1905000" cy="365125"/>
          </a:xfrm>
          <a:prstGeom prst="rect">
            <a:avLst/>
          </a:prstGeom>
        </p:spPr>
        <p:txBody>
          <a:bodyPr/>
          <a:lstStyle>
            <a:lvl1pPr algn="r">
              <a:defRPr sz="1200">
                <a:solidFill>
                  <a:schemeClr val="bg1">
                    <a:lumMod val="50000"/>
                  </a:schemeClr>
                </a:solidFill>
              </a:defRPr>
            </a:lvl1pPr>
          </a:lstStyle>
          <a:p>
            <a:pPr fontAlgn="base">
              <a:spcBef>
                <a:spcPct val="0"/>
              </a:spcBef>
              <a:spcAft>
                <a:spcPct val="0"/>
              </a:spcAft>
              <a:defRPr/>
            </a:pPr>
            <a:fld id="{3E5D075D-2BF1-4B7D-BC20-286C211819A1}" type="slidenum">
              <a:rPr lang="en-US">
                <a:solidFill>
                  <a:prstClr val="white">
                    <a:lumMod val="50000"/>
                  </a:prstClr>
                </a:solidFill>
                <a:latin typeface="Arial" pitchFamily="34" charset="0"/>
                <a:ea typeface="ＭＳ Ｐゴシック"/>
                <a:cs typeface="ＭＳ Ｐゴシック"/>
              </a:rPr>
              <a:pPr fontAlgn="base">
                <a:spcBef>
                  <a:spcPct val="0"/>
                </a:spcBef>
                <a:spcAft>
                  <a:spcPct val="0"/>
                </a:spcAft>
                <a:defRPr/>
              </a:pPr>
              <a:t>‹#›</a:t>
            </a:fld>
            <a:endParaRPr lang="en-US" dirty="0">
              <a:solidFill>
                <a:prstClr val="white">
                  <a:lumMod val="50000"/>
                </a:prstClr>
              </a:solidFill>
              <a:latin typeface="Arial" pitchFamily="34" charset="0"/>
              <a:ea typeface="ＭＳ Ｐゴシック"/>
              <a:cs typeface="ＭＳ Ｐゴシック"/>
            </a:endParaRPr>
          </a:p>
        </p:txBody>
      </p:sp>
    </p:spTree>
    <p:extLst>
      <p:ext uri="{BB962C8B-B14F-4D97-AF65-F5344CB8AC3E}">
        <p14:creationId xmlns="" xmlns:p14="http://schemas.microsoft.com/office/powerpoint/2010/main" val="303467981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iming>
    <p:tnLst>
      <p:par>
        <p:cTn id="1" dur="indefinite" restart="never" nodeType="tmRoot"/>
      </p:par>
    </p:tnLst>
  </p:timing>
  <p:hf hdr="0" dt="0"/>
  <p:txStyles>
    <p:titleStyle>
      <a:lvl1pPr algn="l" rtl="0" eaLnBrk="0" fontAlgn="base" hangingPunct="0">
        <a:spcBef>
          <a:spcPct val="0"/>
        </a:spcBef>
        <a:spcAft>
          <a:spcPct val="0"/>
        </a:spcAft>
        <a:defRPr sz="4800" kern="1200">
          <a:solidFill>
            <a:srgbClr val="1D314E"/>
          </a:solidFill>
          <a:latin typeface="+mj-lt"/>
          <a:ea typeface="+mj-ea"/>
          <a:cs typeface="+mj-cs"/>
        </a:defRPr>
      </a:lvl1pPr>
      <a:lvl2pPr algn="l" rtl="0" eaLnBrk="0" fontAlgn="base" hangingPunct="0">
        <a:spcBef>
          <a:spcPct val="0"/>
        </a:spcBef>
        <a:spcAft>
          <a:spcPct val="0"/>
        </a:spcAft>
        <a:defRPr sz="4800">
          <a:solidFill>
            <a:srgbClr val="1D314E"/>
          </a:solidFill>
          <a:latin typeface="TradeGothicBoldCondTwenty"/>
        </a:defRPr>
      </a:lvl2pPr>
      <a:lvl3pPr algn="l" rtl="0" eaLnBrk="0" fontAlgn="base" hangingPunct="0">
        <a:spcBef>
          <a:spcPct val="0"/>
        </a:spcBef>
        <a:spcAft>
          <a:spcPct val="0"/>
        </a:spcAft>
        <a:defRPr sz="4800">
          <a:solidFill>
            <a:srgbClr val="1D314E"/>
          </a:solidFill>
          <a:latin typeface="TradeGothicBoldCondTwenty"/>
        </a:defRPr>
      </a:lvl3pPr>
      <a:lvl4pPr algn="l" rtl="0" eaLnBrk="0" fontAlgn="base" hangingPunct="0">
        <a:spcBef>
          <a:spcPct val="0"/>
        </a:spcBef>
        <a:spcAft>
          <a:spcPct val="0"/>
        </a:spcAft>
        <a:defRPr sz="4800">
          <a:solidFill>
            <a:srgbClr val="1D314E"/>
          </a:solidFill>
          <a:latin typeface="TradeGothicBoldCondTwenty"/>
        </a:defRPr>
      </a:lvl4pPr>
      <a:lvl5pPr algn="l" rtl="0" eaLnBrk="0" fontAlgn="base" hangingPunct="0">
        <a:spcBef>
          <a:spcPct val="0"/>
        </a:spcBef>
        <a:spcAft>
          <a:spcPct val="0"/>
        </a:spcAft>
        <a:defRPr sz="4800">
          <a:solidFill>
            <a:srgbClr val="1D314E"/>
          </a:solidFill>
          <a:latin typeface="TradeGothicBoldCondTwenty"/>
        </a:defRPr>
      </a:lvl5pPr>
      <a:lvl6pPr marL="457200" algn="l" rtl="0" eaLnBrk="1" fontAlgn="base" hangingPunct="1">
        <a:spcBef>
          <a:spcPct val="0"/>
        </a:spcBef>
        <a:spcAft>
          <a:spcPct val="0"/>
        </a:spcAft>
        <a:defRPr sz="4800">
          <a:solidFill>
            <a:srgbClr val="1D314E"/>
          </a:solidFill>
          <a:latin typeface="TradeGothicBoldCondTwenty"/>
        </a:defRPr>
      </a:lvl6pPr>
      <a:lvl7pPr marL="914400" algn="l" rtl="0" eaLnBrk="1" fontAlgn="base" hangingPunct="1">
        <a:spcBef>
          <a:spcPct val="0"/>
        </a:spcBef>
        <a:spcAft>
          <a:spcPct val="0"/>
        </a:spcAft>
        <a:defRPr sz="4800">
          <a:solidFill>
            <a:srgbClr val="1D314E"/>
          </a:solidFill>
          <a:latin typeface="TradeGothicBoldCondTwenty"/>
        </a:defRPr>
      </a:lvl7pPr>
      <a:lvl8pPr marL="1371600" algn="l" rtl="0" eaLnBrk="1" fontAlgn="base" hangingPunct="1">
        <a:spcBef>
          <a:spcPct val="0"/>
        </a:spcBef>
        <a:spcAft>
          <a:spcPct val="0"/>
        </a:spcAft>
        <a:defRPr sz="4800">
          <a:solidFill>
            <a:srgbClr val="1D314E"/>
          </a:solidFill>
          <a:latin typeface="TradeGothicBoldCondTwenty"/>
        </a:defRPr>
      </a:lvl8pPr>
      <a:lvl9pPr marL="1828800" algn="l" rtl="0" eaLnBrk="1" fontAlgn="base" hangingPunct="1">
        <a:spcBef>
          <a:spcPct val="0"/>
        </a:spcBef>
        <a:spcAft>
          <a:spcPct val="0"/>
        </a:spcAft>
        <a:defRPr sz="4800">
          <a:solidFill>
            <a:srgbClr val="1D314E"/>
          </a:solidFill>
          <a:latin typeface="TradeGothicBoldCondTwenty"/>
        </a:defRPr>
      </a:lvl9pPr>
    </p:titleStyle>
    <p:bodyStyle>
      <a:lvl1pPr marL="342900" indent="-342900" algn="l" rtl="0" eaLnBrk="0" fontAlgn="base" hangingPunct="0">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3"/>
        </a:buBlip>
        <a:defRPr sz="2800" kern="1200">
          <a:solidFill>
            <a:schemeClr val="tx1"/>
          </a:solidFill>
          <a:latin typeface="TradeGothicCondEighteen" pitchFamily="2" charset="0"/>
          <a:ea typeface="+mn-ea"/>
          <a:cs typeface="+mn-cs"/>
        </a:defRPr>
      </a:lvl2pPr>
      <a:lvl3pPr marL="1143000" indent="-228600" algn="l" rtl="0" eaLnBrk="0" fontAlgn="base" hangingPunct="0">
        <a:spcBef>
          <a:spcPct val="20000"/>
        </a:spcBef>
        <a:spcAft>
          <a:spcPct val="0"/>
        </a:spcAft>
        <a:buSzPct val="85000"/>
        <a:buBlip>
          <a:blip r:embed="rId14"/>
        </a:buBlip>
        <a:defRPr sz="2400" kern="1200">
          <a:solidFill>
            <a:schemeClr val="tx1"/>
          </a:solidFill>
          <a:latin typeface="TradeGothicCondEighteen" pitchFamily="2" charset="0"/>
          <a:ea typeface="+mn-ea"/>
          <a:cs typeface="+mn-cs"/>
        </a:defRPr>
      </a:lvl3pPr>
      <a:lvl4pPr marL="1600200" indent="-228600" algn="l" rtl="0" eaLnBrk="0" fontAlgn="base" hangingPunct="0">
        <a:spcBef>
          <a:spcPct val="20000"/>
        </a:spcBef>
        <a:spcAft>
          <a:spcPct val="0"/>
        </a:spcAft>
        <a:buSzPct val="85000"/>
        <a:buBlip>
          <a:blip r:embed="rId15"/>
        </a:buBlip>
        <a:defRPr sz="2000" kern="1200">
          <a:solidFill>
            <a:schemeClr val="tx1"/>
          </a:solidFill>
          <a:latin typeface="TradeGothicCondEighteen" pitchFamily="2"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TradeGothicCondEighteen"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globalcryospherewatch.org" TargetMode="External"/><Relationship Id="rId2" Type="http://schemas.openxmlformats.org/officeDocument/2006/relationships/image" Target="../media/image37.jpe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1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48.xml"/><Relationship Id="rId6" Type="http://schemas.openxmlformats.org/officeDocument/2006/relationships/image" Target="../media/image51.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hyperlink" Target="http://gcw.met.no/" TargetMode="External"/><Relationship Id="rId2" Type="http://schemas.openxmlformats.org/officeDocument/2006/relationships/hyperlink" Target="http://globalcryospherewatch.org/" TargetMode="External"/><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image" Target="../media/image40.jpeg"/></Relationships>
</file>

<file path=ppt/slides/_rels/slide3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18.xml"/><Relationship Id="rId4" Type="http://schemas.openxmlformats.org/officeDocument/2006/relationships/image" Target="../media/image6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1.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7384"/>
            <a:ext cx="9144000" cy="6858000"/>
          </a:xfrm>
          <a:prstGeom prst="rect">
            <a:avLst/>
          </a:prstGeom>
        </p:spPr>
      </p:pic>
      <p:sp>
        <p:nvSpPr>
          <p:cNvPr id="3" name="Title 1"/>
          <p:cNvSpPr txBox="1">
            <a:spLocks/>
          </p:cNvSpPr>
          <p:nvPr/>
        </p:nvSpPr>
        <p:spPr>
          <a:xfrm>
            <a:off x="647056" y="1052736"/>
            <a:ext cx="8496944" cy="4392488"/>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800" b="1" dirty="0" smtClean="0">
              <a:solidFill>
                <a:srgbClr val="000090"/>
              </a:solidFill>
            </a:endParaRPr>
          </a:p>
          <a:p>
            <a:r>
              <a:rPr lang="en-US" sz="3900" b="1" dirty="0" smtClean="0">
                <a:solidFill>
                  <a:srgbClr val="000090"/>
                </a:solidFill>
              </a:rPr>
              <a:t>Global Cryosphere Watch (GCW)</a:t>
            </a:r>
          </a:p>
          <a:p>
            <a:endParaRPr lang="fr-CH" sz="2200" b="1" dirty="0" smtClean="0">
              <a:solidFill>
                <a:srgbClr val="000090"/>
              </a:solidFill>
            </a:endParaRPr>
          </a:p>
          <a:p>
            <a:r>
              <a:rPr lang="fr-CH" sz="3000" b="1" dirty="0" smtClean="0">
                <a:solidFill>
                  <a:srgbClr val="000090"/>
                </a:solidFill>
              </a:rPr>
              <a:t>ICG-WIGOS</a:t>
            </a:r>
          </a:p>
          <a:p>
            <a:r>
              <a:rPr lang="fr-CH" sz="3000" b="1" dirty="0" smtClean="0">
                <a:solidFill>
                  <a:srgbClr val="000090"/>
                </a:solidFill>
              </a:rPr>
              <a:t>Geneva, 12-14 </a:t>
            </a:r>
            <a:r>
              <a:rPr lang="fr-CH" sz="3000" b="1" dirty="0" err="1" smtClean="0">
                <a:solidFill>
                  <a:srgbClr val="000090"/>
                </a:solidFill>
              </a:rPr>
              <a:t>January</a:t>
            </a:r>
            <a:r>
              <a:rPr lang="fr-CH" sz="3000" b="1" dirty="0" smtClean="0">
                <a:solidFill>
                  <a:srgbClr val="000090"/>
                </a:solidFill>
              </a:rPr>
              <a:t> 2017</a:t>
            </a:r>
            <a:r>
              <a:rPr lang="fr-CH" sz="2400" b="1" dirty="0">
                <a:solidFill>
                  <a:srgbClr val="000090"/>
                </a:solidFill>
              </a:rPr>
              <a:t/>
            </a:r>
            <a:br>
              <a:rPr lang="fr-CH" sz="2400" b="1" dirty="0">
                <a:solidFill>
                  <a:srgbClr val="000090"/>
                </a:solidFill>
              </a:rPr>
            </a:br>
            <a:endParaRPr lang="fr-CH" sz="2400" b="1" dirty="0" smtClean="0">
              <a:solidFill>
                <a:srgbClr val="000090"/>
              </a:solidFill>
            </a:endParaRPr>
          </a:p>
          <a:p>
            <a:r>
              <a:rPr lang="fr-CH" sz="2400" b="1" dirty="0" smtClean="0">
                <a:solidFill>
                  <a:srgbClr val="000090"/>
                </a:solidFill>
              </a:rPr>
              <a:t>(Barry Goodison</a:t>
            </a:r>
            <a:r>
              <a:rPr lang="fr-CH" sz="2400" b="1" baseline="30000" dirty="0" smtClean="0">
                <a:solidFill>
                  <a:srgbClr val="000090"/>
                </a:solidFill>
              </a:rPr>
              <a:t>1</a:t>
            </a:r>
            <a:r>
              <a:rPr lang="fr-CH" sz="2400" b="1" dirty="0" smtClean="0">
                <a:solidFill>
                  <a:srgbClr val="000090"/>
                </a:solidFill>
              </a:rPr>
              <a:t>, Arni Snorrason</a:t>
            </a:r>
            <a:r>
              <a:rPr lang="fr-CH" sz="2400" b="1" baseline="30000" dirty="0" smtClean="0">
                <a:solidFill>
                  <a:srgbClr val="000090"/>
                </a:solidFill>
              </a:rPr>
              <a:t>2</a:t>
            </a:r>
            <a:r>
              <a:rPr lang="fr-CH" sz="2400" b="1" dirty="0" smtClean="0">
                <a:solidFill>
                  <a:srgbClr val="000090"/>
                </a:solidFill>
              </a:rPr>
              <a:t>, Jeff Key</a:t>
            </a:r>
            <a:r>
              <a:rPr lang="fr-CH" sz="2400" b="1" baseline="30000" dirty="0" smtClean="0">
                <a:solidFill>
                  <a:srgbClr val="000090"/>
                </a:solidFill>
              </a:rPr>
              <a:t>3</a:t>
            </a:r>
            <a:r>
              <a:rPr lang="fr-CH" sz="2400" b="1" dirty="0" smtClean="0">
                <a:solidFill>
                  <a:srgbClr val="000090"/>
                </a:solidFill>
              </a:rPr>
              <a:t>, Rodica Nitu</a:t>
            </a:r>
            <a:r>
              <a:rPr lang="fr-CH" sz="2400" b="1" baseline="30000" dirty="0" smtClean="0">
                <a:solidFill>
                  <a:srgbClr val="000090"/>
                </a:solidFill>
              </a:rPr>
              <a:t>4</a:t>
            </a:r>
          </a:p>
          <a:p>
            <a:endParaRPr lang="fr-CH" sz="2400" b="1" baseline="30000" dirty="0" smtClean="0">
              <a:solidFill>
                <a:srgbClr val="000090"/>
              </a:solidFill>
            </a:endParaRPr>
          </a:p>
          <a:p>
            <a:r>
              <a:rPr lang="fr-CH" sz="2400" b="1" baseline="30000" dirty="0" smtClean="0">
                <a:solidFill>
                  <a:srgbClr val="000090"/>
                </a:solidFill>
              </a:rPr>
              <a:t>1</a:t>
            </a:r>
            <a:r>
              <a:rPr lang="fr-CH" sz="2400" b="1" dirty="0" smtClean="0">
                <a:solidFill>
                  <a:srgbClr val="000090"/>
                </a:solidFill>
              </a:rPr>
              <a:t>Vice-chair, GCW </a:t>
            </a:r>
            <a:r>
              <a:rPr lang="fr-CH" sz="2400" b="1" dirty="0" err="1" smtClean="0">
                <a:solidFill>
                  <a:srgbClr val="000090"/>
                </a:solidFill>
              </a:rPr>
              <a:t>Steering</a:t>
            </a:r>
            <a:r>
              <a:rPr lang="fr-CH" sz="2400" b="1" dirty="0" smtClean="0">
                <a:solidFill>
                  <a:srgbClr val="000090"/>
                </a:solidFill>
              </a:rPr>
              <a:t> Group (Canada) </a:t>
            </a:r>
          </a:p>
          <a:p>
            <a:r>
              <a:rPr lang="fr-CH" sz="2400" b="1" baseline="30000" dirty="0" smtClean="0">
                <a:solidFill>
                  <a:srgbClr val="000090"/>
                </a:solidFill>
              </a:rPr>
              <a:t>2</a:t>
            </a:r>
            <a:r>
              <a:rPr lang="fr-CH" sz="2400" b="1" dirty="0" smtClean="0">
                <a:solidFill>
                  <a:srgbClr val="000090"/>
                </a:solidFill>
              </a:rPr>
              <a:t>Chair, GCW </a:t>
            </a:r>
            <a:r>
              <a:rPr lang="fr-CH" sz="2400" b="1" dirty="0" err="1" smtClean="0">
                <a:solidFill>
                  <a:srgbClr val="000090"/>
                </a:solidFill>
              </a:rPr>
              <a:t>Steering</a:t>
            </a:r>
            <a:r>
              <a:rPr lang="fr-CH" sz="2400" b="1" dirty="0" smtClean="0">
                <a:solidFill>
                  <a:srgbClr val="000090"/>
                </a:solidFill>
              </a:rPr>
              <a:t> Group (PR </a:t>
            </a:r>
            <a:r>
              <a:rPr lang="fr-CH" sz="2400" b="1" dirty="0" err="1" smtClean="0">
                <a:solidFill>
                  <a:srgbClr val="000090"/>
                </a:solidFill>
              </a:rPr>
              <a:t>Iceland</a:t>
            </a:r>
            <a:r>
              <a:rPr lang="fr-CH" sz="2400" b="1" dirty="0" smtClean="0">
                <a:solidFill>
                  <a:srgbClr val="000090"/>
                </a:solidFill>
              </a:rPr>
              <a:t>)</a:t>
            </a:r>
          </a:p>
          <a:p>
            <a:pPr marL="457200" indent="-457200"/>
            <a:r>
              <a:rPr lang="fr-CH" sz="2400" b="1" baseline="30000" dirty="0" smtClean="0">
                <a:solidFill>
                  <a:srgbClr val="000090"/>
                </a:solidFill>
              </a:rPr>
              <a:t>3</a:t>
            </a:r>
            <a:r>
              <a:rPr lang="fr-CH" sz="2400" b="1" dirty="0" smtClean="0">
                <a:solidFill>
                  <a:srgbClr val="000090"/>
                </a:solidFill>
              </a:rPr>
              <a:t>Senior Science </a:t>
            </a:r>
            <a:r>
              <a:rPr lang="fr-CH" sz="2400" b="1" dirty="0" err="1" smtClean="0">
                <a:solidFill>
                  <a:srgbClr val="000090"/>
                </a:solidFill>
              </a:rPr>
              <a:t>Advisor</a:t>
            </a:r>
            <a:r>
              <a:rPr lang="fr-CH" sz="2400" b="1" dirty="0" smtClean="0">
                <a:solidFill>
                  <a:srgbClr val="000090"/>
                </a:solidFill>
              </a:rPr>
              <a:t>, GCW (USA)</a:t>
            </a:r>
          </a:p>
          <a:p>
            <a:pPr marL="457200" indent="-457200"/>
            <a:r>
              <a:rPr lang="fr-CH" sz="2400" b="1" baseline="30000" dirty="0" smtClean="0">
                <a:solidFill>
                  <a:srgbClr val="000090"/>
                </a:solidFill>
              </a:rPr>
              <a:t>4 </a:t>
            </a:r>
            <a:r>
              <a:rPr lang="fr-CH" sz="2400" b="1" dirty="0" smtClean="0">
                <a:solidFill>
                  <a:srgbClr val="000090"/>
                </a:solidFill>
              </a:rPr>
              <a:t>GCW Project Office Manager (Geneva)</a:t>
            </a:r>
          </a:p>
          <a:p>
            <a:endParaRPr lang="fr-CH" sz="2000" b="1" baseline="30000" dirty="0" smtClean="0">
              <a:solidFill>
                <a:srgbClr val="000090"/>
              </a:solidFill>
            </a:endParaRPr>
          </a:p>
          <a:p>
            <a:endParaRPr lang="fr-CH" sz="2000" b="1" dirty="0" smtClean="0">
              <a:solidFill>
                <a:srgbClr val="000090"/>
              </a:solidFill>
            </a:endParaRPr>
          </a:p>
          <a:p>
            <a:r>
              <a:rPr lang="fr-CH" sz="2600" b="1" i="1" dirty="0" smtClean="0">
                <a:solidFill>
                  <a:srgbClr val="000090"/>
                </a:solidFill>
              </a:rPr>
              <a:t>(</a:t>
            </a:r>
            <a:r>
              <a:rPr lang="fr-CH" sz="2600" b="1" i="1" dirty="0" smtClean="0">
                <a:solidFill>
                  <a:srgbClr val="000090"/>
                </a:solidFill>
                <a:hlinkClick r:id="rId3"/>
              </a:rPr>
              <a:t>http:/globalcryospherewatch.org</a:t>
            </a:r>
            <a:r>
              <a:rPr lang="fr-CH" sz="2600" b="1" i="1" dirty="0" smtClean="0">
                <a:solidFill>
                  <a:srgbClr val="000090"/>
                </a:solidFill>
              </a:rPr>
              <a:t>)</a:t>
            </a:r>
          </a:p>
          <a:p>
            <a:endParaRPr lang="fr-CH" sz="2000" b="1" dirty="0" smtClean="0">
              <a:solidFill>
                <a:srgbClr val="000090"/>
              </a:solidFill>
            </a:endParaRPr>
          </a:p>
          <a:p>
            <a:endParaRPr lang="en-US" sz="2000" dirty="0">
              <a:solidFill>
                <a:srgbClr val="000090"/>
              </a:solidFill>
            </a:endParaRPr>
          </a:p>
        </p:txBody>
      </p:sp>
      <p:pic>
        <p:nvPicPr>
          <p:cNvPr id="4" name="Picture 2" descr="http://globalcryospherewatch.org/about/images/gcw_logo.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388108" y="4365104"/>
            <a:ext cx="1755892" cy="1084680"/>
          </a:xfrm>
          <a:prstGeom prst="rect">
            <a:avLst/>
          </a:prstGeom>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08360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AT" dirty="0" err="1" smtClean="0"/>
              <a:t>Cryospheric</a:t>
            </a:r>
            <a:r>
              <a:rPr lang="de-AT" dirty="0" smtClean="0"/>
              <a:t> </a:t>
            </a:r>
            <a:r>
              <a:rPr lang="de-AT" dirty="0" err="1" smtClean="0"/>
              <a:t>surface</a:t>
            </a:r>
            <a:r>
              <a:rPr lang="de-AT" dirty="0" smtClean="0"/>
              <a:t> </a:t>
            </a:r>
            <a:r>
              <a:rPr lang="de-AT" dirty="0" err="1" smtClean="0"/>
              <a:t>observations</a:t>
            </a:r>
            <a:r>
              <a:rPr lang="de-AT" dirty="0" smtClean="0"/>
              <a:t> </a:t>
            </a:r>
            <a:r>
              <a:rPr lang="de-AT" dirty="0" err="1" smtClean="0"/>
              <a:t>have</a:t>
            </a:r>
            <a:r>
              <a:rPr lang="de-AT" dirty="0" smtClean="0"/>
              <a:t/>
            </a:r>
            <a:br>
              <a:rPr lang="de-AT" dirty="0" smtClean="0"/>
            </a:br>
            <a:r>
              <a:rPr lang="de-AT" dirty="0" err="1" smtClean="0"/>
              <a:t>complex</a:t>
            </a:r>
            <a:r>
              <a:rPr lang="de-AT" dirty="0" smtClean="0"/>
              <a:t> </a:t>
            </a:r>
            <a:r>
              <a:rPr lang="de-AT" dirty="0" err="1" smtClean="0"/>
              <a:t>structure</a:t>
            </a:r>
            <a:endParaRPr lang="de-AT" sz="1800" dirty="0"/>
          </a:p>
        </p:txBody>
      </p:sp>
      <p:sp>
        <p:nvSpPr>
          <p:cNvPr id="10" name="Freihandform 9"/>
          <p:cNvSpPr/>
          <p:nvPr/>
        </p:nvSpPr>
        <p:spPr>
          <a:xfrm>
            <a:off x="179512" y="1121420"/>
            <a:ext cx="7889631" cy="5403924"/>
          </a:xfrm>
          <a:custGeom>
            <a:avLst/>
            <a:gdLst>
              <a:gd name="connsiteX0" fmla="*/ 128954 w 7889631"/>
              <a:gd name="connsiteY0" fmla="*/ 457200 h 5403924"/>
              <a:gd name="connsiteX1" fmla="*/ 128954 w 7889631"/>
              <a:gd name="connsiteY1" fmla="*/ 457200 h 5403924"/>
              <a:gd name="connsiteX2" fmla="*/ 105508 w 7889631"/>
              <a:gd name="connsiteY2" fmla="*/ 668215 h 5403924"/>
              <a:gd name="connsiteX3" fmla="*/ 82061 w 7889631"/>
              <a:gd name="connsiteY3" fmla="*/ 762000 h 5403924"/>
              <a:gd name="connsiteX4" fmla="*/ 70338 w 7889631"/>
              <a:gd name="connsiteY4" fmla="*/ 797169 h 5403924"/>
              <a:gd name="connsiteX5" fmla="*/ 58615 w 7889631"/>
              <a:gd name="connsiteY5" fmla="*/ 844061 h 5403924"/>
              <a:gd name="connsiteX6" fmla="*/ 23446 w 7889631"/>
              <a:gd name="connsiteY6" fmla="*/ 937846 h 5403924"/>
              <a:gd name="connsiteX7" fmla="*/ 11723 w 7889631"/>
              <a:gd name="connsiteY7" fmla="*/ 973015 h 5403924"/>
              <a:gd name="connsiteX8" fmla="*/ 0 w 7889631"/>
              <a:gd name="connsiteY8" fmla="*/ 1078523 h 5403924"/>
              <a:gd name="connsiteX9" fmla="*/ 23446 w 7889631"/>
              <a:gd name="connsiteY9" fmla="*/ 1488830 h 5403924"/>
              <a:gd name="connsiteX10" fmla="*/ 35169 w 7889631"/>
              <a:gd name="connsiteY10" fmla="*/ 1559169 h 5403924"/>
              <a:gd name="connsiteX11" fmla="*/ 46892 w 7889631"/>
              <a:gd name="connsiteY11" fmla="*/ 1910861 h 5403924"/>
              <a:gd name="connsiteX12" fmla="*/ 23446 w 7889631"/>
              <a:gd name="connsiteY12" fmla="*/ 1957753 h 5403924"/>
              <a:gd name="connsiteX13" fmla="*/ 35169 w 7889631"/>
              <a:gd name="connsiteY13" fmla="*/ 2145323 h 5403924"/>
              <a:gd name="connsiteX14" fmla="*/ 46892 w 7889631"/>
              <a:gd name="connsiteY14" fmla="*/ 2192215 h 5403924"/>
              <a:gd name="connsiteX15" fmla="*/ 93785 w 7889631"/>
              <a:gd name="connsiteY15" fmla="*/ 2250830 h 5403924"/>
              <a:gd name="connsiteX16" fmla="*/ 117231 w 7889631"/>
              <a:gd name="connsiteY16" fmla="*/ 2321169 h 5403924"/>
              <a:gd name="connsiteX17" fmla="*/ 128954 w 7889631"/>
              <a:gd name="connsiteY17" fmla="*/ 2356338 h 5403924"/>
              <a:gd name="connsiteX18" fmla="*/ 152400 w 7889631"/>
              <a:gd name="connsiteY18" fmla="*/ 2391507 h 5403924"/>
              <a:gd name="connsiteX19" fmla="*/ 199292 w 7889631"/>
              <a:gd name="connsiteY19" fmla="*/ 2520461 h 5403924"/>
              <a:gd name="connsiteX20" fmla="*/ 246185 w 7889631"/>
              <a:gd name="connsiteY20" fmla="*/ 2661138 h 5403924"/>
              <a:gd name="connsiteX21" fmla="*/ 293077 w 7889631"/>
              <a:gd name="connsiteY21" fmla="*/ 2790092 h 5403924"/>
              <a:gd name="connsiteX22" fmla="*/ 328246 w 7889631"/>
              <a:gd name="connsiteY22" fmla="*/ 2825261 h 5403924"/>
              <a:gd name="connsiteX23" fmla="*/ 351692 w 7889631"/>
              <a:gd name="connsiteY23" fmla="*/ 2860430 h 5403924"/>
              <a:gd name="connsiteX24" fmla="*/ 375138 w 7889631"/>
              <a:gd name="connsiteY24" fmla="*/ 2930769 h 5403924"/>
              <a:gd name="connsiteX25" fmla="*/ 410308 w 7889631"/>
              <a:gd name="connsiteY25" fmla="*/ 2977661 h 5403924"/>
              <a:gd name="connsiteX26" fmla="*/ 457200 w 7889631"/>
              <a:gd name="connsiteY26" fmla="*/ 3048000 h 5403924"/>
              <a:gd name="connsiteX27" fmla="*/ 539261 w 7889631"/>
              <a:gd name="connsiteY27" fmla="*/ 3118338 h 5403924"/>
              <a:gd name="connsiteX28" fmla="*/ 562708 w 7889631"/>
              <a:gd name="connsiteY28" fmla="*/ 3141784 h 5403924"/>
              <a:gd name="connsiteX29" fmla="*/ 633046 w 7889631"/>
              <a:gd name="connsiteY29" fmla="*/ 3176953 h 5403924"/>
              <a:gd name="connsiteX30" fmla="*/ 691661 w 7889631"/>
              <a:gd name="connsiteY30" fmla="*/ 3235569 h 5403924"/>
              <a:gd name="connsiteX31" fmla="*/ 715108 w 7889631"/>
              <a:gd name="connsiteY31" fmla="*/ 3259015 h 5403924"/>
              <a:gd name="connsiteX32" fmla="*/ 738554 w 7889631"/>
              <a:gd name="connsiteY32" fmla="*/ 3294184 h 5403924"/>
              <a:gd name="connsiteX33" fmla="*/ 808892 w 7889631"/>
              <a:gd name="connsiteY33" fmla="*/ 3364523 h 5403924"/>
              <a:gd name="connsiteX34" fmla="*/ 902677 w 7889631"/>
              <a:gd name="connsiteY34" fmla="*/ 3481753 h 5403924"/>
              <a:gd name="connsiteX35" fmla="*/ 926123 w 7889631"/>
              <a:gd name="connsiteY35" fmla="*/ 3540369 h 5403924"/>
              <a:gd name="connsiteX36" fmla="*/ 937846 w 7889631"/>
              <a:gd name="connsiteY36" fmla="*/ 3575538 h 5403924"/>
              <a:gd name="connsiteX37" fmla="*/ 984738 w 7889631"/>
              <a:gd name="connsiteY37" fmla="*/ 3645877 h 5403924"/>
              <a:gd name="connsiteX38" fmla="*/ 1008185 w 7889631"/>
              <a:gd name="connsiteY38" fmla="*/ 3716215 h 5403924"/>
              <a:gd name="connsiteX39" fmla="*/ 1031631 w 7889631"/>
              <a:gd name="connsiteY39" fmla="*/ 3751384 h 5403924"/>
              <a:gd name="connsiteX40" fmla="*/ 1043354 w 7889631"/>
              <a:gd name="connsiteY40" fmla="*/ 3786553 h 5403924"/>
              <a:gd name="connsiteX41" fmla="*/ 1137138 w 7889631"/>
              <a:gd name="connsiteY41" fmla="*/ 3856892 h 5403924"/>
              <a:gd name="connsiteX42" fmla="*/ 1160585 w 7889631"/>
              <a:gd name="connsiteY42" fmla="*/ 3880338 h 5403924"/>
              <a:gd name="connsiteX43" fmla="*/ 1195754 w 7889631"/>
              <a:gd name="connsiteY43" fmla="*/ 3903784 h 5403924"/>
              <a:gd name="connsiteX44" fmla="*/ 1219200 w 7889631"/>
              <a:gd name="connsiteY44" fmla="*/ 3938953 h 5403924"/>
              <a:gd name="connsiteX45" fmla="*/ 1266092 w 7889631"/>
              <a:gd name="connsiteY45" fmla="*/ 3974123 h 5403924"/>
              <a:gd name="connsiteX46" fmla="*/ 1336431 w 7889631"/>
              <a:gd name="connsiteY46" fmla="*/ 4021015 h 5403924"/>
              <a:gd name="connsiteX47" fmla="*/ 1383323 w 7889631"/>
              <a:gd name="connsiteY47" fmla="*/ 4056184 h 5403924"/>
              <a:gd name="connsiteX48" fmla="*/ 1418492 w 7889631"/>
              <a:gd name="connsiteY48" fmla="*/ 4079630 h 5403924"/>
              <a:gd name="connsiteX49" fmla="*/ 1465385 w 7889631"/>
              <a:gd name="connsiteY49" fmla="*/ 4126523 h 5403924"/>
              <a:gd name="connsiteX50" fmla="*/ 1488831 w 7889631"/>
              <a:gd name="connsiteY50" fmla="*/ 4161692 h 5403924"/>
              <a:gd name="connsiteX51" fmla="*/ 1559169 w 7889631"/>
              <a:gd name="connsiteY51" fmla="*/ 4208584 h 5403924"/>
              <a:gd name="connsiteX52" fmla="*/ 1629508 w 7889631"/>
              <a:gd name="connsiteY52" fmla="*/ 4255477 h 5403924"/>
              <a:gd name="connsiteX53" fmla="*/ 1664677 w 7889631"/>
              <a:gd name="connsiteY53" fmla="*/ 4278923 h 5403924"/>
              <a:gd name="connsiteX54" fmla="*/ 1723292 w 7889631"/>
              <a:gd name="connsiteY54" fmla="*/ 4384430 h 5403924"/>
              <a:gd name="connsiteX55" fmla="*/ 1770185 w 7889631"/>
              <a:gd name="connsiteY55" fmla="*/ 4454769 h 5403924"/>
              <a:gd name="connsiteX56" fmla="*/ 1910861 w 7889631"/>
              <a:gd name="connsiteY56" fmla="*/ 4583723 h 5403924"/>
              <a:gd name="connsiteX57" fmla="*/ 1992923 w 7889631"/>
              <a:gd name="connsiteY57" fmla="*/ 4630615 h 5403924"/>
              <a:gd name="connsiteX58" fmla="*/ 2028092 w 7889631"/>
              <a:gd name="connsiteY58" fmla="*/ 4654061 h 5403924"/>
              <a:gd name="connsiteX59" fmla="*/ 2039815 w 7889631"/>
              <a:gd name="connsiteY59" fmla="*/ 4689230 h 5403924"/>
              <a:gd name="connsiteX60" fmla="*/ 2121877 w 7889631"/>
              <a:gd name="connsiteY60" fmla="*/ 4759569 h 5403924"/>
              <a:gd name="connsiteX61" fmla="*/ 2145323 w 7889631"/>
              <a:gd name="connsiteY61" fmla="*/ 4794738 h 5403924"/>
              <a:gd name="connsiteX62" fmla="*/ 2180492 w 7889631"/>
              <a:gd name="connsiteY62" fmla="*/ 4806461 h 5403924"/>
              <a:gd name="connsiteX63" fmla="*/ 2262554 w 7889631"/>
              <a:gd name="connsiteY63" fmla="*/ 4935415 h 5403924"/>
              <a:gd name="connsiteX64" fmla="*/ 2332892 w 7889631"/>
              <a:gd name="connsiteY64" fmla="*/ 4982307 h 5403924"/>
              <a:gd name="connsiteX65" fmla="*/ 2368061 w 7889631"/>
              <a:gd name="connsiteY65" fmla="*/ 5005753 h 5403924"/>
              <a:gd name="connsiteX66" fmla="*/ 2426677 w 7889631"/>
              <a:gd name="connsiteY66" fmla="*/ 5064369 h 5403924"/>
              <a:gd name="connsiteX67" fmla="*/ 2450123 w 7889631"/>
              <a:gd name="connsiteY67" fmla="*/ 5099538 h 5403924"/>
              <a:gd name="connsiteX68" fmla="*/ 2520461 w 7889631"/>
              <a:gd name="connsiteY68" fmla="*/ 5169877 h 5403924"/>
              <a:gd name="connsiteX69" fmla="*/ 2555631 w 7889631"/>
              <a:gd name="connsiteY69" fmla="*/ 5240215 h 5403924"/>
              <a:gd name="connsiteX70" fmla="*/ 2672861 w 7889631"/>
              <a:gd name="connsiteY70" fmla="*/ 5310553 h 5403924"/>
              <a:gd name="connsiteX71" fmla="*/ 2708031 w 7889631"/>
              <a:gd name="connsiteY71" fmla="*/ 5334000 h 5403924"/>
              <a:gd name="connsiteX72" fmla="*/ 2731477 w 7889631"/>
              <a:gd name="connsiteY72" fmla="*/ 5369169 h 5403924"/>
              <a:gd name="connsiteX73" fmla="*/ 3001108 w 7889631"/>
              <a:gd name="connsiteY73" fmla="*/ 5380892 h 5403924"/>
              <a:gd name="connsiteX74" fmla="*/ 3130061 w 7889631"/>
              <a:gd name="connsiteY74" fmla="*/ 5345723 h 5403924"/>
              <a:gd name="connsiteX75" fmla="*/ 3259015 w 7889631"/>
              <a:gd name="connsiteY75" fmla="*/ 5310553 h 5403924"/>
              <a:gd name="connsiteX76" fmla="*/ 3305908 w 7889631"/>
              <a:gd name="connsiteY76" fmla="*/ 5298830 h 5403924"/>
              <a:gd name="connsiteX77" fmla="*/ 3352800 w 7889631"/>
              <a:gd name="connsiteY77" fmla="*/ 5275384 h 5403924"/>
              <a:gd name="connsiteX78" fmla="*/ 3446585 w 7889631"/>
              <a:gd name="connsiteY78" fmla="*/ 5263661 h 5403924"/>
              <a:gd name="connsiteX79" fmla="*/ 3505200 w 7889631"/>
              <a:gd name="connsiteY79" fmla="*/ 5251938 h 5403924"/>
              <a:gd name="connsiteX80" fmla="*/ 3892061 w 7889631"/>
              <a:gd name="connsiteY80" fmla="*/ 5263661 h 5403924"/>
              <a:gd name="connsiteX81" fmla="*/ 3927231 w 7889631"/>
              <a:gd name="connsiteY81" fmla="*/ 5275384 h 5403924"/>
              <a:gd name="connsiteX82" fmla="*/ 4243754 w 7889631"/>
              <a:gd name="connsiteY82" fmla="*/ 5263661 h 5403924"/>
              <a:gd name="connsiteX83" fmla="*/ 4360985 w 7889631"/>
              <a:gd name="connsiteY83" fmla="*/ 5251938 h 5403924"/>
              <a:gd name="connsiteX84" fmla="*/ 4396154 w 7889631"/>
              <a:gd name="connsiteY84" fmla="*/ 5240215 h 5403924"/>
              <a:gd name="connsiteX85" fmla="*/ 4443046 w 7889631"/>
              <a:gd name="connsiteY85" fmla="*/ 5228492 h 5403924"/>
              <a:gd name="connsiteX86" fmla="*/ 4560277 w 7889631"/>
              <a:gd name="connsiteY86" fmla="*/ 5216769 h 5403924"/>
              <a:gd name="connsiteX87" fmla="*/ 4642338 w 7889631"/>
              <a:gd name="connsiteY87" fmla="*/ 5205046 h 5403924"/>
              <a:gd name="connsiteX88" fmla="*/ 4818185 w 7889631"/>
              <a:gd name="connsiteY88" fmla="*/ 5181600 h 5403924"/>
              <a:gd name="connsiteX89" fmla="*/ 5064369 w 7889631"/>
              <a:gd name="connsiteY89" fmla="*/ 5158153 h 5403924"/>
              <a:gd name="connsiteX90" fmla="*/ 5931877 w 7889631"/>
              <a:gd name="connsiteY90" fmla="*/ 5169877 h 5403924"/>
              <a:gd name="connsiteX91" fmla="*/ 5990492 w 7889631"/>
              <a:gd name="connsiteY91" fmla="*/ 5181600 h 5403924"/>
              <a:gd name="connsiteX92" fmla="*/ 6060831 w 7889631"/>
              <a:gd name="connsiteY92" fmla="*/ 5193323 h 5403924"/>
              <a:gd name="connsiteX93" fmla="*/ 6096000 w 7889631"/>
              <a:gd name="connsiteY93" fmla="*/ 5205046 h 5403924"/>
              <a:gd name="connsiteX94" fmla="*/ 6178061 w 7889631"/>
              <a:gd name="connsiteY94" fmla="*/ 5228492 h 5403924"/>
              <a:gd name="connsiteX95" fmla="*/ 6494585 w 7889631"/>
              <a:gd name="connsiteY95" fmla="*/ 5216769 h 5403924"/>
              <a:gd name="connsiteX96" fmla="*/ 6553200 w 7889631"/>
              <a:gd name="connsiteY96" fmla="*/ 5205046 h 5403924"/>
              <a:gd name="connsiteX97" fmla="*/ 6646985 w 7889631"/>
              <a:gd name="connsiteY97" fmla="*/ 5193323 h 5403924"/>
              <a:gd name="connsiteX98" fmla="*/ 6752492 w 7889631"/>
              <a:gd name="connsiteY98" fmla="*/ 5169877 h 5403924"/>
              <a:gd name="connsiteX99" fmla="*/ 6893169 w 7889631"/>
              <a:gd name="connsiteY99" fmla="*/ 5146430 h 5403924"/>
              <a:gd name="connsiteX100" fmla="*/ 6975231 w 7889631"/>
              <a:gd name="connsiteY100" fmla="*/ 5122984 h 5403924"/>
              <a:gd name="connsiteX101" fmla="*/ 7057292 w 7889631"/>
              <a:gd name="connsiteY101" fmla="*/ 5111261 h 5403924"/>
              <a:gd name="connsiteX102" fmla="*/ 7104185 w 7889631"/>
              <a:gd name="connsiteY102" fmla="*/ 5099538 h 5403924"/>
              <a:gd name="connsiteX103" fmla="*/ 7280031 w 7889631"/>
              <a:gd name="connsiteY103" fmla="*/ 5052646 h 5403924"/>
              <a:gd name="connsiteX104" fmla="*/ 7373815 w 7889631"/>
              <a:gd name="connsiteY104" fmla="*/ 4982307 h 5403924"/>
              <a:gd name="connsiteX105" fmla="*/ 7397261 w 7889631"/>
              <a:gd name="connsiteY105" fmla="*/ 4947138 h 5403924"/>
              <a:gd name="connsiteX106" fmla="*/ 7479323 w 7889631"/>
              <a:gd name="connsiteY106" fmla="*/ 4888523 h 5403924"/>
              <a:gd name="connsiteX107" fmla="*/ 7514492 w 7889631"/>
              <a:gd name="connsiteY107" fmla="*/ 4876800 h 5403924"/>
              <a:gd name="connsiteX108" fmla="*/ 7537938 w 7889631"/>
              <a:gd name="connsiteY108" fmla="*/ 4841630 h 5403924"/>
              <a:gd name="connsiteX109" fmla="*/ 7573108 w 7889631"/>
              <a:gd name="connsiteY109" fmla="*/ 4806461 h 5403924"/>
              <a:gd name="connsiteX110" fmla="*/ 7584831 w 7889631"/>
              <a:gd name="connsiteY110" fmla="*/ 4771292 h 5403924"/>
              <a:gd name="connsiteX111" fmla="*/ 7643446 w 7889631"/>
              <a:gd name="connsiteY111" fmla="*/ 4689230 h 5403924"/>
              <a:gd name="connsiteX112" fmla="*/ 7678615 w 7889631"/>
              <a:gd name="connsiteY112" fmla="*/ 4618892 h 5403924"/>
              <a:gd name="connsiteX113" fmla="*/ 7690338 w 7889631"/>
              <a:gd name="connsiteY113" fmla="*/ 4560277 h 5403924"/>
              <a:gd name="connsiteX114" fmla="*/ 7772400 w 7889631"/>
              <a:gd name="connsiteY114" fmla="*/ 4454769 h 5403924"/>
              <a:gd name="connsiteX115" fmla="*/ 7784123 w 7889631"/>
              <a:gd name="connsiteY115" fmla="*/ 4396153 h 5403924"/>
              <a:gd name="connsiteX116" fmla="*/ 7807569 w 7889631"/>
              <a:gd name="connsiteY116" fmla="*/ 4360984 h 5403924"/>
              <a:gd name="connsiteX117" fmla="*/ 7842738 w 7889631"/>
              <a:gd name="connsiteY117" fmla="*/ 4196861 h 5403924"/>
              <a:gd name="connsiteX118" fmla="*/ 7854461 w 7889631"/>
              <a:gd name="connsiteY118" fmla="*/ 4138246 h 5403924"/>
              <a:gd name="connsiteX119" fmla="*/ 7889631 w 7889631"/>
              <a:gd name="connsiteY119" fmla="*/ 4032738 h 5403924"/>
              <a:gd name="connsiteX120" fmla="*/ 7877908 w 7889631"/>
              <a:gd name="connsiteY120" fmla="*/ 3657600 h 5403924"/>
              <a:gd name="connsiteX121" fmla="*/ 7866185 w 7889631"/>
              <a:gd name="connsiteY121" fmla="*/ 3622430 h 5403924"/>
              <a:gd name="connsiteX122" fmla="*/ 7772400 w 7889631"/>
              <a:gd name="connsiteY122" fmla="*/ 3528646 h 5403924"/>
              <a:gd name="connsiteX123" fmla="*/ 7748954 w 7889631"/>
              <a:gd name="connsiteY123" fmla="*/ 3493477 h 5403924"/>
              <a:gd name="connsiteX124" fmla="*/ 7678615 w 7889631"/>
              <a:gd name="connsiteY124" fmla="*/ 3470030 h 5403924"/>
              <a:gd name="connsiteX125" fmla="*/ 7631723 w 7889631"/>
              <a:gd name="connsiteY125" fmla="*/ 3434861 h 5403924"/>
              <a:gd name="connsiteX126" fmla="*/ 7596554 w 7889631"/>
              <a:gd name="connsiteY126" fmla="*/ 3399692 h 5403924"/>
              <a:gd name="connsiteX127" fmla="*/ 7561385 w 7889631"/>
              <a:gd name="connsiteY127" fmla="*/ 3376246 h 5403924"/>
              <a:gd name="connsiteX128" fmla="*/ 7491046 w 7889631"/>
              <a:gd name="connsiteY128" fmla="*/ 3317630 h 5403924"/>
              <a:gd name="connsiteX129" fmla="*/ 7385538 w 7889631"/>
              <a:gd name="connsiteY129" fmla="*/ 3294184 h 5403924"/>
              <a:gd name="connsiteX130" fmla="*/ 7315200 w 7889631"/>
              <a:gd name="connsiteY130" fmla="*/ 3270738 h 5403924"/>
              <a:gd name="connsiteX131" fmla="*/ 7280031 w 7889631"/>
              <a:gd name="connsiteY131" fmla="*/ 3247292 h 5403924"/>
              <a:gd name="connsiteX132" fmla="*/ 7127631 w 7889631"/>
              <a:gd name="connsiteY132" fmla="*/ 3165230 h 5403924"/>
              <a:gd name="connsiteX133" fmla="*/ 6963508 w 7889631"/>
              <a:gd name="connsiteY133" fmla="*/ 3094892 h 5403924"/>
              <a:gd name="connsiteX134" fmla="*/ 6940061 w 7889631"/>
              <a:gd name="connsiteY134" fmla="*/ 3071446 h 5403924"/>
              <a:gd name="connsiteX135" fmla="*/ 6869723 w 7889631"/>
              <a:gd name="connsiteY135" fmla="*/ 3036277 h 5403924"/>
              <a:gd name="connsiteX136" fmla="*/ 6846277 w 7889631"/>
              <a:gd name="connsiteY136" fmla="*/ 3001107 h 5403924"/>
              <a:gd name="connsiteX137" fmla="*/ 6811108 w 7889631"/>
              <a:gd name="connsiteY137" fmla="*/ 2989384 h 5403924"/>
              <a:gd name="connsiteX138" fmla="*/ 6646985 w 7889631"/>
              <a:gd name="connsiteY138" fmla="*/ 2965938 h 5403924"/>
              <a:gd name="connsiteX139" fmla="*/ 6553200 w 7889631"/>
              <a:gd name="connsiteY139" fmla="*/ 2954215 h 5403924"/>
              <a:gd name="connsiteX140" fmla="*/ 6494585 w 7889631"/>
              <a:gd name="connsiteY140" fmla="*/ 2942492 h 5403924"/>
              <a:gd name="connsiteX141" fmla="*/ 6248400 w 7889631"/>
              <a:gd name="connsiteY141" fmla="*/ 2930769 h 5403924"/>
              <a:gd name="connsiteX142" fmla="*/ 6201508 w 7889631"/>
              <a:gd name="connsiteY142" fmla="*/ 2919046 h 5403924"/>
              <a:gd name="connsiteX143" fmla="*/ 6131169 w 7889631"/>
              <a:gd name="connsiteY143" fmla="*/ 2907323 h 5403924"/>
              <a:gd name="connsiteX144" fmla="*/ 6072554 w 7889631"/>
              <a:gd name="connsiteY144" fmla="*/ 2860430 h 5403924"/>
              <a:gd name="connsiteX145" fmla="*/ 6025661 w 7889631"/>
              <a:gd name="connsiteY145" fmla="*/ 2848707 h 5403924"/>
              <a:gd name="connsiteX146" fmla="*/ 5920154 w 7889631"/>
              <a:gd name="connsiteY146" fmla="*/ 2801815 h 5403924"/>
              <a:gd name="connsiteX147" fmla="*/ 5849815 w 7889631"/>
              <a:gd name="connsiteY147" fmla="*/ 2778369 h 5403924"/>
              <a:gd name="connsiteX148" fmla="*/ 5779477 w 7889631"/>
              <a:gd name="connsiteY148" fmla="*/ 2766646 h 5403924"/>
              <a:gd name="connsiteX149" fmla="*/ 5744308 w 7889631"/>
              <a:gd name="connsiteY149" fmla="*/ 2754923 h 5403924"/>
              <a:gd name="connsiteX150" fmla="*/ 5650523 w 7889631"/>
              <a:gd name="connsiteY150" fmla="*/ 2731477 h 5403924"/>
              <a:gd name="connsiteX151" fmla="*/ 5568461 w 7889631"/>
              <a:gd name="connsiteY151" fmla="*/ 2684584 h 5403924"/>
              <a:gd name="connsiteX152" fmla="*/ 5533292 w 7889631"/>
              <a:gd name="connsiteY152" fmla="*/ 2672861 h 5403924"/>
              <a:gd name="connsiteX153" fmla="*/ 5498123 w 7889631"/>
              <a:gd name="connsiteY153" fmla="*/ 2649415 h 5403924"/>
              <a:gd name="connsiteX154" fmla="*/ 5416061 w 7889631"/>
              <a:gd name="connsiteY154" fmla="*/ 2625969 h 5403924"/>
              <a:gd name="connsiteX155" fmla="*/ 5380892 w 7889631"/>
              <a:gd name="connsiteY155" fmla="*/ 2602523 h 5403924"/>
              <a:gd name="connsiteX156" fmla="*/ 5298831 w 7889631"/>
              <a:gd name="connsiteY156" fmla="*/ 2579077 h 5403924"/>
              <a:gd name="connsiteX157" fmla="*/ 5263661 w 7889631"/>
              <a:gd name="connsiteY157" fmla="*/ 2555630 h 5403924"/>
              <a:gd name="connsiteX158" fmla="*/ 5216769 w 7889631"/>
              <a:gd name="connsiteY158" fmla="*/ 2508738 h 5403924"/>
              <a:gd name="connsiteX159" fmla="*/ 5146431 w 7889631"/>
              <a:gd name="connsiteY159" fmla="*/ 2485292 h 5403924"/>
              <a:gd name="connsiteX160" fmla="*/ 5064369 w 7889631"/>
              <a:gd name="connsiteY160" fmla="*/ 2438400 h 5403924"/>
              <a:gd name="connsiteX161" fmla="*/ 4982308 w 7889631"/>
              <a:gd name="connsiteY161" fmla="*/ 2426677 h 5403924"/>
              <a:gd name="connsiteX162" fmla="*/ 4876800 w 7889631"/>
              <a:gd name="connsiteY162" fmla="*/ 2391507 h 5403924"/>
              <a:gd name="connsiteX163" fmla="*/ 4841631 w 7889631"/>
              <a:gd name="connsiteY163" fmla="*/ 2379784 h 5403924"/>
              <a:gd name="connsiteX164" fmla="*/ 4806461 w 7889631"/>
              <a:gd name="connsiteY164" fmla="*/ 2344615 h 5403924"/>
              <a:gd name="connsiteX165" fmla="*/ 4759569 w 7889631"/>
              <a:gd name="connsiteY165" fmla="*/ 2321169 h 5403924"/>
              <a:gd name="connsiteX166" fmla="*/ 4689231 w 7889631"/>
              <a:gd name="connsiteY166" fmla="*/ 2286000 h 5403924"/>
              <a:gd name="connsiteX167" fmla="*/ 4607169 w 7889631"/>
              <a:gd name="connsiteY167" fmla="*/ 2227384 h 5403924"/>
              <a:gd name="connsiteX168" fmla="*/ 4536831 w 7889631"/>
              <a:gd name="connsiteY168" fmla="*/ 2203938 h 5403924"/>
              <a:gd name="connsiteX169" fmla="*/ 4454769 w 7889631"/>
              <a:gd name="connsiteY169" fmla="*/ 2168769 h 5403924"/>
              <a:gd name="connsiteX170" fmla="*/ 4396154 w 7889631"/>
              <a:gd name="connsiteY170" fmla="*/ 2157046 h 5403924"/>
              <a:gd name="connsiteX171" fmla="*/ 4325815 w 7889631"/>
              <a:gd name="connsiteY171" fmla="*/ 2133600 h 5403924"/>
              <a:gd name="connsiteX172" fmla="*/ 4314092 w 7889631"/>
              <a:gd name="connsiteY172" fmla="*/ 2098430 h 5403924"/>
              <a:gd name="connsiteX173" fmla="*/ 4243754 w 7889631"/>
              <a:gd name="connsiteY173" fmla="*/ 2063261 h 5403924"/>
              <a:gd name="connsiteX174" fmla="*/ 4185138 w 7889631"/>
              <a:gd name="connsiteY174" fmla="*/ 2039815 h 5403924"/>
              <a:gd name="connsiteX175" fmla="*/ 4103077 w 7889631"/>
              <a:gd name="connsiteY175" fmla="*/ 2004646 h 5403924"/>
              <a:gd name="connsiteX176" fmla="*/ 4067908 w 7889631"/>
              <a:gd name="connsiteY176" fmla="*/ 1981200 h 5403924"/>
              <a:gd name="connsiteX177" fmla="*/ 3915508 w 7889631"/>
              <a:gd name="connsiteY177" fmla="*/ 1957753 h 5403924"/>
              <a:gd name="connsiteX178" fmla="*/ 3798277 w 7889631"/>
              <a:gd name="connsiteY178" fmla="*/ 1946030 h 5403924"/>
              <a:gd name="connsiteX179" fmla="*/ 3739661 w 7889631"/>
              <a:gd name="connsiteY179" fmla="*/ 1899138 h 5403924"/>
              <a:gd name="connsiteX180" fmla="*/ 3704492 w 7889631"/>
              <a:gd name="connsiteY180" fmla="*/ 1875692 h 5403924"/>
              <a:gd name="connsiteX181" fmla="*/ 3657600 w 7889631"/>
              <a:gd name="connsiteY181" fmla="*/ 1840523 h 5403924"/>
              <a:gd name="connsiteX182" fmla="*/ 3552092 w 7889631"/>
              <a:gd name="connsiteY182" fmla="*/ 1770184 h 5403924"/>
              <a:gd name="connsiteX183" fmla="*/ 3516923 w 7889631"/>
              <a:gd name="connsiteY183" fmla="*/ 1746738 h 5403924"/>
              <a:gd name="connsiteX184" fmla="*/ 3481754 w 7889631"/>
              <a:gd name="connsiteY184" fmla="*/ 1711569 h 5403924"/>
              <a:gd name="connsiteX185" fmla="*/ 3434861 w 7889631"/>
              <a:gd name="connsiteY185" fmla="*/ 1699846 h 5403924"/>
              <a:gd name="connsiteX186" fmla="*/ 3364523 w 7889631"/>
              <a:gd name="connsiteY186" fmla="*/ 1652953 h 5403924"/>
              <a:gd name="connsiteX187" fmla="*/ 3329354 w 7889631"/>
              <a:gd name="connsiteY187" fmla="*/ 1629507 h 5403924"/>
              <a:gd name="connsiteX188" fmla="*/ 3259015 w 7889631"/>
              <a:gd name="connsiteY188" fmla="*/ 1547446 h 5403924"/>
              <a:gd name="connsiteX189" fmla="*/ 3223846 w 7889631"/>
              <a:gd name="connsiteY189" fmla="*/ 1524000 h 5403924"/>
              <a:gd name="connsiteX190" fmla="*/ 3188677 w 7889631"/>
              <a:gd name="connsiteY190" fmla="*/ 1477107 h 5403924"/>
              <a:gd name="connsiteX191" fmla="*/ 3153508 w 7889631"/>
              <a:gd name="connsiteY191" fmla="*/ 1418492 h 5403924"/>
              <a:gd name="connsiteX192" fmla="*/ 3118338 w 7889631"/>
              <a:gd name="connsiteY192" fmla="*/ 1383323 h 5403924"/>
              <a:gd name="connsiteX193" fmla="*/ 3059723 w 7889631"/>
              <a:gd name="connsiteY193" fmla="*/ 1336430 h 5403924"/>
              <a:gd name="connsiteX194" fmla="*/ 3001108 w 7889631"/>
              <a:gd name="connsiteY194" fmla="*/ 1289538 h 5403924"/>
              <a:gd name="connsiteX195" fmla="*/ 2965938 w 7889631"/>
              <a:gd name="connsiteY195" fmla="*/ 1266092 h 5403924"/>
              <a:gd name="connsiteX196" fmla="*/ 2895600 w 7889631"/>
              <a:gd name="connsiteY196" fmla="*/ 1195753 h 5403924"/>
              <a:gd name="connsiteX197" fmla="*/ 2860431 w 7889631"/>
              <a:gd name="connsiteY197" fmla="*/ 1172307 h 5403924"/>
              <a:gd name="connsiteX198" fmla="*/ 2825261 w 7889631"/>
              <a:gd name="connsiteY198" fmla="*/ 1125415 h 5403924"/>
              <a:gd name="connsiteX199" fmla="*/ 2778369 w 7889631"/>
              <a:gd name="connsiteY199" fmla="*/ 1078523 h 5403924"/>
              <a:gd name="connsiteX200" fmla="*/ 2719754 w 7889631"/>
              <a:gd name="connsiteY200" fmla="*/ 1031630 h 5403924"/>
              <a:gd name="connsiteX201" fmla="*/ 2649415 w 7889631"/>
              <a:gd name="connsiteY201" fmla="*/ 984738 h 5403924"/>
              <a:gd name="connsiteX202" fmla="*/ 2614246 w 7889631"/>
              <a:gd name="connsiteY202" fmla="*/ 937846 h 5403924"/>
              <a:gd name="connsiteX203" fmla="*/ 2602523 w 7889631"/>
              <a:gd name="connsiteY203" fmla="*/ 902677 h 5403924"/>
              <a:gd name="connsiteX204" fmla="*/ 2579077 w 7889631"/>
              <a:gd name="connsiteY204" fmla="*/ 879230 h 5403924"/>
              <a:gd name="connsiteX205" fmla="*/ 2532185 w 7889631"/>
              <a:gd name="connsiteY205" fmla="*/ 797169 h 5403924"/>
              <a:gd name="connsiteX206" fmla="*/ 2508738 w 7889631"/>
              <a:gd name="connsiteY206" fmla="*/ 773723 h 5403924"/>
              <a:gd name="connsiteX207" fmla="*/ 2450123 w 7889631"/>
              <a:gd name="connsiteY207" fmla="*/ 703384 h 5403924"/>
              <a:gd name="connsiteX208" fmla="*/ 2414954 w 7889631"/>
              <a:gd name="connsiteY208" fmla="*/ 679938 h 5403924"/>
              <a:gd name="connsiteX209" fmla="*/ 2321169 w 7889631"/>
              <a:gd name="connsiteY209" fmla="*/ 597877 h 5403924"/>
              <a:gd name="connsiteX210" fmla="*/ 2297723 w 7889631"/>
              <a:gd name="connsiteY210" fmla="*/ 550984 h 5403924"/>
              <a:gd name="connsiteX211" fmla="*/ 2239108 w 7889631"/>
              <a:gd name="connsiteY211" fmla="*/ 468923 h 5403924"/>
              <a:gd name="connsiteX212" fmla="*/ 2157046 w 7889631"/>
              <a:gd name="connsiteY212" fmla="*/ 375138 h 5403924"/>
              <a:gd name="connsiteX213" fmla="*/ 2051538 w 7889631"/>
              <a:gd name="connsiteY213" fmla="*/ 304800 h 5403924"/>
              <a:gd name="connsiteX214" fmla="*/ 2028092 w 7889631"/>
              <a:gd name="connsiteY214" fmla="*/ 281353 h 5403924"/>
              <a:gd name="connsiteX215" fmla="*/ 1946031 w 7889631"/>
              <a:gd name="connsiteY215" fmla="*/ 246184 h 5403924"/>
              <a:gd name="connsiteX216" fmla="*/ 1910861 w 7889631"/>
              <a:gd name="connsiteY216" fmla="*/ 199292 h 5403924"/>
              <a:gd name="connsiteX217" fmla="*/ 1863969 w 7889631"/>
              <a:gd name="connsiteY217" fmla="*/ 175846 h 5403924"/>
              <a:gd name="connsiteX218" fmla="*/ 1828800 w 7889631"/>
              <a:gd name="connsiteY218" fmla="*/ 152400 h 5403924"/>
              <a:gd name="connsiteX219" fmla="*/ 1746738 w 7889631"/>
              <a:gd name="connsiteY219" fmla="*/ 82061 h 5403924"/>
              <a:gd name="connsiteX220" fmla="*/ 1711569 w 7889631"/>
              <a:gd name="connsiteY220" fmla="*/ 70338 h 5403924"/>
              <a:gd name="connsiteX221" fmla="*/ 1594338 w 7889631"/>
              <a:gd name="connsiteY221" fmla="*/ 35169 h 5403924"/>
              <a:gd name="connsiteX222" fmla="*/ 1524000 w 7889631"/>
              <a:gd name="connsiteY222" fmla="*/ 23446 h 5403924"/>
              <a:gd name="connsiteX223" fmla="*/ 1488831 w 7889631"/>
              <a:gd name="connsiteY223" fmla="*/ 11723 h 5403924"/>
              <a:gd name="connsiteX224" fmla="*/ 1301261 w 7889631"/>
              <a:gd name="connsiteY224" fmla="*/ 0 h 5403924"/>
              <a:gd name="connsiteX225" fmla="*/ 902677 w 7889631"/>
              <a:gd name="connsiteY225" fmla="*/ 11723 h 5403924"/>
              <a:gd name="connsiteX226" fmla="*/ 867508 w 7889631"/>
              <a:gd name="connsiteY226" fmla="*/ 23446 h 5403924"/>
              <a:gd name="connsiteX227" fmla="*/ 762000 w 7889631"/>
              <a:gd name="connsiteY227" fmla="*/ 46892 h 5403924"/>
              <a:gd name="connsiteX228" fmla="*/ 691661 w 7889631"/>
              <a:gd name="connsiteY228" fmla="*/ 70338 h 5403924"/>
              <a:gd name="connsiteX229" fmla="*/ 621323 w 7889631"/>
              <a:gd name="connsiteY229" fmla="*/ 117230 h 5403924"/>
              <a:gd name="connsiteX230" fmla="*/ 597877 w 7889631"/>
              <a:gd name="connsiteY230" fmla="*/ 140677 h 5403924"/>
              <a:gd name="connsiteX231" fmla="*/ 562708 w 7889631"/>
              <a:gd name="connsiteY231" fmla="*/ 164123 h 5403924"/>
              <a:gd name="connsiteX232" fmla="*/ 539261 w 7889631"/>
              <a:gd name="connsiteY232" fmla="*/ 187569 h 5403924"/>
              <a:gd name="connsiteX233" fmla="*/ 504092 w 7889631"/>
              <a:gd name="connsiteY233" fmla="*/ 199292 h 5403924"/>
              <a:gd name="connsiteX234" fmla="*/ 433754 w 7889631"/>
              <a:gd name="connsiteY234" fmla="*/ 246184 h 5403924"/>
              <a:gd name="connsiteX235" fmla="*/ 328246 w 7889631"/>
              <a:gd name="connsiteY235" fmla="*/ 281353 h 5403924"/>
              <a:gd name="connsiteX236" fmla="*/ 293077 w 7889631"/>
              <a:gd name="connsiteY236" fmla="*/ 293077 h 5403924"/>
              <a:gd name="connsiteX237" fmla="*/ 257908 w 7889631"/>
              <a:gd name="connsiteY237" fmla="*/ 316523 h 5403924"/>
              <a:gd name="connsiteX238" fmla="*/ 246185 w 7889631"/>
              <a:gd name="connsiteY238" fmla="*/ 351692 h 5403924"/>
              <a:gd name="connsiteX239" fmla="*/ 187569 w 7889631"/>
              <a:gd name="connsiteY239" fmla="*/ 398584 h 5403924"/>
              <a:gd name="connsiteX240" fmla="*/ 164123 w 7889631"/>
              <a:gd name="connsiteY240" fmla="*/ 480646 h 5403924"/>
              <a:gd name="connsiteX241" fmla="*/ 128954 w 7889631"/>
              <a:gd name="connsiteY241" fmla="*/ 457200 h 540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7889631" h="5403924">
                <a:moveTo>
                  <a:pt x="128954" y="457200"/>
                </a:moveTo>
                <a:lnTo>
                  <a:pt x="128954" y="457200"/>
                </a:lnTo>
                <a:cubicBezTo>
                  <a:pt x="121139" y="527538"/>
                  <a:pt x="127888" y="601076"/>
                  <a:pt x="105508" y="668215"/>
                </a:cubicBezTo>
                <a:cubicBezTo>
                  <a:pt x="78711" y="748606"/>
                  <a:pt x="110355" y="648828"/>
                  <a:pt x="82061" y="762000"/>
                </a:cubicBezTo>
                <a:cubicBezTo>
                  <a:pt x="79064" y="773988"/>
                  <a:pt x="73733" y="785287"/>
                  <a:pt x="70338" y="797169"/>
                </a:cubicBezTo>
                <a:cubicBezTo>
                  <a:pt x="65912" y="812661"/>
                  <a:pt x="63041" y="828569"/>
                  <a:pt x="58615" y="844061"/>
                </a:cubicBezTo>
                <a:cubicBezTo>
                  <a:pt x="47972" y="881312"/>
                  <a:pt x="38310" y="898209"/>
                  <a:pt x="23446" y="937846"/>
                </a:cubicBezTo>
                <a:cubicBezTo>
                  <a:pt x="19107" y="949416"/>
                  <a:pt x="15631" y="961292"/>
                  <a:pt x="11723" y="973015"/>
                </a:cubicBezTo>
                <a:cubicBezTo>
                  <a:pt x="7815" y="1008184"/>
                  <a:pt x="0" y="1043137"/>
                  <a:pt x="0" y="1078523"/>
                </a:cubicBezTo>
                <a:cubicBezTo>
                  <a:pt x="0" y="1221642"/>
                  <a:pt x="5048" y="1350845"/>
                  <a:pt x="23446" y="1488830"/>
                </a:cubicBezTo>
                <a:cubicBezTo>
                  <a:pt x="26587" y="1512391"/>
                  <a:pt x="31261" y="1535723"/>
                  <a:pt x="35169" y="1559169"/>
                </a:cubicBezTo>
                <a:cubicBezTo>
                  <a:pt x="39077" y="1676400"/>
                  <a:pt x="50340" y="1793616"/>
                  <a:pt x="46892" y="1910861"/>
                </a:cubicBezTo>
                <a:cubicBezTo>
                  <a:pt x="46378" y="1928329"/>
                  <a:pt x="24319" y="1940299"/>
                  <a:pt x="23446" y="1957753"/>
                </a:cubicBezTo>
                <a:cubicBezTo>
                  <a:pt x="20318" y="2020320"/>
                  <a:pt x="28936" y="2082989"/>
                  <a:pt x="35169" y="2145323"/>
                </a:cubicBezTo>
                <a:cubicBezTo>
                  <a:pt x="36772" y="2161355"/>
                  <a:pt x="40545" y="2177406"/>
                  <a:pt x="46892" y="2192215"/>
                </a:cubicBezTo>
                <a:cubicBezTo>
                  <a:pt x="57984" y="2218096"/>
                  <a:pt x="74876" y="2231922"/>
                  <a:pt x="93785" y="2250830"/>
                </a:cubicBezTo>
                <a:lnTo>
                  <a:pt x="117231" y="2321169"/>
                </a:lnTo>
                <a:cubicBezTo>
                  <a:pt x="121139" y="2332892"/>
                  <a:pt x="122099" y="2346056"/>
                  <a:pt x="128954" y="2356338"/>
                </a:cubicBezTo>
                <a:lnTo>
                  <a:pt x="152400" y="2391507"/>
                </a:lnTo>
                <a:cubicBezTo>
                  <a:pt x="179263" y="2498961"/>
                  <a:pt x="157971" y="2458480"/>
                  <a:pt x="199292" y="2520461"/>
                </a:cubicBezTo>
                <a:cubicBezTo>
                  <a:pt x="225680" y="2626015"/>
                  <a:pt x="191748" y="2497827"/>
                  <a:pt x="246185" y="2661138"/>
                </a:cubicBezTo>
                <a:cubicBezTo>
                  <a:pt x="261180" y="2706124"/>
                  <a:pt x="265049" y="2750852"/>
                  <a:pt x="293077" y="2790092"/>
                </a:cubicBezTo>
                <a:cubicBezTo>
                  <a:pt x="302713" y="2803583"/>
                  <a:pt x="317632" y="2812525"/>
                  <a:pt x="328246" y="2825261"/>
                </a:cubicBezTo>
                <a:cubicBezTo>
                  <a:pt x="337266" y="2836085"/>
                  <a:pt x="343877" y="2848707"/>
                  <a:pt x="351692" y="2860430"/>
                </a:cubicBezTo>
                <a:cubicBezTo>
                  <a:pt x="359507" y="2883876"/>
                  <a:pt x="360309" y="2910998"/>
                  <a:pt x="375138" y="2930769"/>
                </a:cubicBezTo>
                <a:cubicBezTo>
                  <a:pt x="386861" y="2946400"/>
                  <a:pt x="399103" y="2961654"/>
                  <a:pt x="410308" y="2977661"/>
                </a:cubicBezTo>
                <a:cubicBezTo>
                  <a:pt x="426468" y="3000746"/>
                  <a:pt x="437275" y="3028075"/>
                  <a:pt x="457200" y="3048000"/>
                </a:cubicBezTo>
                <a:cubicBezTo>
                  <a:pt x="531701" y="3122501"/>
                  <a:pt x="449035" y="3043151"/>
                  <a:pt x="539261" y="3118338"/>
                </a:cubicBezTo>
                <a:cubicBezTo>
                  <a:pt x="547752" y="3125414"/>
                  <a:pt x="553230" y="3136097"/>
                  <a:pt x="562708" y="3141784"/>
                </a:cubicBezTo>
                <a:cubicBezTo>
                  <a:pt x="628104" y="3181021"/>
                  <a:pt x="568371" y="3120362"/>
                  <a:pt x="633046" y="3176953"/>
                </a:cubicBezTo>
                <a:cubicBezTo>
                  <a:pt x="653841" y="3195149"/>
                  <a:pt x="672122" y="3216030"/>
                  <a:pt x="691661" y="3235569"/>
                </a:cubicBezTo>
                <a:cubicBezTo>
                  <a:pt x="699477" y="3243385"/>
                  <a:pt x="708977" y="3249819"/>
                  <a:pt x="715108" y="3259015"/>
                </a:cubicBezTo>
                <a:cubicBezTo>
                  <a:pt x="722923" y="3270738"/>
                  <a:pt x="729194" y="3283653"/>
                  <a:pt x="738554" y="3294184"/>
                </a:cubicBezTo>
                <a:cubicBezTo>
                  <a:pt x="760583" y="3318967"/>
                  <a:pt x="790499" y="3336934"/>
                  <a:pt x="808892" y="3364523"/>
                </a:cubicBezTo>
                <a:cubicBezTo>
                  <a:pt x="868047" y="3453253"/>
                  <a:pt x="835860" y="3414936"/>
                  <a:pt x="902677" y="3481753"/>
                </a:cubicBezTo>
                <a:cubicBezTo>
                  <a:pt x="910492" y="3501292"/>
                  <a:pt x="918734" y="3520665"/>
                  <a:pt x="926123" y="3540369"/>
                </a:cubicBezTo>
                <a:cubicBezTo>
                  <a:pt x="930462" y="3551939"/>
                  <a:pt x="931845" y="3564736"/>
                  <a:pt x="937846" y="3575538"/>
                </a:cubicBezTo>
                <a:cubicBezTo>
                  <a:pt x="951531" y="3600171"/>
                  <a:pt x="972136" y="3620673"/>
                  <a:pt x="984738" y="3645877"/>
                </a:cubicBezTo>
                <a:cubicBezTo>
                  <a:pt x="995791" y="3667982"/>
                  <a:pt x="994476" y="3695651"/>
                  <a:pt x="1008185" y="3716215"/>
                </a:cubicBezTo>
                <a:cubicBezTo>
                  <a:pt x="1016000" y="3727938"/>
                  <a:pt x="1025330" y="3738782"/>
                  <a:pt x="1031631" y="3751384"/>
                </a:cubicBezTo>
                <a:cubicBezTo>
                  <a:pt x="1037157" y="3762437"/>
                  <a:pt x="1035940" y="3776667"/>
                  <a:pt x="1043354" y="3786553"/>
                </a:cubicBezTo>
                <a:cubicBezTo>
                  <a:pt x="1088256" y="3846423"/>
                  <a:pt x="1085795" y="3839778"/>
                  <a:pt x="1137138" y="3856892"/>
                </a:cubicBezTo>
                <a:cubicBezTo>
                  <a:pt x="1144954" y="3864707"/>
                  <a:pt x="1151954" y="3873433"/>
                  <a:pt x="1160585" y="3880338"/>
                </a:cubicBezTo>
                <a:cubicBezTo>
                  <a:pt x="1171587" y="3889139"/>
                  <a:pt x="1185791" y="3893821"/>
                  <a:pt x="1195754" y="3903784"/>
                </a:cubicBezTo>
                <a:cubicBezTo>
                  <a:pt x="1205717" y="3913747"/>
                  <a:pt x="1209237" y="3928990"/>
                  <a:pt x="1219200" y="3938953"/>
                </a:cubicBezTo>
                <a:cubicBezTo>
                  <a:pt x="1233016" y="3952769"/>
                  <a:pt x="1251257" y="3961407"/>
                  <a:pt x="1266092" y="3974123"/>
                </a:cubicBezTo>
                <a:cubicBezTo>
                  <a:pt x="1321972" y="4022021"/>
                  <a:pt x="1276608" y="4001075"/>
                  <a:pt x="1336431" y="4021015"/>
                </a:cubicBezTo>
                <a:cubicBezTo>
                  <a:pt x="1352062" y="4032738"/>
                  <a:pt x="1367424" y="4044828"/>
                  <a:pt x="1383323" y="4056184"/>
                </a:cubicBezTo>
                <a:cubicBezTo>
                  <a:pt x="1394788" y="4064373"/>
                  <a:pt x="1407795" y="4070461"/>
                  <a:pt x="1418492" y="4079630"/>
                </a:cubicBezTo>
                <a:cubicBezTo>
                  <a:pt x="1435276" y="4094016"/>
                  <a:pt x="1449754" y="4110892"/>
                  <a:pt x="1465385" y="4126523"/>
                </a:cubicBezTo>
                <a:cubicBezTo>
                  <a:pt x="1475348" y="4136486"/>
                  <a:pt x="1478228" y="4152414"/>
                  <a:pt x="1488831" y="4161692"/>
                </a:cubicBezTo>
                <a:cubicBezTo>
                  <a:pt x="1510038" y="4180248"/>
                  <a:pt x="1535723" y="4192953"/>
                  <a:pt x="1559169" y="4208584"/>
                </a:cubicBezTo>
                <a:lnTo>
                  <a:pt x="1629508" y="4255477"/>
                </a:lnTo>
                <a:lnTo>
                  <a:pt x="1664677" y="4278923"/>
                </a:lnTo>
                <a:cubicBezTo>
                  <a:pt x="1685311" y="4340825"/>
                  <a:pt x="1669545" y="4303809"/>
                  <a:pt x="1723292" y="4384430"/>
                </a:cubicBezTo>
                <a:cubicBezTo>
                  <a:pt x="1723297" y="4384438"/>
                  <a:pt x="1770178" y="4454762"/>
                  <a:pt x="1770185" y="4454769"/>
                </a:cubicBezTo>
                <a:cubicBezTo>
                  <a:pt x="1836075" y="4520659"/>
                  <a:pt x="1839009" y="4527838"/>
                  <a:pt x="1910861" y="4583723"/>
                </a:cubicBezTo>
                <a:cubicBezTo>
                  <a:pt x="1950403" y="4614478"/>
                  <a:pt x="1946041" y="4603825"/>
                  <a:pt x="1992923" y="4630615"/>
                </a:cubicBezTo>
                <a:cubicBezTo>
                  <a:pt x="2005156" y="4637605"/>
                  <a:pt x="2016369" y="4646246"/>
                  <a:pt x="2028092" y="4654061"/>
                </a:cubicBezTo>
                <a:cubicBezTo>
                  <a:pt x="2032000" y="4665784"/>
                  <a:pt x="2032633" y="4679175"/>
                  <a:pt x="2039815" y="4689230"/>
                </a:cubicBezTo>
                <a:cubicBezTo>
                  <a:pt x="2065659" y="4725411"/>
                  <a:pt x="2088081" y="4737038"/>
                  <a:pt x="2121877" y="4759569"/>
                </a:cubicBezTo>
                <a:cubicBezTo>
                  <a:pt x="2129692" y="4771292"/>
                  <a:pt x="2134321" y="4785936"/>
                  <a:pt x="2145323" y="4794738"/>
                </a:cubicBezTo>
                <a:cubicBezTo>
                  <a:pt x="2154972" y="4802457"/>
                  <a:pt x="2171754" y="4797723"/>
                  <a:pt x="2180492" y="4806461"/>
                </a:cubicBezTo>
                <a:cubicBezTo>
                  <a:pt x="2209153" y="4835122"/>
                  <a:pt x="2228999" y="4913045"/>
                  <a:pt x="2262554" y="4935415"/>
                </a:cubicBezTo>
                <a:lnTo>
                  <a:pt x="2332892" y="4982307"/>
                </a:lnTo>
                <a:lnTo>
                  <a:pt x="2368061" y="5005753"/>
                </a:lnTo>
                <a:cubicBezTo>
                  <a:pt x="2430587" y="5099541"/>
                  <a:pt x="2348522" y="4986214"/>
                  <a:pt x="2426677" y="5064369"/>
                </a:cubicBezTo>
                <a:cubicBezTo>
                  <a:pt x="2436640" y="5074332"/>
                  <a:pt x="2440763" y="5089007"/>
                  <a:pt x="2450123" y="5099538"/>
                </a:cubicBezTo>
                <a:cubicBezTo>
                  <a:pt x="2472152" y="5124321"/>
                  <a:pt x="2520461" y="5169877"/>
                  <a:pt x="2520461" y="5169877"/>
                </a:cubicBezTo>
                <a:cubicBezTo>
                  <a:pt x="2528823" y="5194962"/>
                  <a:pt x="2534243" y="5221501"/>
                  <a:pt x="2555631" y="5240215"/>
                </a:cubicBezTo>
                <a:cubicBezTo>
                  <a:pt x="2609614" y="5287450"/>
                  <a:pt x="2619926" y="5280304"/>
                  <a:pt x="2672861" y="5310553"/>
                </a:cubicBezTo>
                <a:cubicBezTo>
                  <a:pt x="2685094" y="5317544"/>
                  <a:pt x="2696308" y="5326184"/>
                  <a:pt x="2708031" y="5334000"/>
                </a:cubicBezTo>
                <a:cubicBezTo>
                  <a:pt x="2715846" y="5345723"/>
                  <a:pt x="2721514" y="5359206"/>
                  <a:pt x="2731477" y="5369169"/>
                </a:cubicBezTo>
                <a:cubicBezTo>
                  <a:pt x="2799921" y="5437613"/>
                  <a:pt x="2929382" y="5384478"/>
                  <a:pt x="3001108" y="5380892"/>
                </a:cubicBezTo>
                <a:cubicBezTo>
                  <a:pt x="3074454" y="5356443"/>
                  <a:pt x="3004451" y="5378779"/>
                  <a:pt x="3130061" y="5345723"/>
                </a:cubicBezTo>
                <a:lnTo>
                  <a:pt x="3259015" y="5310553"/>
                </a:lnTo>
                <a:cubicBezTo>
                  <a:pt x="3274583" y="5306401"/>
                  <a:pt x="3305908" y="5298830"/>
                  <a:pt x="3305908" y="5298830"/>
                </a:cubicBezTo>
                <a:cubicBezTo>
                  <a:pt x="3321539" y="5291015"/>
                  <a:pt x="3335846" y="5279622"/>
                  <a:pt x="3352800" y="5275384"/>
                </a:cubicBezTo>
                <a:cubicBezTo>
                  <a:pt x="3383364" y="5267743"/>
                  <a:pt x="3415446" y="5268452"/>
                  <a:pt x="3446585" y="5263661"/>
                </a:cubicBezTo>
                <a:cubicBezTo>
                  <a:pt x="3466279" y="5260631"/>
                  <a:pt x="3485662" y="5255846"/>
                  <a:pt x="3505200" y="5251938"/>
                </a:cubicBezTo>
                <a:cubicBezTo>
                  <a:pt x="3634154" y="5255846"/>
                  <a:pt x="3763247" y="5256505"/>
                  <a:pt x="3892061" y="5263661"/>
                </a:cubicBezTo>
                <a:cubicBezTo>
                  <a:pt x="3904399" y="5264346"/>
                  <a:pt x="3914874" y="5275384"/>
                  <a:pt x="3927231" y="5275384"/>
                </a:cubicBezTo>
                <a:cubicBezTo>
                  <a:pt x="4032811" y="5275384"/>
                  <a:pt x="4138246" y="5267569"/>
                  <a:pt x="4243754" y="5263661"/>
                </a:cubicBezTo>
                <a:cubicBezTo>
                  <a:pt x="4282831" y="5259753"/>
                  <a:pt x="4322170" y="5257910"/>
                  <a:pt x="4360985" y="5251938"/>
                </a:cubicBezTo>
                <a:cubicBezTo>
                  <a:pt x="4373198" y="5250059"/>
                  <a:pt x="4384272" y="5243610"/>
                  <a:pt x="4396154" y="5240215"/>
                </a:cubicBezTo>
                <a:cubicBezTo>
                  <a:pt x="4411646" y="5235789"/>
                  <a:pt x="4427096" y="5230771"/>
                  <a:pt x="4443046" y="5228492"/>
                </a:cubicBezTo>
                <a:cubicBezTo>
                  <a:pt x="4481923" y="5222938"/>
                  <a:pt x="4521274" y="5221358"/>
                  <a:pt x="4560277" y="5216769"/>
                </a:cubicBezTo>
                <a:cubicBezTo>
                  <a:pt x="4587719" y="5213541"/>
                  <a:pt x="4614920" y="5208473"/>
                  <a:pt x="4642338" y="5205046"/>
                </a:cubicBezTo>
                <a:cubicBezTo>
                  <a:pt x="4814517" y="5183524"/>
                  <a:pt x="4684026" y="5203960"/>
                  <a:pt x="4818185" y="5181600"/>
                </a:cubicBezTo>
                <a:cubicBezTo>
                  <a:pt x="4913655" y="5149777"/>
                  <a:pt x="4878244" y="5158153"/>
                  <a:pt x="5064369" y="5158153"/>
                </a:cubicBezTo>
                <a:cubicBezTo>
                  <a:pt x="5353565" y="5158153"/>
                  <a:pt x="5642708" y="5165969"/>
                  <a:pt x="5931877" y="5169877"/>
                </a:cubicBezTo>
                <a:lnTo>
                  <a:pt x="5990492" y="5181600"/>
                </a:lnTo>
                <a:cubicBezTo>
                  <a:pt x="6013878" y="5185852"/>
                  <a:pt x="6037627" y="5188167"/>
                  <a:pt x="6060831" y="5193323"/>
                </a:cubicBezTo>
                <a:cubicBezTo>
                  <a:pt x="6072894" y="5196004"/>
                  <a:pt x="6084118" y="5201651"/>
                  <a:pt x="6096000" y="5205046"/>
                </a:cubicBezTo>
                <a:cubicBezTo>
                  <a:pt x="6199040" y="5234486"/>
                  <a:pt x="6093738" y="5200384"/>
                  <a:pt x="6178061" y="5228492"/>
                </a:cubicBezTo>
                <a:cubicBezTo>
                  <a:pt x="6283569" y="5224584"/>
                  <a:pt x="6389210" y="5223355"/>
                  <a:pt x="6494585" y="5216769"/>
                </a:cubicBezTo>
                <a:cubicBezTo>
                  <a:pt x="6514471" y="5215526"/>
                  <a:pt x="6533506" y="5208076"/>
                  <a:pt x="6553200" y="5205046"/>
                </a:cubicBezTo>
                <a:cubicBezTo>
                  <a:pt x="6584339" y="5200255"/>
                  <a:pt x="6615723" y="5197231"/>
                  <a:pt x="6646985" y="5193323"/>
                </a:cubicBezTo>
                <a:cubicBezTo>
                  <a:pt x="6708996" y="5172653"/>
                  <a:pt x="6661709" y="5186384"/>
                  <a:pt x="6752492" y="5169877"/>
                </a:cubicBezTo>
                <a:cubicBezTo>
                  <a:pt x="6878211" y="5147018"/>
                  <a:pt x="6735903" y="5168897"/>
                  <a:pt x="6893169" y="5146430"/>
                </a:cubicBezTo>
                <a:cubicBezTo>
                  <a:pt x="6923303" y="5136385"/>
                  <a:pt x="6942845" y="5128872"/>
                  <a:pt x="6975231" y="5122984"/>
                </a:cubicBezTo>
                <a:cubicBezTo>
                  <a:pt x="7002417" y="5118041"/>
                  <a:pt x="7030106" y="5116204"/>
                  <a:pt x="7057292" y="5111261"/>
                </a:cubicBezTo>
                <a:cubicBezTo>
                  <a:pt x="7073144" y="5108379"/>
                  <a:pt x="7088431" y="5102914"/>
                  <a:pt x="7104185" y="5099538"/>
                </a:cubicBezTo>
                <a:cubicBezTo>
                  <a:pt x="7149725" y="5089779"/>
                  <a:pt x="7233168" y="5081485"/>
                  <a:pt x="7280031" y="5052646"/>
                </a:cubicBezTo>
                <a:cubicBezTo>
                  <a:pt x="7313311" y="5032166"/>
                  <a:pt x="7352139" y="5014821"/>
                  <a:pt x="7373815" y="4982307"/>
                </a:cubicBezTo>
                <a:cubicBezTo>
                  <a:pt x="7381630" y="4970584"/>
                  <a:pt x="7387298" y="4957101"/>
                  <a:pt x="7397261" y="4947138"/>
                </a:cubicBezTo>
                <a:cubicBezTo>
                  <a:pt x="7402570" y="4941830"/>
                  <a:pt x="7466011" y="4895179"/>
                  <a:pt x="7479323" y="4888523"/>
                </a:cubicBezTo>
                <a:cubicBezTo>
                  <a:pt x="7490376" y="4882997"/>
                  <a:pt x="7502769" y="4880708"/>
                  <a:pt x="7514492" y="4876800"/>
                </a:cubicBezTo>
                <a:cubicBezTo>
                  <a:pt x="7522307" y="4865077"/>
                  <a:pt x="7528918" y="4852454"/>
                  <a:pt x="7537938" y="4841630"/>
                </a:cubicBezTo>
                <a:cubicBezTo>
                  <a:pt x="7548552" y="4828894"/>
                  <a:pt x="7563911" y="4820256"/>
                  <a:pt x="7573108" y="4806461"/>
                </a:cubicBezTo>
                <a:cubicBezTo>
                  <a:pt x="7579963" y="4796179"/>
                  <a:pt x="7578700" y="4782021"/>
                  <a:pt x="7584831" y="4771292"/>
                </a:cubicBezTo>
                <a:cubicBezTo>
                  <a:pt x="7606080" y="4734107"/>
                  <a:pt x="7625297" y="4725529"/>
                  <a:pt x="7643446" y="4689230"/>
                </a:cubicBezTo>
                <a:cubicBezTo>
                  <a:pt x="7691979" y="4592164"/>
                  <a:pt x="7611425" y="4719677"/>
                  <a:pt x="7678615" y="4618892"/>
                </a:cubicBezTo>
                <a:cubicBezTo>
                  <a:pt x="7682523" y="4599354"/>
                  <a:pt x="7682093" y="4578416"/>
                  <a:pt x="7690338" y="4560277"/>
                </a:cubicBezTo>
                <a:cubicBezTo>
                  <a:pt x="7713708" y="4508862"/>
                  <a:pt x="7736555" y="4490614"/>
                  <a:pt x="7772400" y="4454769"/>
                </a:cubicBezTo>
                <a:cubicBezTo>
                  <a:pt x="7776308" y="4435230"/>
                  <a:pt x="7777127" y="4414810"/>
                  <a:pt x="7784123" y="4396153"/>
                </a:cubicBezTo>
                <a:cubicBezTo>
                  <a:pt x="7789070" y="4382961"/>
                  <a:pt x="7804401" y="4374712"/>
                  <a:pt x="7807569" y="4360984"/>
                </a:cubicBezTo>
                <a:cubicBezTo>
                  <a:pt x="7853724" y="4160978"/>
                  <a:pt x="7787181" y="4307975"/>
                  <a:pt x="7842738" y="4196861"/>
                </a:cubicBezTo>
                <a:cubicBezTo>
                  <a:pt x="7846646" y="4177323"/>
                  <a:pt x="7848987" y="4157405"/>
                  <a:pt x="7854461" y="4138246"/>
                </a:cubicBezTo>
                <a:cubicBezTo>
                  <a:pt x="7864646" y="4102601"/>
                  <a:pt x="7889631" y="4032738"/>
                  <a:pt x="7889631" y="4032738"/>
                </a:cubicBezTo>
                <a:cubicBezTo>
                  <a:pt x="7885723" y="3907692"/>
                  <a:pt x="7885045" y="3782503"/>
                  <a:pt x="7877908" y="3657600"/>
                </a:cubicBezTo>
                <a:cubicBezTo>
                  <a:pt x="7877203" y="3645263"/>
                  <a:pt x="7872734" y="3632909"/>
                  <a:pt x="7866185" y="3622430"/>
                </a:cubicBezTo>
                <a:cubicBezTo>
                  <a:pt x="7805860" y="3525910"/>
                  <a:pt x="7840267" y="3596513"/>
                  <a:pt x="7772400" y="3528646"/>
                </a:cubicBezTo>
                <a:cubicBezTo>
                  <a:pt x="7762437" y="3518683"/>
                  <a:pt x="7760902" y="3500944"/>
                  <a:pt x="7748954" y="3493477"/>
                </a:cubicBezTo>
                <a:cubicBezTo>
                  <a:pt x="7727996" y="3480378"/>
                  <a:pt x="7678615" y="3470030"/>
                  <a:pt x="7678615" y="3470030"/>
                </a:cubicBezTo>
                <a:cubicBezTo>
                  <a:pt x="7662984" y="3458307"/>
                  <a:pt x="7646558" y="3447576"/>
                  <a:pt x="7631723" y="3434861"/>
                </a:cubicBezTo>
                <a:cubicBezTo>
                  <a:pt x="7619135" y="3424072"/>
                  <a:pt x="7609290" y="3410306"/>
                  <a:pt x="7596554" y="3399692"/>
                </a:cubicBezTo>
                <a:cubicBezTo>
                  <a:pt x="7585730" y="3390672"/>
                  <a:pt x="7572387" y="3385047"/>
                  <a:pt x="7561385" y="3376246"/>
                </a:cubicBezTo>
                <a:cubicBezTo>
                  <a:pt x="7516153" y="3340061"/>
                  <a:pt x="7560867" y="3357528"/>
                  <a:pt x="7491046" y="3317630"/>
                </a:cubicBezTo>
                <a:cubicBezTo>
                  <a:pt x="7467280" y="3304049"/>
                  <a:pt x="7402756" y="3297054"/>
                  <a:pt x="7385538" y="3294184"/>
                </a:cubicBezTo>
                <a:cubicBezTo>
                  <a:pt x="7362092" y="3286369"/>
                  <a:pt x="7337784" y="3280775"/>
                  <a:pt x="7315200" y="3270738"/>
                </a:cubicBezTo>
                <a:cubicBezTo>
                  <a:pt x="7302325" y="3265016"/>
                  <a:pt x="7292311" y="3254199"/>
                  <a:pt x="7280031" y="3247292"/>
                </a:cubicBezTo>
                <a:cubicBezTo>
                  <a:pt x="7229744" y="3219006"/>
                  <a:pt x="7179681" y="3190123"/>
                  <a:pt x="7127631" y="3165230"/>
                </a:cubicBezTo>
                <a:cubicBezTo>
                  <a:pt x="7118832" y="3161022"/>
                  <a:pt x="6996283" y="3116742"/>
                  <a:pt x="6963508" y="3094892"/>
                </a:cubicBezTo>
                <a:cubicBezTo>
                  <a:pt x="6954311" y="3088761"/>
                  <a:pt x="6948692" y="3078351"/>
                  <a:pt x="6940061" y="3071446"/>
                </a:cubicBezTo>
                <a:cubicBezTo>
                  <a:pt x="6907595" y="3045474"/>
                  <a:pt x="6906870" y="3048659"/>
                  <a:pt x="6869723" y="3036277"/>
                </a:cubicBezTo>
                <a:cubicBezTo>
                  <a:pt x="6861908" y="3024554"/>
                  <a:pt x="6857279" y="3009909"/>
                  <a:pt x="6846277" y="3001107"/>
                </a:cubicBezTo>
                <a:cubicBezTo>
                  <a:pt x="6836628" y="2993387"/>
                  <a:pt x="6823096" y="2992381"/>
                  <a:pt x="6811108" y="2989384"/>
                </a:cubicBezTo>
                <a:cubicBezTo>
                  <a:pt x="6749563" y="2973998"/>
                  <a:pt x="6715878" y="2974043"/>
                  <a:pt x="6646985" y="2965938"/>
                </a:cubicBezTo>
                <a:cubicBezTo>
                  <a:pt x="6615696" y="2962257"/>
                  <a:pt x="6584339" y="2959006"/>
                  <a:pt x="6553200" y="2954215"/>
                </a:cubicBezTo>
                <a:cubicBezTo>
                  <a:pt x="6533506" y="2951185"/>
                  <a:pt x="6514452" y="2944020"/>
                  <a:pt x="6494585" y="2942492"/>
                </a:cubicBezTo>
                <a:cubicBezTo>
                  <a:pt x="6412672" y="2936191"/>
                  <a:pt x="6330462" y="2934677"/>
                  <a:pt x="6248400" y="2930769"/>
                </a:cubicBezTo>
                <a:cubicBezTo>
                  <a:pt x="6232769" y="2926861"/>
                  <a:pt x="6217307" y="2922206"/>
                  <a:pt x="6201508" y="2919046"/>
                </a:cubicBezTo>
                <a:cubicBezTo>
                  <a:pt x="6178200" y="2914384"/>
                  <a:pt x="6153719" y="2914840"/>
                  <a:pt x="6131169" y="2907323"/>
                </a:cubicBezTo>
                <a:cubicBezTo>
                  <a:pt x="6047769" y="2879523"/>
                  <a:pt x="6136584" y="2892446"/>
                  <a:pt x="6072554" y="2860430"/>
                </a:cubicBezTo>
                <a:cubicBezTo>
                  <a:pt x="6058143" y="2853224"/>
                  <a:pt x="6041292" y="2852615"/>
                  <a:pt x="6025661" y="2848707"/>
                </a:cubicBezTo>
                <a:cubicBezTo>
                  <a:pt x="5969928" y="2811552"/>
                  <a:pt x="6003858" y="2829716"/>
                  <a:pt x="5920154" y="2801815"/>
                </a:cubicBezTo>
                <a:lnTo>
                  <a:pt x="5849815" y="2778369"/>
                </a:lnTo>
                <a:cubicBezTo>
                  <a:pt x="5826369" y="2774461"/>
                  <a:pt x="5802680" y="2771802"/>
                  <a:pt x="5779477" y="2766646"/>
                </a:cubicBezTo>
                <a:cubicBezTo>
                  <a:pt x="5767414" y="2763965"/>
                  <a:pt x="5756296" y="2757920"/>
                  <a:pt x="5744308" y="2754923"/>
                </a:cubicBezTo>
                <a:lnTo>
                  <a:pt x="5650523" y="2731477"/>
                </a:lnTo>
                <a:cubicBezTo>
                  <a:pt x="5615200" y="2707927"/>
                  <a:pt x="5610111" y="2702434"/>
                  <a:pt x="5568461" y="2684584"/>
                </a:cubicBezTo>
                <a:cubicBezTo>
                  <a:pt x="5557103" y="2679716"/>
                  <a:pt x="5544345" y="2678387"/>
                  <a:pt x="5533292" y="2672861"/>
                </a:cubicBezTo>
                <a:cubicBezTo>
                  <a:pt x="5520690" y="2666560"/>
                  <a:pt x="5510725" y="2655716"/>
                  <a:pt x="5498123" y="2649415"/>
                </a:cubicBezTo>
                <a:cubicBezTo>
                  <a:pt x="5481304" y="2641006"/>
                  <a:pt x="5431086" y="2629725"/>
                  <a:pt x="5416061" y="2625969"/>
                </a:cubicBezTo>
                <a:cubicBezTo>
                  <a:pt x="5404338" y="2618154"/>
                  <a:pt x="5393494" y="2608824"/>
                  <a:pt x="5380892" y="2602523"/>
                </a:cubicBezTo>
                <a:cubicBezTo>
                  <a:pt x="5364074" y="2594114"/>
                  <a:pt x="5313855" y="2582833"/>
                  <a:pt x="5298831" y="2579077"/>
                </a:cubicBezTo>
                <a:cubicBezTo>
                  <a:pt x="5287108" y="2571261"/>
                  <a:pt x="5274359" y="2564800"/>
                  <a:pt x="5263661" y="2555630"/>
                </a:cubicBezTo>
                <a:cubicBezTo>
                  <a:pt x="5246878" y="2541244"/>
                  <a:pt x="5235724" y="2520111"/>
                  <a:pt x="5216769" y="2508738"/>
                </a:cubicBezTo>
                <a:cubicBezTo>
                  <a:pt x="5195577" y="2496023"/>
                  <a:pt x="5166995" y="2499001"/>
                  <a:pt x="5146431" y="2485292"/>
                </a:cubicBezTo>
                <a:cubicBezTo>
                  <a:pt x="5124395" y="2470602"/>
                  <a:pt x="5089538" y="2445264"/>
                  <a:pt x="5064369" y="2438400"/>
                </a:cubicBezTo>
                <a:cubicBezTo>
                  <a:pt x="5037711" y="2431130"/>
                  <a:pt x="5009662" y="2430585"/>
                  <a:pt x="4982308" y="2426677"/>
                </a:cubicBezTo>
                <a:lnTo>
                  <a:pt x="4876800" y="2391507"/>
                </a:lnTo>
                <a:lnTo>
                  <a:pt x="4841631" y="2379784"/>
                </a:lnTo>
                <a:cubicBezTo>
                  <a:pt x="4829908" y="2368061"/>
                  <a:pt x="4819952" y="2354251"/>
                  <a:pt x="4806461" y="2344615"/>
                </a:cubicBezTo>
                <a:cubicBezTo>
                  <a:pt x="4792240" y="2334458"/>
                  <a:pt x="4774742" y="2329839"/>
                  <a:pt x="4759569" y="2321169"/>
                </a:cubicBezTo>
                <a:cubicBezTo>
                  <a:pt x="4695938" y="2284808"/>
                  <a:pt x="4753711" y="2307493"/>
                  <a:pt x="4689231" y="2286000"/>
                </a:cubicBezTo>
                <a:cubicBezTo>
                  <a:pt x="4682933" y="2281276"/>
                  <a:pt x="4621195" y="2233618"/>
                  <a:pt x="4607169" y="2227384"/>
                </a:cubicBezTo>
                <a:cubicBezTo>
                  <a:pt x="4584585" y="2217347"/>
                  <a:pt x="4557395" y="2217647"/>
                  <a:pt x="4536831" y="2203938"/>
                </a:cubicBezTo>
                <a:cubicBezTo>
                  <a:pt x="4491565" y="2173762"/>
                  <a:pt x="4511545" y="2181386"/>
                  <a:pt x="4454769" y="2168769"/>
                </a:cubicBezTo>
                <a:cubicBezTo>
                  <a:pt x="4435318" y="2164447"/>
                  <a:pt x="4415377" y="2162289"/>
                  <a:pt x="4396154" y="2157046"/>
                </a:cubicBezTo>
                <a:cubicBezTo>
                  <a:pt x="4372310" y="2150543"/>
                  <a:pt x="4325815" y="2133600"/>
                  <a:pt x="4325815" y="2133600"/>
                </a:cubicBezTo>
                <a:cubicBezTo>
                  <a:pt x="4321907" y="2121877"/>
                  <a:pt x="4321812" y="2108080"/>
                  <a:pt x="4314092" y="2098430"/>
                </a:cubicBezTo>
                <a:cubicBezTo>
                  <a:pt x="4296307" y="2076199"/>
                  <a:pt x="4268025" y="2072362"/>
                  <a:pt x="4243754" y="2063261"/>
                </a:cubicBezTo>
                <a:cubicBezTo>
                  <a:pt x="4224050" y="2055872"/>
                  <a:pt x="4204842" y="2047204"/>
                  <a:pt x="4185138" y="2039815"/>
                </a:cubicBezTo>
                <a:cubicBezTo>
                  <a:pt x="4137314" y="2021881"/>
                  <a:pt x="4155473" y="2034587"/>
                  <a:pt x="4103077" y="2004646"/>
                </a:cubicBezTo>
                <a:cubicBezTo>
                  <a:pt x="4090844" y="1997656"/>
                  <a:pt x="4080858" y="1986750"/>
                  <a:pt x="4067908" y="1981200"/>
                </a:cubicBezTo>
                <a:cubicBezTo>
                  <a:pt x="4032550" y="1966047"/>
                  <a:pt x="3936301" y="1959942"/>
                  <a:pt x="3915508" y="1957753"/>
                </a:cubicBezTo>
                <a:lnTo>
                  <a:pt x="3798277" y="1946030"/>
                </a:lnTo>
                <a:cubicBezTo>
                  <a:pt x="3690032" y="1873866"/>
                  <a:pt x="3823183" y="1965955"/>
                  <a:pt x="3739661" y="1899138"/>
                </a:cubicBezTo>
                <a:cubicBezTo>
                  <a:pt x="3728659" y="1890337"/>
                  <a:pt x="3715957" y="1883881"/>
                  <a:pt x="3704492" y="1875692"/>
                </a:cubicBezTo>
                <a:cubicBezTo>
                  <a:pt x="3688593" y="1864336"/>
                  <a:pt x="3673606" y="1851728"/>
                  <a:pt x="3657600" y="1840523"/>
                </a:cubicBezTo>
                <a:lnTo>
                  <a:pt x="3552092" y="1770184"/>
                </a:lnTo>
                <a:cubicBezTo>
                  <a:pt x="3540369" y="1762369"/>
                  <a:pt x="3526886" y="1756701"/>
                  <a:pt x="3516923" y="1746738"/>
                </a:cubicBezTo>
                <a:cubicBezTo>
                  <a:pt x="3505200" y="1735015"/>
                  <a:pt x="3496148" y="1719794"/>
                  <a:pt x="3481754" y="1711569"/>
                </a:cubicBezTo>
                <a:cubicBezTo>
                  <a:pt x="3467765" y="1703575"/>
                  <a:pt x="3450492" y="1703754"/>
                  <a:pt x="3434861" y="1699846"/>
                </a:cubicBezTo>
                <a:lnTo>
                  <a:pt x="3364523" y="1652953"/>
                </a:lnTo>
                <a:cubicBezTo>
                  <a:pt x="3352800" y="1645138"/>
                  <a:pt x="3337808" y="1640778"/>
                  <a:pt x="3329354" y="1629507"/>
                </a:cubicBezTo>
                <a:cubicBezTo>
                  <a:pt x="3303478" y="1595006"/>
                  <a:pt x="3291674" y="1574662"/>
                  <a:pt x="3259015" y="1547446"/>
                </a:cubicBezTo>
                <a:cubicBezTo>
                  <a:pt x="3248191" y="1538426"/>
                  <a:pt x="3235569" y="1531815"/>
                  <a:pt x="3223846" y="1524000"/>
                </a:cubicBezTo>
                <a:cubicBezTo>
                  <a:pt x="3212123" y="1508369"/>
                  <a:pt x="3199515" y="1493364"/>
                  <a:pt x="3188677" y="1477107"/>
                </a:cubicBezTo>
                <a:cubicBezTo>
                  <a:pt x="3176038" y="1458148"/>
                  <a:pt x="3167179" y="1436720"/>
                  <a:pt x="3153508" y="1418492"/>
                </a:cubicBezTo>
                <a:cubicBezTo>
                  <a:pt x="3143560" y="1405229"/>
                  <a:pt x="3128952" y="1396059"/>
                  <a:pt x="3118338" y="1383323"/>
                </a:cubicBezTo>
                <a:cubicBezTo>
                  <a:pt x="3077547" y="1334374"/>
                  <a:pt x="3117459" y="1355675"/>
                  <a:pt x="3059723" y="1336430"/>
                </a:cubicBezTo>
                <a:cubicBezTo>
                  <a:pt x="3040185" y="1320799"/>
                  <a:pt x="3021125" y="1304551"/>
                  <a:pt x="3001108" y="1289538"/>
                </a:cubicBezTo>
                <a:cubicBezTo>
                  <a:pt x="2989836" y="1281084"/>
                  <a:pt x="2976469" y="1275453"/>
                  <a:pt x="2965938" y="1266092"/>
                </a:cubicBezTo>
                <a:cubicBezTo>
                  <a:pt x="2941155" y="1244063"/>
                  <a:pt x="2923189" y="1214146"/>
                  <a:pt x="2895600" y="1195753"/>
                </a:cubicBezTo>
                <a:cubicBezTo>
                  <a:pt x="2883877" y="1187938"/>
                  <a:pt x="2870394" y="1182270"/>
                  <a:pt x="2860431" y="1172307"/>
                </a:cubicBezTo>
                <a:cubicBezTo>
                  <a:pt x="2846615" y="1158491"/>
                  <a:pt x="2838127" y="1140119"/>
                  <a:pt x="2825261" y="1125415"/>
                </a:cubicBezTo>
                <a:cubicBezTo>
                  <a:pt x="2810705" y="1108779"/>
                  <a:pt x="2792755" y="1095307"/>
                  <a:pt x="2778369" y="1078523"/>
                </a:cubicBezTo>
                <a:cubicBezTo>
                  <a:pt x="2711418" y="1000412"/>
                  <a:pt x="2800434" y="1076452"/>
                  <a:pt x="2719754" y="1031630"/>
                </a:cubicBezTo>
                <a:cubicBezTo>
                  <a:pt x="2695121" y="1017945"/>
                  <a:pt x="2649415" y="984738"/>
                  <a:pt x="2649415" y="984738"/>
                </a:cubicBezTo>
                <a:cubicBezTo>
                  <a:pt x="2637692" y="969107"/>
                  <a:pt x="2623940" y="954810"/>
                  <a:pt x="2614246" y="937846"/>
                </a:cubicBezTo>
                <a:cubicBezTo>
                  <a:pt x="2608115" y="927117"/>
                  <a:pt x="2608881" y="913273"/>
                  <a:pt x="2602523" y="902677"/>
                </a:cubicBezTo>
                <a:cubicBezTo>
                  <a:pt x="2596836" y="893199"/>
                  <a:pt x="2585208" y="888427"/>
                  <a:pt x="2579077" y="879230"/>
                </a:cubicBezTo>
                <a:cubicBezTo>
                  <a:pt x="2530951" y="807041"/>
                  <a:pt x="2580142" y="857114"/>
                  <a:pt x="2532185" y="797169"/>
                </a:cubicBezTo>
                <a:cubicBezTo>
                  <a:pt x="2525280" y="788538"/>
                  <a:pt x="2515643" y="782354"/>
                  <a:pt x="2508738" y="773723"/>
                </a:cubicBezTo>
                <a:cubicBezTo>
                  <a:pt x="2471849" y="727612"/>
                  <a:pt x="2500252" y="745158"/>
                  <a:pt x="2450123" y="703384"/>
                </a:cubicBezTo>
                <a:cubicBezTo>
                  <a:pt x="2439299" y="694364"/>
                  <a:pt x="2425557" y="689216"/>
                  <a:pt x="2414954" y="679938"/>
                </a:cubicBezTo>
                <a:cubicBezTo>
                  <a:pt x="2305229" y="583929"/>
                  <a:pt x="2400309" y="650637"/>
                  <a:pt x="2321169" y="597877"/>
                </a:cubicBezTo>
                <a:cubicBezTo>
                  <a:pt x="2313354" y="582246"/>
                  <a:pt x="2306393" y="566157"/>
                  <a:pt x="2297723" y="550984"/>
                </a:cubicBezTo>
                <a:cubicBezTo>
                  <a:pt x="2286649" y="531604"/>
                  <a:pt x="2250544" y="482646"/>
                  <a:pt x="2239108" y="468923"/>
                </a:cubicBezTo>
                <a:cubicBezTo>
                  <a:pt x="2212515" y="437011"/>
                  <a:pt x="2186419" y="404511"/>
                  <a:pt x="2157046" y="375138"/>
                </a:cubicBezTo>
                <a:cubicBezTo>
                  <a:pt x="2123052" y="341144"/>
                  <a:pt x="2090608" y="332708"/>
                  <a:pt x="2051538" y="304800"/>
                </a:cubicBezTo>
                <a:cubicBezTo>
                  <a:pt x="2042544" y="298376"/>
                  <a:pt x="2037288" y="287484"/>
                  <a:pt x="2028092" y="281353"/>
                </a:cubicBezTo>
                <a:cubicBezTo>
                  <a:pt x="1999121" y="262039"/>
                  <a:pt x="1977291" y="256604"/>
                  <a:pt x="1946031" y="246184"/>
                </a:cubicBezTo>
                <a:cubicBezTo>
                  <a:pt x="1934308" y="230553"/>
                  <a:pt x="1925696" y="212007"/>
                  <a:pt x="1910861" y="199292"/>
                </a:cubicBezTo>
                <a:cubicBezTo>
                  <a:pt x="1897592" y="187919"/>
                  <a:pt x="1879142" y="184516"/>
                  <a:pt x="1863969" y="175846"/>
                </a:cubicBezTo>
                <a:cubicBezTo>
                  <a:pt x="1851736" y="168856"/>
                  <a:pt x="1839624" y="161420"/>
                  <a:pt x="1828800" y="152400"/>
                </a:cubicBezTo>
                <a:cubicBezTo>
                  <a:pt x="1783442" y="114601"/>
                  <a:pt x="1802621" y="113994"/>
                  <a:pt x="1746738" y="82061"/>
                </a:cubicBezTo>
                <a:cubicBezTo>
                  <a:pt x="1736009" y="75930"/>
                  <a:pt x="1723139" y="74677"/>
                  <a:pt x="1711569" y="70338"/>
                </a:cubicBezTo>
                <a:cubicBezTo>
                  <a:pt x="1632350" y="40631"/>
                  <a:pt x="1675580" y="49940"/>
                  <a:pt x="1594338" y="35169"/>
                </a:cubicBezTo>
                <a:cubicBezTo>
                  <a:pt x="1570952" y="30917"/>
                  <a:pt x="1547203" y="28602"/>
                  <a:pt x="1524000" y="23446"/>
                </a:cubicBezTo>
                <a:cubicBezTo>
                  <a:pt x="1511937" y="20765"/>
                  <a:pt x="1501120" y="13017"/>
                  <a:pt x="1488831" y="11723"/>
                </a:cubicBezTo>
                <a:cubicBezTo>
                  <a:pt x="1426530" y="5165"/>
                  <a:pt x="1363784" y="3908"/>
                  <a:pt x="1301261" y="0"/>
                </a:cubicBezTo>
                <a:cubicBezTo>
                  <a:pt x="1168400" y="3908"/>
                  <a:pt x="1035402" y="4549"/>
                  <a:pt x="902677" y="11723"/>
                </a:cubicBezTo>
                <a:cubicBezTo>
                  <a:pt x="890338" y="12390"/>
                  <a:pt x="879496" y="20449"/>
                  <a:pt x="867508" y="23446"/>
                </a:cubicBezTo>
                <a:cubicBezTo>
                  <a:pt x="800571" y="40180"/>
                  <a:pt x="822176" y="28839"/>
                  <a:pt x="762000" y="46892"/>
                </a:cubicBezTo>
                <a:cubicBezTo>
                  <a:pt x="738328" y="53994"/>
                  <a:pt x="691661" y="70338"/>
                  <a:pt x="691661" y="70338"/>
                </a:cubicBezTo>
                <a:cubicBezTo>
                  <a:pt x="602226" y="159773"/>
                  <a:pt x="706155" y="66329"/>
                  <a:pt x="621323" y="117230"/>
                </a:cubicBezTo>
                <a:cubicBezTo>
                  <a:pt x="611845" y="122917"/>
                  <a:pt x="606508" y="133772"/>
                  <a:pt x="597877" y="140677"/>
                </a:cubicBezTo>
                <a:cubicBezTo>
                  <a:pt x="586875" y="149479"/>
                  <a:pt x="573710" y="155322"/>
                  <a:pt x="562708" y="164123"/>
                </a:cubicBezTo>
                <a:cubicBezTo>
                  <a:pt x="554077" y="171028"/>
                  <a:pt x="548739" y="181882"/>
                  <a:pt x="539261" y="187569"/>
                </a:cubicBezTo>
                <a:cubicBezTo>
                  <a:pt x="528665" y="193927"/>
                  <a:pt x="514894" y="193291"/>
                  <a:pt x="504092" y="199292"/>
                </a:cubicBezTo>
                <a:cubicBezTo>
                  <a:pt x="479459" y="212977"/>
                  <a:pt x="460487" y="237273"/>
                  <a:pt x="433754" y="246184"/>
                </a:cubicBezTo>
                <a:lnTo>
                  <a:pt x="328246" y="281353"/>
                </a:lnTo>
                <a:cubicBezTo>
                  <a:pt x="316523" y="285261"/>
                  <a:pt x="303359" y="286222"/>
                  <a:pt x="293077" y="293077"/>
                </a:cubicBezTo>
                <a:lnTo>
                  <a:pt x="257908" y="316523"/>
                </a:lnTo>
                <a:cubicBezTo>
                  <a:pt x="254000" y="328246"/>
                  <a:pt x="252543" y="341096"/>
                  <a:pt x="246185" y="351692"/>
                </a:cubicBezTo>
                <a:cubicBezTo>
                  <a:pt x="235049" y="370251"/>
                  <a:pt x="203541" y="387936"/>
                  <a:pt x="187569" y="398584"/>
                </a:cubicBezTo>
                <a:cubicBezTo>
                  <a:pt x="185379" y="407344"/>
                  <a:pt x="171331" y="468633"/>
                  <a:pt x="164123" y="480646"/>
                </a:cubicBezTo>
                <a:cubicBezTo>
                  <a:pt x="158437" y="490123"/>
                  <a:pt x="134815" y="461108"/>
                  <a:pt x="128954" y="457200"/>
                </a:cubicBezTo>
                <a:close/>
              </a:path>
            </a:pathLst>
          </a:cu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Freihandform 10"/>
          <p:cNvSpPr/>
          <p:nvPr/>
        </p:nvSpPr>
        <p:spPr>
          <a:xfrm>
            <a:off x="881518" y="1783147"/>
            <a:ext cx="2872154" cy="2297330"/>
          </a:xfrm>
          <a:custGeom>
            <a:avLst/>
            <a:gdLst>
              <a:gd name="connsiteX0" fmla="*/ 105507 w 2872154"/>
              <a:gd name="connsiteY0" fmla="*/ 627811 h 2297330"/>
              <a:gd name="connsiteX1" fmla="*/ 105507 w 2872154"/>
              <a:gd name="connsiteY1" fmla="*/ 627811 h 2297330"/>
              <a:gd name="connsiteX2" fmla="*/ 23446 w 2872154"/>
              <a:gd name="connsiteY2" fmla="*/ 756765 h 2297330"/>
              <a:gd name="connsiteX3" fmla="*/ 0 w 2872154"/>
              <a:gd name="connsiteY3" fmla="*/ 827103 h 2297330"/>
              <a:gd name="connsiteX4" fmla="*/ 11723 w 2872154"/>
              <a:gd name="connsiteY4" fmla="*/ 1202242 h 2297330"/>
              <a:gd name="connsiteX5" fmla="*/ 93784 w 2872154"/>
              <a:gd name="connsiteY5" fmla="*/ 1354642 h 2297330"/>
              <a:gd name="connsiteX6" fmla="*/ 105507 w 2872154"/>
              <a:gd name="connsiteY6" fmla="*/ 1389811 h 2297330"/>
              <a:gd name="connsiteX7" fmla="*/ 128954 w 2872154"/>
              <a:gd name="connsiteY7" fmla="*/ 1413257 h 2297330"/>
              <a:gd name="connsiteX8" fmla="*/ 152400 w 2872154"/>
              <a:gd name="connsiteY8" fmla="*/ 1448426 h 2297330"/>
              <a:gd name="connsiteX9" fmla="*/ 269631 w 2872154"/>
              <a:gd name="connsiteY9" fmla="*/ 1495319 h 2297330"/>
              <a:gd name="connsiteX10" fmla="*/ 304800 w 2872154"/>
              <a:gd name="connsiteY10" fmla="*/ 1507042 h 2297330"/>
              <a:gd name="connsiteX11" fmla="*/ 339969 w 2872154"/>
              <a:gd name="connsiteY11" fmla="*/ 1518765 h 2297330"/>
              <a:gd name="connsiteX12" fmla="*/ 644769 w 2872154"/>
              <a:gd name="connsiteY12" fmla="*/ 1507042 h 2297330"/>
              <a:gd name="connsiteX13" fmla="*/ 703384 w 2872154"/>
              <a:gd name="connsiteY13" fmla="*/ 1495319 h 2297330"/>
              <a:gd name="connsiteX14" fmla="*/ 785446 w 2872154"/>
              <a:gd name="connsiteY14" fmla="*/ 1483596 h 2297330"/>
              <a:gd name="connsiteX15" fmla="*/ 973015 w 2872154"/>
              <a:gd name="connsiteY15" fmla="*/ 1507042 h 2297330"/>
              <a:gd name="connsiteX16" fmla="*/ 1101969 w 2872154"/>
              <a:gd name="connsiteY16" fmla="*/ 1530488 h 2297330"/>
              <a:gd name="connsiteX17" fmla="*/ 1254369 w 2872154"/>
              <a:gd name="connsiteY17" fmla="*/ 1542211 h 2297330"/>
              <a:gd name="connsiteX18" fmla="*/ 1488831 w 2872154"/>
              <a:gd name="connsiteY18" fmla="*/ 1600826 h 2297330"/>
              <a:gd name="connsiteX19" fmla="*/ 1582615 w 2872154"/>
              <a:gd name="connsiteY19" fmla="*/ 1624273 h 2297330"/>
              <a:gd name="connsiteX20" fmla="*/ 1664677 w 2872154"/>
              <a:gd name="connsiteY20" fmla="*/ 1647719 h 2297330"/>
              <a:gd name="connsiteX21" fmla="*/ 1688123 w 2872154"/>
              <a:gd name="connsiteY21" fmla="*/ 1682888 h 2297330"/>
              <a:gd name="connsiteX22" fmla="*/ 1723292 w 2872154"/>
              <a:gd name="connsiteY22" fmla="*/ 1694611 h 2297330"/>
              <a:gd name="connsiteX23" fmla="*/ 1758461 w 2872154"/>
              <a:gd name="connsiteY23" fmla="*/ 1718057 h 2297330"/>
              <a:gd name="connsiteX24" fmla="*/ 1828800 w 2872154"/>
              <a:gd name="connsiteY24" fmla="*/ 1776673 h 2297330"/>
              <a:gd name="connsiteX25" fmla="*/ 1840523 w 2872154"/>
              <a:gd name="connsiteY25" fmla="*/ 1811842 h 2297330"/>
              <a:gd name="connsiteX26" fmla="*/ 1875692 w 2872154"/>
              <a:gd name="connsiteY26" fmla="*/ 1847011 h 2297330"/>
              <a:gd name="connsiteX27" fmla="*/ 1922584 w 2872154"/>
              <a:gd name="connsiteY27" fmla="*/ 1917350 h 2297330"/>
              <a:gd name="connsiteX28" fmla="*/ 1946031 w 2872154"/>
              <a:gd name="connsiteY28" fmla="*/ 1940796 h 2297330"/>
              <a:gd name="connsiteX29" fmla="*/ 1969477 w 2872154"/>
              <a:gd name="connsiteY29" fmla="*/ 1975965 h 2297330"/>
              <a:gd name="connsiteX30" fmla="*/ 2004646 w 2872154"/>
              <a:gd name="connsiteY30" fmla="*/ 1999411 h 2297330"/>
              <a:gd name="connsiteX31" fmla="*/ 2039815 w 2872154"/>
              <a:gd name="connsiteY31" fmla="*/ 2034580 h 2297330"/>
              <a:gd name="connsiteX32" fmla="*/ 2051538 w 2872154"/>
              <a:gd name="connsiteY32" fmla="*/ 2069750 h 2297330"/>
              <a:gd name="connsiteX33" fmla="*/ 2133600 w 2872154"/>
              <a:gd name="connsiteY33" fmla="*/ 2140088 h 2297330"/>
              <a:gd name="connsiteX34" fmla="*/ 2168769 w 2872154"/>
              <a:gd name="connsiteY34" fmla="*/ 2151811 h 2297330"/>
              <a:gd name="connsiteX35" fmla="*/ 2203938 w 2872154"/>
              <a:gd name="connsiteY35" fmla="*/ 2175257 h 2297330"/>
              <a:gd name="connsiteX36" fmla="*/ 2239107 w 2872154"/>
              <a:gd name="connsiteY36" fmla="*/ 2186980 h 2297330"/>
              <a:gd name="connsiteX37" fmla="*/ 2286000 w 2872154"/>
              <a:gd name="connsiteY37" fmla="*/ 2210426 h 2297330"/>
              <a:gd name="connsiteX38" fmla="*/ 2403231 w 2872154"/>
              <a:gd name="connsiteY38" fmla="*/ 2245596 h 2297330"/>
              <a:gd name="connsiteX39" fmla="*/ 2473569 w 2872154"/>
              <a:gd name="connsiteY39" fmla="*/ 2269042 h 2297330"/>
              <a:gd name="connsiteX40" fmla="*/ 2614246 w 2872154"/>
              <a:gd name="connsiteY40" fmla="*/ 2280765 h 2297330"/>
              <a:gd name="connsiteX41" fmla="*/ 2825261 w 2872154"/>
              <a:gd name="connsiteY41" fmla="*/ 2280765 h 2297330"/>
              <a:gd name="connsiteX42" fmla="*/ 2848707 w 2872154"/>
              <a:gd name="connsiteY42" fmla="*/ 2245596 h 2297330"/>
              <a:gd name="connsiteX43" fmla="*/ 2872154 w 2872154"/>
              <a:gd name="connsiteY43" fmla="*/ 2222150 h 2297330"/>
              <a:gd name="connsiteX44" fmla="*/ 2848707 w 2872154"/>
              <a:gd name="connsiteY44" fmla="*/ 1940796 h 2297330"/>
              <a:gd name="connsiteX45" fmla="*/ 2836984 w 2872154"/>
              <a:gd name="connsiteY45" fmla="*/ 1905626 h 2297330"/>
              <a:gd name="connsiteX46" fmla="*/ 2813538 w 2872154"/>
              <a:gd name="connsiteY46" fmla="*/ 1788396 h 2297330"/>
              <a:gd name="connsiteX47" fmla="*/ 2754923 w 2872154"/>
              <a:gd name="connsiteY47" fmla="*/ 1718057 h 2297330"/>
              <a:gd name="connsiteX48" fmla="*/ 2696307 w 2872154"/>
              <a:gd name="connsiteY48" fmla="*/ 1659442 h 2297330"/>
              <a:gd name="connsiteX49" fmla="*/ 2672861 w 2872154"/>
              <a:gd name="connsiteY49" fmla="*/ 1624273 h 2297330"/>
              <a:gd name="connsiteX50" fmla="*/ 2637692 w 2872154"/>
              <a:gd name="connsiteY50" fmla="*/ 1612550 h 2297330"/>
              <a:gd name="connsiteX51" fmla="*/ 2614246 w 2872154"/>
              <a:gd name="connsiteY51" fmla="*/ 1589103 h 2297330"/>
              <a:gd name="connsiteX52" fmla="*/ 2579077 w 2872154"/>
              <a:gd name="connsiteY52" fmla="*/ 1577380 h 2297330"/>
              <a:gd name="connsiteX53" fmla="*/ 2543907 w 2872154"/>
              <a:gd name="connsiteY53" fmla="*/ 1553934 h 2297330"/>
              <a:gd name="connsiteX54" fmla="*/ 2508738 w 2872154"/>
              <a:gd name="connsiteY54" fmla="*/ 1518765 h 2297330"/>
              <a:gd name="connsiteX55" fmla="*/ 2438400 w 2872154"/>
              <a:gd name="connsiteY55" fmla="*/ 1495319 h 2297330"/>
              <a:gd name="connsiteX56" fmla="*/ 2368061 w 2872154"/>
              <a:gd name="connsiteY56" fmla="*/ 1448426 h 2297330"/>
              <a:gd name="connsiteX57" fmla="*/ 2133600 w 2872154"/>
              <a:gd name="connsiteY57" fmla="*/ 1424980 h 2297330"/>
              <a:gd name="connsiteX58" fmla="*/ 2051538 w 2872154"/>
              <a:gd name="connsiteY58" fmla="*/ 1389811 h 2297330"/>
              <a:gd name="connsiteX59" fmla="*/ 2004646 w 2872154"/>
              <a:gd name="connsiteY59" fmla="*/ 1331196 h 2297330"/>
              <a:gd name="connsiteX60" fmla="*/ 1992923 w 2872154"/>
              <a:gd name="connsiteY60" fmla="*/ 1296026 h 2297330"/>
              <a:gd name="connsiteX61" fmla="*/ 1887415 w 2872154"/>
              <a:gd name="connsiteY61" fmla="*/ 1249134 h 2297330"/>
              <a:gd name="connsiteX62" fmla="*/ 1817077 w 2872154"/>
              <a:gd name="connsiteY62" fmla="*/ 1202242 h 2297330"/>
              <a:gd name="connsiteX63" fmla="*/ 1746738 w 2872154"/>
              <a:gd name="connsiteY63" fmla="*/ 1178796 h 2297330"/>
              <a:gd name="connsiteX64" fmla="*/ 1711569 w 2872154"/>
              <a:gd name="connsiteY64" fmla="*/ 1167073 h 2297330"/>
              <a:gd name="connsiteX65" fmla="*/ 1688123 w 2872154"/>
              <a:gd name="connsiteY65" fmla="*/ 1143626 h 2297330"/>
              <a:gd name="connsiteX66" fmla="*/ 1535723 w 2872154"/>
              <a:gd name="connsiteY66" fmla="*/ 1108457 h 2297330"/>
              <a:gd name="connsiteX67" fmla="*/ 1441938 w 2872154"/>
              <a:gd name="connsiteY67" fmla="*/ 1085011 h 2297330"/>
              <a:gd name="connsiteX68" fmla="*/ 1277815 w 2872154"/>
              <a:gd name="connsiteY68" fmla="*/ 1014673 h 2297330"/>
              <a:gd name="connsiteX69" fmla="*/ 1207477 w 2872154"/>
              <a:gd name="connsiteY69" fmla="*/ 991226 h 2297330"/>
              <a:gd name="connsiteX70" fmla="*/ 1184031 w 2872154"/>
              <a:gd name="connsiteY70" fmla="*/ 956057 h 2297330"/>
              <a:gd name="connsiteX71" fmla="*/ 1172307 w 2872154"/>
              <a:gd name="connsiteY71" fmla="*/ 920888 h 2297330"/>
              <a:gd name="connsiteX72" fmla="*/ 1160584 w 2872154"/>
              <a:gd name="connsiteY72" fmla="*/ 592642 h 2297330"/>
              <a:gd name="connsiteX73" fmla="*/ 1137138 w 2872154"/>
              <a:gd name="connsiteY73" fmla="*/ 522303 h 2297330"/>
              <a:gd name="connsiteX74" fmla="*/ 1125415 w 2872154"/>
              <a:gd name="connsiteY74" fmla="*/ 487134 h 2297330"/>
              <a:gd name="connsiteX75" fmla="*/ 1113692 w 2872154"/>
              <a:gd name="connsiteY75" fmla="*/ 451965 h 2297330"/>
              <a:gd name="connsiteX76" fmla="*/ 1090246 w 2872154"/>
              <a:gd name="connsiteY76" fmla="*/ 416796 h 2297330"/>
              <a:gd name="connsiteX77" fmla="*/ 1066800 w 2872154"/>
              <a:gd name="connsiteY77" fmla="*/ 369903 h 2297330"/>
              <a:gd name="connsiteX78" fmla="*/ 1043354 w 2872154"/>
              <a:gd name="connsiteY78" fmla="*/ 287842 h 2297330"/>
              <a:gd name="connsiteX79" fmla="*/ 996461 w 2872154"/>
              <a:gd name="connsiteY79" fmla="*/ 229226 h 2297330"/>
              <a:gd name="connsiteX80" fmla="*/ 973015 w 2872154"/>
              <a:gd name="connsiteY80" fmla="*/ 194057 h 2297330"/>
              <a:gd name="connsiteX81" fmla="*/ 937846 w 2872154"/>
              <a:gd name="connsiteY81" fmla="*/ 182334 h 2297330"/>
              <a:gd name="connsiteX82" fmla="*/ 867507 w 2872154"/>
              <a:gd name="connsiteY82" fmla="*/ 147165 h 2297330"/>
              <a:gd name="connsiteX83" fmla="*/ 832338 w 2872154"/>
              <a:gd name="connsiteY83" fmla="*/ 123719 h 2297330"/>
              <a:gd name="connsiteX84" fmla="*/ 785446 w 2872154"/>
              <a:gd name="connsiteY84" fmla="*/ 111996 h 2297330"/>
              <a:gd name="connsiteX85" fmla="*/ 715107 w 2872154"/>
              <a:gd name="connsiteY85" fmla="*/ 53380 h 2297330"/>
              <a:gd name="connsiteX86" fmla="*/ 679938 w 2872154"/>
              <a:gd name="connsiteY86" fmla="*/ 29934 h 2297330"/>
              <a:gd name="connsiteX87" fmla="*/ 609600 w 2872154"/>
              <a:gd name="connsiteY87" fmla="*/ 6488 h 2297330"/>
              <a:gd name="connsiteX88" fmla="*/ 316523 w 2872154"/>
              <a:gd name="connsiteY88" fmla="*/ 41657 h 2297330"/>
              <a:gd name="connsiteX89" fmla="*/ 281354 w 2872154"/>
              <a:gd name="connsiteY89" fmla="*/ 76826 h 2297330"/>
              <a:gd name="connsiteX90" fmla="*/ 269631 w 2872154"/>
              <a:gd name="connsiteY90" fmla="*/ 123719 h 2297330"/>
              <a:gd name="connsiteX91" fmla="*/ 246184 w 2872154"/>
              <a:gd name="connsiteY91" fmla="*/ 147165 h 2297330"/>
              <a:gd name="connsiteX92" fmla="*/ 187569 w 2872154"/>
              <a:gd name="connsiteY92" fmla="*/ 240950 h 2297330"/>
              <a:gd name="connsiteX93" fmla="*/ 152400 w 2872154"/>
              <a:gd name="connsiteY93" fmla="*/ 358180 h 2297330"/>
              <a:gd name="connsiteX94" fmla="*/ 140677 w 2872154"/>
              <a:gd name="connsiteY94" fmla="*/ 393350 h 2297330"/>
              <a:gd name="connsiteX95" fmla="*/ 128954 w 2872154"/>
              <a:gd name="connsiteY95" fmla="*/ 428519 h 2297330"/>
              <a:gd name="connsiteX96" fmla="*/ 117231 w 2872154"/>
              <a:gd name="connsiteY96" fmla="*/ 534026 h 2297330"/>
              <a:gd name="connsiteX97" fmla="*/ 105507 w 2872154"/>
              <a:gd name="connsiteY97" fmla="*/ 627811 h 229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2872154" h="2297330">
                <a:moveTo>
                  <a:pt x="105507" y="627811"/>
                </a:moveTo>
                <a:lnTo>
                  <a:pt x="105507" y="627811"/>
                </a:lnTo>
                <a:cubicBezTo>
                  <a:pt x="78153" y="670796"/>
                  <a:pt x="39558" y="708430"/>
                  <a:pt x="23446" y="756765"/>
                </a:cubicBezTo>
                <a:lnTo>
                  <a:pt x="0" y="827103"/>
                </a:lnTo>
                <a:cubicBezTo>
                  <a:pt x="3908" y="952149"/>
                  <a:pt x="-3795" y="1078101"/>
                  <a:pt x="11723" y="1202242"/>
                </a:cubicBezTo>
                <a:cubicBezTo>
                  <a:pt x="16252" y="1238475"/>
                  <a:pt x="74894" y="1316861"/>
                  <a:pt x="93784" y="1354642"/>
                </a:cubicBezTo>
                <a:cubicBezTo>
                  <a:pt x="99310" y="1365695"/>
                  <a:pt x="99149" y="1379215"/>
                  <a:pt x="105507" y="1389811"/>
                </a:cubicBezTo>
                <a:cubicBezTo>
                  <a:pt x="111194" y="1399289"/>
                  <a:pt x="122049" y="1404626"/>
                  <a:pt x="128954" y="1413257"/>
                </a:cubicBezTo>
                <a:cubicBezTo>
                  <a:pt x="137756" y="1424259"/>
                  <a:pt x="141576" y="1439406"/>
                  <a:pt x="152400" y="1448426"/>
                </a:cubicBezTo>
                <a:cubicBezTo>
                  <a:pt x="175402" y="1467595"/>
                  <a:pt x="247761" y="1488029"/>
                  <a:pt x="269631" y="1495319"/>
                </a:cubicBezTo>
                <a:lnTo>
                  <a:pt x="304800" y="1507042"/>
                </a:lnTo>
                <a:lnTo>
                  <a:pt x="339969" y="1518765"/>
                </a:lnTo>
                <a:cubicBezTo>
                  <a:pt x="441569" y="1514857"/>
                  <a:pt x="543305" y="1513588"/>
                  <a:pt x="644769" y="1507042"/>
                </a:cubicBezTo>
                <a:cubicBezTo>
                  <a:pt x="664653" y="1505759"/>
                  <a:pt x="683730" y="1498595"/>
                  <a:pt x="703384" y="1495319"/>
                </a:cubicBezTo>
                <a:cubicBezTo>
                  <a:pt x="730640" y="1490776"/>
                  <a:pt x="758092" y="1487504"/>
                  <a:pt x="785446" y="1483596"/>
                </a:cubicBezTo>
                <a:cubicBezTo>
                  <a:pt x="847969" y="1491411"/>
                  <a:pt x="910686" y="1497808"/>
                  <a:pt x="973015" y="1507042"/>
                </a:cubicBezTo>
                <a:cubicBezTo>
                  <a:pt x="1016233" y="1513445"/>
                  <a:pt x="1058617" y="1525069"/>
                  <a:pt x="1101969" y="1530488"/>
                </a:cubicBezTo>
                <a:cubicBezTo>
                  <a:pt x="1152526" y="1536808"/>
                  <a:pt x="1203569" y="1538303"/>
                  <a:pt x="1254369" y="1542211"/>
                </a:cubicBezTo>
                <a:cubicBezTo>
                  <a:pt x="1424934" y="1599066"/>
                  <a:pt x="1345999" y="1582972"/>
                  <a:pt x="1488831" y="1600826"/>
                </a:cubicBezTo>
                <a:cubicBezTo>
                  <a:pt x="1551674" y="1621775"/>
                  <a:pt x="1497740" y="1605412"/>
                  <a:pt x="1582615" y="1624273"/>
                </a:cubicBezTo>
                <a:cubicBezTo>
                  <a:pt x="1626774" y="1634086"/>
                  <a:pt x="1625513" y="1634665"/>
                  <a:pt x="1664677" y="1647719"/>
                </a:cubicBezTo>
                <a:cubicBezTo>
                  <a:pt x="1672492" y="1659442"/>
                  <a:pt x="1677121" y="1674086"/>
                  <a:pt x="1688123" y="1682888"/>
                </a:cubicBezTo>
                <a:cubicBezTo>
                  <a:pt x="1697772" y="1690607"/>
                  <a:pt x="1712239" y="1689085"/>
                  <a:pt x="1723292" y="1694611"/>
                </a:cubicBezTo>
                <a:cubicBezTo>
                  <a:pt x="1735894" y="1700912"/>
                  <a:pt x="1746738" y="1710242"/>
                  <a:pt x="1758461" y="1718057"/>
                </a:cubicBezTo>
                <a:cubicBezTo>
                  <a:pt x="1839565" y="1839713"/>
                  <a:pt x="1709812" y="1657685"/>
                  <a:pt x="1828800" y="1776673"/>
                </a:cubicBezTo>
                <a:cubicBezTo>
                  <a:pt x="1837538" y="1785411"/>
                  <a:pt x="1833668" y="1801560"/>
                  <a:pt x="1840523" y="1811842"/>
                </a:cubicBezTo>
                <a:cubicBezTo>
                  <a:pt x="1849719" y="1825636"/>
                  <a:pt x="1865514" y="1833924"/>
                  <a:pt x="1875692" y="1847011"/>
                </a:cubicBezTo>
                <a:cubicBezTo>
                  <a:pt x="1892992" y="1869254"/>
                  <a:pt x="1902658" y="1897425"/>
                  <a:pt x="1922584" y="1917350"/>
                </a:cubicBezTo>
                <a:cubicBezTo>
                  <a:pt x="1930400" y="1925165"/>
                  <a:pt x="1939126" y="1932165"/>
                  <a:pt x="1946031" y="1940796"/>
                </a:cubicBezTo>
                <a:cubicBezTo>
                  <a:pt x="1954833" y="1951798"/>
                  <a:pt x="1959514" y="1966002"/>
                  <a:pt x="1969477" y="1975965"/>
                </a:cubicBezTo>
                <a:cubicBezTo>
                  <a:pt x="1979440" y="1985928"/>
                  <a:pt x="1993822" y="1990391"/>
                  <a:pt x="2004646" y="1999411"/>
                </a:cubicBezTo>
                <a:cubicBezTo>
                  <a:pt x="2017382" y="2010025"/>
                  <a:pt x="2028092" y="2022857"/>
                  <a:pt x="2039815" y="2034580"/>
                </a:cubicBezTo>
                <a:cubicBezTo>
                  <a:pt x="2043723" y="2046303"/>
                  <a:pt x="2044355" y="2059694"/>
                  <a:pt x="2051538" y="2069750"/>
                </a:cubicBezTo>
                <a:cubicBezTo>
                  <a:pt x="2067561" y="2092182"/>
                  <a:pt x="2106064" y="2126320"/>
                  <a:pt x="2133600" y="2140088"/>
                </a:cubicBezTo>
                <a:cubicBezTo>
                  <a:pt x="2144653" y="2145614"/>
                  <a:pt x="2157716" y="2146285"/>
                  <a:pt x="2168769" y="2151811"/>
                </a:cubicBezTo>
                <a:cubicBezTo>
                  <a:pt x="2181371" y="2158112"/>
                  <a:pt x="2191336" y="2168956"/>
                  <a:pt x="2203938" y="2175257"/>
                </a:cubicBezTo>
                <a:cubicBezTo>
                  <a:pt x="2214991" y="2180783"/>
                  <a:pt x="2227749" y="2182112"/>
                  <a:pt x="2239107" y="2186980"/>
                </a:cubicBezTo>
                <a:cubicBezTo>
                  <a:pt x="2255170" y="2193864"/>
                  <a:pt x="2269774" y="2203936"/>
                  <a:pt x="2286000" y="2210426"/>
                </a:cubicBezTo>
                <a:cubicBezTo>
                  <a:pt x="2368906" y="2243589"/>
                  <a:pt x="2334133" y="2224867"/>
                  <a:pt x="2403231" y="2245596"/>
                </a:cubicBezTo>
                <a:cubicBezTo>
                  <a:pt x="2426903" y="2252698"/>
                  <a:pt x="2448940" y="2266990"/>
                  <a:pt x="2473569" y="2269042"/>
                </a:cubicBezTo>
                <a:lnTo>
                  <a:pt x="2614246" y="2280765"/>
                </a:lnTo>
                <a:cubicBezTo>
                  <a:pt x="2695430" y="2297002"/>
                  <a:pt x="2723037" y="2308025"/>
                  <a:pt x="2825261" y="2280765"/>
                </a:cubicBezTo>
                <a:cubicBezTo>
                  <a:pt x="2838875" y="2277135"/>
                  <a:pt x="2839905" y="2256598"/>
                  <a:pt x="2848707" y="2245596"/>
                </a:cubicBezTo>
                <a:cubicBezTo>
                  <a:pt x="2855612" y="2236965"/>
                  <a:pt x="2864338" y="2229965"/>
                  <a:pt x="2872154" y="2222150"/>
                </a:cubicBezTo>
                <a:cubicBezTo>
                  <a:pt x="2867693" y="2150778"/>
                  <a:pt x="2863561" y="2022492"/>
                  <a:pt x="2848707" y="1940796"/>
                </a:cubicBezTo>
                <a:cubicBezTo>
                  <a:pt x="2846496" y="1928638"/>
                  <a:pt x="2840892" y="1917349"/>
                  <a:pt x="2836984" y="1905626"/>
                </a:cubicBezTo>
                <a:cubicBezTo>
                  <a:pt x="2832664" y="1875383"/>
                  <a:pt x="2829907" y="1821134"/>
                  <a:pt x="2813538" y="1788396"/>
                </a:cubicBezTo>
                <a:cubicBezTo>
                  <a:pt x="2791707" y="1744734"/>
                  <a:pt x="2787333" y="1756949"/>
                  <a:pt x="2754923" y="1718057"/>
                </a:cubicBezTo>
                <a:cubicBezTo>
                  <a:pt x="2706078" y="1659442"/>
                  <a:pt x="2760784" y="1702426"/>
                  <a:pt x="2696307" y="1659442"/>
                </a:cubicBezTo>
                <a:cubicBezTo>
                  <a:pt x="2688492" y="1647719"/>
                  <a:pt x="2683863" y="1633075"/>
                  <a:pt x="2672861" y="1624273"/>
                </a:cubicBezTo>
                <a:cubicBezTo>
                  <a:pt x="2663212" y="1616554"/>
                  <a:pt x="2648288" y="1618908"/>
                  <a:pt x="2637692" y="1612550"/>
                </a:cubicBezTo>
                <a:cubicBezTo>
                  <a:pt x="2628214" y="1606863"/>
                  <a:pt x="2623724" y="1594790"/>
                  <a:pt x="2614246" y="1589103"/>
                </a:cubicBezTo>
                <a:cubicBezTo>
                  <a:pt x="2603650" y="1582745"/>
                  <a:pt x="2590130" y="1582906"/>
                  <a:pt x="2579077" y="1577380"/>
                </a:cubicBezTo>
                <a:cubicBezTo>
                  <a:pt x="2566475" y="1571079"/>
                  <a:pt x="2554731" y="1562954"/>
                  <a:pt x="2543907" y="1553934"/>
                </a:cubicBezTo>
                <a:cubicBezTo>
                  <a:pt x="2531171" y="1543321"/>
                  <a:pt x="2523231" y="1526816"/>
                  <a:pt x="2508738" y="1518765"/>
                </a:cubicBezTo>
                <a:cubicBezTo>
                  <a:pt x="2487134" y="1506763"/>
                  <a:pt x="2458963" y="1509028"/>
                  <a:pt x="2438400" y="1495319"/>
                </a:cubicBezTo>
                <a:cubicBezTo>
                  <a:pt x="2414954" y="1479688"/>
                  <a:pt x="2396022" y="1451921"/>
                  <a:pt x="2368061" y="1448426"/>
                </a:cubicBezTo>
                <a:cubicBezTo>
                  <a:pt x="2227585" y="1430867"/>
                  <a:pt x="2305673" y="1439319"/>
                  <a:pt x="2133600" y="1424980"/>
                </a:cubicBezTo>
                <a:cubicBezTo>
                  <a:pt x="2105442" y="1417941"/>
                  <a:pt x="2071778" y="1415111"/>
                  <a:pt x="2051538" y="1389811"/>
                </a:cubicBezTo>
                <a:cubicBezTo>
                  <a:pt x="1986824" y="1308919"/>
                  <a:pt x="2105435" y="1398389"/>
                  <a:pt x="2004646" y="1331196"/>
                </a:cubicBezTo>
                <a:cubicBezTo>
                  <a:pt x="2000738" y="1319473"/>
                  <a:pt x="2000643" y="1305676"/>
                  <a:pt x="1992923" y="1296026"/>
                </a:cubicBezTo>
                <a:cubicBezTo>
                  <a:pt x="1965656" y="1261941"/>
                  <a:pt x="1921188" y="1271649"/>
                  <a:pt x="1887415" y="1249134"/>
                </a:cubicBezTo>
                <a:cubicBezTo>
                  <a:pt x="1863969" y="1233503"/>
                  <a:pt x="1843810" y="1211153"/>
                  <a:pt x="1817077" y="1202242"/>
                </a:cubicBezTo>
                <a:lnTo>
                  <a:pt x="1746738" y="1178796"/>
                </a:lnTo>
                <a:lnTo>
                  <a:pt x="1711569" y="1167073"/>
                </a:lnTo>
                <a:cubicBezTo>
                  <a:pt x="1703754" y="1159257"/>
                  <a:pt x="1698009" y="1148569"/>
                  <a:pt x="1688123" y="1143626"/>
                </a:cubicBezTo>
                <a:cubicBezTo>
                  <a:pt x="1627065" y="1113097"/>
                  <a:pt x="1602567" y="1121826"/>
                  <a:pt x="1535723" y="1108457"/>
                </a:cubicBezTo>
                <a:cubicBezTo>
                  <a:pt x="1504125" y="1102137"/>
                  <a:pt x="1473200" y="1092826"/>
                  <a:pt x="1441938" y="1085011"/>
                </a:cubicBezTo>
                <a:cubicBezTo>
                  <a:pt x="1249760" y="988923"/>
                  <a:pt x="1389416" y="1048154"/>
                  <a:pt x="1277815" y="1014673"/>
                </a:cubicBezTo>
                <a:cubicBezTo>
                  <a:pt x="1254143" y="1007571"/>
                  <a:pt x="1207477" y="991226"/>
                  <a:pt x="1207477" y="991226"/>
                </a:cubicBezTo>
                <a:cubicBezTo>
                  <a:pt x="1199662" y="979503"/>
                  <a:pt x="1190332" y="968659"/>
                  <a:pt x="1184031" y="956057"/>
                </a:cubicBezTo>
                <a:cubicBezTo>
                  <a:pt x="1178505" y="945004"/>
                  <a:pt x="1173103" y="933220"/>
                  <a:pt x="1172307" y="920888"/>
                </a:cubicBezTo>
                <a:cubicBezTo>
                  <a:pt x="1165258" y="811630"/>
                  <a:pt x="1170207" y="701703"/>
                  <a:pt x="1160584" y="592642"/>
                </a:cubicBezTo>
                <a:cubicBezTo>
                  <a:pt x="1158412" y="568023"/>
                  <a:pt x="1144953" y="545749"/>
                  <a:pt x="1137138" y="522303"/>
                </a:cubicBezTo>
                <a:lnTo>
                  <a:pt x="1125415" y="487134"/>
                </a:lnTo>
                <a:cubicBezTo>
                  <a:pt x="1121507" y="475411"/>
                  <a:pt x="1120547" y="462247"/>
                  <a:pt x="1113692" y="451965"/>
                </a:cubicBezTo>
                <a:cubicBezTo>
                  <a:pt x="1105877" y="440242"/>
                  <a:pt x="1097236" y="429029"/>
                  <a:pt x="1090246" y="416796"/>
                </a:cubicBezTo>
                <a:cubicBezTo>
                  <a:pt x="1081576" y="401623"/>
                  <a:pt x="1072936" y="386266"/>
                  <a:pt x="1066800" y="369903"/>
                </a:cubicBezTo>
                <a:cubicBezTo>
                  <a:pt x="1055534" y="339860"/>
                  <a:pt x="1057523" y="316179"/>
                  <a:pt x="1043354" y="287842"/>
                </a:cubicBezTo>
                <a:cubicBezTo>
                  <a:pt x="1019301" y="239737"/>
                  <a:pt x="1025535" y="265570"/>
                  <a:pt x="996461" y="229226"/>
                </a:cubicBezTo>
                <a:cubicBezTo>
                  <a:pt x="987660" y="218224"/>
                  <a:pt x="984017" y="202859"/>
                  <a:pt x="973015" y="194057"/>
                </a:cubicBezTo>
                <a:cubicBezTo>
                  <a:pt x="963366" y="186338"/>
                  <a:pt x="948899" y="187860"/>
                  <a:pt x="937846" y="182334"/>
                </a:cubicBezTo>
                <a:cubicBezTo>
                  <a:pt x="846947" y="136884"/>
                  <a:pt x="955905" y="176630"/>
                  <a:pt x="867507" y="147165"/>
                </a:cubicBezTo>
                <a:cubicBezTo>
                  <a:pt x="855784" y="139350"/>
                  <a:pt x="845288" y="129269"/>
                  <a:pt x="832338" y="123719"/>
                </a:cubicBezTo>
                <a:cubicBezTo>
                  <a:pt x="817529" y="117372"/>
                  <a:pt x="798557" y="121361"/>
                  <a:pt x="785446" y="111996"/>
                </a:cubicBezTo>
                <a:cubicBezTo>
                  <a:pt x="673667" y="32152"/>
                  <a:pt x="812577" y="85869"/>
                  <a:pt x="715107" y="53380"/>
                </a:cubicBezTo>
                <a:cubicBezTo>
                  <a:pt x="703384" y="45565"/>
                  <a:pt x="692813" y="35656"/>
                  <a:pt x="679938" y="29934"/>
                </a:cubicBezTo>
                <a:cubicBezTo>
                  <a:pt x="657354" y="19897"/>
                  <a:pt x="609600" y="6488"/>
                  <a:pt x="609600" y="6488"/>
                </a:cubicBezTo>
                <a:cubicBezTo>
                  <a:pt x="475578" y="12580"/>
                  <a:pt x="400710" y="-28499"/>
                  <a:pt x="316523" y="41657"/>
                </a:cubicBezTo>
                <a:cubicBezTo>
                  <a:pt x="303787" y="52271"/>
                  <a:pt x="293077" y="65103"/>
                  <a:pt x="281354" y="76826"/>
                </a:cubicBezTo>
                <a:cubicBezTo>
                  <a:pt x="277446" y="92457"/>
                  <a:pt x="276837" y="109308"/>
                  <a:pt x="269631" y="123719"/>
                </a:cubicBezTo>
                <a:cubicBezTo>
                  <a:pt x="264688" y="133605"/>
                  <a:pt x="253089" y="138534"/>
                  <a:pt x="246184" y="147165"/>
                </a:cubicBezTo>
                <a:cubicBezTo>
                  <a:pt x="231749" y="165208"/>
                  <a:pt x="194973" y="228610"/>
                  <a:pt x="187569" y="240950"/>
                </a:cubicBezTo>
                <a:cubicBezTo>
                  <a:pt x="169851" y="311820"/>
                  <a:pt x="180942" y="272554"/>
                  <a:pt x="152400" y="358180"/>
                </a:cubicBezTo>
                <a:lnTo>
                  <a:pt x="140677" y="393350"/>
                </a:lnTo>
                <a:lnTo>
                  <a:pt x="128954" y="428519"/>
                </a:lnTo>
                <a:cubicBezTo>
                  <a:pt x="125046" y="463688"/>
                  <a:pt x="124171" y="499328"/>
                  <a:pt x="117231" y="534026"/>
                </a:cubicBezTo>
                <a:cubicBezTo>
                  <a:pt x="90077" y="669794"/>
                  <a:pt x="107461" y="612180"/>
                  <a:pt x="105507" y="627811"/>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Freihandform 11"/>
          <p:cNvSpPr/>
          <p:nvPr/>
        </p:nvSpPr>
        <p:spPr>
          <a:xfrm>
            <a:off x="5770041" y="4779020"/>
            <a:ext cx="1406769" cy="1148861"/>
          </a:xfrm>
          <a:custGeom>
            <a:avLst/>
            <a:gdLst>
              <a:gd name="connsiteX0" fmla="*/ 691661 w 1406769"/>
              <a:gd name="connsiteY0" fmla="*/ 46892 h 1148861"/>
              <a:gd name="connsiteX1" fmla="*/ 691661 w 1406769"/>
              <a:gd name="connsiteY1" fmla="*/ 46892 h 1148861"/>
              <a:gd name="connsiteX2" fmla="*/ 586154 w 1406769"/>
              <a:gd name="connsiteY2" fmla="*/ 23446 h 1148861"/>
              <a:gd name="connsiteX3" fmla="*/ 550984 w 1406769"/>
              <a:gd name="connsiteY3" fmla="*/ 11723 h 1148861"/>
              <a:gd name="connsiteX4" fmla="*/ 457200 w 1406769"/>
              <a:gd name="connsiteY4" fmla="*/ 0 h 1148861"/>
              <a:gd name="connsiteX5" fmla="*/ 316523 w 1406769"/>
              <a:gd name="connsiteY5" fmla="*/ 11723 h 1148861"/>
              <a:gd name="connsiteX6" fmla="*/ 246184 w 1406769"/>
              <a:gd name="connsiteY6" fmla="*/ 35169 h 1148861"/>
              <a:gd name="connsiteX7" fmla="*/ 175846 w 1406769"/>
              <a:gd name="connsiteY7" fmla="*/ 117230 h 1148861"/>
              <a:gd name="connsiteX8" fmla="*/ 140677 w 1406769"/>
              <a:gd name="connsiteY8" fmla="*/ 140677 h 1148861"/>
              <a:gd name="connsiteX9" fmla="*/ 105508 w 1406769"/>
              <a:gd name="connsiteY9" fmla="*/ 199292 h 1148861"/>
              <a:gd name="connsiteX10" fmla="*/ 58615 w 1406769"/>
              <a:gd name="connsiteY10" fmla="*/ 304800 h 1148861"/>
              <a:gd name="connsiteX11" fmla="*/ 46892 w 1406769"/>
              <a:gd name="connsiteY11" fmla="*/ 339969 h 1148861"/>
              <a:gd name="connsiteX12" fmla="*/ 23446 w 1406769"/>
              <a:gd name="connsiteY12" fmla="*/ 386861 h 1148861"/>
              <a:gd name="connsiteX13" fmla="*/ 11723 w 1406769"/>
              <a:gd name="connsiteY13" fmla="*/ 433753 h 1148861"/>
              <a:gd name="connsiteX14" fmla="*/ 0 w 1406769"/>
              <a:gd name="connsiteY14" fmla="*/ 468923 h 1148861"/>
              <a:gd name="connsiteX15" fmla="*/ 11723 w 1406769"/>
              <a:gd name="connsiteY15" fmla="*/ 574430 h 1148861"/>
              <a:gd name="connsiteX16" fmla="*/ 35169 w 1406769"/>
              <a:gd name="connsiteY16" fmla="*/ 597877 h 1148861"/>
              <a:gd name="connsiteX17" fmla="*/ 199292 w 1406769"/>
              <a:gd name="connsiteY17" fmla="*/ 621323 h 1148861"/>
              <a:gd name="connsiteX18" fmla="*/ 257908 w 1406769"/>
              <a:gd name="connsiteY18" fmla="*/ 679938 h 1148861"/>
              <a:gd name="connsiteX19" fmla="*/ 304800 w 1406769"/>
              <a:gd name="connsiteY19" fmla="*/ 715107 h 1148861"/>
              <a:gd name="connsiteX20" fmla="*/ 363415 w 1406769"/>
              <a:gd name="connsiteY20" fmla="*/ 785446 h 1148861"/>
              <a:gd name="connsiteX21" fmla="*/ 410308 w 1406769"/>
              <a:gd name="connsiteY21" fmla="*/ 855784 h 1148861"/>
              <a:gd name="connsiteX22" fmla="*/ 457200 w 1406769"/>
              <a:gd name="connsiteY22" fmla="*/ 961292 h 1148861"/>
              <a:gd name="connsiteX23" fmla="*/ 574431 w 1406769"/>
              <a:gd name="connsiteY23" fmla="*/ 1031630 h 1148861"/>
              <a:gd name="connsiteX24" fmla="*/ 609600 w 1406769"/>
              <a:gd name="connsiteY24" fmla="*/ 1043353 h 1148861"/>
              <a:gd name="connsiteX25" fmla="*/ 668215 w 1406769"/>
              <a:gd name="connsiteY25" fmla="*/ 1066800 h 1148861"/>
              <a:gd name="connsiteX26" fmla="*/ 750277 w 1406769"/>
              <a:gd name="connsiteY26" fmla="*/ 1078523 h 1148861"/>
              <a:gd name="connsiteX27" fmla="*/ 844061 w 1406769"/>
              <a:gd name="connsiteY27" fmla="*/ 1125415 h 1148861"/>
              <a:gd name="connsiteX28" fmla="*/ 937846 w 1406769"/>
              <a:gd name="connsiteY28" fmla="*/ 1148861 h 1148861"/>
              <a:gd name="connsiteX29" fmla="*/ 984738 w 1406769"/>
              <a:gd name="connsiteY29" fmla="*/ 1137138 h 1148861"/>
              <a:gd name="connsiteX30" fmla="*/ 1019908 w 1406769"/>
              <a:gd name="connsiteY30" fmla="*/ 1101969 h 1148861"/>
              <a:gd name="connsiteX31" fmla="*/ 1055077 w 1406769"/>
              <a:gd name="connsiteY31" fmla="*/ 1078523 h 1148861"/>
              <a:gd name="connsiteX32" fmla="*/ 1113692 w 1406769"/>
              <a:gd name="connsiteY32" fmla="*/ 1019907 h 1148861"/>
              <a:gd name="connsiteX33" fmla="*/ 1172308 w 1406769"/>
              <a:gd name="connsiteY33" fmla="*/ 961292 h 1148861"/>
              <a:gd name="connsiteX34" fmla="*/ 1195754 w 1406769"/>
              <a:gd name="connsiteY34" fmla="*/ 890953 h 1148861"/>
              <a:gd name="connsiteX35" fmla="*/ 1289538 w 1406769"/>
              <a:gd name="connsiteY35" fmla="*/ 785446 h 1148861"/>
              <a:gd name="connsiteX36" fmla="*/ 1312984 w 1406769"/>
              <a:gd name="connsiteY36" fmla="*/ 644769 h 1148861"/>
              <a:gd name="connsiteX37" fmla="*/ 1348154 w 1406769"/>
              <a:gd name="connsiteY37" fmla="*/ 586153 h 1148861"/>
              <a:gd name="connsiteX38" fmla="*/ 1359877 w 1406769"/>
              <a:gd name="connsiteY38" fmla="*/ 539261 h 1148861"/>
              <a:gd name="connsiteX39" fmla="*/ 1383323 w 1406769"/>
              <a:gd name="connsiteY39" fmla="*/ 504092 h 1148861"/>
              <a:gd name="connsiteX40" fmla="*/ 1395046 w 1406769"/>
              <a:gd name="connsiteY40" fmla="*/ 433753 h 1148861"/>
              <a:gd name="connsiteX41" fmla="*/ 1406769 w 1406769"/>
              <a:gd name="connsiteY41" fmla="*/ 386861 h 1148861"/>
              <a:gd name="connsiteX42" fmla="*/ 1395046 w 1406769"/>
              <a:gd name="connsiteY42" fmla="*/ 257907 h 1148861"/>
              <a:gd name="connsiteX43" fmla="*/ 1348154 w 1406769"/>
              <a:gd name="connsiteY43" fmla="*/ 222738 h 1148861"/>
              <a:gd name="connsiteX44" fmla="*/ 1312984 w 1406769"/>
              <a:gd name="connsiteY44" fmla="*/ 199292 h 1148861"/>
              <a:gd name="connsiteX45" fmla="*/ 973015 w 1406769"/>
              <a:gd name="connsiteY45" fmla="*/ 187569 h 1148861"/>
              <a:gd name="connsiteX46" fmla="*/ 937846 w 1406769"/>
              <a:gd name="connsiteY46" fmla="*/ 175846 h 1148861"/>
              <a:gd name="connsiteX47" fmla="*/ 867508 w 1406769"/>
              <a:gd name="connsiteY47" fmla="*/ 140677 h 1148861"/>
              <a:gd name="connsiteX48" fmla="*/ 773723 w 1406769"/>
              <a:gd name="connsiteY48" fmla="*/ 70338 h 1148861"/>
              <a:gd name="connsiteX49" fmla="*/ 738554 w 1406769"/>
              <a:gd name="connsiteY49" fmla="*/ 58615 h 1148861"/>
              <a:gd name="connsiteX50" fmla="*/ 703384 w 1406769"/>
              <a:gd name="connsiteY50" fmla="*/ 35169 h 1148861"/>
              <a:gd name="connsiteX51" fmla="*/ 691661 w 1406769"/>
              <a:gd name="connsiteY51" fmla="*/ 46892 h 114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06769" h="1148861">
                <a:moveTo>
                  <a:pt x="691661" y="46892"/>
                </a:moveTo>
                <a:lnTo>
                  <a:pt x="691661" y="46892"/>
                </a:lnTo>
                <a:cubicBezTo>
                  <a:pt x="656492" y="39077"/>
                  <a:pt x="621105" y="32184"/>
                  <a:pt x="586154" y="23446"/>
                </a:cubicBezTo>
                <a:cubicBezTo>
                  <a:pt x="574166" y="20449"/>
                  <a:pt x="563142" y="13934"/>
                  <a:pt x="550984" y="11723"/>
                </a:cubicBezTo>
                <a:cubicBezTo>
                  <a:pt x="519988" y="6087"/>
                  <a:pt x="488461" y="3908"/>
                  <a:pt x="457200" y="0"/>
                </a:cubicBezTo>
                <a:cubicBezTo>
                  <a:pt x="410308" y="3908"/>
                  <a:pt x="362938" y="3987"/>
                  <a:pt x="316523" y="11723"/>
                </a:cubicBezTo>
                <a:cubicBezTo>
                  <a:pt x="292145" y="15786"/>
                  <a:pt x="246184" y="35169"/>
                  <a:pt x="246184" y="35169"/>
                </a:cubicBezTo>
                <a:cubicBezTo>
                  <a:pt x="217643" y="120792"/>
                  <a:pt x="246714" y="99513"/>
                  <a:pt x="175846" y="117230"/>
                </a:cubicBezTo>
                <a:cubicBezTo>
                  <a:pt x="164123" y="125046"/>
                  <a:pt x="149846" y="129979"/>
                  <a:pt x="140677" y="140677"/>
                </a:cubicBezTo>
                <a:cubicBezTo>
                  <a:pt x="125849" y="157977"/>
                  <a:pt x="116574" y="179374"/>
                  <a:pt x="105508" y="199292"/>
                </a:cubicBezTo>
                <a:cubicBezTo>
                  <a:pt x="85010" y="236188"/>
                  <a:pt x="73667" y="264660"/>
                  <a:pt x="58615" y="304800"/>
                </a:cubicBezTo>
                <a:cubicBezTo>
                  <a:pt x="54276" y="316370"/>
                  <a:pt x="51760" y="328611"/>
                  <a:pt x="46892" y="339969"/>
                </a:cubicBezTo>
                <a:cubicBezTo>
                  <a:pt x="40008" y="356032"/>
                  <a:pt x="29582" y="370498"/>
                  <a:pt x="23446" y="386861"/>
                </a:cubicBezTo>
                <a:cubicBezTo>
                  <a:pt x="17789" y="401947"/>
                  <a:pt x="16149" y="418261"/>
                  <a:pt x="11723" y="433753"/>
                </a:cubicBezTo>
                <a:cubicBezTo>
                  <a:pt x="8328" y="445635"/>
                  <a:pt x="3908" y="457200"/>
                  <a:pt x="0" y="468923"/>
                </a:cubicBezTo>
                <a:cubicBezTo>
                  <a:pt x="3908" y="504092"/>
                  <a:pt x="2413" y="540291"/>
                  <a:pt x="11723" y="574430"/>
                </a:cubicBezTo>
                <a:cubicBezTo>
                  <a:pt x="14631" y="585093"/>
                  <a:pt x="24446" y="595196"/>
                  <a:pt x="35169" y="597877"/>
                </a:cubicBezTo>
                <a:cubicBezTo>
                  <a:pt x="88782" y="611280"/>
                  <a:pt x="199292" y="621323"/>
                  <a:pt x="199292" y="621323"/>
                </a:cubicBezTo>
                <a:cubicBezTo>
                  <a:pt x="293075" y="683845"/>
                  <a:pt x="179754" y="601785"/>
                  <a:pt x="257908" y="679938"/>
                </a:cubicBezTo>
                <a:cubicBezTo>
                  <a:pt x="271724" y="693754"/>
                  <a:pt x="289169" y="703384"/>
                  <a:pt x="304800" y="715107"/>
                </a:cubicBezTo>
                <a:cubicBezTo>
                  <a:pt x="388566" y="840760"/>
                  <a:pt x="258127" y="650077"/>
                  <a:pt x="363415" y="785446"/>
                </a:cubicBezTo>
                <a:cubicBezTo>
                  <a:pt x="380715" y="807689"/>
                  <a:pt x="410308" y="855784"/>
                  <a:pt x="410308" y="855784"/>
                </a:cubicBezTo>
                <a:cubicBezTo>
                  <a:pt x="419041" y="881982"/>
                  <a:pt x="430973" y="938343"/>
                  <a:pt x="457200" y="961292"/>
                </a:cubicBezTo>
                <a:cubicBezTo>
                  <a:pt x="483871" y="984629"/>
                  <a:pt x="538434" y="1016203"/>
                  <a:pt x="574431" y="1031630"/>
                </a:cubicBezTo>
                <a:cubicBezTo>
                  <a:pt x="585789" y="1036498"/>
                  <a:pt x="598030" y="1039014"/>
                  <a:pt x="609600" y="1043353"/>
                </a:cubicBezTo>
                <a:cubicBezTo>
                  <a:pt x="629304" y="1050742"/>
                  <a:pt x="647800" y="1061696"/>
                  <a:pt x="668215" y="1066800"/>
                </a:cubicBezTo>
                <a:cubicBezTo>
                  <a:pt x="695022" y="1073502"/>
                  <a:pt x="722923" y="1074615"/>
                  <a:pt x="750277" y="1078523"/>
                </a:cubicBezTo>
                <a:cubicBezTo>
                  <a:pt x="781538" y="1094154"/>
                  <a:pt x="809788" y="1118561"/>
                  <a:pt x="844061" y="1125415"/>
                </a:cubicBezTo>
                <a:cubicBezTo>
                  <a:pt x="914794" y="1139561"/>
                  <a:pt x="883774" y="1130837"/>
                  <a:pt x="937846" y="1148861"/>
                </a:cubicBezTo>
                <a:cubicBezTo>
                  <a:pt x="953477" y="1144953"/>
                  <a:pt x="970749" y="1145132"/>
                  <a:pt x="984738" y="1137138"/>
                </a:cubicBezTo>
                <a:cubicBezTo>
                  <a:pt x="999133" y="1128913"/>
                  <a:pt x="1007172" y="1112583"/>
                  <a:pt x="1019908" y="1101969"/>
                </a:cubicBezTo>
                <a:cubicBezTo>
                  <a:pt x="1030732" y="1092949"/>
                  <a:pt x="1043354" y="1086338"/>
                  <a:pt x="1055077" y="1078523"/>
                </a:cubicBezTo>
                <a:cubicBezTo>
                  <a:pt x="1117598" y="984739"/>
                  <a:pt x="1035541" y="1098058"/>
                  <a:pt x="1113692" y="1019907"/>
                </a:cubicBezTo>
                <a:cubicBezTo>
                  <a:pt x="1191843" y="941756"/>
                  <a:pt x="1078524" y="1023813"/>
                  <a:pt x="1172308" y="961292"/>
                </a:cubicBezTo>
                <a:cubicBezTo>
                  <a:pt x="1180123" y="937846"/>
                  <a:pt x="1178278" y="908429"/>
                  <a:pt x="1195754" y="890953"/>
                </a:cubicBezTo>
                <a:cubicBezTo>
                  <a:pt x="1276055" y="810652"/>
                  <a:pt x="1247699" y="848204"/>
                  <a:pt x="1289538" y="785446"/>
                </a:cubicBezTo>
                <a:cubicBezTo>
                  <a:pt x="1291735" y="767866"/>
                  <a:pt x="1299513" y="675078"/>
                  <a:pt x="1312984" y="644769"/>
                </a:cubicBezTo>
                <a:cubicBezTo>
                  <a:pt x="1322238" y="623947"/>
                  <a:pt x="1336431" y="605692"/>
                  <a:pt x="1348154" y="586153"/>
                </a:cubicBezTo>
                <a:cubicBezTo>
                  <a:pt x="1352062" y="570522"/>
                  <a:pt x="1353530" y="554070"/>
                  <a:pt x="1359877" y="539261"/>
                </a:cubicBezTo>
                <a:cubicBezTo>
                  <a:pt x="1365427" y="526311"/>
                  <a:pt x="1378868" y="517458"/>
                  <a:pt x="1383323" y="504092"/>
                </a:cubicBezTo>
                <a:cubicBezTo>
                  <a:pt x="1390840" y="481542"/>
                  <a:pt x="1390384" y="457061"/>
                  <a:pt x="1395046" y="433753"/>
                </a:cubicBezTo>
                <a:cubicBezTo>
                  <a:pt x="1398206" y="417954"/>
                  <a:pt x="1402861" y="402492"/>
                  <a:pt x="1406769" y="386861"/>
                </a:cubicBezTo>
                <a:cubicBezTo>
                  <a:pt x="1402861" y="343876"/>
                  <a:pt x="1409563" y="298554"/>
                  <a:pt x="1395046" y="257907"/>
                </a:cubicBezTo>
                <a:cubicBezTo>
                  <a:pt x="1388475" y="239507"/>
                  <a:pt x="1364053" y="234094"/>
                  <a:pt x="1348154" y="222738"/>
                </a:cubicBezTo>
                <a:cubicBezTo>
                  <a:pt x="1336689" y="214549"/>
                  <a:pt x="1327012" y="200607"/>
                  <a:pt x="1312984" y="199292"/>
                </a:cubicBezTo>
                <a:cubicBezTo>
                  <a:pt x="1200089" y="188708"/>
                  <a:pt x="1086338" y="191477"/>
                  <a:pt x="973015" y="187569"/>
                </a:cubicBezTo>
                <a:cubicBezTo>
                  <a:pt x="961292" y="183661"/>
                  <a:pt x="948899" y="181372"/>
                  <a:pt x="937846" y="175846"/>
                </a:cubicBezTo>
                <a:cubicBezTo>
                  <a:pt x="846944" y="130395"/>
                  <a:pt x="955906" y="170143"/>
                  <a:pt x="867508" y="140677"/>
                </a:cubicBezTo>
                <a:cubicBezTo>
                  <a:pt x="839734" y="112903"/>
                  <a:pt x="813490" y="83594"/>
                  <a:pt x="773723" y="70338"/>
                </a:cubicBezTo>
                <a:cubicBezTo>
                  <a:pt x="762000" y="66430"/>
                  <a:pt x="749607" y="64141"/>
                  <a:pt x="738554" y="58615"/>
                </a:cubicBezTo>
                <a:cubicBezTo>
                  <a:pt x="725952" y="52314"/>
                  <a:pt x="715986" y="41470"/>
                  <a:pt x="703384" y="35169"/>
                </a:cubicBezTo>
                <a:cubicBezTo>
                  <a:pt x="664508" y="15731"/>
                  <a:pt x="693615" y="44938"/>
                  <a:pt x="691661" y="46892"/>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Rad 12"/>
          <p:cNvSpPr/>
          <p:nvPr/>
        </p:nvSpPr>
        <p:spPr>
          <a:xfrm>
            <a:off x="7421071" y="4639123"/>
            <a:ext cx="144016" cy="139897"/>
          </a:xfrm>
          <a:prstGeom prst="don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14" name="Rad 13"/>
          <p:cNvSpPr/>
          <p:nvPr/>
        </p:nvSpPr>
        <p:spPr>
          <a:xfrm>
            <a:off x="7573471" y="4791523"/>
            <a:ext cx="144016" cy="139897"/>
          </a:xfrm>
          <a:prstGeom prst="don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15" name="Rad 14"/>
          <p:cNvSpPr/>
          <p:nvPr/>
        </p:nvSpPr>
        <p:spPr>
          <a:xfrm>
            <a:off x="7725871" y="4943923"/>
            <a:ext cx="144016" cy="139897"/>
          </a:xfrm>
          <a:prstGeom prst="don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16" name="Stern mit 6 Zacken 15"/>
          <p:cNvSpPr/>
          <p:nvPr/>
        </p:nvSpPr>
        <p:spPr>
          <a:xfrm>
            <a:off x="7421071" y="5503219"/>
            <a:ext cx="144016" cy="144016"/>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Stern mit 6 Zacken 16"/>
          <p:cNvSpPr/>
          <p:nvPr/>
        </p:nvSpPr>
        <p:spPr>
          <a:xfrm>
            <a:off x="2245587" y="2190851"/>
            <a:ext cx="144016" cy="144016"/>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8" name="Stern mit 6 Zacken 17"/>
          <p:cNvSpPr/>
          <p:nvPr/>
        </p:nvSpPr>
        <p:spPr>
          <a:xfrm>
            <a:off x="5476855" y="4799907"/>
            <a:ext cx="144016" cy="144016"/>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Freihandform 18"/>
          <p:cNvSpPr/>
          <p:nvPr/>
        </p:nvSpPr>
        <p:spPr>
          <a:xfrm>
            <a:off x="2956502" y="4040466"/>
            <a:ext cx="1207477" cy="2461846"/>
          </a:xfrm>
          <a:custGeom>
            <a:avLst/>
            <a:gdLst>
              <a:gd name="connsiteX0" fmla="*/ 785447 w 1207477"/>
              <a:gd name="connsiteY0" fmla="*/ 0 h 2461846"/>
              <a:gd name="connsiteX1" fmla="*/ 844062 w 1207477"/>
              <a:gd name="connsiteY1" fmla="*/ 23446 h 2461846"/>
              <a:gd name="connsiteX2" fmla="*/ 914400 w 1207477"/>
              <a:gd name="connsiteY2" fmla="*/ 70338 h 2461846"/>
              <a:gd name="connsiteX3" fmla="*/ 937847 w 1207477"/>
              <a:gd name="connsiteY3" fmla="*/ 93784 h 2461846"/>
              <a:gd name="connsiteX4" fmla="*/ 961293 w 1207477"/>
              <a:gd name="connsiteY4" fmla="*/ 128954 h 2461846"/>
              <a:gd name="connsiteX5" fmla="*/ 996462 w 1207477"/>
              <a:gd name="connsiteY5" fmla="*/ 152400 h 2461846"/>
              <a:gd name="connsiteX6" fmla="*/ 1090247 w 1207477"/>
              <a:gd name="connsiteY6" fmla="*/ 293077 h 2461846"/>
              <a:gd name="connsiteX7" fmla="*/ 1113693 w 1207477"/>
              <a:gd name="connsiteY7" fmla="*/ 328246 h 2461846"/>
              <a:gd name="connsiteX8" fmla="*/ 1125416 w 1207477"/>
              <a:gd name="connsiteY8" fmla="*/ 363415 h 2461846"/>
              <a:gd name="connsiteX9" fmla="*/ 1172308 w 1207477"/>
              <a:gd name="connsiteY9" fmla="*/ 445477 h 2461846"/>
              <a:gd name="connsiteX10" fmla="*/ 1207477 w 1207477"/>
              <a:gd name="connsiteY10" fmla="*/ 574431 h 2461846"/>
              <a:gd name="connsiteX11" fmla="*/ 1195754 w 1207477"/>
              <a:gd name="connsiteY11" fmla="*/ 867507 h 2461846"/>
              <a:gd name="connsiteX12" fmla="*/ 1184031 w 1207477"/>
              <a:gd name="connsiteY12" fmla="*/ 902677 h 2461846"/>
              <a:gd name="connsiteX13" fmla="*/ 1172308 w 1207477"/>
              <a:gd name="connsiteY13" fmla="*/ 961292 h 2461846"/>
              <a:gd name="connsiteX14" fmla="*/ 1090247 w 1207477"/>
              <a:gd name="connsiteY14" fmla="*/ 1113692 h 2461846"/>
              <a:gd name="connsiteX15" fmla="*/ 1066800 w 1207477"/>
              <a:gd name="connsiteY15" fmla="*/ 1160584 h 2461846"/>
              <a:gd name="connsiteX16" fmla="*/ 1031631 w 1207477"/>
              <a:gd name="connsiteY16" fmla="*/ 1219200 h 2461846"/>
              <a:gd name="connsiteX17" fmla="*/ 1008185 w 1207477"/>
              <a:gd name="connsiteY17" fmla="*/ 1312984 h 2461846"/>
              <a:gd name="connsiteX18" fmla="*/ 996462 w 1207477"/>
              <a:gd name="connsiteY18" fmla="*/ 1348154 h 2461846"/>
              <a:gd name="connsiteX19" fmla="*/ 961293 w 1207477"/>
              <a:gd name="connsiteY19" fmla="*/ 1371600 h 2461846"/>
              <a:gd name="connsiteX20" fmla="*/ 890954 w 1207477"/>
              <a:gd name="connsiteY20" fmla="*/ 1465384 h 2461846"/>
              <a:gd name="connsiteX21" fmla="*/ 867508 w 1207477"/>
              <a:gd name="connsiteY21" fmla="*/ 1488831 h 2461846"/>
              <a:gd name="connsiteX22" fmla="*/ 844062 w 1207477"/>
              <a:gd name="connsiteY22" fmla="*/ 1524000 h 2461846"/>
              <a:gd name="connsiteX23" fmla="*/ 808893 w 1207477"/>
              <a:gd name="connsiteY23" fmla="*/ 1535723 h 2461846"/>
              <a:gd name="connsiteX24" fmla="*/ 762000 w 1207477"/>
              <a:gd name="connsiteY24" fmla="*/ 1582615 h 2461846"/>
              <a:gd name="connsiteX25" fmla="*/ 738554 w 1207477"/>
              <a:gd name="connsiteY25" fmla="*/ 1617784 h 2461846"/>
              <a:gd name="connsiteX26" fmla="*/ 679939 w 1207477"/>
              <a:gd name="connsiteY26" fmla="*/ 1664677 h 2461846"/>
              <a:gd name="connsiteX27" fmla="*/ 609600 w 1207477"/>
              <a:gd name="connsiteY27" fmla="*/ 1746738 h 2461846"/>
              <a:gd name="connsiteX28" fmla="*/ 574431 w 1207477"/>
              <a:gd name="connsiteY28" fmla="*/ 1781907 h 2461846"/>
              <a:gd name="connsiteX29" fmla="*/ 492370 w 1207477"/>
              <a:gd name="connsiteY29" fmla="*/ 1887415 h 2461846"/>
              <a:gd name="connsiteX30" fmla="*/ 445477 w 1207477"/>
              <a:gd name="connsiteY30" fmla="*/ 1910861 h 2461846"/>
              <a:gd name="connsiteX31" fmla="*/ 410308 w 1207477"/>
              <a:gd name="connsiteY31" fmla="*/ 1934307 h 2461846"/>
              <a:gd name="connsiteX32" fmla="*/ 316523 w 1207477"/>
              <a:gd name="connsiteY32" fmla="*/ 1957754 h 2461846"/>
              <a:gd name="connsiteX33" fmla="*/ 281354 w 1207477"/>
              <a:gd name="connsiteY33" fmla="*/ 1969477 h 2461846"/>
              <a:gd name="connsiteX34" fmla="*/ 234462 w 1207477"/>
              <a:gd name="connsiteY34" fmla="*/ 2016369 h 2461846"/>
              <a:gd name="connsiteX35" fmla="*/ 199293 w 1207477"/>
              <a:gd name="connsiteY35" fmla="*/ 2063261 h 2461846"/>
              <a:gd name="connsiteX36" fmla="*/ 105508 w 1207477"/>
              <a:gd name="connsiteY36" fmla="*/ 2145323 h 2461846"/>
              <a:gd name="connsiteX37" fmla="*/ 82062 w 1207477"/>
              <a:gd name="connsiteY37" fmla="*/ 2180492 h 2461846"/>
              <a:gd name="connsiteX38" fmla="*/ 46893 w 1207477"/>
              <a:gd name="connsiteY38" fmla="*/ 2250831 h 2461846"/>
              <a:gd name="connsiteX39" fmla="*/ 35170 w 1207477"/>
              <a:gd name="connsiteY39" fmla="*/ 2309446 h 2461846"/>
              <a:gd name="connsiteX40" fmla="*/ 11723 w 1207477"/>
              <a:gd name="connsiteY40" fmla="*/ 2391507 h 2461846"/>
              <a:gd name="connsiteX41" fmla="*/ 0 w 1207477"/>
              <a:gd name="connsiteY41" fmla="*/ 2461846 h 246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7477" h="2461846">
                <a:moveTo>
                  <a:pt x="785447" y="0"/>
                </a:moveTo>
                <a:cubicBezTo>
                  <a:pt x="804985" y="7815"/>
                  <a:pt x="826217" y="12293"/>
                  <a:pt x="844062" y="23446"/>
                </a:cubicBezTo>
                <a:cubicBezTo>
                  <a:pt x="944420" y="86170"/>
                  <a:pt x="821426" y="39347"/>
                  <a:pt x="914400" y="70338"/>
                </a:cubicBezTo>
                <a:cubicBezTo>
                  <a:pt x="922216" y="78153"/>
                  <a:pt x="930942" y="85153"/>
                  <a:pt x="937847" y="93784"/>
                </a:cubicBezTo>
                <a:cubicBezTo>
                  <a:pt x="946649" y="104786"/>
                  <a:pt x="951330" y="118991"/>
                  <a:pt x="961293" y="128954"/>
                </a:cubicBezTo>
                <a:cubicBezTo>
                  <a:pt x="971256" y="138917"/>
                  <a:pt x="984739" y="144585"/>
                  <a:pt x="996462" y="152400"/>
                </a:cubicBezTo>
                <a:lnTo>
                  <a:pt x="1090247" y="293077"/>
                </a:lnTo>
                <a:cubicBezTo>
                  <a:pt x="1098062" y="304800"/>
                  <a:pt x="1109238" y="314880"/>
                  <a:pt x="1113693" y="328246"/>
                </a:cubicBezTo>
                <a:cubicBezTo>
                  <a:pt x="1117601" y="339969"/>
                  <a:pt x="1119890" y="352362"/>
                  <a:pt x="1125416" y="363415"/>
                </a:cubicBezTo>
                <a:cubicBezTo>
                  <a:pt x="1167714" y="448011"/>
                  <a:pt x="1131202" y="342710"/>
                  <a:pt x="1172308" y="445477"/>
                </a:cubicBezTo>
                <a:cubicBezTo>
                  <a:pt x="1196106" y="504973"/>
                  <a:pt x="1195704" y="515563"/>
                  <a:pt x="1207477" y="574431"/>
                </a:cubicBezTo>
                <a:cubicBezTo>
                  <a:pt x="1203569" y="672123"/>
                  <a:pt x="1202720" y="769985"/>
                  <a:pt x="1195754" y="867507"/>
                </a:cubicBezTo>
                <a:cubicBezTo>
                  <a:pt x="1194874" y="879833"/>
                  <a:pt x="1187028" y="890689"/>
                  <a:pt x="1184031" y="902677"/>
                </a:cubicBezTo>
                <a:cubicBezTo>
                  <a:pt x="1179198" y="922007"/>
                  <a:pt x="1179708" y="942792"/>
                  <a:pt x="1172308" y="961292"/>
                </a:cubicBezTo>
                <a:cubicBezTo>
                  <a:pt x="1101393" y="1138581"/>
                  <a:pt x="1139862" y="1026867"/>
                  <a:pt x="1090247" y="1113692"/>
                </a:cubicBezTo>
                <a:cubicBezTo>
                  <a:pt x="1081576" y="1128865"/>
                  <a:pt x="1075287" y="1145307"/>
                  <a:pt x="1066800" y="1160584"/>
                </a:cubicBezTo>
                <a:cubicBezTo>
                  <a:pt x="1055734" y="1180502"/>
                  <a:pt x="1043354" y="1199661"/>
                  <a:pt x="1031631" y="1219200"/>
                </a:cubicBezTo>
                <a:cubicBezTo>
                  <a:pt x="1023816" y="1250461"/>
                  <a:pt x="1016663" y="1281896"/>
                  <a:pt x="1008185" y="1312984"/>
                </a:cubicBezTo>
                <a:cubicBezTo>
                  <a:pt x="1004934" y="1324906"/>
                  <a:pt x="1004182" y="1338504"/>
                  <a:pt x="996462" y="1348154"/>
                </a:cubicBezTo>
                <a:cubicBezTo>
                  <a:pt x="987661" y="1359156"/>
                  <a:pt x="970718" y="1361128"/>
                  <a:pt x="961293" y="1371600"/>
                </a:cubicBezTo>
                <a:cubicBezTo>
                  <a:pt x="935152" y="1400645"/>
                  <a:pt x="918585" y="1437752"/>
                  <a:pt x="890954" y="1465384"/>
                </a:cubicBezTo>
                <a:cubicBezTo>
                  <a:pt x="883139" y="1473200"/>
                  <a:pt x="874413" y="1480200"/>
                  <a:pt x="867508" y="1488831"/>
                </a:cubicBezTo>
                <a:cubicBezTo>
                  <a:pt x="858707" y="1499833"/>
                  <a:pt x="855064" y="1515198"/>
                  <a:pt x="844062" y="1524000"/>
                </a:cubicBezTo>
                <a:cubicBezTo>
                  <a:pt x="834413" y="1531719"/>
                  <a:pt x="820616" y="1531815"/>
                  <a:pt x="808893" y="1535723"/>
                </a:cubicBezTo>
                <a:cubicBezTo>
                  <a:pt x="783316" y="1612455"/>
                  <a:pt x="818840" y="1537144"/>
                  <a:pt x="762000" y="1582615"/>
                </a:cubicBezTo>
                <a:cubicBezTo>
                  <a:pt x="750998" y="1591416"/>
                  <a:pt x="747355" y="1606782"/>
                  <a:pt x="738554" y="1617784"/>
                </a:cubicBezTo>
                <a:cubicBezTo>
                  <a:pt x="711267" y="1651893"/>
                  <a:pt x="716501" y="1634208"/>
                  <a:pt x="679939" y="1664677"/>
                </a:cubicBezTo>
                <a:cubicBezTo>
                  <a:pt x="636308" y="1701036"/>
                  <a:pt x="648408" y="1701462"/>
                  <a:pt x="609600" y="1746738"/>
                </a:cubicBezTo>
                <a:cubicBezTo>
                  <a:pt x="598811" y="1759326"/>
                  <a:pt x="585044" y="1769171"/>
                  <a:pt x="574431" y="1781907"/>
                </a:cubicBezTo>
                <a:cubicBezTo>
                  <a:pt x="526345" y="1839611"/>
                  <a:pt x="576708" y="1812448"/>
                  <a:pt x="492370" y="1887415"/>
                </a:cubicBezTo>
                <a:cubicBezTo>
                  <a:pt x="479308" y="1899025"/>
                  <a:pt x="460650" y="1902191"/>
                  <a:pt x="445477" y="1910861"/>
                </a:cubicBezTo>
                <a:cubicBezTo>
                  <a:pt x="433244" y="1917851"/>
                  <a:pt x="422910" y="1928006"/>
                  <a:pt x="410308" y="1934307"/>
                </a:cubicBezTo>
                <a:cubicBezTo>
                  <a:pt x="383506" y="1947709"/>
                  <a:pt x="343285" y="1951064"/>
                  <a:pt x="316523" y="1957754"/>
                </a:cubicBezTo>
                <a:cubicBezTo>
                  <a:pt x="304535" y="1960751"/>
                  <a:pt x="293077" y="1965569"/>
                  <a:pt x="281354" y="1969477"/>
                </a:cubicBezTo>
                <a:cubicBezTo>
                  <a:pt x="265723" y="1985108"/>
                  <a:pt x="249018" y="1999733"/>
                  <a:pt x="234462" y="2016369"/>
                </a:cubicBezTo>
                <a:cubicBezTo>
                  <a:pt x="221596" y="2031073"/>
                  <a:pt x="213109" y="2049445"/>
                  <a:pt x="199293" y="2063261"/>
                </a:cubicBezTo>
                <a:cubicBezTo>
                  <a:pt x="137325" y="2125229"/>
                  <a:pt x="181553" y="2031256"/>
                  <a:pt x="105508" y="2145323"/>
                </a:cubicBezTo>
                <a:cubicBezTo>
                  <a:pt x="97693" y="2157046"/>
                  <a:pt x="88363" y="2167890"/>
                  <a:pt x="82062" y="2180492"/>
                </a:cubicBezTo>
                <a:cubicBezTo>
                  <a:pt x="33524" y="2277569"/>
                  <a:pt x="114090" y="2150033"/>
                  <a:pt x="46893" y="2250831"/>
                </a:cubicBezTo>
                <a:cubicBezTo>
                  <a:pt x="42985" y="2270369"/>
                  <a:pt x="40003" y="2290116"/>
                  <a:pt x="35170" y="2309446"/>
                </a:cubicBezTo>
                <a:cubicBezTo>
                  <a:pt x="12826" y="2398823"/>
                  <a:pt x="33650" y="2281877"/>
                  <a:pt x="11723" y="2391507"/>
                </a:cubicBezTo>
                <a:cubicBezTo>
                  <a:pt x="7061" y="2414815"/>
                  <a:pt x="0" y="2461846"/>
                  <a:pt x="0" y="246184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Freihandform 19"/>
          <p:cNvSpPr/>
          <p:nvPr/>
        </p:nvSpPr>
        <p:spPr>
          <a:xfrm>
            <a:off x="3847456" y="5154158"/>
            <a:ext cx="1887416" cy="351692"/>
          </a:xfrm>
          <a:custGeom>
            <a:avLst/>
            <a:gdLst>
              <a:gd name="connsiteX0" fmla="*/ 1887416 w 1887416"/>
              <a:gd name="connsiteY0" fmla="*/ 70339 h 351692"/>
              <a:gd name="connsiteX1" fmla="*/ 1676400 w 1887416"/>
              <a:gd name="connsiteY1" fmla="*/ 58615 h 351692"/>
              <a:gd name="connsiteX2" fmla="*/ 1594339 w 1887416"/>
              <a:gd name="connsiteY2" fmla="*/ 35169 h 351692"/>
              <a:gd name="connsiteX3" fmla="*/ 1289539 w 1887416"/>
              <a:gd name="connsiteY3" fmla="*/ 23446 h 351692"/>
              <a:gd name="connsiteX4" fmla="*/ 1090246 w 1887416"/>
              <a:gd name="connsiteY4" fmla="*/ 0 h 351692"/>
              <a:gd name="connsiteX5" fmla="*/ 961293 w 1887416"/>
              <a:gd name="connsiteY5" fmla="*/ 11723 h 351692"/>
              <a:gd name="connsiteX6" fmla="*/ 902677 w 1887416"/>
              <a:gd name="connsiteY6" fmla="*/ 23446 h 351692"/>
              <a:gd name="connsiteX7" fmla="*/ 867508 w 1887416"/>
              <a:gd name="connsiteY7" fmla="*/ 35169 h 351692"/>
              <a:gd name="connsiteX8" fmla="*/ 773723 w 1887416"/>
              <a:gd name="connsiteY8" fmla="*/ 58615 h 351692"/>
              <a:gd name="connsiteX9" fmla="*/ 726831 w 1887416"/>
              <a:gd name="connsiteY9" fmla="*/ 70339 h 351692"/>
              <a:gd name="connsiteX10" fmla="*/ 679939 w 1887416"/>
              <a:gd name="connsiteY10" fmla="*/ 82062 h 351692"/>
              <a:gd name="connsiteX11" fmla="*/ 644769 w 1887416"/>
              <a:gd name="connsiteY11" fmla="*/ 105508 h 351692"/>
              <a:gd name="connsiteX12" fmla="*/ 574431 w 1887416"/>
              <a:gd name="connsiteY12" fmla="*/ 128954 h 351692"/>
              <a:gd name="connsiteX13" fmla="*/ 480646 w 1887416"/>
              <a:gd name="connsiteY13" fmla="*/ 187569 h 351692"/>
              <a:gd name="connsiteX14" fmla="*/ 445477 w 1887416"/>
              <a:gd name="connsiteY14" fmla="*/ 211015 h 351692"/>
              <a:gd name="connsiteX15" fmla="*/ 422031 w 1887416"/>
              <a:gd name="connsiteY15" fmla="*/ 234462 h 351692"/>
              <a:gd name="connsiteX16" fmla="*/ 375139 w 1887416"/>
              <a:gd name="connsiteY16" fmla="*/ 246185 h 351692"/>
              <a:gd name="connsiteX17" fmla="*/ 304800 w 1887416"/>
              <a:gd name="connsiteY17" fmla="*/ 269631 h 351692"/>
              <a:gd name="connsiteX18" fmla="*/ 199293 w 1887416"/>
              <a:gd name="connsiteY18" fmla="*/ 304800 h 351692"/>
              <a:gd name="connsiteX19" fmla="*/ 164123 w 1887416"/>
              <a:gd name="connsiteY19" fmla="*/ 316523 h 351692"/>
              <a:gd name="connsiteX20" fmla="*/ 117231 w 1887416"/>
              <a:gd name="connsiteY20" fmla="*/ 328246 h 351692"/>
              <a:gd name="connsiteX21" fmla="*/ 0 w 1887416"/>
              <a:gd name="connsiteY21" fmla="*/ 351692 h 35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87416" h="351692">
                <a:moveTo>
                  <a:pt x="1887416" y="70339"/>
                </a:moveTo>
                <a:cubicBezTo>
                  <a:pt x="1817077" y="66431"/>
                  <a:pt x="1746530" y="65294"/>
                  <a:pt x="1676400" y="58615"/>
                </a:cubicBezTo>
                <a:cubicBezTo>
                  <a:pt x="1495290" y="41366"/>
                  <a:pt x="1823573" y="50451"/>
                  <a:pt x="1594339" y="35169"/>
                </a:cubicBezTo>
                <a:cubicBezTo>
                  <a:pt x="1492889" y="28406"/>
                  <a:pt x="1391139" y="27354"/>
                  <a:pt x="1289539" y="23446"/>
                </a:cubicBezTo>
                <a:cubicBezTo>
                  <a:pt x="1213107" y="8160"/>
                  <a:pt x="1183890" y="0"/>
                  <a:pt x="1090246" y="0"/>
                </a:cubicBezTo>
                <a:cubicBezTo>
                  <a:pt x="1047084" y="0"/>
                  <a:pt x="1004277" y="7815"/>
                  <a:pt x="961293" y="11723"/>
                </a:cubicBezTo>
                <a:cubicBezTo>
                  <a:pt x="941754" y="15631"/>
                  <a:pt x="922008" y="18613"/>
                  <a:pt x="902677" y="23446"/>
                </a:cubicBezTo>
                <a:cubicBezTo>
                  <a:pt x="890689" y="26443"/>
                  <a:pt x="879430" y="31918"/>
                  <a:pt x="867508" y="35169"/>
                </a:cubicBezTo>
                <a:cubicBezTo>
                  <a:pt x="836420" y="43648"/>
                  <a:pt x="804985" y="50799"/>
                  <a:pt x="773723" y="58615"/>
                </a:cubicBezTo>
                <a:lnTo>
                  <a:pt x="726831" y="70339"/>
                </a:lnTo>
                <a:lnTo>
                  <a:pt x="679939" y="82062"/>
                </a:lnTo>
                <a:cubicBezTo>
                  <a:pt x="668216" y="89877"/>
                  <a:pt x="657644" y="99786"/>
                  <a:pt x="644769" y="105508"/>
                </a:cubicBezTo>
                <a:cubicBezTo>
                  <a:pt x="622185" y="115545"/>
                  <a:pt x="574431" y="128954"/>
                  <a:pt x="574431" y="128954"/>
                </a:cubicBezTo>
                <a:cubicBezTo>
                  <a:pt x="532253" y="192221"/>
                  <a:pt x="573162" y="146451"/>
                  <a:pt x="480646" y="187569"/>
                </a:cubicBezTo>
                <a:cubicBezTo>
                  <a:pt x="467771" y="193291"/>
                  <a:pt x="456479" y="202213"/>
                  <a:pt x="445477" y="211015"/>
                </a:cubicBezTo>
                <a:cubicBezTo>
                  <a:pt x="436846" y="217920"/>
                  <a:pt x="431917" y="229519"/>
                  <a:pt x="422031" y="234462"/>
                </a:cubicBezTo>
                <a:cubicBezTo>
                  <a:pt x="407620" y="241668"/>
                  <a:pt x="390571" y="241555"/>
                  <a:pt x="375139" y="246185"/>
                </a:cubicBezTo>
                <a:cubicBezTo>
                  <a:pt x="351467" y="253287"/>
                  <a:pt x="328246" y="261816"/>
                  <a:pt x="304800" y="269631"/>
                </a:cubicBezTo>
                <a:lnTo>
                  <a:pt x="199293" y="304800"/>
                </a:lnTo>
                <a:cubicBezTo>
                  <a:pt x="187570" y="308708"/>
                  <a:pt x="176111" y="313526"/>
                  <a:pt x="164123" y="316523"/>
                </a:cubicBezTo>
                <a:cubicBezTo>
                  <a:pt x="148492" y="320431"/>
                  <a:pt x="133124" y="325597"/>
                  <a:pt x="117231" y="328246"/>
                </a:cubicBezTo>
                <a:cubicBezTo>
                  <a:pt x="1969" y="347456"/>
                  <a:pt x="55177" y="324104"/>
                  <a:pt x="0" y="3516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1" name="Flussdiagramm: Zusammenstellen 20"/>
          <p:cNvSpPr>
            <a:spLocks noChangeAspect="1"/>
          </p:cNvSpPr>
          <p:nvPr/>
        </p:nvSpPr>
        <p:spPr>
          <a:xfrm rot="2919132">
            <a:off x="3812572" y="4005272"/>
            <a:ext cx="176420" cy="250014"/>
          </a:xfrm>
          <a:prstGeom prst="flowChartCollat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22" name="Flussdiagramm: Zusammenstellen 21"/>
          <p:cNvSpPr>
            <a:spLocks noChangeAspect="1"/>
          </p:cNvSpPr>
          <p:nvPr/>
        </p:nvSpPr>
        <p:spPr>
          <a:xfrm rot="177427">
            <a:off x="5309030" y="5075556"/>
            <a:ext cx="176420" cy="250014"/>
          </a:xfrm>
          <a:prstGeom prst="flowChartCollat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23" name="Flussdiagramm: Zusammenstellen 22"/>
          <p:cNvSpPr>
            <a:spLocks noChangeAspect="1"/>
          </p:cNvSpPr>
          <p:nvPr/>
        </p:nvSpPr>
        <p:spPr>
          <a:xfrm rot="7786337">
            <a:off x="3363925" y="5814014"/>
            <a:ext cx="176421" cy="250014"/>
          </a:xfrm>
          <a:prstGeom prst="flowChartCollat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24" name="Gleichschenkliges Dreieck 23"/>
          <p:cNvSpPr/>
          <p:nvPr/>
        </p:nvSpPr>
        <p:spPr>
          <a:xfrm>
            <a:off x="3094179" y="3342979"/>
            <a:ext cx="205445" cy="216024"/>
          </a:xfrm>
          <a:prstGeom prst="triangl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5" name="Gleichschenkliges Dreieck 24"/>
          <p:cNvSpPr/>
          <p:nvPr/>
        </p:nvSpPr>
        <p:spPr>
          <a:xfrm>
            <a:off x="6250686" y="5083820"/>
            <a:ext cx="205445" cy="216024"/>
          </a:xfrm>
          <a:prstGeom prst="triangl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6" name="Gleichschenkliges Dreieck 25"/>
          <p:cNvSpPr/>
          <p:nvPr/>
        </p:nvSpPr>
        <p:spPr>
          <a:xfrm>
            <a:off x="2040142" y="1783147"/>
            <a:ext cx="205445" cy="216024"/>
          </a:xfrm>
          <a:prstGeom prst="triangl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7" name="Gleichschenkliges Dreieck 26"/>
          <p:cNvSpPr/>
          <p:nvPr/>
        </p:nvSpPr>
        <p:spPr>
          <a:xfrm>
            <a:off x="4210870" y="4861471"/>
            <a:ext cx="205445" cy="216024"/>
          </a:xfrm>
          <a:prstGeom prst="triangl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8" name="Gleichschenkliges Dreieck 27"/>
          <p:cNvSpPr/>
          <p:nvPr/>
        </p:nvSpPr>
        <p:spPr>
          <a:xfrm>
            <a:off x="580311" y="2538497"/>
            <a:ext cx="205445" cy="216024"/>
          </a:xfrm>
          <a:prstGeom prst="triangl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9" name="Ellipse 28"/>
          <p:cNvSpPr>
            <a:spLocks noChangeAspect="1"/>
          </p:cNvSpPr>
          <p:nvPr/>
        </p:nvSpPr>
        <p:spPr>
          <a:xfrm>
            <a:off x="1611301" y="234236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0" name="Ellipse 29"/>
          <p:cNvSpPr>
            <a:spLocks noChangeAspect="1"/>
          </p:cNvSpPr>
          <p:nvPr/>
        </p:nvSpPr>
        <p:spPr>
          <a:xfrm>
            <a:off x="2088864" y="3054947"/>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1" name="Ellipse 30"/>
          <p:cNvSpPr>
            <a:spLocks noChangeAspect="1"/>
          </p:cNvSpPr>
          <p:nvPr/>
        </p:nvSpPr>
        <p:spPr>
          <a:xfrm>
            <a:off x="2524527" y="312816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2" name="Ellipse 31"/>
          <p:cNvSpPr>
            <a:spLocks noChangeAspect="1"/>
          </p:cNvSpPr>
          <p:nvPr/>
        </p:nvSpPr>
        <p:spPr>
          <a:xfrm>
            <a:off x="3469655" y="3775027"/>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3" name="Ellipse 32"/>
          <p:cNvSpPr>
            <a:spLocks noChangeAspect="1"/>
          </p:cNvSpPr>
          <p:nvPr/>
        </p:nvSpPr>
        <p:spPr>
          <a:xfrm>
            <a:off x="1732439" y="2823812"/>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4" name="Ellipse 33"/>
          <p:cNvSpPr>
            <a:spLocks noChangeAspect="1"/>
          </p:cNvSpPr>
          <p:nvPr/>
        </p:nvSpPr>
        <p:spPr>
          <a:xfrm>
            <a:off x="1284379" y="290029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5" name="Ellipse 34"/>
          <p:cNvSpPr>
            <a:spLocks noChangeAspect="1"/>
          </p:cNvSpPr>
          <p:nvPr/>
        </p:nvSpPr>
        <p:spPr>
          <a:xfrm>
            <a:off x="6700991" y="510804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6" name="Ellipse 35"/>
          <p:cNvSpPr>
            <a:spLocks noChangeAspect="1"/>
          </p:cNvSpPr>
          <p:nvPr/>
        </p:nvSpPr>
        <p:spPr>
          <a:xfrm>
            <a:off x="1406745" y="3748027"/>
            <a:ext cx="54000" cy="5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7" name="Ellipse 36"/>
          <p:cNvSpPr>
            <a:spLocks noChangeAspect="1"/>
          </p:cNvSpPr>
          <p:nvPr/>
        </p:nvSpPr>
        <p:spPr>
          <a:xfrm>
            <a:off x="6456131" y="5575227"/>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8" name="Ellipse 37"/>
          <p:cNvSpPr>
            <a:spLocks noChangeAspect="1"/>
          </p:cNvSpPr>
          <p:nvPr/>
        </p:nvSpPr>
        <p:spPr>
          <a:xfrm>
            <a:off x="6646991" y="535345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9" name="Ellipse 38"/>
          <p:cNvSpPr>
            <a:spLocks noChangeAspect="1"/>
          </p:cNvSpPr>
          <p:nvPr/>
        </p:nvSpPr>
        <p:spPr>
          <a:xfrm>
            <a:off x="5980911" y="504615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0" name="Rechteck 39"/>
          <p:cNvSpPr/>
          <p:nvPr/>
        </p:nvSpPr>
        <p:spPr>
          <a:xfrm>
            <a:off x="3094179" y="5046158"/>
            <a:ext cx="357956" cy="30729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1" name="Ellipse 40"/>
          <p:cNvSpPr>
            <a:spLocks noChangeAspect="1"/>
          </p:cNvSpPr>
          <p:nvPr/>
        </p:nvSpPr>
        <p:spPr>
          <a:xfrm>
            <a:off x="1276285" y="3680568"/>
            <a:ext cx="54000" cy="5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2" name="Ellipse 41"/>
          <p:cNvSpPr>
            <a:spLocks noChangeAspect="1"/>
          </p:cNvSpPr>
          <p:nvPr/>
        </p:nvSpPr>
        <p:spPr>
          <a:xfrm>
            <a:off x="1222285" y="3532003"/>
            <a:ext cx="54000" cy="5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3" name="Ellipse 42"/>
          <p:cNvSpPr>
            <a:spLocks noChangeAspect="1"/>
          </p:cNvSpPr>
          <p:nvPr/>
        </p:nvSpPr>
        <p:spPr>
          <a:xfrm>
            <a:off x="1503301" y="3625116"/>
            <a:ext cx="54000" cy="5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4" name="Ellipse 43"/>
          <p:cNvSpPr>
            <a:spLocks noChangeAspect="1"/>
          </p:cNvSpPr>
          <p:nvPr/>
        </p:nvSpPr>
        <p:spPr>
          <a:xfrm>
            <a:off x="1387839" y="3559003"/>
            <a:ext cx="54000" cy="5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5" name="Ellipse 44"/>
          <p:cNvSpPr>
            <a:spLocks noChangeAspect="1"/>
          </p:cNvSpPr>
          <p:nvPr/>
        </p:nvSpPr>
        <p:spPr>
          <a:xfrm>
            <a:off x="1557301" y="3498274"/>
            <a:ext cx="54000" cy="5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6" name="Ellipse 45"/>
          <p:cNvSpPr>
            <a:spLocks noChangeAspect="1"/>
          </p:cNvSpPr>
          <p:nvPr/>
        </p:nvSpPr>
        <p:spPr>
          <a:xfrm>
            <a:off x="1392379" y="3450991"/>
            <a:ext cx="54000" cy="5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7" name="Ellipse 46"/>
          <p:cNvSpPr>
            <a:spLocks noChangeAspect="1"/>
          </p:cNvSpPr>
          <p:nvPr/>
        </p:nvSpPr>
        <p:spPr>
          <a:xfrm>
            <a:off x="1160191" y="3653568"/>
            <a:ext cx="54000" cy="5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8" name="Ellipse 47"/>
          <p:cNvSpPr>
            <a:spLocks noChangeAspect="1"/>
          </p:cNvSpPr>
          <p:nvPr/>
        </p:nvSpPr>
        <p:spPr>
          <a:xfrm>
            <a:off x="1241191" y="3795310"/>
            <a:ext cx="54000" cy="5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9" name="Ellipse 48"/>
          <p:cNvSpPr>
            <a:spLocks noChangeAspect="1"/>
          </p:cNvSpPr>
          <p:nvPr/>
        </p:nvSpPr>
        <p:spPr>
          <a:xfrm>
            <a:off x="1341022" y="3927475"/>
            <a:ext cx="54000" cy="5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0" name="Ellipse 49"/>
          <p:cNvSpPr>
            <a:spLocks noChangeAspect="1"/>
          </p:cNvSpPr>
          <p:nvPr/>
        </p:nvSpPr>
        <p:spPr>
          <a:xfrm>
            <a:off x="1098097" y="3807033"/>
            <a:ext cx="54000" cy="5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1" name="Ellipse 50"/>
          <p:cNvSpPr>
            <a:spLocks noChangeAspect="1"/>
          </p:cNvSpPr>
          <p:nvPr/>
        </p:nvSpPr>
        <p:spPr>
          <a:xfrm>
            <a:off x="1140374" y="3924311"/>
            <a:ext cx="54000" cy="5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2" name="Ellipse 51"/>
          <p:cNvSpPr>
            <a:spLocks noChangeAspect="1"/>
          </p:cNvSpPr>
          <p:nvPr/>
        </p:nvSpPr>
        <p:spPr>
          <a:xfrm>
            <a:off x="1249285" y="3986871"/>
            <a:ext cx="54000" cy="5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3" name="Pfeil nach unten 52"/>
          <p:cNvSpPr/>
          <p:nvPr/>
        </p:nvSpPr>
        <p:spPr>
          <a:xfrm>
            <a:off x="2884167" y="6150667"/>
            <a:ext cx="144669" cy="20851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4" name="Pfeil nach unten 53"/>
          <p:cNvSpPr/>
          <p:nvPr/>
        </p:nvSpPr>
        <p:spPr>
          <a:xfrm>
            <a:off x="4900791" y="4949183"/>
            <a:ext cx="144669" cy="20851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5" name="Pfeil nach unten 54"/>
          <p:cNvSpPr/>
          <p:nvPr/>
        </p:nvSpPr>
        <p:spPr>
          <a:xfrm>
            <a:off x="4029036" y="4174825"/>
            <a:ext cx="144669" cy="20851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6" name="Pfeil nach unten 55"/>
          <p:cNvSpPr/>
          <p:nvPr/>
        </p:nvSpPr>
        <p:spPr>
          <a:xfrm>
            <a:off x="3681337" y="5366711"/>
            <a:ext cx="144669" cy="20851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7" name="Zylinder 56"/>
          <p:cNvSpPr/>
          <p:nvPr/>
        </p:nvSpPr>
        <p:spPr>
          <a:xfrm>
            <a:off x="4540751" y="4174825"/>
            <a:ext cx="360040" cy="320282"/>
          </a:xfrm>
          <a:prstGeom prst="ca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5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62000" y="66535"/>
            <a:ext cx="2963760" cy="33590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0"/>
            <a:ext cx="6062000" cy="11214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58"/>
          <p:cNvSpPr/>
          <p:nvPr/>
        </p:nvSpPr>
        <p:spPr>
          <a:xfrm>
            <a:off x="3057911" y="1"/>
            <a:ext cx="6062000" cy="665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p:cNvSpPr/>
          <p:nvPr/>
        </p:nvSpPr>
        <p:spPr>
          <a:xfrm rot="16200000">
            <a:off x="5987240" y="2905240"/>
            <a:ext cx="6062000" cy="251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p:cNvSpPr/>
          <p:nvPr/>
        </p:nvSpPr>
        <p:spPr>
          <a:xfrm>
            <a:off x="0" y="97468"/>
            <a:ext cx="9144000" cy="523220"/>
          </a:xfrm>
          <a:prstGeom prst="rect">
            <a:avLst/>
          </a:prstGeom>
        </p:spPr>
        <p:txBody>
          <a:bodyPr wrap="square">
            <a:spAutoFit/>
          </a:bodyPr>
          <a:lstStyle/>
          <a:p>
            <a:r>
              <a:rPr lang="en-US" sz="2800" b="1" dirty="0" smtClean="0"/>
              <a:t>                CryoNet Stations in a Site</a:t>
            </a:r>
            <a:endParaRPr lang="en-GB" sz="2800" dirty="0"/>
          </a:p>
        </p:txBody>
      </p:sp>
    </p:spTree>
    <p:extLst>
      <p:ext uri="{BB962C8B-B14F-4D97-AF65-F5344CB8AC3E}">
        <p14:creationId xmlns="" xmlns:p14="http://schemas.microsoft.com/office/powerpoint/2010/main" val="99540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7468"/>
            <a:ext cx="9144000" cy="523220"/>
          </a:xfrm>
          <a:prstGeom prst="rect">
            <a:avLst/>
          </a:prstGeom>
        </p:spPr>
        <p:txBody>
          <a:bodyPr wrap="square">
            <a:spAutoFit/>
          </a:bodyPr>
          <a:lstStyle/>
          <a:p>
            <a:pPr algn="ctr"/>
            <a:r>
              <a:rPr lang="en-US" sz="2800" dirty="0" smtClean="0">
                <a:solidFill>
                  <a:srgbClr val="000000"/>
                </a:solidFill>
                <a:latin typeface="Arial" charset="0"/>
                <a:ea typeface="Arial" charset="0"/>
                <a:cs typeface="Arial" charset="0"/>
              </a:rPr>
              <a:t>Observations: CryoNet</a:t>
            </a:r>
            <a:endParaRPr lang="en-GB" sz="2800" dirty="0">
              <a:solidFill>
                <a:srgbClr val="000000"/>
              </a:solidFill>
              <a:latin typeface="Arial" charset="0"/>
              <a:ea typeface="Arial" charset="0"/>
              <a:cs typeface="Arial" charset="0"/>
            </a:endParaRPr>
          </a:p>
        </p:txBody>
      </p:sp>
      <p:sp>
        <p:nvSpPr>
          <p:cNvPr id="3" name="Rectangle 2"/>
          <p:cNvSpPr/>
          <p:nvPr/>
        </p:nvSpPr>
        <p:spPr>
          <a:xfrm>
            <a:off x="251520" y="692696"/>
            <a:ext cx="8712968" cy="707886"/>
          </a:xfrm>
          <a:prstGeom prst="rect">
            <a:avLst/>
          </a:prstGeom>
        </p:spPr>
        <p:txBody>
          <a:bodyPr wrap="square">
            <a:spAutoFit/>
          </a:bodyPr>
          <a:lstStyle/>
          <a:p>
            <a:r>
              <a:rPr lang="en-US" sz="2000" dirty="0">
                <a:solidFill>
                  <a:srgbClr val="000000"/>
                </a:solidFill>
                <a:latin typeface="Calibri" pitchFamily="34" charset="0"/>
              </a:rPr>
              <a:t>Pre-operational testing of CryoNet is in progress with the set of </a:t>
            </a:r>
            <a:r>
              <a:rPr lang="en-US" sz="2000" b="1" dirty="0">
                <a:solidFill>
                  <a:srgbClr val="000000"/>
                </a:solidFill>
                <a:latin typeface="Calibri" pitchFamily="34" charset="0"/>
              </a:rPr>
              <a:t>36 sites </a:t>
            </a:r>
            <a:r>
              <a:rPr lang="en-US" sz="2000" b="1" dirty="0" smtClean="0">
                <a:solidFill>
                  <a:srgbClr val="000000"/>
                </a:solidFill>
                <a:latin typeface="Calibri" pitchFamily="34" charset="0"/>
              </a:rPr>
              <a:t>initially approved </a:t>
            </a:r>
            <a:r>
              <a:rPr lang="en-US" sz="2000" b="1" dirty="0">
                <a:solidFill>
                  <a:srgbClr val="000000"/>
                </a:solidFill>
                <a:latin typeface="Calibri" pitchFamily="34" charset="0"/>
              </a:rPr>
              <a:t>by Cg-17</a:t>
            </a:r>
            <a:endParaRPr lang="en-GB" sz="2000" b="1" dirty="0">
              <a:solidFill>
                <a:srgbClr val="000000"/>
              </a:solidFill>
              <a:latin typeface="Calibri" pitchFamily="34" charset="0"/>
            </a:endParaRPr>
          </a:p>
        </p:txBody>
      </p:sp>
      <p:pic>
        <p:nvPicPr>
          <p:cNvPr id="307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2223" t="19877" r="37569" b="12716"/>
          <a:stretch/>
        </p:blipFill>
        <p:spPr bwMode="auto">
          <a:xfrm>
            <a:off x="3563888" y="1268760"/>
            <a:ext cx="5292080" cy="49904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p:cNvSpPr/>
          <p:nvPr/>
        </p:nvSpPr>
        <p:spPr>
          <a:xfrm>
            <a:off x="539552" y="1340768"/>
            <a:ext cx="2987638" cy="6032421"/>
          </a:xfrm>
          <a:prstGeom prst="rect">
            <a:avLst/>
          </a:prstGeom>
        </p:spPr>
        <p:txBody>
          <a:bodyPr wrap="square">
            <a:spAutoFit/>
          </a:bodyPr>
          <a:lstStyle/>
          <a:p>
            <a:r>
              <a:rPr lang="en-US" sz="2000" b="1" dirty="0" smtClean="0">
                <a:solidFill>
                  <a:srgbClr val="000000"/>
                </a:solidFill>
                <a:latin typeface="Calibri" pitchFamily="34" charset="0"/>
              </a:rPr>
              <a:t>Regional Activities:</a:t>
            </a:r>
          </a:p>
          <a:p>
            <a:pPr>
              <a:buFont typeface="Arial" pitchFamily="34" charset="0"/>
              <a:buChar char="•"/>
            </a:pPr>
            <a:r>
              <a:rPr lang="en-US" sz="1900" dirty="0" smtClean="0">
                <a:solidFill>
                  <a:srgbClr val="000000"/>
                </a:solidFill>
              </a:rPr>
              <a:t> </a:t>
            </a:r>
            <a:r>
              <a:rPr lang="en-US" sz="1900" b="1" dirty="0" smtClean="0"/>
              <a:t>Latin America: </a:t>
            </a:r>
            <a:r>
              <a:rPr lang="en-US" sz="1900" dirty="0" smtClean="0"/>
              <a:t>stations </a:t>
            </a:r>
            <a:r>
              <a:rPr lang="en-US" sz="1900" dirty="0" smtClean="0"/>
              <a:t>added to the CryoNet </a:t>
            </a:r>
            <a:r>
              <a:rPr lang="en-US" sz="1900" dirty="0" smtClean="0"/>
              <a:t>network</a:t>
            </a:r>
            <a:endParaRPr lang="en-CA" sz="1900" dirty="0" smtClean="0"/>
          </a:p>
          <a:p>
            <a:pPr>
              <a:buFont typeface="Arial" pitchFamily="34" charset="0"/>
              <a:buChar char="•"/>
            </a:pPr>
            <a:r>
              <a:rPr lang="en-US" sz="1900" dirty="0" smtClean="0"/>
              <a:t> Support </a:t>
            </a:r>
            <a:r>
              <a:rPr lang="en-US" sz="1900" dirty="0" smtClean="0"/>
              <a:t>training of experts in Latin America, focusing on glacier monitoring and science, in conjunction with UNESCO, in 2017. </a:t>
            </a:r>
            <a:endParaRPr lang="en-US" sz="1900" dirty="0" smtClean="0"/>
          </a:p>
          <a:p>
            <a:pPr lvl="0"/>
            <a:r>
              <a:rPr lang="en-US" sz="1900" b="1" dirty="0" smtClean="0">
                <a:solidFill>
                  <a:srgbClr val="000000"/>
                </a:solidFill>
              </a:rPr>
              <a:t>CryoNet Asia: </a:t>
            </a:r>
            <a:r>
              <a:rPr lang="en-US" sz="1900" dirty="0" smtClean="0">
                <a:solidFill>
                  <a:srgbClr val="000000"/>
                </a:solidFill>
              </a:rPr>
              <a:t>S</a:t>
            </a:r>
            <a:r>
              <a:rPr lang="en-GB" sz="1900" dirty="0" err="1" smtClean="0"/>
              <a:t>pecific</a:t>
            </a:r>
            <a:r>
              <a:rPr lang="en-GB" sz="1900" dirty="0" smtClean="0"/>
              <a:t> </a:t>
            </a:r>
            <a:r>
              <a:rPr lang="en-GB" sz="1900" dirty="0" smtClean="0"/>
              <a:t>projects were </a:t>
            </a:r>
            <a:r>
              <a:rPr lang="en-GB" sz="1900" dirty="0" smtClean="0"/>
              <a:t>proposed, including </a:t>
            </a:r>
            <a:r>
              <a:rPr lang="en-GB" sz="1900" dirty="0" smtClean="0">
                <a:hlinkClick r:id="" action="ppaction://hlinkfile"/>
              </a:rPr>
              <a:t>AHECO</a:t>
            </a:r>
            <a:r>
              <a:rPr lang="en-GB" sz="1900" dirty="0" smtClean="0">
                <a:hlinkClick r:id="" action="ppaction://hlinkfile"/>
              </a:rPr>
              <a:t>:</a:t>
            </a:r>
            <a:r>
              <a:rPr lang="en-GB" sz="1900" dirty="0" smtClean="0"/>
              <a:t> Asia High Elevation Cryosphere </a:t>
            </a:r>
            <a:r>
              <a:rPr lang="en-GB" sz="1900" dirty="0" smtClean="0"/>
              <a:t>Observations.</a:t>
            </a:r>
          </a:p>
          <a:p>
            <a:r>
              <a:rPr lang="en-GB" sz="1900" b="1" dirty="0" smtClean="0"/>
              <a:t>GCW Tropical cryosphere: </a:t>
            </a:r>
            <a:r>
              <a:rPr lang="en-GB" sz="1900" dirty="0" smtClean="0"/>
              <a:t>Workshop being planned for July 2017 </a:t>
            </a:r>
            <a:r>
              <a:rPr lang="en-CA" sz="1900" dirty="0" smtClean="0"/>
              <a:t>focusing on topics related to the cryosphere in tropical areas.</a:t>
            </a:r>
            <a:endParaRPr lang="en-GB" sz="1900" b="1" dirty="0" smtClean="0"/>
          </a:p>
          <a:p>
            <a:pPr lvl="0"/>
            <a:endParaRPr lang="en-GB" dirty="0" smtClean="0"/>
          </a:p>
          <a:p>
            <a:pPr lvl="0"/>
            <a:endParaRPr lang="en-US" sz="4400" b="1" dirty="0" smtClean="0">
              <a:solidFill>
                <a:srgbClr val="000000"/>
              </a:solidFill>
            </a:endParaRPr>
          </a:p>
        </p:txBody>
      </p:sp>
    </p:spTree>
    <p:extLst>
      <p:ext uri="{BB962C8B-B14F-4D97-AF65-F5344CB8AC3E}">
        <p14:creationId xmlns="" xmlns:p14="http://schemas.microsoft.com/office/powerpoint/2010/main" val="1228498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0213" y="188913"/>
            <a:ext cx="8713787" cy="792162"/>
          </a:xfrm>
        </p:spPr>
        <p:txBody>
          <a:bodyPr>
            <a:normAutofit fontScale="90000"/>
          </a:bodyPr>
          <a:lstStyle/>
          <a:p>
            <a:r>
              <a:rPr lang="de-AT" sz="2800" dirty="0" smtClean="0">
                <a:solidFill>
                  <a:srgbClr val="000000"/>
                </a:solidFill>
              </a:rPr>
              <a:t>Minimum program at CryoNet stations – sites</a:t>
            </a:r>
            <a:br>
              <a:rPr lang="de-AT" sz="2800" dirty="0" smtClean="0">
                <a:solidFill>
                  <a:srgbClr val="000000"/>
                </a:solidFill>
              </a:rPr>
            </a:br>
            <a:r>
              <a:rPr lang="en-US" sz="2000" dirty="0" smtClean="0">
                <a:solidFill>
                  <a:srgbClr val="000000"/>
                </a:solidFill>
                <a:cs typeface="+mn-cs"/>
              </a:rPr>
              <a:t> Defining expected minimum frequency of observations</a:t>
            </a:r>
            <a:endParaRPr lang="en-CA" dirty="0"/>
          </a:p>
        </p:txBody>
      </p:sp>
      <p:graphicFrame>
        <p:nvGraphicFramePr>
          <p:cNvPr id="7" name="Table 6"/>
          <p:cNvGraphicFramePr>
            <a:graphicFrameLocks noGrp="1"/>
          </p:cNvGraphicFramePr>
          <p:nvPr/>
        </p:nvGraphicFramePr>
        <p:xfrm>
          <a:off x="827584" y="1124745"/>
          <a:ext cx="7560842" cy="5024359"/>
        </p:xfrm>
        <a:graphic>
          <a:graphicData uri="http://schemas.openxmlformats.org/drawingml/2006/table">
            <a:tbl>
              <a:tblPr/>
              <a:tblGrid>
                <a:gridCol w="2138951"/>
                <a:gridCol w="664039"/>
                <a:gridCol w="664039"/>
                <a:gridCol w="664039"/>
                <a:gridCol w="769234"/>
                <a:gridCol w="664039"/>
                <a:gridCol w="664039"/>
                <a:gridCol w="666231"/>
                <a:gridCol w="666231"/>
              </a:tblGrid>
              <a:tr h="342985">
                <a:tc>
                  <a:txBody>
                    <a:bodyPr/>
                    <a:lstStyle/>
                    <a:p>
                      <a:pPr algn="l" fontAlgn="b"/>
                      <a:r>
                        <a:rPr lang="en-CA" sz="1200" b="1" i="0" u="none" strike="noStrike" dirty="0">
                          <a:solidFill>
                            <a:srgbClr val="000000"/>
                          </a:solidFill>
                          <a:latin typeface="Calibri"/>
                        </a:rPr>
                        <a:t>SNOW/SOLID PRECIPITATION</a:t>
                      </a:r>
                    </a:p>
                  </a:txBody>
                  <a:tcPr marL="5292" marR="5292" marT="5292" marB="0" anchor="b">
                    <a:lnL>
                      <a:noFill/>
                    </a:lnL>
                    <a:lnR>
                      <a:noFill/>
                    </a:lnR>
                    <a:lnT>
                      <a:noFill/>
                    </a:lnT>
                    <a:lnB w="12700" cap="flat" cmpd="sng" algn="ctr">
                      <a:solidFill>
                        <a:srgbClr val="000000"/>
                      </a:solidFill>
                      <a:prstDash val="solid"/>
                      <a:round/>
                      <a:headEnd type="none" w="med" len="med"/>
                      <a:tailEnd type="none" w="med" len="med"/>
                    </a:lnB>
                    <a:solidFill>
                      <a:srgbClr val="FFC000"/>
                    </a:solidFill>
                  </a:tcPr>
                </a:tc>
                <a:tc gridSpan="6">
                  <a:txBody>
                    <a:bodyPr/>
                    <a:lstStyle/>
                    <a:p>
                      <a:pPr algn="l" fontAlgn="b"/>
                      <a:r>
                        <a:rPr lang="en-CA" sz="1200" b="0" i="0" u="none" strike="noStrike" dirty="0">
                          <a:solidFill>
                            <a:srgbClr val="000000"/>
                          </a:solidFill>
                          <a:latin typeface="Calibri"/>
                        </a:rPr>
                        <a:t>Recommended minimum frequency of observations at </a:t>
                      </a:r>
                      <a:r>
                        <a:rPr lang="en-CA" sz="1200" b="0" i="0" u="none" strike="noStrike" dirty="0" smtClean="0">
                          <a:solidFill>
                            <a:srgbClr val="000000"/>
                          </a:solidFill>
                          <a:latin typeface="Calibri"/>
                        </a:rPr>
                        <a:t>CryoNet stations</a:t>
                      </a:r>
                      <a:endParaRPr lang="en-CA" sz="1200" b="0" i="0" u="none" strike="noStrike" dirty="0">
                        <a:solidFill>
                          <a:srgbClr val="000000"/>
                        </a:solidFill>
                        <a:latin typeface="Calibri"/>
                      </a:endParaRPr>
                    </a:p>
                  </a:txBody>
                  <a:tcPr marL="5292" marR="5292" marT="5292"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800" b="0" i="0" u="none" strike="noStrike" dirty="0">
                        <a:solidFill>
                          <a:srgbClr val="000000"/>
                        </a:solidFill>
                        <a:latin typeface="Calibri"/>
                      </a:endParaRPr>
                    </a:p>
                  </a:txBody>
                  <a:tcPr marL="5292" marR="5292" marT="529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dirty="0">
                        <a:solidFill>
                          <a:srgbClr val="000000"/>
                        </a:solidFill>
                        <a:latin typeface="Calibri"/>
                      </a:endParaRPr>
                    </a:p>
                  </a:txBody>
                  <a:tcPr marL="5292" marR="5292" marT="5292" marB="0" anchor="b">
                    <a:lnL>
                      <a:noFill/>
                    </a:lnL>
                    <a:lnR>
                      <a:noFill/>
                    </a:lnR>
                    <a:lnT>
                      <a:noFill/>
                    </a:lnT>
                    <a:lnB w="12700" cap="flat" cmpd="sng" algn="ctr">
                      <a:solidFill>
                        <a:srgbClr val="000000"/>
                      </a:solidFill>
                      <a:prstDash val="solid"/>
                      <a:round/>
                      <a:headEnd type="none" w="med" len="med"/>
                      <a:tailEnd type="none" w="med" len="med"/>
                    </a:lnB>
                  </a:tcPr>
                </a:tc>
              </a:tr>
              <a:tr h="342985">
                <a:tc>
                  <a:txBody>
                    <a:bodyPr/>
                    <a:lstStyle/>
                    <a:p>
                      <a:pPr algn="l" fontAlgn="b"/>
                      <a:r>
                        <a:rPr lang="en-CA" sz="1200" b="0" i="0" u="none" strike="noStrike" dirty="0">
                          <a:solidFill>
                            <a:srgbClr val="000000"/>
                          </a:solidFill>
                          <a:latin typeface="Calibri"/>
                        </a:rPr>
                        <a:t>Variables recommended to be measured</a:t>
                      </a:r>
                    </a:p>
                  </a:txBody>
                  <a:tcPr marL="5292" marR="5292" marT="529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CC3E6"/>
                    </a:solidFill>
                  </a:tcPr>
                </a:tc>
                <a:tc>
                  <a:txBody>
                    <a:bodyPr/>
                    <a:lstStyle/>
                    <a:p>
                      <a:pPr algn="l" fontAlgn="b"/>
                      <a:r>
                        <a:rPr lang="en-CA" sz="800" b="0" i="0" u="none" strike="noStrike" dirty="0">
                          <a:solidFill>
                            <a:srgbClr val="000000"/>
                          </a:solidFill>
                          <a:latin typeface="Calibri"/>
                        </a:rPr>
                        <a:t> </a:t>
                      </a:r>
                    </a:p>
                  </a:txBody>
                  <a:tcPr marL="5292" marR="5292" marT="5292" marB="0" anchor="b">
                    <a:lnL>
                      <a:noFill/>
                    </a:lnL>
                    <a:lnR>
                      <a:noFill/>
                    </a:lnR>
                    <a:lnT w="12700" cap="flat" cmpd="sng" algn="ctr">
                      <a:solidFill>
                        <a:srgbClr val="000000"/>
                      </a:solidFill>
                      <a:prstDash val="solid"/>
                      <a:round/>
                      <a:headEnd type="none" w="med" len="med"/>
                      <a:tailEnd type="none" w="med" len="med"/>
                    </a:lnT>
                    <a:lnB>
                      <a:noFill/>
                    </a:lnB>
                    <a:solidFill>
                      <a:srgbClr val="9CC3E6"/>
                    </a:solidFill>
                  </a:tcPr>
                </a:tc>
                <a:tc>
                  <a:txBody>
                    <a:bodyPr/>
                    <a:lstStyle/>
                    <a:p>
                      <a:pPr algn="ctr" fontAlgn="b"/>
                      <a:r>
                        <a:rPr lang="en-CA" sz="800" b="1" i="0" u="none" strike="noStrike" dirty="0">
                          <a:solidFill>
                            <a:srgbClr val="FF0000"/>
                          </a:solidFill>
                          <a:latin typeface="Calibri"/>
                        </a:rPr>
                        <a:t> </a:t>
                      </a:r>
                    </a:p>
                  </a:txBody>
                  <a:tcPr marL="5292" marR="5292" marT="52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800" b="0" i="0" u="none" strike="noStrike" dirty="0">
                          <a:solidFill>
                            <a:srgbClr val="000000"/>
                          </a:solidFill>
                          <a:latin typeface="Calibri"/>
                        </a:rPr>
                        <a:t> </a:t>
                      </a:r>
                    </a:p>
                  </a:txBody>
                  <a:tcPr marL="5292" marR="5292" marT="52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800" b="0" i="0" u="none" strike="noStrike" dirty="0">
                          <a:solidFill>
                            <a:srgbClr val="000000"/>
                          </a:solidFill>
                          <a:latin typeface="Calibri"/>
                        </a:rPr>
                        <a:t> </a:t>
                      </a:r>
                    </a:p>
                  </a:txBody>
                  <a:tcPr marL="5292" marR="5292" marT="52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800" b="0" i="0" u="none" strike="noStrike" dirty="0">
                          <a:solidFill>
                            <a:srgbClr val="000000"/>
                          </a:solidFill>
                          <a:latin typeface="Calibri"/>
                        </a:rPr>
                        <a:t> </a:t>
                      </a:r>
                    </a:p>
                  </a:txBody>
                  <a:tcPr marL="5292" marR="5292" marT="52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800" b="1" i="0" u="none" strike="noStrike" dirty="0">
                          <a:solidFill>
                            <a:srgbClr val="0070C0"/>
                          </a:solidFill>
                          <a:latin typeface="Calibri"/>
                        </a:rPr>
                        <a:t> </a:t>
                      </a:r>
                    </a:p>
                  </a:txBody>
                  <a:tcPr marL="5292" marR="5292" marT="52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800" b="1" i="0" u="none" strike="noStrike" dirty="0">
                          <a:solidFill>
                            <a:srgbClr val="0070C0"/>
                          </a:solidFill>
                          <a:latin typeface="Calibri"/>
                        </a:rPr>
                        <a:t> </a:t>
                      </a:r>
                    </a:p>
                  </a:txBody>
                  <a:tcPr marL="5292" marR="5292" marT="52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800" b="0" i="0" u="none" strike="noStrike" dirty="0">
                          <a:solidFill>
                            <a:srgbClr val="000000"/>
                          </a:solidFill>
                          <a:latin typeface="Calibri"/>
                        </a:rPr>
                        <a:t> </a:t>
                      </a:r>
                    </a:p>
                  </a:txBody>
                  <a:tcPr marL="5292" marR="5292" marT="529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0426">
                <a:tc>
                  <a:txBody>
                    <a:bodyPr/>
                    <a:lstStyle/>
                    <a:p>
                      <a:pPr algn="l" fontAlgn="b"/>
                      <a:r>
                        <a:rPr lang="en-CA" sz="800" b="0" i="0" u="none" strike="noStrike" dirty="0">
                          <a:solidFill>
                            <a:srgbClr val="000000"/>
                          </a:solidFill>
                          <a:latin typeface="Calibri"/>
                        </a:rPr>
                        <a:t> </a:t>
                      </a:r>
                    </a:p>
                  </a:txBody>
                  <a:tcPr marL="5292" marR="5292" marT="529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8">
                  <a:txBody>
                    <a:bodyPr/>
                    <a:lstStyle/>
                    <a:p>
                      <a:pPr algn="ctr" fontAlgn="b"/>
                      <a:r>
                        <a:rPr lang="en-CA" sz="800" b="0" i="0" u="none" strike="noStrike" dirty="0">
                          <a:solidFill>
                            <a:srgbClr val="000000"/>
                          </a:solidFill>
                          <a:latin typeface="Calibri"/>
                        </a:rPr>
                        <a:t>Timescale</a:t>
                      </a:r>
                    </a:p>
                  </a:txBody>
                  <a:tcPr marL="5292" marR="5292" marT="529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190426">
                <a:tc>
                  <a:txBody>
                    <a:bodyPr/>
                    <a:lstStyle/>
                    <a:p>
                      <a:pPr algn="ctr" fontAlgn="b"/>
                      <a:r>
                        <a:rPr lang="en-CA" sz="800" b="0" i="0" u="none" strike="noStrike" dirty="0">
                          <a:solidFill>
                            <a:srgbClr val="000000"/>
                          </a:solidFill>
                          <a:latin typeface="Calibri"/>
                        </a:rPr>
                        <a:t>Variable</a:t>
                      </a:r>
                    </a:p>
                  </a:txBody>
                  <a:tcPr marL="5292" marR="5292" marT="52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CA" sz="800" b="0" i="0" u="none" strike="noStrike" dirty="0">
                          <a:solidFill>
                            <a:srgbClr val="000000"/>
                          </a:solidFill>
                          <a:latin typeface="Calibri"/>
                        </a:rPr>
                        <a:t>hourly</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CA" sz="800" b="0" i="0" u="none" strike="noStrike" dirty="0">
                          <a:solidFill>
                            <a:srgbClr val="000000"/>
                          </a:solidFill>
                          <a:latin typeface="Calibri"/>
                        </a:rPr>
                        <a:t>daily</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CA" sz="800" b="0" i="0" u="none" strike="noStrike" dirty="0">
                          <a:solidFill>
                            <a:srgbClr val="000000"/>
                          </a:solidFill>
                          <a:latin typeface="Calibri"/>
                        </a:rPr>
                        <a:t>weekly</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CA" sz="800" b="0" i="0" u="none" strike="noStrike" dirty="0">
                          <a:solidFill>
                            <a:srgbClr val="000000"/>
                          </a:solidFill>
                          <a:latin typeface="Calibri"/>
                        </a:rPr>
                        <a:t>bi-weekly</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CA" sz="800" b="0" i="0" u="none" strike="noStrike" dirty="0">
                          <a:solidFill>
                            <a:srgbClr val="000000"/>
                          </a:solidFill>
                          <a:latin typeface="Calibri"/>
                        </a:rPr>
                        <a:t>monthly</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CA" sz="800" b="0" i="0" u="none" strike="noStrike" dirty="0">
                          <a:solidFill>
                            <a:srgbClr val="000000"/>
                          </a:solidFill>
                          <a:latin typeface="Calibri"/>
                        </a:rPr>
                        <a:t>half-yearly</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CA" sz="800" b="0" i="0" u="none" strike="noStrike" dirty="0">
                          <a:solidFill>
                            <a:srgbClr val="000000"/>
                          </a:solidFill>
                          <a:latin typeface="Calibri"/>
                        </a:rPr>
                        <a:t>yearly</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CA" sz="800" b="0" i="0" u="none" strike="noStrike" dirty="0">
                          <a:solidFill>
                            <a:srgbClr val="000000"/>
                          </a:solidFill>
                          <a:latin typeface="Calibri"/>
                        </a:rPr>
                        <a:t>multi-year</a:t>
                      </a:r>
                    </a:p>
                  </a:txBody>
                  <a:tcPr marL="5292" marR="5292" marT="52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647447">
                <a:tc>
                  <a:txBody>
                    <a:bodyPr/>
                    <a:lstStyle/>
                    <a:p>
                      <a:pPr algn="ctr" fontAlgn="t"/>
                      <a:r>
                        <a:rPr lang="en-CA" sz="1400" b="0" i="0" u="none" strike="noStrike" dirty="0">
                          <a:solidFill>
                            <a:srgbClr val="000000"/>
                          </a:solidFill>
                          <a:latin typeface="Calibri"/>
                        </a:rPr>
                        <a:t>Snow on the ground </a:t>
                      </a:r>
                      <a:r>
                        <a:rPr lang="en-CA" sz="1100" b="0" i="0" u="none" strike="noStrike" dirty="0">
                          <a:solidFill>
                            <a:srgbClr val="000000"/>
                          </a:solidFill>
                          <a:latin typeface="Calibri"/>
                        </a:rPr>
                        <a:t/>
                      </a:r>
                      <a:br>
                        <a:rPr lang="en-CA" sz="1100" b="0" i="0" u="none" strike="noStrike" dirty="0">
                          <a:solidFill>
                            <a:srgbClr val="000000"/>
                          </a:solidFill>
                          <a:latin typeface="Calibri"/>
                        </a:rPr>
                      </a:br>
                      <a:r>
                        <a:rPr lang="en-CA" sz="900" b="0" i="0" u="none" strike="noStrike" dirty="0">
                          <a:solidFill>
                            <a:srgbClr val="000000"/>
                          </a:solidFill>
                          <a:latin typeface="Calibri (Body)"/>
                        </a:rPr>
                        <a:t>(According to WMO code 0975:</a:t>
                      </a:r>
                      <a:br>
                        <a:rPr lang="en-CA" sz="900" b="0" i="0" u="none" strike="noStrike" dirty="0">
                          <a:solidFill>
                            <a:srgbClr val="000000"/>
                          </a:solidFill>
                          <a:latin typeface="Calibri (Body)"/>
                        </a:rPr>
                      </a:br>
                      <a:r>
                        <a:rPr lang="en-CA" sz="900" b="0" i="0" u="none" strike="noStrike" dirty="0">
                          <a:solidFill>
                            <a:srgbClr val="000000"/>
                          </a:solidFill>
                          <a:latin typeface="Calibri (Body)"/>
                        </a:rPr>
                        <a:t>State of ground with snow or measurable ice cover.)</a:t>
                      </a:r>
                      <a:endParaRPr lang="en-CA" sz="900" b="0" i="0" u="none" strike="noStrike" dirty="0">
                        <a:solidFill>
                          <a:srgbClr val="000000"/>
                        </a:solidFill>
                        <a:latin typeface="Calibri"/>
                      </a:endParaRPr>
                    </a:p>
                  </a:txBody>
                  <a:tcPr marL="5292" marR="5292" marT="52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1" i="0" u="none" strike="noStrike" dirty="0">
                          <a:solidFill>
                            <a:srgbClr val="000000"/>
                          </a:solidFill>
                          <a:latin typeface="Calibri"/>
                        </a:rPr>
                        <a:t>M</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l"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1"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1"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5149">
                <a:tc>
                  <a:txBody>
                    <a:bodyPr/>
                    <a:lstStyle/>
                    <a:p>
                      <a:pPr algn="ctr" fontAlgn="t"/>
                      <a:r>
                        <a:rPr lang="en-CA" sz="1400" b="0" i="0" u="none" strike="noStrike" dirty="0">
                          <a:solidFill>
                            <a:srgbClr val="000000"/>
                          </a:solidFill>
                          <a:latin typeface="Calibri"/>
                        </a:rPr>
                        <a:t>Snow depth</a:t>
                      </a:r>
                      <a:r>
                        <a:rPr lang="en-CA" sz="800" b="0" i="0" u="none" strike="noStrike" dirty="0">
                          <a:solidFill>
                            <a:srgbClr val="000000"/>
                          </a:solidFill>
                          <a:latin typeface="Calibri"/>
                        </a:rPr>
                        <a:t/>
                      </a:r>
                      <a:br>
                        <a:rPr lang="en-CA" sz="800" b="0" i="0" u="none" strike="noStrike" dirty="0">
                          <a:solidFill>
                            <a:srgbClr val="000000"/>
                          </a:solidFill>
                          <a:latin typeface="Calibri"/>
                        </a:rPr>
                      </a:br>
                      <a:r>
                        <a:rPr lang="en-CA" sz="900" b="0" i="0" u="none" strike="noStrike" dirty="0">
                          <a:solidFill>
                            <a:srgbClr val="000000"/>
                          </a:solidFill>
                          <a:latin typeface="Calibri (Body)"/>
                        </a:rPr>
                        <a:t>(including stake farms and snow courses</a:t>
                      </a:r>
                      <a:r>
                        <a:rPr lang="en-CA" sz="600" b="0" i="0" u="none" strike="noStrike" dirty="0">
                          <a:solidFill>
                            <a:srgbClr val="000000"/>
                          </a:solidFill>
                          <a:latin typeface="Calibri (Body)"/>
                        </a:rPr>
                        <a:t>)</a:t>
                      </a:r>
                      <a:endParaRPr lang="en-CA" sz="800" b="0" i="0" u="none" strike="noStrike" dirty="0">
                        <a:solidFill>
                          <a:srgbClr val="000000"/>
                        </a:solidFill>
                        <a:latin typeface="Calibri"/>
                      </a:endParaRPr>
                    </a:p>
                  </a:txBody>
                  <a:tcPr marL="5292" marR="5292" marT="52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t"/>
                      <a:r>
                        <a:rPr lang="en-CA" sz="1400" b="1" i="0" u="none" strike="noStrike" dirty="0">
                          <a:solidFill>
                            <a:srgbClr val="000000"/>
                          </a:solidFill>
                          <a:latin typeface="Calibri"/>
                        </a:rPr>
                        <a:t>A</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t"/>
                      <a:r>
                        <a:rPr lang="en-CA" sz="1400" b="1" i="0" u="none" strike="noStrike" dirty="0">
                          <a:solidFill>
                            <a:srgbClr val="000000"/>
                          </a:solidFill>
                          <a:latin typeface="Calibri"/>
                        </a:rPr>
                        <a:t>M</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1" i="0" u="none" strike="noStrike" dirty="0">
                          <a:solidFill>
                            <a:srgbClr val="000000"/>
                          </a:solidFill>
                          <a:latin typeface="Calibri"/>
                        </a:rPr>
                        <a:t>M</a:t>
                      </a:r>
                      <a:r>
                        <a:rPr lang="en-CA" sz="1400" b="0" i="0" u="none" strike="noStrike" dirty="0">
                          <a:solidFill>
                            <a:srgbClr val="000000"/>
                          </a:solidFill>
                          <a:latin typeface="Calibri"/>
                        </a:rPr>
                        <a:t>(S, SI, LI)</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1" i="0" u="none" strike="noStrike" dirty="0">
                          <a:solidFill>
                            <a:srgbClr val="000000"/>
                          </a:solidFill>
                          <a:latin typeface="Calibri"/>
                        </a:rPr>
                        <a:t>M</a:t>
                      </a:r>
                      <a:r>
                        <a:rPr lang="en-CA" sz="1400" b="0" i="0" u="none" strike="noStrike" dirty="0">
                          <a:solidFill>
                            <a:srgbClr val="000000"/>
                          </a:solidFill>
                          <a:latin typeface="Calibri"/>
                        </a:rPr>
                        <a:t>(G, IS)</a:t>
                      </a:r>
                      <a:endParaRPr lang="en-CA" sz="1400" b="1" i="0" u="none" strike="noStrike" dirty="0">
                        <a:solidFill>
                          <a:srgbClr val="000000"/>
                        </a:solidFill>
                        <a:latin typeface="Calibri"/>
                      </a:endParaRP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l"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113">
                <a:tc>
                  <a:txBody>
                    <a:bodyPr/>
                    <a:lstStyle/>
                    <a:p>
                      <a:pPr algn="ctr" fontAlgn="t"/>
                      <a:r>
                        <a:rPr lang="en-CA" sz="1400" b="0" i="0" u="none" strike="noStrike" dirty="0">
                          <a:solidFill>
                            <a:srgbClr val="000000"/>
                          </a:solidFill>
                          <a:latin typeface="Calibri"/>
                        </a:rPr>
                        <a:t>Snow water equivalent</a:t>
                      </a:r>
                    </a:p>
                  </a:txBody>
                  <a:tcPr marL="5292" marR="5292" marT="52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t"/>
                      <a:r>
                        <a:rPr lang="en-CA" sz="1400" b="1" i="0" u="none" strike="noStrike" dirty="0">
                          <a:solidFill>
                            <a:srgbClr val="000000"/>
                          </a:solidFill>
                          <a:latin typeface="Calibri"/>
                        </a:rPr>
                        <a:t>A</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t"/>
                      <a:r>
                        <a:rPr lang="en-CA" sz="1400" b="1"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1" i="0" u="none" strike="noStrike" dirty="0">
                          <a:solidFill>
                            <a:srgbClr val="000000"/>
                          </a:solidFill>
                          <a:latin typeface="Calibri"/>
                        </a:rPr>
                        <a:t>M</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1"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1" i="0" u="none" strike="noStrike" dirty="0">
                          <a:solidFill>
                            <a:srgbClr val="000000"/>
                          </a:solidFill>
                          <a:latin typeface="Calibri"/>
                        </a:rPr>
                        <a:t>M</a:t>
                      </a:r>
                      <a:r>
                        <a:rPr lang="en-CA" sz="1400" b="0" i="0" u="none" strike="noStrike" dirty="0">
                          <a:solidFill>
                            <a:srgbClr val="000000"/>
                          </a:solidFill>
                          <a:latin typeface="Calibri"/>
                        </a:rPr>
                        <a:t>(G, IS)</a:t>
                      </a:r>
                      <a:endParaRPr lang="en-CA" sz="1400" b="1" i="0" u="none" strike="noStrike" dirty="0">
                        <a:solidFill>
                          <a:srgbClr val="000000"/>
                        </a:solidFill>
                        <a:latin typeface="Calibri"/>
                      </a:endParaRP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l"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9872">
                <a:tc>
                  <a:txBody>
                    <a:bodyPr/>
                    <a:lstStyle/>
                    <a:p>
                      <a:pPr algn="ctr" fontAlgn="t"/>
                      <a:r>
                        <a:rPr lang="en-CA" sz="1400" b="0" i="0" u="none" strike="noStrike" dirty="0">
                          <a:solidFill>
                            <a:srgbClr val="000000"/>
                          </a:solidFill>
                          <a:latin typeface="Calibri"/>
                        </a:rPr>
                        <a:t>Solid precipitation</a:t>
                      </a:r>
                      <a:r>
                        <a:rPr lang="en-CA" sz="800" b="0" i="0" u="none" strike="noStrike" dirty="0">
                          <a:solidFill>
                            <a:srgbClr val="000000"/>
                          </a:solidFill>
                          <a:latin typeface="Calibri"/>
                        </a:rPr>
                        <a:t/>
                      </a:r>
                      <a:br>
                        <a:rPr lang="en-CA" sz="800" b="0" i="0" u="none" strike="noStrike" dirty="0">
                          <a:solidFill>
                            <a:srgbClr val="000000"/>
                          </a:solidFill>
                          <a:latin typeface="Calibri"/>
                        </a:rPr>
                      </a:br>
                      <a:r>
                        <a:rPr lang="en-CA" sz="900" b="0" i="0" u="none" strike="noStrike" dirty="0">
                          <a:solidFill>
                            <a:srgbClr val="000000"/>
                          </a:solidFill>
                          <a:latin typeface="Calibri (Body)"/>
                        </a:rPr>
                        <a:t>(Requires </a:t>
                      </a:r>
                      <a:r>
                        <a:rPr lang="en-CA" sz="900" b="0" i="0" u="sng" strike="noStrike" dirty="0">
                          <a:solidFill>
                            <a:srgbClr val="000000"/>
                          </a:solidFill>
                          <a:latin typeface="Calibri (Body)"/>
                        </a:rPr>
                        <a:t>both</a:t>
                      </a:r>
                      <a:r>
                        <a:rPr lang="en-CA" sz="900" b="0" i="0" u="none" strike="noStrike" dirty="0">
                          <a:solidFill>
                            <a:srgbClr val="000000"/>
                          </a:solidFill>
                          <a:latin typeface="Calibri (Body)"/>
                        </a:rPr>
                        <a:t> amount and type of precipitation to be measured)</a:t>
                      </a:r>
                      <a:endParaRPr lang="en-CA" sz="900" b="0" i="0" u="none" strike="noStrike" dirty="0">
                        <a:solidFill>
                          <a:srgbClr val="000000"/>
                        </a:solidFill>
                        <a:latin typeface="Calibri"/>
                      </a:endParaRPr>
                    </a:p>
                  </a:txBody>
                  <a:tcPr marL="5292" marR="5292" marT="52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t"/>
                      <a:r>
                        <a:rPr lang="en-CA" sz="1400" b="1" i="0" u="none" strike="noStrike" dirty="0">
                          <a:solidFill>
                            <a:srgbClr val="000000"/>
                          </a:solidFill>
                          <a:latin typeface="Calibri"/>
                        </a:rPr>
                        <a:t>A</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t"/>
                      <a:r>
                        <a:rPr lang="en-CA" sz="1400" b="1"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1"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1"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1"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113">
                <a:tc>
                  <a:txBody>
                    <a:bodyPr/>
                    <a:lstStyle/>
                    <a:p>
                      <a:pPr algn="ctr" fontAlgn="t"/>
                      <a:r>
                        <a:rPr lang="en-CA" sz="1400" b="0" i="0" u="none" strike="noStrike" dirty="0">
                          <a:solidFill>
                            <a:srgbClr val="000000"/>
                          </a:solidFill>
                          <a:latin typeface="Calibri"/>
                        </a:rPr>
                        <a:t>Depth of snowfall</a:t>
                      </a:r>
                    </a:p>
                  </a:txBody>
                  <a:tcPr marL="5292" marR="5292" marT="52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1" i="0" u="none" strike="noStrike" dirty="0">
                          <a:solidFill>
                            <a:srgbClr val="000000"/>
                          </a:solidFill>
                          <a:latin typeface="Calibri"/>
                        </a:rPr>
                        <a:t>M</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113">
                <a:tc>
                  <a:txBody>
                    <a:bodyPr/>
                    <a:lstStyle/>
                    <a:p>
                      <a:pPr algn="ctr" fontAlgn="t"/>
                      <a:r>
                        <a:rPr lang="en-CA" sz="1400" b="0" i="0" u="none" strike="noStrike" dirty="0">
                          <a:solidFill>
                            <a:srgbClr val="000000"/>
                          </a:solidFill>
                          <a:latin typeface="Calibri"/>
                        </a:rPr>
                        <a:t>Water equivalent of snowfall</a:t>
                      </a:r>
                    </a:p>
                  </a:txBody>
                  <a:tcPr marL="5292" marR="5292" marT="52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1" i="0" u="none" strike="noStrike" dirty="0">
                          <a:solidFill>
                            <a:srgbClr val="000000"/>
                          </a:solidFill>
                          <a:latin typeface="Calibri"/>
                        </a:rPr>
                        <a:t>M</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113">
                <a:tc>
                  <a:txBody>
                    <a:bodyPr/>
                    <a:lstStyle/>
                    <a:p>
                      <a:pPr algn="ctr" fontAlgn="t"/>
                      <a:r>
                        <a:rPr lang="en-CA" sz="1400" b="0" i="0" u="none" strike="noStrike" dirty="0">
                          <a:solidFill>
                            <a:srgbClr val="000000"/>
                          </a:solidFill>
                          <a:latin typeface="Calibri"/>
                        </a:rPr>
                        <a:t>Snow cover extent</a:t>
                      </a:r>
                    </a:p>
                  </a:txBody>
                  <a:tcPr marL="5292" marR="5292" marT="52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1"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M(SI, LI)</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113">
                <a:tc>
                  <a:txBody>
                    <a:bodyPr/>
                    <a:lstStyle/>
                    <a:p>
                      <a:pPr algn="ctr" fontAlgn="t"/>
                      <a:r>
                        <a:rPr lang="en-CA" sz="1400" b="0" i="0" u="none" strike="noStrike" dirty="0">
                          <a:solidFill>
                            <a:srgbClr val="000000"/>
                          </a:solidFill>
                          <a:latin typeface="Calibri"/>
                        </a:rPr>
                        <a:t>Snow profiles</a:t>
                      </a:r>
                    </a:p>
                  </a:txBody>
                  <a:tcPr marL="5292" marR="5292" marT="52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1"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1" i="0" u="none" strike="noStrike" dirty="0">
                          <a:solidFill>
                            <a:srgbClr val="000000"/>
                          </a:solidFill>
                          <a:latin typeface="Calibri"/>
                        </a:rPr>
                        <a:t>M</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113">
                <a:tc>
                  <a:txBody>
                    <a:bodyPr/>
                    <a:lstStyle/>
                    <a:p>
                      <a:pPr algn="ctr" fontAlgn="t"/>
                      <a:r>
                        <a:rPr lang="en-CA" sz="1400" b="0" i="0" u="none" strike="noStrike" dirty="0">
                          <a:solidFill>
                            <a:srgbClr val="000000"/>
                          </a:solidFill>
                          <a:latin typeface="Calibri"/>
                        </a:rPr>
                        <a:t>Snow profiles</a:t>
                      </a:r>
                    </a:p>
                  </a:txBody>
                  <a:tcPr marL="5292" marR="5292" marT="52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1"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1" i="0" u="none" strike="noStrike" dirty="0">
                          <a:solidFill>
                            <a:srgbClr val="000000"/>
                          </a:solidFill>
                          <a:latin typeface="Calibri"/>
                        </a:rPr>
                        <a:t>M</a:t>
                      </a:r>
                      <a:r>
                        <a:rPr lang="en-CA" sz="1400" b="0" i="0" u="none" strike="noStrike" dirty="0">
                          <a:solidFill>
                            <a:srgbClr val="000000"/>
                          </a:solidFill>
                          <a:latin typeface="Calibri"/>
                        </a:rPr>
                        <a:t>(SI, LI)</a:t>
                      </a:r>
                      <a:endParaRPr lang="en-CA" sz="1400" b="1" i="0" u="none" strike="noStrike" dirty="0">
                        <a:solidFill>
                          <a:srgbClr val="000000"/>
                        </a:solidFill>
                        <a:latin typeface="Calibri"/>
                      </a:endParaRP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113">
                <a:tc>
                  <a:txBody>
                    <a:bodyPr/>
                    <a:lstStyle/>
                    <a:p>
                      <a:pPr algn="ctr" fontAlgn="t"/>
                      <a:r>
                        <a:rPr lang="en-CA" sz="1400" b="0" i="0" u="none" strike="noStrike" dirty="0">
                          <a:solidFill>
                            <a:srgbClr val="000000"/>
                          </a:solidFill>
                          <a:latin typeface="Calibri"/>
                        </a:rPr>
                        <a:t>Snow chemistry</a:t>
                      </a:r>
                    </a:p>
                  </a:txBody>
                  <a:tcPr marL="5292" marR="5292" marT="52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1"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1" i="0" u="none" strike="noStrike" dirty="0">
                          <a:solidFill>
                            <a:srgbClr val="000000"/>
                          </a:solidFill>
                          <a:latin typeface="Calibri"/>
                        </a:rPr>
                        <a:t>M</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1" i="0" u="none" strike="noStrike" dirty="0">
                          <a:solidFill>
                            <a:srgbClr val="000000"/>
                          </a:solidFill>
                          <a:latin typeface="Calibri"/>
                        </a:rPr>
                        <a:t>M</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113">
                <a:tc>
                  <a:txBody>
                    <a:bodyPr/>
                    <a:lstStyle/>
                    <a:p>
                      <a:pPr algn="ctr" fontAlgn="t"/>
                      <a:r>
                        <a:rPr lang="en-CA" sz="1400" b="0" i="0" u="none" strike="noStrike" dirty="0">
                          <a:solidFill>
                            <a:srgbClr val="000000"/>
                          </a:solidFill>
                          <a:latin typeface="Calibri"/>
                        </a:rPr>
                        <a:t>Snow surface temperature</a:t>
                      </a:r>
                    </a:p>
                  </a:txBody>
                  <a:tcPr marL="5292" marR="5292" marT="52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1" i="0" u="none" strike="noStrike" dirty="0">
                          <a:solidFill>
                            <a:srgbClr val="000000"/>
                          </a:solidFill>
                          <a:latin typeface="Calibri"/>
                        </a:rPr>
                        <a:t>A</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1"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113">
                <a:tc>
                  <a:txBody>
                    <a:bodyPr/>
                    <a:lstStyle/>
                    <a:p>
                      <a:pPr algn="ctr" fontAlgn="t"/>
                      <a:r>
                        <a:rPr lang="en-CA" sz="1400" b="0" i="0" u="none" strike="noStrike" dirty="0">
                          <a:solidFill>
                            <a:srgbClr val="000000"/>
                          </a:solidFill>
                          <a:latin typeface="Calibri"/>
                        </a:rPr>
                        <a:t>Snow temperature</a:t>
                      </a:r>
                    </a:p>
                  </a:txBody>
                  <a:tcPr marL="5292" marR="5292" marT="52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1" i="0" u="none" strike="noStrike" dirty="0">
                          <a:solidFill>
                            <a:srgbClr val="000000"/>
                          </a:solidFill>
                          <a:latin typeface="Calibri"/>
                        </a:rPr>
                        <a:t>A</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1"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113">
                <a:tc>
                  <a:txBody>
                    <a:bodyPr/>
                    <a:lstStyle/>
                    <a:p>
                      <a:pPr algn="ctr" fontAlgn="t"/>
                      <a:r>
                        <a:rPr lang="en-CA" sz="1400" b="0" i="0" u="none" strike="noStrike" dirty="0">
                          <a:solidFill>
                            <a:srgbClr val="000000"/>
                          </a:solidFill>
                          <a:latin typeface="Calibri"/>
                        </a:rPr>
                        <a:t>Drifting snow</a:t>
                      </a:r>
                    </a:p>
                  </a:txBody>
                  <a:tcPr marL="5292" marR="5292" marT="52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1" i="0" u="none" strike="noStrike" dirty="0">
                          <a:solidFill>
                            <a:srgbClr val="000000"/>
                          </a:solidFill>
                          <a:latin typeface="Calibri"/>
                        </a:rPr>
                        <a:t>A</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1" i="0" u="none" strike="noStrike" dirty="0">
                          <a:solidFill>
                            <a:srgbClr val="000000"/>
                          </a:solidFill>
                          <a:latin typeface="Calibri"/>
                        </a:rPr>
                        <a:t>M</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113">
                <a:tc>
                  <a:txBody>
                    <a:bodyPr/>
                    <a:lstStyle/>
                    <a:p>
                      <a:pPr algn="ctr" fontAlgn="t"/>
                      <a:r>
                        <a:rPr lang="en-CA" sz="1400" b="0" i="0" u="none" strike="noStrike" dirty="0">
                          <a:solidFill>
                            <a:srgbClr val="000000"/>
                          </a:solidFill>
                          <a:latin typeface="Calibri"/>
                        </a:rPr>
                        <a:t>Specific surface area</a:t>
                      </a:r>
                    </a:p>
                  </a:txBody>
                  <a:tcPr marL="5292" marR="5292" marT="52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1"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1"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1" i="0" u="none" strike="noStrike" dirty="0">
                          <a:solidFill>
                            <a:srgbClr val="000000"/>
                          </a:solidFill>
                          <a:latin typeface="Calibri"/>
                        </a:rPr>
                        <a:t>M</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A" sz="1400" b="1" i="0" u="none" strike="noStrike" dirty="0">
                          <a:solidFill>
                            <a:srgbClr val="000000"/>
                          </a:solidFill>
                          <a:latin typeface="Calibri"/>
                        </a:rPr>
                        <a:t>M</a:t>
                      </a:r>
                    </a:p>
                  </a:txBody>
                  <a:tcPr marL="5292" marR="5292" marT="52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400" b="0" i="0" u="none" strike="noStrike" dirty="0">
                          <a:solidFill>
                            <a:srgbClr val="000000"/>
                          </a:solidFill>
                          <a:latin typeface="Calibri"/>
                        </a:rPr>
                        <a:t> </a:t>
                      </a:r>
                    </a:p>
                  </a:txBody>
                  <a:tcPr marL="5292" marR="5292" marT="529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323528" y="6211669"/>
            <a:ext cx="8640960" cy="646331"/>
          </a:xfrm>
          <a:prstGeom prst="rect">
            <a:avLst/>
          </a:prstGeom>
          <a:noFill/>
        </p:spPr>
        <p:txBody>
          <a:bodyPr wrap="square" rtlCol="0">
            <a:spAutoFit/>
          </a:bodyPr>
          <a:lstStyle/>
          <a:p>
            <a:r>
              <a:rPr lang="en-CA" dirty="0" smtClean="0"/>
              <a:t>Plus, hourly auto measurements of: air temperature, humidity, wind speed and direction, incoming and reflected shortwave radiation. Incoming and outgoing </a:t>
            </a:r>
            <a:r>
              <a:rPr lang="en-CA" dirty="0" err="1" smtClean="0"/>
              <a:t>longwave</a:t>
            </a:r>
            <a:r>
              <a:rPr lang="en-CA" dirty="0" smtClean="0"/>
              <a:t> radiation</a:t>
            </a:r>
            <a:endParaRPr lang="en-CA"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8713788" cy="792162"/>
          </a:xfrm>
        </p:spPr>
        <p:txBody>
          <a:bodyPr/>
          <a:lstStyle/>
          <a:p>
            <a:pPr algn="ctr"/>
            <a:r>
              <a:rPr lang="en-CA" sz="2400" b="1" i="1" dirty="0" smtClean="0">
                <a:effectLst>
                  <a:outerShdw blurRad="38100" dist="38100" dir="2700000" algn="tl">
                    <a:srgbClr val="000000">
                      <a:alpha val="43137"/>
                    </a:srgbClr>
                  </a:outerShdw>
                </a:effectLst>
              </a:rPr>
              <a:t>Measurement Standards and Best Practices:</a:t>
            </a:r>
            <a:br>
              <a:rPr lang="en-CA" sz="2400" b="1" i="1" dirty="0" smtClean="0">
                <a:effectLst>
                  <a:outerShdw blurRad="38100" dist="38100" dir="2700000" algn="tl">
                    <a:srgbClr val="000000">
                      <a:alpha val="43137"/>
                    </a:srgbClr>
                  </a:outerShdw>
                </a:effectLst>
              </a:rPr>
            </a:br>
            <a:r>
              <a:rPr lang="en-US" sz="2400" b="1" i="1" dirty="0" smtClean="0">
                <a:effectLst>
                  <a:outerShdw blurRad="38100" dist="38100" dir="2700000" algn="tl">
                    <a:srgbClr val="000000">
                      <a:alpha val="43137"/>
                    </a:srgbClr>
                  </a:outerShdw>
                </a:effectLst>
              </a:rPr>
              <a:t>Roadmap to GCW Guide Approval</a:t>
            </a:r>
            <a:endParaRPr lang="en-CA" sz="2400"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9512" y="1268760"/>
            <a:ext cx="8713788" cy="4464496"/>
          </a:xfrm>
        </p:spPr>
        <p:txBody>
          <a:bodyPr/>
          <a:lstStyle/>
          <a:p>
            <a:pPr lvl="0"/>
            <a:r>
              <a:rPr lang="en-CA" sz="2000" dirty="0" smtClean="0"/>
              <a:t>GCW is drawing </a:t>
            </a:r>
            <a:r>
              <a:rPr lang="en-CA" sz="2000" b="1" i="1" dirty="0" smtClean="0">
                <a:solidFill>
                  <a:srgbClr val="C00000"/>
                </a:solidFill>
              </a:rPr>
              <a:t>on existing measurement methods </a:t>
            </a:r>
            <a:r>
              <a:rPr lang="en-CA" sz="2000" dirty="0" smtClean="0"/>
              <a:t>where possible and where a scientific consensus has been or can be reached. </a:t>
            </a:r>
            <a:endParaRPr lang="en-US" sz="2000" dirty="0" smtClean="0"/>
          </a:p>
          <a:p>
            <a:pPr lvl="0"/>
            <a:r>
              <a:rPr lang="en-US" sz="2000" dirty="0" smtClean="0"/>
              <a:t>The approval of CryoNet network is expected to be done by EC-69 (May 2017). </a:t>
            </a:r>
            <a:endParaRPr lang="en-CA" sz="2000" dirty="0" smtClean="0"/>
          </a:p>
          <a:p>
            <a:pPr lvl="0"/>
            <a:r>
              <a:rPr lang="en-US" sz="2000" dirty="0" smtClean="0"/>
              <a:t>As the CryoNet is a core GCW network that applies GCW agreed practices, it is required that the GCW Guide is endorsed by EC-PHORS and EC-69 informed of that fact. </a:t>
            </a:r>
            <a:endParaRPr lang="en-CA" sz="2000" dirty="0" smtClean="0"/>
          </a:p>
          <a:p>
            <a:pPr lvl="0"/>
            <a:r>
              <a:rPr lang="en-US" sz="2000" dirty="0" smtClean="0"/>
              <a:t>Therefore, the </a:t>
            </a:r>
            <a:r>
              <a:rPr lang="en-US" sz="2000" b="1" i="1" dirty="0" smtClean="0">
                <a:solidFill>
                  <a:srgbClr val="C00000"/>
                </a:solidFill>
              </a:rPr>
              <a:t>critical stages of the Road map to GCW Guide </a:t>
            </a:r>
            <a:r>
              <a:rPr lang="en-US" sz="2000" dirty="0" smtClean="0"/>
              <a:t>are:</a:t>
            </a:r>
            <a:endParaRPr lang="en-CA" sz="2000" dirty="0" smtClean="0"/>
          </a:p>
          <a:p>
            <a:pPr lvl="1"/>
            <a:r>
              <a:rPr lang="en-US" sz="2000" dirty="0" smtClean="0"/>
              <a:t>First outline and assignment of work must be available for GSG-4 (16-20 January 2017) </a:t>
            </a:r>
            <a:endParaRPr lang="en-CA" sz="2000" dirty="0" smtClean="0"/>
          </a:p>
          <a:p>
            <a:pPr lvl="1"/>
            <a:r>
              <a:rPr lang="en-US" sz="2000" dirty="0" smtClean="0"/>
              <a:t>Final outline must be available for EC-PHORS-7 (end of March 2017)</a:t>
            </a:r>
            <a:endParaRPr lang="en-CA" sz="2000" dirty="0" smtClean="0"/>
          </a:p>
          <a:p>
            <a:pPr lvl="1"/>
            <a:r>
              <a:rPr lang="en-US" sz="2000" dirty="0" smtClean="0"/>
              <a:t>GCW Guide must be published end of 2017</a:t>
            </a:r>
            <a:endParaRPr lang="en-CA" sz="2000" dirty="0" smtClean="0"/>
          </a:p>
          <a:p>
            <a:pPr>
              <a:buNone/>
            </a:pPr>
            <a:r>
              <a:rPr lang="en-US" dirty="0" smtClean="0"/>
              <a:t> </a:t>
            </a:r>
            <a:endParaRPr lang="en-CA" sz="4800" dirty="0" smtClean="0"/>
          </a:p>
          <a:p>
            <a:endParaRPr lang="en-CA" dirty="0"/>
          </a:p>
        </p:txBody>
      </p:sp>
      <p:sp>
        <p:nvSpPr>
          <p:cNvPr id="5" name="Slide Number Placeholder 4"/>
          <p:cNvSpPr>
            <a:spLocks noGrp="1"/>
          </p:cNvSpPr>
          <p:nvPr>
            <p:ph type="sldNum" sz="quarter" idx="11"/>
          </p:nvPr>
        </p:nvSpPr>
        <p:spPr/>
        <p:txBody>
          <a:bodyPr/>
          <a:lstStyle/>
          <a:p>
            <a:pPr>
              <a:defRPr/>
            </a:pPr>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2400" b="1" i="1" dirty="0" smtClean="0">
                <a:effectLst>
                  <a:outerShdw blurRad="38100" dist="38100" dir="2700000" algn="tl">
                    <a:srgbClr val="000000">
                      <a:alpha val="43137"/>
                    </a:srgbClr>
                  </a:outerShdw>
                </a:effectLst>
              </a:rPr>
              <a:t>Measurement Standards and Best Practices:</a:t>
            </a:r>
            <a:br>
              <a:rPr lang="en-CA" sz="2400" b="1" i="1" dirty="0" smtClean="0">
                <a:effectLst>
                  <a:outerShdw blurRad="38100" dist="38100" dir="2700000" algn="tl">
                    <a:srgbClr val="000000">
                      <a:alpha val="43137"/>
                    </a:srgbClr>
                  </a:outerShdw>
                </a:effectLst>
              </a:rPr>
            </a:br>
            <a:r>
              <a:rPr lang="en-US" sz="2400" b="1" i="1" dirty="0" smtClean="0">
                <a:effectLst>
                  <a:outerShdw blurRad="38100" dist="38100" dir="2700000" algn="tl">
                    <a:srgbClr val="000000">
                      <a:alpha val="43137"/>
                    </a:srgbClr>
                  </a:outerShdw>
                </a:effectLst>
              </a:rPr>
              <a:t>Roadmap to GCW Manual Approval</a:t>
            </a:r>
            <a:endParaRPr lang="en-CA" dirty="0"/>
          </a:p>
        </p:txBody>
      </p:sp>
      <p:sp>
        <p:nvSpPr>
          <p:cNvPr id="3" name="Content Placeholder 2"/>
          <p:cNvSpPr>
            <a:spLocks noGrp="1"/>
          </p:cNvSpPr>
          <p:nvPr>
            <p:ph idx="1"/>
          </p:nvPr>
        </p:nvSpPr>
        <p:spPr/>
        <p:txBody>
          <a:bodyPr/>
          <a:lstStyle/>
          <a:p>
            <a:pPr lvl="0"/>
            <a:r>
              <a:rPr lang="en-US" sz="2000" dirty="0" smtClean="0"/>
              <a:t>GCW/CryoNet is one of the four components of WIGOS and all mandatory practices relevant to GCW/CryoNet must be documented in the WIGOS Manual.</a:t>
            </a:r>
            <a:endParaRPr lang="en-CA" sz="2000" dirty="0" smtClean="0"/>
          </a:p>
          <a:p>
            <a:pPr lvl="0"/>
            <a:r>
              <a:rPr lang="en-US" sz="2000" dirty="0" smtClean="0"/>
              <a:t>The approval of the major revision of the WIGOS Manual will be done by Cg-18 (May/June 2019). This revision must contain appropriate provisions specified in the GCW Manual. </a:t>
            </a:r>
            <a:endParaRPr lang="en-CA" sz="2000" dirty="0" smtClean="0"/>
          </a:p>
          <a:p>
            <a:pPr lvl="0"/>
            <a:r>
              <a:rPr lang="en-US" sz="2000" dirty="0" smtClean="0"/>
              <a:t>Note: The 2019 List of CryoNet stations will be submitted to Cg-18 for approval and reference should be made from the Resolution on CryoNet to the GCW Manual, which need to be approved prior to the Cg-18.</a:t>
            </a:r>
            <a:endParaRPr lang="en-CA" sz="2000" dirty="0" smtClean="0"/>
          </a:p>
          <a:p>
            <a:pPr lvl="0"/>
            <a:r>
              <a:rPr lang="en-US" sz="2000" dirty="0" smtClean="0"/>
              <a:t>Therefore, the </a:t>
            </a:r>
            <a:r>
              <a:rPr lang="en-US" sz="2000" b="1" i="1" dirty="0" smtClean="0">
                <a:solidFill>
                  <a:srgbClr val="C00000"/>
                </a:solidFill>
              </a:rPr>
              <a:t>critical stages of the Road map to GCW Manual </a:t>
            </a:r>
            <a:r>
              <a:rPr lang="en-US" sz="2000" dirty="0" smtClean="0"/>
              <a:t>are:</a:t>
            </a:r>
            <a:endParaRPr lang="en-CA" sz="2000" dirty="0" smtClean="0"/>
          </a:p>
          <a:p>
            <a:pPr lvl="1"/>
            <a:r>
              <a:rPr lang="en-US" sz="2000" dirty="0" smtClean="0"/>
              <a:t>First draft ready for ICG-WIGOS (1 Q. 2018)</a:t>
            </a:r>
            <a:endParaRPr lang="en-CA" sz="2000" dirty="0" smtClean="0"/>
          </a:p>
          <a:p>
            <a:pPr lvl="1"/>
            <a:r>
              <a:rPr lang="en-US" sz="2000" dirty="0" smtClean="0"/>
              <a:t>Final draft ready for CBS-Ext.(2018??) ; otherwise through written consultation of CBS in writing and approval at CBS 2020</a:t>
            </a:r>
            <a:endParaRPr lang="en-CA" sz="2000" dirty="0" smtClean="0"/>
          </a:p>
          <a:p>
            <a:pPr lvl="1"/>
            <a:r>
              <a:rPr lang="en-US" sz="2000" dirty="0" smtClean="0"/>
              <a:t>Goal is to publish GCW Manual by the end of 2018</a:t>
            </a:r>
            <a:endParaRPr lang="en-CA" sz="2000" dirty="0" smtClean="0"/>
          </a:p>
          <a:p>
            <a:endParaRPr lang="en-CA" dirty="0"/>
          </a:p>
        </p:txBody>
      </p:sp>
      <p:sp>
        <p:nvSpPr>
          <p:cNvPr id="4" name="Footer Placeholder 3"/>
          <p:cNvSpPr>
            <a:spLocks noGrp="1"/>
          </p:cNvSpPr>
          <p:nvPr>
            <p:ph type="ftr" sz="quarter" idx="10"/>
          </p:nvPr>
        </p:nvSpPr>
        <p:spPr/>
        <p:txBody>
          <a:bodyPr/>
          <a:lstStyle/>
          <a:p>
            <a:pPr>
              <a:defRPr/>
            </a:pPr>
            <a:endParaRPr lang="en-US" altLang="en-US"/>
          </a:p>
        </p:txBody>
      </p:sp>
      <p:sp>
        <p:nvSpPr>
          <p:cNvPr id="5" name="Slide Number Placeholder 4"/>
          <p:cNvSpPr>
            <a:spLocks noGrp="1"/>
          </p:cNvSpPr>
          <p:nvPr>
            <p:ph type="sldNum" sz="quarter" idx="11"/>
          </p:nvPr>
        </p:nvSpPr>
        <p:spPr/>
        <p:txBody>
          <a:bodyPr/>
          <a:lstStyle/>
          <a:p>
            <a:pPr>
              <a:defRPr/>
            </a:pPr>
            <a:fld id="{7F69618B-F011-4398-88D8-01A5114F4568}" type="slidenum">
              <a:rPr lang="en-US" altLang="en-US" smtClean="0"/>
              <a:pPr>
                <a:defRPr/>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now_allobs_global_20170107-2.png"/>
          <p:cNvPicPr>
            <a:picLocks noChangeAspect="1"/>
          </p:cNvPicPr>
          <p:nvPr/>
        </p:nvPicPr>
        <p:blipFill rotWithShape="1">
          <a:blip r:embed="rId3" cstate="print">
            <a:extLst>
              <a:ext uri="{28A0092B-C50C-407E-A947-70E740481C1C}">
                <a14:useLocalDpi xmlns:a14="http://schemas.microsoft.com/office/drawing/2010/main" xmlns="" val="0"/>
              </a:ext>
            </a:extLst>
          </a:blip>
          <a:srcRect l="4371" t="53346" r="21385"/>
          <a:stretch/>
        </p:blipFill>
        <p:spPr>
          <a:xfrm>
            <a:off x="483401" y="1412776"/>
            <a:ext cx="7781341" cy="3456384"/>
          </a:xfrm>
          <a:prstGeom prst="rect">
            <a:avLst/>
          </a:prstGeom>
        </p:spPr>
      </p:pic>
      <p:sp>
        <p:nvSpPr>
          <p:cNvPr id="16" name="Text Box 9"/>
          <p:cNvSpPr txBox="1">
            <a:spLocks noChangeArrowheads="1"/>
          </p:cNvSpPr>
          <p:nvPr/>
        </p:nvSpPr>
        <p:spPr bwMode="auto">
          <a:xfrm>
            <a:off x="547936" y="843413"/>
            <a:ext cx="7552456" cy="525401"/>
          </a:xfrm>
          <a:prstGeom prst="rect">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pitchFamily="32" charset="-128"/>
              </a:defRPr>
            </a:lvl9pPr>
          </a:lstStyle>
          <a:p>
            <a:endParaRPr lang="en-GB" sz="1400" b="1" dirty="0" smtClean="0">
              <a:solidFill>
                <a:srgbClr val="0070C0"/>
              </a:solidFill>
            </a:endParaRPr>
          </a:p>
          <a:p>
            <a:r>
              <a:rPr lang="en-GB" sz="1400" b="1" dirty="0" smtClean="0">
                <a:solidFill>
                  <a:srgbClr val="FF0000"/>
                </a:solidFill>
              </a:rPr>
              <a:t>SYNOP TAC + SYNOP BUFR + national BUFR data</a:t>
            </a:r>
            <a:endParaRPr lang="en-GB" sz="1400" b="1" dirty="0" smtClean="0">
              <a:solidFill>
                <a:srgbClr val="0070C0"/>
              </a:solidFill>
            </a:endParaRPr>
          </a:p>
        </p:txBody>
      </p:sp>
      <p:sp>
        <p:nvSpPr>
          <p:cNvPr id="5" name="TextBox 4"/>
          <p:cNvSpPr txBox="1"/>
          <p:nvPr/>
        </p:nvSpPr>
        <p:spPr>
          <a:xfrm>
            <a:off x="539552" y="4725144"/>
            <a:ext cx="8280920" cy="1754327"/>
          </a:xfrm>
          <a:prstGeom prst="rect">
            <a:avLst/>
          </a:prstGeom>
          <a:solidFill>
            <a:schemeClr val="bg1"/>
          </a:solidFill>
          <a:ln w="28575">
            <a:solidFill>
              <a:schemeClr val="tx1"/>
            </a:solidFill>
          </a:ln>
        </p:spPr>
        <p:txBody>
          <a:bodyPr wrap="square" rtlCol="0">
            <a:spAutoFit/>
          </a:bodyPr>
          <a:lstStyle/>
          <a:p>
            <a:r>
              <a:rPr lang="en-GB" dirty="0" smtClean="0">
                <a:solidFill>
                  <a:srgbClr val="F79646">
                    <a:lumMod val="75000"/>
                  </a:srgbClr>
                </a:solidFill>
              </a:rPr>
              <a:t>- Gap </a:t>
            </a:r>
            <a:r>
              <a:rPr lang="en-GB" dirty="0">
                <a:solidFill>
                  <a:srgbClr val="F79646">
                    <a:lumMod val="75000"/>
                  </a:srgbClr>
                </a:solidFill>
              </a:rPr>
              <a:t>in USA, China and </a:t>
            </a:r>
            <a:r>
              <a:rPr lang="en-GB" dirty="0" smtClean="0">
                <a:solidFill>
                  <a:srgbClr val="F79646">
                    <a:lumMod val="75000"/>
                  </a:srgbClr>
                </a:solidFill>
              </a:rPr>
              <a:t>southern hemisphere</a:t>
            </a:r>
            <a:endParaRPr lang="en-GB" dirty="0">
              <a:solidFill>
                <a:srgbClr val="F79646">
                  <a:lumMod val="75000"/>
                </a:srgbClr>
              </a:solidFill>
            </a:endParaRPr>
          </a:p>
          <a:p>
            <a:r>
              <a:rPr lang="en-GB" dirty="0" smtClean="0">
                <a:solidFill>
                  <a:prstClr val="black"/>
                </a:solidFill>
              </a:rPr>
              <a:t>- NRT data exist</a:t>
            </a:r>
            <a:r>
              <a:rPr lang="en-GB" dirty="0">
                <a:solidFill>
                  <a:prstClr val="black"/>
                </a:solidFill>
              </a:rPr>
              <a:t> </a:t>
            </a:r>
            <a:r>
              <a:rPr lang="en-GB" dirty="0" smtClean="0">
                <a:solidFill>
                  <a:prstClr val="black"/>
                </a:solidFill>
              </a:rPr>
              <a:t>and is available</a:t>
            </a:r>
            <a:r>
              <a:rPr lang="en-GB" dirty="0">
                <a:solidFill>
                  <a:prstClr val="black"/>
                </a:solidFill>
              </a:rPr>
              <a:t> </a:t>
            </a:r>
            <a:r>
              <a:rPr lang="en-GB" dirty="0" smtClean="0">
                <a:solidFill>
                  <a:prstClr val="black"/>
                </a:solidFill>
              </a:rPr>
              <a:t>(more than 20000 station in the US), but it is not on the GTS for NWP applications</a:t>
            </a:r>
            <a:r>
              <a:rPr lang="en-GB" dirty="0">
                <a:solidFill>
                  <a:prstClr val="black"/>
                </a:solidFill>
              </a:rPr>
              <a:t>. </a:t>
            </a:r>
            <a:endParaRPr lang="en-GB" dirty="0" smtClean="0">
              <a:solidFill>
                <a:prstClr val="black"/>
              </a:solidFill>
            </a:endParaRPr>
          </a:p>
          <a:p>
            <a:r>
              <a:rPr lang="en-GB" dirty="0" smtClean="0">
                <a:solidFill>
                  <a:srgbClr val="F79646">
                    <a:lumMod val="75000"/>
                  </a:srgbClr>
                </a:solidFill>
              </a:rPr>
              <a:t>- However</a:t>
            </a:r>
            <a:r>
              <a:rPr lang="en-GB" dirty="0">
                <a:solidFill>
                  <a:srgbClr val="F79646">
                    <a:lumMod val="75000"/>
                  </a:srgbClr>
                </a:solidFill>
              </a:rPr>
              <a:t>, we note an improvement in China </a:t>
            </a:r>
            <a:r>
              <a:rPr lang="en-GB" dirty="0" smtClean="0">
                <a:solidFill>
                  <a:srgbClr val="F79646">
                    <a:lumMod val="75000"/>
                  </a:srgbClr>
                </a:solidFill>
              </a:rPr>
              <a:t>(since status </a:t>
            </a:r>
            <a:r>
              <a:rPr lang="en-GB" dirty="0">
                <a:solidFill>
                  <a:srgbClr val="F79646">
                    <a:lumMod val="75000"/>
                  </a:srgbClr>
                </a:solidFill>
              </a:rPr>
              <a:t>in de Rosnay et al, ECMWF NL article 143, </a:t>
            </a:r>
            <a:r>
              <a:rPr lang="en-GB" dirty="0" smtClean="0">
                <a:solidFill>
                  <a:srgbClr val="F79646">
                    <a:lumMod val="75000"/>
                  </a:srgbClr>
                </a:solidFill>
              </a:rPr>
              <a:t>2015), related to TAC to BUFR transition (new reports in China are all BUFR SYNOP)</a:t>
            </a:r>
            <a:endParaRPr lang="en-GB" dirty="0">
              <a:solidFill>
                <a:srgbClr val="F79646">
                  <a:lumMod val="75000"/>
                </a:srgbClr>
              </a:solidFill>
            </a:endParaRPr>
          </a:p>
        </p:txBody>
      </p:sp>
      <p:sp>
        <p:nvSpPr>
          <p:cNvPr id="15" name="Text Box 1"/>
          <p:cNvSpPr txBox="1">
            <a:spLocks noChangeArrowheads="1"/>
          </p:cNvSpPr>
          <p:nvPr/>
        </p:nvSpPr>
        <p:spPr bwMode="auto">
          <a:xfrm>
            <a:off x="547936" y="48217"/>
            <a:ext cx="8683625" cy="685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pitchFamily="32" charset="-128"/>
              </a:defRPr>
            </a:lvl9pPr>
          </a:lstStyle>
          <a:p>
            <a:pPr algn="ctr">
              <a:lnSpc>
                <a:spcPct val="104000"/>
              </a:lnSpc>
            </a:pPr>
            <a:r>
              <a:rPr lang="en-US" sz="3200" b="1" dirty="0" smtClean="0">
                <a:solidFill>
                  <a:srgbClr val="0070C0"/>
                </a:solidFill>
                <a:latin typeface="Calibri"/>
              </a:rPr>
              <a:t>Snow Observations</a:t>
            </a:r>
            <a:endParaRPr lang="en-US" sz="3200" b="1" dirty="0">
              <a:solidFill>
                <a:srgbClr val="0070C0"/>
              </a:solidFill>
              <a:latin typeface="Calibri"/>
            </a:endParaRPr>
          </a:p>
        </p:txBody>
      </p:sp>
      <p:sp>
        <p:nvSpPr>
          <p:cNvPr id="17" name="Oval 8"/>
          <p:cNvSpPr>
            <a:spLocks noChangeArrowheads="1"/>
          </p:cNvSpPr>
          <p:nvPr/>
        </p:nvSpPr>
        <p:spPr bwMode="auto">
          <a:xfrm>
            <a:off x="1619672" y="2276872"/>
            <a:ext cx="1728192" cy="432048"/>
          </a:xfrm>
          <a:prstGeom prst="ellipse">
            <a:avLst/>
          </a:prstGeom>
          <a:noFill/>
          <a:ln w="2844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solidFill>
                <a:prstClr val="black"/>
              </a:solidFill>
            </a:endParaRPr>
          </a:p>
        </p:txBody>
      </p:sp>
      <p:sp>
        <p:nvSpPr>
          <p:cNvPr id="19" name="Oval 8"/>
          <p:cNvSpPr>
            <a:spLocks noChangeArrowheads="1"/>
          </p:cNvSpPr>
          <p:nvPr/>
        </p:nvSpPr>
        <p:spPr bwMode="auto">
          <a:xfrm>
            <a:off x="5868144" y="2276872"/>
            <a:ext cx="1584176" cy="576064"/>
          </a:xfrm>
          <a:prstGeom prst="ellipse">
            <a:avLst/>
          </a:prstGeom>
          <a:noFill/>
          <a:ln w="2844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solidFill>
                <a:prstClr val="black"/>
              </a:solidFill>
            </a:endParaRPr>
          </a:p>
        </p:txBody>
      </p:sp>
      <p:sp>
        <p:nvSpPr>
          <p:cNvPr id="11" name="Text Box 2"/>
          <p:cNvSpPr txBox="1">
            <a:spLocks noChangeArrowheads="1"/>
          </p:cNvSpPr>
          <p:nvPr/>
        </p:nvSpPr>
        <p:spPr bwMode="auto">
          <a:xfrm>
            <a:off x="431047" y="514714"/>
            <a:ext cx="8695258" cy="537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pitchFamily="32" charset="-128"/>
              </a:defRPr>
            </a:lvl9pPr>
          </a:lstStyle>
          <a:p>
            <a:pPr algn="ctr">
              <a:lnSpc>
                <a:spcPct val="120000"/>
              </a:lnSpc>
            </a:pPr>
            <a:r>
              <a:rPr lang="en-GB" sz="2400" b="1" dirty="0" smtClean="0">
                <a:solidFill>
                  <a:srgbClr val="0070C0"/>
                </a:solidFill>
                <a:latin typeface="Calibri"/>
              </a:rPr>
              <a:t>GTS </a:t>
            </a:r>
            <a:r>
              <a:rPr lang="en-GB" sz="2400" b="1" dirty="0">
                <a:solidFill>
                  <a:srgbClr val="0070C0"/>
                </a:solidFill>
                <a:latin typeface="Calibri"/>
              </a:rPr>
              <a:t>Snow depth </a:t>
            </a:r>
            <a:r>
              <a:rPr lang="en-GB" sz="2400" b="1" dirty="0" smtClean="0">
                <a:solidFill>
                  <a:srgbClr val="0070C0"/>
                </a:solidFill>
                <a:latin typeface="Calibri"/>
              </a:rPr>
              <a:t>availability</a:t>
            </a:r>
            <a:endParaRPr lang="en-GB" sz="2400" b="1" dirty="0">
              <a:solidFill>
                <a:srgbClr val="0070C0"/>
              </a:solidFill>
              <a:latin typeface="Calibri"/>
            </a:endParaRPr>
          </a:p>
        </p:txBody>
      </p:sp>
      <p:sp>
        <p:nvSpPr>
          <p:cNvPr id="14" name="TextBox 13"/>
          <p:cNvSpPr txBox="1"/>
          <p:nvPr/>
        </p:nvSpPr>
        <p:spPr>
          <a:xfrm>
            <a:off x="5919379" y="1067974"/>
            <a:ext cx="2621230" cy="369332"/>
          </a:xfrm>
          <a:prstGeom prst="rect">
            <a:avLst/>
          </a:prstGeom>
          <a:noFill/>
        </p:spPr>
        <p:txBody>
          <a:bodyPr wrap="none" rtlCol="0">
            <a:spAutoFit/>
          </a:bodyPr>
          <a:lstStyle/>
          <a:p>
            <a:pPr algn="ctr"/>
            <a:r>
              <a:rPr lang="en-GB" b="1" dirty="0" smtClean="0">
                <a:solidFill>
                  <a:srgbClr val="FF0000"/>
                </a:solidFill>
              </a:rPr>
              <a:t>Status on </a:t>
            </a:r>
            <a:r>
              <a:rPr lang="en-GB" b="1" dirty="0">
                <a:solidFill>
                  <a:srgbClr val="FF0000"/>
                </a:solidFill>
              </a:rPr>
              <a:t> </a:t>
            </a:r>
            <a:r>
              <a:rPr lang="en-GB" b="1" dirty="0" smtClean="0">
                <a:solidFill>
                  <a:srgbClr val="FF0000"/>
                </a:solidFill>
              </a:rPr>
              <a:t>7 January 2017</a:t>
            </a:r>
          </a:p>
        </p:txBody>
      </p:sp>
      <p:sp>
        <p:nvSpPr>
          <p:cNvPr id="18" name="Oval 8"/>
          <p:cNvSpPr>
            <a:spLocks noChangeArrowheads="1"/>
          </p:cNvSpPr>
          <p:nvPr/>
        </p:nvSpPr>
        <p:spPr bwMode="auto">
          <a:xfrm>
            <a:off x="6732240" y="1988840"/>
            <a:ext cx="864096" cy="432048"/>
          </a:xfrm>
          <a:prstGeom prst="ellipse">
            <a:avLst/>
          </a:prstGeom>
          <a:noFill/>
          <a:ln w="2844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solidFill>
                <a:prstClr val="black"/>
              </a:solidFill>
            </a:endParaRPr>
          </a:p>
        </p:txBody>
      </p:sp>
    </p:spTree>
    <p:extLst>
      <p:ext uri="{BB962C8B-B14F-4D97-AF65-F5344CB8AC3E}">
        <p14:creationId xmlns:p14="http://schemas.microsoft.com/office/powerpoint/2010/main" xmlns="" val="15455300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sz="2800" dirty="0" smtClean="0"/>
              <a:t>Timeline for Zero Snow Depth Reporting</a:t>
            </a:r>
            <a:r>
              <a:rPr lang="en-GB" altLang="en-US" dirty="0" smtClean="0"/>
              <a:t/>
            </a:r>
            <a:br>
              <a:rPr lang="en-GB" altLang="en-US" dirty="0" smtClean="0"/>
            </a:br>
            <a:r>
              <a:rPr lang="en-GB" altLang="en-US" sz="2400" dirty="0" smtClean="0"/>
              <a:t>Dr. Samantha Pullen (Snow Watch Team)</a:t>
            </a:r>
            <a:endParaRPr lang="en-GB" altLang="en-US" dirty="0" smtClean="0"/>
          </a:p>
        </p:txBody>
      </p:sp>
      <p:sp>
        <p:nvSpPr>
          <p:cNvPr id="9219" name="Content Placeholder 2"/>
          <p:cNvSpPr>
            <a:spLocks noGrp="1"/>
          </p:cNvSpPr>
          <p:nvPr>
            <p:ph idx="1"/>
          </p:nvPr>
        </p:nvSpPr>
        <p:spPr>
          <a:xfrm>
            <a:off x="323850" y="4292600"/>
            <a:ext cx="8496300" cy="2449513"/>
          </a:xfrm>
        </p:spPr>
        <p:txBody>
          <a:bodyPr/>
          <a:lstStyle/>
          <a:p>
            <a:r>
              <a:rPr lang="en-GB" altLang="en-US" sz="1600" dirty="0" smtClean="0"/>
              <a:t>Representations made through IPET-DRMM, Surface </a:t>
            </a:r>
            <a:r>
              <a:rPr lang="en-GB" altLang="en-US" sz="1600" dirty="0" err="1" smtClean="0"/>
              <a:t>Obs</a:t>
            </a:r>
            <a:r>
              <a:rPr lang="en-GB" altLang="en-US" sz="1600" dirty="0" smtClean="0"/>
              <a:t> ET (2014)</a:t>
            </a:r>
          </a:p>
          <a:p>
            <a:r>
              <a:rPr lang="en-GB" altLang="en-US" sz="1600" dirty="0" smtClean="0"/>
              <a:t>Approved by CBS Ext (2014):</a:t>
            </a:r>
          </a:p>
          <a:p>
            <a:pPr>
              <a:buFontTx/>
              <a:buNone/>
            </a:pPr>
            <a:r>
              <a:rPr lang="en-GB" altLang="en-US" sz="1400" dirty="0" smtClean="0"/>
              <a:t>“The commission agreed to facilitate reporting zero snow depth by suggesting that those Members using TAC nationally might consider using the unallocated entry 000 of code table 3889 to indicate zero snow depth, so that the information would be available when national reports are converted to TDCF.”</a:t>
            </a:r>
          </a:p>
          <a:p>
            <a:r>
              <a:rPr lang="en-GB" altLang="en-US" sz="1600" dirty="0" smtClean="0"/>
              <a:t>Sign-off Sep 2016</a:t>
            </a:r>
          </a:p>
          <a:p>
            <a:r>
              <a:rPr lang="en-GB" altLang="en-US" sz="1600" dirty="0" smtClean="0"/>
              <a:t>Proposal to be submitted to RA Sessions – regional guideline changes </a:t>
            </a:r>
            <a:r>
              <a:rPr lang="en-GB" altLang="en-US" sz="1400" dirty="0" smtClean="0"/>
              <a:t>(Atsushi Shimazaki, Miroslav Ondras, recent communication)</a:t>
            </a:r>
            <a:endParaRPr lang="en-GB" altLang="en-US" sz="1600" dirty="0" smtClean="0"/>
          </a:p>
        </p:txBody>
      </p:sp>
      <p:sp>
        <p:nvSpPr>
          <p:cNvPr id="9220" name="Footer Placeholder 3"/>
          <p:cNvSpPr>
            <a:spLocks noGrp="1"/>
          </p:cNvSpPr>
          <p:nvPr>
            <p:ph type="ftr" sz="quarter" idx="10"/>
          </p:nvPr>
        </p:nvSpPr>
        <p:spPr>
          <a:noFill/>
        </p:spPr>
        <p:txBody>
          <a:bodyPr/>
          <a:lstStyle/>
          <a:p>
            <a:r>
              <a:rPr lang="en-GB" altLang="en-US" smtClean="0">
                <a:solidFill>
                  <a:srgbClr val="000000"/>
                </a:solidFill>
                <a:latin typeface="Arial" pitchFamily="34" charset="0"/>
              </a:rPr>
              <a:t>© Crown copyright   Met Office</a:t>
            </a:r>
            <a:endParaRPr lang="en-GB" altLang="en-US" sz="1400" smtClean="0">
              <a:solidFill>
                <a:srgbClr val="000000"/>
              </a:solidFill>
              <a:latin typeface="Times" pitchFamily="18" charset="0"/>
            </a:endParaRPr>
          </a:p>
        </p:txBody>
      </p:sp>
      <p:sp>
        <p:nvSpPr>
          <p:cNvPr id="5" name="TextBox 4"/>
          <p:cNvSpPr txBox="1"/>
          <p:nvPr/>
        </p:nvSpPr>
        <p:spPr>
          <a:xfrm>
            <a:off x="395288" y="1628775"/>
            <a:ext cx="4105275" cy="565150"/>
          </a:xfrm>
          <a:prstGeom prst="roundRect">
            <a:avLst/>
          </a:prstGeom>
        </p:spPr>
        <p:style>
          <a:lnRef idx="2">
            <a:schemeClr val="dk1"/>
          </a:lnRef>
          <a:fillRef idx="1">
            <a:schemeClr val="lt1"/>
          </a:fillRef>
          <a:effectRef idx="0">
            <a:schemeClr val="dk1"/>
          </a:effectRef>
          <a:fontRef idx="minor">
            <a:schemeClr val="dk1"/>
          </a:fontRef>
        </p:style>
        <p:txBody>
          <a:bodyPr>
            <a:spAutoFit/>
          </a:bodyPr>
          <a:lstStyle/>
          <a:p>
            <a:pPr fontAlgn="base">
              <a:lnSpc>
                <a:spcPct val="85000"/>
              </a:lnSpc>
              <a:spcBef>
                <a:spcPct val="0"/>
              </a:spcBef>
              <a:spcAft>
                <a:spcPct val="0"/>
              </a:spcAft>
              <a:defRPr/>
            </a:pPr>
            <a:r>
              <a:rPr lang="en-GB" sz="1600" dirty="0">
                <a:solidFill>
                  <a:srgbClr val="000000"/>
                </a:solidFill>
              </a:rPr>
              <a:t>Gain support from international community, make </a:t>
            </a:r>
            <a:r>
              <a:rPr lang="en-GB" sz="1600" dirty="0" smtClean="0">
                <a:solidFill>
                  <a:srgbClr val="000000"/>
                </a:solidFill>
              </a:rPr>
              <a:t>representations to </a:t>
            </a:r>
            <a:r>
              <a:rPr lang="en-GB" sz="1600" dirty="0">
                <a:solidFill>
                  <a:srgbClr val="000000"/>
                </a:solidFill>
              </a:rPr>
              <a:t>WMO</a:t>
            </a:r>
          </a:p>
        </p:txBody>
      </p:sp>
      <p:sp>
        <p:nvSpPr>
          <p:cNvPr id="6" name="TextBox 5"/>
          <p:cNvSpPr txBox="1"/>
          <p:nvPr/>
        </p:nvSpPr>
        <p:spPr>
          <a:xfrm>
            <a:off x="1908175" y="2349500"/>
            <a:ext cx="3671888" cy="333375"/>
          </a:xfrm>
          <a:prstGeom prst="roundRect">
            <a:avLst/>
          </a:prstGeom>
        </p:spPr>
        <p:style>
          <a:lnRef idx="2">
            <a:schemeClr val="dk1"/>
          </a:lnRef>
          <a:fillRef idx="1">
            <a:schemeClr val="lt1"/>
          </a:fillRef>
          <a:effectRef idx="0">
            <a:schemeClr val="dk1"/>
          </a:effectRef>
          <a:fontRef idx="minor">
            <a:schemeClr val="dk1"/>
          </a:fontRef>
        </p:style>
        <p:txBody>
          <a:bodyPr>
            <a:spAutoFit/>
          </a:bodyPr>
          <a:lstStyle/>
          <a:p>
            <a:pPr fontAlgn="base">
              <a:lnSpc>
                <a:spcPct val="85000"/>
              </a:lnSpc>
              <a:spcBef>
                <a:spcPct val="0"/>
              </a:spcBef>
              <a:spcAft>
                <a:spcPct val="0"/>
              </a:spcAft>
              <a:defRPr/>
            </a:pPr>
            <a:r>
              <a:rPr lang="en-GB" sz="1600" dirty="0">
                <a:solidFill>
                  <a:srgbClr val="000000"/>
                </a:solidFill>
              </a:rPr>
              <a:t>Official WMO guideline change (CBS)</a:t>
            </a:r>
          </a:p>
        </p:txBody>
      </p:sp>
      <p:sp>
        <p:nvSpPr>
          <p:cNvPr id="7" name="TextBox 6"/>
          <p:cNvSpPr txBox="1"/>
          <p:nvPr/>
        </p:nvSpPr>
        <p:spPr>
          <a:xfrm>
            <a:off x="4356100" y="3357563"/>
            <a:ext cx="3960813" cy="333375"/>
          </a:xfrm>
          <a:prstGeom prst="roundRect">
            <a:avLst/>
          </a:prstGeom>
        </p:spPr>
        <p:style>
          <a:lnRef idx="2">
            <a:schemeClr val="dk1"/>
          </a:lnRef>
          <a:fillRef idx="1">
            <a:schemeClr val="lt1"/>
          </a:fillRef>
          <a:effectRef idx="0">
            <a:schemeClr val="dk1"/>
          </a:effectRef>
          <a:fontRef idx="minor">
            <a:schemeClr val="dk1"/>
          </a:fontRef>
        </p:style>
        <p:txBody>
          <a:bodyPr>
            <a:spAutoFit/>
          </a:bodyPr>
          <a:lstStyle/>
          <a:p>
            <a:pPr fontAlgn="base">
              <a:lnSpc>
                <a:spcPct val="85000"/>
              </a:lnSpc>
              <a:spcBef>
                <a:spcPct val="0"/>
              </a:spcBef>
              <a:spcAft>
                <a:spcPct val="0"/>
              </a:spcAft>
              <a:defRPr/>
            </a:pPr>
            <a:r>
              <a:rPr lang="en-GB" sz="1600" dirty="0">
                <a:solidFill>
                  <a:srgbClr val="000000"/>
                </a:solidFill>
              </a:rPr>
              <a:t>Adoption of changed practices by nations</a:t>
            </a:r>
          </a:p>
        </p:txBody>
      </p:sp>
      <p:sp>
        <p:nvSpPr>
          <p:cNvPr id="8" name="TextBox 7"/>
          <p:cNvSpPr txBox="1"/>
          <p:nvPr/>
        </p:nvSpPr>
        <p:spPr>
          <a:xfrm>
            <a:off x="5795963" y="3860800"/>
            <a:ext cx="2879725" cy="333375"/>
          </a:xfrm>
          <a:prstGeom prst="roundRect">
            <a:avLst/>
          </a:prstGeom>
        </p:spPr>
        <p:style>
          <a:lnRef idx="2">
            <a:schemeClr val="dk1"/>
          </a:lnRef>
          <a:fillRef idx="1">
            <a:schemeClr val="lt1"/>
          </a:fillRef>
          <a:effectRef idx="0">
            <a:schemeClr val="dk1"/>
          </a:effectRef>
          <a:fontRef idx="minor">
            <a:schemeClr val="dk1"/>
          </a:fontRef>
        </p:style>
        <p:txBody>
          <a:bodyPr>
            <a:spAutoFit/>
          </a:bodyPr>
          <a:lstStyle/>
          <a:p>
            <a:pPr fontAlgn="base">
              <a:lnSpc>
                <a:spcPct val="85000"/>
              </a:lnSpc>
              <a:spcBef>
                <a:spcPct val="0"/>
              </a:spcBef>
              <a:spcAft>
                <a:spcPct val="0"/>
              </a:spcAft>
              <a:defRPr/>
            </a:pPr>
            <a:r>
              <a:rPr lang="en-GB" sz="1600" dirty="0">
                <a:solidFill>
                  <a:srgbClr val="000000"/>
                </a:solidFill>
              </a:rPr>
              <a:t>Uptake of new data by users</a:t>
            </a:r>
          </a:p>
        </p:txBody>
      </p:sp>
      <p:sp>
        <p:nvSpPr>
          <p:cNvPr id="9" name="Bent-Up Arrow 8"/>
          <p:cNvSpPr/>
          <p:nvPr/>
        </p:nvSpPr>
        <p:spPr bwMode="auto">
          <a:xfrm rot="5400000">
            <a:off x="1115219" y="2061369"/>
            <a:ext cx="576262" cy="863600"/>
          </a:xfrm>
          <a:prstGeom prst="bentUpArrow">
            <a:avLst>
              <a:gd name="adj1" fmla="val 25000"/>
              <a:gd name="adj2" fmla="val 50000"/>
              <a:gd name="adj3" fmla="val 40432"/>
            </a:avLst>
          </a:prstGeom>
          <a:solidFill>
            <a:srgbClr val="ECFFD9"/>
          </a:solidFill>
          <a:ln w="9525" cap="flat" cmpd="sng" algn="ctr">
            <a:solidFill>
              <a:schemeClr val="bg1">
                <a:lumMod val="65000"/>
                <a:lumOff val="35000"/>
              </a:schemeClr>
            </a:solidFill>
            <a:prstDash val="solid"/>
            <a:round/>
            <a:headEnd type="none" w="med" len="med"/>
            <a:tailEnd type="none" w="med" len="med"/>
          </a:ln>
          <a:effectLst/>
        </p:spPr>
        <p:txBody>
          <a:bodyPr/>
          <a:lstStyle/>
          <a:p>
            <a:pPr fontAlgn="base">
              <a:lnSpc>
                <a:spcPct val="85000"/>
              </a:lnSpc>
              <a:spcBef>
                <a:spcPct val="0"/>
              </a:spcBef>
              <a:spcAft>
                <a:spcPct val="0"/>
              </a:spcAft>
              <a:defRPr/>
            </a:pPr>
            <a:endParaRPr lang="en-GB" sz="4400">
              <a:solidFill>
                <a:srgbClr val="FFFFFF"/>
              </a:solidFill>
            </a:endParaRPr>
          </a:p>
        </p:txBody>
      </p:sp>
      <p:sp>
        <p:nvSpPr>
          <p:cNvPr id="11" name="Bent-Up Arrow 10"/>
          <p:cNvSpPr/>
          <p:nvPr/>
        </p:nvSpPr>
        <p:spPr bwMode="auto">
          <a:xfrm rot="5400000">
            <a:off x="3564731" y="3069432"/>
            <a:ext cx="576263" cy="863600"/>
          </a:xfrm>
          <a:prstGeom prst="bentUpArrow">
            <a:avLst>
              <a:gd name="adj1" fmla="val 25000"/>
              <a:gd name="adj2" fmla="val 50000"/>
              <a:gd name="adj3" fmla="val 40432"/>
            </a:avLst>
          </a:prstGeom>
          <a:solidFill>
            <a:srgbClr val="ECFFD9"/>
          </a:solidFill>
          <a:ln w="9525" cap="flat" cmpd="sng" algn="ctr">
            <a:solidFill>
              <a:schemeClr val="bg1">
                <a:lumMod val="65000"/>
                <a:lumOff val="35000"/>
              </a:schemeClr>
            </a:solidFill>
            <a:prstDash val="solid"/>
            <a:round/>
            <a:headEnd type="none" w="med" len="med"/>
            <a:tailEnd type="none" w="med" len="med"/>
          </a:ln>
          <a:effectLst/>
        </p:spPr>
        <p:txBody>
          <a:bodyPr/>
          <a:lstStyle/>
          <a:p>
            <a:pPr fontAlgn="base">
              <a:lnSpc>
                <a:spcPct val="85000"/>
              </a:lnSpc>
              <a:spcBef>
                <a:spcPct val="0"/>
              </a:spcBef>
              <a:spcAft>
                <a:spcPct val="0"/>
              </a:spcAft>
              <a:defRPr/>
            </a:pPr>
            <a:endParaRPr lang="en-GB" sz="4400">
              <a:solidFill>
                <a:srgbClr val="FFFFFF"/>
              </a:solidFill>
            </a:endParaRPr>
          </a:p>
        </p:txBody>
      </p:sp>
      <p:sp>
        <p:nvSpPr>
          <p:cNvPr id="12" name="Bent-Up Arrow 11"/>
          <p:cNvSpPr/>
          <p:nvPr/>
        </p:nvSpPr>
        <p:spPr bwMode="auto">
          <a:xfrm rot="5400000">
            <a:off x="5004594" y="3572669"/>
            <a:ext cx="576262" cy="863600"/>
          </a:xfrm>
          <a:prstGeom prst="bentUpArrow">
            <a:avLst>
              <a:gd name="adj1" fmla="val 25000"/>
              <a:gd name="adj2" fmla="val 50000"/>
              <a:gd name="adj3" fmla="val 40432"/>
            </a:avLst>
          </a:prstGeom>
          <a:solidFill>
            <a:srgbClr val="ECFFD9"/>
          </a:solidFill>
          <a:ln w="9525" cap="flat" cmpd="sng" algn="ctr">
            <a:solidFill>
              <a:schemeClr val="bg1">
                <a:lumMod val="65000"/>
                <a:lumOff val="35000"/>
              </a:schemeClr>
            </a:solidFill>
            <a:prstDash val="solid"/>
            <a:round/>
            <a:headEnd type="none" w="med" len="med"/>
            <a:tailEnd type="none" w="med" len="med"/>
          </a:ln>
          <a:effectLst/>
        </p:spPr>
        <p:txBody>
          <a:bodyPr/>
          <a:lstStyle/>
          <a:p>
            <a:pPr fontAlgn="base">
              <a:lnSpc>
                <a:spcPct val="85000"/>
              </a:lnSpc>
              <a:spcBef>
                <a:spcPct val="0"/>
              </a:spcBef>
              <a:spcAft>
                <a:spcPct val="0"/>
              </a:spcAft>
              <a:defRPr/>
            </a:pPr>
            <a:endParaRPr lang="en-GB" sz="4400">
              <a:solidFill>
                <a:srgbClr val="FFFFFF"/>
              </a:solidFill>
            </a:endParaRPr>
          </a:p>
        </p:txBody>
      </p:sp>
      <p:cxnSp>
        <p:nvCxnSpPr>
          <p:cNvPr id="9228" name="Straight Arrow Connector 13"/>
          <p:cNvCxnSpPr>
            <a:cxnSpLocks noChangeShapeType="1"/>
          </p:cNvCxnSpPr>
          <p:nvPr/>
        </p:nvCxnSpPr>
        <p:spPr bwMode="auto">
          <a:xfrm flipH="1">
            <a:off x="5724129" y="2060848"/>
            <a:ext cx="1440159" cy="464170"/>
          </a:xfrm>
          <a:prstGeom prst="straightConnector1">
            <a:avLst/>
          </a:prstGeom>
          <a:noFill/>
          <a:ln w="38100" algn="ctr">
            <a:solidFill>
              <a:srgbClr val="FF0000"/>
            </a:solidFill>
            <a:round/>
            <a:headEnd/>
            <a:tailEnd type="arrow" w="med" len="med"/>
          </a:ln>
        </p:spPr>
      </p:cxnSp>
      <p:sp>
        <p:nvSpPr>
          <p:cNvPr id="9229" name="TextBox 16"/>
          <p:cNvSpPr txBox="1">
            <a:spLocks noChangeArrowheads="1"/>
          </p:cNvSpPr>
          <p:nvPr/>
        </p:nvSpPr>
        <p:spPr bwMode="auto">
          <a:xfrm>
            <a:off x="6516216" y="1484784"/>
            <a:ext cx="1655762" cy="615950"/>
          </a:xfrm>
          <a:prstGeom prst="rect">
            <a:avLst/>
          </a:prstGeom>
          <a:noFill/>
          <a:ln w="9525">
            <a:noFill/>
            <a:miter lim="800000"/>
            <a:headEnd/>
            <a:tailEnd/>
          </a:ln>
        </p:spPr>
        <p:txBody>
          <a:bodyPr>
            <a:spAutoFit/>
          </a:bodyPr>
          <a:lstStyle/>
          <a:p>
            <a:pPr algn="ctr" fontAlgn="base">
              <a:lnSpc>
                <a:spcPct val="85000"/>
              </a:lnSpc>
              <a:spcBef>
                <a:spcPct val="0"/>
              </a:spcBef>
              <a:spcAft>
                <a:spcPct val="0"/>
              </a:spcAft>
            </a:pPr>
            <a:r>
              <a:rPr lang="en-GB" altLang="en-US" sz="2000" dirty="0" smtClean="0">
                <a:solidFill>
                  <a:srgbClr val="FF0000"/>
                </a:solidFill>
              </a:rPr>
              <a:t>Where we are now</a:t>
            </a:r>
          </a:p>
        </p:txBody>
      </p:sp>
      <p:sp>
        <p:nvSpPr>
          <p:cNvPr id="18" name="TextBox 17"/>
          <p:cNvSpPr txBox="1"/>
          <p:nvPr/>
        </p:nvSpPr>
        <p:spPr>
          <a:xfrm>
            <a:off x="3060700" y="2806700"/>
            <a:ext cx="4103688" cy="334963"/>
          </a:xfrm>
          <a:prstGeom prst="roundRect">
            <a:avLst/>
          </a:prstGeom>
        </p:spPr>
        <p:style>
          <a:lnRef idx="2">
            <a:schemeClr val="dk1"/>
          </a:lnRef>
          <a:fillRef idx="1">
            <a:schemeClr val="lt1"/>
          </a:fillRef>
          <a:effectRef idx="0">
            <a:schemeClr val="dk1"/>
          </a:effectRef>
          <a:fontRef idx="minor">
            <a:schemeClr val="dk1"/>
          </a:fontRef>
        </p:style>
        <p:txBody>
          <a:bodyPr>
            <a:spAutoFit/>
          </a:bodyPr>
          <a:lstStyle/>
          <a:p>
            <a:pPr fontAlgn="base">
              <a:lnSpc>
                <a:spcPct val="85000"/>
              </a:lnSpc>
              <a:spcBef>
                <a:spcPct val="0"/>
              </a:spcBef>
              <a:spcAft>
                <a:spcPct val="0"/>
              </a:spcAft>
              <a:defRPr/>
            </a:pPr>
            <a:r>
              <a:rPr lang="en-GB" sz="1600" dirty="0">
                <a:solidFill>
                  <a:srgbClr val="000000"/>
                </a:solidFill>
              </a:rPr>
              <a:t>Regional guidelines change (RA Sessions) </a:t>
            </a:r>
          </a:p>
        </p:txBody>
      </p:sp>
      <p:sp>
        <p:nvSpPr>
          <p:cNvPr id="19" name="Bent-Up Arrow 18"/>
          <p:cNvSpPr/>
          <p:nvPr/>
        </p:nvSpPr>
        <p:spPr bwMode="auto">
          <a:xfrm rot="5400000">
            <a:off x="2267743" y="2564607"/>
            <a:ext cx="576263" cy="863600"/>
          </a:xfrm>
          <a:prstGeom prst="bentUpArrow">
            <a:avLst>
              <a:gd name="adj1" fmla="val 25000"/>
              <a:gd name="adj2" fmla="val 50000"/>
              <a:gd name="adj3" fmla="val 40432"/>
            </a:avLst>
          </a:prstGeom>
          <a:solidFill>
            <a:srgbClr val="ECFFD9"/>
          </a:solidFill>
          <a:ln w="9525" cap="flat" cmpd="sng" algn="ctr">
            <a:solidFill>
              <a:schemeClr val="bg1">
                <a:lumMod val="65000"/>
                <a:lumOff val="35000"/>
              </a:schemeClr>
            </a:solidFill>
            <a:prstDash val="solid"/>
            <a:round/>
            <a:headEnd type="none" w="med" len="med"/>
            <a:tailEnd type="none" w="med" len="med"/>
          </a:ln>
          <a:effectLst/>
        </p:spPr>
        <p:txBody>
          <a:bodyPr/>
          <a:lstStyle/>
          <a:p>
            <a:pPr fontAlgn="base">
              <a:lnSpc>
                <a:spcPct val="85000"/>
              </a:lnSpc>
              <a:spcBef>
                <a:spcPct val="0"/>
              </a:spcBef>
              <a:spcAft>
                <a:spcPct val="0"/>
              </a:spcAft>
              <a:defRPr/>
            </a:pPr>
            <a:endParaRPr lang="en-GB" sz="4400">
              <a:solidFill>
                <a:srgbClr val="FFFFFF"/>
              </a:solidFill>
            </a:endParaRPr>
          </a:p>
        </p:txBody>
      </p:sp>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30213" y="0"/>
            <a:ext cx="8713787" cy="792163"/>
          </a:xfrm>
        </p:spPr>
        <p:txBody>
          <a:bodyPr/>
          <a:lstStyle/>
          <a:p>
            <a:r>
              <a:rPr lang="en-CA" sz="2400" b="1" dirty="0" smtClean="0"/>
              <a:t>CBS 16 – Snow Depth Reporting and Exchange </a:t>
            </a:r>
            <a:endParaRPr lang="en-CA" sz="2400" b="1" dirty="0"/>
          </a:p>
        </p:txBody>
      </p:sp>
      <p:sp>
        <p:nvSpPr>
          <p:cNvPr id="7" name="Content Placeholder 6"/>
          <p:cNvSpPr>
            <a:spLocks noGrp="1"/>
          </p:cNvSpPr>
          <p:nvPr>
            <p:ph idx="4294967295"/>
          </p:nvPr>
        </p:nvSpPr>
        <p:spPr>
          <a:xfrm>
            <a:off x="251520" y="692150"/>
            <a:ext cx="8640960" cy="6165850"/>
          </a:xfrm>
        </p:spPr>
        <p:txBody>
          <a:bodyPr>
            <a:normAutofit fontScale="85000" lnSpcReduction="10000"/>
          </a:bodyPr>
          <a:lstStyle/>
          <a:p>
            <a:pPr marL="0" lvl="0" indent="0" eaLnBrk="1" hangingPunct="1">
              <a:spcBef>
                <a:spcPct val="0"/>
              </a:spcBef>
              <a:buClrTx/>
              <a:buNone/>
              <a:tabLst>
                <a:tab pos="457200" algn="l"/>
              </a:tabLst>
            </a:pPr>
            <a:r>
              <a:rPr lang="en-GB" altLang="zh-TW" sz="1600" dirty="0" smtClean="0">
                <a:latin typeface="Calibri" pitchFamily="34" charset="0"/>
                <a:ea typeface="Arial" pitchFamily="34" charset="0"/>
                <a:cs typeface="Calibri" pitchFamily="34" charset="0"/>
              </a:rPr>
              <a:t>THE COMMISSION FOR BASIC SYSTEMS,</a:t>
            </a:r>
            <a:endParaRPr lang="en-CA" altLang="zh-TW" sz="1600" dirty="0" smtClean="0">
              <a:latin typeface="Calibri" pitchFamily="34" charset="0"/>
              <a:cs typeface="Calibri" pitchFamily="34" charset="0"/>
            </a:endParaRPr>
          </a:p>
          <a:p>
            <a:pPr marL="0" lvl="0" indent="0">
              <a:spcBef>
                <a:spcPct val="0"/>
              </a:spcBef>
              <a:buClrTx/>
              <a:buNone/>
              <a:tabLst>
                <a:tab pos="457200" algn="l"/>
              </a:tabLst>
            </a:pPr>
            <a:r>
              <a:rPr lang="en-GB" altLang="zh-TW" sz="1600" b="1" dirty="0" smtClean="0">
                <a:latin typeface="Calibri" pitchFamily="34" charset="0"/>
                <a:ea typeface="Arial" pitchFamily="34" charset="0"/>
                <a:cs typeface="Calibri" pitchFamily="34" charset="0"/>
              </a:rPr>
              <a:t>Noting</a:t>
            </a:r>
            <a:r>
              <a:rPr lang="en-GB" altLang="zh-TW" sz="1600" dirty="0" smtClean="0">
                <a:latin typeface="Calibri" pitchFamily="34" charset="0"/>
                <a:ea typeface="Arial" pitchFamily="34" charset="0"/>
                <a:cs typeface="Calibri" pitchFamily="34" charset="0"/>
              </a:rPr>
              <a:t> Resolution 60 (Cg-17) –WMO policy for the international exchange of climate data and products to support the implementation of the Global Framework for Climate Services, that includes climate relevant cryospheric data, in particular snow cover and snow depth,</a:t>
            </a:r>
            <a:endParaRPr lang="en-CA" altLang="zh-TW" sz="1600" dirty="0" smtClean="0">
              <a:latin typeface="Calibri" pitchFamily="34" charset="0"/>
              <a:cs typeface="Calibri" pitchFamily="34" charset="0"/>
            </a:endParaRPr>
          </a:p>
          <a:p>
            <a:pPr marL="0" lvl="0" indent="0">
              <a:spcBef>
                <a:spcPct val="0"/>
              </a:spcBef>
              <a:buClrTx/>
              <a:buNone/>
              <a:tabLst>
                <a:tab pos="457200" algn="l"/>
              </a:tabLst>
            </a:pPr>
            <a:r>
              <a:rPr lang="en-GB" altLang="zh-TW" sz="1600" b="1" dirty="0" smtClean="0">
                <a:solidFill>
                  <a:srgbClr val="C00000"/>
                </a:solidFill>
                <a:latin typeface="Calibri" pitchFamily="34" charset="0"/>
                <a:ea typeface="Arial" pitchFamily="34" charset="0"/>
                <a:cs typeface="Calibri" pitchFamily="34" charset="0"/>
              </a:rPr>
              <a:t>Noting further</a:t>
            </a:r>
            <a:r>
              <a:rPr lang="en-GB" altLang="zh-TW" sz="1600" dirty="0" smtClean="0">
                <a:solidFill>
                  <a:srgbClr val="C00000"/>
                </a:solidFill>
                <a:latin typeface="Calibri" pitchFamily="34" charset="0"/>
                <a:ea typeface="Arial" pitchFamily="34" charset="0"/>
                <a:cs typeface="Calibri" pitchFamily="34" charset="0"/>
              </a:rPr>
              <a:t> Decision 50 (EC-68), urging Members to exchange in situ snow measurements in real-time</a:t>
            </a:r>
            <a:r>
              <a:rPr lang="en-GB" altLang="zh-TW" sz="1600" dirty="0" smtClean="0">
                <a:latin typeface="Calibri" pitchFamily="34" charset="0"/>
                <a:ea typeface="Arial" pitchFamily="34" charset="0"/>
                <a:cs typeface="Calibri" pitchFamily="34" charset="0"/>
              </a:rPr>
              <a:t>,</a:t>
            </a:r>
            <a:endParaRPr lang="en-CA" altLang="zh-TW" sz="1600" dirty="0" smtClean="0">
              <a:latin typeface="Calibri" pitchFamily="34" charset="0"/>
              <a:cs typeface="Calibri" pitchFamily="34" charset="0"/>
            </a:endParaRPr>
          </a:p>
          <a:p>
            <a:pPr marL="0" lvl="0" indent="0">
              <a:spcBef>
                <a:spcPct val="0"/>
              </a:spcBef>
              <a:buClrTx/>
              <a:buNone/>
              <a:tabLst>
                <a:tab pos="457200" algn="l"/>
              </a:tabLst>
            </a:pPr>
            <a:r>
              <a:rPr lang="en-GB" altLang="zh-TW" sz="1600" b="1" dirty="0" smtClean="0">
                <a:latin typeface="Calibri" pitchFamily="34" charset="0"/>
                <a:ea typeface="Arial" pitchFamily="34" charset="0"/>
                <a:cs typeface="Calibri" pitchFamily="34" charset="0"/>
              </a:rPr>
              <a:t>Having considered</a:t>
            </a:r>
            <a:r>
              <a:rPr lang="en-GB" altLang="zh-TW" sz="1600" dirty="0" smtClean="0">
                <a:latin typeface="Calibri" pitchFamily="34" charset="0"/>
                <a:ea typeface="Arial" pitchFamily="34" charset="0"/>
                <a:cs typeface="Calibri" pitchFamily="34" charset="0"/>
              </a:rPr>
              <a:t> the positive impact of snow depth data collected in Europe on NWP, using the BUFR template 3 07 101 (Snow observation), adopted by CBS-Ext.(2014),</a:t>
            </a:r>
            <a:endParaRPr lang="en-CA" altLang="zh-TW" sz="1600" dirty="0" smtClean="0">
              <a:latin typeface="Calibri" pitchFamily="34" charset="0"/>
              <a:cs typeface="Calibri" pitchFamily="34" charset="0"/>
            </a:endParaRPr>
          </a:p>
          <a:p>
            <a:pPr marL="0" lvl="0" indent="0">
              <a:spcBef>
                <a:spcPct val="0"/>
              </a:spcBef>
              <a:buClrTx/>
              <a:buNone/>
              <a:tabLst>
                <a:tab pos="457200" algn="l"/>
              </a:tabLst>
            </a:pPr>
            <a:r>
              <a:rPr lang="en-GB" altLang="zh-TW" sz="1600" b="1" dirty="0" smtClean="0">
                <a:latin typeface="Calibri" pitchFamily="34" charset="0"/>
                <a:ea typeface="Arial" pitchFamily="34" charset="0"/>
                <a:cs typeface="Calibri" pitchFamily="34" charset="0"/>
              </a:rPr>
              <a:t>Having considered further</a:t>
            </a:r>
            <a:r>
              <a:rPr lang="en-GB" altLang="zh-TW" sz="1600" dirty="0" smtClean="0">
                <a:latin typeface="Calibri" pitchFamily="34" charset="0"/>
                <a:ea typeface="Arial" pitchFamily="34" charset="0"/>
                <a:cs typeface="Calibri" pitchFamily="34" charset="0"/>
              </a:rPr>
              <a:t> a need for real-time access to in situ snow measurements to support future Polar and High Mountain Regional Climate Centres, a tool of GFCS services provision,</a:t>
            </a:r>
            <a:endParaRPr lang="en-CA" altLang="zh-TW" sz="1600" dirty="0" smtClean="0">
              <a:latin typeface="Calibri" pitchFamily="34" charset="0"/>
              <a:cs typeface="Calibri" pitchFamily="34" charset="0"/>
            </a:endParaRPr>
          </a:p>
          <a:p>
            <a:pPr marL="0" lvl="0" indent="0">
              <a:spcBef>
                <a:spcPct val="0"/>
              </a:spcBef>
              <a:buClrTx/>
              <a:buNone/>
              <a:tabLst>
                <a:tab pos="457200" algn="l"/>
              </a:tabLst>
            </a:pPr>
            <a:r>
              <a:rPr lang="en-GB" altLang="zh-TW" sz="2200" b="1" dirty="0" smtClean="0">
                <a:latin typeface="Calibri" pitchFamily="34" charset="0"/>
                <a:ea typeface="Arial" pitchFamily="34" charset="0"/>
                <a:cs typeface="Calibri" pitchFamily="34" charset="0"/>
              </a:rPr>
              <a:t>Recommends</a:t>
            </a:r>
            <a:r>
              <a:rPr lang="en-GB" altLang="zh-TW" sz="2200" dirty="0" smtClean="0">
                <a:latin typeface="Calibri" pitchFamily="34" charset="0"/>
                <a:ea typeface="Arial" pitchFamily="34" charset="0"/>
                <a:cs typeface="Calibri" pitchFamily="34" charset="0"/>
              </a:rPr>
              <a:t> to the Executive Council:</a:t>
            </a:r>
            <a:endParaRPr lang="en-CA" altLang="zh-TW" sz="2200" dirty="0" smtClean="0">
              <a:latin typeface="Calibri" pitchFamily="34" charset="0"/>
              <a:cs typeface="Calibri" pitchFamily="34" charset="0"/>
            </a:endParaRPr>
          </a:p>
          <a:p>
            <a:pPr marL="0" lvl="0" indent="0">
              <a:spcBef>
                <a:spcPct val="0"/>
              </a:spcBef>
              <a:buClrTx/>
              <a:buFontTx/>
              <a:buChar char="•"/>
              <a:tabLst>
                <a:tab pos="457200" algn="l"/>
              </a:tabLst>
            </a:pPr>
            <a:r>
              <a:rPr lang="en-GB" altLang="zh-TW" sz="2200" dirty="0" smtClean="0">
                <a:latin typeface="Calibri" pitchFamily="34" charset="0"/>
                <a:ea typeface="Arial" pitchFamily="34" charset="0"/>
                <a:cs typeface="Calibri" pitchFamily="34" charset="0"/>
              </a:rPr>
              <a:t>To approve amendment to the </a:t>
            </a:r>
            <a:r>
              <a:rPr lang="en-GB" altLang="zh-TW" sz="2200" i="1" dirty="0" smtClean="0">
                <a:latin typeface="Calibri" pitchFamily="34" charset="0"/>
                <a:ea typeface="Arial" pitchFamily="34" charset="0"/>
                <a:cs typeface="Calibri" pitchFamily="34" charset="0"/>
              </a:rPr>
              <a:t>Manual on the Global Observing System, Volume I: Global Aspects</a:t>
            </a:r>
            <a:r>
              <a:rPr lang="en-GB" altLang="zh-TW" sz="2200" dirty="0" smtClean="0">
                <a:latin typeface="Calibri" pitchFamily="34" charset="0"/>
                <a:ea typeface="Arial" pitchFamily="34" charset="0"/>
                <a:cs typeface="Calibri" pitchFamily="34" charset="0"/>
              </a:rPr>
              <a:t> (WMO–No. 544) by adding new provisions as follows:</a:t>
            </a:r>
            <a:endParaRPr lang="en-CA" altLang="zh-TW" sz="2200" dirty="0" smtClean="0">
              <a:latin typeface="Calibri" pitchFamily="34" charset="0"/>
              <a:cs typeface="Calibri" pitchFamily="34" charset="0"/>
            </a:endParaRPr>
          </a:p>
          <a:p>
            <a:pPr marL="457200" lvl="1" indent="0">
              <a:spcBef>
                <a:spcPct val="0"/>
              </a:spcBef>
              <a:buClrTx/>
              <a:buFontTx/>
              <a:buAutoNum type="arabicParenBoth"/>
              <a:tabLst>
                <a:tab pos="457200" algn="l"/>
              </a:tabLst>
            </a:pPr>
            <a:r>
              <a:rPr lang="en-GB" altLang="zh-TW" sz="2200" dirty="0" smtClean="0">
                <a:latin typeface="Calibri" pitchFamily="34" charset="0"/>
                <a:ea typeface="Arial" pitchFamily="34" charset="0"/>
                <a:cs typeface="Calibri" pitchFamily="34" charset="0"/>
              </a:rPr>
              <a:t>Members </a:t>
            </a:r>
            <a:r>
              <a:rPr lang="en-GB" altLang="zh-TW" sz="2200" u="sng" dirty="0" smtClean="0">
                <a:solidFill>
                  <a:srgbClr val="008080"/>
                </a:solidFill>
                <a:latin typeface="Calibri" pitchFamily="34" charset="0"/>
                <a:ea typeface="Arial" pitchFamily="34" charset="0"/>
                <a:cs typeface="Calibri" pitchFamily="34" charset="0"/>
              </a:rPr>
              <a:t> </a:t>
            </a:r>
            <a:r>
              <a:rPr lang="en-GB" sz="2200" b="1" strike="sngStrike" dirty="0" smtClean="0">
                <a:solidFill>
                  <a:srgbClr val="C00000"/>
                </a:solidFill>
              </a:rPr>
              <a:t>shall </a:t>
            </a:r>
            <a:r>
              <a:rPr lang="en-GB" sz="2200" b="1" u="sng" dirty="0" smtClean="0">
                <a:solidFill>
                  <a:srgbClr val="C00000"/>
                </a:solidFill>
              </a:rPr>
              <a:t>should </a:t>
            </a:r>
            <a:r>
              <a:rPr lang="en-GB" altLang="zh-TW" sz="2200" dirty="0" smtClean="0">
                <a:latin typeface="Calibri" pitchFamily="34" charset="0"/>
                <a:ea typeface="Arial" pitchFamily="34" charset="0"/>
                <a:cs typeface="Calibri" pitchFamily="34" charset="0"/>
              </a:rPr>
              <a:t>report snow cover and snow depth from all stations where snow is experienced, four times a day, namely 00, 06, 12 and 18 UTC;</a:t>
            </a:r>
            <a:endParaRPr lang="en-CA" altLang="zh-TW" sz="2200" dirty="0" smtClean="0">
              <a:latin typeface="Calibri" pitchFamily="34" charset="0"/>
              <a:cs typeface="Calibri" pitchFamily="34" charset="0"/>
            </a:endParaRPr>
          </a:p>
          <a:p>
            <a:pPr marL="457200" lvl="1" indent="0">
              <a:spcBef>
                <a:spcPct val="0"/>
              </a:spcBef>
              <a:buClrTx/>
              <a:buFontTx/>
              <a:buAutoNum type="arabicParenBoth"/>
              <a:tabLst>
                <a:tab pos="457200" algn="l"/>
              </a:tabLst>
            </a:pPr>
            <a:r>
              <a:rPr lang="en-GB" altLang="zh-TW" sz="2200" dirty="0" smtClean="0">
                <a:latin typeface="Calibri" pitchFamily="34" charset="0"/>
                <a:ea typeface="Arial" pitchFamily="34" charset="0"/>
                <a:cs typeface="Calibri" pitchFamily="34" charset="0"/>
              </a:rPr>
              <a:t>Members </a:t>
            </a:r>
            <a:r>
              <a:rPr lang="en-GB" altLang="zh-TW" sz="2200" u="sng" dirty="0" smtClean="0">
                <a:solidFill>
                  <a:srgbClr val="008080"/>
                </a:solidFill>
                <a:latin typeface="Calibri" pitchFamily="34" charset="0"/>
                <a:ea typeface="Arial" pitchFamily="34" charset="0"/>
                <a:cs typeface="Calibri" pitchFamily="34" charset="0"/>
              </a:rPr>
              <a:t> </a:t>
            </a:r>
            <a:r>
              <a:rPr lang="en-GB" sz="2200" b="1" strike="sngStrike" dirty="0" smtClean="0">
                <a:solidFill>
                  <a:srgbClr val="C00000"/>
                </a:solidFill>
              </a:rPr>
              <a:t>shall </a:t>
            </a:r>
            <a:r>
              <a:rPr lang="en-GB" sz="2200" b="1" u="sng" dirty="0" smtClean="0">
                <a:solidFill>
                  <a:srgbClr val="C00000"/>
                </a:solidFill>
              </a:rPr>
              <a:t>should</a:t>
            </a:r>
            <a:r>
              <a:rPr lang="en-GB" sz="2200" u="sng" dirty="0" smtClean="0"/>
              <a:t> </a:t>
            </a:r>
            <a:r>
              <a:rPr lang="en-GB" altLang="zh-TW" sz="2200" dirty="0" smtClean="0">
                <a:latin typeface="Calibri" pitchFamily="34" charset="0"/>
                <a:ea typeface="Arial" pitchFamily="34" charset="0"/>
                <a:cs typeface="Calibri" pitchFamily="34" charset="0"/>
              </a:rPr>
              <a:t>report values of zero snow depth (0 cm) from the above stations when snow is not present, for the entire period during which snow can be expected. This period shall be defined for each location by the relevant Region;</a:t>
            </a:r>
            <a:endParaRPr lang="en-CA" altLang="zh-TW" sz="2200" dirty="0" smtClean="0">
              <a:latin typeface="Calibri" pitchFamily="34" charset="0"/>
              <a:cs typeface="Calibri" pitchFamily="34" charset="0"/>
            </a:endParaRPr>
          </a:p>
          <a:p>
            <a:pPr marL="0" lvl="0" indent="0">
              <a:spcBef>
                <a:spcPct val="0"/>
              </a:spcBef>
              <a:buClrTx/>
              <a:buFontTx/>
              <a:buChar char="•"/>
              <a:tabLst>
                <a:tab pos="457200" algn="l"/>
              </a:tabLst>
            </a:pPr>
            <a:r>
              <a:rPr lang="en-GB" altLang="zh-TW" sz="2200" dirty="0" smtClean="0">
                <a:latin typeface="Calibri" pitchFamily="34" charset="0"/>
                <a:ea typeface="Arial" pitchFamily="34" charset="0"/>
                <a:cs typeface="Calibri" pitchFamily="34" charset="0"/>
              </a:rPr>
              <a:t>To request Members to exchange in situ snow measurements in real-time in BUFR through GTS/WIS</a:t>
            </a:r>
            <a:r>
              <a:rPr lang="en-GB" altLang="zh-TW" sz="2200" u="sng" dirty="0" smtClean="0">
                <a:solidFill>
                  <a:srgbClr val="008080"/>
                </a:solidFill>
                <a:latin typeface="Calibri" pitchFamily="34" charset="0"/>
                <a:ea typeface="Arial" pitchFamily="34" charset="0"/>
                <a:cs typeface="Calibri" pitchFamily="34" charset="0"/>
              </a:rPr>
              <a:t> </a:t>
            </a:r>
            <a:r>
              <a:rPr lang="en-GB" altLang="zh-TW" sz="2200" b="1" u="sng" dirty="0" smtClean="0">
                <a:solidFill>
                  <a:srgbClr val="C00000"/>
                </a:solidFill>
                <a:latin typeface="Calibri" pitchFamily="34" charset="0"/>
                <a:ea typeface="Arial" pitchFamily="34" charset="0"/>
                <a:cs typeface="Calibri" pitchFamily="34" charset="0"/>
              </a:rPr>
              <a:t>in accordance with the Manual on the GOS (WMO-No. 544)</a:t>
            </a:r>
            <a:r>
              <a:rPr lang="en-GB" altLang="zh-TW" sz="2200" b="1" dirty="0" smtClean="0">
                <a:solidFill>
                  <a:srgbClr val="C00000"/>
                </a:solidFill>
                <a:latin typeface="Calibri" pitchFamily="34" charset="0"/>
                <a:ea typeface="Arial" pitchFamily="34" charset="0"/>
                <a:cs typeface="Calibri" pitchFamily="34" charset="0"/>
              </a:rPr>
              <a:t>;</a:t>
            </a:r>
            <a:endParaRPr lang="en-CA" altLang="zh-TW" sz="2200" b="1" dirty="0" smtClean="0">
              <a:solidFill>
                <a:srgbClr val="C00000"/>
              </a:solidFill>
              <a:latin typeface="Calibri" pitchFamily="34" charset="0"/>
              <a:cs typeface="Calibri" pitchFamily="34" charset="0"/>
            </a:endParaRPr>
          </a:p>
          <a:p>
            <a:pPr marL="0" lvl="0" indent="0">
              <a:spcBef>
                <a:spcPct val="0"/>
              </a:spcBef>
              <a:buClrTx/>
              <a:buNone/>
              <a:tabLst>
                <a:tab pos="457200" algn="l"/>
              </a:tabLst>
            </a:pPr>
            <a:r>
              <a:rPr lang="en-GB" altLang="zh-TW" sz="2200" b="1" dirty="0" smtClean="0">
                <a:latin typeface="Calibri" pitchFamily="34" charset="0"/>
                <a:ea typeface="Arial" pitchFamily="34" charset="0"/>
                <a:cs typeface="Calibri" pitchFamily="34" charset="0"/>
              </a:rPr>
              <a:t>Requests </a:t>
            </a:r>
            <a:r>
              <a:rPr lang="en-GB" altLang="zh-TW" sz="2200" dirty="0" smtClean="0">
                <a:latin typeface="Calibri" pitchFamily="34" charset="0"/>
                <a:ea typeface="Arial" pitchFamily="34" charset="0"/>
                <a:cs typeface="Calibri" pitchFamily="34" charset="0"/>
              </a:rPr>
              <a:t>the CBS OPAG-ISS</a:t>
            </a:r>
            <a:r>
              <a:rPr lang="en-GB" altLang="zh-TW" sz="2200" b="1" dirty="0" smtClean="0">
                <a:latin typeface="Calibri" pitchFamily="34" charset="0"/>
                <a:ea typeface="Arial" pitchFamily="34" charset="0"/>
                <a:cs typeface="Calibri" pitchFamily="34" charset="0"/>
              </a:rPr>
              <a:t> </a:t>
            </a:r>
            <a:r>
              <a:rPr lang="en-GB" altLang="zh-TW" sz="2200" dirty="0" smtClean="0">
                <a:latin typeface="Calibri" pitchFamily="34" charset="0"/>
                <a:ea typeface="Arial" pitchFamily="34" charset="0"/>
                <a:cs typeface="Calibri" pitchFamily="34" charset="0"/>
              </a:rPr>
              <a:t>to review and harmonize practices for reporting snow cover and snow depth in the </a:t>
            </a:r>
            <a:r>
              <a:rPr lang="en-GB" altLang="zh-TW" sz="2200" i="1" dirty="0" smtClean="0">
                <a:latin typeface="Calibri" pitchFamily="34" charset="0"/>
                <a:ea typeface="Arial" pitchFamily="34" charset="0"/>
                <a:cs typeface="Calibri" pitchFamily="34" charset="0"/>
              </a:rPr>
              <a:t>Manual on Codes</a:t>
            </a:r>
            <a:r>
              <a:rPr lang="en-GB" altLang="zh-TW" sz="2200" dirty="0" smtClean="0">
                <a:latin typeface="Calibri" pitchFamily="34" charset="0"/>
                <a:ea typeface="Arial" pitchFamily="34" charset="0"/>
                <a:cs typeface="Calibri" pitchFamily="34" charset="0"/>
              </a:rPr>
              <a:t> (WMO-No. 306)</a:t>
            </a:r>
            <a:r>
              <a:rPr lang="en-GB" altLang="zh-TW" sz="2000" dirty="0" smtClean="0">
                <a:latin typeface="Calibri" pitchFamily="34" charset="0"/>
                <a:ea typeface="Arial" pitchFamily="34" charset="0"/>
                <a:cs typeface="Calibri" pitchFamily="34" charset="0"/>
              </a:rPr>
              <a:t>.</a:t>
            </a:r>
            <a:endParaRPr lang="en-GB" altLang="zh-TW" sz="2000" dirty="0" smtClean="0">
              <a:latin typeface="Calibri" pitchFamily="34" charset="0"/>
              <a:cs typeface="Calibri" pitchFamily="34" charset="0"/>
            </a:endParaRPr>
          </a:p>
          <a:p>
            <a:pPr algn="ctr">
              <a:buNone/>
            </a:pPr>
            <a:r>
              <a:rPr lang="en-CA" sz="2200" i="1" dirty="0" smtClean="0">
                <a:solidFill>
                  <a:srgbClr val="C00000"/>
                </a:solidFill>
                <a:effectLst>
                  <a:outerShdw blurRad="38100" dist="38100" dir="2700000" algn="tl">
                    <a:srgbClr val="000000">
                      <a:alpha val="43137"/>
                    </a:srgbClr>
                  </a:outerShdw>
                </a:effectLst>
              </a:rPr>
              <a:t>GCW needs feedback from CBS and  Members on the issues </a:t>
            </a:r>
            <a:r>
              <a:rPr lang="en-CA" sz="2200" i="1" dirty="0" err="1" smtClean="0">
                <a:solidFill>
                  <a:srgbClr val="C00000"/>
                </a:solidFill>
                <a:effectLst>
                  <a:outerShdw blurRad="38100" dist="38100" dir="2700000" algn="tl">
                    <a:srgbClr val="000000">
                      <a:alpha val="43137"/>
                    </a:srgbClr>
                  </a:outerShdw>
                </a:effectLst>
              </a:rPr>
              <a:t>wrt</a:t>
            </a:r>
            <a:r>
              <a:rPr lang="en-CA" sz="2200" i="1" dirty="0" smtClean="0">
                <a:solidFill>
                  <a:srgbClr val="C00000"/>
                </a:solidFill>
                <a:effectLst>
                  <a:outerShdw blurRad="38100" dist="38100" dir="2700000" algn="tl">
                    <a:srgbClr val="000000">
                      <a:alpha val="43137"/>
                    </a:srgbClr>
                  </a:outerShdw>
                </a:effectLst>
              </a:rPr>
              <a:t> this recommendation</a:t>
            </a:r>
          </a:p>
          <a:p>
            <a:pPr algn="ctr">
              <a:buNone/>
            </a:pPr>
            <a:r>
              <a:rPr lang="en-CA" sz="2200" i="1" dirty="0" smtClean="0">
                <a:solidFill>
                  <a:srgbClr val="C00000"/>
                </a:solidFill>
                <a:effectLst>
                  <a:outerShdw blurRad="38100" dist="38100" dir="2700000" algn="tl">
                    <a:srgbClr val="000000">
                      <a:alpha val="43137"/>
                    </a:srgbClr>
                  </a:outerShdw>
                </a:effectLst>
              </a:rPr>
              <a:t>Where does GCW fit in with respect to GOS and WIGOS – how will GCW observing requirements be met within WIGOS and WMO?</a:t>
            </a:r>
            <a:endParaRPr lang="en-CA" sz="2200" i="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143000"/>
          </a:xfrm>
        </p:spPr>
        <p:txBody>
          <a:bodyPr/>
          <a:lstStyle/>
          <a:p>
            <a:pPr algn="ctr">
              <a:defRPr/>
            </a:pPr>
            <a:r>
              <a:rPr lang="en-US" sz="2400" b="1" i="1" dirty="0" smtClean="0">
                <a:solidFill>
                  <a:prstClr val="black"/>
                </a:solidFill>
                <a:latin typeface="Calibri" pitchFamily="34" charset="0"/>
                <a:ea typeface="ＭＳ Ｐゴシック" pitchFamily="34" charset="-128"/>
              </a:rPr>
              <a:t>GCW DATA PORTAL</a:t>
            </a:r>
            <a:endParaRPr lang="en-CA" dirty="0">
              <a:ea typeface="ＭＳ Ｐゴシック" pitchFamily="34" charset="-128"/>
            </a:endParaRPr>
          </a:p>
        </p:txBody>
      </p:sp>
      <p:sp>
        <p:nvSpPr>
          <p:cNvPr id="660483" name="Rectangle 4"/>
          <p:cNvSpPr>
            <a:spLocks noChangeArrowheads="1"/>
          </p:cNvSpPr>
          <p:nvPr/>
        </p:nvSpPr>
        <p:spPr bwMode="auto">
          <a:xfrm>
            <a:off x="228600" y="764704"/>
            <a:ext cx="8915400" cy="1631950"/>
          </a:xfrm>
          <a:prstGeom prst="rect">
            <a:avLst/>
          </a:prstGeom>
          <a:noFill/>
          <a:ln w="9525">
            <a:noFill/>
            <a:miter lim="800000"/>
            <a:headEnd/>
            <a:tailEnd/>
          </a:ln>
        </p:spPr>
        <p:txBody>
          <a:bodyPr>
            <a:spAutoFit/>
          </a:bodyPr>
          <a:lstStyle/>
          <a:p>
            <a:r>
              <a:rPr lang="en-US" altLang="en-US" sz="2000" dirty="0">
                <a:solidFill>
                  <a:srgbClr val="000000"/>
                </a:solidFill>
                <a:latin typeface="Calibri" pitchFamily="34" charset="0"/>
              </a:rPr>
              <a:t>The GCW Data Portal will exchange cryosphere data, metadata, information and analyses among a distributed network of providers and users in support of informed decision-making. The </a:t>
            </a:r>
            <a:r>
              <a:rPr lang="en-US" altLang="en-US" sz="2000" b="1" dirty="0">
                <a:solidFill>
                  <a:srgbClr val="CC0000"/>
                </a:solidFill>
                <a:latin typeface="Calibri" pitchFamily="34" charset="0"/>
              </a:rPr>
              <a:t>GCW Data Portal is part of WIS</a:t>
            </a:r>
            <a:r>
              <a:rPr lang="en-US" altLang="en-US" sz="2000" dirty="0">
                <a:solidFill>
                  <a:srgbClr val="000000"/>
                </a:solidFill>
                <a:latin typeface="Calibri" pitchFamily="34" charset="0"/>
              </a:rPr>
              <a:t>, a Data Collection and Production Centre (under development), and is interoperable with data </a:t>
            </a:r>
            <a:r>
              <a:rPr lang="en-US" altLang="en-US" sz="2000" dirty="0" err="1">
                <a:solidFill>
                  <a:srgbClr val="000000"/>
                </a:solidFill>
                <a:latin typeface="Calibri" pitchFamily="34" charset="0"/>
              </a:rPr>
              <a:t>centres</a:t>
            </a:r>
            <a:r>
              <a:rPr lang="en-US" altLang="en-US" sz="2000" dirty="0">
                <a:solidFill>
                  <a:srgbClr val="000000"/>
                </a:solidFill>
                <a:latin typeface="Calibri" pitchFamily="34" charset="0"/>
              </a:rPr>
              <a:t>. </a:t>
            </a:r>
          </a:p>
          <a:p>
            <a:endParaRPr lang="en-US" altLang="en-US" sz="2000" dirty="0">
              <a:solidFill>
                <a:srgbClr val="000000"/>
              </a:solidFill>
            </a:endParaRPr>
          </a:p>
        </p:txBody>
      </p:sp>
      <p:sp>
        <p:nvSpPr>
          <p:cNvPr id="6" name="TextBox 5"/>
          <p:cNvSpPr txBox="1"/>
          <p:nvPr/>
        </p:nvSpPr>
        <p:spPr>
          <a:xfrm>
            <a:off x="5233988" y="2204864"/>
            <a:ext cx="3910012" cy="3694113"/>
          </a:xfrm>
          <a:prstGeom prst="rect">
            <a:avLst/>
          </a:prstGeom>
          <a:noFill/>
        </p:spPr>
        <p:txBody>
          <a:bodyPr>
            <a:spAutoFit/>
          </a:bodyPr>
          <a:lstStyle/>
          <a:p>
            <a:pPr defTabSz="457200" fontAlgn="auto">
              <a:spcBef>
                <a:spcPts val="0"/>
              </a:spcBef>
              <a:spcAft>
                <a:spcPts val="0"/>
              </a:spcAft>
              <a:defRPr/>
            </a:pPr>
            <a:r>
              <a:rPr lang="en-US" sz="1800" b="1" dirty="0">
                <a:solidFill>
                  <a:srgbClr val="C00000"/>
                </a:solidFill>
                <a:latin typeface="Calibri" pitchFamily="34" charset="0"/>
                <a:cs typeface="+mn-cs"/>
              </a:rPr>
              <a:t>Data quality, sharing and access are 	fundamental principles</a:t>
            </a:r>
          </a:p>
          <a:p>
            <a:pPr defTabSz="457200" fontAlgn="auto">
              <a:spcBef>
                <a:spcPts val="0"/>
              </a:spcBef>
              <a:spcAft>
                <a:spcPts val="0"/>
              </a:spcAft>
              <a:buFont typeface="Arial" pitchFamily="34" charset="0"/>
              <a:buChar char="•"/>
              <a:defRPr/>
            </a:pPr>
            <a:r>
              <a:rPr lang="en-US" sz="1800" b="1" dirty="0">
                <a:solidFill>
                  <a:srgbClr val="C00000"/>
                </a:solidFill>
                <a:latin typeface="Calibri" pitchFamily="34" charset="0"/>
                <a:cs typeface="+mn-cs"/>
              </a:rPr>
              <a:t> </a:t>
            </a:r>
            <a:r>
              <a:rPr lang="en-US" sz="1800" dirty="0">
                <a:solidFill>
                  <a:srgbClr val="000000"/>
                </a:solidFill>
                <a:latin typeface="Calibri" pitchFamily="34" charset="0"/>
                <a:cs typeface="+mn-cs"/>
              </a:rPr>
              <a:t>improve access to, and utilization of observations and products from WMO and other observing systems and national and international data centres, </a:t>
            </a:r>
            <a:r>
              <a:rPr lang="en-US" sz="1800" dirty="0">
                <a:solidFill>
                  <a:srgbClr val="C00000"/>
                </a:solidFill>
                <a:latin typeface="Calibri" pitchFamily="34" charset="0"/>
                <a:cs typeface="+mn-cs"/>
              </a:rPr>
              <a:t>built using the principles developed for IPY2007-2008. </a:t>
            </a:r>
          </a:p>
          <a:p>
            <a:pPr defTabSz="457200" fontAlgn="auto">
              <a:spcBef>
                <a:spcPts val="0"/>
              </a:spcBef>
              <a:spcAft>
                <a:spcPts val="0"/>
              </a:spcAft>
              <a:buFont typeface="Arial" pitchFamily="34" charset="0"/>
              <a:buChar char="•"/>
              <a:defRPr/>
            </a:pPr>
            <a:r>
              <a:rPr lang="en-US" sz="1800" dirty="0">
                <a:solidFill>
                  <a:srgbClr val="000000"/>
                </a:solidFill>
                <a:latin typeface="Calibri" pitchFamily="34" charset="0"/>
                <a:cs typeface="+mn-cs"/>
              </a:rPr>
              <a:t> facilitates the interaction between users and providers of the products</a:t>
            </a:r>
          </a:p>
          <a:p>
            <a:pPr defTabSz="457200" fontAlgn="auto">
              <a:spcBef>
                <a:spcPts val="0"/>
              </a:spcBef>
              <a:spcAft>
                <a:spcPts val="0"/>
              </a:spcAft>
              <a:buFont typeface="Arial" pitchFamily="34" charset="0"/>
              <a:buChar char="•"/>
              <a:defRPr/>
            </a:pPr>
            <a:r>
              <a:rPr lang="en-US" sz="1800" dirty="0">
                <a:solidFill>
                  <a:srgbClr val="000000"/>
                </a:solidFill>
                <a:latin typeface="Calibri" pitchFamily="34" charset="0"/>
                <a:cs typeface="+mn-cs"/>
              </a:rPr>
              <a:t> </a:t>
            </a:r>
            <a:r>
              <a:rPr lang="en-CA" sz="1800" dirty="0">
                <a:solidFill>
                  <a:srgbClr val="C00000"/>
                </a:solidFill>
                <a:latin typeface="Calibri" pitchFamily="34" charset="0"/>
                <a:cs typeface="+mn-cs"/>
              </a:rPr>
              <a:t>YOPP data management builds on GCW data management (both principles and solution)</a:t>
            </a:r>
            <a:endParaRPr lang="en-US" sz="1800" dirty="0">
              <a:solidFill>
                <a:srgbClr val="C00000"/>
              </a:solidFill>
              <a:latin typeface="Calibri" pitchFamily="34" charset="0"/>
              <a:cs typeface="+mn-cs"/>
            </a:endParaRPr>
          </a:p>
        </p:txBody>
      </p:sp>
      <p:sp>
        <p:nvSpPr>
          <p:cNvPr id="660486" name="Rectangle 9"/>
          <p:cNvSpPr>
            <a:spLocks noChangeArrowheads="1"/>
          </p:cNvSpPr>
          <p:nvPr/>
        </p:nvSpPr>
        <p:spPr bwMode="auto">
          <a:xfrm>
            <a:off x="6012160" y="5805264"/>
            <a:ext cx="1672446" cy="461665"/>
          </a:xfrm>
          <a:prstGeom prst="rect">
            <a:avLst/>
          </a:prstGeom>
          <a:noFill/>
          <a:ln w="9525">
            <a:noFill/>
            <a:miter lim="800000"/>
            <a:headEnd/>
            <a:tailEnd/>
          </a:ln>
        </p:spPr>
        <p:txBody>
          <a:bodyPr wrap="none">
            <a:spAutoFit/>
          </a:bodyPr>
          <a:lstStyle/>
          <a:p>
            <a:r>
              <a:rPr lang="en-US" altLang="en-US" sz="2400" b="1" dirty="0">
                <a:solidFill>
                  <a:srgbClr val="CC0000"/>
                </a:solidFill>
                <a:ea typeface="MS PGothic" pitchFamily="34" charset="-128"/>
              </a:rPr>
              <a:t>gcw.met.no</a:t>
            </a:r>
            <a:endParaRPr lang="en-CA" altLang="en-US" sz="2400" dirty="0">
              <a:solidFill>
                <a:srgbClr val="CC0000"/>
              </a:solidFill>
              <a:ea typeface="MS PGothic" pitchFamily="34" charset="-128"/>
            </a:endParaRPr>
          </a:p>
        </p:txBody>
      </p:sp>
      <p:pic>
        <p:nvPicPr>
          <p:cNvPr id="11" name="Image1"/>
          <p:cNvPicPr/>
          <p:nvPr/>
        </p:nvPicPr>
        <p:blipFill rotWithShape="1">
          <a:blip r:embed="rId2" cstate="print"/>
          <a:srcRect t="1741" r="7594"/>
          <a:stretch/>
        </p:blipFill>
        <p:spPr bwMode="auto">
          <a:xfrm>
            <a:off x="611560" y="2204864"/>
            <a:ext cx="4536504" cy="410445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32656"/>
            <a:ext cx="9143999" cy="523220"/>
          </a:xfrm>
          <a:prstGeom prst="rect">
            <a:avLst/>
          </a:prstGeom>
        </p:spPr>
        <p:txBody>
          <a:bodyPr wrap="square">
            <a:spAutoFit/>
          </a:bodyPr>
          <a:lstStyle/>
          <a:p>
            <a:pPr algn="ctr"/>
            <a:r>
              <a:rPr lang="en-US" sz="2800" b="1" i="1" dirty="0"/>
              <a:t>Information and </a:t>
            </a:r>
            <a:r>
              <a:rPr lang="en-US" sz="2800" b="1" i="1" dirty="0" smtClean="0"/>
              <a:t>Services: Data Accessibility and Sharing</a:t>
            </a:r>
            <a:endParaRPr lang="en-GB" sz="2800" b="1" i="1" dirty="0"/>
          </a:p>
        </p:txBody>
      </p:sp>
      <p:sp>
        <p:nvSpPr>
          <p:cNvPr id="3" name="Rectangle 2"/>
          <p:cNvSpPr/>
          <p:nvPr/>
        </p:nvSpPr>
        <p:spPr>
          <a:xfrm>
            <a:off x="323528" y="836712"/>
            <a:ext cx="8496944" cy="5663089"/>
          </a:xfrm>
          <a:prstGeom prst="rect">
            <a:avLst/>
          </a:prstGeom>
        </p:spPr>
        <p:txBody>
          <a:bodyPr wrap="square">
            <a:spAutoFit/>
          </a:bodyPr>
          <a:lstStyle/>
          <a:p>
            <a:pPr>
              <a:buFont typeface="Arial" pitchFamily="34" charset="0"/>
              <a:buChar char="•"/>
            </a:pPr>
            <a:r>
              <a:rPr lang="en-US" sz="1900" dirty="0" smtClean="0"/>
              <a:t> Initiated integration </a:t>
            </a:r>
            <a:r>
              <a:rPr lang="en-US" sz="1900" dirty="0"/>
              <a:t>of data from CryoNet sites into the GCW Data </a:t>
            </a:r>
            <a:r>
              <a:rPr lang="en-US" sz="1900" dirty="0" smtClean="0"/>
              <a:t>Portal, tests </a:t>
            </a:r>
            <a:r>
              <a:rPr lang="en-US" sz="1900" dirty="0"/>
              <a:t>conducted with three CryoNet </a:t>
            </a:r>
            <a:r>
              <a:rPr lang="en-US" sz="1900" dirty="0" smtClean="0"/>
              <a:t>sites: Weissfluhjoch-Davos </a:t>
            </a:r>
            <a:r>
              <a:rPr lang="en-US" sz="1900" dirty="0"/>
              <a:t>(Switzerland</a:t>
            </a:r>
            <a:r>
              <a:rPr lang="en-US" sz="1900" dirty="0" smtClean="0"/>
              <a:t>); Sonnblick </a:t>
            </a:r>
            <a:r>
              <a:rPr lang="en-US" sz="1900" dirty="0"/>
              <a:t>(</a:t>
            </a:r>
            <a:r>
              <a:rPr lang="en-US" sz="1900" dirty="0" smtClean="0"/>
              <a:t>Austria); Sodankylä </a:t>
            </a:r>
            <a:r>
              <a:rPr lang="en-US" sz="1900" dirty="0"/>
              <a:t>(Finland</a:t>
            </a:r>
            <a:r>
              <a:rPr lang="en-US" sz="1900" dirty="0" smtClean="0"/>
              <a:t>)</a:t>
            </a:r>
          </a:p>
          <a:p>
            <a:endParaRPr lang="en-US" sz="1900" dirty="0" smtClean="0"/>
          </a:p>
          <a:p>
            <a:pPr>
              <a:buFont typeface="Arial" pitchFamily="34" charset="0"/>
              <a:buChar char="•"/>
            </a:pPr>
            <a:r>
              <a:rPr lang="en-US" sz="1900" dirty="0" smtClean="0"/>
              <a:t> Based </a:t>
            </a:r>
            <a:r>
              <a:rPr lang="en-US" sz="1900" dirty="0"/>
              <a:t>on the experience from working with </a:t>
            </a:r>
            <a:r>
              <a:rPr lang="en-US" sz="1900" dirty="0" smtClean="0"/>
              <a:t>these </a:t>
            </a:r>
            <a:r>
              <a:rPr lang="en-US" sz="1900" dirty="0"/>
              <a:t>stations, </a:t>
            </a:r>
            <a:r>
              <a:rPr lang="en-US" sz="1900" dirty="0" smtClean="0"/>
              <a:t>have produced first </a:t>
            </a:r>
            <a:r>
              <a:rPr lang="en-US" sz="1900" dirty="0"/>
              <a:t>versions </a:t>
            </a:r>
            <a:r>
              <a:rPr lang="en-US" sz="1900" dirty="0" smtClean="0"/>
              <a:t>of:</a:t>
            </a:r>
          </a:p>
          <a:p>
            <a:r>
              <a:rPr lang="en-US" sz="1900" dirty="0" smtClean="0"/>
              <a:t> -  GCW </a:t>
            </a:r>
            <a:r>
              <a:rPr lang="en-US" sz="1900" dirty="0"/>
              <a:t>Portal Interoperability </a:t>
            </a:r>
            <a:r>
              <a:rPr lang="en-US" sz="1900" dirty="0" smtClean="0"/>
              <a:t>Guidelines</a:t>
            </a:r>
          </a:p>
          <a:p>
            <a:r>
              <a:rPr lang="en-US" sz="1900" dirty="0" smtClean="0"/>
              <a:t> -  GCW </a:t>
            </a:r>
            <a:r>
              <a:rPr lang="en-US" sz="1900" dirty="0"/>
              <a:t>Portal Operations </a:t>
            </a:r>
            <a:r>
              <a:rPr lang="en-US" sz="1900" dirty="0" smtClean="0"/>
              <a:t>Manual</a:t>
            </a:r>
          </a:p>
          <a:p>
            <a:endParaRPr lang="en-US" sz="1900" dirty="0" smtClean="0"/>
          </a:p>
          <a:p>
            <a:pPr lvl="0"/>
            <a:r>
              <a:rPr lang="en-US" sz="1900" i="1" dirty="0" smtClean="0">
                <a:solidFill>
                  <a:srgbClr val="C00000"/>
                </a:solidFill>
              </a:rPr>
              <a:t>Two recommendations being discussed by GSG for EC-PHORS and EC:</a:t>
            </a:r>
          </a:p>
          <a:p>
            <a:pPr lvl="0"/>
            <a:r>
              <a:rPr lang="en-US" sz="1900" dirty="0" smtClean="0"/>
              <a:t>1) NMHSs to provide support to their national organizations in contributing to the GCW Observing Network, with the implementation of recommended formatting of data and metadata, and allow their distribution in [near] real time, though the GTS/WIS (for data), and to OSCAR/Surface (for instrument/platform metadata)</a:t>
            </a:r>
            <a:endParaRPr lang="en-CA" sz="1900" dirty="0" smtClean="0"/>
          </a:p>
          <a:p>
            <a:pPr lvl="0"/>
            <a:endParaRPr lang="en-US" sz="1900" dirty="0" smtClean="0"/>
          </a:p>
          <a:p>
            <a:pPr lvl="0"/>
            <a:r>
              <a:rPr lang="en-US" sz="1900" dirty="0" smtClean="0"/>
              <a:t>2) GCW Observing Network data from contributing organizations could use </a:t>
            </a:r>
            <a:r>
              <a:rPr lang="en-US" sz="1900" dirty="0" err="1" smtClean="0"/>
              <a:t>NetCDF</a:t>
            </a:r>
            <a:r>
              <a:rPr lang="en-US" sz="1900" dirty="0" smtClean="0"/>
              <a:t> as an alternative formatting system, which could be automatically translated into BUFR through the GCW Data Portal . </a:t>
            </a:r>
            <a:endParaRPr lang="en-CA" sz="1900" dirty="0" smtClean="0"/>
          </a:p>
          <a:p>
            <a:endParaRPr lang="en-GB" sz="2000" dirty="0"/>
          </a:p>
        </p:txBody>
      </p:sp>
    </p:spTree>
    <p:extLst>
      <p:ext uri="{BB962C8B-B14F-4D97-AF65-F5344CB8AC3E}">
        <p14:creationId xmlns="" xmlns:p14="http://schemas.microsoft.com/office/powerpoint/2010/main" val="2033677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13788" cy="792162"/>
          </a:xfrm>
        </p:spPr>
        <p:txBody>
          <a:bodyPr/>
          <a:lstStyle/>
          <a:p>
            <a:pPr algn="ctr"/>
            <a:r>
              <a:rPr lang="en-CA" b="1" i="1" dirty="0" smtClean="0"/>
              <a:t>WMO Priorities 2016-2019 include…</a:t>
            </a:r>
            <a:endParaRPr lang="en-CA" b="1" i="1" dirty="0"/>
          </a:p>
        </p:txBody>
      </p:sp>
      <p:sp>
        <p:nvSpPr>
          <p:cNvPr id="3" name="Content Placeholder 2"/>
          <p:cNvSpPr>
            <a:spLocks noGrp="1"/>
          </p:cNvSpPr>
          <p:nvPr>
            <p:ph idx="1"/>
          </p:nvPr>
        </p:nvSpPr>
        <p:spPr>
          <a:xfrm>
            <a:off x="251520" y="1484784"/>
            <a:ext cx="8713788" cy="4897437"/>
          </a:xfrm>
        </p:spPr>
        <p:txBody>
          <a:bodyPr/>
          <a:lstStyle/>
          <a:p>
            <a:r>
              <a:rPr lang="en-CA" sz="2200" b="1" dirty="0" smtClean="0"/>
              <a:t>WMO Integrated Global Observing System</a:t>
            </a:r>
          </a:p>
          <a:p>
            <a:r>
              <a:rPr lang="en-CA" sz="2200" b="1" dirty="0" smtClean="0">
                <a:solidFill>
                  <a:srgbClr val="C00000"/>
                </a:solidFill>
              </a:rPr>
              <a:t>Polar and High-mountain Regions</a:t>
            </a:r>
            <a:r>
              <a:rPr lang="en-CA" sz="2200" dirty="0" smtClean="0">
                <a:solidFill>
                  <a:srgbClr val="C00000"/>
                </a:solidFill>
              </a:rPr>
              <a:t>: </a:t>
            </a:r>
          </a:p>
          <a:p>
            <a:pPr lvl="1">
              <a:spcBef>
                <a:spcPts val="0"/>
              </a:spcBef>
            </a:pPr>
            <a:r>
              <a:rPr lang="en-CA" sz="2000" i="1" dirty="0" smtClean="0"/>
              <a:t>Improve meteorological and hydrological monitoring, prediction and services in polar and high-mountain regions and beyond, by: </a:t>
            </a:r>
          </a:p>
          <a:p>
            <a:pPr lvl="1">
              <a:spcBef>
                <a:spcPts val="0"/>
              </a:spcBef>
            </a:pPr>
            <a:r>
              <a:rPr lang="en-CA" sz="2000" i="1" dirty="0" smtClean="0"/>
              <a:t>(</a:t>
            </a:r>
            <a:r>
              <a:rPr lang="en-CA" sz="2000" i="1" dirty="0" err="1" smtClean="0"/>
              <a:t>i</a:t>
            </a:r>
            <a:r>
              <a:rPr lang="en-CA" sz="2000" b="1" i="1" dirty="0" smtClean="0"/>
              <a:t>) </a:t>
            </a:r>
            <a:r>
              <a:rPr lang="en-CA" sz="2000" b="1" i="1" dirty="0" err="1" smtClean="0"/>
              <a:t>operationalizing</a:t>
            </a:r>
            <a:r>
              <a:rPr lang="en-CA" sz="2000" b="1" i="1" dirty="0" smtClean="0"/>
              <a:t> the </a:t>
            </a:r>
            <a:r>
              <a:rPr lang="en-CA" sz="2000" b="1" i="1" dirty="0" smtClean="0">
                <a:solidFill>
                  <a:srgbClr val="C00000"/>
                </a:solidFill>
              </a:rPr>
              <a:t>Global Cryosphere Watch</a:t>
            </a:r>
            <a:r>
              <a:rPr lang="en-CA" sz="2000" i="1" dirty="0" smtClean="0"/>
              <a:t>; </a:t>
            </a:r>
          </a:p>
          <a:p>
            <a:pPr lvl="1">
              <a:spcBef>
                <a:spcPts val="0"/>
              </a:spcBef>
            </a:pPr>
            <a:r>
              <a:rPr lang="en-CA" sz="2000" i="1" dirty="0" smtClean="0"/>
              <a:t>(ii) better understanding the implications of changes in these regions on the global weather and climate patterns, and </a:t>
            </a:r>
          </a:p>
          <a:p>
            <a:pPr lvl="1">
              <a:spcBef>
                <a:spcPts val="0"/>
              </a:spcBef>
            </a:pPr>
            <a:r>
              <a:rPr lang="en-CA" sz="2000" i="1" dirty="0" smtClean="0"/>
              <a:t>(iii) advancing the polar prediction under the Global Integrated Polar Prediction System</a:t>
            </a:r>
          </a:p>
          <a:p>
            <a:pPr>
              <a:buNone/>
            </a:pPr>
            <a:endParaRPr lang="en-CA" sz="2200" dirty="0"/>
          </a:p>
        </p:txBody>
      </p:sp>
      <p:sp>
        <p:nvSpPr>
          <p:cNvPr id="6" name="TextBox 5"/>
          <p:cNvSpPr txBox="1"/>
          <p:nvPr/>
        </p:nvSpPr>
        <p:spPr>
          <a:xfrm>
            <a:off x="0" y="4653136"/>
            <a:ext cx="9144000" cy="1938992"/>
          </a:xfrm>
          <a:prstGeom prst="rect">
            <a:avLst/>
          </a:prstGeom>
          <a:noFill/>
        </p:spPr>
        <p:txBody>
          <a:bodyPr wrap="square" rtlCol="0">
            <a:spAutoFit/>
          </a:bodyPr>
          <a:lstStyle/>
          <a:p>
            <a:pPr algn="ctr"/>
            <a:r>
              <a:rPr lang="en-CA" sz="2400" b="1" i="1" dirty="0" smtClean="0">
                <a:solidFill>
                  <a:srgbClr val="C00000"/>
                </a:solidFill>
              </a:rPr>
              <a:t>GCW is a cross-cutting activity dependent on partnerships</a:t>
            </a:r>
          </a:p>
          <a:p>
            <a:pPr algn="ctr"/>
            <a:endParaRPr lang="en-CA" sz="2400" b="1" i="1" dirty="0" smtClean="0">
              <a:solidFill>
                <a:srgbClr val="C00000"/>
              </a:solidFill>
            </a:endParaRPr>
          </a:p>
          <a:p>
            <a:pPr algn="ctr"/>
            <a:r>
              <a:rPr lang="en-CA" sz="2400" b="1" i="1" dirty="0" smtClean="0">
                <a:solidFill>
                  <a:srgbClr val="C00000"/>
                </a:solidFill>
              </a:rPr>
              <a:t>Robust, sustained surface and space-based observing system  is essential for GCW to achieve its mission</a:t>
            </a:r>
          </a:p>
          <a:p>
            <a:pPr algn="ctr"/>
            <a:endParaRPr lang="en-CA" sz="24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75791"/>
          </a:xfrm>
        </p:spPr>
        <p:txBody>
          <a:bodyPr/>
          <a:lstStyle/>
          <a:p>
            <a:pPr algn="ctr"/>
            <a:r>
              <a:rPr lang="en-CA" sz="2800" i="1" dirty="0" smtClean="0">
                <a:effectLst>
                  <a:outerShdw blurRad="38100" dist="38100" dir="2700000" algn="tl">
                    <a:srgbClr val="000000">
                      <a:alpha val="43137"/>
                    </a:srgbClr>
                  </a:outerShdw>
                </a:effectLst>
              </a:rPr>
              <a:t>Linking to WIGOS Priorities 2016-2019 </a:t>
            </a:r>
            <a:endParaRPr lang="en-CA" sz="2800"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1520" y="1124744"/>
            <a:ext cx="8713788" cy="4897437"/>
          </a:xfrm>
        </p:spPr>
        <p:txBody>
          <a:bodyPr/>
          <a:lstStyle/>
          <a:p>
            <a:pPr>
              <a:spcAft>
                <a:spcPts val="0"/>
              </a:spcAft>
              <a:buNone/>
            </a:pPr>
            <a:r>
              <a:rPr lang="en-CA" sz="1700" dirty="0" smtClean="0">
                <a:latin typeface="Calibri" pitchFamily="34" charset="0"/>
                <a:ea typeface="Calibri"/>
                <a:cs typeface="Calibri" pitchFamily="34" charset="0"/>
              </a:rPr>
              <a:t>(1) National WIGOS Implementation</a:t>
            </a:r>
          </a:p>
          <a:p>
            <a:pPr>
              <a:spcAft>
                <a:spcPts val="0"/>
              </a:spcAft>
              <a:buNone/>
            </a:pPr>
            <a:r>
              <a:rPr lang="en-CA" sz="1700" dirty="0" smtClean="0">
                <a:latin typeface="Calibri" pitchFamily="34" charset="0"/>
                <a:ea typeface="Calibri"/>
                <a:cs typeface="Calibri" pitchFamily="34" charset="0"/>
              </a:rPr>
              <a:t>	=&gt; covered through GCW efforts and its implementation plan (CryoNet, Data Portal ...)</a:t>
            </a:r>
          </a:p>
          <a:p>
            <a:pPr>
              <a:spcAft>
                <a:spcPts val="0"/>
              </a:spcAft>
              <a:buNone/>
            </a:pPr>
            <a:r>
              <a:rPr lang="en-CA" sz="1000" dirty="0" smtClean="0">
                <a:latin typeface="Calibri" pitchFamily="34" charset="0"/>
                <a:ea typeface="Calibri"/>
                <a:cs typeface="Calibri" pitchFamily="34" charset="0"/>
              </a:rPr>
              <a:t> </a:t>
            </a:r>
          </a:p>
          <a:p>
            <a:pPr>
              <a:spcAft>
                <a:spcPts val="0"/>
              </a:spcAft>
              <a:buNone/>
            </a:pPr>
            <a:r>
              <a:rPr lang="en-CA" sz="1700" dirty="0" smtClean="0">
                <a:latin typeface="Calibri" pitchFamily="34" charset="0"/>
                <a:ea typeface="Calibri"/>
                <a:cs typeface="Calibri" pitchFamily="34" charset="0"/>
              </a:rPr>
              <a:t>(2) WIGOS Regulatory material complemented with necessary Guidance material</a:t>
            </a:r>
          </a:p>
          <a:p>
            <a:pPr>
              <a:spcAft>
                <a:spcPts val="0"/>
              </a:spcAft>
              <a:buNone/>
            </a:pPr>
            <a:r>
              <a:rPr lang="en-CA" sz="1700" dirty="0" smtClean="0">
                <a:latin typeface="Calibri" pitchFamily="34" charset="0"/>
                <a:ea typeface="Calibri"/>
                <a:cs typeface="Calibri" pitchFamily="34" charset="0"/>
              </a:rPr>
              <a:t>	=&gt; covered through GCW efforts to develop Manual &amp; Guide and best practices</a:t>
            </a:r>
          </a:p>
          <a:p>
            <a:pPr>
              <a:spcAft>
                <a:spcPts val="0"/>
              </a:spcAft>
              <a:buNone/>
            </a:pPr>
            <a:endParaRPr lang="en-CA" sz="1000" dirty="0" smtClean="0">
              <a:latin typeface="Calibri" pitchFamily="34" charset="0"/>
              <a:ea typeface="Calibri"/>
              <a:cs typeface="Calibri" pitchFamily="34" charset="0"/>
            </a:endParaRPr>
          </a:p>
          <a:p>
            <a:pPr>
              <a:spcAft>
                <a:spcPts val="0"/>
              </a:spcAft>
              <a:buNone/>
            </a:pPr>
            <a:r>
              <a:rPr lang="en-CA" sz="1700" dirty="0" smtClean="0">
                <a:latin typeface="Calibri" pitchFamily="34" charset="0"/>
                <a:ea typeface="Calibri"/>
                <a:cs typeface="Calibri" pitchFamily="34" charset="0"/>
              </a:rPr>
              <a:t>(3) Further development of the WIGOS Information Resource (WIR) with special emphasis on operational deployment of OSCAR;</a:t>
            </a:r>
          </a:p>
          <a:p>
            <a:pPr>
              <a:spcAft>
                <a:spcPts val="0"/>
              </a:spcAft>
              <a:buNone/>
            </a:pPr>
            <a:r>
              <a:rPr lang="en-CA" sz="1700" dirty="0" smtClean="0">
                <a:latin typeface="Calibri" pitchFamily="34" charset="0"/>
                <a:ea typeface="Calibri"/>
                <a:cs typeface="Calibri" pitchFamily="34" charset="0"/>
              </a:rPr>
              <a:t>	=&gt; Efforts are underway to link the station/site metadata to the data portal, and then to be provided to OSCAR via Machine to Machine interface.</a:t>
            </a:r>
          </a:p>
          <a:p>
            <a:pPr>
              <a:spcAft>
                <a:spcPts val="0"/>
              </a:spcAft>
              <a:buNone/>
            </a:pPr>
            <a:r>
              <a:rPr lang="en-CA" sz="1000" dirty="0" smtClean="0">
                <a:latin typeface="Calibri" pitchFamily="34" charset="0"/>
                <a:ea typeface="Calibri"/>
                <a:cs typeface="Calibri" pitchFamily="34" charset="0"/>
              </a:rPr>
              <a:t> </a:t>
            </a:r>
          </a:p>
          <a:p>
            <a:pPr>
              <a:spcAft>
                <a:spcPts val="0"/>
              </a:spcAft>
              <a:buNone/>
            </a:pPr>
            <a:r>
              <a:rPr lang="en-CA" sz="1700" dirty="0" smtClean="0">
                <a:latin typeface="Calibri" pitchFamily="34" charset="0"/>
                <a:ea typeface="Calibri"/>
                <a:cs typeface="Calibri" pitchFamily="34" charset="0"/>
              </a:rPr>
              <a:t>(4) Development of the WIGOS Data Quality Monitoring System (WDQMS);</a:t>
            </a:r>
          </a:p>
          <a:p>
            <a:pPr>
              <a:spcAft>
                <a:spcPts val="0"/>
              </a:spcAft>
              <a:buNone/>
            </a:pPr>
            <a:r>
              <a:rPr lang="en-CA" sz="1700" dirty="0" smtClean="0">
                <a:latin typeface="Calibri" pitchFamily="34" charset="0"/>
                <a:ea typeface="Calibri"/>
                <a:cs typeface="Calibri" pitchFamily="34" charset="0"/>
              </a:rPr>
              <a:t>	=&gt; Discussion ongoing on the issue of quality management for GCW</a:t>
            </a:r>
          </a:p>
          <a:p>
            <a:pPr>
              <a:spcAft>
                <a:spcPts val="0"/>
              </a:spcAft>
              <a:buNone/>
            </a:pPr>
            <a:endParaRPr lang="en-CA" sz="1000" dirty="0" smtClean="0">
              <a:latin typeface="Calibri" pitchFamily="34" charset="0"/>
              <a:ea typeface="Calibri"/>
              <a:cs typeface="Calibri" pitchFamily="34" charset="0"/>
            </a:endParaRPr>
          </a:p>
          <a:p>
            <a:pPr>
              <a:spcAft>
                <a:spcPts val="0"/>
              </a:spcAft>
              <a:buNone/>
            </a:pPr>
            <a:r>
              <a:rPr lang="en-CA" sz="1700" dirty="0" smtClean="0">
                <a:latin typeface="Calibri" pitchFamily="34" charset="0"/>
                <a:ea typeface="Calibri"/>
                <a:cs typeface="Calibri" pitchFamily="34" charset="0"/>
              </a:rPr>
              <a:t>(5) Concept development and initial establishment of Regional WIGOS Centres (RWCs).</a:t>
            </a:r>
          </a:p>
          <a:p>
            <a:pPr>
              <a:spcAft>
                <a:spcPts val="0"/>
              </a:spcAft>
              <a:buNone/>
            </a:pPr>
            <a:r>
              <a:rPr lang="en-CA" sz="1700" dirty="0" smtClean="0">
                <a:latin typeface="Calibri" pitchFamily="34" charset="0"/>
                <a:ea typeface="Calibri"/>
                <a:cs typeface="Calibri" pitchFamily="34" charset="0"/>
              </a:rPr>
              <a:t>	=&gt; There are two aspects to consider (</a:t>
            </a:r>
            <a:r>
              <a:rPr lang="en-CA" sz="1700" dirty="0" err="1" smtClean="0">
                <a:latin typeface="Calibri" pitchFamily="34" charset="0"/>
                <a:ea typeface="Calibri"/>
                <a:cs typeface="Calibri" pitchFamily="34" charset="0"/>
              </a:rPr>
              <a:t>i</a:t>
            </a:r>
            <a:r>
              <a:rPr lang="en-CA" sz="1700" dirty="0" smtClean="0">
                <a:latin typeface="Calibri" pitchFamily="34" charset="0"/>
                <a:ea typeface="Calibri"/>
                <a:cs typeface="Calibri" pitchFamily="34" charset="0"/>
              </a:rPr>
              <a:t>) how the RWCs once established will be covering cryospheric observations, and (ii) whether there is a need to promote specific centres focusing on cryospheric observations.</a:t>
            </a:r>
          </a:p>
          <a:p>
            <a:endParaRPr lang="en-C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2699792" y="2060848"/>
            <a:ext cx="6019800" cy="1676400"/>
            <a:chOff x="288" y="1536"/>
            <a:chExt cx="5184" cy="1687"/>
          </a:xfrm>
        </p:grpSpPr>
        <p:pic>
          <p:nvPicPr>
            <p:cNvPr id="718859" name="Picture 7" descr="icecap"/>
            <p:cNvPicPr>
              <a:picLocks noChangeAspect="1" noChangeArrowheads="1"/>
            </p:cNvPicPr>
            <p:nvPr/>
          </p:nvPicPr>
          <p:blipFill>
            <a:blip r:embed="rId3" cstate="print"/>
            <a:srcRect/>
            <a:stretch>
              <a:fillRect/>
            </a:stretch>
          </p:blipFill>
          <p:spPr bwMode="auto">
            <a:xfrm>
              <a:off x="3120" y="1536"/>
              <a:ext cx="2352" cy="1687"/>
            </a:xfrm>
            <a:prstGeom prst="rect">
              <a:avLst/>
            </a:prstGeom>
            <a:noFill/>
            <a:ln w="9525">
              <a:noFill/>
              <a:miter lim="800000"/>
              <a:headEnd/>
              <a:tailEnd/>
            </a:ln>
          </p:spPr>
        </p:pic>
        <p:sp>
          <p:nvSpPr>
            <p:cNvPr id="718860" name="Text Box 8"/>
            <p:cNvSpPr txBox="1">
              <a:spLocks noChangeArrowheads="1"/>
            </p:cNvSpPr>
            <p:nvPr/>
          </p:nvSpPr>
          <p:spPr bwMode="auto">
            <a:xfrm>
              <a:off x="288" y="2350"/>
              <a:ext cx="2497" cy="382"/>
            </a:xfrm>
            <a:prstGeom prst="rect">
              <a:avLst/>
            </a:prstGeom>
            <a:noFill/>
            <a:ln w="9525">
              <a:noFill/>
              <a:miter lim="800000"/>
              <a:headEnd/>
              <a:tailEnd/>
            </a:ln>
          </p:spPr>
          <p:txBody>
            <a:bodyPr>
              <a:spAutoFit/>
            </a:bodyPr>
            <a:lstStyle/>
            <a:p>
              <a:pPr fontAlgn="base">
                <a:spcBef>
                  <a:spcPct val="50000"/>
                </a:spcBef>
                <a:spcAft>
                  <a:spcPct val="0"/>
                </a:spcAft>
              </a:pPr>
              <a:endParaRPr lang="en-US" sz="2000">
                <a:solidFill>
                  <a:srgbClr val="000000"/>
                </a:solidFill>
                <a:latin typeface="Arial" pitchFamily="34" charset="0"/>
                <a:cs typeface="Arial" pitchFamily="34" charset="0"/>
              </a:endParaRPr>
            </a:p>
          </p:txBody>
        </p:sp>
      </p:grpSp>
      <p:pic>
        <p:nvPicPr>
          <p:cNvPr id="718851" name="Picture 2" descr="C:\Users\Owner\Documents\Portable March 15 2009\from admin\CIMO-SPICE-Precip\Pics\Pallas site 2012.JPG"/>
          <p:cNvPicPr>
            <a:picLocks noChangeAspect="1" noChangeArrowheads="1"/>
          </p:cNvPicPr>
          <p:nvPr/>
        </p:nvPicPr>
        <p:blipFill>
          <a:blip r:embed="rId4" cstate="print"/>
          <a:srcRect/>
          <a:stretch>
            <a:fillRect/>
          </a:stretch>
        </p:blipFill>
        <p:spPr bwMode="auto">
          <a:xfrm>
            <a:off x="251520" y="260648"/>
            <a:ext cx="2362200" cy="1771650"/>
          </a:xfrm>
          <a:prstGeom prst="rect">
            <a:avLst/>
          </a:prstGeom>
          <a:noFill/>
          <a:ln w="9525">
            <a:noFill/>
            <a:miter lim="800000"/>
            <a:headEnd/>
            <a:tailEnd/>
          </a:ln>
        </p:spPr>
      </p:pic>
      <p:pic>
        <p:nvPicPr>
          <p:cNvPr id="718852" name="Picture 3" descr="C:\Users\Owner\Documents\Portable March 15 2009\from admin\CIMO-SPICE-Precip\Pics\PENNY_STATION1B40.jpg"/>
          <p:cNvPicPr>
            <a:picLocks noChangeAspect="1" noChangeArrowheads="1"/>
          </p:cNvPicPr>
          <p:nvPr/>
        </p:nvPicPr>
        <p:blipFill>
          <a:blip r:embed="rId5" cstate="print"/>
          <a:srcRect/>
          <a:stretch>
            <a:fillRect/>
          </a:stretch>
        </p:blipFill>
        <p:spPr bwMode="auto">
          <a:xfrm>
            <a:off x="3707904" y="908720"/>
            <a:ext cx="1752600" cy="2613025"/>
          </a:xfrm>
          <a:prstGeom prst="rect">
            <a:avLst/>
          </a:prstGeom>
          <a:noFill/>
          <a:ln w="9525">
            <a:noFill/>
            <a:miter lim="800000"/>
            <a:headEnd/>
            <a:tailEnd/>
          </a:ln>
        </p:spPr>
      </p:pic>
      <p:pic>
        <p:nvPicPr>
          <p:cNvPr id="718853" name="Picture 4" descr="C:\Users\Owner\Documents\Portable March 15 2009\from admin\CIMO-SPICE-Precip\Pics\Sodankyla Precip.JPG"/>
          <p:cNvPicPr>
            <a:picLocks noChangeAspect="1" noChangeArrowheads="1"/>
          </p:cNvPicPr>
          <p:nvPr/>
        </p:nvPicPr>
        <p:blipFill>
          <a:blip r:embed="rId6" cstate="print"/>
          <a:srcRect/>
          <a:stretch>
            <a:fillRect/>
          </a:stretch>
        </p:blipFill>
        <p:spPr bwMode="auto">
          <a:xfrm>
            <a:off x="683568" y="2276872"/>
            <a:ext cx="2387600" cy="1790700"/>
          </a:xfrm>
          <a:prstGeom prst="rect">
            <a:avLst/>
          </a:prstGeom>
          <a:noFill/>
          <a:ln w="9525">
            <a:noFill/>
            <a:miter lim="800000"/>
            <a:headEnd/>
            <a:tailEnd/>
          </a:ln>
        </p:spPr>
      </p:pic>
      <p:pic>
        <p:nvPicPr>
          <p:cNvPr id="718854" name="Picture 4"/>
          <p:cNvPicPr>
            <a:picLocks noChangeAspect="1" noChangeArrowheads="1"/>
          </p:cNvPicPr>
          <p:nvPr/>
        </p:nvPicPr>
        <p:blipFill>
          <a:blip r:embed="rId7" cstate="print"/>
          <a:srcRect/>
          <a:stretch>
            <a:fillRect/>
          </a:stretch>
        </p:blipFill>
        <p:spPr bwMode="auto">
          <a:xfrm>
            <a:off x="6372200" y="260648"/>
            <a:ext cx="2582863" cy="1622425"/>
          </a:xfrm>
          <a:prstGeom prst="rect">
            <a:avLst/>
          </a:prstGeom>
          <a:noFill/>
          <a:ln w="9525">
            <a:noFill/>
            <a:round/>
            <a:headEnd/>
            <a:tailEnd/>
          </a:ln>
        </p:spPr>
      </p:pic>
      <p:sp>
        <p:nvSpPr>
          <p:cNvPr id="13" name="TextBox 12"/>
          <p:cNvSpPr txBox="1"/>
          <p:nvPr/>
        </p:nvSpPr>
        <p:spPr>
          <a:xfrm>
            <a:off x="2555776" y="0"/>
            <a:ext cx="4194746" cy="708025"/>
          </a:xfrm>
          <a:prstGeom prst="rect">
            <a:avLst/>
          </a:prstGeom>
          <a:noFill/>
        </p:spPr>
        <p:txBody>
          <a:bodyPr wrap="square">
            <a:spAutoFit/>
          </a:bodyPr>
          <a:lstStyle/>
          <a:p>
            <a:pPr fontAlgn="base">
              <a:spcBef>
                <a:spcPct val="0"/>
              </a:spcBef>
              <a:spcAft>
                <a:spcPct val="0"/>
              </a:spcAft>
              <a:defRPr/>
            </a:pPr>
            <a:r>
              <a:rPr lang="en-CA" sz="4000" b="1" i="1" dirty="0">
                <a:solidFill>
                  <a:srgbClr val="000000"/>
                </a:solidFill>
                <a:effectLst>
                  <a:outerShdw blurRad="38100" dist="38100" dir="2700000" algn="tl">
                    <a:srgbClr val="000000">
                      <a:alpha val="43137"/>
                    </a:srgbClr>
                  </a:outerShdw>
                </a:effectLst>
                <a:latin typeface="Calibri" pitchFamily="34" charset="0"/>
                <a:cs typeface="Arial" pitchFamily="34" charset="0"/>
              </a:rPr>
              <a:t>Moving Forward…</a:t>
            </a:r>
            <a:endParaRPr lang="en-CA" sz="4000" b="1" i="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718856" name="Picture 24" descr="Seajul29"/>
          <p:cNvPicPr>
            <a:picLocks noChangeAspect="1" noChangeArrowheads="1"/>
          </p:cNvPicPr>
          <p:nvPr/>
        </p:nvPicPr>
        <p:blipFill>
          <a:blip r:embed="rId8" cstate="print"/>
          <a:srcRect/>
          <a:stretch>
            <a:fillRect/>
          </a:stretch>
        </p:blipFill>
        <p:spPr bwMode="auto">
          <a:xfrm>
            <a:off x="6516216" y="3933056"/>
            <a:ext cx="2179638" cy="1779588"/>
          </a:xfrm>
          <a:prstGeom prst="rect">
            <a:avLst/>
          </a:prstGeom>
          <a:noFill/>
          <a:ln w="9525">
            <a:noFill/>
            <a:miter lim="800000"/>
            <a:headEnd/>
            <a:tailEnd/>
          </a:ln>
        </p:spPr>
      </p:pic>
      <p:pic>
        <p:nvPicPr>
          <p:cNvPr id="718857" name="Picture 16"/>
          <p:cNvPicPr>
            <a:picLocks noChangeAspect="1" noChangeArrowheads="1"/>
          </p:cNvPicPr>
          <p:nvPr/>
        </p:nvPicPr>
        <p:blipFill>
          <a:blip r:embed="rId9" cstate="print"/>
          <a:srcRect/>
          <a:stretch>
            <a:fillRect/>
          </a:stretch>
        </p:blipFill>
        <p:spPr bwMode="auto">
          <a:xfrm>
            <a:off x="3203848" y="4005064"/>
            <a:ext cx="2808288" cy="1752600"/>
          </a:xfrm>
          <a:prstGeom prst="rect">
            <a:avLst/>
          </a:prstGeom>
          <a:noFill/>
          <a:ln w="9525">
            <a:noFill/>
            <a:miter lim="800000"/>
            <a:headEnd/>
            <a:tailEnd/>
          </a:ln>
        </p:spPr>
      </p:pic>
      <p:pic>
        <p:nvPicPr>
          <p:cNvPr id="718858" name="Picture 16" descr="envisat"/>
          <p:cNvPicPr>
            <a:picLocks noChangeAspect="1" noChangeArrowheads="1"/>
          </p:cNvPicPr>
          <p:nvPr/>
        </p:nvPicPr>
        <p:blipFill>
          <a:blip r:embed="rId10" cstate="print"/>
          <a:srcRect/>
          <a:stretch>
            <a:fillRect/>
          </a:stretch>
        </p:blipFill>
        <p:spPr bwMode="auto">
          <a:xfrm>
            <a:off x="395536" y="4149080"/>
            <a:ext cx="2209800" cy="1657350"/>
          </a:xfrm>
          <a:prstGeom prst="rect">
            <a:avLst/>
          </a:prstGeom>
          <a:noFill/>
          <a:ln w="9525">
            <a:noFill/>
            <a:miter lim="800000"/>
            <a:headEnd/>
            <a:tailEnd/>
          </a:ln>
        </p:spPr>
      </p:pic>
      <p:sp>
        <p:nvSpPr>
          <p:cNvPr id="14" name="Rectangle 13"/>
          <p:cNvSpPr/>
          <p:nvPr/>
        </p:nvSpPr>
        <p:spPr>
          <a:xfrm>
            <a:off x="503040" y="5877272"/>
            <a:ext cx="8640960" cy="369332"/>
          </a:xfrm>
          <a:prstGeom prst="rect">
            <a:avLst/>
          </a:prstGeom>
        </p:spPr>
        <p:txBody>
          <a:bodyPr wrap="square">
            <a:spAutoFit/>
          </a:bodyPr>
          <a:lstStyle/>
          <a:p>
            <a:r>
              <a:rPr lang="en-CA" dirty="0" smtClean="0">
                <a:latin typeface="Times" pitchFamily="18" charset="0"/>
              </a:rPr>
              <a:t> </a:t>
            </a:r>
            <a:r>
              <a:rPr lang="en-CA" b="1" i="1" dirty="0" smtClean="0">
                <a:latin typeface="Calibri" pitchFamily="34" charset="0"/>
              </a:rPr>
              <a:t>A host of geographical, physical, technical, economic, political, bureaucratic  challenges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2600" b="1" i="1" dirty="0" smtClean="0">
                <a:effectLst>
                  <a:outerShdw blurRad="38100" dist="38100" dir="2700000" algn="tl">
                    <a:srgbClr val="000000">
                      <a:alpha val="43137"/>
                    </a:srgbClr>
                  </a:outerShdw>
                </a:effectLst>
              </a:rPr>
              <a:t>Cryosphere Information in a Changing Environment</a:t>
            </a:r>
            <a:endParaRPr lang="en-CA" sz="2600"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9512" y="908720"/>
            <a:ext cx="8713788" cy="4897437"/>
          </a:xfrm>
        </p:spPr>
        <p:txBody>
          <a:bodyPr/>
          <a:lstStyle/>
          <a:p>
            <a:r>
              <a:rPr lang="en-CA" sz="1800" dirty="0" smtClean="0"/>
              <a:t>An “</a:t>
            </a:r>
            <a:r>
              <a:rPr lang="en-CA" sz="1800" dirty="0" smtClean="0">
                <a:solidFill>
                  <a:srgbClr val="C00000"/>
                </a:solidFill>
              </a:rPr>
              <a:t>integrated” surface and space-based observing system  </a:t>
            </a:r>
            <a:r>
              <a:rPr lang="en-CA" sz="1800" dirty="0" smtClean="0"/>
              <a:t>will be essential to provide data, information, and integrated products with higher spatial resolution and in near-real time for all regions of the world</a:t>
            </a:r>
          </a:p>
          <a:p>
            <a:r>
              <a:rPr lang="en-CA" sz="1800" dirty="0" smtClean="0"/>
              <a:t>Cryosphere observation and monitoring will be a key element of </a:t>
            </a:r>
            <a:r>
              <a:rPr lang="en-CA" sz="1800" dirty="0" smtClean="0">
                <a:solidFill>
                  <a:srgbClr val="C00000"/>
                </a:solidFill>
              </a:rPr>
              <a:t>“environmental observing</a:t>
            </a:r>
            <a:r>
              <a:rPr lang="en-CA" sz="1800" dirty="0" smtClean="0"/>
              <a:t>” which </a:t>
            </a:r>
            <a:r>
              <a:rPr lang="en-CA" sz="1800" dirty="0" smtClean="0">
                <a:solidFill>
                  <a:srgbClr val="C00000"/>
                </a:solidFill>
              </a:rPr>
              <a:t>will serve a multitude of user communities</a:t>
            </a:r>
          </a:p>
          <a:p>
            <a:pPr lvl="1"/>
            <a:r>
              <a:rPr lang="en-CA" sz="1800" dirty="0" smtClean="0"/>
              <a:t> </a:t>
            </a:r>
            <a:r>
              <a:rPr lang="en-US" sz="1800" dirty="0" smtClean="0">
                <a:solidFill>
                  <a:srgbClr val="C00000"/>
                </a:solidFill>
              </a:rPr>
              <a:t>“water” </a:t>
            </a:r>
            <a:r>
              <a:rPr lang="en-US" sz="1800" dirty="0" smtClean="0"/>
              <a:t>is key issue and will be even more important in the future, in all its aspects (supply, risk, economic resource …). and the cryosphere has a large impact on its amount/quantity in cold climate and alpine regions.</a:t>
            </a:r>
            <a:r>
              <a:rPr lang="en-CA" sz="1800" dirty="0" smtClean="0"/>
              <a:t> </a:t>
            </a:r>
          </a:p>
          <a:p>
            <a:pPr lvl="1"/>
            <a:r>
              <a:rPr lang="en-CA" sz="1800" dirty="0" smtClean="0">
                <a:solidFill>
                  <a:srgbClr val="C00000"/>
                </a:solidFill>
              </a:rPr>
              <a:t>Sea level rise </a:t>
            </a:r>
            <a:r>
              <a:rPr lang="en-CA" sz="1800" dirty="0" smtClean="0"/>
              <a:t>is a significant threat, and continuing cryospheric measuring and monitoring of the loss of ice globally will be essential </a:t>
            </a:r>
          </a:p>
          <a:p>
            <a:pPr lvl="1"/>
            <a:r>
              <a:rPr lang="en-CA" sz="1800" dirty="0" smtClean="0"/>
              <a:t>in </a:t>
            </a:r>
            <a:r>
              <a:rPr lang="en-CA" sz="1800" dirty="0" smtClean="0">
                <a:solidFill>
                  <a:srgbClr val="C00000"/>
                </a:solidFill>
              </a:rPr>
              <a:t>high latitude regions </a:t>
            </a:r>
            <a:r>
              <a:rPr lang="en-CA" sz="1800" dirty="0" smtClean="0"/>
              <a:t>where warming is occurring at a faster rate, changes in sea ice and snow cover, melting of glaciers and ice sheets , thawing of permafrost will have significant physical and socio-economic impacts locally, regionally, globally.</a:t>
            </a:r>
          </a:p>
          <a:p>
            <a:pPr lvl="1"/>
            <a:r>
              <a:rPr lang="en-CA" sz="1800" dirty="0" smtClean="0">
                <a:solidFill>
                  <a:srgbClr val="C00000"/>
                </a:solidFill>
              </a:rPr>
              <a:t>cryospheric related hazards </a:t>
            </a:r>
            <a:r>
              <a:rPr lang="en-CA" sz="1800" dirty="0" smtClean="0"/>
              <a:t>(thin ice (lake, river and sea), avalanches, glacier lake outburst floods, active layer detachments, spring flooding, etc) may increase in response to warming requiring high resolution driving data for high resolution process/forecast models. </a:t>
            </a:r>
          </a:p>
          <a:p>
            <a:endParaRPr lang="en-CA" sz="20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0"/>
            <a:ext cx="7200900" cy="792163"/>
          </a:xfrm>
        </p:spPr>
        <p:txBody>
          <a:bodyPr/>
          <a:lstStyle/>
          <a:p>
            <a:pPr algn="ctr">
              <a:defRPr/>
            </a:pPr>
            <a:r>
              <a:rPr lang="en-US" sz="2000" b="1" i="1" cap="all" dirty="0" smtClean="0">
                <a:effectLst>
                  <a:outerShdw blurRad="38100" dist="38100" dir="2700000" algn="tl">
                    <a:srgbClr val="000000">
                      <a:alpha val="43137"/>
                    </a:srgbClr>
                  </a:outerShdw>
                </a:effectLst>
              </a:rPr>
              <a:t>Challenges Moving  FORWARD</a:t>
            </a:r>
            <a:endParaRPr lang="en-CA" sz="2000" b="1" i="1" cap="all" dirty="0">
              <a:effectLst>
                <a:outerShdw blurRad="38100" dist="38100" dir="2700000" algn="tl">
                  <a:srgbClr val="000000">
                    <a:alpha val="43137"/>
                  </a:srgbClr>
                </a:outerShdw>
              </a:effectLst>
            </a:endParaRPr>
          </a:p>
        </p:txBody>
      </p:sp>
      <p:sp>
        <p:nvSpPr>
          <p:cNvPr id="720899" name="Content Placeholder 2"/>
          <p:cNvSpPr>
            <a:spLocks noGrp="1"/>
          </p:cNvSpPr>
          <p:nvPr>
            <p:ph idx="1"/>
          </p:nvPr>
        </p:nvSpPr>
        <p:spPr>
          <a:xfrm>
            <a:off x="179512" y="620688"/>
            <a:ext cx="8964488" cy="5544616"/>
          </a:xfrm>
        </p:spPr>
        <p:txBody>
          <a:bodyPr/>
          <a:lstStyle/>
          <a:p>
            <a:pPr>
              <a:buFont typeface="Wingdings" pitchFamily="2" charset="2"/>
              <a:buNone/>
            </a:pPr>
            <a:r>
              <a:rPr lang="en-US" sz="2200" dirty="0" smtClean="0">
                <a:latin typeface="Calibri" pitchFamily="34" charset="0"/>
              </a:rPr>
              <a:t>There are many challenges in implementing GCW and meeting expectations:</a:t>
            </a:r>
          </a:p>
          <a:p>
            <a:r>
              <a:rPr lang="en-US" sz="1900" dirty="0" smtClean="0">
                <a:latin typeface="Calibri" pitchFamily="34" charset="0"/>
              </a:rPr>
              <a:t>GCW </a:t>
            </a:r>
            <a:r>
              <a:rPr lang="en-US" sz="1900" dirty="0" smtClean="0">
                <a:latin typeface="Calibri" pitchFamily="34" charset="0"/>
              </a:rPr>
              <a:t>is interdisciplinary and cross-cutting - national, regional and global in scope, addresses all time scales,  requires collaboration among government, academia, private sector  - </a:t>
            </a:r>
            <a:r>
              <a:rPr lang="en-US" sz="1900" i="1" dirty="0" smtClean="0">
                <a:solidFill>
                  <a:srgbClr val="C00000"/>
                </a:solidFill>
                <a:latin typeface="Calibri" pitchFamily="34" charset="0"/>
              </a:rPr>
              <a:t>How do we garner the commitments needed from WMO and different institutions and harness the expertise and resources that each community can offer – more than just NMHSs</a:t>
            </a:r>
            <a:r>
              <a:rPr lang="en-US" sz="1800" i="1" dirty="0" smtClean="0">
                <a:solidFill>
                  <a:srgbClr val="C00000"/>
                </a:solidFill>
                <a:latin typeface="Calibri" pitchFamily="34" charset="0"/>
              </a:rPr>
              <a:t> </a:t>
            </a:r>
            <a:endParaRPr lang="en-US" sz="1800" b="1" i="1" dirty="0" smtClean="0">
              <a:solidFill>
                <a:srgbClr val="C00000"/>
              </a:solidFill>
              <a:latin typeface="Calibri" pitchFamily="34" charset="0"/>
            </a:endParaRPr>
          </a:p>
          <a:p>
            <a:r>
              <a:rPr lang="en-CA" sz="1900" dirty="0" smtClean="0">
                <a:latin typeface="Calibri" pitchFamily="34" charset="0"/>
              </a:rPr>
              <a:t>Need to address the challenges in enabling interoperability between data centres, including WIS, especially for non-NMHS data centres</a:t>
            </a:r>
          </a:p>
          <a:p>
            <a:r>
              <a:rPr lang="en-US" sz="1900" dirty="0" smtClean="0">
                <a:latin typeface="Calibri" pitchFamily="34" charset="0"/>
              </a:rPr>
              <a:t>Overcoming the “strategic” or “commercial” designation of some cryosphere data, hence </a:t>
            </a:r>
            <a:r>
              <a:rPr lang="en-US" sz="1900" smtClean="0">
                <a:latin typeface="Calibri" pitchFamily="34" charset="0"/>
              </a:rPr>
              <a:t>limiting </a:t>
            </a:r>
            <a:r>
              <a:rPr lang="en-US" sz="1900" smtClean="0">
                <a:latin typeface="Calibri" pitchFamily="34" charset="0"/>
              </a:rPr>
              <a:t>sharing</a:t>
            </a:r>
            <a:r>
              <a:rPr lang="en-US" sz="1900" smtClean="0">
                <a:latin typeface="Calibri" pitchFamily="34" charset="0"/>
              </a:rPr>
              <a:t> </a:t>
            </a:r>
            <a:r>
              <a:rPr lang="en-US" sz="1900" dirty="0" smtClean="0">
                <a:latin typeface="Calibri" pitchFamily="34" charset="0"/>
              </a:rPr>
              <a:t>of data -</a:t>
            </a:r>
            <a:r>
              <a:rPr lang="en-CA" sz="1900" dirty="0" smtClean="0">
                <a:solidFill>
                  <a:srgbClr val="C00000"/>
                </a:solidFill>
                <a:latin typeface="Calibri" pitchFamily="34" charset="0"/>
              </a:rPr>
              <a:t>publicly available data and databases </a:t>
            </a:r>
            <a:r>
              <a:rPr lang="en-CA" sz="1900" dirty="0" smtClean="0">
                <a:latin typeface="Calibri" pitchFamily="34" charset="0"/>
              </a:rPr>
              <a:t>are key to ensuring full usefulness of observations that are collected by the future system</a:t>
            </a:r>
          </a:p>
          <a:p>
            <a:endParaRPr lang="en-CA" sz="1900" dirty="0" smtClean="0">
              <a:latin typeface="Calibri" pitchFamily="34" charset="0"/>
            </a:endParaRPr>
          </a:p>
          <a:p>
            <a:r>
              <a:rPr lang="en-US" sz="2000" i="1" dirty="0" smtClean="0">
                <a:solidFill>
                  <a:srgbClr val="C00000"/>
                </a:solidFill>
              </a:rPr>
              <a:t>How does WIGOS see the integration of GCW and cryosphere </a:t>
            </a:r>
            <a:r>
              <a:rPr lang="en-US" sz="2000" i="1" dirty="0" err="1" smtClean="0">
                <a:solidFill>
                  <a:srgbClr val="C00000"/>
                </a:solidFill>
              </a:rPr>
              <a:t>obs</a:t>
            </a:r>
            <a:r>
              <a:rPr lang="en-US" sz="2000" i="1" dirty="0" smtClean="0">
                <a:solidFill>
                  <a:srgbClr val="C00000"/>
                </a:solidFill>
              </a:rPr>
              <a:t>/products as one of the 4 networks that makes WIGOS a whole system?</a:t>
            </a:r>
          </a:p>
          <a:p>
            <a:r>
              <a:rPr lang="en-US" sz="2000" i="1" dirty="0" smtClean="0">
                <a:solidFill>
                  <a:srgbClr val="C00000"/>
                </a:solidFill>
              </a:rPr>
              <a:t>The focus for WMO </a:t>
            </a:r>
            <a:r>
              <a:rPr lang="en-US" sz="2000" i="1" dirty="0" err="1" smtClean="0">
                <a:solidFill>
                  <a:srgbClr val="C00000"/>
                </a:solidFill>
              </a:rPr>
              <a:t>obs</a:t>
            </a:r>
            <a:r>
              <a:rPr lang="en-US" sz="2000" i="1" dirty="0" smtClean="0">
                <a:solidFill>
                  <a:srgbClr val="C00000"/>
                </a:solidFill>
              </a:rPr>
              <a:t> is weather, climate, water. How best can we include cryosphere </a:t>
            </a:r>
            <a:r>
              <a:rPr lang="en-US" sz="2000" i="1" dirty="0" smtClean="0">
                <a:solidFill>
                  <a:srgbClr val="C00000"/>
                </a:solidFill>
              </a:rPr>
              <a:t>observations?</a:t>
            </a:r>
            <a:endParaRPr lang="en-US" sz="1900" i="1" dirty="0" smtClean="0">
              <a:solidFill>
                <a:srgbClr val="C00000"/>
              </a:solidFill>
              <a:latin typeface="Calibri" pitchFamily="34" charset="0"/>
            </a:endParaRPr>
          </a:p>
          <a:p>
            <a:pPr lvl="1">
              <a:buFont typeface="Wingdings" pitchFamily="2" charset="2"/>
              <a:buNone/>
            </a:pPr>
            <a:r>
              <a:rPr lang="en-US" sz="1800" b="1" i="1" dirty="0" smtClean="0">
                <a:solidFill>
                  <a:srgbClr val="C00000"/>
                </a:solidFill>
                <a:latin typeface="Calibri" pitchFamily="34" charset="0"/>
              </a:rPr>
              <a:t>	</a:t>
            </a:r>
          </a:p>
          <a:p>
            <a:endParaRPr lang="en-CA" sz="2000" dirty="0" smtClean="0">
              <a:latin typeface="Arial" pitchFamily="34" charset="0"/>
            </a:endParaRPr>
          </a:p>
        </p:txBody>
      </p:sp>
      <p:pic>
        <p:nvPicPr>
          <p:cNvPr id="720900" name="Picture 5" descr="gcw_logo_3c.png"/>
          <p:cNvPicPr>
            <a:picLocks noChangeAspect="1"/>
          </p:cNvPicPr>
          <p:nvPr/>
        </p:nvPicPr>
        <p:blipFill>
          <a:blip r:embed="rId2" cstate="print"/>
          <a:srcRect/>
          <a:stretch>
            <a:fillRect/>
          </a:stretch>
        </p:blipFill>
        <p:spPr bwMode="auto">
          <a:xfrm>
            <a:off x="7740352" y="1"/>
            <a:ext cx="1176636" cy="746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Grp="1" noChangeArrowheads="1"/>
          </p:cNvSpPr>
          <p:nvPr>
            <p:ph type="title"/>
          </p:nvPr>
        </p:nvSpPr>
        <p:spPr>
          <a:xfrm>
            <a:off x="539552" y="4038600"/>
            <a:ext cx="7992888" cy="719138"/>
          </a:xfrm>
        </p:spPr>
        <p:txBody>
          <a:bodyPr/>
          <a:lstStyle/>
          <a:p>
            <a:r>
              <a:rPr lang="en-US" altLang="en-US" sz="2400" i="1" dirty="0" smtClean="0"/>
              <a:t>GCW…a key component in visioning an integrated observing system</a:t>
            </a:r>
            <a:endParaRPr lang="en-US" altLang="en-US" dirty="0" smtClean="0"/>
          </a:p>
        </p:txBody>
      </p:sp>
      <p:sp>
        <p:nvSpPr>
          <p:cNvPr id="666627" name="Rectangle 2"/>
          <p:cNvSpPr>
            <a:spLocks noChangeArrowheads="1"/>
          </p:cNvSpPr>
          <p:nvPr/>
        </p:nvSpPr>
        <p:spPr bwMode="auto">
          <a:xfrm>
            <a:off x="1907704" y="4797152"/>
            <a:ext cx="5486400" cy="1200150"/>
          </a:xfrm>
          <a:prstGeom prst="rect">
            <a:avLst/>
          </a:prstGeom>
          <a:noFill/>
          <a:ln w="9525">
            <a:noFill/>
            <a:miter lim="800000"/>
            <a:headEnd/>
            <a:tailEnd/>
          </a:ln>
        </p:spPr>
        <p:txBody>
          <a:bodyPr>
            <a:spAutoFit/>
          </a:bodyPr>
          <a:lstStyle/>
          <a:p>
            <a:pPr fontAlgn="base">
              <a:spcBef>
                <a:spcPct val="0"/>
              </a:spcBef>
              <a:spcAft>
                <a:spcPct val="0"/>
              </a:spcAft>
            </a:pPr>
            <a:r>
              <a:rPr lang="en-GB" altLang="en-US" sz="2400" b="1" dirty="0" smtClean="0">
                <a:solidFill>
                  <a:srgbClr val="000000"/>
                </a:solidFill>
                <a:latin typeface="Arial" pitchFamily="34" charset="0"/>
                <a:cs typeface="Arial" pitchFamily="34" charset="0"/>
              </a:rPr>
              <a:t>GCW Website: </a:t>
            </a:r>
            <a:r>
              <a:rPr lang="en-US" altLang="en-US" sz="2400" b="1" dirty="0" smtClean="0">
                <a:solidFill>
                  <a:srgbClr val="000000"/>
                </a:solidFill>
                <a:latin typeface="Arial" pitchFamily="34" charset="0"/>
                <a:cs typeface="Arial" pitchFamily="34" charset="0"/>
                <a:hlinkClick r:id="rId2"/>
              </a:rPr>
              <a:t>http://globalcryospherewatch.org/</a:t>
            </a:r>
            <a:r>
              <a:rPr lang="en-US" altLang="en-US" sz="2400" b="1" dirty="0" smtClean="0">
                <a:solidFill>
                  <a:srgbClr val="000000"/>
                </a:solidFill>
                <a:latin typeface="Arial" pitchFamily="34" charset="0"/>
                <a:cs typeface="Arial" pitchFamily="34" charset="0"/>
              </a:rPr>
              <a:t/>
            </a:r>
            <a:br>
              <a:rPr lang="en-US" altLang="en-US" sz="2400" b="1" dirty="0" smtClean="0">
                <a:solidFill>
                  <a:srgbClr val="000000"/>
                </a:solidFill>
                <a:latin typeface="Arial" pitchFamily="34" charset="0"/>
                <a:cs typeface="Arial" pitchFamily="34" charset="0"/>
              </a:rPr>
            </a:br>
            <a:r>
              <a:rPr lang="fr-CH" altLang="en-US" sz="2400" b="1" dirty="0" smtClean="0">
                <a:solidFill>
                  <a:srgbClr val="000000"/>
                </a:solidFill>
                <a:latin typeface="Arial" pitchFamily="34" charset="0"/>
                <a:cs typeface="Arial" pitchFamily="34" charset="0"/>
              </a:rPr>
              <a:t>GCW Portal: </a:t>
            </a:r>
            <a:r>
              <a:rPr lang="en-US" altLang="en-US" sz="2400" b="1" dirty="0" smtClean="0">
                <a:solidFill>
                  <a:srgbClr val="000000"/>
                </a:solidFill>
                <a:latin typeface="Arial" pitchFamily="34" charset="0"/>
                <a:cs typeface="Arial" pitchFamily="34" charset="0"/>
                <a:hlinkClick r:id="rId3"/>
              </a:rPr>
              <a:t>http://gcw.met.no/</a:t>
            </a:r>
            <a:endParaRPr lang="en-CA" sz="2400" dirty="0" smtClean="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97468"/>
            <a:ext cx="9144000" cy="523220"/>
          </a:xfrm>
          <a:prstGeom prst="rect">
            <a:avLst/>
          </a:prstGeom>
        </p:spPr>
        <p:txBody>
          <a:bodyPr wrap="square">
            <a:spAutoFit/>
          </a:bodyPr>
          <a:lstStyle/>
          <a:p>
            <a:pPr algn="ctr"/>
            <a:r>
              <a:rPr lang="en-US" sz="2800" b="1" dirty="0" err="1" smtClean="0">
                <a:sym typeface="Wingdings" panose="05000000000000000000" pitchFamily="2" charset="2"/>
              </a:rPr>
              <a:t>CryoNet</a:t>
            </a:r>
            <a:r>
              <a:rPr lang="en-US" sz="2800" b="1" dirty="0" smtClean="0">
                <a:sym typeface="Wingdings" panose="05000000000000000000" pitchFamily="2" charset="2"/>
              </a:rPr>
              <a:t> Station and Site concepts</a:t>
            </a:r>
          </a:p>
        </p:txBody>
      </p:sp>
      <p:pic>
        <p:nvPicPr>
          <p:cNvPr id="6" name="Picture 5" descr="E:\Data\Documents-20160125\Meetings\Polar\GCW\GCW SG Boulder 2015\outcome\Steering Group\cryonet-station-site-concept.p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1052736"/>
            <a:ext cx="7740352" cy="5805264"/>
          </a:xfrm>
          <a:prstGeom prst="rect">
            <a:avLst/>
          </a:prstGeom>
          <a:noFill/>
          <a:ln>
            <a:noFill/>
          </a:ln>
        </p:spPr>
      </p:pic>
      <p:sp>
        <p:nvSpPr>
          <p:cNvPr id="5" name="Rectangle 4"/>
          <p:cNvSpPr/>
          <p:nvPr/>
        </p:nvSpPr>
        <p:spPr>
          <a:xfrm>
            <a:off x="395536" y="616223"/>
            <a:ext cx="8746380" cy="707886"/>
          </a:xfrm>
          <a:prstGeom prst="rect">
            <a:avLst/>
          </a:prstGeom>
        </p:spPr>
        <p:txBody>
          <a:bodyPr wrap="square">
            <a:spAutoFit/>
          </a:bodyPr>
          <a:lstStyle/>
          <a:p>
            <a:r>
              <a:rPr lang="en-US" sz="2000" dirty="0"/>
              <a:t>A </a:t>
            </a:r>
            <a:r>
              <a:rPr lang="en-US" sz="2000" i="1" u="sng" dirty="0"/>
              <a:t>CryoNet station</a:t>
            </a:r>
            <a:r>
              <a:rPr lang="en-US" sz="2000" dirty="0"/>
              <a:t> must meet the minimum set of requirements, which includes providing ancillary meteorological measurements. </a:t>
            </a:r>
            <a:endParaRPr lang="en-GB" sz="2000" dirty="0"/>
          </a:p>
        </p:txBody>
      </p:sp>
    </p:spTree>
    <p:extLst>
      <p:ext uri="{BB962C8B-B14F-4D97-AF65-F5344CB8AC3E}">
        <p14:creationId xmlns="" xmlns:p14="http://schemas.microsoft.com/office/powerpoint/2010/main" val="45423413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51520" y="692696"/>
            <a:ext cx="8496944" cy="5632311"/>
          </a:xfrm>
          <a:prstGeom prst="rect">
            <a:avLst/>
          </a:prstGeom>
        </p:spPr>
        <p:txBody>
          <a:bodyPr wrap="square">
            <a:spAutoFit/>
          </a:bodyPr>
          <a:lstStyle/>
          <a:p>
            <a:r>
              <a:rPr lang="en-US" sz="2000" dirty="0" smtClean="0"/>
              <a:t>Measure </a:t>
            </a:r>
            <a:r>
              <a:rPr lang="en-US" sz="2000" dirty="0"/>
              <a:t>at least one variable of at least one cryosphere component (e.g. snow, permafrost, sea ice</a:t>
            </a:r>
            <a:r>
              <a:rPr lang="en-US" sz="2000" dirty="0" smtClean="0"/>
              <a:t>…).</a:t>
            </a:r>
          </a:p>
          <a:p>
            <a:endParaRPr lang="en-US" sz="2000" dirty="0"/>
          </a:p>
          <a:p>
            <a:r>
              <a:rPr lang="en-US" sz="2000" dirty="0" smtClean="0">
                <a:solidFill>
                  <a:srgbClr val="C00000"/>
                </a:solidFill>
              </a:rPr>
              <a:t>Provide </a:t>
            </a:r>
            <a:r>
              <a:rPr lang="en-US" sz="2000" dirty="0">
                <a:solidFill>
                  <a:srgbClr val="C00000"/>
                </a:solidFill>
              </a:rPr>
              <a:t>useful measurements of the cryosphere but do not fulfil </a:t>
            </a:r>
            <a:r>
              <a:rPr lang="en-US" sz="2000" dirty="0" smtClean="0">
                <a:solidFill>
                  <a:srgbClr val="C00000"/>
                </a:solidFill>
              </a:rPr>
              <a:t>all CryoNet </a:t>
            </a:r>
            <a:r>
              <a:rPr lang="en-US" sz="2000" dirty="0">
                <a:solidFill>
                  <a:srgbClr val="C00000"/>
                </a:solidFill>
              </a:rPr>
              <a:t>minimum </a:t>
            </a:r>
            <a:r>
              <a:rPr lang="en-US" sz="2000" dirty="0" smtClean="0">
                <a:solidFill>
                  <a:srgbClr val="C00000"/>
                </a:solidFill>
              </a:rPr>
              <a:t>requirements. </a:t>
            </a:r>
            <a:r>
              <a:rPr lang="en-US" sz="2000" dirty="0">
                <a:solidFill>
                  <a:srgbClr val="C00000"/>
                </a:solidFill>
              </a:rPr>
              <a:t>These stations may be in remote, hard to access regions where cryospheric observations are scarce or in regions where they complement other cryospheric </a:t>
            </a:r>
            <a:r>
              <a:rPr lang="en-US" sz="2000" dirty="0" smtClean="0">
                <a:solidFill>
                  <a:srgbClr val="C00000"/>
                </a:solidFill>
              </a:rPr>
              <a:t>measurements. </a:t>
            </a:r>
          </a:p>
          <a:p>
            <a:endParaRPr lang="en-US" sz="2000" b="1" dirty="0" smtClean="0"/>
          </a:p>
          <a:p>
            <a:endParaRPr lang="en-US" sz="2000" b="1" dirty="0"/>
          </a:p>
          <a:p>
            <a:r>
              <a:rPr lang="en-US" sz="2000" b="1" dirty="0" smtClean="0"/>
              <a:t>Potential </a:t>
            </a:r>
            <a:r>
              <a:rPr lang="en-US" sz="2000" b="1" dirty="0"/>
              <a:t>attributes</a:t>
            </a:r>
            <a:r>
              <a:rPr lang="en-US" sz="2000" dirty="0"/>
              <a:t>:</a:t>
            </a:r>
            <a:endParaRPr lang="en-GB" sz="2000" dirty="0"/>
          </a:p>
          <a:p>
            <a:r>
              <a:rPr lang="en-US" sz="2000" i="1" u="sng" dirty="0"/>
              <a:t>Reference</a:t>
            </a:r>
            <a:r>
              <a:rPr lang="en-US" sz="2000" u="sng" dirty="0"/>
              <a:t>:</a:t>
            </a:r>
            <a:r>
              <a:rPr lang="en-US" sz="2000" dirty="0"/>
              <a:t> have a long-term operational commitment and/or long-term (more than 10 years) data </a:t>
            </a:r>
            <a:r>
              <a:rPr lang="en-US" sz="2000" dirty="0" smtClean="0"/>
              <a:t>records.</a:t>
            </a:r>
          </a:p>
          <a:p>
            <a:endParaRPr lang="en-US" sz="2000" dirty="0" smtClean="0"/>
          </a:p>
          <a:p>
            <a:endParaRPr lang="en-US" sz="2000" dirty="0"/>
          </a:p>
          <a:p>
            <a:r>
              <a:rPr lang="en-US" sz="2000" b="1" dirty="0" smtClean="0"/>
              <a:t>Mobile platforms </a:t>
            </a:r>
            <a:r>
              <a:rPr lang="en-US" sz="2000" dirty="0" smtClean="0"/>
              <a:t>such as ships, drifting stations and buoys may also be contributing stations. </a:t>
            </a:r>
            <a:r>
              <a:rPr lang="en-US" sz="2000" b="1" dirty="0" smtClean="0"/>
              <a:t>Synoptic/climate stations </a:t>
            </a:r>
            <a:r>
              <a:rPr lang="en-US" sz="2000" dirty="0" smtClean="0"/>
              <a:t>of the NMHSs measuring cryospheric variables to WMO standards, and providing their metadata and data via WIS and WIGOS, could fulfill the necessary requirements</a:t>
            </a:r>
            <a:endParaRPr lang="en-GB" sz="2000" dirty="0"/>
          </a:p>
        </p:txBody>
      </p:sp>
      <p:sp>
        <p:nvSpPr>
          <p:cNvPr id="4" name="Rectangle 3"/>
          <p:cNvSpPr/>
          <p:nvPr/>
        </p:nvSpPr>
        <p:spPr>
          <a:xfrm>
            <a:off x="3572" y="83384"/>
            <a:ext cx="9144000" cy="523220"/>
          </a:xfrm>
          <a:prstGeom prst="rect">
            <a:avLst/>
          </a:prstGeom>
        </p:spPr>
        <p:txBody>
          <a:bodyPr wrap="square">
            <a:spAutoFit/>
          </a:bodyPr>
          <a:lstStyle/>
          <a:p>
            <a:pPr algn="ctr"/>
            <a:r>
              <a:rPr lang="en-US" sz="2800" b="1" i="1" dirty="0" smtClean="0"/>
              <a:t>GCW contributing station</a:t>
            </a:r>
            <a:endParaRPr lang="en-GB" sz="2800" i="1" dirty="0"/>
          </a:p>
        </p:txBody>
      </p:sp>
    </p:spTree>
    <p:extLst>
      <p:ext uri="{BB962C8B-B14F-4D97-AF65-F5344CB8AC3E}">
        <p14:creationId xmlns="" xmlns:p14="http://schemas.microsoft.com/office/powerpoint/2010/main" val="203367756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284672" y="695745"/>
            <a:ext cx="8704053" cy="5909310"/>
          </a:xfrm>
          <a:prstGeom prst="rect">
            <a:avLst/>
          </a:prstGeom>
        </p:spPr>
        <p:txBody>
          <a:bodyPr wrap="square">
            <a:spAutoFit/>
          </a:bodyPr>
          <a:lstStyle/>
          <a:p>
            <a:pPr marL="342900" indent="-342900">
              <a:buFont typeface="+mj-lt"/>
              <a:buAutoNum type="arabicPeriod"/>
            </a:pPr>
            <a:r>
              <a:rPr lang="en-US" b="1" dirty="0" smtClean="0"/>
              <a:t>Meeting Core CryoNet Measurement Requirements</a:t>
            </a:r>
            <a:r>
              <a:rPr lang="en-US" dirty="0" smtClean="0"/>
              <a:t>: The station shall measure at least one of the variables of one of the cryosphere components (i.e. </a:t>
            </a:r>
            <a:r>
              <a:rPr lang="en-US" dirty="0" smtClean="0">
                <a:solidFill>
                  <a:srgbClr val="FF0000"/>
                </a:solidFill>
              </a:rPr>
              <a:t>snow, solid precipitation, lake and river ice, sea ice, glaciers, frozen ground and permafrost</a:t>
            </a:r>
            <a:r>
              <a:rPr lang="en-US" dirty="0" smtClean="0"/>
              <a:t>). </a:t>
            </a:r>
            <a:r>
              <a:rPr lang="en-US" dirty="0" smtClean="0">
                <a:solidFill>
                  <a:srgbClr val="FF0000"/>
                </a:solidFill>
              </a:rPr>
              <a:t>The station location is chosen such that cryospheric measurements are representative of the surrounding region, and such representativeness needs to be clearly described.</a:t>
            </a:r>
          </a:p>
          <a:p>
            <a:pPr marL="342900" indent="-342900">
              <a:buFont typeface="+mj-lt"/>
              <a:buAutoNum type="arabicPeriod"/>
            </a:pPr>
            <a:r>
              <a:rPr lang="en-US" b="1" dirty="0" smtClean="0"/>
              <a:t>Commitment </a:t>
            </a:r>
            <a:r>
              <a:rPr lang="en-US" b="1" dirty="0"/>
              <a:t>of Operational Continuity</a:t>
            </a:r>
            <a:r>
              <a:rPr lang="en-US" dirty="0"/>
              <a:t>: The station must be active. The responsible agencies are </a:t>
            </a:r>
            <a:r>
              <a:rPr lang="en-US" dirty="0">
                <a:solidFill>
                  <a:srgbClr val="FF0000"/>
                </a:solidFill>
              </a:rPr>
              <a:t>committed, to the extent reasonable, to sustaining long-term observations </a:t>
            </a:r>
            <a:r>
              <a:rPr lang="en-US" dirty="0"/>
              <a:t>of at least one cryosphere component. There must be a commitment to continue measurements for a </a:t>
            </a:r>
            <a:r>
              <a:rPr lang="en-US" dirty="0">
                <a:solidFill>
                  <a:srgbClr val="FF0000"/>
                </a:solidFill>
              </a:rPr>
              <a:t>minimum of four (4) years</a:t>
            </a:r>
            <a:r>
              <a:rPr lang="en-US" dirty="0"/>
              <a:t>.</a:t>
            </a:r>
          </a:p>
          <a:p>
            <a:pPr marL="342900" indent="-342900">
              <a:buFont typeface="+mj-lt"/>
              <a:buAutoNum type="arabicPeriod"/>
            </a:pPr>
            <a:r>
              <a:rPr lang="en-US" b="1" dirty="0"/>
              <a:t>Metadata Up to Date and </a:t>
            </a:r>
            <a:r>
              <a:rPr lang="en-US" b="1" dirty="0" smtClean="0"/>
              <a:t>Available</a:t>
            </a:r>
            <a:r>
              <a:rPr lang="en-US" dirty="0" smtClean="0"/>
              <a:t>: </a:t>
            </a:r>
            <a:r>
              <a:rPr lang="en-US" dirty="0"/>
              <a:t>The station metadata, including all metadata describing the station characteristics and observational programme, are kept up-to-date and </a:t>
            </a:r>
            <a:r>
              <a:rPr lang="en-US" dirty="0">
                <a:solidFill>
                  <a:srgbClr val="FF0000"/>
                </a:solidFill>
              </a:rPr>
              <a:t>available in the GCW Portal </a:t>
            </a:r>
            <a:r>
              <a:rPr lang="en-US" dirty="0"/>
              <a:t>as the interface to the </a:t>
            </a:r>
            <a:r>
              <a:rPr lang="en-US" dirty="0">
                <a:solidFill>
                  <a:srgbClr val="FF0000"/>
                </a:solidFill>
              </a:rPr>
              <a:t>WIGOS</a:t>
            </a:r>
            <a:r>
              <a:rPr lang="en-US" dirty="0"/>
              <a:t> </a:t>
            </a:r>
            <a:r>
              <a:rPr lang="en-US" dirty="0" smtClean="0">
                <a:solidFill>
                  <a:srgbClr val="FF0000"/>
                </a:solidFill>
              </a:rPr>
              <a:t>OSCAR</a:t>
            </a:r>
            <a:endParaRPr lang="en-US" dirty="0">
              <a:solidFill>
                <a:srgbClr val="FF0000"/>
              </a:solidFill>
            </a:endParaRPr>
          </a:p>
          <a:p>
            <a:pPr marL="342900" indent="-342900">
              <a:buFont typeface="+mj-lt"/>
              <a:buAutoNum type="arabicPeriod"/>
            </a:pPr>
            <a:r>
              <a:rPr lang="en-US" b="1" dirty="0"/>
              <a:t>Compliance with Agreed Regulatory Practice</a:t>
            </a:r>
            <a:r>
              <a:rPr lang="en-US" dirty="0"/>
              <a:t>: The station observational procedures, the instruments and method of observations, quality control practices, etc., should </a:t>
            </a:r>
            <a:r>
              <a:rPr lang="en-US" dirty="0">
                <a:solidFill>
                  <a:srgbClr val="FF0000"/>
                </a:solidFill>
              </a:rPr>
              <a:t>follow GCW endorsed regulations, manuals, guides </a:t>
            </a:r>
            <a:r>
              <a:rPr lang="en-US" dirty="0"/>
              <a:t>and, to the extent possible, the recommended </a:t>
            </a:r>
            <a:r>
              <a:rPr lang="en-US" dirty="0">
                <a:solidFill>
                  <a:srgbClr val="FF0000"/>
                </a:solidFill>
              </a:rPr>
              <a:t>best practices</a:t>
            </a:r>
            <a:r>
              <a:rPr lang="en-US" dirty="0"/>
              <a:t>.</a:t>
            </a:r>
          </a:p>
          <a:p>
            <a:pPr marL="342900" indent="-342900">
              <a:buFont typeface="+mj-lt"/>
              <a:buAutoNum type="arabicPeriod"/>
            </a:pPr>
            <a:r>
              <a:rPr lang="en-US" b="1" dirty="0"/>
              <a:t>Data and Ancillary Data Freely Available</a:t>
            </a:r>
            <a:r>
              <a:rPr lang="en-US" dirty="0"/>
              <a:t>: Data are made </a:t>
            </a:r>
            <a:r>
              <a:rPr lang="en-US" dirty="0">
                <a:solidFill>
                  <a:srgbClr val="FF0000"/>
                </a:solidFill>
              </a:rPr>
              <a:t>freely available, and whenever possible in near real-time</a:t>
            </a:r>
            <a:r>
              <a:rPr lang="en-US" dirty="0"/>
              <a:t>. In situ ancillary meteorological observations, as required by CryoNet best practices, should also be available with documented quality.</a:t>
            </a:r>
          </a:p>
          <a:p>
            <a:pPr marL="342900" indent="-342900">
              <a:buFont typeface="+mj-lt"/>
              <a:buAutoNum type="arabicPeriod"/>
            </a:pPr>
            <a:r>
              <a:rPr lang="en-US" b="1" dirty="0"/>
              <a:t>Competency of Staff</a:t>
            </a:r>
            <a:r>
              <a:rPr lang="en-US" dirty="0"/>
              <a:t>: Personnel must be trained in the operation and maintenance of the station.</a:t>
            </a:r>
          </a:p>
        </p:txBody>
      </p:sp>
      <p:sp>
        <p:nvSpPr>
          <p:cNvPr id="5" name="Rectangle 4"/>
          <p:cNvSpPr/>
          <p:nvPr/>
        </p:nvSpPr>
        <p:spPr>
          <a:xfrm>
            <a:off x="0" y="97468"/>
            <a:ext cx="9144000" cy="523220"/>
          </a:xfrm>
          <a:prstGeom prst="rect">
            <a:avLst/>
          </a:prstGeom>
        </p:spPr>
        <p:txBody>
          <a:bodyPr wrap="square">
            <a:spAutoFit/>
          </a:bodyPr>
          <a:lstStyle/>
          <a:p>
            <a:pPr algn="ctr"/>
            <a:r>
              <a:rPr lang="en-US" sz="2800" b="1" dirty="0" smtClean="0"/>
              <a:t>Minimum requirements of a </a:t>
            </a:r>
            <a:r>
              <a:rPr lang="en-US" sz="2800" b="1" dirty="0" err="1" smtClean="0"/>
              <a:t>CryoNet</a:t>
            </a:r>
            <a:r>
              <a:rPr lang="en-US" sz="2800" b="1" dirty="0" smtClean="0"/>
              <a:t> Station</a:t>
            </a:r>
            <a:endParaRPr lang="en-GB" sz="2800" dirty="0"/>
          </a:p>
        </p:txBody>
      </p:sp>
    </p:spTree>
    <p:extLst>
      <p:ext uri="{BB962C8B-B14F-4D97-AF65-F5344CB8AC3E}">
        <p14:creationId xmlns="" xmlns:p14="http://schemas.microsoft.com/office/powerpoint/2010/main" val="71251035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36304" y="9498"/>
            <a:ext cx="6228184" cy="68628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7" descr="http://globalcryospherewatch.org/cryonet/questionnaire/files/site_photo.19.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4324" y="0"/>
            <a:ext cx="1931723" cy="1448792"/>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9" descr="http://globalcryospherewatch.org/cryonet/questionnaire/files/site_photo.13.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2482" t="12614" r="24514" b="31824"/>
          <a:stretch/>
        </p:blipFill>
        <p:spPr bwMode="auto">
          <a:xfrm>
            <a:off x="524326" y="1448792"/>
            <a:ext cx="1931722" cy="1520717"/>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11" descr="http://globalcryospherewatch.org/cryonet/questionnaire/files/site_photo.52.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24326" y="2989967"/>
            <a:ext cx="1931721" cy="1267692"/>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13" descr="http://globalcryospherewatch.org/cryonet/questionnaire/files/site_photo.40.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24326" y="4272899"/>
            <a:ext cx="1959442" cy="1311693"/>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15" descr="http://globalcryospherewatch.org/cryonet/questionnaire/files/site_photo.64.jpg"/>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t="13933"/>
          <a:stretch/>
        </p:blipFill>
        <p:spPr bwMode="auto">
          <a:xfrm>
            <a:off x="524325" y="5599194"/>
            <a:ext cx="1931721" cy="1246931"/>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583703" y="5652659"/>
            <a:ext cx="418704" cy="369332"/>
          </a:xfrm>
          <a:prstGeom prst="rect">
            <a:avLst/>
          </a:prstGeom>
          <a:noFill/>
        </p:spPr>
        <p:txBody>
          <a:bodyPr wrap="none" rtlCol="0">
            <a:spAutoFit/>
          </a:bodyPr>
          <a:lstStyle/>
          <a:p>
            <a:r>
              <a:rPr lang="en-GB" dirty="0" smtClean="0">
                <a:solidFill>
                  <a:schemeClr val="bg1"/>
                </a:solidFill>
              </a:rPr>
              <a:t>32</a:t>
            </a:r>
            <a:endParaRPr lang="en-US" dirty="0">
              <a:solidFill>
                <a:schemeClr val="bg1"/>
              </a:solidFill>
            </a:endParaRPr>
          </a:p>
        </p:txBody>
      </p:sp>
      <p:sp>
        <p:nvSpPr>
          <p:cNvPr id="11" name="TextBox 10"/>
          <p:cNvSpPr txBox="1"/>
          <p:nvPr/>
        </p:nvSpPr>
        <p:spPr>
          <a:xfrm>
            <a:off x="536203" y="4263246"/>
            <a:ext cx="418704" cy="369332"/>
          </a:xfrm>
          <a:prstGeom prst="rect">
            <a:avLst/>
          </a:prstGeom>
          <a:noFill/>
        </p:spPr>
        <p:txBody>
          <a:bodyPr wrap="none" rtlCol="0">
            <a:spAutoFit/>
          </a:bodyPr>
          <a:lstStyle/>
          <a:p>
            <a:r>
              <a:rPr lang="en-GB" dirty="0" smtClean="0">
                <a:solidFill>
                  <a:schemeClr val="bg1"/>
                </a:solidFill>
              </a:rPr>
              <a:t>15</a:t>
            </a:r>
            <a:endParaRPr lang="en-US" dirty="0">
              <a:solidFill>
                <a:schemeClr val="bg1"/>
              </a:solidFill>
            </a:endParaRPr>
          </a:p>
        </p:txBody>
      </p:sp>
      <p:sp>
        <p:nvSpPr>
          <p:cNvPr id="12" name="TextBox 11"/>
          <p:cNvSpPr txBox="1"/>
          <p:nvPr/>
        </p:nvSpPr>
        <p:spPr>
          <a:xfrm>
            <a:off x="603055" y="3051965"/>
            <a:ext cx="301686" cy="369332"/>
          </a:xfrm>
          <a:prstGeom prst="rect">
            <a:avLst/>
          </a:prstGeom>
          <a:noFill/>
        </p:spPr>
        <p:txBody>
          <a:bodyPr wrap="none" rtlCol="0">
            <a:spAutoFit/>
          </a:bodyPr>
          <a:lstStyle/>
          <a:p>
            <a:r>
              <a:rPr lang="en-GB" dirty="0" smtClean="0">
                <a:solidFill>
                  <a:schemeClr val="bg1"/>
                </a:solidFill>
              </a:rPr>
              <a:t>9</a:t>
            </a:r>
            <a:endParaRPr lang="en-US" dirty="0">
              <a:solidFill>
                <a:schemeClr val="bg1"/>
              </a:solidFill>
            </a:endParaRPr>
          </a:p>
        </p:txBody>
      </p:sp>
      <p:sp>
        <p:nvSpPr>
          <p:cNvPr id="13" name="TextBox 12"/>
          <p:cNvSpPr txBox="1"/>
          <p:nvPr/>
        </p:nvSpPr>
        <p:spPr>
          <a:xfrm>
            <a:off x="614930" y="1555674"/>
            <a:ext cx="301686" cy="369332"/>
          </a:xfrm>
          <a:prstGeom prst="rect">
            <a:avLst/>
          </a:prstGeom>
          <a:noFill/>
        </p:spPr>
        <p:txBody>
          <a:bodyPr wrap="none" rtlCol="0">
            <a:spAutoFit/>
          </a:bodyPr>
          <a:lstStyle/>
          <a:p>
            <a:r>
              <a:rPr lang="en-GB" dirty="0" smtClean="0">
                <a:solidFill>
                  <a:schemeClr val="bg1"/>
                </a:solidFill>
              </a:rPr>
              <a:t>3</a:t>
            </a:r>
            <a:endParaRPr lang="en-US" dirty="0">
              <a:solidFill>
                <a:schemeClr val="bg1"/>
              </a:solidFill>
            </a:endParaRPr>
          </a:p>
        </p:txBody>
      </p:sp>
      <p:sp>
        <p:nvSpPr>
          <p:cNvPr id="14" name="TextBox 13"/>
          <p:cNvSpPr txBox="1"/>
          <p:nvPr/>
        </p:nvSpPr>
        <p:spPr>
          <a:xfrm>
            <a:off x="603055" y="98816"/>
            <a:ext cx="301686" cy="369332"/>
          </a:xfrm>
          <a:prstGeom prst="rect">
            <a:avLst/>
          </a:prstGeom>
          <a:noFill/>
        </p:spPr>
        <p:txBody>
          <a:bodyPr wrap="none" rtlCol="0">
            <a:spAutoFit/>
          </a:bodyPr>
          <a:lstStyle/>
          <a:p>
            <a:r>
              <a:rPr lang="en-GB" dirty="0" smtClean="0">
                <a:solidFill>
                  <a:schemeClr val="bg1"/>
                </a:solidFill>
              </a:rPr>
              <a:t>1</a:t>
            </a:r>
            <a:endParaRPr lang="en-US" dirty="0">
              <a:solidFill>
                <a:schemeClr val="bg1"/>
              </a:solidFill>
            </a:endParaRPr>
          </a:p>
        </p:txBody>
      </p:sp>
      <p:sp>
        <p:nvSpPr>
          <p:cNvPr id="2" name="Rectangle 1"/>
          <p:cNvSpPr/>
          <p:nvPr/>
        </p:nvSpPr>
        <p:spPr>
          <a:xfrm>
            <a:off x="2453288" y="9498"/>
            <a:ext cx="252536" cy="6836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 xmlns:p14="http://schemas.microsoft.com/office/powerpoint/2010/main" val="36531135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251520" y="25831"/>
            <a:ext cx="8515672" cy="892552"/>
          </a:xfrm>
        </p:spPr>
        <p:txBody>
          <a:bodyPr vert="horz" wrap="square" lIns="91440" tIns="45720" rIns="91440" bIns="45720" rtlCol="0" anchor="ctr">
            <a:spAutoFit/>
          </a:bodyPr>
          <a:lstStyle/>
          <a:p>
            <a:r>
              <a:rPr lang="en-US" sz="2800" b="1" dirty="0">
                <a:latin typeface="+mn-lt"/>
                <a:ea typeface="+mn-ea"/>
                <a:cs typeface="+mn-cs"/>
              </a:rPr>
              <a:t>Requirements and Capability for observations</a:t>
            </a:r>
            <a:br>
              <a:rPr lang="en-US" sz="2800" b="1" dirty="0">
                <a:latin typeface="+mn-lt"/>
                <a:ea typeface="+mn-ea"/>
                <a:cs typeface="+mn-cs"/>
              </a:rPr>
            </a:br>
            <a:r>
              <a:rPr lang="en-US" sz="2400" b="1" dirty="0" smtClean="0">
                <a:latin typeface="+mn-lt"/>
                <a:ea typeface="+mn-ea"/>
                <a:cs typeface="+mn-cs"/>
              </a:rPr>
              <a:t>(ongoing)</a:t>
            </a:r>
            <a:endParaRPr lang="en-US" sz="2400" b="1" dirty="0">
              <a:latin typeface="+mn-lt"/>
              <a:ea typeface="+mn-ea"/>
              <a:cs typeface="+mn-cs"/>
            </a:endParaRPr>
          </a:p>
        </p:txBody>
      </p:sp>
      <p:sp>
        <p:nvSpPr>
          <p:cNvPr id="175107" name="Rectangle 3"/>
          <p:cNvSpPr>
            <a:spLocks noGrp="1" noChangeArrowheads="1"/>
          </p:cNvSpPr>
          <p:nvPr>
            <p:ph idx="1"/>
          </p:nvPr>
        </p:nvSpPr>
        <p:spPr>
          <a:xfrm>
            <a:off x="107504" y="1268115"/>
            <a:ext cx="3816350" cy="5329237"/>
          </a:xfrm>
        </p:spPr>
        <p:txBody>
          <a:bodyPr>
            <a:normAutofit fontScale="92500" lnSpcReduction="10000"/>
          </a:bodyPr>
          <a:lstStyle/>
          <a:p>
            <a:pPr>
              <a:lnSpc>
                <a:spcPct val="80000"/>
              </a:lnSpc>
            </a:pPr>
            <a:r>
              <a:rPr lang="en-US" sz="1800" dirty="0"/>
              <a:t>GCW </a:t>
            </a:r>
            <a:r>
              <a:rPr lang="en-US" sz="1800" dirty="0" smtClean="0"/>
              <a:t>Requirements are </a:t>
            </a:r>
            <a:r>
              <a:rPr lang="en-US" sz="1800" dirty="0">
                <a:solidFill>
                  <a:srgbClr val="FE0000"/>
                </a:solidFill>
              </a:rPr>
              <a:t>being</a:t>
            </a:r>
            <a:r>
              <a:rPr lang="en-US" sz="1800" dirty="0"/>
              <a:t> </a:t>
            </a:r>
            <a:r>
              <a:rPr lang="en-US" sz="1800" dirty="0" smtClean="0"/>
              <a:t>formulated and </a:t>
            </a:r>
            <a:r>
              <a:rPr lang="en-US" sz="1800" dirty="0"/>
              <a:t>documented </a:t>
            </a:r>
            <a:br>
              <a:rPr lang="en-US" sz="1800" dirty="0"/>
            </a:br>
            <a:r>
              <a:rPr lang="en-US" sz="1800" dirty="0" smtClean="0"/>
              <a:t>on the GCW </a:t>
            </a:r>
            <a:r>
              <a:rPr lang="en-US" sz="1800" dirty="0" smtClean="0">
                <a:solidFill>
                  <a:srgbClr val="000000"/>
                </a:solidFill>
              </a:rPr>
              <a:t>website</a:t>
            </a:r>
            <a:r>
              <a:rPr lang="en-US" sz="1800" dirty="0" smtClean="0"/>
              <a:t>;</a:t>
            </a:r>
          </a:p>
          <a:p>
            <a:pPr>
              <a:lnSpc>
                <a:spcPct val="80000"/>
              </a:lnSpc>
            </a:pPr>
            <a:endParaRPr lang="en-US" sz="1800" dirty="0"/>
          </a:p>
          <a:p>
            <a:pPr>
              <a:lnSpc>
                <a:spcPct val="80000"/>
              </a:lnSpc>
            </a:pPr>
            <a:r>
              <a:rPr lang="en-US" altLang="ja-JP" sz="1800" dirty="0">
                <a:ea typeface="MS PGothic" charset="0"/>
                <a:cs typeface="MS PGothic" charset="0"/>
              </a:rPr>
              <a:t>They will </a:t>
            </a:r>
            <a:r>
              <a:rPr lang="en-US" altLang="ja-JP" sz="1800" dirty="0">
                <a:solidFill>
                  <a:srgbClr val="FE0000"/>
                </a:solidFill>
                <a:ea typeface="MS PGothic" charset="0"/>
                <a:cs typeface="MS PGothic" charset="0"/>
              </a:rPr>
              <a:t>draw</a:t>
            </a:r>
            <a:r>
              <a:rPr lang="en-US" altLang="ja-JP" sz="1800" dirty="0">
                <a:ea typeface="MS PGothic" charset="0"/>
                <a:cs typeface="MS PGothic" charset="0"/>
              </a:rPr>
              <a:t> from various sets of </a:t>
            </a:r>
            <a:r>
              <a:rPr lang="en-US" altLang="ja-JP" sz="1800" dirty="0">
                <a:solidFill>
                  <a:srgbClr val="FF0000"/>
                </a:solidFill>
                <a:ea typeface="MS PGothic" charset="0"/>
                <a:cs typeface="MS PGothic" charset="0"/>
              </a:rPr>
              <a:t>existing user requirements </a:t>
            </a:r>
            <a:r>
              <a:rPr lang="en-US" altLang="ja-JP" sz="1800" dirty="0">
                <a:ea typeface="MS PGothic" charset="0"/>
                <a:cs typeface="MS PGothic" charset="0"/>
              </a:rPr>
              <a:t>and will be vetted by the scientific community</a:t>
            </a:r>
            <a:r>
              <a:rPr lang="en-US" altLang="ja-JP" sz="1800" dirty="0" smtClean="0">
                <a:ea typeface="MS PGothic" charset="0"/>
                <a:cs typeface="MS PGothic" charset="0"/>
              </a:rPr>
              <a:t>;</a:t>
            </a:r>
          </a:p>
          <a:p>
            <a:pPr>
              <a:lnSpc>
                <a:spcPct val="80000"/>
              </a:lnSpc>
            </a:pPr>
            <a:endParaRPr lang="en-US" sz="1800" dirty="0"/>
          </a:p>
          <a:p>
            <a:pPr>
              <a:lnSpc>
                <a:spcPct val="80000"/>
              </a:lnSpc>
            </a:pPr>
            <a:r>
              <a:rPr lang="en-US" altLang="ja-JP" sz="1800" dirty="0">
                <a:ea typeface="MS PGothic" charset="0"/>
                <a:cs typeface="MS PGothic" charset="0"/>
              </a:rPr>
              <a:t>Those requirements will become part of the WMO </a:t>
            </a:r>
            <a:r>
              <a:rPr lang="en-US" altLang="ja-JP" sz="1800" dirty="0">
                <a:solidFill>
                  <a:srgbClr val="FE0000"/>
                </a:solidFill>
                <a:ea typeface="MS PGothic" charset="0"/>
                <a:cs typeface="MS PGothic" charset="0"/>
              </a:rPr>
              <a:t>Rolling Review of Requirements</a:t>
            </a:r>
            <a:r>
              <a:rPr lang="en-US" altLang="ja-JP" sz="1800" dirty="0">
                <a:ea typeface="MS PGothic" charset="0"/>
                <a:cs typeface="MS PGothic" charset="0"/>
              </a:rPr>
              <a:t> (RRR)</a:t>
            </a:r>
            <a:r>
              <a:rPr lang="en-US" altLang="ja-JP" sz="1800" dirty="0" smtClean="0">
                <a:ea typeface="MS PGothic" charset="0"/>
                <a:cs typeface="MS PGothic" charset="0"/>
              </a:rPr>
              <a:t>;</a:t>
            </a:r>
          </a:p>
          <a:p>
            <a:pPr>
              <a:lnSpc>
                <a:spcPct val="80000"/>
              </a:lnSpc>
            </a:pPr>
            <a:endParaRPr lang="en-US" altLang="ja-JP" sz="1800" dirty="0">
              <a:ea typeface="MS PGothic" charset="0"/>
              <a:cs typeface="MS PGothic" charset="0"/>
            </a:endParaRPr>
          </a:p>
          <a:p>
            <a:pPr>
              <a:lnSpc>
                <a:spcPct val="80000"/>
              </a:lnSpc>
            </a:pPr>
            <a:r>
              <a:rPr lang="en-US" altLang="ja-JP" sz="1800" dirty="0">
                <a:ea typeface="MS PGothic" charset="0"/>
                <a:cs typeface="MS PGothic" charset="0"/>
              </a:rPr>
              <a:t>Will be accessible through the </a:t>
            </a:r>
            <a:r>
              <a:rPr lang="en-GB" altLang="zh-CN" sz="1800" dirty="0">
                <a:ea typeface="宋体" charset="0"/>
                <a:cs typeface="宋体" charset="0"/>
              </a:rPr>
              <a:t>Observing Systems Capability Analysis and Review Tool (</a:t>
            </a:r>
            <a:r>
              <a:rPr lang="en-GB" altLang="zh-CN" sz="1800" dirty="0">
                <a:solidFill>
                  <a:srgbClr val="FE0000"/>
                </a:solidFill>
                <a:ea typeface="宋体" charset="0"/>
                <a:cs typeface="宋体" charset="0"/>
              </a:rPr>
              <a:t>OSCAR</a:t>
            </a:r>
            <a:r>
              <a:rPr lang="en-GB" altLang="zh-CN" sz="1800" dirty="0">
                <a:ea typeface="宋体" charset="0"/>
                <a:cs typeface="宋体" charset="0"/>
              </a:rPr>
              <a:t>), the official source for WMO requirements, which has </a:t>
            </a:r>
            <a:r>
              <a:rPr lang="en-GB" altLang="zh-CN" sz="1800" dirty="0">
                <a:solidFill>
                  <a:srgbClr val="FF0000"/>
                </a:solidFill>
                <a:ea typeface="宋体" charset="0"/>
                <a:cs typeface="宋体" charset="0"/>
              </a:rPr>
              <a:t>a cryosphere theme</a:t>
            </a:r>
            <a:r>
              <a:rPr lang="en-GB" altLang="zh-CN" sz="1800" dirty="0" smtClean="0">
                <a:ea typeface="宋体" charset="0"/>
                <a:cs typeface="宋体" charset="0"/>
              </a:rPr>
              <a:t>;</a:t>
            </a:r>
          </a:p>
          <a:p>
            <a:pPr>
              <a:lnSpc>
                <a:spcPct val="80000"/>
              </a:lnSpc>
            </a:pPr>
            <a:endParaRPr lang="en-GB" sz="1800" dirty="0" smtClean="0"/>
          </a:p>
          <a:p>
            <a:pPr>
              <a:lnSpc>
                <a:spcPct val="80000"/>
              </a:lnSpc>
            </a:pPr>
            <a:r>
              <a:rPr lang="en-GB" sz="1800" dirty="0" smtClean="0">
                <a:solidFill>
                  <a:srgbClr val="FF0000"/>
                </a:solidFill>
              </a:rPr>
              <a:t>GCW may engage the cryosphere community to update the IGOS Cryosphere requirements. This would be a major endeavour. </a:t>
            </a:r>
          </a:p>
          <a:p>
            <a:pPr>
              <a:lnSpc>
                <a:spcPct val="80000"/>
              </a:lnSpc>
            </a:pPr>
            <a:endParaRPr lang="en-GB" altLang="zh-CN" sz="1800" dirty="0" smtClean="0">
              <a:ea typeface="宋体" charset="0"/>
              <a:cs typeface="宋体" charset="0"/>
            </a:endParaRPr>
          </a:p>
          <a:p>
            <a:pPr>
              <a:lnSpc>
                <a:spcPct val="80000"/>
              </a:lnSpc>
            </a:pPr>
            <a:endParaRPr lang="en-GB" altLang="zh-CN" sz="1800" dirty="0">
              <a:ea typeface="宋体" charset="0"/>
              <a:cs typeface="宋体" charset="0"/>
            </a:endParaRPr>
          </a:p>
          <a:p>
            <a:pPr>
              <a:lnSpc>
                <a:spcPct val="80000"/>
              </a:lnSpc>
            </a:pPr>
            <a:endParaRPr lang="en-US" sz="2000" dirty="0"/>
          </a:p>
        </p:txBody>
      </p:sp>
      <p:pic>
        <p:nvPicPr>
          <p:cNvPr id="175108" name="Picture 4"/>
          <p:cNvPicPr>
            <a:picLocks noChangeAspect="1" noChangeArrowheads="1"/>
          </p:cNvPicPr>
          <p:nvPr/>
        </p:nvPicPr>
        <p:blipFill>
          <a:blip r:embed="rId2" cstate="email">
            <a:extLst>
              <a:ext uri="{28A0092B-C50C-407E-A947-70E740481C1C}">
                <a14:useLocalDpi xmlns="" xmlns:a14="http://schemas.microsoft.com/office/drawing/2010/main" val="0"/>
              </a:ext>
            </a:extLst>
          </a:blip>
          <a:srcRect l="11508" t="6036" r="62389" b="10291"/>
          <a:stretch>
            <a:fillRect/>
          </a:stretch>
        </p:blipFill>
        <p:spPr bwMode="auto">
          <a:xfrm>
            <a:off x="4067621" y="1124223"/>
            <a:ext cx="4968875" cy="554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56002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7348" name="Picture 16" descr="impacts_left.jpg"/>
          <p:cNvPicPr>
            <a:picLocks noChangeAspect="1"/>
          </p:cNvPicPr>
          <p:nvPr/>
        </p:nvPicPr>
        <p:blipFill>
          <a:blip r:embed="rId3" cstate="print"/>
          <a:srcRect/>
          <a:stretch>
            <a:fillRect/>
          </a:stretch>
        </p:blipFill>
        <p:spPr bwMode="auto">
          <a:xfrm>
            <a:off x="152400" y="1066800"/>
            <a:ext cx="2079625" cy="5164138"/>
          </a:xfrm>
          <a:prstGeom prst="rect">
            <a:avLst/>
          </a:prstGeom>
          <a:noFill/>
          <a:ln w="9525">
            <a:noFill/>
            <a:miter lim="800000"/>
            <a:headEnd/>
            <a:tailEnd/>
          </a:ln>
        </p:spPr>
      </p:pic>
      <p:pic>
        <p:nvPicPr>
          <p:cNvPr id="697349" name="Picture 18" descr="impacts_right.jpg"/>
          <p:cNvPicPr>
            <a:picLocks noChangeAspect="1"/>
          </p:cNvPicPr>
          <p:nvPr/>
        </p:nvPicPr>
        <p:blipFill>
          <a:blip r:embed="rId4" cstate="print"/>
          <a:srcRect/>
          <a:stretch>
            <a:fillRect/>
          </a:stretch>
        </p:blipFill>
        <p:spPr bwMode="auto">
          <a:xfrm>
            <a:off x="6861175" y="1143000"/>
            <a:ext cx="2103438" cy="5175250"/>
          </a:xfrm>
          <a:prstGeom prst="rect">
            <a:avLst/>
          </a:prstGeom>
          <a:noFill/>
          <a:ln w="9525">
            <a:noFill/>
            <a:miter lim="800000"/>
            <a:headEnd/>
            <a:tailEnd/>
          </a:ln>
        </p:spPr>
      </p:pic>
      <p:sp>
        <p:nvSpPr>
          <p:cNvPr id="697350" name="Rectangle 5"/>
          <p:cNvSpPr>
            <a:spLocks noChangeArrowheads="1"/>
          </p:cNvSpPr>
          <p:nvPr/>
        </p:nvSpPr>
        <p:spPr bwMode="auto">
          <a:xfrm>
            <a:off x="395536" y="0"/>
            <a:ext cx="8280920" cy="1200329"/>
          </a:xfrm>
          <a:prstGeom prst="rect">
            <a:avLst/>
          </a:prstGeom>
          <a:noFill/>
          <a:ln w="9525">
            <a:noFill/>
            <a:miter lim="800000"/>
            <a:headEnd/>
            <a:tailEnd/>
          </a:ln>
        </p:spPr>
        <p:txBody>
          <a:bodyPr wrap="square">
            <a:spAutoFit/>
          </a:bodyPr>
          <a:lstStyle/>
          <a:p>
            <a:r>
              <a:rPr lang="en-CA" altLang="en-US" sz="2400" b="1" i="1" dirty="0">
                <a:solidFill>
                  <a:srgbClr val="002060"/>
                </a:solidFill>
                <a:latin typeface="Calibri" pitchFamily="34" charset="0"/>
                <a:ea typeface="MS PGothic" pitchFamily="34" charset="-128"/>
              </a:rPr>
              <a:t>Cryosphere: solid precipitation</a:t>
            </a:r>
            <a:r>
              <a:rPr lang="en-CA" altLang="en-US" sz="2400" b="1" i="1" baseline="30000" dirty="0">
                <a:solidFill>
                  <a:srgbClr val="002060"/>
                </a:solidFill>
                <a:latin typeface="Calibri" pitchFamily="34" charset="0"/>
                <a:ea typeface="MS PGothic" pitchFamily="34" charset="-128"/>
              </a:rPr>
              <a:t>*</a:t>
            </a:r>
            <a:r>
              <a:rPr lang="en-CA" altLang="en-US" sz="2400" b="1" i="1" dirty="0">
                <a:solidFill>
                  <a:srgbClr val="002060"/>
                </a:solidFill>
                <a:latin typeface="Calibri" pitchFamily="34" charset="0"/>
                <a:ea typeface="MS PGothic" pitchFamily="34" charset="-128"/>
              </a:rPr>
              <a:t>, snow cover</a:t>
            </a:r>
            <a:r>
              <a:rPr lang="en-CA" altLang="en-US" sz="2400" b="1" i="1" baseline="30000" dirty="0">
                <a:solidFill>
                  <a:srgbClr val="002060"/>
                </a:solidFill>
                <a:latin typeface="Calibri" pitchFamily="34" charset="0"/>
                <a:ea typeface="MS PGothic" pitchFamily="34" charset="-128"/>
              </a:rPr>
              <a:t>*</a:t>
            </a:r>
            <a:r>
              <a:rPr lang="en-CA" altLang="en-US" sz="2400" b="1" i="1" dirty="0">
                <a:solidFill>
                  <a:srgbClr val="002060"/>
                </a:solidFill>
                <a:latin typeface="Calibri" pitchFamily="34" charset="0"/>
                <a:ea typeface="MS PGothic" pitchFamily="34" charset="-128"/>
              </a:rPr>
              <a:t>, sea ice</a:t>
            </a:r>
            <a:r>
              <a:rPr lang="en-CA" altLang="en-US" sz="2400" b="1" i="1" baseline="30000" dirty="0">
                <a:solidFill>
                  <a:srgbClr val="002060"/>
                </a:solidFill>
                <a:latin typeface="Calibri" pitchFamily="34" charset="0"/>
                <a:ea typeface="MS PGothic" pitchFamily="34" charset="-128"/>
              </a:rPr>
              <a:t>*</a:t>
            </a:r>
            <a:r>
              <a:rPr lang="en-CA" altLang="en-US" sz="2400" b="1" i="1" dirty="0">
                <a:solidFill>
                  <a:srgbClr val="002060"/>
                </a:solidFill>
                <a:latin typeface="Calibri" pitchFamily="34" charset="0"/>
                <a:ea typeface="MS PGothic" pitchFamily="34" charset="-128"/>
              </a:rPr>
              <a:t>, lake and river ice, glaciers</a:t>
            </a:r>
            <a:r>
              <a:rPr lang="en-CA" altLang="en-US" sz="2400" b="1" i="1" baseline="30000" dirty="0">
                <a:solidFill>
                  <a:srgbClr val="002060"/>
                </a:solidFill>
                <a:latin typeface="Calibri" pitchFamily="34" charset="0"/>
                <a:ea typeface="MS PGothic" pitchFamily="34" charset="-128"/>
              </a:rPr>
              <a:t>*</a:t>
            </a:r>
            <a:r>
              <a:rPr lang="en-CA" altLang="en-US" sz="2400" b="1" i="1" dirty="0">
                <a:solidFill>
                  <a:srgbClr val="002060"/>
                </a:solidFill>
                <a:latin typeface="Calibri" pitchFamily="34" charset="0"/>
                <a:ea typeface="MS PGothic" pitchFamily="34" charset="-128"/>
              </a:rPr>
              <a:t>, ice caps</a:t>
            </a:r>
            <a:r>
              <a:rPr lang="en-CA" altLang="en-US" sz="2400" b="1" i="1" baseline="30000" dirty="0">
                <a:solidFill>
                  <a:srgbClr val="002060"/>
                </a:solidFill>
                <a:latin typeface="Calibri" pitchFamily="34" charset="0"/>
                <a:ea typeface="MS PGothic" pitchFamily="34" charset="-128"/>
              </a:rPr>
              <a:t>*</a:t>
            </a:r>
            <a:r>
              <a:rPr lang="en-CA" altLang="en-US" sz="2400" b="1" i="1" dirty="0">
                <a:solidFill>
                  <a:srgbClr val="002060"/>
                </a:solidFill>
                <a:latin typeface="Calibri" pitchFamily="34" charset="0"/>
                <a:ea typeface="MS PGothic" pitchFamily="34" charset="-128"/>
              </a:rPr>
              <a:t>, ice sheets</a:t>
            </a:r>
            <a:r>
              <a:rPr lang="en-CA" altLang="en-US" sz="2400" b="1" i="1" baseline="30000" dirty="0">
                <a:solidFill>
                  <a:srgbClr val="002060"/>
                </a:solidFill>
                <a:latin typeface="Calibri" pitchFamily="34" charset="0"/>
                <a:ea typeface="MS PGothic" pitchFamily="34" charset="-128"/>
              </a:rPr>
              <a:t>*</a:t>
            </a:r>
            <a:r>
              <a:rPr lang="en-CA" altLang="en-US" sz="2400" b="1" i="1" dirty="0">
                <a:solidFill>
                  <a:srgbClr val="002060"/>
                </a:solidFill>
                <a:latin typeface="Calibri" pitchFamily="34" charset="0"/>
                <a:ea typeface="MS PGothic" pitchFamily="34" charset="-128"/>
              </a:rPr>
              <a:t>, ice shelves, permafrost</a:t>
            </a:r>
            <a:r>
              <a:rPr lang="en-CA" altLang="en-US" sz="2400" b="1" i="1" baseline="30000" dirty="0">
                <a:solidFill>
                  <a:srgbClr val="002060"/>
                </a:solidFill>
                <a:latin typeface="Calibri" pitchFamily="34" charset="0"/>
                <a:ea typeface="MS PGothic" pitchFamily="34" charset="-128"/>
              </a:rPr>
              <a:t>*</a:t>
            </a:r>
            <a:r>
              <a:rPr lang="en-CA" altLang="en-US" sz="2400" b="1" i="1" dirty="0">
                <a:solidFill>
                  <a:srgbClr val="002060"/>
                </a:solidFill>
                <a:latin typeface="Calibri" pitchFamily="34" charset="0"/>
                <a:ea typeface="MS PGothic" pitchFamily="34" charset="-128"/>
              </a:rPr>
              <a:t> and seasonally frozen ground </a:t>
            </a:r>
            <a:r>
              <a:rPr lang="en-CA" altLang="en-US" sz="2400" b="1" i="1" dirty="0" smtClean="0">
                <a:solidFill>
                  <a:srgbClr val="002060"/>
                </a:solidFill>
                <a:latin typeface="Calibri" pitchFamily="34" charset="0"/>
                <a:ea typeface="MS PGothic" pitchFamily="34" charset="-128"/>
              </a:rPr>
              <a:t>(</a:t>
            </a:r>
            <a:r>
              <a:rPr lang="en-CA" altLang="en-US" sz="2400" b="1" i="1" baseline="30000" dirty="0" smtClean="0">
                <a:solidFill>
                  <a:srgbClr val="002060"/>
                </a:solidFill>
                <a:latin typeface="Calibri" pitchFamily="34" charset="0"/>
                <a:ea typeface="MS PGothic" pitchFamily="34" charset="-128"/>
              </a:rPr>
              <a:t>*</a:t>
            </a:r>
            <a:r>
              <a:rPr lang="en-CA" altLang="en-US" sz="2400" b="1" i="1" dirty="0" smtClean="0">
                <a:solidFill>
                  <a:srgbClr val="002060"/>
                </a:solidFill>
                <a:latin typeface="Calibri" pitchFamily="34" charset="0"/>
                <a:ea typeface="MS PGothic" pitchFamily="34" charset="-128"/>
              </a:rPr>
              <a:t>GCOS </a:t>
            </a:r>
            <a:r>
              <a:rPr lang="en-CA" altLang="en-US" sz="2400" b="1" i="1" dirty="0">
                <a:solidFill>
                  <a:srgbClr val="002060"/>
                </a:solidFill>
                <a:latin typeface="Calibri" pitchFamily="34" charset="0"/>
                <a:ea typeface="MS PGothic" pitchFamily="34" charset="-128"/>
              </a:rPr>
              <a:t>ECV)</a:t>
            </a:r>
            <a:endParaRPr lang="en-CA" sz="2400" dirty="0"/>
          </a:p>
        </p:txBody>
      </p:sp>
      <p:pic>
        <p:nvPicPr>
          <p:cNvPr id="14" name="Picture 13" descr="global_cryosphere.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123728" y="1196752"/>
            <a:ext cx="5087012" cy="3719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extBox 16"/>
          <p:cNvSpPr txBox="1"/>
          <p:nvPr/>
        </p:nvSpPr>
        <p:spPr>
          <a:xfrm>
            <a:off x="2915816" y="4826675"/>
            <a:ext cx="4735912" cy="2308324"/>
          </a:xfrm>
          <a:prstGeom prst="rect">
            <a:avLst/>
          </a:prstGeom>
          <a:noFill/>
        </p:spPr>
        <p:txBody>
          <a:bodyPr wrap="none" rtlCol="0">
            <a:spAutoFit/>
          </a:bodyPr>
          <a:lstStyle/>
          <a:p>
            <a:r>
              <a:rPr lang="en-CA" dirty="0" smtClean="0">
                <a:solidFill>
                  <a:prstClr val="black"/>
                </a:solidFill>
              </a:rPr>
              <a:t>Many of these areas are:</a:t>
            </a:r>
          </a:p>
          <a:p>
            <a:pPr>
              <a:buFontTx/>
              <a:buChar char="-"/>
            </a:pPr>
            <a:r>
              <a:rPr lang="en-CA" dirty="0" smtClean="0">
                <a:solidFill>
                  <a:prstClr val="black"/>
                </a:solidFill>
              </a:rPr>
              <a:t>Remote</a:t>
            </a:r>
          </a:p>
          <a:p>
            <a:pPr>
              <a:buFontTx/>
              <a:buChar char="-"/>
            </a:pPr>
            <a:r>
              <a:rPr lang="en-CA" dirty="0" smtClean="0">
                <a:solidFill>
                  <a:prstClr val="black"/>
                </a:solidFill>
              </a:rPr>
              <a:t>Sparse networks</a:t>
            </a:r>
          </a:p>
          <a:p>
            <a:pPr>
              <a:buFontTx/>
              <a:buChar char="-"/>
            </a:pPr>
            <a:r>
              <a:rPr lang="en-CA" dirty="0" smtClean="0">
                <a:solidFill>
                  <a:prstClr val="black"/>
                </a:solidFill>
              </a:rPr>
              <a:t>Harsh operating conditions</a:t>
            </a:r>
          </a:p>
          <a:p>
            <a:pPr>
              <a:buFontTx/>
              <a:buChar char="-"/>
            </a:pPr>
            <a:r>
              <a:rPr lang="en-CA" dirty="0" smtClean="0">
                <a:solidFill>
                  <a:prstClr val="black"/>
                </a:solidFill>
              </a:rPr>
              <a:t>Expensive to operate</a:t>
            </a:r>
          </a:p>
          <a:p>
            <a:pPr>
              <a:buFontTx/>
              <a:buChar char="-"/>
            </a:pPr>
            <a:r>
              <a:rPr lang="en-CA" dirty="0" smtClean="0">
                <a:solidFill>
                  <a:prstClr val="black"/>
                </a:solidFill>
              </a:rPr>
              <a:t>Very vulnerable to a changing climate</a:t>
            </a:r>
          </a:p>
          <a:p>
            <a:pPr>
              <a:buFontTx/>
              <a:buChar char="-"/>
            </a:pPr>
            <a:r>
              <a:rPr lang="en-CA" dirty="0" smtClean="0">
                <a:solidFill>
                  <a:prstClr val="black"/>
                </a:solidFill>
              </a:rPr>
              <a:t> </a:t>
            </a:r>
            <a:r>
              <a:rPr lang="en-CA" i="1" dirty="0" smtClean="0">
                <a:solidFill>
                  <a:prstClr val="black"/>
                </a:solidFill>
              </a:rPr>
              <a:t>Currently not required observations under GOS</a:t>
            </a:r>
          </a:p>
          <a:p>
            <a:endParaRPr lang="en-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 Box 17"/>
          <p:cNvSpPr txBox="1">
            <a:spLocks noChangeArrowheads="1"/>
          </p:cNvSpPr>
          <p:nvPr/>
        </p:nvSpPr>
        <p:spPr bwMode="auto">
          <a:xfrm>
            <a:off x="323528" y="1556792"/>
            <a:ext cx="7200900" cy="400050"/>
          </a:xfrm>
          <a:prstGeom prst="rect">
            <a:avLst/>
          </a:prstGeom>
          <a:noFill/>
          <a:ln w="9525" algn="ctr">
            <a:noFill/>
            <a:miter lim="800000"/>
            <a:headEnd/>
            <a:tailEnd/>
          </a:ln>
          <a:effectLst/>
        </p:spPr>
        <p:txBody>
          <a:bodyPr>
            <a:spAutoFit/>
          </a:bodyPr>
          <a:lstStyle/>
          <a:p>
            <a:pPr>
              <a:defRPr/>
            </a:pPr>
            <a:r>
              <a:rPr lang="en-US" sz="2000" b="1" dirty="0">
                <a:solidFill>
                  <a:srgbClr val="000000"/>
                </a:solidFill>
                <a:latin typeface="Calibri"/>
                <a:ea typeface="ＭＳ Ｐゴシック" charset="0"/>
                <a:cs typeface="+mn-cs"/>
              </a:rPr>
              <a:t>Step 1</a:t>
            </a:r>
            <a:r>
              <a:rPr lang="en-US" sz="2000" dirty="0">
                <a:solidFill>
                  <a:srgbClr val="000000"/>
                </a:solidFill>
                <a:latin typeface="Calibri"/>
                <a:ea typeface="ＭＳ Ｐゴシック" charset="0"/>
                <a:cs typeface="+mn-cs"/>
              </a:rPr>
              <a:t>: Inventory of existing guidelines: </a:t>
            </a:r>
            <a:endParaRPr lang="de-CH" sz="2000" dirty="0">
              <a:solidFill>
                <a:srgbClr val="000000"/>
              </a:solidFill>
              <a:latin typeface="Calibri"/>
              <a:ea typeface="ＭＳ Ｐゴシック" charset="0"/>
              <a:cs typeface="+mn-cs"/>
            </a:endParaRPr>
          </a:p>
        </p:txBody>
      </p:sp>
      <p:sp>
        <p:nvSpPr>
          <p:cNvPr id="10" name="Text Box 17"/>
          <p:cNvSpPr txBox="1">
            <a:spLocks noChangeArrowheads="1"/>
          </p:cNvSpPr>
          <p:nvPr/>
        </p:nvSpPr>
        <p:spPr bwMode="auto">
          <a:xfrm>
            <a:off x="323528" y="4149080"/>
            <a:ext cx="8352928" cy="707886"/>
          </a:xfrm>
          <a:prstGeom prst="rect">
            <a:avLst/>
          </a:prstGeom>
          <a:noFill/>
          <a:ln w="9525" algn="ctr">
            <a:noFill/>
            <a:miter lim="800000"/>
            <a:headEnd/>
            <a:tailEnd/>
          </a:ln>
          <a:effectLst/>
        </p:spPr>
        <p:txBody>
          <a:bodyPr wrap="square">
            <a:spAutoFit/>
          </a:bodyPr>
          <a:lstStyle/>
          <a:p>
            <a:pPr>
              <a:defRPr/>
            </a:pPr>
            <a:r>
              <a:rPr lang="en-US" sz="2000" b="1" dirty="0">
                <a:solidFill>
                  <a:srgbClr val="000000"/>
                </a:solidFill>
                <a:latin typeface="Calibri"/>
                <a:ea typeface="ＭＳ Ｐゴシック" charset="0"/>
                <a:cs typeface="+mn-cs"/>
              </a:rPr>
              <a:t>Step 2</a:t>
            </a:r>
            <a:r>
              <a:rPr lang="en-US" sz="2000" dirty="0">
                <a:solidFill>
                  <a:srgbClr val="000000"/>
                </a:solidFill>
                <a:latin typeface="Calibri"/>
                <a:ea typeface="ＭＳ Ｐゴシック" charset="0"/>
                <a:cs typeface="+mn-cs"/>
              </a:rPr>
              <a:t>: GCW works through these documents, engages the </a:t>
            </a:r>
            <a:r>
              <a:rPr lang="en-US" sz="2000" dirty="0" smtClean="0">
                <a:solidFill>
                  <a:srgbClr val="000000"/>
                </a:solidFill>
                <a:latin typeface="Calibri"/>
                <a:ea typeface="ＭＳ Ｐゴシック" charset="0"/>
                <a:cs typeface="+mn-cs"/>
              </a:rPr>
              <a:t>community (WMO and beyond), </a:t>
            </a:r>
            <a:r>
              <a:rPr lang="en-US" sz="2000" dirty="0">
                <a:solidFill>
                  <a:srgbClr val="000000"/>
                </a:solidFill>
                <a:latin typeface="Calibri"/>
                <a:ea typeface="ＭＳ Ｐゴシック" charset="0"/>
                <a:cs typeface="+mn-cs"/>
              </a:rPr>
              <a:t>and reaches a consensus on best practices for each variable.</a:t>
            </a:r>
            <a:endParaRPr lang="de-CH" sz="2000" dirty="0">
              <a:solidFill>
                <a:srgbClr val="000000"/>
              </a:solidFill>
              <a:latin typeface="Calibri"/>
              <a:ea typeface="ＭＳ Ｐゴシック" charset="0"/>
              <a:cs typeface="+mn-cs"/>
            </a:endParaRPr>
          </a:p>
        </p:txBody>
      </p:sp>
      <p:sp>
        <p:nvSpPr>
          <p:cNvPr id="649220" name="Title 1"/>
          <p:cNvSpPr>
            <a:spLocks noGrp="1"/>
          </p:cNvSpPr>
          <p:nvPr>
            <p:ph type="title"/>
          </p:nvPr>
        </p:nvSpPr>
        <p:spPr>
          <a:xfrm>
            <a:off x="206375" y="188913"/>
            <a:ext cx="8713788" cy="575791"/>
          </a:xfrm>
        </p:spPr>
        <p:txBody>
          <a:bodyPr/>
          <a:lstStyle/>
          <a:p>
            <a:pPr algn="ctr"/>
            <a:r>
              <a:rPr lang="en-US" sz="2400" b="1" i="1" dirty="0" smtClean="0">
                <a:solidFill>
                  <a:srgbClr val="2E3082"/>
                </a:solidFill>
              </a:rPr>
              <a:t>Measurement Standards and Best Practices</a:t>
            </a:r>
          </a:p>
        </p:txBody>
      </p:sp>
      <p:sp>
        <p:nvSpPr>
          <p:cNvPr id="3" name="Rectangle 2"/>
          <p:cNvSpPr/>
          <p:nvPr/>
        </p:nvSpPr>
        <p:spPr>
          <a:xfrm>
            <a:off x="467544" y="836712"/>
            <a:ext cx="8208963" cy="708025"/>
          </a:xfrm>
          <a:prstGeom prst="rect">
            <a:avLst/>
          </a:prstGeom>
        </p:spPr>
        <p:txBody>
          <a:bodyPr>
            <a:spAutoFit/>
          </a:bodyPr>
          <a:lstStyle/>
          <a:p>
            <a:pPr eaLnBrk="0" hangingPunct="0">
              <a:buClr>
                <a:srgbClr val="FF9900"/>
              </a:buClr>
              <a:buFont typeface="Wingdings" pitchFamily="2" charset="2"/>
              <a:buNone/>
              <a:defRPr/>
            </a:pPr>
            <a:r>
              <a:rPr lang="en-US" sz="2000" dirty="0">
                <a:solidFill>
                  <a:srgbClr val="000000"/>
                </a:solidFill>
                <a:latin typeface="Calibri" pitchFamily="34" charset="0"/>
              </a:rPr>
              <a:t>GCW is drawing on </a:t>
            </a:r>
            <a:r>
              <a:rPr lang="en-US" sz="2000" dirty="0">
                <a:solidFill>
                  <a:srgbClr val="FF0000"/>
                </a:solidFill>
                <a:latin typeface="Calibri" pitchFamily="34" charset="0"/>
              </a:rPr>
              <a:t>existing</a:t>
            </a:r>
            <a:r>
              <a:rPr lang="en-US" sz="2000" dirty="0">
                <a:solidFill>
                  <a:srgbClr val="000000"/>
                </a:solidFill>
                <a:latin typeface="Calibri" pitchFamily="34" charset="0"/>
              </a:rPr>
              <a:t> measurement methods where possible and where a scientific </a:t>
            </a:r>
            <a:r>
              <a:rPr lang="en-US" sz="2000" dirty="0">
                <a:solidFill>
                  <a:srgbClr val="FF0000"/>
                </a:solidFill>
                <a:latin typeface="Calibri" pitchFamily="34" charset="0"/>
              </a:rPr>
              <a:t>consensus</a:t>
            </a:r>
            <a:r>
              <a:rPr lang="en-US" sz="2000" dirty="0">
                <a:solidFill>
                  <a:srgbClr val="000000"/>
                </a:solidFill>
                <a:latin typeface="Calibri" pitchFamily="34" charset="0"/>
              </a:rPr>
              <a:t> has been or can be reached. </a:t>
            </a:r>
          </a:p>
        </p:txBody>
      </p:sp>
      <p:pic>
        <p:nvPicPr>
          <p:cNvPr id="649222" name="Picture 1" descr="Screen Shot 2015-09-08 at 5.35.09 AM.png"/>
          <p:cNvPicPr>
            <a:picLocks noChangeAspect="1"/>
          </p:cNvPicPr>
          <p:nvPr/>
        </p:nvPicPr>
        <p:blipFill>
          <a:blip r:embed="rId2" cstate="print"/>
          <a:srcRect/>
          <a:stretch>
            <a:fillRect/>
          </a:stretch>
        </p:blipFill>
        <p:spPr bwMode="auto">
          <a:xfrm>
            <a:off x="0" y="1916832"/>
            <a:ext cx="9144000" cy="2278063"/>
          </a:xfrm>
          <a:prstGeom prst="rect">
            <a:avLst/>
          </a:prstGeom>
          <a:noFill/>
          <a:ln w="9525">
            <a:noFill/>
            <a:miter lim="800000"/>
            <a:headEnd/>
            <a:tailEnd/>
          </a:ln>
        </p:spPr>
      </p:pic>
      <p:sp>
        <p:nvSpPr>
          <p:cNvPr id="7" name="TextBox 6"/>
          <p:cNvSpPr txBox="1"/>
          <p:nvPr/>
        </p:nvSpPr>
        <p:spPr>
          <a:xfrm>
            <a:off x="3419872" y="5085184"/>
            <a:ext cx="5472608" cy="1107996"/>
          </a:xfrm>
          <a:prstGeom prst="rect">
            <a:avLst/>
          </a:prstGeom>
          <a:noFill/>
        </p:spPr>
        <p:txBody>
          <a:bodyPr wrap="square" rtlCol="0">
            <a:spAutoFit/>
          </a:bodyPr>
          <a:lstStyle/>
          <a:p>
            <a:r>
              <a:rPr lang="en-GB" sz="2200" b="1" dirty="0" smtClean="0"/>
              <a:t>GCW Guide: early 2017 (draft)</a:t>
            </a:r>
          </a:p>
          <a:p>
            <a:r>
              <a:rPr lang="en-GB" sz="2200" b="1" dirty="0" smtClean="0"/>
              <a:t>GCW Manual: Cg-18 in 2019</a:t>
            </a:r>
          </a:p>
          <a:p>
            <a:r>
              <a:rPr lang="en-GB" sz="2200" b="1" dirty="0" smtClean="0"/>
              <a:t>JOINT with UNESCO??  In all WMO languages??</a:t>
            </a:r>
            <a:endParaRPr lang="en-US" sz="2200" b="1" dirty="0"/>
          </a:p>
        </p:txBody>
      </p:sp>
      <p:grpSp>
        <p:nvGrpSpPr>
          <p:cNvPr id="11" name="Group 16"/>
          <p:cNvGrpSpPr>
            <a:grpSpLocks/>
          </p:cNvGrpSpPr>
          <p:nvPr/>
        </p:nvGrpSpPr>
        <p:grpSpPr bwMode="auto">
          <a:xfrm>
            <a:off x="251520" y="4869160"/>
            <a:ext cx="2448272" cy="1345828"/>
            <a:chOff x="1905" y="354"/>
            <a:chExt cx="4944" cy="3439"/>
          </a:xfrm>
        </p:grpSpPr>
        <p:pic>
          <p:nvPicPr>
            <p:cNvPr id="12" name="Picture 14" descr="glossGMB_unescodocLowres-cover"/>
            <p:cNvPicPr>
              <a:picLocks noChangeAspect="1" noChangeArrowheads="1"/>
            </p:cNvPicPr>
            <p:nvPr/>
          </p:nvPicPr>
          <p:blipFill>
            <a:blip r:embed="rId3" cstate="print"/>
            <a:srcRect/>
            <a:stretch>
              <a:fillRect/>
            </a:stretch>
          </p:blipFill>
          <p:spPr bwMode="auto">
            <a:xfrm rot="996921">
              <a:off x="4469" y="354"/>
              <a:ext cx="2380" cy="3364"/>
            </a:xfrm>
            <a:prstGeom prst="rect">
              <a:avLst/>
            </a:prstGeom>
            <a:noFill/>
            <a:ln w="9525">
              <a:noFill/>
              <a:miter lim="800000"/>
              <a:headEnd/>
              <a:tailEnd/>
            </a:ln>
          </p:spPr>
        </p:pic>
        <p:pic>
          <p:nvPicPr>
            <p:cNvPr id="13" name="Picture 15" descr="snowClassi_unescodocLowres-cover"/>
            <p:cNvPicPr>
              <a:picLocks noChangeAspect="1" noChangeArrowheads="1"/>
            </p:cNvPicPr>
            <p:nvPr/>
          </p:nvPicPr>
          <p:blipFill>
            <a:blip r:embed="rId4" cstate="print"/>
            <a:srcRect l="952" t="673" r="952" b="673"/>
            <a:stretch>
              <a:fillRect/>
            </a:stretch>
          </p:blipFill>
          <p:spPr bwMode="auto">
            <a:xfrm rot="-408104">
              <a:off x="1905" y="407"/>
              <a:ext cx="2380" cy="3386"/>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600" b="1" i="1" dirty="0" smtClean="0">
                <a:effectLst>
                  <a:outerShdw blurRad="38100" dist="38100" dir="2700000" algn="tl">
                    <a:srgbClr val="000000">
                      <a:alpha val="43137"/>
                    </a:srgbClr>
                  </a:outerShdw>
                </a:effectLst>
              </a:rPr>
              <a:t>Cryosphere Information in a Changing Environment</a:t>
            </a:r>
            <a:endParaRPr lang="en-CA" sz="2600" dirty="0"/>
          </a:p>
        </p:txBody>
      </p:sp>
      <p:sp>
        <p:nvSpPr>
          <p:cNvPr id="3" name="Content Placeholder 2"/>
          <p:cNvSpPr>
            <a:spLocks noGrp="1"/>
          </p:cNvSpPr>
          <p:nvPr>
            <p:ph idx="1"/>
          </p:nvPr>
        </p:nvSpPr>
        <p:spPr/>
        <p:txBody>
          <a:bodyPr/>
          <a:lstStyle/>
          <a:p>
            <a:pPr>
              <a:buNone/>
            </a:pPr>
            <a:r>
              <a:rPr lang="en-US" sz="1800" dirty="0" smtClean="0"/>
              <a:t>GCW surface-based observing component in the long term should be:</a:t>
            </a:r>
            <a:endParaRPr lang="en-CA" sz="1800" dirty="0" smtClean="0"/>
          </a:p>
          <a:p>
            <a:pPr lvl="1">
              <a:buNone/>
            </a:pPr>
            <a:r>
              <a:rPr lang="en-US" sz="1800" dirty="0" smtClean="0"/>
              <a:t>-  a consolidated (standardized from guidelines/best practices, high quality, sustainable) network of </a:t>
            </a:r>
            <a:r>
              <a:rPr lang="en-US" sz="1800" dirty="0" err="1" smtClean="0"/>
              <a:t>cryo</a:t>
            </a:r>
            <a:r>
              <a:rPr lang="en-US" sz="1800" dirty="0" smtClean="0"/>
              <a:t>-observations capable of providing essential information for cryosphere products to support various services offered by NHMSs and others</a:t>
            </a:r>
          </a:p>
          <a:p>
            <a:pPr lvl="1">
              <a:buNone/>
            </a:pPr>
            <a:r>
              <a:rPr lang="en-US" sz="1800" dirty="0" smtClean="0"/>
              <a:t>- a </a:t>
            </a:r>
            <a:r>
              <a:rPr lang="en-CA" sz="1800" dirty="0" smtClean="0"/>
              <a:t>technologically advanced and more complex, automated system allowing measurement of more cryospheric variables in all environments, </a:t>
            </a:r>
          </a:p>
          <a:p>
            <a:pPr lvl="1">
              <a:buNone/>
            </a:pPr>
            <a:r>
              <a:rPr lang="en-US" sz="1800" dirty="0" smtClean="0"/>
              <a:t>-  enabling significantly easier access to </a:t>
            </a:r>
            <a:r>
              <a:rPr lang="en-US" sz="1800" dirty="0" err="1" smtClean="0"/>
              <a:t>cryo</a:t>
            </a:r>
            <a:r>
              <a:rPr lang="en-US" sz="1800" dirty="0" smtClean="0"/>
              <a:t>-data </a:t>
            </a:r>
            <a:endParaRPr lang="en-CA" sz="1800" dirty="0" smtClean="0"/>
          </a:p>
          <a:p>
            <a:pPr lvl="1">
              <a:buNone/>
            </a:pPr>
            <a:r>
              <a:rPr lang="en-US" sz="1800" dirty="0" smtClean="0"/>
              <a:t>- (one of) the first places people go to for data on the cryosphere (for various purposes like model validation, satellite cal/</a:t>
            </a:r>
            <a:r>
              <a:rPr lang="en-US" sz="1800" dirty="0" err="1" smtClean="0"/>
              <a:t>val</a:t>
            </a:r>
            <a:r>
              <a:rPr lang="en-US" sz="1800" dirty="0" smtClean="0"/>
              <a:t>, …)</a:t>
            </a:r>
            <a:endParaRPr lang="en-CA" sz="1800" dirty="0" smtClean="0"/>
          </a:p>
          <a:p>
            <a:pPr lvl="1">
              <a:buNone/>
            </a:pPr>
            <a:r>
              <a:rPr lang="en-US" sz="1800" dirty="0" smtClean="0"/>
              <a:t>- a “trademark” helping its members of the network to sustain over the long term</a:t>
            </a:r>
          </a:p>
          <a:p>
            <a:pPr lvl="1">
              <a:buNone/>
            </a:pPr>
            <a:endParaRPr lang="en-US" sz="800" dirty="0" smtClean="0"/>
          </a:p>
          <a:p>
            <a:pPr>
              <a:buNone/>
            </a:pPr>
            <a:r>
              <a:rPr lang="en-US" sz="1800" dirty="0" smtClean="0"/>
              <a:t>GCW observing network will assess the role of community based observing, volunteer networks (e.g. </a:t>
            </a:r>
            <a:r>
              <a:rPr lang="en-US" sz="1800" dirty="0" err="1" smtClean="0"/>
              <a:t>CoCoRAHS</a:t>
            </a:r>
            <a:r>
              <a:rPr lang="en-US" sz="1800" dirty="0" smtClean="0"/>
              <a:t>), crowd sourcing (crowd funding…)</a:t>
            </a:r>
            <a:endParaRPr lang="en-CA" sz="1800" dirty="0" smtClean="0"/>
          </a:p>
          <a:p>
            <a:pPr>
              <a:buNone/>
            </a:pPr>
            <a:endParaRPr lang="en-CA" sz="800" dirty="0" smtClean="0"/>
          </a:p>
          <a:p>
            <a:pPr>
              <a:buNone/>
            </a:pPr>
            <a:r>
              <a:rPr lang="en-CA" sz="1800" dirty="0" smtClean="0"/>
              <a:t>GCW (and WIGOS) needs to support and influence WMO priorities as they change over the next 25 years) providing authoritative global and regional data, information and products, for NWP, PRCC, HWRP, GFCS …….</a:t>
            </a:r>
            <a:endParaRPr lang="en-CA" sz="18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7"/>
          <p:cNvSpPr>
            <a:spLocks noChangeArrowheads="1"/>
          </p:cNvSpPr>
          <p:nvPr/>
        </p:nvSpPr>
        <p:spPr bwMode="auto">
          <a:xfrm>
            <a:off x="0" y="0"/>
            <a:ext cx="9144000" cy="1440160"/>
          </a:xfrm>
          <a:prstGeom prst="rect">
            <a:avLst/>
          </a:prstGeom>
          <a:noFill/>
          <a:ln w="9525">
            <a:noFill/>
            <a:miter lim="800000"/>
            <a:headEnd/>
            <a:tailEnd/>
          </a:ln>
        </p:spPr>
        <p:txBody>
          <a:bodyPr anchor="ctr"/>
          <a:lstStyle/>
          <a:p>
            <a:r>
              <a:rPr lang="en-US" altLang="en-US" b="1" dirty="0">
                <a:solidFill>
                  <a:srgbClr val="0033CC"/>
                </a:solidFill>
              </a:rPr>
              <a:t>GCW Mission</a:t>
            </a:r>
            <a:r>
              <a:rPr lang="en-US" altLang="en-US" dirty="0">
                <a:solidFill>
                  <a:srgbClr val="0033CC"/>
                </a:solidFill>
              </a:rPr>
              <a:t>:</a:t>
            </a:r>
            <a:r>
              <a:rPr lang="en-US" altLang="en-US" b="1" i="1" dirty="0">
                <a:solidFill>
                  <a:srgbClr val="0033CC"/>
                </a:solidFill>
              </a:rPr>
              <a:t> </a:t>
            </a:r>
            <a:r>
              <a:rPr lang="en-US" altLang="en-US" i="1" dirty="0">
                <a:solidFill>
                  <a:srgbClr val="002060"/>
                </a:solidFill>
              </a:rPr>
              <a:t>GCW will provide authoritative, understandable, and useable data, information, and analyses on the past, current and future state of the cryosphere to meet the needs of WMO Members and partners in delivering services to users, the media, public, decision and policy makers.</a:t>
            </a:r>
            <a:r>
              <a:rPr lang="en-US" altLang="en-US" dirty="0">
                <a:solidFill>
                  <a:srgbClr val="002060"/>
                </a:solidFill>
              </a:rPr>
              <a:t>  </a:t>
            </a:r>
          </a:p>
        </p:txBody>
      </p:sp>
      <p:pic>
        <p:nvPicPr>
          <p:cNvPr id="1026" name="Picture 2"/>
          <p:cNvPicPr>
            <a:picLocks noChangeAspect="1" noChangeArrowheads="1"/>
          </p:cNvPicPr>
          <p:nvPr/>
        </p:nvPicPr>
        <p:blipFill>
          <a:blip r:embed="rId2" cstate="print"/>
          <a:srcRect/>
          <a:stretch>
            <a:fillRect/>
          </a:stretch>
        </p:blipFill>
        <p:spPr bwMode="auto">
          <a:xfrm>
            <a:off x="1187624" y="1148327"/>
            <a:ext cx="6336704" cy="570967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713788" cy="496888"/>
          </a:xfrm>
        </p:spPr>
        <p:txBody>
          <a:bodyPr/>
          <a:lstStyle/>
          <a:p>
            <a:pPr algn="ctr" defTabSz="457200">
              <a:defRPr/>
            </a:pPr>
            <a:r>
              <a:rPr lang="en-US" sz="2800" i="1" kern="1200" dirty="0" smtClean="0">
                <a:solidFill>
                  <a:prstClr val="black"/>
                </a:solidFill>
                <a:effectLst>
                  <a:outerShdw blurRad="38100" dist="38100" dir="2700000" algn="tl">
                    <a:srgbClr val="000000">
                      <a:alpha val="43137"/>
                    </a:srgbClr>
                  </a:outerShdw>
                </a:effectLst>
                <a:latin typeface="Calibri"/>
                <a:ea typeface="+mn-ea"/>
                <a:cs typeface="Arial" pitchFamily="34" charset="0"/>
              </a:rPr>
              <a:t>GCW Activities </a:t>
            </a:r>
            <a:br>
              <a:rPr lang="en-US" sz="2800" i="1" kern="1200" dirty="0" smtClean="0">
                <a:solidFill>
                  <a:prstClr val="black"/>
                </a:solidFill>
                <a:effectLst>
                  <a:outerShdw blurRad="38100" dist="38100" dir="2700000" algn="tl">
                    <a:srgbClr val="000000">
                      <a:alpha val="43137"/>
                    </a:srgbClr>
                  </a:outerShdw>
                </a:effectLst>
                <a:latin typeface="Calibri"/>
                <a:ea typeface="+mn-ea"/>
                <a:cs typeface="Arial" pitchFamily="34" charset="0"/>
              </a:rPr>
            </a:br>
            <a:r>
              <a:rPr lang="en-US" sz="2200" i="1" kern="1200" dirty="0" smtClean="0">
                <a:solidFill>
                  <a:prstClr val="black"/>
                </a:solidFill>
                <a:effectLst>
                  <a:outerShdw blurRad="38100" dist="38100" dir="2700000" algn="tl">
                    <a:srgbClr val="000000">
                      <a:alpha val="43137"/>
                    </a:srgbClr>
                  </a:outerShdw>
                </a:effectLst>
                <a:latin typeface="Calibri"/>
                <a:ea typeface="+mn-ea"/>
                <a:cs typeface="Arial" pitchFamily="34" charset="0"/>
              </a:rPr>
              <a:t>(what is GCW doing, or what’s happening that wouldn’t otherwise happen) </a:t>
            </a:r>
            <a:r>
              <a:rPr lang="en-US" sz="3200" i="1" kern="1200" dirty="0" smtClean="0">
                <a:solidFill>
                  <a:prstClr val="black"/>
                </a:solidFill>
                <a:latin typeface="Calibri"/>
                <a:ea typeface="+mn-ea"/>
                <a:cs typeface="Arial" pitchFamily="34" charset="0"/>
              </a:rPr>
              <a:t/>
            </a:r>
            <a:br>
              <a:rPr lang="en-US" sz="3200" i="1" kern="1200" dirty="0" smtClean="0">
                <a:solidFill>
                  <a:prstClr val="black"/>
                </a:solidFill>
                <a:latin typeface="Calibri"/>
                <a:ea typeface="+mn-ea"/>
                <a:cs typeface="Arial" pitchFamily="34" charset="0"/>
              </a:rPr>
            </a:br>
            <a:endParaRPr lang="en-CA" dirty="0"/>
          </a:p>
        </p:txBody>
      </p:sp>
      <p:sp>
        <p:nvSpPr>
          <p:cNvPr id="3" name="Content Placeholder 2"/>
          <p:cNvSpPr>
            <a:spLocks noGrp="1"/>
          </p:cNvSpPr>
          <p:nvPr>
            <p:ph idx="1"/>
          </p:nvPr>
        </p:nvSpPr>
        <p:spPr>
          <a:xfrm>
            <a:off x="228600" y="1066800"/>
            <a:ext cx="8713788" cy="4897438"/>
          </a:xfrm>
        </p:spPr>
        <p:txBody>
          <a:bodyPr/>
          <a:lstStyle/>
          <a:p>
            <a:pPr marL="342900" indent="-342900" defTabSz="457200" fontAlgn="auto">
              <a:spcBef>
                <a:spcPts val="0"/>
              </a:spcBef>
              <a:spcAft>
                <a:spcPts val="0"/>
              </a:spcAft>
              <a:buFont typeface="Arial"/>
              <a:buChar char="•"/>
              <a:defRPr/>
            </a:pPr>
            <a:r>
              <a:rPr lang="en-US" sz="2200" dirty="0" smtClean="0">
                <a:solidFill>
                  <a:srgbClr val="000000"/>
                </a:solidFill>
                <a:latin typeface="Calibri" pitchFamily="34" charset="0"/>
              </a:rPr>
              <a:t>developing a </a:t>
            </a:r>
            <a:r>
              <a:rPr lang="en-US" sz="2200" b="1" i="1" dirty="0" smtClean="0">
                <a:solidFill>
                  <a:srgbClr val="800000"/>
                </a:solidFill>
                <a:latin typeface="Calibri" pitchFamily="34" charset="0"/>
              </a:rPr>
              <a:t>network of surface observations, </a:t>
            </a:r>
            <a:r>
              <a:rPr lang="en-US" sz="2200" dirty="0" smtClean="0">
                <a:latin typeface="Calibri" pitchFamily="34" charset="0"/>
              </a:rPr>
              <a:t>with</a:t>
            </a:r>
            <a:r>
              <a:rPr lang="en-US" sz="2200" dirty="0" smtClean="0">
                <a:solidFill>
                  <a:srgbClr val="000000"/>
                </a:solidFill>
                <a:latin typeface="Calibri" pitchFamily="34" charset="0"/>
              </a:rPr>
              <a:t> "CryoNet“ at the core, which builds on existing networks;</a:t>
            </a:r>
          </a:p>
          <a:p>
            <a:pPr marL="342900" indent="-342900" defTabSz="457200" fontAlgn="auto">
              <a:spcBef>
                <a:spcPts val="0"/>
              </a:spcBef>
              <a:spcAft>
                <a:spcPts val="0"/>
              </a:spcAft>
              <a:buFont typeface="Arial"/>
              <a:buChar char="•"/>
              <a:defRPr/>
            </a:pPr>
            <a:endParaRPr lang="en-US" sz="1000" dirty="0" smtClean="0">
              <a:solidFill>
                <a:srgbClr val="000000"/>
              </a:solidFill>
              <a:latin typeface="Calibri" pitchFamily="34" charset="0"/>
            </a:endParaRPr>
          </a:p>
          <a:p>
            <a:pPr marL="342900" indent="-342900" defTabSz="457200" fontAlgn="auto">
              <a:spcBef>
                <a:spcPts val="0"/>
              </a:spcBef>
              <a:spcAft>
                <a:spcPts val="0"/>
              </a:spcAft>
              <a:buFont typeface="Arial"/>
              <a:buChar char="•"/>
              <a:defRPr/>
            </a:pPr>
            <a:r>
              <a:rPr lang="en-US" sz="2200" dirty="0" smtClean="0">
                <a:solidFill>
                  <a:srgbClr val="000000"/>
                </a:solidFill>
                <a:latin typeface="Calibri" pitchFamily="34" charset="0"/>
              </a:rPr>
              <a:t>collating/establishing </a:t>
            </a:r>
            <a:r>
              <a:rPr lang="en-US" sz="2200" b="1" i="1" dirty="0" smtClean="0">
                <a:solidFill>
                  <a:srgbClr val="800000"/>
                </a:solidFill>
                <a:latin typeface="Calibri" pitchFamily="34" charset="0"/>
              </a:rPr>
              <a:t>measurement guidelines </a:t>
            </a:r>
            <a:r>
              <a:rPr lang="en-US" sz="2200" dirty="0" smtClean="0">
                <a:solidFill>
                  <a:srgbClr val="000000"/>
                </a:solidFill>
                <a:latin typeface="Calibri" pitchFamily="34" charset="0"/>
              </a:rPr>
              <a:t>and best practices;</a:t>
            </a:r>
          </a:p>
          <a:p>
            <a:pPr marL="342900" indent="-342900" defTabSz="457200" fontAlgn="auto">
              <a:spcBef>
                <a:spcPts val="0"/>
              </a:spcBef>
              <a:spcAft>
                <a:spcPts val="0"/>
              </a:spcAft>
              <a:buFont typeface="Arial"/>
              <a:buChar char="•"/>
              <a:defRPr/>
            </a:pPr>
            <a:endParaRPr lang="en-US" sz="1000" dirty="0" smtClean="0">
              <a:solidFill>
                <a:srgbClr val="000000"/>
              </a:solidFill>
              <a:latin typeface="Calibri" pitchFamily="34" charset="0"/>
            </a:endParaRPr>
          </a:p>
          <a:p>
            <a:pPr marL="342900" indent="-342900" defTabSz="457200" fontAlgn="auto">
              <a:spcBef>
                <a:spcPts val="0"/>
              </a:spcBef>
              <a:spcAft>
                <a:spcPts val="0"/>
              </a:spcAft>
              <a:buFont typeface="Arial"/>
              <a:buChar char="•"/>
              <a:defRPr/>
            </a:pPr>
            <a:r>
              <a:rPr lang="en-US" sz="2200" dirty="0" smtClean="0">
                <a:solidFill>
                  <a:srgbClr val="000000"/>
                </a:solidFill>
                <a:latin typeface="Calibri" pitchFamily="34" charset="0"/>
              </a:rPr>
              <a:t>refining </a:t>
            </a:r>
            <a:r>
              <a:rPr lang="en-US" sz="2200" b="1" i="1" dirty="0" smtClean="0">
                <a:solidFill>
                  <a:srgbClr val="800000"/>
                </a:solidFill>
                <a:latin typeface="Calibri" pitchFamily="34" charset="0"/>
              </a:rPr>
              <a:t>observational requirements</a:t>
            </a:r>
            <a:r>
              <a:rPr lang="en-US" sz="2200" i="1" dirty="0" smtClean="0">
                <a:solidFill>
                  <a:srgbClr val="000000"/>
                </a:solidFill>
                <a:latin typeface="Calibri" pitchFamily="34" charset="0"/>
              </a:rPr>
              <a:t> </a:t>
            </a:r>
            <a:r>
              <a:rPr lang="en-US" sz="2200" dirty="0" smtClean="0">
                <a:solidFill>
                  <a:srgbClr val="000000"/>
                </a:solidFill>
                <a:latin typeface="Calibri" pitchFamily="34" charset="0"/>
              </a:rPr>
              <a:t>for WIGOS OSCAR ;</a:t>
            </a:r>
          </a:p>
          <a:p>
            <a:pPr marL="342900" indent="-342900" defTabSz="457200" fontAlgn="auto">
              <a:spcBef>
                <a:spcPts val="0"/>
              </a:spcBef>
              <a:spcAft>
                <a:spcPts val="0"/>
              </a:spcAft>
              <a:buFont typeface="Arial"/>
              <a:buChar char="•"/>
              <a:defRPr/>
            </a:pPr>
            <a:endParaRPr lang="en-US" sz="1000" dirty="0" smtClean="0">
              <a:solidFill>
                <a:srgbClr val="000000"/>
              </a:solidFill>
              <a:latin typeface="Calibri" pitchFamily="34" charset="0"/>
            </a:endParaRPr>
          </a:p>
          <a:p>
            <a:pPr marL="342900" indent="-342900" defTabSz="457200" fontAlgn="auto">
              <a:spcBef>
                <a:spcPts val="0"/>
              </a:spcBef>
              <a:spcAft>
                <a:spcPts val="0"/>
              </a:spcAft>
              <a:buFont typeface="Arial"/>
              <a:buChar char="•"/>
              <a:defRPr/>
            </a:pPr>
            <a:r>
              <a:rPr lang="en-US" sz="2200" dirty="0" smtClean="0">
                <a:solidFill>
                  <a:srgbClr val="000000"/>
                </a:solidFill>
                <a:latin typeface="Calibri" pitchFamily="34" charset="0"/>
              </a:rPr>
              <a:t>engaging in and supporting </a:t>
            </a:r>
            <a:r>
              <a:rPr lang="en-US" sz="2200" b="1" i="1" dirty="0" smtClean="0">
                <a:solidFill>
                  <a:srgbClr val="800000"/>
                </a:solidFill>
                <a:latin typeface="Calibri" pitchFamily="34" charset="0"/>
              </a:rPr>
              <a:t>intercomparisons of instruments and products</a:t>
            </a:r>
            <a:r>
              <a:rPr lang="en-US" sz="2200" dirty="0" smtClean="0">
                <a:solidFill>
                  <a:srgbClr val="000000"/>
                </a:solidFill>
                <a:latin typeface="Calibri" pitchFamily="34" charset="0"/>
              </a:rPr>
              <a:t>, e.g., the </a:t>
            </a:r>
            <a:r>
              <a:rPr lang="en-US" sz="2200" b="1" i="1" dirty="0" smtClean="0">
                <a:solidFill>
                  <a:srgbClr val="800000"/>
                </a:solidFill>
                <a:latin typeface="Calibri" pitchFamily="34" charset="0"/>
              </a:rPr>
              <a:t>GCW Snow Watch </a:t>
            </a:r>
            <a:r>
              <a:rPr lang="en-US" sz="2200" dirty="0" smtClean="0">
                <a:solidFill>
                  <a:srgbClr val="000000"/>
                </a:solidFill>
                <a:latin typeface="Calibri" pitchFamily="34" charset="0"/>
              </a:rPr>
              <a:t>project (and SnowPEx);</a:t>
            </a:r>
            <a:r>
              <a:rPr lang="en-US" sz="2200" dirty="0" smtClean="0">
                <a:solidFill>
                  <a:srgbClr val="800000"/>
                </a:solidFill>
                <a:latin typeface="Calibri" pitchFamily="34" charset="0"/>
              </a:rPr>
              <a:t> </a:t>
            </a:r>
            <a:r>
              <a:rPr lang="en-US" sz="2200" b="1" i="1" dirty="0" smtClean="0">
                <a:solidFill>
                  <a:srgbClr val="800000"/>
                </a:solidFill>
                <a:latin typeface="Calibri" pitchFamily="34" charset="0"/>
              </a:rPr>
              <a:t>SPICE</a:t>
            </a:r>
          </a:p>
          <a:p>
            <a:pPr marL="342900" indent="-342900" defTabSz="457200" fontAlgn="auto">
              <a:spcBef>
                <a:spcPts val="0"/>
              </a:spcBef>
              <a:spcAft>
                <a:spcPts val="0"/>
              </a:spcAft>
              <a:buFont typeface="Arial"/>
              <a:buChar char="•"/>
              <a:defRPr/>
            </a:pPr>
            <a:endParaRPr lang="en-US" sz="1000" dirty="0" smtClean="0">
              <a:solidFill>
                <a:srgbClr val="000000"/>
              </a:solidFill>
              <a:latin typeface="Calibri" pitchFamily="34" charset="0"/>
            </a:endParaRPr>
          </a:p>
          <a:p>
            <a:pPr marL="342900" indent="-342900" defTabSz="457200" fontAlgn="auto">
              <a:spcBef>
                <a:spcPts val="0"/>
              </a:spcBef>
              <a:spcAft>
                <a:spcPts val="0"/>
              </a:spcAft>
              <a:buFont typeface="Arial"/>
              <a:buChar char="•"/>
              <a:defRPr/>
            </a:pPr>
            <a:r>
              <a:rPr lang="en-CA" altLang="ja-JP" sz="2200" b="1" i="1" dirty="0" smtClean="0">
                <a:solidFill>
                  <a:srgbClr val="800000"/>
                </a:solidFill>
                <a:latin typeface="Calibri" pitchFamily="34" charset="0"/>
                <a:ea typeface="MS PGothic" pitchFamily="34" charset="-128"/>
              </a:rPr>
              <a:t>enhanced </a:t>
            </a:r>
            <a:r>
              <a:rPr lang="en-CA" altLang="ja-JP" sz="2200" dirty="0" smtClean="0">
                <a:latin typeface="Calibri" pitchFamily="34" charset="0"/>
                <a:ea typeface="MS PGothic" pitchFamily="34" charset="-128"/>
              </a:rPr>
              <a:t>near real-time snow depth observation on the GTS/WIS and </a:t>
            </a:r>
            <a:r>
              <a:rPr lang="en-CA" altLang="ja-JP" sz="2200" b="1" i="1" dirty="0" smtClean="0">
                <a:solidFill>
                  <a:srgbClr val="800000"/>
                </a:solidFill>
                <a:latin typeface="Calibri" pitchFamily="34" charset="0"/>
                <a:ea typeface="MS PGothic" pitchFamily="34" charset="-128"/>
              </a:rPr>
              <a:t>reporting</a:t>
            </a:r>
            <a:r>
              <a:rPr lang="en-CA" altLang="ja-JP" sz="2200" dirty="0" smtClean="0">
                <a:solidFill>
                  <a:srgbClr val="800000"/>
                </a:solidFill>
                <a:latin typeface="Calibri" pitchFamily="34" charset="0"/>
                <a:ea typeface="MS PGothic" pitchFamily="34" charset="-128"/>
              </a:rPr>
              <a:t> </a:t>
            </a:r>
            <a:r>
              <a:rPr lang="en-CA" altLang="ja-JP" sz="2200" dirty="0" smtClean="0">
                <a:latin typeface="Calibri" pitchFamily="34" charset="0"/>
                <a:ea typeface="MS PGothic" pitchFamily="34" charset="-128"/>
              </a:rPr>
              <a:t>of  zero snow depth (with modelling centres and CBS);</a:t>
            </a:r>
          </a:p>
          <a:p>
            <a:pPr marL="342900" indent="-342900" defTabSz="457200" fontAlgn="auto">
              <a:spcBef>
                <a:spcPts val="0"/>
              </a:spcBef>
              <a:spcAft>
                <a:spcPts val="0"/>
              </a:spcAft>
              <a:buFont typeface="Arial"/>
              <a:buChar char="•"/>
              <a:defRPr/>
            </a:pPr>
            <a:endParaRPr lang="en-US" sz="1000" dirty="0" smtClean="0">
              <a:solidFill>
                <a:srgbClr val="000000"/>
              </a:solidFill>
              <a:latin typeface="Calibri" pitchFamily="34" charset="0"/>
            </a:endParaRPr>
          </a:p>
          <a:p>
            <a:pPr marL="342900" lvl="4" indent="-342900" defTabSz="457200" fontAlgn="auto">
              <a:spcBef>
                <a:spcPts val="0"/>
              </a:spcBef>
              <a:spcAft>
                <a:spcPts val="0"/>
              </a:spcAft>
              <a:buFont typeface="Arial"/>
              <a:buChar char="•"/>
              <a:defRPr/>
            </a:pPr>
            <a:r>
              <a:rPr lang="en-US" sz="2200" dirty="0" smtClean="0">
                <a:solidFill>
                  <a:srgbClr val="000000"/>
                </a:solidFill>
                <a:latin typeface="Calibri" pitchFamily="34" charset="0"/>
              </a:rPr>
              <a:t>contributing to WMO’s space-based capabilities database (with PSTG);</a:t>
            </a:r>
          </a:p>
          <a:p>
            <a:pPr marL="342900" lvl="4" indent="-342900" defTabSz="457200" fontAlgn="auto">
              <a:spcBef>
                <a:spcPts val="0"/>
              </a:spcBef>
              <a:spcAft>
                <a:spcPts val="0"/>
              </a:spcAft>
              <a:buFont typeface="Arial"/>
              <a:buChar char="•"/>
              <a:defRPr/>
            </a:pPr>
            <a:endParaRPr lang="en-CA" sz="1000" dirty="0" smtClean="0">
              <a:solidFill>
                <a:srgbClr val="000000"/>
              </a:solidFill>
              <a:latin typeface="Calibri" pitchFamily="34" charset="0"/>
            </a:endParaRPr>
          </a:p>
          <a:p>
            <a:pPr marL="342900" lvl="4" indent="-342900" defTabSz="457200" fontAlgn="auto">
              <a:spcBef>
                <a:spcPts val="0"/>
              </a:spcBef>
              <a:spcAft>
                <a:spcPts val="0"/>
              </a:spcAft>
              <a:buFont typeface="Arial"/>
              <a:buChar char="•"/>
              <a:defRPr/>
            </a:pPr>
            <a:r>
              <a:rPr lang="en-CA" sz="2200" b="1" i="1" dirty="0" smtClean="0">
                <a:solidFill>
                  <a:srgbClr val="800000"/>
                </a:solidFill>
                <a:latin typeface="Calibri" pitchFamily="34" charset="0"/>
              </a:rPr>
              <a:t>evaluation/intercomparison</a:t>
            </a:r>
            <a:r>
              <a:rPr lang="en-CA" sz="2200" dirty="0" smtClean="0">
                <a:solidFill>
                  <a:srgbClr val="000000"/>
                </a:solidFill>
                <a:latin typeface="Calibri" pitchFamily="34" charset="0"/>
              </a:rPr>
              <a:t> of satellite snow products initiated with ESA (e.g. </a:t>
            </a:r>
            <a:r>
              <a:rPr lang="en-CA" sz="2200" dirty="0" err="1" smtClean="0">
                <a:solidFill>
                  <a:srgbClr val="000000"/>
                </a:solidFill>
                <a:latin typeface="Calibri" pitchFamily="34" charset="0"/>
              </a:rPr>
              <a:t>SnowPEX</a:t>
            </a:r>
            <a:r>
              <a:rPr lang="en-CA" sz="2200" dirty="0" smtClean="0">
                <a:solidFill>
                  <a:srgbClr val="000000"/>
                </a:solidFill>
                <a:latin typeface="Calibri" pitchFamily="34" charset="0"/>
              </a:rPr>
              <a:t>); </a:t>
            </a:r>
          </a:p>
          <a:p>
            <a:pPr>
              <a:spcBef>
                <a:spcPct val="0"/>
              </a:spcBef>
              <a:spcAft>
                <a:spcPts val="600"/>
              </a:spcAft>
              <a:buFont typeface="Wingdings" pitchFamily="2" charset="2"/>
              <a:buNone/>
              <a:defRPr/>
            </a:pPr>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2800" i="1" kern="1200" dirty="0" smtClean="0">
                <a:solidFill>
                  <a:prstClr val="black"/>
                </a:solidFill>
                <a:effectLst>
                  <a:outerShdw blurRad="38100" dist="38100" dir="2700000" algn="tl">
                    <a:srgbClr val="000000">
                      <a:alpha val="43137"/>
                    </a:srgbClr>
                  </a:outerShdw>
                </a:effectLst>
                <a:latin typeface="Calibri"/>
                <a:cs typeface="Arial" pitchFamily="34" charset="0"/>
              </a:rPr>
              <a:t>GCW Activities …2</a:t>
            </a:r>
            <a:endParaRPr lang="en-CA" dirty="0"/>
          </a:p>
        </p:txBody>
      </p:sp>
      <p:sp>
        <p:nvSpPr>
          <p:cNvPr id="3" name="Content Placeholder 2"/>
          <p:cNvSpPr>
            <a:spLocks noGrp="1"/>
          </p:cNvSpPr>
          <p:nvPr>
            <p:ph idx="1"/>
          </p:nvPr>
        </p:nvSpPr>
        <p:spPr>
          <a:xfrm>
            <a:off x="228600" y="1124744"/>
            <a:ext cx="8713788" cy="5068094"/>
          </a:xfrm>
        </p:spPr>
        <p:txBody>
          <a:bodyPr/>
          <a:lstStyle/>
          <a:p>
            <a:pPr marL="342900" lvl="4" indent="-342900" defTabSz="457200" fontAlgn="auto">
              <a:spcBef>
                <a:spcPts val="0"/>
              </a:spcBef>
              <a:spcAft>
                <a:spcPts val="0"/>
              </a:spcAft>
              <a:buFont typeface="Arial"/>
              <a:buChar char="•"/>
              <a:defRPr/>
            </a:pPr>
            <a:r>
              <a:rPr lang="en-US" sz="2200" dirty="0" smtClean="0">
                <a:solidFill>
                  <a:srgbClr val="000000"/>
                </a:solidFill>
                <a:latin typeface="Calibri" pitchFamily="34" charset="0"/>
              </a:rPr>
              <a:t>producing </a:t>
            </a:r>
            <a:r>
              <a:rPr lang="en-US" sz="2200" b="1" i="1" dirty="0" smtClean="0">
                <a:solidFill>
                  <a:srgbClr val="800000"/>
                </a:solidFill>
                <a:latin typeface="Calibri" pitchFamily="34" charset="0"/>
              </a:rPr>
              <a:t>unique hemispheric products</a:t>
            </a:r>
            <a:r>
              <a:rPr lang="en-US" sz="2200" dirty="0" smtClean="0">
                <a:solidFill>
                  <a:srgbClr val="000000"/>
                </a:solidFill>
                <a:latin typeface="Calibri" pitchFamily="34" charset="0"/>
              </a:rPr>
              <a:t>, e.g., “snow anomaly trackers” for SCE and SWE in collaboration with partners;</a:t>
            </a:r>
          </a:p>
          <a:p>
            <a:pPr marL="342900" lvl="4" indent="-342900" defTabSz="457200" fontAlgn="auto">
              <a:spcBef>
                <a:spcPts val="0"/>
              </a:spcBef>
              <a:spcAft>
                <a:spcPts val="0"/>
              </a:spcAft>
              <a:buFont typeface="Arial"/>
              <a:buChar char="•"/>
              <a:defRPr/>
            </a:pPr>
            <a:endParaRPr lang="en-US" sz="1000" dirty="0" smtClean="0">
              <a:solidFill>
                <a:srgbClr val="000000"/>
              </a:solidFill>
              <a:latin typeface="Calibri" pitchFamily="34" charset="0"/>
            </a:endParaRPr>
          </a:p>
          <a:p>
            <a:pPr marL="342900" indent="-342900" defTabSz="457200" fontAlgn="auto">
              <a:spcBef>
                <a:spcPts val="0"/>
              </a:spcBef>
              <a:spcAft>
                <a:spcPts val="0"/>
              </a:spcAft>
              <a:buFont typeface="Arial"/>
              <a:buChar char="•"/>
              <a:defRPr/>
            </a:pPr>
            <a:r>
              <a:rPr lang="en-US" sz="2200" dirty="0" smtClean="0">
                <a:solidFill>
                  <a:srgbClr val="000000"/>
                </a:solidFill>
                <a:latin typeface="Calibri" pitchFamily="34" charset="0"/>
              </a:rPr>
              <a:t>engaging in </a:t>
            </a:r>
            <a:r>
              <a:rPr lang="en-US" sz="2200" b="1" i="1" dirty="0" smtClean="0">
                <a:solidFill>
                  <a:srgbClr val="800000"/>
                </a:solidFill>
                <a:latin typeface="Calibri" pitchFamily="34" charset="0"/>
              </a:rPr>
              <a:t>historical data rescue </a:t>
            </a:r>
            <a:r>
              <a:rPr lang="en-US" sz="2200" dirty="0" smtClean="0">
                <a:solidFill>
                  <a:srgbClr val="000000"/>
                </a:solidFill>
                <a:latin typeface="Calibri" pitchFamily="34" charset="0"/>
              </a:rPr>
              <a:t>(e.g., snow depth);</a:t>
            </a:r>
          </a:p>
          <a:p>
            <a:pPr marL="342900" indent="-342900" defTabSz="457200" fontAlgn="auto">
              <a:spcBef>
                <a:spcPts val="0"/>
              </a:spcBef>
              <a:spcAft>
                <a:spcPts val="0"/>
              </a:spcAft>
              <a:buFont typeface="Arial"/>
              <a:buChar char="•"/>
              <a:defRPr/>
            </a:pPr>
            <a:endParaRPr lang="en-US" sz="1000" dirty="0" smtClean="0">
              <a:solidFill>
                <a:srgbClr val="000000"/>
              </a:solidFill>
              <a:latin typeface="Calibri" pitchFamily="34" charset="0"/>
            </a:endParaRPr>
          </a:p>
          <a:p>
            <a:pPr marL="342900" indent="-342900" defTabSz="457200" fontAlgn="auto">
              <a:spcBef>
                <a:spcPts val="0"/>
              </a:spcBef>
              <a:spcAft>
                <a:spcPts val="0"/>
              </a:spcAft>
              <a:buFont typeface="Arial"/>
              <a:buChar char="•"/>
              <a:defRPr/>
            </a:pPr>
            <a:r>
              <a:rPr lang="en-US" sz="2200" dirty="0" smtClean="0">
                <a:solidFill>
                  <a:srgbClr val="000000"/>
                </a:solidFill>
                <a:latin typeface="Calibri" pitchFamily="34" charset="0"/>
              </a:rPr>
              <a:t>building a</a:t>
            </a:r>
            <a:r>
              <a:rPr lang="en-US" sz="2200" b="1" i="1" dirty="0" smtClean="0">
                <a:solidFill>
                  <a:srgbClr val="800000"/>
                </a:solidFill>
                <a:latin typeface="Calibri" pitchFamily="34" charset="0"/>
              </a:rPr>
              <a:t> glossary of cryospheric terms</a:t>
            </a:r>
            <a:r>
              <a:rPr lang="en-US" sz="2200" dirty="0" smtClean="0">
                <a:solidFill>
                  <a:srgbClr val="000000"/>
                </a:solidFill>
                <a:latin typeface="Calibri" pitchFamily="34" charset="0"/>
              </a:rPr>
              <a:t>;</a:t>
            </a:r>
          </a:p>
          <a:p>
            <a:pPr marL="342900" indent="-342900" defTabSz="457200" fontAlgn="auto">
              <a:spcBef>
                <a:spcPts val="0"/>
              </a:spcBef>
              <a:spcAft>
                <a:spcPts val="0"/>
              </a:spcAft>
              <a:buFont typeface="Arial"/>
              <a:buChar char="•"/>
              <a:defRPr/>
            </a:pPr>
            <a:endParaRPr lang="en-US" sz="1000" dirty="0" smtClean="0">
              <a:solidFill>
                <a:srgbClr val="000000"/>
              </a:solidFill>
              <a:latin typeface="Calibri" pitchFamily="34" charset="0"/>
            </a:endParaRPr>
          </a:p>
          <a:p>
            <a:pPr marL="342900" indent="-342900" defTabSz="457200" fontAlgn="auto">
              <a:spcBef>
                <a:spcPts val="0"/>
              </a:spcBef>
              <a:spcAft>
                <a:spcPts val="0"/>
              </a:spcAft>
              <a:buFont typeface="Arial"/>
              <a:buChar char="•"/>
              <a:defRPr/>
            </a:pPr>
            <a:r>
              <a:rPr lang="en-US" sz="2200" dirty="0" smtClean="0">
                <a:solidFill>
                  <a:srgbClr val="000000"/>
                </a:solidFill>
                <a:latin typeface="Calibri" pitchFamily="34" charset="0"/>
              </a:rPr>
              <a:t>developing international training, outreach materials; co-sponsoring workshops</a:t>
            </a:r>
          </a:p>
          <a:p>
            <a:pPr marL="342900" indent="-342900" defTabSz="457200" fontAlgn="auto">
              <a:spcBef>
                <a:spcPts val="0"/>
              </a:spcBef>
              <a:spcAft>
                <a:spcPts val="0"/>
              </a:spcAft>
              <a:buFont typeface="Arial"/>
              <a:buChar char="•"/>
              <a:defRPr/>
            </a:pPr>
            <a:endParaRPr lang="en-US" sz="1000" dirty="0" smtClean="0">
              <a:solidFill>
                <a:srgbClr val="000000"/>
              </a:solidFill>
              <a:latin typeface="Calibri" pitchFamily="34" charset="0"/>
            </a:endParaRPr>
          </a:p>
          <a:p>
            <a:pPr marL="342900" indent="-342900" defTabSz="457200" fontAlgn="auto">
              <a:spcBef>
                <a:spcPts val="0"/>
              </a:spcBef>
              <a:spcAft>
                <a:spcPts val="0"/>
              </a:spcAft>
              <a:buFont typeface="Arial"/>
              <a:buChar char="•"/>
              <a:defRPr/>
            </a:pPr>
            <a:r>
              <a:rPr lang="en-US" sz="2200" dirty="0" smtClean="0">
                <a:solidFill>
                  <a:srgbClr val="000000"/>
                </a:solidFill>
                <a:latin typeface="Calibri" pitchFamily="34" charset="0"/>
              </a:rPr>
              <a:t>providing </a:t>
            </a:r>
            <a:r>
              <a:rPr lang="en-US" sz="2200" b="1" i="1" dirty="0" smtClean="0">
                <a:solidFill>
                  <a:srgbClr val="800000"/>
                </a:solidFill>
                <a:latin typeface="Calibri" pitchFamily="34" charset="0"/>
              </a:rPr>
              <a:t>up-to-date information on the state of the cryospher</a:t>
            </a:r>
            <a:r>
              <a:rPr lang="en-US" sz="2200" b="1" dirty="0" smtClean="0">
                <a:solidFill>
                  <a:srgbClr val="800000"/>
                </a:solidFill>
                <a:latin typeface="Calibri" pitchFamily="34" charset="0"/>
              </a:rPr>
              <a:t>e</a:t>
            </a:r>
            <a:r>
              <a:rPr lang="en-US" sz="2200" dirty="0" smtClean="0">
                <a:solidFill>
                  <a:srgbClr val="000000"/>
                </a:solidFill>
                <a:latin typeface="Calibri" pitchFamily="34" charset="0"/>
              </a:rPr>
              <a:t>;</a:t>
            </a:r>
          </a:p>
          <a:p>
            <a:pPr marL="342900" indent="-342900" defTabSz="457200" fontAlgn="auto">
              <a:spcBef>
                <a:spcPts val="0"/>
              </a:spcBef>
              <a:spcAft>
                <a:spcPts val="0"/>
              </a:spcAft>
              <a:buFont typeface="Arial"/>
              <a:buChar char="•"/>
              <a:defRPr/>
            </a:pPr>
            <a:endParaRPr lang="en-US" sz="1000" dirty="0" smtClean="0">
              <a:solidFill>
                <a:srgbClr val="000000"/>
              </a:solidFill>
              <a:latin typeface="Calibri" pitchFamily="34" charset="0"/>
            </a:endParaRPr>
          </a:p>
          <a:p>
            <a:pPr marL="342900" indent="-342900" defTabSz="457200" fontAlgn="auto">
              <a:spcBef>
                <a:spcPts val="0"/>
              </a:spcBef>
              <a:spcAft>
                <a:spcPts val="0"/>
              </a:spcAft>
              <a:buFont typeface="Arial"/>
              <a:buChar char="•"/>
              <a:defRPr/>
            </a:pPr>
            <a:r>
              <a:rPr lang="en-US" sz="2200" dirty="0" smtClean="0">
                <a:solidFill>
                  <a:srgbClr val="000000"/>
                </a:solidFill>
                <a:latin typeface="Calibri" pitchFamily="34" charset="0"/>
              </a:rPr>
              <a:t>providing </a:t>
            </a:r>
            <a:r>
              <a:rPr lang="en-US" sz="2200" b="1" i="1" dirty="0" smtClean="0">
                <a:solidFill>
                  <a:srgbClr val="800000"/>
                </a:solidFill>
                <a:latin typeface="Calibri" pitchFamily="34" charset="0"/>
              </a:rPr>
              <a:t>access to data and metadata </a:t>
            </a:r>
            <a:r>
              <a:rPr lang="en-US" sz="2200" dirty="0" smtClean="0">
                <a:solidFill>
                  <a:srgbClr val="000000"/>
                </a:solidFill>
                <a:latin typeface="Calibri" pitchFamily="34" charset="0"/>
              </a:rPr>
              <a:t>through GCW portal;</a:t>
            </a:r>
          </a:p>
          <a:p>
            <a:pPr>
              <a:defRPr/>
            </a:pPr>
            <a:endParaRPr lang="en-CA" dirty="0" smtClean="0"/>
          </a:p>
          <a:p>
            <a:pPr algn="ctr">
              <a:buNone/>
              <a:defRPr/>
            </a:pPr>
            <a:r>
              <a:rPr lang="en-CA" sz="2200" i="1" dirty="0" smtClean="0">
                <a:solidFill>
                  <a:srgbClr val="800000"/>
                </a:solidFill>
              </a:rPr>
              <a:t>	These activities are essential for GCW to meet user requirements for cryospheric data and information in the future</a:t>
            </a:r>
            <a:endParaRPr lang="en-CA" sz="2200" i="1" dirty="0">
              <a:solidFill>
                <a:srgbClr val="8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Content Placeholder 2"/>
          <p:cNvSpPr>
            <a:spLocks/>
          </p:cNvSpPr>
          <p:nvPr/>
        </p:nvSpPr>
        <p:spPr bwMode="auto">
          <a:xfrm>
            <a:off x="251520" y="620688"/>
            <a:ext cx="8496871" cy="4176464"/>
          </a:xfrm>
          <a:prstGeom prst="rect">
            <a:avLst/>
          </a:prstGeom>
          <a:solidFill>
            <a:schemeClr val="bg1"/>
          </a:solidFill>
          <a:ln w="0">
            <a:solidFill>
              <a:srgbClr val="000000"/>
            </a:solidFill>
            <a:miter lim="800000"/>
            <a:headEnd/>
            <a:tailEnd/>
          </a:ln>
        </p:spPr>
        <p:txBody>
          <a:bodyPr/>
          <a:lstStyle/>
          <a:p>
            <a:pPr marL="288925" indent="-173038" eaLnBrk="0" hangingPunct="0">
              <a:spcBef>
                <a:spcPct val="20000"/>
              </a:spcBef>
              <a:buClr>
                <a:srgbClr val="FF9933"/>
              </a:buClr>
              <a:buFont typeface="Arial" pitchFamily="34" charset="0"/>
              <a:buChar char="•"/>
            </a:pPr>
            <a:r>
              <a:rPr lang="en-US" altLang="zh-CN" sz="1800" b="1" i="1" dirty="0">
                <a:solidFill>
                  <a:srgbClr val="C00000"/>
                </a:solidFill>
                <a:latin typeface="Calibri" pitchFamily="34" charset="0"/>
                <a:ea typeface="SimSun" pitchFamily="2" charset="-122"/>
              </a:rPr>
              <a:t>an immediate GCW priority  </a:t>
            </a:r>
            <a:r>
              <a:rPr lang="en-US" altLang="zh-CN" sz="1800" i="1" dirty="0">
                <a:solidFill>
                  <a:srgbClr val="000000"/>
                </a:solidFill>
                <a:latin typeface="Calibri" pitchFamily="34" charset="0"/>
                <a:ea typeface="SimSun" pitchFamily="2" charset="-122"/>
              </a:rPr>
              <a:t>is to e</a:t>
            </a:r>
            <a:r>
              <a:rPr lang="en-US" altLang="zh-CN" sz="1800" dirty="0">
                <a:solidFill>
                  <a:srgbClr val="000000"/>
                </a:solidFill>
                <a:latin typeface="Calibri" pitchFamily="34" charset="0"/>
                <a:ea typeface="SimSun" pitchFamily="2" charset="-122"/>
              </a:rPr>
              <a:t>stablish the core network of GCW surface measurement stations/sites – </a:t>
            </a:r>
            <a:r>
              <a:rPr lang="en-US" altLang="zh-CN" sz="1800" b="1" i="1" dirty="0">
                <a:solidFill>
                  <a:srgbClr val="C00000"/>
                </a:solidFill>
                <a:latin typeface="Calibri" pitchFamily="34" charset="0"/>
                <a:ea typeface="SimSun" pitchFamily="2" charset="-122"/>
              </a:rPr>
              <a:t>CryoNet,</a:t>
            </a:r>
            <a:r>
              <a:rPr lang="en-US" altLang="zh-CN" sz="1800" i="1" dirty="0">
                <a:solidFill>
                  <a:srgbClr val="C00000"/>
                </a:solidFill>
                <a:latin typeface="Calibri" pitchFamily="34" charset="0"/>
                <a:ea typeface="SimSun" pitchFamily="2" charset="-122"/>
              </a:rPr>
              <a:t> </a:t>
            </a:r>
            <a:r>
              <a:rPr lang="en-US" altLang="zh-CN" sz="1800" dirty="0">
                <a:solidFill>
                  <a:srgbClr val="000000"/>
                </a:solidFill>
                <a:latin typeface="Calibri" pitchFamily="34" charset="0"/>
                <a:ea typeface="SimSun" pitchFamily="2" charset="-122"/>
              </a:rPr>
              <a:t>one part of the whole </a:t>
            </a:r>
            <a:r>
              <a:rPr lang="en-US" altLang="zh-CN" sz="1800" b="1" i="1" dirty="0">
                <a:solidFill>
                  <a:srgbClr val="C00000"/>
                </a:solidFill>
                <a:latin typeface="Calibri" pitchFamily="34" charset="0"/>
                <a:ea typeface="SimSun" pitchFamily="2" charset="-122"/>
              </a:rPr>
              <a:t>GCW observing system</a:t>
            </a:r>
            <a:r>
              <a:rPr lang="en-US" altLang="zh-CN" sz="1800" b="1" dirty="0">
                <a:solidFill>
                  <a:srgbClr val="000000"/>
                </a:solidFill>
                <a:latin typeface="Calibri" pitchFamily="34" charset="0"/>
                <a:ea typeface="SimSun" pitchFamily="2" charset="-122"/>
              </a:rPr>
              <a:t>.</a:t>
            </a:r>
          </a:p>
          <a:p>
            <a:pPr marL="288925" indent="-173038" eaLnBrk="0" hangingPunct="0">
              <a:spcBef>
                <a:spcPct val="20000"/>
              </a:spcBef>
              <a:buClr>
                <a:srgbClr val="FF9933"/>
              </a:buClr>
              <a:buFont typeface="Arial" pitchFamily="34" charset="0"/>
              <a:buChar char="•"/>
            </a:pPr>
            <a:r>
              <a:rPr lang="en-US" altLang="zh-CN" sz="1800" dirty="0">
                <a:solidFill>
                  <a:srgbClr val="000000"/>
                </a:solidFill>
                <a:latin typeface="Calibri" pitchFamily="34" charset="0"/>
                <a:ea typeface="SimSun" pitchFamily="2" charset="-122"/>
              </a:rPr>
              <a:t>GCW/CryoNet is </a:t>
            </a:r>
            <a:r>
              <a:rPr lang="en-US" altLang="zh-CN" sz="1800" dirty="0" smtClean="0">
                <a:solidFill>
                  <a:srgbClr val="000000"/>
                </a:solidFill>
                <a:latin typeface="Calibri" pitchFamily="34" charset="0"/>
                <a:ea typeface="SimSun" pitchFamily="2" charset="-122"/>
              </a:rPr>
              <a:t>an observing component of WIGOS</a:t>
            </a:r>
            <a:endParaRPr lang="en-US" altLang="zh-CN" sz="1800" dirty="0">
              <a:solidFill>
                <a:srgbClr val="000000"/>
              </a:solidFill>
              <a:latin typeface="Calibri" pitchFamily="34" charset="0"/>
              <a:ea typeface="SimSun" pitchFamily="2" charset="-122"/>
            </a:endParaRPr>
          </a:p>
          <a:p>
            <a:pPr marL="288925" indent="-173038" eaLnBrk="0" hangingPunct="0">
              <a:spcBef>
                <a:spcPct val="20000"/>
              </a:spcBef>
              <a:buClr>
                <a:srgbClr val="FF9933"/>
              </a:buClr>
              <a:buFont typeface="Wingdings" pitchFamily="2" charset="2"/>
              <a:buChar char="§"/>
            </a:pPr>
            <a:r>
              <a:rPr lang="en-US" altLang="zh-CN" sz="1800" dirty="0">
                <a:solidFill>
                  <a:srgbClr val="000000"/>
                </a:solidFill>
                <a:latin typeface="Calibri" pitchFamily="34" charset="0"/>
                <a:ea typeface="SimSun" pitchFamily="2" charset="-122"/>
              </a:rPr>
              <a:t>CryoNet stations/sites </a:t>
            </a:r>
            <a:r>
              <a:rPr lang="en-US" altLang="zh-CN" sz="1800" b="1" i="1" dirty="0">
                <a:solidFill>
                  <a:srgbClr val="CC0000"/>
                </a:solidFill>
                <a:latin typeface="Calibri" pitchFamily="34" charset="0"/>
                <a:ea typeface="SimSun" pitchFamily="2" charset="-122"/>
              </a:rPr>
              <a:t>must meet a minimum set of requirements</a:t>
            </a:r>
          </a:p>
          <a:p>
            <a:pPr marL="288925" indent="-173038" eaLnBrk="0" hangingPunct="0">
              <a:spcBef>
                <a:spcPct val="20000"/>
              </a:spcBef>
              <a:buClr>
                <a:srgbClr val="FF9933"/>
              </a:buClr>
              <a:buFont typeface="Wingdings" pitchFamily="2" charset="2"/>
              <a:buChar char="§"/>
            </a:pPr>
            <a:r>
              <a:rPr lang="en-CA" altLang="zh-CN" sz="1800" dirty="0">
                <a:solidFill>
                  <a:srgbClr val="000000"/>
                </a:solidFill>
                <a:latin typeface="Calibri" pitchFamily="34" charset="0"/>
                <a:ea typeface="SimSun" pitchFamily="2" charset="-122"/>
              </a:rPr>
              <a:t>CryoNet covers </a:t>
            </a:r>
            <a:r>
              <a:rPr lang="en-CA" altLang="zh-CN" sz="1800" b="1" i="1" dirty="0">
                <a:solidFill>
                  <a:srgbClr val="C00000"/>
                </a:solidFill>
                <a:latin typeface="Calibri" pitchFamily="34" charset="0"/>
                <a:ea typeface="SimSun" pitchFamily="2" charset="-122"/>
              </a:rPr>
              <a:t>all components of the </a:t>
            </a:r>
            <a:r>
              <a:rPr lang="en-CA" altLang="zh-CN" sz="1800" dirty="0" smtClean="0">
                <a:solidFill>
                  <a:srgbClr val="000000"/>
                </a:solidFill>
                <a:latin typeface="Calibri" pitchFamily="34" charset="0"/>
                <a:ea typeface="SimSun" pitchFamily="2" charset="-122"/>
              </a:rPr>
              <a:t>through </a:t>
            </a:r>
            <a:r>
              <a:rPr lang="en-CA" altLang="zh-CN" sz="1800" dirty="0">
                <a:solidFill>
                  <a:srgbClr val="000000"/>
                </a:solidFill>
                <a:latin typeface="Calibri" pitchFamily="34" charset="0"/>
                <a:ea typeface="SimSun" pitchFamily="2" charset="-122"/>
              </a:rPr>
              <a:t>an extensive approach of </a:t>
            </a:r>
            <a:r>
              <a:rPr lang="en-CA" altLang="zh-CN" sz="1800" b="1" i="1" dirty="0" smtClean="0">
                <a:solidFill>
                  <a:srgbClr val="C00000"/>
                </a:solidFill>
                <a:latin typeface="Calibri" pitchFamily="34" charset="0"/>
                <a:ea typeface="SimSun" pitchFamily="2" charset="-122"/>
              </a:rPr>
              <a:t>surface-based</a:t>
            </a:r>
            <a:r>
              <a:rPr lang="en-CA" altLang="zh-CN" sz="1800" i="1" dirty="0" smtClean="0">
                <a:solidFill>
                  <a:srgbClr val="C00000"/>
                </a:solidFill>
                <a:latin typeface="Calibri" pitchFamily="34" charset="0"/>
                <a:ea typeface="SimSun" pitchFamily="2" charset="-122"/>
              </a:rPr>
              <a:t> </a:t>
            </a:r>
            <a:r>
              <a:rPr lang="en-CA" altLang="zh-CN" sz="1800" dirty="0" smtClean="0">
                <a:solidFill>
                  <a:srgbClr val="000000"/>
                </a:solidFill>
                <a:latin typeface="Calibri" pitchFamily="34" charset="0"/>
                <a:ea typeface="SimSun" pitchFamily="2" charset="-122"/>
              </a:rPr>
              <a:t>observations</a:t>
            </a:r>
            <a:r>
              <a:rPr lang="en-CA" altLang="zh-CN" sz="1800" dirty="0">
                <a:solidFill>
                  <a:srgbClr val="000000"/>
                </a:solidFill>
                <a:latin typeface="Calibri" pitchFamily="34" charset="0"/>
                <a:ea typeface="SimSun" pitchFamily="2" charset="-122"/>
              </a:rPr>
              <a:t>. </a:t>
            </a:r>
          </a:p>
          <a:p>
            <a:pPr marL="288925" indent="-173038" eaLnBrk="0" hangingPunct="0">
              <a:spcBef>
                <a:spcPct val="20000"/>
              </a:spcBef>
              <a:buClr>
                <a:srgbClr val="FF9933"/>
              </a:buClr>
              <a:buFont typeface="Wingdings" pitchFamily="2" charset="2"/>
              <a:buChar char="§"/>
            </a:pPr>
            <a:r>
              <a:rPr lang="en-US" altLang="zh-CN" sz="1800" dirty="0">
                <a:solidFill>
                  <a:srgbClr val="000000"/>
                </a:solidFill>
                <a:latin typeface="Calibri" pitchFamily="34" charset="0"/>
                <a:ea typeface="SimSun" pitchFamily="2" charset="-122"/>
              </a:rPr>
              <a:t>CryoNet is initially comprised of </a:t>
            </a:r>
            <a:r>
              <a:rPr lang="en-US" altLang="zh-CN" sz="1800" b="1" i="1" dirty="0">
                <a:solidFill>
                  <a:srgbClr val="C00000"/>
                </a:solidFill>
                <a:latin typeface="Calibri" pitchFamily="34" charset="0"/>
                <a:ea typeface="SimSun" pitchFamily="2" charset="-122"/>
              </a:rPr>
              <a:t>existing stations/sites</a:t>
            </a:r>
            <a:r>
              <a:rPr lang="en-US" altLang="zh-CN" sz="1800" dirty="0">
                <a:solidFill>
                  <a:srgbClr val="000000"/>
                </a:solidFill>
                <a:latin typeface="Calibri" pitchFamily="34" charset="0"/>
                <a:ea typeface="SimSun" pitchFamily="2" charset="-122"/>
              </a:rPr>
              <a:t>, rather than creating new sites; </a:t>
            </a:r>
            <a:r>
              <a:rPr lang="en-US" altLang="zh-CN" sz="1800" dirty="0">
                <a:latin typeface="Calibri" pitchFamily="34" charset="0"/>
                <a:ea typeface="SimSun" pitchFamily="2" charset="-122"/>
              </a:rPr>
              <a:t>s</a:t>
            </a:r>
            <a:r>
              <a:rPr lang="en-US" sz="1800" dirty="0">
                <a:latin typeface="Calibri" pitchFamily="34" charset="0"/>
              </a:rPr>
              <a:t>ome SEARCH and AON sites are already part of </a:t>
            </a:r>
            <a:r>
              <a:rPr lang="en-US" sz="1800" dirty="0" smtClean="0">
                <a:latin typeface="Calibri" pitchFamily="34" charset="0"/>
              </a:rPr>
              <a:t>CryoNet </a:t>
            </a:r>
          </a:p>
          <a:p>
            <a:pPr marL="288925" indent="-173038" eaLnBrk="0" hangingPunct="0">
              <a:spcBef>
                <a:spcPct val="20000"/>
              </a:spcBef>
              <a:buClr>
                <a:srgbClr val="FF9933"/>
              </a:buClr>
              <a:buFont typeface="Wingdings" pitchFamily="2" charset="2"/>
              <a:buChar char="§"/>
            </a:pPr>
            <a:r>
              <a:rPr lang="en-US" dirty="0" smtClean="0">
                <a:latin typeface="Calibri" pitchFamily="34" charset="0"/>
              </a:rPr>
              <a:t>Synoptic, </a:t>
            </a:r>
            <a:r>
              <a:rPr lang="en-US" dirty="0" err="1" smtClean="0">
                <a:latin typeface="Calibri" pitchFamily="34" charset="0"/>
              </a:rPr>
              <a:t>climatological</a:t>
            </a:r>
            <a:r>
              <a:rPr lang="en-US" dirty="0" smtClean="0">
                <a:latin typeface="Calibri" pitchFamily="34" charset="0"/>
              </a:rPr>
              <a:t>, GSN, </a:t>
            </a:r>
            <a:r>
              <a:rPr lang="en-US" dirty="0" err="1" smtClean="0">
                <a:latin typeface="Calibri" pitchFamily="34" charset="0"/>
              </a:rPr>
              <a:t>agromet</a:t>
            </a:r>
            <a:r>
              <a:rPr lang="en-US" dirty="0" smtClean="0">
                <a:latin typeface="Calibri" pitchFamily="34" charset="0"/>
              </a:rPr>
              <a:t>, third party networks are to be identified in GCW surface network if measure cryosphere variable(s)</a:t>
            </a:r>
            <a:endParaRPr lang="en-US" sz="1800" dirty="0">
              <a:latin typeface="Calibri" pitchFamily="34" charset="0"/>
            </a:endParaRPr>
          </a:p>
          <a:p>
            <a:pPr marL="288925" indent="-173038" eaLnBrk="0" hangingPunct="0">
              <a:spcBef>
                <a:spcPct val="20000"/>
              </a:spcBef>
              <a:buClr>
                <a:srgbClr val="FF9933"/>
              </a:buClr>
              <a:buFont typeface="Wingdings" pitchFamily="2" charset="2"/>
              <a:buChar char="§"/>
            </a:pPr>
            <a:r>
              <a:rPr lang="en-US" sz="1800" b="1" i="1" dirty="0">
                <a:solidFill>
                  <a:srgbClr val="C00000"/>
                </a:solidFill>
                <a:latin typeface="Calibri" pitchFamily="34" charset="0"/>
              </a:rPr>
              <a:t>GCW Contributing Stations </a:t>
            </a:r>
            <a:r>
              <a:rPr lang="en-CA" sz="1800" dirty="0">
                <a:latin typeface="Calibri" pitchFamily="34" charset="0"/>
              </a:rPr>
              <a:t>provide useful measurements of the cryosphere, but whose data </a:t>
            </a:r>
            <a:r>
              <a:rPr lang="en-CA" sz="1800" b="1" i="1" dirty="0">
                <a:solidFill>
                  <a:srgbClr val="C00000"/>
                </a:solidFill>
                <a:latin typeface="Calibri" pitchFamily="34" charset="0"/>
              </a:rPr>
              <a:t>records may be shorter or with large gaps</a:t>
            </a:r>
            <a:r>
              <a:rPr lang="en-CA" sz="1800" dirty="0">
                <a:latin typeface="Calibri" pitchFamily="34" charset="0"/>
              </a:rPr>
              <a:t>,  or do not provide the quality and consistency of data required of CryoNet stations; </a:t>
            </a:r>
            <a:r>
              <a:rPr lang="en-CA" sz="1800" b="1" i="1" dirty="0">
                <a:solidFill>
                  <a:srgbClr val="C00000"/>
                </a:solidFill>
                <a:latin typeface="Calibri" pitchFamily="34" charset="0"/>
              </a:rPr>
              <a:t>may be </a:t>
            </a:r>
            <a:r>
              <a:rPr lang="en-CA" sz="1800" b="1" dirty="0">
                <a:latin typeface="Calibri" pitchFamily="34" charset="0"/>
              </a:rPr>
              <a:t>in remote, hard to access regions </a:t>
            </a:r>
            <a:r>
              <a:rPr lang="en-CA" sz="1800" b="1" i="1" dirty="0">
                <a:solidFill>
                  <a:srgbClr val="CC0000"/>
                </a:solidFill>
                <a:latin typeface="Calibri" pitchFamily="34" charset="0"/>
              </a:rPr>
              <a:t>where cryospheric observations are scarce. </a:t>
            </a:r>
            <a:endParaRPr lang="en-US" sz="1800" b="1" dirty="0"/>
          </a:p>
          <a:p>
            <a:pPr marL="288925" indent="-173038" eaLnBrk="0" hangingPunct="0">
              <a:spcBef>
                <a:spcPct val="20000"/>
              </a:spcBef>
              <a:buClr>
                <a:srgbClr val="FF9933"/>
              </a:buClr>
              <a:buFont typeface="Wingdings" pitchFamily="2" charset="2"/>
              <a:buChar char="§"/>
            </a:pPr>
            <a:endParaRPr lang="en-US" sz="1800" i="1" dirty="0">
              <a:solidFill>
                <a:srgbClr val="CC0000"/>
              </a:solidFill>
            </a:endParaRPr>
          </a:p>
        </p:txBody>
      </p:sp>
      <p:sp>
        <p:nvSpPr>
          <p:cNvPr id="645123" name="Text Box 12"/>
          <p:cNvSpPr txBox="1">
            <a:spLocks noChangeArrowheads="1"/>
          </p:cNvSpPr>
          <p:nvPr/>
        </p:nvSpPr>
        <p:spPr bwMode="auto">
          <a:xfrm>
            <a:off x="0" y="188640"/>
            <a:ext cx="9144000" cy="400110"/>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US" sz="2000" b="1" dirty="0">
                <a:solidFill>
                  <a:srgbClr val="333399"/>
                </a:solidFill>
                <a:latin typeface="Arial" pitchFamily="34" charset="0"/>
                <a:cs typeface="Arial" pitchFamily="34" charset="0"/>
              </a:rPr>
              <a:t>GCW Surface Network – </a:t>
            </a:r>
            <a:r>
              <a:rPr lang="en-US" sz="2000" b="1" dirty="0" smtClean="0">
                <a:solidFill>
                  <a:srgbClr val="333399"/>
                </a:solidFill>
                <a:latin typeface="Arial" pitchFamily="34" charset="0"/>
                <a:cs typeface="Arial" pitchFamily="34" charset="0"/>
              </a:rPr>
              <a:t>A Tiered Network</a:t>
            </a:r>
            <a:endParaRPr lang="en-US" sz="2000" b="1" dirty="0">
              <a:solidFill>
                <a:srgbClr val="333399"/>
              </a:solidFill>
              <a:latin typeface="Arial" pitchFamily="34" charset="0"/>
              <a:cs typeface="Arial" pitchFamily="34" charset="0"/>
            </a:endParaRPr>
          </a:p>
        </p:txBody>
      </p:sp>
      <p:pic>
        <p:nvPicPr>
          <p:cNvPr id="645124" name="Picture 1" descr="station_pics.png"/>
          <p:cNvPicPr>
            <a:picLocks noChangeAspect="1"/>
          </p:cNvPicPr>
          <p:nvPr/>
        </p:nvPicPr>
        <p:blipFill>
          <a:blip r:embed="rId3" cstate="print"/>
          <a:srcRect/>
          <a:stretch>
            <a:fillRect/>
          </a:stretch>
        </p:blipFill>
        <p:spPr bwMode="auto">
          <a:xfrm>
            <a:off x="1371600" y="4953000"/>
            <a:ext cx="6096000" cy="1397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1196752"/>
            <a:ext cx="8352928" cy="4093428"/>
          </a:xfrm>
          <a:prstGeom prst="rect">
            <a:avLst/>
          </a:prstGeom>
        </p:spPr>
        <p:txBody>
          <a:bodyPr wrap="square">
            <a:spAutoFit/>
          </a:bodyPr>
          <a:lstStyle/>
          <a:p>
            <a:r>
              <a:rPr lang="en-US" sz="2000" dirty="0"/>
              <a:t>All </a:t>
            </a:r>
            <a:r>
              <a:rPr lang="en-US" sz="2000" dirty="0" err="1" smtClean="0"/>
              <a:t>CryoNet</a:t>
            </a:r>
            <a:r>
              <a:rPr lang="en-US" sz="2000" dirty="0" smtClean="0"/>
              <a:t> stations </a:t>
            </a:r>
            <a:r>
              <a:rPr lang="en-US" sz="2000" dirty="0"/>
              <a:t>will be either Primary or Reference.</a:t>
            </a:r>
            <a:endParaRPr lang="en-GB" sz="2000" dirty="0" smtClean="0">
              <a:effectLst/>
            </a:endParaRPr>
          </a:p>
          <a:p>
            <a:r>
              <a:rPr lang="en-US" sz="2000" dirty="0"/>
              <a:t> </a:t>
            </a:r>
            <a:endParaRPr lang="en-GB" sz="2000" dirty="0" smtClean="0">
              <a:effectLst/>
            </a:endParaRPr>
          </a:p>
          <a:p>
            <a:pPr lvl="0"/>
            <a:r>
              <a:rPr lang="en-US" sz="2000" b="1" i="1" u="sng" dirty="0"/>
              <a:t>Primary</a:t>
            </a:r>
            <a:r>
              <a:rPr lang="en-US" sz="2000" dirty="0"/>
              <a:t> - Have a target (intent) of long-term operation and have at least a 4-year initial commitment.</a:t>
            </a:r>
            <a:endParaRPr lang="en-GB" sz="2000" dirty="0" smtClean="0">
              <a:effectLst/>
            </a:endParaRPr>
          </a:p>
          <a:p>
            <a:pPr lvl="0"/>
            <a:r>
              <a:rPr lang="en-US" sz="2000" b="1" i="1" u="sng" dirty="0"/>
              <a:t>Reference</a:t>
            </a:r>
            <a:r>
              <a:rPr lang="en-US" sz="2000" dirty="0"/>
              <a:t> - Have a long-term operational commitment and long-term (more than 10 years) data records.</a:t>
            </a:r>
            <a:endParaRPr lang="en-GB" sz="2000" dirty="0" smtClean="0">
              <a:effectLst/>
            </a:endParaRPr>
          </a:p>
          <a:p>
            <a:r>
              <a:rPr lang="en-US" sz="2000" dirty="0"/>
              <a:t> </a:t>
            </a:r>
            <a:endParaRPr lang="en-GB" sz="2000" dirty="0" smtClean="0">
              <a:effectLst/>
            </a:endParaRPr>
          </a:p>
          <a:p>
            <a:r>
              <a:rPr lang="en-US" sz="2000" dirty="0" err="1"/>
              <a:t>CryoNet</a:t>
            </a:r>
            <a:r>
              <a:rPr lang="en-US" sz="2000" dirty="0"/>
              <a:t> stations may also have one or more additional attributes:</a:t>
            </a:r>
            <a:endParaRPr lang="en-GB" sz="2000" dirty="0" smtClean="0">
              <a:effectLst/>
            </a:endParaRPr>
          </a:p>
          <a:p>
            <a:r>
              <a:rPr lang="en-US" sz="2000" dirty="0"/>
              <a:t> </a:t>
            </a:r>
            <a:endParaRPr lang="en-GB" sz="2000" dirty="0" smtClean="0">
              <a:effectLst/>
            </a:endParaRPr>
          </a:p>
          <a:p>
            <a:pPr lvl="0"/>
            <a:r>
              <a:rPr lang="en-US" sz="2000" b="1" i="1" u="sng" dirty="0"/>
              <a:t>Cal/</a:t>
            </a:r>
            <a:r>
              <a:rPr lang="en-US" sz="2000" b="1" i="1" u="sng" dirty="0" err="1"/>
              <a:t>val</a:t>
            </a:r>
            <a:r>
              <a:rPr lang="en-US" sz="2000" dirty="0"/>
              <a:t> </a:t>
            </a:r>
            <a:r>
              <a:rPr lang="en-US" sz="2000" b="1" i="1" dirty="0">
                <a:solidFill>
                  <a:srgbClr val="800000"/>
                </a:solidFill>
              </a:rPr>
              <a:t>- the station is being used for calibration and/or validation of satellite products and/or (earth system) models, or it has been used for such purposes in the past and it still provides the needed facilities.</a:t>
            </a:r>
            <a:endParaRPr lang="en-GB" sz="2000" b="1" i="1" dirty="0">
              <a:solidFill>
                <a:srgbClr val="800000"/>
              </a:solidFill>
            </a:endParaRPr>
          </a:p>
          <a:p>
            <a:r>
              <a:rPr lang="en-US" sz="2000" b="1" i="1" u="sng" dirty="0"/>
              <a:t>Research</a:t>
            </a:r>
            <a:r>
              <a:rPr lang="en-US" sz="2000" dirty="0"/>
              <a:t> - the station has a broader research focus related to the </a:t>
            </a:r>
            <a:r>
              <a:rPr lang="en-US" sz="2000" dirty="0" err="1"/>
              <a:t>cryosphere</a:t>
            </a:r>
            <a:r>
              <a:rPr lang="en-US" sz="2000" dirty="0"/>
              <a:t>.</a:t>
            </a:r>
            <a:endParaRPr lang="en-GB" sz="2000" dirty="0"/>
          </a:p>
        </p:txBody>
      </p:sp>
      <p:sp>
        <p:nvSpPr>
          <p:cNvPr id="4" name="Rectangle 3"/>
          <p:cNvSpPr/>
          <p:nvPr/>
        </p:nvSpPr>
        <p:spPr>
          <a:xfrm>
            <a:off x="0" y="260648"/>
            <a:ext cx="9144000" cy="523220"/>
          </a:xfrm>
          <a:prstGeom prst="rect">
            <a:avLst/>
          </a:prstGeom>
        </p:spPr>
        <p:txBody>
          <a:bodyPr wrap="square">
            <a:spAutoFit/>
          </a:bodyPr>
          <a:lstStyle/>
          <a:p>
            <a:pPr algn="ctr"/>
            <a:r>
              <a:rPr lang="en-US" sz="2800" b="1" i="1" dirty="0" err="1" smtClean="0">
                <a:sym typeface="Wingdings" panose="05000000000000000000" pitchFamily="2" charset="2"/>
              </a:rPr>
              <a:t>CryoNet</a:t>
            </a:r>
            <a:r>
              <a:rPr lang="en-US" sz="2800" b="1" i="1" dirty="0" smtClean="0">
                <a:sym typeface="Wingdings" panose="05000000000000000000" pitchFamily="2" charset="2"/>
              </a:rPr>
              <a:t> Station</a:t>
            </a:r>
          </a:p>
        </p:txBody>
      </p:sp>
      <p:sp>
        <p:nvSpPr>
          <p:cNvPr id="6" name="TextBox 5"/>
          <p:cNvSpPr txBox="1"/>
          <p:nvPr/>
        </p:nvSpPr>
        <p:spPr>
          <a:xfrm>
            <a:off x="1835696" y="5589240"/>
            <a:ext cx="4814138" cy="430887"/>
          </a:xfrm>
          <a:prstGeom prst="rect">
            <a:avLst/>
          </a:prstGeom>
          <a:noFill/>
        </p:spPr>
        <p:txBody>
          <a:bodyPr wrap="none" rtlCol="0">
            <a:spAutoFit/>
          </a:bodyPr>
          <a:lstStyle/>
          <a:p>
            <a:r>
              <a:rPr lang="en-CA" sz="2200" b="1" i="1" dirty="0" smtClean="0">
                <a:solidFill>
                  <a:srgbClr val="800000"/>
                </a:solidFill>
                <a:effectLst>
                  <a:outerShdw blurRad="38100" dist="38100" dir="2700000" algn="tl">
                    <a:srgbClr val="000000">
                      <a:alpha val="43137"/>
                    </a:srgbClr>
                  </a:outerShdw>
                </a:effectLst>
              </a:rPr>
              <a:t>43 stations approved; 29 new applications</a:t>
            </a:r>
            <a:endParaRPr lang="en-CA" sz="2200" b="1" i="1" dirty="0">
              <a:solidFill>
                <a:srgbClr val="8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418134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92696"/>
            <a:ext cx="8640960" cy="5262979"/>
          </a:xfrm>
          <a:prstGeom prst="rect">
            <a:avLst/>
          </a:prstGeom>
        </p:spPr>
        <p:txBody>
          <a:bodyPr wrap="square">
            <a:spAutoFit/>
          </a:bodyPr>
          <a:lstStyle/>
          <a:p>
            <a:r>
              <a:rPr lang="en-US" sz="1900" dirty="0"/>
              <a:t>A </a:t>
            </a:r>
            <a:r>
              <a:rPr lang="en-US" sz="1900" i="1" u="sng" dirty="0"/>
              <a:t>GCW </a:t>
            </a:r>
            <a:r>
              <a:rPr lang="en-US" sz="1900" i="1" u="sng" dirty="0" err="1"/>
              <a:t>CryoNet</a:t>
            </a:r>
            <a:r>
              <a:rPr lang="en-US" sz="1900" i="1" u="sng" dirty="0"/>
              <a:t> site</a:t>
            </a:r>
            <a:r>
              <a:rPr lang="en-US" sz="1900" dirty="0"/>
              <a:t> generally encompasses an area greater than a conventional observing station, and has two or more active GCW surface-based stations with varying capabilities that are operated as a coordinated unit. At least one station has to be a </a:t>
            </a:r>
            <a:r>
              <a:rPr lang="en-US" sz="1900" dirty="0" err="1"/>
              <a:t>CryoNet</a:t>
            </a:r>
            <a:r>
              <a:rPr lang="en-US" sz="1900" dirty="0"/>
              <a:t> station</a:t>
            </a:r>
            <a:r>
              <a:rPr lang="en-US" sz="1900" i="1" dirty="0">
                <a:solidFill>
                  <a:srgbClr val="800000"/>
                </a:solidFill>
              </a:rPr>
              <a:t>. </a:t>
            </a:r>
            <a:r>
              <a:rPr lang="en-US" sz="1900" b="1" i="1" dirty="0">
                <a:solidFill>
                  <a:srgbClr val="800000"/>
                </a:solidFill>
              </a:rPr>
              <a:t>A site may comprise several micro-climatological regions or extend over larger altitudinal gradients</a:t>
            </a:r>
            <a:r>
              <a:rPr lang="en-US" sz="1900" dirty="0" smtClean="0">
                <a:solidFill>
                  <a:srgbClr val="800000"/>
                </a:solidFill>
              </a:rPr>
              <a:t>.</a:t>
            </a:r>
          </a:p>
          <a:p>
            <a:r>
              <a:rPr lang="en-US" sz="2000" dirty="0"/>
              <a:t> </a:t>
            </a:r>
            <a:endParaRPr lang="en-GB" sz="2000" dirty="0"/>
          </a:p>
          <a:p>
            <a:r>
              <a:rPr lang="en-US" sz="2000" b="1" dirty="0" smtClean="0"/>
              <a:t>Potential </a:t>
            </a:r>
            <a:r>
              <a:rPr lang="en-US" sz="2000" b="1" dirty="0"/>
              <a:t>attributes</a:t>
            </a:r>
            <a:r>
              <a:rPr lang="en-US" sz="2000" dirty="0"/>
              <a:t>:</a:t>
            </a:r>
            <a:endParaRPr lang="en-GB" sz="2000" dirty="0"/>
          </a:p>
          <a:p>
            <a:pPr lvl="1"/>
            <a:r>
              <a:rPr lang="en-US" sz="1900" i="1" u="sng" dirty="0"/>
              <a:t>Basic</a:t>
            </a:r>
            <a:r>
              <a:rPr lang="en-US" sz="1900" dirty="0"/>
              <a:t>: monitor single or multiple components of the cryosphere </a:t>
            </a:r>
            <a:endParaRPr lang="en-GB" sz="1900" dirty="0" smtClean="0">
              <a:effectLst/>
            </a:endParaRPr>
          </a:p>
          <a:p>
            <a:pPr lvl="1"/>
            <a:r>
              <a:rPr lang="en-US" sz="1900" i="1" u="sng" dirty="0"/>
              <a:t>Integrated</a:t>
            </a:r>
            <a:r>
              <a:rPr lang="en-US" sz="1900" b="1" i="1" u="sng" dirty="0">
                <a:solidFill>
                  <a:srgbClr val="800000"/>
                </a:solidFill>
              </a:rPr>
              <a:t>:</a:t>
            </a:r>
            <a:r>
              <a:rPr lang="en-US" sz="1900" b="1" i="1" dirty="0">
                <a:solidFill>
                  <a:srgbClr val="800000"/>
                </a:solidFill>
              </a:rPr>
              <a:t> monitor at least two components of the cryosphere and at least one other component of the earth system. Integrated sites are particularly important for the study of feedbacks and complex interactions between these components</a:t>
            </a:r>
            <a:r>
              <a:rPr lang="en-US" sz="2000" dirty="0">
                <a:solidFill>
                  <a:srgbClr val="800000"/>
                </a:solidFill>
              </a:rPr>
              <a:t>.</a:t>
            </a:r>
            <a:endParaRPr lang="en-GB" sz="2000" dirty="0" smtClean="0">
              <a:solidFill>
                <a:srgbClr val="800000"/>
              </a:solidFill>
              <a:effectLst/>
            </a:endParaRPr>
          </a:p>
          <a:p>
            <a:r>
              <a:rPr lang="en-US" sz="2000" dirty="0">
                <a:solidFill>
                  <a:srgbClr val="800000"/>
                </a:solidFill>
              </a:rPr>
              <a:t> </a:t>
            </a:r>
            <a:endParaRPr lang="en-GB" sz="2000" dirty="0">
              <a:solidFill>
                <a:srgbClr val="800000"/>
              </a:solidFill>
            </a:endParaRPr>
          </a:p>
          <a:p>
            <a:r>
              <a:rPr lang="en-US" sz="2000" b="1" dirty="0" smtClean="0"/>
              <a:t>Minimum requirements</a:t>
            </a:r>
            <a:r>
              <a:rPr lang="en-US" sz="2000" dirty="0" smtClean="0"/>
              <a:t>:</a:t>
            </a:r>
            <a:endParaRPr lang="en-GB" sz="2000" dirty="0"/>
          </a:p>
          <a:p>
            <a:pPr lvl="0"/>
            <a:r>
              <a:rPr lang="en-US" sz="1900" dirty="0" smtClean="0"/>
              <a:t>- A </a:t>
            </a:r>
            <a:r>
              <a:rPr lang="en-US" sz="1900" dirty="0"/>
              <a:t>site comprises </a:t>
            </a:r>
            <a:r>
              <a:rPr lang="en-US" sz="1900" b="1" dirty="0"/>
              <a:t>at least one </a:t>
            </a:r>
            <a:r>
              <a:rPr lang="en-US" sz="1900" i="1" u="sng" dirty="0"/>
              <a:t>GCW CryoNet station</a:t>
            </a:r>
            <a:endParaRPr lang="en-GB" sz="1900" dirty="0" smtClean="0">
              <a:effectLst/>
            </a:endParaRPr>
          </a:p>
          <a:p>
            <a:pPr lvl="0"/>
            <a:r>
              <a:rPr lang="en-US" sz="1900" dirty="0" smtClean="0"/>
              <a:t>- Integrated </a:t>
            </a:r>
            <a:r>
              <a:rPr lang="en-US" sz="1900" dirty="0"/>
              <a:t>sites have technical supporting </a:t>
            </a:r>
            <a:r>
              <a:rPr lang="en-US" sz="1900" b="1" dirty="0"/>
              <a:t>staff</a:t>
            </a:r>
            <a:endParaRPr lang="en-GB" sz="1900" b="1" dirty="0" smtClean="0">
              <a:effectLst/>
            </a:endParaRPr>
          </a:p>
          <a:p>
            <a:pPr lvl="0"/>
            <a:r>
              <a:rPr lang="en-US" sz="1900" dirty="0" smtClean="0"/>
              <a:t>- Integrated </a:t>
            </a:r>
            <a:r>
              <a:rPr lang="en-US" sz="1900" dirty="0"/>
              <a:t>sites have </a:t>
            </a:r>
            <a:r>
              <a:rPr lang="en-US" sz="1900" b="1" dirty="0"/>
              <a:t>training</a:t>
            </a:r>
            <a:r>
              <a:rPr lang="en-US" sz="1900" dirty="0"/>
              <a:t> capability</a:t>
            </a:r>
            <a:endParaRPr lang="en-GB" sz="1900" dirty="0" smtClean="0">
              <a:effectLst/>
            </a:endParaRPr>
          </a:p>
          <a:p>
            <a:pPr lvl="0"/>
            <a:r>
              <a:rPr lang="en-US" sz="1900" dirty="0" smtClean="0"/>
              <a:t>- has </a:t>
            </a:r>
            <a:r>
              <a:rPr lang="en-US" sz="1900" dirty="0"/>
              <a:t>a long-term financial </a:t>
            </a:r>
            <a:r>
              <a:rPr lang="en-US" sz="1900" b="1" dirty="0"/>
              <a:t>commitment</a:t>
            </a:r>
            <a:endParaRPr lang="en-GB" sz="1900" b="1" dirty="0" smtClean="0">
              <a:effectLst/>
            </a:endParaRPr>
          </a:p>
          <a:p>
            <a:pPr lvl="0"/>
            <a:r>
              <a:rPr lang="en-US" sz="1900" dirty="0" smtClean="0"/>
              <a:t>- Data </a:t>
            </a:r>
            <a:r>
              <a:rPr lang="en-US" sz="1900" dirty="0"/>
              <a:t>are made </a:t>
            </a:r>
            <a:r>
              <a:rPr lang="en-US" sz="1900" b="1" dirty="0"/>
              <a:t>freely</a:t>
            </a:r>
            <a:r>
              <a:rPr lang="en-US" sz="1900" dirty="0"/>
              <a:t> available, and whenever possible, in (near-)real time</a:t>
            </a:r>
            <a:r>
              <a:rPr lang="en-US" sz="2000" dirty="0"/>
              <a:t>.</a:t>
            </a:r>
            <a:endParaRPr lang="en-GB" sz="2000" dirty="0">
              <a:effectLst/>
            </a:endParaRPr>
          </a:p>
        </p:txBody>
      </p:sp>
      <p:sp>
        <p:nvSpPr>
          <p:cNvPr id="3" name="Rectangle 2"/>
          <p:cNvSpPr/>
          <p:nvPr/>
        </p:nvSpPr>
        <p:spPr>
          <a:xfrm>
            <a:off x="0" y="97468"/>
            <a:ext cx="9144000" cy="523220"/>
          </a:xfrm>
          <a:prstGeom prst="rect">
            <a:avLst/>
          </a:prstGeom>
        </p:spPr>
        <p:txBody>
          <a:bodyPr wrap="square">
            <a:spAutoFit/>
          </a:bodyPr>
          <a:lstStyle/>
          <a:p>
            <a:pPr algn="ctr"/>
            <a:r>
              <a:rPr lang="en-US" sz="2800" b="1" i="1" dirty="0" smtClean="0"/>
              <a:t>CryoNet Site</a:t>
            </a:r>
            <a:endParaRPr lang="en-GB" sz="2800" i="1" dirty="0"/>
          </a:p>
        </p:txBody>
      </p:sp>
      <p:sp>
        <p:nvSpPr>
          <p:cNvPr id="5" name="TextBox 4"/>
          <p:cNvSpPr txBox="1"/>
          <p:nvPr/>
        </p:nvSpPr>
        <p:spPr>
          <a:xfrm>
            <a:off x="1763688" y="5877272"/>
            <a:ext cx="4455066" cy="430887"/>
          </a:xfrm>
          <a:prstGeom prst="rect">
            <a:avLst/>
          </a:prstGeom>
          <a:noFill/>
        </p:spPr>
        <p:txBody>
          <a:bodyPr wrap="none" rtlCol="0">
            <a:spAutoFit/>
          </a:bodyPr>
          <a:lstStyle/>
          <a:p>
            <a:r>
              <a:rPr lang="en-CA" sz="2200" b="1" i="1" dirty="0" smtClean="0">
                <a:solidFill>
                  <a:srgbClr val="800000"/>
                </a:solidFill>
                <a:effectLst>
                  <a:outerShdw blurRad="38100" dist="38100" dir="2700000" algn="tl">
                    <a:srgbClr val="000000">
                      <a:alpha val="43137"/>
                    </a:srgbClr>
                  </a:outerShdw>
                </a:effectLst>
              </a:rPr>
              <a:t>16 sites approved; 20 new applications</a:t>
            </a:r>
            <a:endParaRPr lang="en-CA" sz="2200" b="1" i="1" dirty="0">
              <a:solidFill>
                <a:srgbClr val="8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033677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GCW_updateIOS-9Apr2016B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0120503_CryoLand_UCM_Glacier_enveo_v0.0">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Blank Presentation">
  <a:themeElements>
    <a:clrScheme name="">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CCFF33"/>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Presentation 13">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CCFF33"/>
        </a:folHlink>
      </a:clrScheme>
      <a:clrMap bg1="dk2" tx1="lt1" bg2="dk1" tx2="lt2" accent1="accent1" accent2="accent2" accent3="accent3" accent4="accent4" accent5="accent5" accent6="accent6" hlink="hlink" folHlink="folHlink"/>
    </a:extraClrScheme>
    <a:extraClrScheme>
      <a:clrScheme name="1_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ECMWF_Template white with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WMO_Powerpoint_template_en">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ody slide">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WMO_Powerpoint_template_en">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ody slide">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losing slide">
  <a:themeElements>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mallLog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mall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mall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mall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mall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mall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mall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mall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mall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mall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mall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mall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Theme1">
  <a:themeElements>
    <a:clrScheme name="Extra Custom">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009900"/>
      </a:accent6>
      <a:hlink>
        <a:srgbClr val="106485"/>
      </a:hlink>
      <a:folHlink>
        <a:srgbClr val="44B9E8"/>
      </a:folHlink>
    </a:clrScheme>
    <a:fontScheme name="TradeCondensed">
      <a:majorFont>
        <a:latin typeface="TradeGothicBoldCondTwenty"/>
        <a:ea typeface=""/>
        <a:cs typeface=""/>
      </a:majorFont>
      <a:minorFont>
        <a:latin typeface="TradeGothic"/>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GCW_updateIOS-9Apr2016BG</Template>
  <TotalTime>2588</TotalTime>
  <Words>2951</Words>
  <Application>Microsoft Office PowerPoint</Application>
  <PresentationFormat>On-screen Show (4:3)</PresentationFormat>
  <Paragraphs>420</Paragraphs>
  <Slides>31</Slides>
  <Notes>4</Notes>
  <HiddenSlides>6</HiddenSlides>
  <MMClips>0</MMClips>
  <ScaleCrop>false</ScaleCrop>
  <HeadingPairs>
    <vt:vector size="4" baseType="variant">
      <vt:variant>
        <vt:lpstr>Theme</vt:lpstr>
      </vt:variant>
      <vt:variant>
        <vt:i4>12</vt:i4>
      </vt:variant>
      <vt:variant>
        <vt:lpstr>Slide Titles</vt:lpstr>
      </vt:variant>
      <vt:variant>
        <vt:i4>31</vt:i4>
      </vt:variant>
    </vt:vector>
  </HeadingPairs>
  <TitlesOfParts>
    <vt:vector size="43" baseType="lpstr">
      <vt:lpstr>GCW_updateIOS-9Apr2016BG</vt:lpstr>
      <vt:lpstr>4_WMO_Powerpoint_template_en</vt:lpstr>
      <vt:lpstr>Body slide</vt:lpstr>
      <vt:lpstr>WMO_Powerpoint_template_en</vt:lpstr>
      <vt:lpstr>2_Body slide</vt:lpstr>
      <vt:lpstr>Closing slide</vt:lpstr>
      <vt:lpstr>Benutzerdefiniertes Design</vt:lpstr>
      <vt:lpstr>2_WMO Template</vt:lpstr>
      <vt:lpstr>1_Theme1</vt:lpstr>
      <vt:lpstr>20120503_CryoLand_UCM_Glacier_enveo_v0.0</vt:lpstr>
      <vt:lpstr>2_Blank Presentation</vt:lpstr>
      <vt:lpstr>ECMWF_Template white with bar</vt:lpstr>
      <vt:lpstr>Slide 1</vt:lpstr>
      <vt:lpstr>WMO Priorities 2016-2019 include…</vt:lpstr>
      <vt:lpstr>Slide 3</vt:lpstr>
      <vt:lpstr>Slide 4</vt:lpstr>
      <vt:lpstr>GCW Activities  (what is GCW doing, or what’s happening that wouldn’t otherwise happen)  </vt:lpstr>
      <vt:lpstr>GCW Activities …2</vt:lpstr>
      <vt:lpstr>Slide 7</vt:lpstr>
      <vt:lpstr>Slide 8</vt:lpstr>
      <vt:lpstr>Slide 9</vt:lpstr>
      <vt:lpstr>Cryospheric surface observations have complex structure</vt:lpstr>
      <vt:lpstr>Slide 11</vt:lpstr>
      <vt:lpstr>Minimum program at CryoNet stations – sites  Defining expected minimum frequency of observations</vt:lpstr>
      <vt:lpstr>Measurement Standards and Best Practices: Roadmap to GCW Guide Approval</vt:lpstr>
      <vt:lpstr>Measurement Standards and Best Practices: Roadmap to GCW Manual Approval</vt:lpstr>
      <vt:lpstr>Slide 15</vt:lpstr>
      <vt:lpstr>Timeline for Zero Snow Depth Reporting Dr. Samantha Pullen (Snow Watch Team)</vt:lpstr>
      <vt:lpstr>CBS 16 – Snow Depth Reporting and Exchange </vt:lpstr>
      <vt:lpstr>GCW DATA PORTAL</vt:lpstr>
      <vt:lpstr>Slide 19</vt:lpstr>
      <vt:lpstr>Linking to WIGOS Priorities 2016-2019 </vt:lpstr>
      <vt:lpstr>Slide 21</vt:lpstr>
      <vt:lpstr>Cryosphere Information in a Changing Environment</vt:lpstr>
      <vt:lpstr>Challenges Moving  FORWARD</vt:lpstr>
      <vt:lpstr>GCW…a key component in visioning an integrated observing system</vt:lpstr>
      <vt:lpstr>Slide 25</vt:lpstr>
      <vt:lpstr>Slide 26</vt:lpstr>
      <vt:lpstr>Slide 27</vt:lpstr>
      <vt:lpstr>Slide 28</vt:lpstr>
      <vt:lpstr>Requirements and Capability for observations (ongoing)</vt:lpstr>
      <vt:lpstr>Measurement Standards and Best Practices</vt:lpstr>
      <vt:lpstr>Cryosphere Information in a Changing Environment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Barry</dc:creator>
  <cp:lastModifiedBy>Barry</cp:lastModifiedBy>
  <cp:revision>72</cp:revision>
  <dcterms:created xsi:type="dcterms:W3CDTF">2016-04-17T18:56:33Z</dcterms:created>
  <dcterms:modified xsi:type="dcterms:W3CDTF">2017-01-11T19:34:03Z</dcterms:modified>
</cp:coreProperties>
</file>