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13" r:id="rId3"/>
    <p:sldId id="311" r:id="rId4"/>
    <p:sldId id="344" r:id="rId5"/>
    <p:sldId id="314" r:id="rId6"/>
    <p:sldId id="315" r:id="rId7"/>
    <p:sldId id="316" r:id="rId8"/>
    <p:sldId id="339" r:id="rId9"/>
    <p:sldId id="340" r:id="rId10"/>
    <p:sldId id="331" r:id="rId11"/>
    <p:sldId id="346" r:id="rId12"/>
    <p:sldId id="337" r:id="rId13"/>
    <p:sldId id="332" r:id="rId14"/>
    <p:sldId id="295" r:id="rId15"/>
    <p:sldId id="347" r:id="rId16"/>
    <p:sldId id="338" r:id="rId17"/>
    <p:sldId id="341" r:id="rId18"/>
    <p:sldId id="342" r:id="rId19"/>
    <p:sldId id="333" r:id="rId20"/>
    <p:sldId id="336" r:id="rId21"/>
    <p:sldId id="345" r:id="rId22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37" autoAdjust="0"/>
  </p:normalViewPr>
  <p:slideViewPr>
    <p:cSldViewPr>
      <p:cViewPr>
        <p:scale>
          <a:sx n="68" d="100"/>
          <a:sy n="68" d="100"/>
        </p:scale>
        <p:origin x="-144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084" y="-72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C66A-7EE4-4248-93B5-DA75E3C1C070}" type="datetimeFigureOut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DDAB-8D54-4665-8494-983F6C0AC7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734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86B5-5F00-4EB7-BDC7-1DC793D5CB0F}" type="datetimeFigureOut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DF2E-ABFB-4E81-8A8E-EBBB292FF0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59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88ED-6E78-41FC-ACA8-2AB54CE0B425}" type="datetimeFigureOut">
              <a:rPr lang="en-GB" smtClean="0"/>
              <a:pPr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OCG-6, Cape Town, 26-30 April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414A-BA24-41D7-9AF0-AAFF3932F8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6829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88ED-6E78-41FC-ACA8-2AB54CE0B425}" type="datetimeFigureOut">
              <a:rPr lang="en-GB" smtClean="0"/>
              <a:pPr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OCG-6, Cape Town, 26-30 April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414A-BA24-41D7-9AF0-AAFF3932F8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9150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88ED-6E78-41FC-ACA8-2AB54CE0B425}" type="datetimeFigureOut">
              <a:rPr lang="en-GB" smtClean="0"/>
              <a:pPr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OCG-6, Cape Town, 26-30 April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414A-BA24-41D7-9AF0-AAFF3932F8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2055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7654-E9FC-400C-AE35-FDC3BF4872F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50DF-94FC-4753-B7DA-663C5210651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E2C1-680E-4535-BC2C-5ED7D8B75F8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C69B-9897-49BF-AD4C-BECEFF272D2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46D2-3FF9-4029-8BF5-665398EB15C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DE8C-61F6-4817-A71B-2787F4B98EE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57CFC-8056-4024-8609-C1ACAAF3E77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7524-B195-45EE-A420-68A1DACC36E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EF4B5-E982-4621-A6C9-D2E8D7FDD15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4322-F364-4ACB-8DA9-25D77623ED3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D990-A3C0-4AD3-92EB-5A59D649165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CD306-444A-4434-B42B-EE4BC64C40C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9E0-5C9D-4635-A54F-DA37E3DDDA2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2072-2A5D-447D-8859-14EED732959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7F53-2846-41F8-B47E-C0DBEAC2FC7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1A6A-8648-4A4A-B4A7-2F7CB67B5F8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88ED-6E78-41FC-ACA8-2AB54CE0B425}" type="datetimeFigureOut">
              <a:rPr lang="en-GB" smtClean="0"/>
              <a:pPr/>
              <a:t>11/01/2017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OCG-6, Cape Town, 26-30 April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414A-BA24-41D7-9AF0-AAFF3932F8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64103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EBB43-5A13-4BD2-B4E7-75C84D12413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0ABAD-DCB8-417E-8A8C-A1C883EC931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1A8D-9192-4F0B-9867-D7E913DEFCC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26426-A57D-4DC1-9CA3-04E32DFBEE4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6639-089E-4B8C-B9C9-FF621352FD4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B1DDA-5134-4B04-BFBD-86C27691D50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88ED-6E78-41FC-ACA8-2AB54CE0B425}" type="datetimeFigureOut">
              <a:rPr lang="en-GB" smtClean="0"/>
              <a:pPr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OCG-6, Cape Town, 26-30 April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414A-BA24-41D7-9AF0-AAFF3932F8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713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88ED-6E78-41FC-ACA8-2AB54CE0B425}" type="datetimeFigureOut">
              <a:rPr lang="en-GB" smtClean="0"/>
              <a:pPr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OCG-6, Cape Town, 26-30 April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414A-BA24-41D7-9AF0-AAFF3932F8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2647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88ED-6E78-41FC-ACA8-2AB54CE0B425}" type="datetimeFigureOut">
              <a:rPr lang="en-GB" smtClean="0"/>
              <a:pPr/>
              <a:t>11/01/2017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OCG-6, Cape Town, 26-30 April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414A-BA24-41D7-9AF0-AAFF3932F8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4938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88ED-6E78-41FC-ACA8-2AB54CE0B425}" type="datetimeFigureOut">
              <a:rPr lang="en-GB" smtClean="0"/>
              <a:pPr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OCG-6, Cape Town, 26-30 April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414A-BA24-41D7-9AF0-AAFF3932F8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5311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88ED-6E78-41FC-ACA8-2AB54CE0B425}" type="datetimeFigureOut">
              <a:rPr lang="en-GB" smtClean="0"/>
              <a:pPr/>
              <a:t>11/01/2017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OCG-6, Cape Town, 26-30 April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414A-BA24-41D7-9AF0-AAFF3932F8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8456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883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88ED-6E78-41FC-ACA8-2AB54CE0B425}" type="datetimeFigureOut">
              <a:rPr lang="en-GB" smtClean="0"/>
              <a:pPr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OCG-6, Cape Town, 26-30 April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414A-BA24-41D7-9AF0-AAFF3932F8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1028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88ED-6E78-41FC-ACA8-2AB54CE0B425}" type="datetimeFigureOut">
              <a:rPr lang="en-GB" smtClean="0"/>
              <a:pPr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OCG-6, Cape Town, 26-30 April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414A-BA24-41D7-9AF0-AAFF3932F8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4065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760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5FA88ED-6E78-41FC-ACA8-2AB54CE0B425}" type="datetimeFigureOut">
              <a:rPr lang="en-GB" smtClean="0"/>
              <a:pPr/>
              <a:t>11/01/2017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OCG-6, Cape Town, 26-30 April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12414A-BA24-41D7-9AF0-AAFF3932F8B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 descr="C:\Documents\work\Images\logos\JCOMM\jcomm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475656" cy="124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6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ciel et mer-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59425"/>
            <a:ext cx="9144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76375" y="44450"/>
            <a:ext cx="7559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C9F47A-D5F5-4168-B269-83CD44B886B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5420BC-A8FA-493C-B308-3C18E4876D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Picture 2" descr="C:\Documents\work\Images\logos\JCOMM\jcommlog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26988"/>
            <a:ext cx="1476375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smc.noaa.gov/erddap/tableda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eanpractices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JCOMM activities in support of the WMO Integrated Global Observing System (WIGOS)</a:t>
            </a:r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371600" y="4941168"/>
            <a:ext cx="64008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Jon Turton (JCOMM OCG Vice-Chair)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00192" y="44624"/>
            <a:ext cx="26997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 smtClean="0"/>
              <a:t>ICG-WIGOS-6</a:t>
            </a:r>
          </a:p>
          <a:p>
            <a:pPr algn="r"/>
            <a:r>
              <a:rPr lang="en-GB" sz="2000" i="1" dirty="0" smtClean="0"/>
              <a:t>(12-14 January 2017)</a:t>
            </a:r>
            <a:endParaRPr lang="en-GB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TT-MOWIS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JCOMM Task Team for Integrated Marine Meteorology and Oceanographic </a:t>
            </a:r>
            <a:r>
              <a:rPr lang="en-GB" dirty="0" smtClean="0"/>
              <a:t>Services within </a:t>
            </a:r>
            <a:r>
              <a:rPr lang="en-GB" dirty="0" smtClean="0"/>
              <a:t>WIS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597" y="2492896"/>
            <a:ext cx="2379843" cy="3378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2636912"/>
            <a:ext cx="58326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Calibri" pitchFamily="34" charset="0"/>
              <a:buChar char="-"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recently developed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Guidance Document for Integrating Marine  Meteorological and Oceanographic Services within WIS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25760"/>
            <a:ext cx="698477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WIGOS data exchange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Data can only be exchanged on WIS/GTS using agreed WMO formats, e.g. BUFR which is replacing the legacy TAC</a:t>
            </a:r>
          </a:p>
          <a:p>
            <a:pPr lvl="1"/>
            <a:r>
              <a:rPr lang="en-GB" dirty="0" smtClean="0"/>
              <a:t>Opportunity for platform/network specific messages that include new variables (e.g. bio-geochemical) and quality flags</a:t>
            </a:r>
          </a:p>
          <a:p>
            <a:pPr lvl="1"/>
            <a:r>
              <a:rPr lang="en-GB" dirty="0" smtClean="0"/>
              <a:t>BUFR templates for new data types/platforms have still to be developed (TT-TDC)</a:t>
            </a:r>
          </a:p>
          <a:p>
            <a:pPr lvl="1"/>
            <a:r>
              <a:rPr lang="en-GB" dirty="0" smtClean="0"/>
              <a:t>BUFR not used by the research community who use </a:t>
            </a:r>
            <a:r>
              <a:rPr lang="en-GB" dirty="0" err="1" smtClean="0"/>
              <a:t>netCDF</a:t>
            </a:r>
            <a:r>
              <a:rPr lang="en-GB" dirty="0" smtClean="0"/>
              <a:t> (hence need to develop </a:t>
            </a:r>
            <a:r>
              <a:rPr lang="en-GB" dirty="0" err="1" smtClean="0"/>
              <a:t>netCDF</a:t>
            </a:r>
            <a:r>
              <a:rPr lang="en-GB" dirty="0" smtClean="0"/>
              <a:t> to BUFR </a:t>
            </a:r>
            <a:r>
              <a:rPr lang="en-GB" dirty="0" smtClean="0"/>
              <a:t>conversion tools)</a:t>
            </a:r>
            <a:endParaRPr lang="en-US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25760"/>
            <a:ext cx="698477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WIGOS data exchange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Only NMHSs have direct access to GTS, the marine/oceanographic partners within JCOMM do not</a:t>
            </a:r>
          </a:p>
          <a:p>
            <a:pPr lvl="1"/>
            <a:r>
              <a:rPr lang="en-GB" dirty="0" smtClean="0"/>
              <a:t>Open Access GTS Pilot Project (improve access to the GTS and to GTS data for JCOMM partners) – plan to demo at JCOMM-V </a:t>
            </a:r>
          </a:p>
          <a:p>
            <a:pPr lvl="1"/>
            <a:r>
              <a:rPr lang="en-GB" dirty="0" smtClean="0"/>
              <a:t>OCG is encouraging the use of ERDDAP for data integration </a:t>
            </a:r>
            <a:r>
              <a:rPr lang="en-US" dirty="0" smtClean="0">
                <a:hlinkClick r:id="rId3"/>
              </a:rPr>
              <a:t>http://osmc.noaa.gov/erddap/tabledap</a:t>
            </a:r>
            <a:endParaRPr lang="en-US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 quality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‘traditional’ surface marine meteorological data from VOS and buoys – routine near real-time comparison against NWP background fields</a:t>
            </a:r>
          </a:p>
          <a:p>
            <a:pPr lvl="1"/>
            <a:r>
              <a:rPr lang="en-GB" dirty="0" smtClean="0"/>
              <a:t> WMO lead centre for monitoring the quality of surface marine observations at UK Met Office (monthly reports)</a:t>
            </a:r>
          </a:p>
          <a:p>
            <a:pPr lvl="1"/>
            <a:r>
              <a:rPr lang="en-GB" dirty="0" smtClean="0"/>
              <a:t>EUMETNET QC tools and monitoring statistics provided by Meteo-France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Oceanographic data quality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For </a:t>
            </a:r>
            <a:r>
              <a:rPr lang="en-GB" dirty="0" smtClean="0"/>
              <a:t>sub-surface </a:t>
            </a:r>
            <a:r>
              <a:rPr lang="en-GB" dirty="0" smtClean="0"/>
              <a:t>data, the data are used to validate the models rather than the models to validate the data</a:t>
            </a:r>
          </a:p>
          <a:p>
            <a:r>
              <a:rPr lang="en-GB" dirty="0" smtClean="0"/>
              <a:t>Real-time QC of T&amp;S profile data (Argo, </a:t>
            </a:r>
            <a:r>
              <a:rPr lang="en-GB" dirty="0" err="1" smtClean="0"/>
              <a:t>OceanSITES</a:t>
            </a:r>
            <a:r>
              <a:rPr lang="en-GB" dirty="0" smtClean="0"/>
              <a:t>, gliders) is carried out at national DACs following community agreed automated tests (and now </a:t>
            </a:r>
            <a:r>
              <a:rPr lang="en-GB" dirty="0" smtClean="0"/>
              <a:t>oxygen</a:t>
            </a:r>
            <a:r>
              <a:rPr lang="en-GB" dirty="0" smtClean="0"/>
              <a:t>)</a:t>
            </a:r>
          </a:p>
          <a:p>
            <a:r>
              <a:rPr lang="en-GB" dirty="0" smtClean="0"/>
              <a:t>For Argo T&amp;S profiles CLS check for anomalies against </a:t>
            </a:r>
            <a:r>
              <a:rPr lang="en-GB" dirty="0" smtClean="0"/>
              <a:t>satellite altimetry </a:t>
            </a:r>
            <a:r>
              <a:rPr lang="en-GB" dirty="0" smtClean="0"/>
              <a:t>and feedback to DACs every 4 months</a:t>
            </a:r>
          </a:p>
          <a:p>
            <a:r>
              <a:rPr lang="en-GB" dirty="0" smtClean="0"/>
              <a:t>QC </a:t>
            </a:r>
            <a:r>
              <a:rPr lang="en-GB" dirty="0" smtClean="0"/>
              <a:t>of other </a:t>
            </a:r>
            <a:r>
              <a:rPr lang="en-GB" dirty="0" err="1" smtClean="0"/>
              <a:t>bgc</a:t>
            </a:r>
            <a:r>
              <a:rPr lang="en-GB" dirty="0" smtClean="0"/>
              <a:t> variables (chlorophyll, nitrate etc.) is still an area of active development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Delayed-mode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Marine Climate Data System (MCDS)</a:t>
            </a:r>
          </a:p>
          <a:p>
            <a:pPr lvl="1"/>
            <a:r>
              <a:rPr lang="en-GB" dirty="0" smtClean="0"/>
              <a:t>VOS Global Collecting Centres (UK, Germany) to be designated as VOS Global Data Assembly centres (GDACs)</a:t>
            </a:r>
          </a:p>
          <a:p>
            <a:pPr lvl="1"/>
            <a:r>
              <a:rPr lang="en-GB" dirty="0" smtClean="0"/>
              <a:t>Trial GDACs for drifting buoys (France, Canada)</a:t>
            </a:r>
          </a:p>
          <a:p>
            <a:r>
              <a:rPr lang="en-GB" dirty="0" smtClean="0"/>
              <a:t>Well established GDACs for Argo and </a:t>
            </a:r>
            <a:r>
              <a:rPr lang="en-GB" dirty="0" err="1" smtClean="0"/>
              <a:t>OceanSITES</a:t>
            </a:r>
            <a:r>
              <a:rPr lang="en-GB" dirty="0" smtClean="0"/>
              <a:t> in France and </a:t>
            </a:r>
            <a:r>
              <a:rPr lang="en-GB" dirty="0" smtClean="0"/>
              <a:t>US</a:t>
            </a:r>
          </a:p>
          <a:p>
            <a:pPr lvl="1"/>
            <a:r>
              <a:rPr lang="en-GB" dirty="0" smtClean="0"/>
              <a:t>W</a:t>
            </a:r>
            <a:r>
              <a:rPr lang="en-GB" dirty="0" smtClean="0"/>
              <a:t>ell </a:t>
            </a:r>
            <a:r>
              <a:rPr lang="en-GB" dirty="0" smtClean="0"/>
              <a:t>specified delayed-mode QC systems in place for T&amp;S profile data 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83264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JCOMM Data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Over the years the individual JCOMM networks have developed their own data processing and management systems with differing levels of capability (QC, </a:t>
            </a:r>
            <a:r>
              <a:rPr lang="en-GB" dirty="0" smtClean="0"/>
              <a:t>data </a:t>
            </a:r>
            <a:r>
              <a:rPr lang="en-GB" dirty="0" smtClean="0"/>
              <a:t>access, metadata</a:t>
            </a:r>
            <a:r>
              <a:rPr lang="en-GB" dirty="0" smtClean="0"/>
              <a:t> etc.)</a:t>
            </a:r>
            <a:endParaRPr lang="en-GB" dirty="0" smtClean="0"/>
          </a:p>
          <a:p>
            <a:r>
              <a:rPr lang="en-GB" dirty="0" smtClean="0"/>
              <a:t>Argo is providing the model for </a:t>
            </a:r>
            <a:r>
              <a:rPr lang="en-GB" dirty="0" smtClean="0"/>
              <a:t>the newer </a:t>
            </a:r>
            <a:r>
              <a:rPr lang="en-GB" dirty="0" smtClean="0"/>
              <a:t>and emerging networks </a:t>
            </a:r>
            <a:r>
              <a:rPr lang="en-GB" dirty="0" smtClean="0"/>
              <a:t>(e.g. </a:t>
            </a:r>
            <a:r>
              <a:rPr lang="en-GB" dirty="0" err="1" smtClean="0"/>
              <a:t>OceanSITES</a:t>
            </a:r>
            <a:r>
              <a:rPr lang="en-GB" dirty="0" smtClean="0"/>
              <a:t>, </a:t>
            </a:r>
            <a:r>
              <a:rPr lang="en-GB" dirty="0" smtClean="0"/>
              <a:t>gliders)</a:t>
            </a:r>
            <a:endParaRPr lang="en-GB" dirty="0" smtClean="0"/>
          </a:p>
          <a:p>
            <a:r>
              <a:rPr lang="en-GB" dirty="0" smtClean="0"/>
              <a:t>Need to bring all networks up to the ‘gold’ (Argo) standard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Will be covered by Champika</a:t>
            </a:r>
          </a:p>
          <a:p>
            <a:endParaRPr lang="en-GB" dirty="0" smtClean="0"/>
          </a:p>
          <a:p>
            <a:r>
              <a:rPr lang="en-GB" dirty="0" smtClean="0"/>
              <a:t>WMO-owned networks (e.g. VOS) will need to comply with the WIGOS metadata standard, but unrealistic to expect partner networks (e.g. Argo, </a:t>
            </a:r>
            <a:r>
              <a:rPr lang="en-GB" dirty="0" err="1" smtClean="0"/>
              <a:t>OceanSITES</a:t>
            </a:r>
            <a:r>
              <a:rPr lang="en-GB" dirty="0" smtClean="0"/>
              <a:t>) to fully comply</a:t>
            </a:r>
          </a:p>
          <a:p>
            <a:r>
              <a:rPr lang="en-GB" dirty="0" smtClean="0"/>
              <a:t>Marine/oceanographic community likely to continue to use network-based GDACs and JCOMMOPS to collect and access metadata</a:t>
            </a:r>
          </a:p>
          <a:p>
            <a:r>
              <a:rPr lang="en-GB" dirty="0" smtClean="0"/>
              <a:t>JCOMMOPS forwarding metadata to OSCAR, but urgently need machine-to-machine interface between JCOMMOPS and OSCAR for upload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25760"/>
            <a:ext cx="6984776" cy="1143000"/>
          </a:xfrm>
        </p:spPr>
        <p:txBody>
          <a:bodyPr/>
          <a:lstStyle/>
          <a:p>
            <a:r>
              <a:rPr lang="en-GB" dirty="0" smtClean="0"/>
              <a:t>Regional WIGOS centres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Two Regional Marine Instrumentation Centres (RMICs) established: NMDIS, Tianjin, China and NDBC, Gulfport, US</a:t>
            </a:r>
          </a:p>
          <a:p>
            <a:pPr lvl="1"/>
            <a:r>
              <a:rPr lang="en-GB" sz="2400" dirty="0" smtClean="0"/>
              <a:t>RMIC-RA-IV-2 (Feb 2016, Gulfport, USA): recommendation to promote Quality Assurance of Real Time Ocean Data (QARTOD) best practices and standards by the US IOOS via a JCOMM Technical Report</a:t>
            </a:r>
          </a:p>
          <a:p>
            <a:pPr lvl="1"/>
            <a:r>
              <a:rPr lang="en-GB" sz="2400" dirty="0" smtClean="0"/>
              <a:t>First CMOC/China Workshop (28 Aug - 1 Sep 2016, Tianjin, China): pilot study on integrating the DBCP drifter data with metadata was discussed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Capacity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RMIC workshop for RA IV with focus on wave measurement technology - NDBC, US, Feb 2016</a:t>
            </a:r>
          </a:p>
          <a:p>
            <a:r>
              <a:rPr lang="en-GB" dirty="0" smtClean="0"/>
              <a:t>DBCP </a:t>
            </a:r>
            <a:r>
              <a:rPr lang="en-GB" dirty="0" smtClean="0"/>
              <a:t>(North Pacific Ocean and Marginal Seas – </a:t>
            </a:r>
            <a:r>
              <a:rPr lang="en-GB" dirty="0" err="1" smtClean="0"/>
              <a:t>Busan</a:t>
            </a:r>
            <a:r>
              <a:rPr lang="en-GB" dirty="0" smtClean="0"/>
              <a:t>, Republic of Korea) NPOMS-4 and (Pacific Islands - </a:t>
            </a:r>
            <a:r>
              <a:rPr lang="en-GB" dirty="0" err="1" smtClean="0"/>
              <a:t>Noumea</a:t>
            </a:r>
            <a:r>
              <a:rPr lang="en-GB" dirty="0" smtClean="0"/>
              <a:t>, New Caledonia) PI-2 workshops during 2016</a:t>
            </a:r>
          </a:p>
          <a:p>
            <a:r>
              <a:rPr lang="en-GB" dirty="0" smtClean="0"/>
              <a:t>WIGOS </a:t>
            </a:r>
            <a:r>
              <a:rPr lang="en-GB" dirty="0" smtClean="0"/>
              <a:t>RA VI workshop on marine meteorological and oceanographic observing requirements – Croatia, Sep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JCOMM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WMO-IOC Joint Commission for Marine Meteorology and Oceanography</a:t>
            </a:r>
          </a:p>
          <a:p>
            <a:pPr lvl="1"/>
            <a:r>
              <a:rPr lang="en-GB" dirty="0" smtClean="0"/>
              <a:t>Observations Programme Area (including JCOMMOPS)</a:t>
            </a:r>
          </a:p>
          <a:p>
            <a:pPr lvl="1"/>
            <a:r>
              <a:rPr lang="en-GB" dirty="0" smtClean="0"/>
              <a:t>Data Management Programme Area</a:t>
            </a:r>
          </a:p>
          <a:p>
            <a:pPr lvl="1"/>
            <a:r>
              <a:rPr lang="en-GB" dirty="0" smtClean="0"/>
              <a:t>Services and Forecasting Systems Programme Area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Participants include National Meteorological and Hydrological Services (NMHS), oceanographic and marine institutions and laboratories 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JCOMMOPS has a fundamental role in providing a single consolidated interface for marine/ocean observing related information (e.g. metadata) to be provided to </a:t>
            </a:r>
            <a:r>
              <a:rPr lang="en-GB" dirty="0" smtClean="0"/>
              <a:t>WIGOS</a:t>
            </a:r>
          </a:p>
          <a:p>
            <a:pPr lvl="1"/>
            <a:r>
              <a:rPr lang="en-GB" dirty="0" smtClean="0"/>
              <a:t>Are we delivering everything that WIGOS wants ?</a:t>
            </a:r>
            <a:endParaRPr lang="en-GB" dirty="0" smtClean="0"/>
          </a:p>
          <a:p>
            <a:r>
              <a:rPr lang="en-GB" dirty="0" smtClean="0"/>
              <a:t>TT-MOWIS and TT-TDC will have a key role in developing the interfaces for data exchange between WIGOS and JCOMM partner observing network data centres (TT-MOWIS work plan to be approved by JCOMM-MAN)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9421"/>
            <a:ext cx="8229600" cy="1501627"/>
          </a:xfrm>
        </p:spPr>
        <p:txBody>
          <a:bodyPr>
            <a:noAutofit/>
          </a:bodyPr>
          <a:lstStyle/>
          <a:p>
            <a:r>
              <a:rPr lang="en-GB" sz="3600" dirty="0" smtClean="0"/>
              <a:t>JCOMM in situ Observations Programme Support centre – Champika to present</a:t>
            </a:r>
          </a:p>
          <a:p>
            <a:endParaRPr lang="en-GB" sz="3600" dirty="0" smtClean="0"/>
          </a:p>
          <a:p>
            <a:pPr>
              <a:buNone/>
            </a:pPr>
            <a:endParaRPr lang="en-GB" sz="3600" dirty="0"/>
          </a:p>
        </p:txBody>
      </p:sp>
      <p:grpSp>
        <p:nvGrpSpPr>
          <p:cNvPr id="4" name="Groupe 43"/>
          <p:cNvGrpSpPr/>
          <p:nvPr/>
        </p:nvGrpSpPr>
        <p:grpSpPr>
          <a:xfrm>
            <a:off x="2375034" y="4904505"/>
            <a:ext cx="4556499" cy="841449"/>
            <a:chOff x="5313872" y="1777043"/>
            <a:chExt cx="2553156" cy="494041"/>
          </a:xfrm>
        </p:grpSpPr>
        <p:sp>
          <p:nvSpPr>
            <p:cNvPr id="5" name="Rectangle 4"/>
            <p:cNvSpPr/>
            <p:nvPr/>
          </p:nvSpPr>
          <p:spPr>
            <a:xfrm>
              <a:off x="5313872" y="1777043"/>
              <a:ext cx="2553156" cy="494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6" name="Picture 19" descr="so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9057" y="1827242"/>
              <a:ext cx="417513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http://www.go-ship.org/media/images/GO-SHIPlogo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945" y="1852642"/>
              <a:ext cx="390525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http://upload.wikimedia.org/wikipedia/commons/a/a6/Argo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545" y="1854230"/>
              <a:ext cx="36671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http://www.jcommops.org/dbcp/graph_ref/dbcp_light_text_15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682" y="1852642"/>
              <a:ext cx="36512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595" y="1878042"/>
              <a:ext cx="48577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C:\Users\doi.ARXIT\Desktop\téléchargement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123728" y="260648"/>
            <a:ext cx="5184576" cy="13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5527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JCOMM observing networks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9" r="622"/>
          <a:stretch>
            <a:fillRect/>
          </a:stretch>
        </p:blipFill>
        <p:spPr bwMode="auto">
          <a:xfrm>
            <a:off x="323528" y="1647526"/>
            <a:ext cx="5982654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124744"/>
            <a:ext cx="1078781" cy="143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Buoy_svp-b"/>
          <p:cNvPicPr>
            <a:picLocks noChangeAspect="1" noChangeArrowheads="1"/>
          </p:cNvPicPr>
          <p:nvPr/>
        </p:nvPicPr>
        <p:blipFill>
          <a:blip r:embed="rId6" cstate="print"/>
          <a:srcRect l="18892" r="15114"/>
          <a:stretch>
            <a:fillRect/>
          </a:stretch>
        </p:blipFill>
        <p:spPr bwMode="auto">
          <a:xfrm>
            <a:off x="7740352" y="1195167"/>
            <a:ext cx="1080119" cy="115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swimT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4753519"/>
            <a:ext cx="1440979" cy="105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8"/>
          <p:cNvGraphicFramePr>
            <a:graphicFrameLocks noChangeAspect="1"/>
          </p:cNvGraphicFramePr>
          <p:nvPr/>
        </p:nvGraphicFramePr>
        <p:xfrm>
          <a:off x="6667964" y="3933056"/>
          <a:ext cx="568332" cy="2310355"/>
        </p:xfrm>
        <a:graphic>
          <a:graphicData uri="http://schemas.openxmlformats.org/presentationml/2006/ole">
            <p:oleObj spid="_x0000_s1026" name="Photo Editor Photo" r:id="rId8" imgW="1380952" imgH="6373115" progId="">
              <p:embed/>
            </p:oleObj>
          </a:graphicData>
        </a:graphic>
      </p:graphicFrame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1874" y="2855257"/>
            <a:ext cx="1278478" cy="93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15690" y="2852936"/>
            <a:ext cx="981385" cy="1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2576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Marine/ocean observing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JCOMM ‘owned’</a:t>
            </a:r>
          </a:p>
          <a:p>
            <a:pPr lvl="1"/>
            <a:r>
              <a:rPr lang="en-GB" dirty="0" smtClean="0"/>
              <a:t>Ship observations (VOS, SOOP, ASAP) under SOT</a:t>
            </a:r>
          </a:p>
          <a:p>
            <a:pPr lvl="1"/>
            <a:r>
              <a:rPr lang="en-GB" dirty="0" smtClean="0"/>
              <a:t>Data Buoy observations (global drifter array, tropical moored buoy array, national/coastal moored buoy networks, high latitude (Arctic/Antarctic) buoys, tsunami buoys) under DBCP</a:t>
            </a:r>
          </a:p>
          <a:p>
            <a:pPr lvl="1"/>
            <a:r>
              <a:rPr lang="en-GB" dirty="0" smtClean="0"/>
              <a:t>GLOSS global tide gauge network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2576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Marine/ocean observing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‘Partner’ networks associated with JCOMM</a:t>
            </a:r>
          </a:p>
          <a:p>
            <a:pPr lvl="1"/>
            <a:r>
              <a:rPr lang="en-GB" dirty="0" smtClean="0"/>
              <a:t>Argo (global profiling float array)</a:t>
            </a:r>
          </a:p>
          <a:p>
            <a:pPr lvl="1"/>
            <a:r>
              <a:rPr lang="en-GB" dirty="0" err="1" smtClean="0"/>
              <a:t>OceanSITES</a:t>
            </a:r>
            <a:r>
              <a:rPr lang="en-GB" dirty="0" smtClean="0"/>
              <a:t> network of fixed point reference sites</a:t>
            </a:r>
          </a:p>
          <a:p>
            <a:pPr lvl="1"/>
            <a:r>
              <a:rPr lang="en-GB" dirty="0" smtClean="0"/>
              <a:t>GO-SHIP repeat </a:t>
            </a:r>
            <a:r>
              <a:rPr lang="en-GB" dirty="0" err="1" smtClean="0"/>
              <a:t>hydrography</a:t>
            </a:r>
            <a:r>
              <a:rPr lang="en-GB" dirty="0" smtClean="0"/>
              <a:t> programme</a:t>
            </a:r>
          </a:p>
          <a:p>
            <a:r>
              <a:rPr lang="en-GB" dirty="0" smtClean="0"/>
              <a:t>Future ‘partner’ networks</a:t>
            </a:r>
          </a:p>
          <a:p>
            <a:pPr lvl="1"/>
            <a:r>
              <a:rPr lang="en-GB" dirty="0" smtClean="0"/>
              <a:t>Sub-surface </a:t>
            </a:r>
            <a:r>
              <a:rPr lang="en-GB" dirty="0" smtClean="0"/>
              <a:t>glider observations under the EGO (Everyone’s Gliding Observatories) network</a:t>
            </a:r>
          </a:p>
          <a:p>
            <a:pPr lvl="1"/>
            <a:r>
              <a:rPr lang="en-GB" dirty="0" smtClean="0"/>
              <a:t>Coastal HF </a:t>
            </a:r>
            <a:r>
              <a:rPr lang="en-GB" dirty="0" smtClean="0"/>
              <a:t>radar </a:t>
            </a:r>
            <a:r>
              <a:rPr lang="en-GB" dirty="0" smtClean="0"/>
              <a:t>networks</a:t>
            </a:r>
            <a:endParaRPr lang="en-GB" dirty="0" smtClean="0"/>
          </a:p>
          <a:p>
            <a:pPr lvl="1"/>
            <a:r>
              <a:rPr lang="en-GB" dirty="0" smtClean="0"/>
              <a:t>Coastal networks (e.g. </a:t>
            </a:r>
            <a:r>
              <a:rPr lang="en-GB" dirty="0" smtClean="0"/>
              <a:t>links with GOOS </a:t>
            </a:r>
            <a:r>
              <a:rPr lang="en-GB" dirty="0" smtClean="0"/>
              <a:t>Regional Alliances) </a:t>
            </a:r>
          </a:p>
          <a:p>
            <a:pPr lvl="1"/>
            <a:r>
              <a:rPr lang="en-GB" dirty="0" smtClean="0"/>
              <a:t>Animal-borne sensors (e.g. marine </a:t>
            </a:r>
            <a:r>
              <a:rPr lang="en-GB" dirty="0" smtClean="0"/>
              <a:t>mammals at high latitudes)</a:t>
            </a:r>
          </a:p>
          <a:p>
            <a:pPr lvl="1"/>
            <a:r>
              <a:rPr lang="en-GB" dirty="0" smtClean="0"/>
              <a:t>Carbon </a:t>
            </a:r>
            <a:r>
              <a:rPr lang="en-GB" dirty="0" smtClean="0"/>
              <a:t>observations under the IOCCP (International Ocean Carbon Coordination Project)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Marine/ocean observing network metrics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Networks have been encouraged to develop clearer missions and targets (performance indicators)</a:t>
            </a:r>
          </a:p>
          <a:p>
            <a:r>
              <a:rPr lang="en-US" dirty="0" smtClean="0"/>
              <a:t>These will be used by JCOMMOPS to provide regular reports on the status of the </a:t>
            </a:r>
            <a:r>
              <a:rPr lang="en-US" dirty="0" smtClean="0"/>
              <a:t>observing networks</a:t>
            </a:r>
            <a:endParaRPr lang="en-US" dirty="0" smtClean="0"/>
          </a:p>
          <a:p>
            <a:r>
              <a:rPr lang="en-US" dirty="0" smtClean="0"/>
              <a:t>Variable based metrics </a:t>
            </a:r>
            <a:r>
              <a:rPr lang="en-US" dirty="0" smtClean="0"/>
              <a:t>(across the whole observing system) are </a:t>
            </a:r>
            <a:r>
              <a:rPr lang="en-US" dirty="0" smtClean="0"/>
              <a:t>a priority for the Ocean Observations Panel for Climate and will be developed by OCG and OOPC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Standards and best practices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Juliet Hermes (SAON) appointed as a OCG Vice Chair for Standards and Best Practices</a:t>
            </a:r>
          </a:p>
          <a:p>
            <a:r>
              <a:rPr lang="en-US" sz="2400" dirty="0" smtClean="0"/>
              <a:t>JCOMM standards and practices have been submitted to the repository of community practices at </a:t>
            </a:r>
            <a:r>
              <a:rPr lang="en-US" sz="2400" dirty="0" smtClean="0">
                <a:hlinkClick r:id="rId3"/>
              </a:rPr>
              <a:t>www.oceanpractices.net</a:t>
            </a:r>
            <a:endParaRPr lang="en-GB" sz="2400" dirty="0" smtClean="0"/>
          </a:p>
          <a:p>
            <a:r>
              <a:rPr lang="en-GB" sz="2400" dirty="0" smtClean="0"/>
              <a:t>Individual network specification sheets have been developed that </a:t>
            </a:r>
            <a:r>
              <a:rPr lang="en-US" sz="2400" dirty="0" smtClean="0"/>
              <a:t>include details of the Standards and Best Practices documentation used by the observing networks</a:t>
            </a:r>
          </a:p>
          <a:p>
            <a:r>
              <a:rPr lang="en-US" sz="2400" dirty="0" smtClean="0"/>
              <a:t>Need to look across these documents as a package; identify gaps, synergies, and opportunities to better connect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25760"/>
            <a:ext cx="6984776" cy="1143000"/>
          </a:xfrm>
        </p:spPr>
        <p:txBody>
          <a:bodyPr/>
          <a:lstStyle/>
          <a:p>
            <a:r>
              <a:rPr lang="en-GB" dirty="0" smtClean="0"/>
              <a:t>WIGOS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Limited appreciation of what WIGOS is within the (mainly oceanographic) </a:t>
            </a:r>
            <a:r>
              <a:rPr lang="en-GB" dirty="0" smtClean="0"/>
              <a:t>community</a:t>
            </a:r>
          </a:p>
          <a:p>
            <a:pPr lvl="1"/>
            <a:r>
              <a:rPr lang="en-GB" dirty="0" smtClean="0"/>
              <a:t>following OCG-7 </a:t>
            </a:r>
            <a:r>
              <a:rPr lang="en-GB" dirty="0" smtClean="0"/>
              <a:t>in April 2016 </a:t>
            </a:r>
            <a:r>
              <a:rPr lang="en-GB" dirty="0" smtClean="0"/>
              <a:t>members </a:t>
            </a:r>
            <a:r>
              <a:rPr lang="en-GB" dirty="0" smtClean="0"/>
              <a:t>now aware that national focal points for WIGOS exist </a:t>
            </a:r>
            <a:r>
              <a:rPr lang="en-GB" dirty="0" smtClean="0"/>
              <a:t>(but not who they are !) and </a:t>
            </a:r>
            <a:r>
              <a:rPr lang="en-GB" dirty="0" smtClean="0"/>
              <a:t>on the future use of unique WIGOS numbers for marine/ocean platforms</a:t>
            </a:r>
          </a:p>
          <a:p>
            <a:r>
              <a:rPr lang="en-GB" dirty="0" smtClean="0"/>
              <a:t>A key aspect will be the interfaces between WIGOS and the (non JCOMM-owned) partner observing networks (e.g. Argo and </a:t>
            </a:r>
            <a:r>
              <a:rPr lang="en-GB" dirty="0" err="1" smtClean="0"/>
              <a:t>OceanSITES</a:t>
            </a:r>
            <a:r>
              <a:rPr lang="en-GB" dirty="0" smtClean="0"/>
              <a:t>), where </a:t>
            </a:r>
            <a:r>
              <a:rPr lang="en-GB" dirty="0" smtClean="0"/>
              <a:t>JCOMMOPS and TT-MOWIS will </a:t>
            </a:r>
            <a:r>
              <a:rPr lang="en-GB" dirty="0" smtClean="0"/>
              <a:t>have </a:t>
            </a:r>
            <a:r>
              <a:rPr lang="en-GB" dirty="0" smtClean="0"/>
              <a:t>key roles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T-8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COMM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SOT-8-Template</Template>
  <TotalTime>0</TotalTime>
  <Words>1155</Words>
  <Application>Microsoft Office PowerPoint</Application>
  <PresentationFormat>On-screen Show (4:3)</PresentationFormat>
  <Paragraphs>111</Paragraphs>
  <Slides>20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SOT-8-Template</vt:lpstr>
      <vt:lpstr>JCOMM-Template</vt:lpstr>
      <vt:lpstr>Photo Editor Photo</vt:lpstr>
      <vt:lpstr>JCOMM activities in support of the WMO Integrated Global Observing System (WIGOS)</vt:lpstr>
      <vt:lpstr>JCOMM</vt:lpstr>
      <vt:lpstr>Slide 3</vt:lpstr>
      <vt:lpstr>JCOMM observing networks</vt:lpstr>
      <vt:lpstr>Marine/ocean observing networks</vt:lpstr>
      <vt:lpstr>Marine/ocean observing networks</vt:lpstr>
      <vt:lpstr>Marine/ocean observing network metrics</vt:lpstr>
      <vt:lpstr>Standards and best practices</vt:lpstr>
      <vt:lpstr>WIGOS</vt:lpstr>
      <vt:lpstr>TT-MOWIS</vt:lpstr>
      <vt:lpstr>WIGOS data exchange issues</vt:lpstr>
      <vt:lpstr>WIGOS data exchange issues</vt:lpstr>
      <vt:lpstr>Data quality monitoring</vt:lpstr>
      <vt:lpstr>Oceanographic data quality monitoring</vt:lpstr>
      <vt:lpstr>Delayed-mode data</vt:lpstr>
      <vt:lpstr>JCOMM Data Management</vt:lpstr>
      <vt:lpstr>Metadata</vt:lpstr>
      <vt:lpstr>Regional WIGOS centres</vt:lpstr>
      <vt:lpstr>Capacity Development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2017-01-09T15:41:47Z</dcterms:created>
  <dcterms:modified xsi:type="dcterms:W3CDTF">2017-01-11T21:31:04Z</dcterms:modified>
</cp:coreProperties>
</file>