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51" r:id="rId1"/>
    <p:sldMasterId id="2147483650" r:id="rId2"/>
  </p:sldMasterIdLst>
  <p:notesMasterIdLst>
    <p:notesMasterId r:id="rId8"/>
  </p:notesMasterIdLst>
  <p:handoutMasterIdLst>
    <p:handoutMasterId r:id="rId9"/>
  </p:handoutMasterIdLst>
  <p:sldIdLst>
    <p:sldId id="263" r:id="rId3"/>
    <p:sldId id="281" r:id="rId4"/>
    <p:sldId id="284" r:id="rId5"/>
    <p:sldId id="283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BFFA2"/>
    <a:srgbClr val="FFF089"/>
    <a:srgbClr val="AFC4FF"/>
    <a:srgbClr val="FEABDC"/>
    <a:srgbClr val="FF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 autoAdjust="0"/>
    <p:restoredTop sz="94617" autoAdjust="0"/>
  </p:normalViewPr>
  <p:slideViewPr>
    <p:cSldViewPr>
      <p:cViewPr varScale="1">
        <p:scale>
          <a:sx n="119" d="100"/>
          <a:sy n="119" d="100"/>
        </p:scale>
        <p:origin x="-5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54B8B9AA-BEDC-2047-A842-1DC58C64A6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9B0FE348-F6E3-0D4A-9E6C-6330799BBD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CF6A2-5703-E946-85FA-D3409781E516}" type="slidenum">
              <a:rPr lang="en-US"/>
              <a:pPr/>
              <a:t>2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CF6A2-5703-E946-85FA-D3409781E516}" type="slidenum">
              <a:rPr lang="en-US"/>
              <a:pPr/>
              <a:t>3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CF6A2-5703-E946-85FA-D3409781E516}" type="slidenum">
              <a:rPr lang="en-US"/>
              <a:pPr/>
              <a:t>4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buClrTx/>
              <a:buFontTx/>
              <a:buNone/>
            </a:pPr>
            <a:r>
              <a:rPr lang="en-US" sz="1800">
                <a:solidFill>
                  <a:schemeClr val="bg1"/>
                </a:solidFill>
                <a:latin typeface="Arial Black" charset="0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03988176-642E-434C-9F92-5784E04D22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EC8B7-AAD7-9A4A-AE79-EA1B323F7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FAA2F8-6EFF-B040-A7A7-43DF3A5628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7A14E-5B4C-E24D-A61E-A6567BE66B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052513"/>
            <a:ext cx="4279900" cy="4897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453188"/>
            <a:ext cx="4465637" cy="3127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867400" y="6478588"/>
            <a:ext cx="1152525" cy="312737"/>
          </a:xfrm>
        </p:spPr>
        <p:txBody>
          <a:bodyPr/>
          <a:lstStyle>
            <a:lvl1pPr>
              <a:defRPr smtClean="0"/>
            </a:lvl1pPr>
          </a:lstStyle>
          <a:p>
            <a:fld id="{9033E12E-9C6D-9347-BD57-13C9F4E682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9B94F-9706-4244-812D-9C62A65E98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5919E-E7C3-4743-A656-E9720EACC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D6DC1D-4386-9442-8722-02AD801544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87F05-228A-FF41-99CD-DC3361B585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764DF5-E3FC-174D-A072-CCD938153C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6700CA-ECEF-FE46-9AA8-DBB90AB03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buClrTx/>
              <a:buFontTx/>
              <a:buNone/>
            </a:pPr>
            <a:r>
              <a:rPr lang="en-US" sz="1800">
                <a:solidFill>
                  <a:schemeClr val="bg1"/>
                </a:solidFill>
                <a:latin typeface="Arial Black" charset="0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5C3454A0-E1E3-2948-8FF4-A3758E701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81FF2-4E24-C941-AC23-233E5C2FC5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A3AF0-607D-5941-BE81-84374F3F6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33A60F-864C-1B46-A8E4-6FF4176A32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609F8-EAA9-7243-AB35-49B52605C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FEFDA7-82CE-884E-96EA-203CC73A85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59E72E-6348-7449-926B-EF8D4C51CB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2605E-2C53-CE4F-9176-99952CEC9B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60D3E-DB37-6140-A435-533548C5A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8FD32-72A5-0E49-89D0-3F59C77395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E9497-9811-0445-AC59-ECE5962C2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64133-DE3E-AE4F-B9EC-BE16A8DC5E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72A6A3-05A9-0B45-BDBB-051E9FEE66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3" descr="wmo_ppt_2012.jp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5CA35A99-399D-0040-86BA-70791C3303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98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97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charset="2"/>
        <a:buChar char="§"/>
        <a:defRPr sz="2800">
          <a:solidFill>
            <a:schemeClr val="tx1"/>
          </a:solidFill>
          <a:latin typeface="Arial" charset="0"/>
          <a:ea typeface="ＭＳ Ｐゴシック" charset="-128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charset="2"/>
        <a:buChar char="§"/>
        <a:defRPr sz="2400">
          <a:solidFill>
            <a:schemeClr val="tx1"/>
          </a:solidFill>
          <a:latin typeface="Arial" charset="0"/>
          <a:ea typeface="ＭＳ Ｐゴシック" charset="-128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charset="2"/>
        <a:buChar char="§"/>
        <a:defRPr sz="2000">
          <a:solidFill>
            <a:schemeClr val="tx1"/>
          </a:solidFill>
          <a:latin typeface="Arial" charset="0"/>
          <a:ea typeface="ＭＳ Ｐゴシック" charset="-128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charset="2"/>
        <a:buChar char="§"/>
        <a:defRPr sz="2000">
          <a:solidFill>
            <a:schemeClr val="tx1"/>
          </a:solidFill>
          <a:latin typeface="Arial" charset="0"/>
          <a:ea typeface="ＭＳ Ｐゴシック" charset="-128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3" descr="wmo_ppt_2012_last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This space can be used for contact information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r>
              <a:rPr lang="en-US"/>
              <a:t>test footer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D6E563C1-FFF9-1042-B8D2-EFB0C8CC272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Thank you for your attention</a:t>
            </a:r>
          </a:p>
        </p:txBody>
      </p:sp>
      <p:sp>
        <p:nvSpPr>
          <p:cNvPr id="6" name="Title 9"/>
          <p:cNvSpPr txBox="1">
            <a:spLocks/>
          </p:cNvSpPr>
          <p:nvPr/>
        </p:nvSpPr>
        <p:spPr>
          <a:xfrm>
            <a:off x="117475" y="6380163"/>
            <a:ext cx="1141413" cy="4778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dirty="0" err="1">
                <a:latin typeface="Arial"/>
                <a:ea typeface="+mj-ea"/>
                <a:cs typeface="Arial"/>
              </a:rPr>
              <a:t>www.wmo.int</a:t>
            </a:r>
            <a:endParaRPr lang="en-US" sz="1200" dirty="0">
              <a:latin typeface="Arial"/>
              <a:ea typeface="+mj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charset="2"/>
        <a:buChar char="§"/>
        <a:defRPr sz="2800">
          <a:solidFill>
            <a:schemeClr val="bg1"/>
          </a:solidFill>
          <a:latin typeface="Arial" charset="0"/>
          <a:ea typeface="ＭＳ Ｐゴシック" charset="-128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charset="2"/>
        <a:buChar char="§"/>
        <a:defRPr sz="2400">
          <a:solidFill>
            <a:schemeClr val="bg1"/>
          </a:solidFill>
          <a:latin typeface="Arial" charset="0"/>
          <a:ea typeface="ＭＳ Ｐゴシック" charset="-128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charset="2"/>
        <a:buChar char="§"/>
        <a:defRPr sz="2000">
          <a:solidFill>
            <a:schemeClr val="bg1"/>
          </a:solidFill>
          <a:latin typeface="Arial" charset="0"/>
          <a:ea typeface="ＭＳ Ｐゴシック" charset="-128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charset="2"/>
        <a:buChar char="§"/>
        <a:defRPr sz="2000">
          <a:solidFill>
            <a:schemeClr val="bg1"/>
          </a:solidFill>
          <a:latin typeface="Arial" charset="0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" y="2362200"/>
            <a:ext cx="8686800" cy="1730375"/>
          </a:xfrm>
        </p:spPr>
        <p:txBody>
          <a:bodyPr/>
          <a:lstStyle/>
          <a:p>
            <a:r>
              <a:rPr lang="en-US" b="1" dirty="0" smtClean="0"/>
              <a:t>WIGOS-WIS Related </a:t>
            </a:r>
            <a:br>
              <a:rPr lang="en-US" b="1" dirty="0" smtClean="0"/>
            </a:br>
            <a:r>
              <a:rPr lang="en-US" b="1" dirty="0" smtClean="0"/>
              <a:t>Outcomes of CHy-15</a:t>
            </a:r>
            <a:endParaRPr lang="en-US" b="1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343400"/>
            <a:ext cx="7921625" cy="1295400"/>
          </a:xfrm>
        </p:spPr>
        <p:txBody>
          <a:bodyPr/>
          <a:lstStyle/>
          <a:p>
            <a:r>
              <a:rPr lang="en-US" sz="3200" b="1" dirty="0" smtClean="0"/>
              <a:t>Harry F. Lins</a:t>
            </a:r>
          </a:p>
          <a:p>
            <a:r>
              <a:rPr lang="en-US" sz="2400" dirty="0" smtClean="0"/>
              <a:t>President, WMO Commission for Hydrology</a:t>
            </a:r>
          </a:p>
        </p:txBody>
      </p:sp>
      <p:sp>
        <p:nvSpPr>
          <p:cNvPr id="15" name="Title 9"/>
          <p:cNvSpPr txBox="1">
            <a:spLocks/>
          </p:cNvSpPr>
          <p:nvPr/>
        </p:nvSpPr>
        <p:spPr>
          <a:xfrm>
            <a:off x="117475" y="6453188"/>
            <a:ext cx="2438400" cy="2889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dirty="0">
                <a:latin typeface="Arial"/>
                <a:ea typeface="+mj-ea"/>
                <a:cs typeface="Arial"/>
              </a:rPr>
              <a:t>WMO;</a:t>
            </a:r>
            <a:r>
              <a:rPr lang="en-US" sz="1200" dirty="0" smtClean="0">
                <a:latin typeface="Arial"/>
                <a:ea typeface="+mj-ea"/>
                <a:cs typeface="Arial"/>
              </a:rPr>
              <a:t> CWD; </a:t>
            </a:r>
            <a:r>
              <a:rPr lang="en-US" sz="1200" dirty="0" err="1" smtClean="0">
                <a:latin typeface="Arial"/>
                <a:ea typeface="+mj-ea"/>
                <a:cs typeface="Arial"/>
              </a:rPr>
              <a:t>CHy</a:t>
            </a:r>
            <a:endParaRPr lang="en-US" sz="1200" dirty="0"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228600" y="13716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800">
                <a:solidFill>
                  <a:schemeClr val="bg1"/>
                </a:solidFill>
                <a:latin typeface="Arial Black" charset="0"/>
              </a:rPr>
              <a:t>WMO</a:t>
            </a:r>
            <a:endParaRPr lang="en-US" sz="1400">
              <a:solidFill>
                <a:schemeClr val="bg1"/>
              </a:solidFill>
              <a:latin typeface="Arial Black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548348"/>
            <a:ext cx="8151090" cy="4424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/>
              <a:t>Approves</a:t>
            </a:r>
            <a:r>
              <a:rPr lang="en-US" dirty="0" smtClean="0"/>
              <a:t> further </a:t>
            </a:r>
            <a:r>
              <a:rPr lang="en-US" dirty="0" smtClean="0"/>
              <a:t>implementation WHOS Phase I</a:t>
            </a:r>
            <a:r>
              <a:rPr lang="en-US" dirty="0" smtClean="0"/>
              <a:t> and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initial </a:t>
            </a:r>
            <a:r>
              <a:rPr lang="en-US" dirty="0" smtClean="0"/>
              <a:t>concept of WHOS Phase </a:t>
            </a:r>
            <a:r>
              <a:rPr lang="en-US" dirty="0" smtClean="0"/>
              <a:t>II.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 marL="457200" indent="-457200">
              <a:spcBef>
                <a:spcPts val="0"/>
              </a:spcBef>
              <a:spcAft>
                <a:spcPts val="300"/>
              </a:spcAft>
            </a:pPr>
            <a:r>
              <a:rPr lang="en-US" b="1" dirty="0" smtClean="0"/>
              <a:t>R</a:t>
            </a:r>
            <a:r>
              <a:rPr lang="en-US" b="1" dirty="0" smtClean="0"/>
              <a:t>equests</a:t>
            </a:r>
            <a:r>
              <a:rPr lang="en-US" dirty="0" smtClean="0"/>
              <a:t> AWG</a:t>
            </a:r>
            <a:r>
              <a:rPr lang="en-US" dirty="0" smtClean="0"/>
              <a:t>,</a:t>
            </a:r>
            <a:r>
              <a:rPr lang="en-US" dirty="0" smtClean="0"/>
              <a:t> with support </a:t>
            </a:r>
            <a:r>
              <a:rPr lang="en-US" dirty="0" smtClean="0"/>
              <a:t>of</a:t>
            </a:r>
            <a:r>
              <a:rPr lang="en-US" dirty="0" smtClean="0"/>
              <a:t> WMO </a:t>
            </a:r>
            <a:r>
              <a:rPr lang="en-US" dirty="0" smtClean="0"/>
              <a:t>Secretariat,</a:t>
            </a:r>
            <a:r>
              <a:rPr lang="en-US" dirty="0" smtClean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  to develop </a:t>
            </a:r>
            <a:r>
              <a:rPr lang="en-US" dirty="0" smtClean="0"/>
              <a:t>initial implementation </a:t>
            </a:r>
            <a:r>
              <a:rPr lang="en-US" dirty="0" smtClean="0"/>
              <a:t>plan encompassing 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  governance</a:t>
            </a:r>
            <a:r>
              <a:rPr lang="en-US" dirty="0" smtClean="0"/>
              <a:t>,</a:t>
            </a:r>
            <a:r>
              <a:rPr lang="en-US" dirty="0" smtClean="0"/>
              <a:t> architecture</a:t>
            </a:r>
            <a:r>
              <a:rPr lang="en-US" dirty="0" smtClean="0"/>
              <a:t>, </a:t>
            </a:r>
            <a:r>
              <a:rPr lang="en-US" dirty="0" smtClean="0"/>
              <a:t>relationships with WIGOS 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  and </a:t>
            </a:r>
            <a:r>
              <a:rPr lang="en-US" dirty="0" smtClean="0"/>
              <a:t>WIS</a:t>
            </a:r>
            <a:r>
              <a:rPr lang="en-US" dirty="0" smtClean="0"/>
              <a:t> </a:t>
            </a:r>
            <a:r>
              <a:rPr lang="en-US" dirty="0" err="1" smtClean="0"/>
              <a:t>centres</a:t>
            </a:r>
            <a:r>
              <a:rPr lang="en-US" dirty="0" smtClean="0"/>
              <a:t>, </a:t>
            </a:r>
            <a:r>
              <a:rPr lang="en-GB" dirty="0" smtClean="0"/>
              <a:t>provision of metadata into OSCAR</a:t>
            </a:r>
            <a:r>
              <a:rPr lang="en-GB" dirty="0" smtClean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  and a </a:t>
            </a:r>
            <a:r>
              <a:rPr lang="en-US" dirty="0" smtClean="0"/>
              <a:t>clear</a:t>
            </a:r>
            <a:r>
              <a:rPr lang="en-US" dirty="0" smtClean="0"/>
              <a:t> definition </a:t>
            </a:r>
            <a:r>
              <a:rPr lang="en-US" dirty="0" smtClean="0"/>
              <a:t>of the roles of </a:t>
            </a:r>
            <a:r>
              <a:rPr lang="en-US" dirty="0" err="1" smtClean="0"/>
              <a:t>CHy</a:t>
            </a:r>
            <a:r>
              <a:rPr lang="en-US" dirty="0" smtClean="0"/>
              <a:t>, the Secretariat,</a:t>
            </a:r>
            <a:r>
              <a:rPr lang="en-US" dirty="0" smtClean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  the global </a:t>
            </a:r>
            <a:r>
              <a:rPr lang="en-US" dirty="0" smtClean="0"/>
              <a:t>data </a:t>
            </a:r>
            <a:r>
              <a:rPr lang="en-US" dirty="0" err="1" smtClean="0"/>
              <a:t>centres</a:t>
            </a:r>
            <a:r>
              <a:rPr lang="en-US" dirty="0" smtClean="0"/>
              <a:t>, and the </a:t>
            </a:r>
            <a:r>
              <a:rPr lang="en-US" dirty="0" err="1" smtClean="0"/>
              <a:t>NMHSs</a:t>
            </a:r>
            <a:r>
              <a:rPr lang="en-US" dirty="0" smtClean="0"/>
              <a:t>, to be presented</a:t>
            </a:r>
            <a:r>
              <a:rPr lang="en-US" dirty="0" smtClean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  to EC</a:t>
            </a:r>
            <a:r>
              <a:rPr lang="en-US" dirty="0" smtClean="0"/>
              <a:t>-70 in 2018 for</a:t>
            </a:r>
            <a:r>
              <a:rPr lang="en-US" dirty="0" smtClean="0"/>
              <a:t> endorsement.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685800"/>
            <a:ext cx="3077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Resolution 4.1(3)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304800"/>
            <a:ext cx="8305800" cy="6240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b="1" dirty="0" smtClean="0"/>
              <a:t>Requests</a:t>
            </a:r>
            <a:r>
              <a:rPr lang="en-US" dirty="0" smtClean="0"/>
              <a:t> president </a:t>
            </a:r>
            <a:r>
              <a:rPr lang="en-US" dirty="0" smtClean="0"/>
              <a:t>of </a:t>
            </a:r>
            <a:r>
              <a:rPr lang="en-US" dirty="0" err="1" smtClean="0"/>
              <a:t>CHy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1)	To form a small task team</a:t>
            </a:r>
            <a:r>
              <a:rPr lang="en-US" dirty="0" smtClean="0"/>
              <a:t> to prepare report </a:t>
            </a:r>
            <a:r>
              <a:rPr lang="en-US" dirty="0" smtClean="0"/>
              <a:t>to</a:t>
            </a:r>
            <a:r>
              <a:rPr lang="en-US" dirty="0" smtClean="0"/>
              <a:t> EC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   regarding </a:t>
            </a:r>
            <a:r>
              <a:rPr lang="en-US" dirty="0" smtClean="0"/>
              <a:t>role of</a:t>
            </a:r>
            <a:r>
              <a:rPr lang="en-US" dirty="0" smtClean="0"/>
              <a:t> GRDC</a:t>
            </a:r>
            <a:r>
              <a:rPr lang="en-US" dirty="0" smtClean="0"/>
              <a:t>, IGRAC</a:t>
            </a:r>
            <a:r>
              <a:rPr lang="en-US" dirty="0" smtClean="0"/>
              <a:t> and HYDROLARE;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   their </a:t>
            </a:r>
            <a:r>
              <a:rPr lang="en-US" dirty="0" smtClean="0"/>
              <a:t>relationship </a:t>
            </a:r>
            <a:r>
              <a:rPr lang="en-US" dirty="0" smtClean="0"/>
              <a:t>with WMO; and the role of monitoring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   and measurement in achieving </a:t>
            </a:r>
            <a:r>
              <a:rPr lang="en-US" dirty="0" err="1" smtClean="0"/>
              <a:t>SDGs</a:t>
            </a:r>
            <a:r>
              <a:rPr lang="en-US" dirty="0" smtClean="0"/>
              <a:t>, their </a:t>
            </a:r>
            <a:r>
              <a:rPr lang="en-US" dirty="0" smtClean="0"/>
              <a:t>contributions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   to </a:t>
            </a:r>
            <a:r>
              <a:rPr lang="en-US" dirty="0" smtClean="0"/>
              <a:t>GFCS and support to WHOS, </a:t>
            </a:r>
            <a:r>
              <a:rPr lang="en-US" dirty="0" smtClean="0"/>
              <a:t>GHSF, etc;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8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(</a:t>
            </a:r>
            <a:r>
              <a:rPr lang="en-US" dirty="0" smtClean="0"/>
              <a:t>2)	To liaise with the president of </a:t>
            </a:r>
            <a:r>
              <a:rPr lang="en-US" dirty="0" err="1" smtClean="0"/>
              <a:t>CCl</a:t>
            </a:r>
            <a:r>
              <a:rPr lang="en-US" dirty="0" smtClean="0"/>
              <a:t> on the inclusion of 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  GPCC </a:t>
            </a:r>
            <a:r>
              <a:rPr lang="en-US" dirty="0" smtClean="0"/>
              <a:t>in the task team and in the review of its </a:t>
            </a:r>
            <a:r>
              <a:rPr lang="en-US" dirty="0" smtClean="0"/>
              <a:t>evolving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  </a:t>
            </a:r>
            <a:r>
              <a:rPr lang="en-US" dirty="0" smtClean="0"/>
              <a:t>role</a:t>
            </a:r>
            <a:r>
              <a:rPr lang="en-US" dirty="0" smtClean="0"/>
              <a:t> as with the other three data </a:t>
            </a:r>
            <a:r>
              <a:rPr lang="en-US" dirty="0" err="1" smtClean="0"/>
              <a:t>centres</a:t>
            </a:r>
            <a:r>
              <a:rPr lang="en-US" dirty="0" smtClean="0"/>
              <a:t>;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8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(</a:t>
            </a:r>
            <a:r>
              <a:rPr lang="en-US" dirty="0" smtClean="0"/>
              <a:t>3)	To continue ensuring an appropriate </a:t>
            </a:r>
            <a:r>
              <a:rPr lang="en-US" dirty="0" smtClean="0"/>
              <a:t>representation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   </a:t>
            </a:r>
            <a:r>
              <a:rPr lang="en-US" dirty="0" smtClean="0"/>
              <a:t>of the Commission in the Inter-Commission </a:t>
            </a:r>
            <a:r>
              <a:rPr lang="en-US" dirty="0" smtClean="0"/>
              <a:t>Coordination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   </a:t>
            </a:r>
            <a:r>
              <a:rPr lang="en-US" dirty="0" smtClean="0"/>
              <a:t>Group on the WMO Integrated Global Observing </a:t>
            </a:r>
            <a:r>
              <a:rPr lang="en-US" dirty="0" smtClean="0"/>
              <a:t>System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   </a:t>
            </a:r>
            <a:r>
              <a:rPr lang="en-US" dirty="0" smtClean="0"/>
              <a:t>(ICG-WIGOS) and in other relevant WIGOS and WIS</a:t>
            </a:r>
            <a:r>
              <a:rPr lang="en-US" dirty="0" smtClean="0"/>
              <a:t>;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228600" y="13716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800">
                <a:solidFill>
                  <a:schemeClr val="bg1"/>
                </a:solidFill>
                <a:latin typeface="Arial Black" charset="0"/>
              </a:rPr>
              <a:t>WMO</a:t>
            </a:r>
            <a:endParaRPr lang="en-US" sz="1400">
              <a:solidFill>
                <a:schemeClr val="bg1"/>
              </a:solidFill>
              <a:latin typeface="Arial Black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084452"/>
            <a:ext cx="8259893" cy="44781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Requests</a:t>
            </a:r>
            <a:r>
              <a:rPr lang="en-US" dirty="0" smtClean="0"/>
              <a:t> the AWG to prepare a new version of the</a:t>
            </a:r>
            <a:r>
              <a:rPr lang="en-US" dirty="0" smtClean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   observational </a:t>
            </a:r>
            <a:r>
              <a:rPr lang="en-US" dirty="0" smtClean="0"/>
              <a:t>requirements and the Statement of</a:t>
            </a:r>
            <a:r>
              <a:rPr lang="en-US" dirty="0" smtClean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   Guidance for Application </a:t>
            </a:r>
            <a:r>
              <a:rPr lang="en-US" dirty="0" smtClean="0"/>
              <a:t>Area </a:t>
            </a:r>
            <a:r>
              <a:rPr lang="en-US" dirty="0" smtClean="0">
                <a:solidFill>
                  <a:srgbClr val="0000FF"/>
                </a:solidFill>
              </a:rPr>
              <a:t>«</a:t>
            </a:r>
            <a:r>
              <a:rPr lang="en-US" dirty="0" smtClean="0"/>
              <a:t>Hydrology</a:t>
            </a:r>
            <a:r>
              <a:rPr lang="en-US" dirty="0" smtClean="0">
                <a:solidFill>
                  <a:srgbClr val="0000FF"/>
                </a:solidFill>
              </a:rPr>
              <a:t>»</a:t>
            </a:r>
            <a:r>
              <a:rPr lang="en-US" dirty="0" smtClean="0"/>
              <a:t>, </a:t>
            </a:r>
            <a:r>
              <a:rPr lang="en-US" dirty="0" smtClean="0"/>
              <a:t>taking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   into account the </a:t>
            </a:r>
            <a:r>
              <a:rPr lang="en-US" dirty="0" smtClean="0"/>
              <a:t>implementation plan of WHOS Phase</a:t>
            </a:r>
            <a:r>
              <a:rPr lang="en-US" dirty="0" smtClean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   II</a:t>
            </a:r>
            <a:r>
              <a:rPr lang="en-US" dirty="0" smtClean="0"/>
              <a:t>,</a:t>
            </a:r>
            <a:r>
              <a:rPr lang="en-US" dirty="0" smtClean="0"/>
              <a:t> to </a:t>
            </a:r>
            <a:r>
              <a:rPr lang="en-US" dirty="0" smtClean="0"/>
              <a:t>be presented to IPET-OSDE in</a:t>
            </a:r>
            <a:r>
              <a:rPr lang="en-US" dirty="0" smtClean="0"/>
              <a:t> second </a:t>
            </a:r>
            <a:r>
              <a:rPr lang="en-US" dirty="0" smtClean="0"/>
              <a:t>half of </a:t>
            </a:r>
            <a:r>
              <a:rPr lang="en-US" dirty="0" smtClean="0"/>
              <a:t>2017;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Requests</a:t>
            </a:r>
            <a:r>
              <a:rPr lang="en-US" dirty="0" smtClean="0"/>
              <a:t> the </a:t>
            </a:r>
            <a:r>
              <a:rPr lang="en-GB" dirty="0" smtClean="0"/>
              <a:t>AWG</a:t>
            </a:r>
            <a:r>
              <a:rPr lang="en-GB" dirty="0" smtClean="0"/>
              <a:t> to engage </a:t>
            </a:r>
            <a:r>
              <a:rPr lang="en-GB" dirty="0" smtClean="0"/>
              <a:t>with the Commission for</a:t>
            </a:r>
            <a:r>
              <a:rPr lang="en-GB" dirty="0" smtClean="0"/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 smtClean="0"/>
              <a:t>   Basic Systems </a:t>
            </a:r>
            <a:r>
              <a:rPr lang="en-GB" dirty="0" smtClean="0"/>
              <a:t>to ensure that Phase 2 of the WHOS is</a:t>
            </a:r>
            <a:r>
              <a:rPr lang="en-GB" dirty="0" smtClean="0"/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 smtClean="0"/>
              <a:t>   fully aligned </a:t>
            </a:r>
            <a:r>
              <a:rPr lang="en-GB" dirty="0" smtClean="0"/>
              <a:t>with the WIS 2.0 Strategy</a:t>
            </a:r>
            <a:r>
              <a:rPr lang="en-GB" dirty="0" smtClean="0"/>
              <a:t>.</a:t>
            </a:r>
            <a:endParaRPr lang="en-US" dirty="0" smtClean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for your attention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Harry F. Lins</a:t>
            </a:r>
          </a:p>
          <a:p>
            <a:r>
              <a:rPr lang="en-GB" sz="1800" dirty="0" smtClean="0">
                <a:solidFill>
                  <a:srgbClr val="FFFF00"/>
                </a:solidFill>
              </a:rPr>
              <a:t>President, Commission for Hydrology</a:t>
            </a:r>
          </a:p>
          <a:p>
            <a:r>
              <a:rPr lang="en-GB" sz="1800" dirty="0" smtClean="0">
                <a:solidFill>
                  <a:srgbClr val="FFFF00"/>
                </a:solidFill>
              </a:rPr>
              <a:t>+1-571-218-5077</a:t>
            </a:r>
          </a:p>
          <a:p>
            <a:r>
              <a:rPr lang="en-GB" sz="1800" dirty="0" err="1" smtClean="0">
                <a:solidFill>
                  <a:srgbClr val="FFFF00"/>
                </a:solidFill>
              </a:rPr>
              <a:t>chy.president@gmail.com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Powerpoint_template_en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WMO_Powerpoint_template_en.pot</Template>
  <TotalTime>5176</TotalTime>
  <Words>374</Words>
  <Application>Microsoft Macintosh PowerPoint</Application>
  <PresentationFormat>On-screen Show (4:3)</PresentationFormat>
  <Paragraphs>49</Paragraphs>
  <Slides>5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WMO_Powerpoint_template_en</vt:lpstr>
      <vt:lpstr>Closing slide</vt:lpstr>
      <vt:lpstr>WIGOS-WIS Related  Outcomes of CHy-15</vt:lpstr>
      <vt:lpstr>Slide 2</vt:lpstr>
      <vt:lpstr>Slide 3</vt:lpstr>
      <vt:lpstr>Slide 4</vt:lpstr>
      <vt:lpstr>Thank you for your attention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Harry Lins</dc:creator>
  <cp:lastModifiedBy>Harry Lins</cp:lastModifiedBy>
  <cp:revision>82</cp:revision>
  <dcterms:created xsi:type="dcterms:W3CDTF">2017-01-10T09:16:01Z</dcterms:created>
  <dcterms:modified xsi:type="dcterms:W3CDTF">2017-01-12T08:27:06Z</dcterms:modified>
</cp:coreProperties>
</file>