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90" r:id="rId6"/>
    <p:sldId id="276" r:id="rId7"/>
    <p:sldId id="296" r:id="rId8"/>
    <p:sldId id="294" r:id="rId9"/>
    <p:sldId id="293" r:id="rId10"/>
    <p:sldId id="295" r:id="rId11"/>
    <p:sldId id="258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19" autoAdjust="0"/>
  </p:normalViewPr>
  <p:slideViewPr>
    <p:cSldViewPr snapToGrid="0" snapToObjects="1">
      <p:cViewPr>
        <p:scale>
          <a:sx n="90" d="100"/>
          <a:sy n="90" d="100"/>
        </p:scale>
        <p:origin x="-816" y="-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A64BE-CACF-4CEE-A925-28596A754FAC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16527-64FD-4ADC-8819-9BFA1E8A9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35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23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3771"/>
            <a:ext cx="1988820" cy="128587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3771"/>
            <a:ext cx="1764632" cy="12858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1911" y="1491107"/>
            <a:ext cx="8229600" cy="3076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00" dirty="0" smtClean="0">
                <a:solidFill>
                  <a:srgbClr val="000090"/>
                </a:solidFill>
              </a:rPr>
              <a:t>ICG-WIGOS-6</a:t>
            </a:r>
          </a:p>
          <a:p>
            <a:r>
              <a:rPr lang="fr-CH" sz="5200" dirty="0" smtClean="0">
                <a:solidFill>
                  <a:srgbClr val="000090"/>
                </a:solidFill>
              </a:rPr>
              <a:t>Co-chairs</a:t>
            </a:r>
            <a:r>
              <a:rPr lang="fr-CH" sz="5200" dirty="0">
                <a:solidFill>
                  <a:srgbClr val="000090"/>
                </a:solidFill>
              </a:rPr>
              <a:t>' Report</a:t>
            </a:r>
          </a:p>
          <a:p>
            <a:endParaRPr lang="fr-CH" sz="2800" dirty="0" smtClean="0">
              <a:solidFill>
                <a:srgbClr val="000090"/>
              </a:solidFill>
            </a:endParaRPr>
          </a:p>
          <a:p>
            <a:endParaRPr lang="fr-CH" sz="2800" dirty="0" smtClean="0">
              <a:solidFill>
                <a:srgbClr val="000090"/>
              </a:solidFill>
            </a:endParaRPr>
          </a:p>
          <a:p>
            <a:r>
              <a:rPr lang="fr-CH" sz="3800" dirty="0" smtClean="0">
                <a:solidFill>
                  <a:srgbClr val="000090"/>
                </a:solidFill>
              </a:rPr>
              <a:t>Sue Barrell, Bertrand </a:t>
            </a:r>
            <a:r>
              <a:rPr lang="fr-CH" sz="3800" dirty="0" err="1" smtClean="0">
                <a:solidFill>
                  <a:srgbClr val="000090"/>
                </a:solidFill>
              </a:rPr>
              <a:t>Calpini</a:t>
            </a:r>
            <a:endParaRPr lang="fr-CH" sz="3800" dirty="0" smtClean="0">
              <a:solidFill>
                <a:srgbClr val="000090"/>
              </a:solidFill>
            </a:endParaRPr>
          </a:p>
          <a:p>
            <a:r>
              <a:rPr lang="fr-CH" sz="3800" dirty="0" smtClean="0">
                <a:solidFill>
                  <a:srgbClr val="000090"/>
                </a:solidFill>
              </a:rPr>
              <a:t>Co-Chairs, ICG-WIGOS</a:t>
            </a:r>
          </a:p>
          <a:p>
            <a:endParaRPr lang="fr-CH" sz="3400" dirty="0">
              <a:solidFill>
                <a:srgbClr val="000090"/>
              </a:solidFill>
            </a:endParaRPr>
          </a:p>
          <a:p>
            <a:endParaRPr lang="fr-CH" sz="2100" dirty="0" smtClean="0">
              <a:solidFill>
                <a:srgbClr val="000090"/>
              </a:solidFill>
            </a:endParaRPr>
          </a:p>
          <a:p>
            <a:endParaRPr lang="fr-CH" sz="2100" dirty="0">
              <a:solidFill>
                <a:srgbClr val="000090"/>
              </a:solidFill>
            </a:endParaRPr>
          </a:p>
          <a:p>
            <a:endParaRPr lang="en-US" sz="2100" dirty="0" smtClean="0">
              <a:solidFill>
                <a:srgbClr val="000090"/>
              </a:solidFill>
            </a:endParaRPr>
          </a:p>
          <a:p>
            <a:endParaRPr lang="en-US" sz="2100" dirty="0" smtClean="0">
              <a:solidFill>
                <a:srgbClr val="000090"/>
              </a:solidFill>
            </a:endParaRPr>
          </a:p>
          <a:p>
            <a:endParaRPr lang="en-US" sz="21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54" y="1224498"/>
            <a:ext cx="8229600" cy="3639852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</a:rPr>
              <a:t>Since last we met….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</a:rPr>
              <a:t>Objectives </a:t>
            </a:r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for this </a:t>
            </a: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</a:rPr>
              <a:t>session</a:t>
            </a:r>
            <a:endParaRPr lang="fr-CH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678941"/>
            <a:r>
              <a:rPr lang="en-AU" sz="2800" dirty="0">
                <a:latin typeface="Arial"/>
                <a:ea typeface="Arial"/>
                <a:cs typeface="Arial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88778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6398"/>
            <a:ext cx="8382000" cy="3906302"/>
          </a:xfrm>
        </p:spPr>
        <p:txBody>
          <a:bodyPr>
            <a:noAutofit/>
          </a:bodyPr>
          <a:lstStyle/>
          <a:p>
            <a:r>
              <a:rPr lang="en-AU" sz="2000" dirty="0" smtClean="0"/>
              <a:t>Operational </a:t>
            </a:r>
            <a:r>
              <a:rPr lang="en-AU" sz="2000" dirty="0"/>
              <a:t>release of </a:t>
            </a:r>
            <a:r>
              <a:rPr lang="en-AU" sz="2000" dirty="0" smtClean="0"/>
              <a:t>OSCAR/Surface – over 12,000 page views in first 2 months</a:t>
            </a:r>
            <a:endParaRPr lang="en-AU" sz="2000" dirty="0"/>
          </a:p>
          <a:p>
            <a:r>
              <a:rPr lang="en-AU" sz="2000" dirty="0" smtClean="0"/>
              <a:t>Pilot </a:t>
            </a:r>
            <a:r>
              <a:rPr lang="en-AU" sz="2000" dirty="0"/>
              <a:t>RWC in Region VI</a:t>
            </a:r>
          </a:p>
          <a:p>
            <a:r>
              <a:rPr lang="en-AU" sz="2000" dirty="0" smtClean="0"/>
              <a:t>Regional </a:t>
            </a:r>
            <a:r>
              <a:rPr lang="en-AU" sz="2000" dirty="0"/>
              <a:t>WIGOS events in every </a:t>
            </a:r>
            <a:r>
              <a:rPr lang="en-AU" sz="2000" dirty="0" smtClean="0"/>
              <a:t>region</a:t>
            </a:r>
          </a:p>
          <a:p>
            <a:r>
              <a:rPr lang="en-AU" sz="2000" dirty="0" smtClean="0"/>
              <a:t>EC-68 adopted the Plan for the WIGOS Pre-operational Phase, endorsed Regional WIGOS Centre concept and updated ICG-WIGOS terms of reference</a:t>
            </a:r>
          </a:p>
          <a:p>
            <a:r>
              <a:rPr lang="en-AU" sz="2000" dirty="0" smtClean="0"/>
              <a:t>CBS-16 endorsed the Guide to WIGOS, RBON concept, GCW, ...</a:t>
            </a:r>
          </a:p>
          <a:p>
            <a:r>
              <a:rPr lang="en-AU" sz="2000" dirty="0" smtClean="0"/>
              <a:t>TT-WMD continued its work </a:t>
            </a:r>
          </a:p>
          <a:p>
            <a:r>
              <a:rPr lang="en-AU" sz="2000" dirty="0" smtClean="0"/>
              <a:t>TT-WDP, TT-WDQMS, </a:t>
            </a:r>
            <a:r>
              <a:rPr lang="en-AU" sz="2000" dirty="0" err="1" smtClean="0"/>
              <a:t>WEdB</a:t>
            </a:r>
            <a:r>
              <a:rPr lang="en-AU" sz="2000" dirty="0" smtClean="0"/>
              <a:t> commenced their work</a:t>
            </a:r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4626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678941"/>
            <a:r>
              <a:rPr lang="en-AU" sz="2800" dirty="0" smtClean="0">
                <a:latin typeface="Arial"/>
                <a:ea typeface="Arial"/>
                <a:cs typeface="Arial"/>
              </a:rPr>
              <a:t>Since last we met at ICG-WIGOS-5 ….</a:t>
            </a:r>
            <a:endParaRPr lang="en-AU" sz="2800" dirty="0"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728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6398"/>
            <a:ext cx="8382000" cy="3906302"/>
          </a:xfrm>
        </p:spPr>
        <p:txBody>
          <a:bodyPr>
            <a:noAutofit/>
          </a:bodyPr>
          <a:lstStyle/>
          <a:p>
            <a:r>
              <a:rPr lang="en-AU" sz="2000" dirty="0" smtClean="0"/>
              <a:t>Sixth WMO Impact Workshop, Shanghai, China</a:t>
            </a:r>
          </a:p>
          <a:p>
            <a:r>
              <a:rPr lang="en-AU" sz="2000" dirty="0"/>
              <a:t>WIGOS Newsletter – 4 </a:t>
            </a:r>
            <a:r>
              <a:rPr lang="en-AU" sz="2000" dirty="0" smtClean="0"/>
              <a:t>editions</a:t>
            </a:r>
          </a:p>
          <a:p>
            <a:endParaRPr lang="en-AU" sz="2000" dirty="0"/>
          </a:p>
          <a:p>
            <a:endParaRPr lang="en-AU" sz="2000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4626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678941"/>
            <a:r>
              <a:rPr lang="en-AU" sz="2800" dirty="0" smtClean="0">
                <a:latin typeface="Arial"/>
                <a:ea typeface="Arial"/>
                <a:cs typeface="Arial"/>
              </a:rPr>
              <a:t>Since last we met at ICG-WIGOS-5 ….</a:t>
            </a:r>
            <a:endParaRPr lang="en-AU" sz="2800" dirty="0"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156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8083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678941"/>
            <a:r>
              <a:rPr lang="en-AU" sz="2800" dirty="0">
                <a:latin typeface="Arial"/>
                <a:ea typeface="Arial"/>
                <a:cs typeface="Arial"/>
              </a:rPr>
              <a:t>ICG-WIGOS Task Teams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711996"/>
              </p:ext>
            </p:extLst>
          </p:nvPr>
        </p:nvGraphicFramePr>
        <p:xfrm>
          <a:off x="971601" y="897564"/>
          <a:ext cx="7464152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5"/>
                <a:gridCol w="2407817"/>
                <a:gridCol w="2032000"/>
              </a:tblGrid>
              <a:tr h="278130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Before ICG-WIGOS-5</a:t>
                      </a:r>
                      <a:endParaRPr lang="en-A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After</a:t>
                      </a:r>
                      <a:r>
                        <a:rPr lang="en-AU" sz="1400" baseline="0" dirty="0" smtClean="0"/>
                        <a:t> ICG-WIGOS-5</a:t>
                      </a:r>
                      <a:endParaRPr lang="en-A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Comment</a:t>
                      </a:r>
                      <a:endParaRPr lang="en-AU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ICG-WIGOS</a:t>
                      </a:r>
                      <a:endParaRPr lang="en-A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ICG-WIGOS</a:t>
                      </a:r>
                      <a:endParaRPr lang="en-A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/>
                        <a:t>TT-WRM (Reg. Material)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WIGOS</a:t>
                      </a:r>
                      <a:r>
                        <a:rPr lang="en-AU" sz="1400" baseline="0" dirty="0" smtClean="0"/>
                        <a:t> Editorial Board</a:t>
                      </a:r>
                      <a:endParaRPr lang="en-A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 Small (3)</a:t>
                      </a:r>
                      <a:endParaRPr lang="en-AU" sz="1400" dirty="0"/>
                    </a:p>
                  </a:txBody>
                  <a:tcPr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TT-WDQM (Data</a:t>
                      </a:r>
                      <a:r>
                        <a:rPr lang="en-AU" sz="1400" baseline="0" dirty="0" smtClean="0"/>
                        <a:t> Quality Management)</a:t>
                      </a:r>
                      <a:endParaRPr lang="en-A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TT-</a:t>
                      </a:r>
                      <a:r>
                        <a:rPr lang="en-AU" sz="1400" baseline="0" dirty="0" smtClean="0"/>
                        <a:t>WDQMS (.. Quality Monitoring ..)</a:t>
                      </a:r>
                      <a:endParaRPr lang="en-A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New focus on quality</a:t>
                      </a:r>
                      <a:r>
                        <a:rPr lang="en-AU" sz="1400" baseline="0" dirty="0" smtClean="0"/>
                        <a:t> monitoring</a:t>
                      </a:r>
                      <a:endParaRPr lang="en-AU" sz="1400" dirty="0"/>
                    </a:p>
                  </a:txBody>
                  <a:tcPr marT="34290" marB="34290"/>
                </a:tc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/>
                        <a:t>TT-WMD (Metadata)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TT-WMD/OD</a:t>
                      </a:r>
                      <a:endParaRPr lang="en-A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Focus</a:t>
                      </a:r>
                      <a:r>
                        <a:rPr lang="en-AU" sz="1400" baseline="0" dirty="0" smtClean="0"/>
                        <a:t> to transition, from MD to OD</a:t>
                      </a:r>
                      <a:endParaRPr lang="en-AU" sz="1400" dirty="0"/>
                    </a:p>
                  </a:txBody>
                  <a:tcPr marT="34290" marB="34290"/>
                </a:tc>
              </a:tr>
              <a:tr h="480060"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TT-WDP</a:t>
                      </a:r>
                      <a:r>
                        <a:rPr lang="en-AU" sz="1400" baseline="0" dirty="0" smtClean="0"/>
                        <a:t> (Data &amp; Partnerships)</a:t>
                      </a:r>
                      <a:endParaRPr lang="en-A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New</a:t>
                      </a:r>
                      <a:endParaRPr lang="en-AU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IPET-WIFI</a:t>
                      </a:r>
                      <a:endParaRPr lang="en-A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AU" sz="1400" i="1" dirty="0" smtClean="0"/>
                        <a:t>           Relevant TCs</a:t>
                      </a:r>
                      <a:endParaRPr lang="en-A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     SG-RM</a:t>
                      </a:r>
                      <a:endParaRPr lang="en-A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      </a:t>
                      </a:r>
                      <a:endParaRPr lang="en-AU" sz="1400" i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AU" sz="1400" i="0" dirty="0" smtClean="0"/>
                        <a:t>Integrated</a:t>
                      </a:r>
                      <a:endParaRPr lang="en-AU" sz="1400" i="0" dirty="0"/>
                    </a:p>
                  </a:txBody>
                  <a:tcPr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     SG-QM</a:t>
                      </a:r>
                      <a:endParaRPr lang="en-A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into</a:t>
                      </a:r>
                      <a:endParaRPr lang="en-AU" sz="1400" dirty="0"/>
                    </a:p>
                  </a:txBody>
                  <a:tcPr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     SG-MD</a:t>
                      </a:r>
                      <a:endParaRPr lang="en-A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ICG-WIGOS TTs</a:t>
                      </a:r>
                      <a:endParaRPr lang="en-AU" sz="1400" dirty="0"/>
                    </a:p>
                  </a:txBody>
                  <a:tcPr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     SG-OD (OSCAR     Development)</a:t>
                      </a:r>
                      <a:endParaRPr lang="en-A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2915816" y="1362195"/>
            <a:ext cx="1152128" cy="189813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032412" y="2355726"/>
            <a:ext cx="10355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032412" y="2417142"/>
            <a:ext cx="1035532" cy="20448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15816" y="3260327"/>
            <a:ext cx="1728192" cy="0"/>
          </a:xfrm>
          <a:prstGeom prst="straightConnector1">
            <a:avLst/>
          </a:prstGeom>
          <a:ln w="38100">
            <a:solidFill>
              <a:schemeClr val="accent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39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8795" y="177141"/>
            <a:ext cx="8713788" cy="52321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678941"/>
            <a:r>
              <a:rPr lang="en-AU" sz="2800" dirty="0">
                <a:latin typeface="Arial"/>
                <a:ea typeface="Arial"/>
                <a:cs typeface="Arial"/>
              </a:rPr>
              <a:t>Regional WIGOS events in every region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AU" sz="2400" dirty="0" smtClean="0"/>
          </a:p>
          <a:p>
            <a:endParaRPr lang="en-AU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042991" y="4839894"/>
            <a:ext cx="4465637" cy="23455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test footer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867403" y="4858944"/>
            <a:ext cx="1152525" cy="23455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E41E84A-E7DF-45E6-8184-3ACF034D289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99" y="3958091"/>
            <a:ext cx="2529217" cy="110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14"/>
          <a:stretch/>
        </p:blipFill>
        <p:spPr bwMode="auto">
          <a:xfrm>
            <a:off x="3971195" y="3708400"/>
            <a:ext cx="2348039" cy="135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9" y="2480778"/>
            <a:ext cx="3310382" cy="156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9" y="783346"/>
            <a:ext cx="5801763" cy="148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66" y="2480777"/>
            <a:ext cx="2529217" cy="142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226" y="783346"/>
            <a:ext cx="2545161" cy="148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16"/>
          <a:stretch/>
        </p:blipFill>
        <p:spPr bwMode="auto">
          <a:xfrm>
            <a:off x="189500" y="4107686"/>
            <a:ext cx="3667125" cy="95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132" y="2480777"/>
            <a:ext cx="2532074" cy="122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65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678941"/>
            <a:r>
              <a:rPr lang="en-AU" sz="2800" dirty="0">
                <a:latin typeface="Arial"/>
                <a:ea typeface="Arial"/>
                <a:cs typeface="Arial"/>
              </a:rPr>
              <a:t>Objectives of ICG-WIGOS-6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2000" dirty="0" smtClean="0"/>
              <a:t>Review activities and outcomes of RAs, TCs and guests</a:t>
            </a:r>
          </a:p>
          <a:p>
            <a:pPr lvl="1"/>
            <a:r>
              <a:rPr lang="en-AU" sz="1600" dirty="0" smtClean="0"/>
              <a:t>Including JCOMMOPS, TPOS and WIGOS-SAS</a:t>
            </a:r>
          </a:p>
          <a:p>
            <a:r>
              <a:rPr lang="en-AU" sz="2000" dirty="0" smtClean="0"/>
              <a:t>Review progress of TTs, PO and advise on next steps</a:t>
            </a:r>
          </a:p>
          <a:p>
            <a:r>
              <a:rPr lang="en-AU" sz="2000" dirty="0" smtClean="0"/>
              <a:t>Review status of WPP priority activities</a:t>
            </a:r>
          </a:p>
          <a:p>
            <a:pPr lvl="1"/>
            <a:r>
              <a:rPr lang="en-AU" sz="1600" dirty="0"/>
              <a:t>With special focus on RWC concept and PRA homework</a:t>
            </a:r>
          </a:p>
          <a:p>
            <a:pPr lvl="1"/>
            <a:r>
              <a:rPr lang="en-AU" sz="1600" dirty="0" smtClean="0"/>
              <a:t>Consider </a:t>
            </a:r>
            <a:r>
              <a:rPr lang="en-AU" sz="1600" dirty="0"/>
              <a:t>development plan and membership of TT-OD</a:t>
            </a:r>
          </a:p>
          <a:p>
            <a:pPr lvl="1"/>
            <a:r>
              <a:rPr lang="en-AU" sz="1600" dirty="0"/>
              <a:t>Consider development plan for TT-WDQMS</a:t>
            </a:r>
          </a:p>
          <a:p>
            <a:pPr lvl="1"/>
            <a:r>
              <a:rPr lang="en-AU" sz="1600" dirty="0" smtClean="0"/>
              <a:t>Provide </a:t>
            </a:r>
            <a:r>
              <a:rPr lang="en-AU" sz="1600" dirty="0"/>
              <a:t>guidance on </a:t>
            </a:r>
            <a:r>
              <a:rPr lang="en-AU" sz="1600" dirty="0" smtClean="0"/>
              <a:t>update of regulatory material and draft WIGOS </a:t>
            </a:r>
            <a:r>
              <a:rPr lang="en-AU" sz="1600" dirty="0"/>
              <a:t>Data Partnerships</a:t>
            </a:r>
          </a:p>
          <a:p>
            <a:r>
              <a:rPr lang="en-AU" sz="2000" dirty="0" smtClean="0"/>
              <a:t>Consider deliverables/requests to EC69</a:t>
            </a:r>
          </a:p>
          <a:p>
            <a:pPr lvl="1"/>
            <a:r>
              <a:rPr lang="en-AU" sz="1600" dirty="0" smtClean="0"/>
              <a:t>Indicators of WIGOS 'readiness'</a:t>
            </a:r>
          </a:p>
          <a:p>
            <a:pPr lvl="1"/>
            <a:r>
              <a:rPr lang="en-AU" sz="1600" dirty="0" smtClean="0"/>
              <a:t>WIGOS future status and governance</a:t>
            </a:r>
          </a:p>
          <a:p>
            <a:endParaRPr lang="en-AU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886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45371" y="370651"/>
            <a:ext cx="7792945" cy="3769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000090"/>
                </a:solidFill>
              </a:rPr>
              <a:t>Wishing you all a productive meeting!</a:t>
            </a:r>
            <a:endParaRPr lang="en-US" sz="3200" i="1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D60C712157C943B850A5604FE57DB8" ma:contentTypeVersion="" ma:contentTypeDescription="Create a new document." ma:contentTypeScope="" ma:versionID="6542a5a6b887c0fe33325aa4e4fd363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F54E3F-057A-413B-BD8F-789497C633A4}">
  <ds:schemaRefs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D5E028B-FE96-4FCA-8023-0A32AB6BA4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704B21-D8F6-4EC7-8E5C-A386CD2D74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5684</TotalTime>
  <Words>301</Words>
  <Application>Microsoft Office PowerPoint</Application>
  <PresentationFormat>On-screen Show (16:9)</PresentationFormat>
  <Paragraphs>70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blank</vt:lpstr>
      <vt:lpstr>PowerPoint Presentation</vt:lpstr>
      <vt:lpstr>Overview</vt:lpstr>
      <vt:lpstr>Since last we met at ICG-WIGOS-5 ….</vt:lpstr>
      <vt:lpstr>Since last we met at ICG-WIGOS-5 ….</vt:lpstr>
      <vt:lpstr>ICG-WIGOS Task Teams</vt:lpstr>
      <vt:lpstr>Regional WIGOS events in every region</vt:lpstr>
      <vt:lpstr>Objectives of ICG-WIGOS-6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CBS-16 / CBS TECO 2016</dc:subject>
  <dc:creator>Author</dc:creator>
  <cp:lastModifiedBy>Sue Barrell</cp:lastModifiedBy>
  <cp:revision>135</cp:revision>
  <dcterms:created xsi:type="dcterms:W3CDTF">2016-10-19T09:14:54Z</dcterms:created>
  <dcterms:modified xsi:type="dcterms:W3CDTF">2017-01-12T08:13:38Z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0x010100B2D60C712157C943B850A5604FE57DB8</vt:lpwstr>
  </property>
</Properties>
</file>