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414" r:id="rId3"/>
    <p:sldId id="415" r:id="rId4"/>
    <p:sldId id="417" r:id="rId5"/>
    <p:sldId id="418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fld id="{7F81DCBB-DBDE-43E1-A450-8BF0002F31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362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fld id="{BC281BCF-F9F0-4BB9-977F-63F244368B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ja-JP" sz="2000" smtClean="0">
                <a:latin typeface="Times"/>
              </a:rPr>
              <a:t>The change management process can allow stakeholders to buy into WIGOS concept and its implementation</a:t>
            </a:r>
            <a:endParaRPr lang="en-US" sz="2000" smtClean="0">
              <a:latin typeface="Tahoma" pitchFamily="34" charset="0"/>
              <a:cs typeface="Tahoma" pitchFamily="34" charset="0"/>
            </a:endParaRPr>
          </a:p>
          <a:p>
            <a:endParaRPr lang="en-US" sz="2000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ja-JP" sz="2000" smtClean="0">
                <a:latin typeface="Times"/>
              </a:rPr>
              <a:t>The change management process can allow stakeholders to buy into WIGOS concept and its implementation</a:t>
            </a:r>
            <a:endParaRPr lang="en-US" sz="2000" smtClean="0">
              <a:latin typeface="Tahoma" pitchFamily="34" charset="0"/>
              <a:cs typeface="Tahoma" pitchFamily="34" charset="0"/>
            </a:endParaRPr>
          </a:p>
          <a:p>
            <a:endParaRPr lang="en-US" sz="2000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A35650-1761-48CD-A274-3A03BCC82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846407"/>
      </p:ext>
    </p:extLst>
  </p:cSld>
  <p:clrMapOvr>
    <a:masterClrMapping/>
  </p:clrMapOvr>
  <p:transition spd="slow"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6323-F4DE-420B-9E9E-8F6C2439F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6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A31A2-DAD8-441A-A003-58618EC89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665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184E-7725-46FB-9F7E-1E1AD0710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227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0A34-9124-4263-BC3F-EAB3D5D76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46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EEDA-0977-4AAA-9CAD-B31D23656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191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6843-0F6A-450E-9CE0-A5B0C7C54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712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7151E-1E08-4F68-B0B0-15A06633D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142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52AC-E82E-4AE6-A845-F6C24B7F3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420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1D7D-C69B-4394-9849-392D378FF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073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EA2F-EE4B-4C77-B982-9E3AB61C0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9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C924A6-C5ED-4BDA-A186-23A61A15A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4867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8DAAE-2599-4357-B2A6-B55D23ECE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458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AB0B-D3CF-4A4A-BE66-069316233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547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D5BCF-090A-41B5-9CD0-9DBBD7598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244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8D267-F891-4252-900C-9CD44549D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79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D000D-5800-4890-84E5-3FAA3FC82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47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9EFFE-5559-46E5-A257-AD532775A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6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411C7-B06C-47CF-93ED-AEBE699A19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5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C1ED-2495-4151-A109-91D6A90E63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75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1E15-E5FE-470B-A17A-1ADAA750A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31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BFF5-3B41-4981-9FFC-916DAB550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2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A545-2F75-44DC-BA1E-FC6058D1AC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69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0AE3046-E262-4D5F-BEB0-510158B0B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space can be used for contact information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0E958C9-10EC-4E1C-A9D2-CEFBBF214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cs typeface="Arial" pitchFamily="34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cryospherewatch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887412" y="76200"/>
            <a:ext cx="8713788" cy="792162"/>
          </a:xfrm>
        </p:spPr>
        <p:txBody>
          <a:bodyPr/>
          <a:lstStyle/>
          <a:p>
            <a:pPr>
              <a:defRPr/>
            </a:pPr>
            <a:r>
              <a:rPr lang="en-AU" sz="2800" b="1" kern="1200" dirty="0" smtClean="0">
                <a:solidFill>
                  <a:schemeClr val="accent2"/>
                </a:solidFill>
              </a:rPr>
              <a:t>Global </a:t>
            </a:r>
            <a:r>
              <a:rPr lang="en-AU" sz="2800" b="1" kern="1200" dirty="0" err="1" smtClean="0">
                <a:solidFill>
                  <a:schemeClr val="accent2"/>
                </a:solidFill>
              </a:rPr>
              <a:t>Cryosphere</a:t>
            </a:r>
            <a:r>
              <a:rPr lang="en-AU" sz="2800" b="1" kern="1200" dirty="0" smtClean="0">
                <a:solidFill>
                  <a:schemeClr val="accent2"/>
                </a:solidFill>
              </a:rPr>
              <a:t> Watch (GCW) achievements</a:t>
            </a:r>
            <a:endParaRPr lang="en-AU" sz="2800" b="1" kern="1200" dirty="0">
              <a:solidFill>
                <a:schemeClr val="accent2"/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22363"/>
            <a:ext cx="8713788" cy="4897437"/>
          </a:xfrm>
        </p:spPr>
        <p:txBody>
          <a:bodyPr/>
          <a:lstStyle/>
          <a:p>
            <a:r>
              <a:rPr lang="en-GB" sz="2000" dirty="0"/>
              <a:t>GCW Working Structure </a:t>
            </a:r>
            <a:r>
              <a:rPr lang="en-GB" sz="2000" dirty="0" smtClean="0"/>
              <a:t>completed, and implementation phase (2016-2019) started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Steering Group: Chair</a:t>
            </a:r>
            <a:r>
              <a:rPr lang="en-GB" sz="2000" dirty="0"/>
              <a:t>: </a:t>
            </a:r>
            <a:r>
              <a:rPr lang="en-GB" sz="2000" dirty="0" smtClean="0"/>
              <a:t>A. </a:t>
            </a:r>
            <a:r>
              <a:rPr lang="en-GB" sz="2000" dirty="0" err="1"/>
              <a:t>Snorrason</a:t>
            </a:r>
            <a:r>
              <a:rPr lang="en-GB" sz="2000" dirty="0"/>
              <a:t>, vice-Chair: </a:t>
            </a:r>
            <a:r>
              <a:rPr lang="en-GB" sz="2000" dirty="0" smtClean="0"/>
              <a:t>B. </a:t>
            </a:r>
            <a:r>
              <a:rPr lang="en-GB" sz="2000" dirty="0" err="1" smtClean="0"/>
              <a:t>Goodison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Working Groups: Observations</a:t>
            </a:r>
            <a:r>
              <a:rPr lang="en-GB" sz="2000" dirty="0"/>
              <a:t>, Information and Services, and Integrated Products (Chair: TBD</a:t>
            </a:r>
            <a:r>
              <a:rPr lang="en-GB" sz="2000" dirty="0" smtClean="0"/>
              <a:t>)</a:t>
            </a:r>
            <a:endParaRPr lang="en-GB" sz="2000" dirty="0"/>
          </a:p>
          <a:p>
            <a:r>
              <a:rPr lang="en-GB" sz="2000" dirty="0"/>
              <a:t>Initial inventory of the Snow Watch products developed &amp; available on GCW website. </a:t>
            </a:r>
            <a:r>
              <a:rPr lang="en-GB" sz="2000" dirty="0" err="1"/>
              <a:t>SnowPEx</a:t>
            </a:r>
            <a:r>
              <a:rPr lang="en-GB" sz="2000" dirty="0"/>
              <a:t> </a:t>
            </a:r>
            <a:r>
              <a:rPr lang="en-GB" sz="2000" dirty="0" err="1"/>
              <a:t>intercomparison</a:t>
            </a:r>
            <a:r>
              <a:rPr lang="en-GB" sz="2000" dirty="0"/>
              <a:t> of satellite products (supported by ESA)</a:t>
            </a:r>
          </a:p>
          <a:p>
            <a:r>
              <a:rPr lang="en-GB" sz="2000" b="1" dirty="0">
                <a:solidFill>
                  <a:srgbClr val="000099"/>
                </a:solidFill>
              </a:rPr>
              <a:t>Cryonet </a:t>
            </a:r>
            <a:r>
              <a:rPr lang="en-GB" sz="2000" b="1" dirty="0" smtClean="0">
                <a:solidFill>
                  <a:srgbClr val="000099"/>
                </a:solidFill>
              </a:rPr>
              <a:t>(component </a:t>
            </a:r>
            <a:r>
              <a:rPr lang="en-GB" sz="2000" b="1" dirty="0">
                <a:solidFill>
                  <a:srgbClr val="000099"/>
                </a:solidFill>
              </a:rPr>
              <a:t>of </a:t>
            </a:r>
            <a:r>
              <a:rPr lang="en-GB" sz="2000" b="1" dirty="0" smtClean="0">
                <a:solidFill>
                  <a:srgbClr val="000099"/>
                </a:solidFill>
              </a:rPr>
              <a:t>WIGOS)</a:t>
            </a:r>
            <a:endParaRPr lang="en-GB" sz="2000" b="1" dirty="0">
              <a:solidFill>
                <a:srgbClr val="00009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Design </a:t>
            </a:r>
            <a:r>
              <a:rPr lang="en-GB" sz="2000" dirty="0"/>
              <a:t>Principles developed (consistent with WIGOS)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Sites/Stations </a:t>
            </a:r>
            <a:r>
              <a:rPr lang="en-GB" sz="2000" dirty="0"/>
              <a:t>concept </a:t>
            </a:r>
            <a:r>
              <a:rPr lang="en-GB" sz="2000" dirty="0" smtClean="0"/>
              <a:t>updated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Procedure </a:t>
            </a:r>
            <a:r>
              <a:rPr lang="en-GB" sz="2000" dirty="0"/>
              <a:t>for site selection </a:t>
            </a:r>
            <a:r>
              <a:rPr lang="en-GB" sz="2000" dirty="0" smtClean="0"/>
              <a:t>proposed (incl. </a:t>
            </a:r>
            <a:r>
              <a:rPr lang="en-GB" sz="2000" dirty="0"/>
              <a:t>evaluation </a:t>
            </a:r>
            <a:r>
              <a:rPr lang="en-GB" sz="2000" dirty="0" smtClean="0"/>
              <a:t>criteria)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Minimum </a:t>
            </a:r>
            <a:r>
              <a:rPr lang="en-GB" sz="2000" dirty="0"/>
              <a:t>requirements for Cryonet Sites developed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dirty="0"/>
              <a:t>36 Sites identified </a:t>
            </a:r>
            <a:r>
              <a:rPr lang="en-GB" sz="2000" b="1" dirty="0" smtClean="0"/>
              <a:t>under evaluation</a:t>
            </a:r>
            <a:endParaRPr lang="en-GB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0648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2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811212" y="13447"/>
            <a:ext cx="8713788" cy="792162"/>
          </a:xfrm>
        </p:spPr>
        <p:txBody>
          <a:bodyPr/>
          <a:lstStyle/>
          <a:p>
            <a:pPr>
              <a:defRPr/>
            </a:pPr>
            <a:r>
              <a:rPr lang="en-AU" sz="2800" b="1" kern="1200" dirty="0" smtClean="0">
                <a:solidFill>
                  <a:schemeClr val="accent2"/>
                </a:solidFill>
              </a:rPr>
              <a:t>Global </a:t>
            </a:r>
            <a:r>
              <a:rPr lang="en-AU" sz="2800" b="1" kern="1200" dirty="0" err="1" smtClean="0">
                <a:solidFill>
                  <a:schemeClr val="accent2"/>
                </a:solidFill>
              </a:rPr>
              <a:t>Cryosphere</a:t>
            </a:r>
            <a:r>
              <a:rPr lang="en-AU" sz="2800" b="1" kern="1200" dirty="0" smtClean="0">
                <a:solidFill>
                  <a:schemeClr val="accent2"/>
                </a:solidFill>
              </a:rPr>
              <a:t> Watch (GCW) achievements</a:t>
            </a:r>
            <a:endParaRPr lang="en-AU" sz="2800" b="1" kern="1200" dirty="0">
              <a:solidFill>
                <a:schemeClr val="accent2"/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713788" cy="4897437"/>
          </a:xfrm>
        </p:spPr>
        <p:txBody>
          <a:bodyPr/>
          <a:lstStyle/>
          <a:p>
            <a:r>
              <a:rPr lang="en-GB" sz="2400" dirty="0" smtClean="0"/>
              <a:t>GCW </a:t>
            </a:r>
            <a:r>
              <a:rPr lang="en-GB" sz="2400" dirty="0"/>
              <a:t>Portal </a:t>
            </a:r>
            <a:r>
              <a:rPr lang="en-GB" sz="2400" dirty="0" smtClean="0"/>
              <a:t>progressing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Metadata </a:t>
            </a:r>
            <a:r>
              <a:rPr lang="en-GB" sz="2400" dirty="0"/>
              <a:t>from 6 sites routinely </a:t>
            </a:r>
            <a:r>
              <a:rPr lang="en-GB" sz="2400" dirty="0" smtClean="0"/>
              <a:t>harvested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GCW </a:t>
            </a:r>
            <a:r>
              <a:rPr lang="en-GB" sz="2400" dirty="0"/>
              <a:t>Portal Interoperability </a:t>
            </a:r>
            <a:r>
              <a:rPr lang="en-GB" sz="2400" dirty="0" smtClean="0"/>
              <a:t>Guidelines drafted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GCW </a:t>
            </a:r>
            <a:r>
              <a:rPr lang="en-GB" sz="2400" dirty="0"/>
              <a:t>Portal Operations Manual </a:t>
            </a:r>
            <a:r>
              <a:rPr lang="en-GB" sz="2400" dirty="0" smtClean="0"/>
              <a:t>drafted</a:t>
            </a:r>
            <a:endParaRPr lang="en-GB" sz="2400" dirty="0"/>
          </a:p>
          <a:p>
            <a:r>
              <a:rPr lang="en-GB" sz="2400" dirty="0" smtClean="0"/>
              <a:t>Terminology</a:t>
            </a:r>
          </a:p>
          <a:p>
            <a:pPr lvl="1"/>
            <a:r>
              <a:rPr lang="en-GB" sz="2400" dirty="0" smtClean="0"/>
              <a:t>GCW </a:t>
            </a:r>
            <a:r>
              <a:rPr lang="en-GB" sz="2400" dirty="0"/>
              <a:t>Glossary </a:t>
            </a:r>
            <a:r>
              <a:rPr lang="en-GB" sz="2400" dirty="0" smtClean="0"/>
              <a:t>developed</a:t>
            </a:r>
          </a:p>
          <a:p>
            <a:pPr lvl="1"/>
            <a:r>
              <a:rPr lang="en-GB" sz="2400" dirty="0" smtClean="0"/>
              <a:t>Routinely </a:t>
            </a:r>
            <a:r>
              <a:rPr lang="en-GB" sz="2400" dirty="0"/>
              <a:t>updated with new terms (over 2900 terms, with 1700 being unique, from 21 different sources)</a:t>
            </a:r>
          </a:p>
          <a:p>
            <a:r>
              <a:rPr lang="en-GB" sz="2400" dirty="0"/>
              <a:t>Website completed, includes comprehensive </a:t>
            </a:r>
            <a:r>
              <a:rPr lang="en-GB" sz="2400" dirty="0" smtClean="0"/>
              <a:t>information on GCW </a:t>
            </a:r>
            <a:r>
              <a:rPr lang="en-GB" sz="2400" dirty="0">
                <a:hlinkClick r:id="rId3"/>
              </a:rPr>
              <a:t>http://globalcryospherewatch.org</a:t>
            </a:r>
            <a:r>
              <a:rPr lang="en-GB" sz="2400" dirty="0" smtClean="0">
                <a:hlinkClick r:id="rId3"/>
              </a:rPr>
              <a:t>/</a:t>
            </a:r>
            <a:r>
              <a:rPr lang="en-GB" sz="2400" dirty="0" smtClean="0"/>
              <a:t> </a:t>
            </a:r>
            <a:endParaRPr lang="en-GB" sz="2400" dirty="0" smtClean="0"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0648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4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76200"/>
            <a:ext cx="8713788" cy="792162"/>
          </a:xfrm>
        </p:spPr>
        <p:txBody>
          <a:bodyPr/>
          <a:lstStyle/>
          <a:p>
            <a:r>
              <a:rPr lang="en-AU" sz="2400" b="1" kern="1200" dirty="0">
                <a:solidFill>
                  <a:schemeClr val="accent2"/>
                </a:solidFill>
              </a:rPr>
              <a:t>Global </a:t>
            </a:r>
            <a:r>
              <a:rPr lang="en-AU" sz="2400" b="1" kern="1200" dirty="0" err="1">
                <a:solidFill>
                  <a:schemeClr val="accent2"/>
                </a:solidFill>
              </a:rPr>
              <a:t>Cryosphere</a:t>
            </a:r>
            <a:r>
              <a:rPr lang="en-AU" sz="2400" b="1" kern="1200" dirty="0">
                <a:solidFill>
                  <a:schemeClr val="accent2"/>
                </a:solidFill>
              </a:rPr>
              <a:t> Watch (GCW) </a:t>
            </a:r>
            <a:r>
              <a:rPr lang="en-AU" sz="2400" b="1" kern="1200" dirty="0" smtClean="0">
                <a:solidFill>
                  <a:schemeClr val="accent2"/>
                </a:solidFill>
              </a:rPr>
              <a:t>pending work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2" y="990601"/>
            <a:ext cx="8746178" cy="3962400"/>
          </a:xfrm>
        </p:spPr>
        <p:txBody>
          <a:bodyPr/>
          <a:lstStyle/>
          <a:p>
            <a:r>
              <a:rPr lang="en-GB" dirty="0"/>
              <a:t>Regulatory Materials (update WIGOS Manual, include minimum requirements)</a:t>
            </a:r>
          </a:p>
          <a:p>
            <a:r>
              <a:rPr lang="en-GB" dirty="0"/>
              <a:t>Refine </a:t>
            </a:r>
            <a:r>
              <a:rPr lang="en-GB" dirty="0" smtClean="0"/>
              <a:t>Site/Station </a:t>
            </a:r>
            <a:r>
              <a:rPr lang="en-GB" dirty="0"/>
              <a:t>selection criteria, and complete assessment and </a:t>
            </a:r>
            <a:r>
              <a:rPr lang="en-GB" dirty="0" smtClean="0"/>
              <a:t>Site/Station </a:t>
            </a:r>
            <a:r>
              <a:rPr lang="en-GB" dirty="0"/>
              <a:t>selection</a:t>
            </a:r>
          </a:p>
          <a:p>
            <a:r>
              <a:rPr lang="en-GB" dirty="0"/>
              <a:t>Side meeting on GCW at EC-68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test footer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7D000D-5800-4890-84E5-3FAA3FC8229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98221"/>
            <a:ext cx="4890247" cy="345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0648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55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212" y="46038"/>
            <a:ext cx="8713788" cy="792162"/>
          </a:xfrm>
        </p:spPr>
        <p:txBody>
          <a:bodyPr/>
          <a:lstStyle/>
          <a:p>
            <a:r>
              <a:rPr lang="en-AU" sz="2400" b="1" kern="1200" dirty="0">
                <a:solidFill>
                  <a:schemeClr val="accent2"/>
                </a:solidFill>
              </a:rPr>
              <a:t>Global </a:t>
            </a:r>
            <a:r>
              <a:rPr lang="en-AU" sz="2400" b="1" kern="1200" dirty="0" err="1">
                <a:solidFill>
                  <a:schemeClr val="accent2"/>
                </a:solidFill>
              </a:rPr>
              <a:t>Cryosphere</a:t>
            </a:r>
            <a:r>
              <a:rPr lang="en-AU" sz="2400" b="1" kern="1200" dirty="0">
                <a:solidFill>
                  <a:schemeClr val="accent2"/>
                </a:solidFill>
              </a:rPr>
              <a:t> Watch (GCW) </a:t>
            </a:r>
            <a:r>
              <a:rPr lang="en-AU" sz="2400" b="1" kern="1200" dirty="0" smtClean="0">
                <a:solidFill>
                  <a:schemeClr val="accent2"/>
                </a:solidFill>
              </a:rPr>
              <a:t>challenges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regional </a:t>
            </a:r>
            <a:r>
              <a:rPr lang="en-GB" dirty="0"/>
              <a:t>working structure</a:t>
            </a:r>
          </a:p>
          <a:p>
            <a:r>
              <a:rPr lang="en-GB" dirty="0" smtClean="0"/>
              <a:t>Operationalizing </a:t>
            </a:r>
            <a:r>
              <a:rPr lang="en-GB" dirty="0"/>
              <a:t>GCW and establishing closer links between the operational and research </a:t>
            </a:r>
            <a:r>
              <a:rPr lang="en-GB" dirty="0" smtClean="0"/>
              <a:t>communities</a:t>
            </a:r>
            <a:endParaRPr lang="en-GB" dirty="0"/>
          </a:p>
          <a:p>
            <a:r>
              <a:rPr lang="en-GB" dirty="0"/>
              <a:t>Refine terminology, tier structure</a:t>
            </a:r>
          </a:p>
          <a:p>
            <a:r>
              <a:rPr lang="en-GB" dirty="0" smtClean="0"/>
              <a:t>GCW </a:t>
            </a:r>
            <a:r>
              <a:rPr lang="en-GB" dirty="0"/>
              <a:t>Portal: access to data (not just metadata), starting with Davos, </a:t>
            </a:r>
            <a:r>
              <a:rPr lang="en-GB" dirty="0" err="1"/>
              <a:t>Sonnblick</a:t>
            </a:r>
            <a:r>
              <a:rPr lang="en-GB" dirty="0"/>
              <a:t> and </a:t>
            </a:r>
            <a:r>
              <a:rPr lang="en-GB" dirty="0" err="1"/>
              <a:t>Sodankylä</a:t>
            </a:r>
            <a:endParaRPr lang="en-GB" dirty="0"/>
          </a:p>
          <a:p>
            <a:r>
              <a:rPr lang="en-GB" dirty="0"/>
              <a:t>Provision of Cryonet Sites/Stations metadata to </a:t>
            </a:r>
            <a:r>
              <a:rPr lang="en-GB" dirty="0" smtClean="0"/>
              <a:t>OSCAR/Surface</a:t>
            </a:r>
          </a:p>
          <a:p>
            <a:r>
              <a:rPr lang="fr-CH" dirty="0" smtClean="0"/>
              <a:t>GCW contribution to the WIGOS </a:t>
            </a:r>
            <a:r>
              <a:rPr lang="fr-CH" dirty="0" err="1" smtClean="0"/>
              <a:t>Quality</a:t>
            </a:r>
            <a:r>
              <a:rPr lang="fr-CH" dirty="0" smtClean="0"/>
              <a:t> monitoring system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test footer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7D000D-5800-4890-84E5-3FAA3FC8229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0648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005913"/>
      </p:ext>
    </p:extLst>
  </p:cSld>
  <p:clrMapOvr>
    <a:masterClrMapping/>
  </p:clrMapOvr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WMO_standard_2013</Template>
  <TotalTime>1865</TotalTime>
  <Words>308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Body slide</vt:lpstr>
      <vt:lpstr>Closing slide</vt:lpstr>
      <vt:lpstr>Global Cryosphere Watch (GCW) achievements</vt:lpstr>
      <vt:lpstr>Global Cryosphere Watch (GCW) achievements</vt:lpstr>
      <vt:lpstr>Global Cryosphere Watch (GCW) pending work</vt:lpstr>
      <vt:lpstr>Global Cryosphere Watch (GCW) challenges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JCOMM contribution to WIGOS implementation</dc:title>
  <dc:creator>ECharpentier</dc:creator>
  <cp:lastModifiedBy>Etienne Charpentier</cp:lastModifiedBy>
  <cp:revision>39</cp:revision>
  <dcterms:created xsi:type="dcterms:W3CDTF">2013-01-31T08:02:54Z</dcterms:created>
  <dcterms:modified xsi:type="dcterms:W3CDTF">2016-01-26T10:02:13Z</dcterms:modified>
</cp:coreProperties>
</file>