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304" r:id="rId2"/>
    <p:sldId id="341" r:id="rId3"/>
    <p:sldId id="344" r:id="rId4"/>
    <p:sldId id="343" r:id="rId5"/>
    <p:sldId id="338" r:id="rId6"/>
    <p:sldId id="328" r:id="rId7"/>
    <p:sldId id="258" r:id="rId8"/>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25">
          <p15:clr>
            <a:srgbClr val="A4A3A4"/>
          </p15:clr>
        </p15:guide>
        <p15:guide id="2" pos="38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cia davis" initial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B000"/>
    <a:srgbClr val="DAB000"/>
    <a:srgbClr val="FFCC00"/>
    <a:srgbClr val="7099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471" autoAdjust="0"/>
    <p:restoredTop sz="71642" autoAdjust="0"/>
  </p:normalViewPr>
  <p:slideViewPr>
    <p:cSldViewPr snapToGrid="0">
      <p:cViewPr>
        <p:scale>
          <a:sx n="58" d="100"/>
          <a:sy n="58" d="100"/>
        </p:scale>
        <p:origin x="-1085" y="518"/>
      </p:cViewPr>
      <p:guideLst>
        <p:guide orient="horz" pos="325"/>
        <p:guide pos="3828"/>
      </p:guideLst>
    </p:cSldViewPr>
  </p:slideViewPr>
  <p:notesTextViewPr>
    <p:cViewPr>
      <p:scale>
        <a:sx n="100" d="100"/>
        <a:sy n="100" d="100"/>
      </p:scale>
      <p:origin x="0" y="0"/>
    </p:cViewPr>
  </p:notesTextViewPr>
  <p:sorterViewPr>
    <p:cViewPr varScale="1">
      <p:scale>
        <a:sx n="1" d="1"/>
        <a:sy n="1" d="1"/>
      </p:scale>
      <p:origin x="0" y="8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C7F766-D797-F748-BF02-EBDF91F700B6}" type="doc">
      <dgm:prSet loTypeId="urn:microsoft.com/office/officeart/2005/8/layout/vProcess5" loCatId="" qsTypeId="urn:microsoft.com/office/officeart/2005/8/quickstyle/simple4" qsCatId="simple" csTypeId="urn:microsoft.com/office/officeart/2005/8/colors/colorful1" csCatId="colorful" phldr="1"/>
      <dgm:spPr/>
    </dgm:pt>
    <dgm:pt modelId="{AE7EA180-3433-3C41-B58B-548BA1D0F340}">
      <dgm:prSet phldrT="[Text]"/>
      <dgm:spPr/>
      <dgm:t>
        <a:bodyPr/>
        <a:lstStyle/>
        <a:p>
          <a:r>
            <a:rPr lang="en-US" dirty="0">
              <a:solidFill>
                <a:schemeClr val="tx1"/>
              </a:solidFill>
            </a:rPr>
            <a:t>Step </a:t>
          </a:r>
          <a:r>
            <a:rPr lang="en-US" dirty="0" smtClean="0">
              <a:solidFill>
                <a:schemeClr val="tx1"/>
              </a:solidFill>
            </a:rPr>
            <a:t>1: </a:t>
          </a:r>
          <a:r>
            <a:rPr lang="en-US" dirty="0">
              <a:solidFill>
                <a:schemeClr val="tx1"/>
              </a:solidFill>
            </a:rPr>
            <a:t>Conduct Comprehensive </a:t>
          </a:r>
          <a:r>
            <a:rPr lang="en-US" dirty="0" smtClean="0">
              <a:solidFill>
                <a:schemeClr val="tx1"/>
              </a:solidFill>
            </a:rPr>
            <a:t>Country Baseline </a:t>
          </a:r>
          <a:r>
            <a:rPr lang="en-US" dirty="0">
              <a:solidFill>
                <a:schemeClr val="tx1"/>
              </a:solidFill>
            </a:rPr>
            <a:t>Capacity Assessment for </a:t>
          </a:r>
          <a:r>
            <a:rPr lang="en-US" dirty="0" smtClean="0">
              <a:solidFill>
                <a:schemeClr val="tx1"/>
              </a:solidFill>
            </a:rPr>
            <a:t>the Development </a:t>
          </a:r>
          <a:r>
            <a:rPr lang="en-US" dirty="0">
              <a:solidFill>
                <a:schemeClr val="tx1"/>
              </a:solidFill>
            </a:rPr>
            <a:t>of Climate Services</a:t>
          </a:r>
        </a:p>
      </dgm:t>
    </dgm:pt>
    <dgm:pt modelId="{4F0AE931-7E2C-5149-B4D4-8440703A296E}" type="parTrans" cxnId="{6B84A94B-3960-604D-90FE-17B8118ACEE0}">
      <dgm:prSet/>
      <dgm:spPr/>
      <dgm:t>
        <a:bodyPr/>
        <a:lstStyle/>
        <a:p>
          <a:endParaRPr lang="en-US"/>
        </a:p>
      </dgm:t>
    </dgm:pt>
    <dgm:pt modelId="{5D29EF80-7257-0B46-912B-939695278619}" type="sibTrans" cxnId="{6B84A94B-3960-604D-90FE-17B8118ACEE0}">
      <dgm:prSet/>
      <dgm:spPr/>
      <dgm:t>
        <a:bodyPr/>
        <a:lstStyle/>
        <a:p>
          <a:endParaRPr lang="en-US"/>
        </a:p>
      </dgm:t>
    </dgm:pt>
    <dgm:pt modelId="{4153B266-DB42-D34C-99B1-D24A9A938120}">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solidFill>
                <a:schemeClr val="tx1"/>
              </a:solidFill>
            </a:rPr>
            <a:t>Step 2: Support NHMS to Engage in a National Consultation process for Climate Services &amp; Develop Action Plan </a:t>
          </a:r>
          <a:endParaRPr lang="en-US" dirty="0">
            <a:solidFill>
              <a:schemeClr val="tx1"/>
            </a:solidFill>
          </a:endParaRPr>
        </a:p>
      </dgm:t>
    </dgm:pt>
    <dgm:pt modelId="{50DB5969-CFF8-6041-B0EB-D79E5C56CC33}" type="parTrans" cxnId="{AD0E9A5C-8549-BB4A-89FD-AF3DA5901327}">
      <dgm:prSet/>
      <dgm:spPr/>
      <dgm:t>
        <a:bodyPr/>
        <a:lstStyle/>
        <a:p>
          <a:endParaRPr lang="en-US"/>
        </a:p>
      </dgm:t>
    </dgm:pt>
    <dgm:pt modelId="{CCF3A2DE-CD09-DC44-8E45-6388C77DFEDF}" type="sibTrans" cxnId="{AD0E9A5C-8549-BB4A-89FD-AF3DA5901327}">
      <dgm:prSet/>
      <dgm:spPr/>
      <dgm:t>
        <a:bodyPr/>
        <a:lstStyle/>
        <a:p>
          <a:endParaRPr lang="en-US"/>
        </a:p>
      </dgm:t>
    </dgm:pt>
    <dgm:pt modelId="{63FF1F1E-91E6-F349-832E-3BD99BC9B018}">
      <dgm:prSet phldrT="[Text]"/>
      <dgm:spPr/>
      <dgm:t>
        <a:bodyPr/>
        <a:lstStyle/>
        <a:p>
          <a:r>
            <a:rPr lang="en-US" b="0" dirty="0">
              <a:solidFill>
                <a:schemeClr val="tx1"/>
              </a:solidFill>
            </a:rPr>
            <a:t>Step 4: Organize Action Plan endorsement </a:t>
          </a:r>
          <a:r>
            <a:rPr lang="en-US" b="0" dirty="0" smtClean="0">
              <a:solidFill>
                <a:schemeClr val="tx1"/>
              </a:solidFill>
            </a:rPr>
            <a:t> by government and partners</a:t>
          </a:r>
          <a:endParaRPr lang="en-US" b="0" dirty="0">
            <a:solidFill>
              <a:schemeClr val="tx1"/>
            </a:solidFill>
          </a:endParaRPr>
        </a:p>
      </dgm:t>
    </dgm:pt>
    <dgm:pt modelId="{24B71A64-1AF5-974E-A37A-F62DFB34FC22}" type="parTrans" cxnId="{EFD0A5AE-71B3-5145-8C5E-256F9CBD972D}">
      <dgm:prSet/>
      <dgm:spPr/>
      <dgm:t>
        <a:bodyPr/>
        <a:lstStyle/>
        <a:p>
          <a:endParaRPr lang="en-US"/>
        </a:p>
      </dgm:t>
    </dgm:pt>
    <dgm:pt modelId="{F2BF5512-15DD-C148-A58A-C7A40A1D8319}" type="sibTrans" cxnId="{EFD0A5AE-71B3-5145-8C5E-256F9CBD972D}">
      <dgm:prSet/>
      <dgm:spPr/>
      <dgm:t>
        <a:bodyPr/>
        <a:lstStyle/>
        <a:p>
          <a:endParaRPr lang="en-US"/>
        </a:p>
      </dgm:t>
    </dgm:pt>
    <dgm:pt modelId="{20399FE8-4006-AE4F-B11A-5EA4FA006698}">
      <dgm:prSet phldrT="[Text]"/>
      <dgm:spPr/>
      <dgm:t>
        <a:bodyPr/>
        <a:lstStyle/>
        <a:p>
          <a:r>
            <a:rPr lang="en-US" dirty="0">
              <a:solidFill>
                <a:schemeClr val="tx1"/>
              </a:solidFill>
            </a:rPr>
            <a:t>Step </a:t>
          </a:r>
          <a:r>
            <a:rPr lang="en-US" dirty="0" smtClean="0">
              <a:solidFill>
                <a:schemeClr val="tx1"/>
              </a:solidFill>
            </a:rPr>
            <a:t>5: </a:t>
          </a:r>
          <a:r>
            <a:rPr lang="en-US" dirty="0">
              <a:solidFill>
                <a:schemeClr val="tx1"/>
              </a:solidFill>
            </a:rPr>
            <a:t>Begin Implementation of Action </a:t>
          </a:r>
          <a:r>
            <a:rPr lang="en-US" dirty="0" smtClean="0">
              <a:solidFill>
                <a:schemeClr val="tx1"/>
              </a:solidFill>
            </a:rPr>
            <a:t>Plan; Launch National Framework for Climate Services; Monitor &amp; Evaluate Impact</a:t>
          </a:r>
          <a:endParaRPr lang="en-US" dirty="0">
            <a:solidFill>
              <a:schemeClr val="tx1"/>
            </a:solidFill>
          </a:endParaRPr>
        </a:p>
      </dgm:t>
    </dgm:pt>
    <dgm:pt modelId="{81C62A9E-A587-AB46-B714-00ACFBFCD892}" type="parTrans" cxnId="{879C8D08-0EE3-FD41-B4AB-D9FBDC8DD121}">
      <dgm:prSet/>
      <dgm:spPr/>
      <dgm:t>
        <a:bodyPr/>
        <a:lstStyle/>
        <a:p>
          <a:endParaRPr lang="en-US"/>
        </a:p>
      </dgm:t>
    </dgm:pt>
    <dgm:pt modelId="{0536937C-627F-C746-9EEE-D61105283C62}" type="sibTrans" cxnId="{879C8D08-0EE3-FD41-B4AB-D9FBDC8DD121}">
      <dgm:prSet/>
      <dgm:spPr/>
      <dgm:t>
        <a:bodyPr/>
        <a:lstStyle/>
        <a:p>
          <a:endParaRPr lang="en-US"/>
        </a:p>
      </dgm:t>
    </dgm:pt>
    <dgm:pt modelId="{B84A8EB8-F6D5-5F4B-945B-AE211F1D0FBC}">
      <dgm:prSet phldrT="[Text]"/>
      <dgm:spPr/>
      <dgm:t>
        <a:bodyPr/>
        <a:lstStyle/>
        <a:p>
          <a:r>
            <a:rPr lang="en-US" dirty="0" smtClean="0">
              <a:solidFill>
                <a:schemeClr val="tx1"/>
              </a:solidFill>
            </a:rPr>
            <a:t>Step </a:t>
          </a:r>
          <a:r>
            <a:rPr lang="en-US" dirty="0">
              <a:solidFill>
                <a:schemeClr val="tx1"/>
              </a:solidFill>
            </a:rPr>
            <a:t>3: Develop National Action </a:t>
          </a:r>
          <a:r>
            <a:rPr lang="en-US" dirty="0" smtClean="0">
              <a:solidFill>
                <a:schemeClr val="tx1"/>
              </a:solidFill>
            </a:rPr>
            <a:t>Plan  </a:t>
          </a:r>
        </a:p>
        <a:p>
          <a:r>
            <a:rPr lang="en-US" dirty="0" smtClean="0">
              <a:solidFill>
                <a:schemeClr val="tx1"/>
              </a:solidFill>
            </a:rPr>
            <a:t>Map needs against existing initiatives at national/regional level</a:t>
          </a:r>
          <a:endParaRPr lang="en-US" dirty="0">
            <a:solidFill>
              <a:schemeClr val="tx1"/>
            </a:solidFill>
          </a:endParaRPr>
        </a:p>
      </dgm:t>
    </dgm:pt>
    <dgm:pt modelId="{8ACF3B7A-FE4D-2746-B49D-73FC6163462F}" type="parTrans" cxnId="{A953A752-93F4-3743-9E8B-519F26F83B46}">
      <dgm:prSet/>
      <dgm:spPr/>
      <dgm:t>
        <a:bodyPr/>
        <a:lstStyle/>
        <a:p>
          <a:endParaRPr lang="en-US"/>
        </a:p>
      </dgm:t>
    </dgm:pt>
    <dgm:pt modelId="{ECD9E49B-872B-8144-8C9F-66D45BA2F0B8}" type="sibTrans" cxnId="{A953A752-93F4-3743-9E8B-519F26F83B46}">
      <dgm:prSet/>
      <dgm:spPr/>
      <dgm:t>
        <a:bodyPr/>
        <a:lstStyle/>
        <a:p>
          <a:endParaRPr lang="en-US"/>
        </a:p>
      </dgm:t>
    </dgm:pt>
    <dgm:pt modelId="{A4A8B42D-7D2A-6849-A5BE-B9E6F4F7162B}" type="pres">
      <dgm:prSet presAssocID="{24C7F766-D797-F748-BF02-EBDF91F700B6}" presName="outerComposite" presStyleCnt="0">
        <dgm:presLayoutVars>
          <dgm:chMax val="5"/>
          <dgm:dir/>
          <dgm:resizeHandles val="exact"/>
        </dgm:presLayoutVars>
      </dgm:prSet>
      <dgm:spPr/>
    </dgm:pt>
    <dgm:pt modelId="{9584F78B-E823-534F-855C-4CCF2C17A83C}" type="pres">
      <dgm:prSet presAssocID="{24C7F766-D797-F748-BF02-EBDF91F700B6}" presName="dummyMaxCanvas" presStyleCnt="0">
        <dgm:presLayoutVars/>
      </dgm:prSet>
      <dgm:spPr/>
    </dgm:pt>
    <dgm:pt modelId="{2C309DDC-5E5B-5C4F-A98A-EA5E8F0EE332}" type="pres">
      <dgm:prSet presAssocID="{24C7F766-D797-F748-BF02-EBDF91F700B6}" presName="FiveNodes_1" presStyleLbl="node1" presStyleIdx="0" presStyleCnt="5">
        <dgm:presLayoutVars>
          <dgm:bulletEnabled val="1"/>
        </dgm:presLayoutVars>
      </dgm:prSet>
      <dgm:spPr/>
      <dgm:t>
        <a:bodyPr/>
        <a:lstStyle/>
        <a:p>
          <a:endParaRPr lang="en-US"/>
        </a:p>
      </dgm:t>
    </dgm:pt>
    <dgm:pt modelId="{76EF858E-99A7-5649-BB02-7816F6A08FB3}" type="pres">
      <dgm:prSet presAssocID="{24C7F766-D797-F748-BF02-EBDF91F700B6}" presName="FiveNodes_2" presStyleLbl="node1" presStyleIdx="1" presStyleCnt="5">
        <dgm:presLayoutVars>
          <dgm:bulletEnabled val="1"/>
        </dgm:presLayoutVars>
      </dgm:prSet>
      <dgm:spPr/>
      <dgm:t>
        <a:bodyPr/>
        <a:lstStyle/>
        <a:p>
          <a:endParaRPr lang="en-US"/>
        </a:p>
      </dgm:t>
    </dgm:pt>
    <dgm:pt modelId="{9AE12B87-6B60-6B46-B461-3960608888E4}" type="pres">
      <dgm:prSet presAssocID="{24C7F766-D797-F748-BF02-EBDF91F700B6}" presName="FiveNodes_3" presStyleLbl="node1" presStyleIdx="2" presStyleCnt="5" custLinFactNeighborX="125" custLinFactNeighborY="-1603">
        <dgm:presLayoutVars>
          <dgm:bulletEnabled val="1"/>
        </dgm:presLayoutVars>
      </dgm:prSet>
      <dgm:spPr/>
      <dgm:t>
        <a:bodyPr/>
        <a:lstStyle/>
        <a:p>
          <a:endParaRPr lang="en-US"/>
        </a:p>
      </dgm:t>
    </dgm:pt>
    <dgm:pt modelId="{67FF90C9-718C-C847-AAA1-A7D731EDE649}" type="pres">
      <dgm:prSet presAssocID="{24C7F766-D797-F748-BF02-EBDF91F700B6}" presName="FiveNodes_4" presStyleLbl="node1" presStyleIdx="3" presStyleCnt="5" custLinFactNeighborX="-618" custLinFactNeighborY="-3207">
        <dgm:presLayoutVars>
          <dgm:bulletEnabled val="1"/>
        </dgm:presLayoutVars>
      </dgm:prSet>
      <dgm:spPr/>
      <dgm:t>
        <a:bodyPr/>
        <a:lstStyle/>
        <a:p>
          <a:endParaRPr lang="en-US"/>
        </a:p>
      </dgm:t>
    </dgm:pt>
    <dgm:pt modelId="{835E8B54-49C1-4542-875B-0B61027C7AF7}" type="pres">
      <dgm:prSet presAssocID="{24C7F766-D797-F748-BF02-EBDF91F700B6}" presName="FiveNodes_5" presStyleLbl="node1" presStyleIdx="4" presStyleCnt="5">
        <dgm:presLayoutVars>
          <dgm:bulletEnabled val="1"/>
        </dgm:presLayoutVars>
      </dgm:prSet>
      <dgm:spPr/>
      <dgm:t>
        <a:bodyPr/>
        <a:lstStyle/>
        <a:p>
          <a:endParaRPr lang="en-US"/>
        </a:p>
      </dgm:t>
    </dgm:pt>
    <dgm:pt modelId="{C7612A78-04DC-1748-8526-990E0E45F07E}" type="pres">
      <dgm:prSet presAssocID="{24C7F766-D797-F748-BF02-EBDF91F700B6}" presName="FiveConn_1-2" presStyleLbl="fgAccFollowNode1" presStyleIdx="0" presStyleCnt="4">
        <dgm:presLayoutVars>
          <dgm:bulletEnabled val="1"/>
        </dgm:presLayoutVars>
      </dgm:prSet>
      <dgm:spPr/>
      <dgm:t>
        <a:bodyPr/>
        <a:lstStyle/>
        <a:p>
          <a:endParaRPr lang="en-US"/>
        </a:p>
      </dgm:t>
    </dgm:pt>
    <dgm:pt modelId="{ECDA8C5A-97F8-4742-BED5-90493FC156F0}" type="pres">
      <dgm:prSet presAssocID="{24C7F766-D797-F748-BF02-EBDF91F700B6}" presName="FiveConn_2-3" presStyleLbl="fgAccFollowNode1" presStyleIdx="1" presStyleCnt="4">
        <dgm:presLayoutVars>
          <dgm:bulletEnabled val="1"/>
        </dgm:presLayoutVars>
      </dgm:prSet>
      <dgm:spPr/>
      <dgm:t>
        <a:bodyPr/>
        <a:lstStyle/>
        <a:p>
          <a:endParaRPr lang="en-US"/>
        </a:p>
      </dgm:t>
    </dgm:pt>
    <dgm:pt modelId="{0F603F56-02FA-2843-B044-581689E4A65A}" type="pres">
      <dgm:prSet presAssocID="{24C7F766-D797-F748-BF02-EBDF91F700B6}" presName="FiveConn_3-4" presStyleLbl="fgAccFollowNode1" presStyleIdx="2" presStyleCnt="4">
        <dgm:presLayoutVars>
          <dgm:bulletEnabled val="1"/>
        </dgm:presLayoutVars>
      </dgm:prSet>
      <dgm:spPr/>
      <dgm:t>
        <a:bodyPr/>
        <a:lstStyle/>
        <a:p>
          <a:endParaRPr lang="en-US"/>
        </a:p>
      </dgm:t>
    </dgm:pt>
    <dgm:pt modelId="{1306FFE1-DF49-5043-A259-2AA06C509011}" type="pres">
      <dgm:prSet presAssocID="{24C7F766-D797-F748-BF02-EBDF91F700B6}" presName="FiveConn_4-5" presStyleLbl="fgAccFollowNode1" presStyleIdx="3" presStyleCnt="4" custLinFactNeighborX="14343">
        <dgm:presLayoutVars>
          <dgm:bulletEnabled val="1"/>
        </dgm:presLayoutVars>
      </dgm:prSet>
      <dgm:spPr/>
      <dgm:t>
        <a:bodyPr/>
        <a:lstStyle/>
        <a:p>
          <a:endParaRPr lang="en-US"/>
        </a:p>
      </dgm:t>
    </dgm:pt>
    <dgm:pt modelId="{B33C76D8-7EFB-CF4A-A93D-99E215E579BC}" type="pres">
      <dgm:prSet presAssocID="{24C7F766-D797-F748-BF02-EBDF91F700B6}" presName="FiveNodes_1_text" presStyleLbl="node1" presStyleIdx="4" presStyleCnt="5">
        <dgm:presLayoutVars>
          <dgm:bulletEnabled val="1"/>
        </dgm:presLayoutVars>
      </dgm:prSet>
      <dgm:spPr/>
      <dgm:t>
        <a:bodyPr/>
        <a:lstStyle/>
        <a:p>
          <a:endParaRPr lang="en-US"/>
        </a:p>
      </dgm:t>
    </dgm:pt>
    <dgm:pt modelId="{5D21B3B4-BDE8-5D42-941D-30539C9EF193}" type="pres">
      <dgm:prSet presAssocID="{24C7F766-D797-F748-BF02-EBDF91F700B6}" presName="FiveNodes_2_text" presStyleLbl="node1" presStyleIdx="4" presStyleCnt="5">
        <dgm:presLayoutVars>
          <dgm:bulletEnabled val="1"/>
        </dgm:presLayoutVars>
      </dgm:prSet>
      <dgm:spPr/>
      <dgm:t>
        <a:bodyPr/>
        <a:lstStyle/>
        <a:p>
          <a:endParaRPr lang="en-US"/>
        </a:p>
      </dgm:t>
    </dgm:pt>
    <dgm:pt modelId="{FAA04DD3-D6F0-D944-8329-A4B9D693ADEE}" type="pres">
      <dgm:prSet presAssocID="{24C7F766-D797-F748-BF02-EBDF91F700B6}" presName="FiveNodes_3_text" presStyleLbl="node1" presStyleIdx="4" presStyleCnt="5">
        <dgm:presLayoutVars>
          <dgm:bulletEnabled val="1"/>
        </dgm:presLayoutVars>
      </dgm:prSet>
      <dgm:spPr/>
      <dgm:t>
        <a:bodyPr/>
        <a:lstStyle/>
        <a:p>
          <a:endParaRPr lang="en-US"/>
        </a:p>
      </dgm:t>
    </dgm:pt>
    <dgm:pt modelId="{B72AC880-69CB-2F4E-9987-ED781193B597}" type="pres">
      <dgm:prSet presAssocID="{24C7F766-D797-F748-BF02-EBDF91F700B6}" presName="FiveNodes_4_text" presStyleLbl="node1" presStyleIdx="4" presStyleCnt="5">
        <dgm:presLayoutVars>
          <dgm:bulletEnabled val="1"/>
        </dgm:presLayoutVars>
      </dgm:prSet>
      <dgm:spPr/>
      <dgm:t>
        <a:bodyPr/>
        <a:lstStyle/>
        <a:p>
          <a:endParaRPr lang="en-US"/>
        </a:p>
      </dgm:t>
    </dgm:pt>
    <dgm:pt modelId="{54C48C6B-5F39-9244-8461-BBCC6C111B97}" type="pres">
      <dgm:prSet presAssocID="{24C7F766-D797-F748-BF02-EBDF91F700B6}" presName="FiveNodes_5_text" presStyleLbl="node1" presStyleIdx="4" presStyleCnt="5">
        <dgm:presLayoutVars>
          <dgm:bulletEnabled val="1"/>
        </dgm:presLayoutVars>
      </dgm:prSet>
      <dgm:spPr/>
      <dgm:t>
        <a:bodyPr/>
        <a:lstStyle/>
        <a:p>
          <a:endParaRPr lang="en-US"/>
        </a:p>
      </dgm:t>
    </dgm:pt>
  </dgm:ptLst>
  <dgm:cxnLst>
    <dgm:cxn modelId="{706975C3-2ED1-4817-8DF9-4E0F00804671}" type="presOf" srcId="{F2BF5512-15DD-C148-A58A-C7A40A1D8319}" destId="{1306FFE1-DF49-5043-A259-2AA06C509011}" srcOrd="0" destOrd="0" presId="urn:microsoft.com/office/officeart/2005/8/layout/vProcess5"/>
    <dgm:cxn modelId="{879C8D08-0EE3-FD41-B4AB-D9FBDC8DD121}" srcId="{24C7F766-D797-F748-BF02-EBDF91F700B6}" destId="{20399FE8-4006-AE4F-B11A-5EA4FA006698}" srcOrd="4" destOrd="0" parTransId="{81C62A9E-A587-AB46-B714-00ACFBFCD892}" sibTransId="{0536937C-627F-C746-9EEE-D61105283C62}"/>
    <dgm:cxn modelId="{334CD48F-E455-4FBD-8E1B-28AAF944AB3A}" type="presOf" srcId="{63FF1F1E-91E6-F349-832E-3BD99BC9B018}" destId="{67FF90C9-718C-C847-AAA1-A7D731EDE649}" srcOrd="0" destOrd="0" presId="urn:microsoft.com/office/officeart/2005/8/layout/vProcess5"/>
    <dgm:cxn modelId="{AD0E9A5C-8549-BB4A-89FD-AF3DA5901327}" srcId="{24C7F766-D797-F748-BF02-EBDF91F700B6}" destId="{4153B266-DB42-D34C-99B1-D24A9A938120}" srcOrd="1" destOrd="0" parTransId="{50DB5969-CFF8-6041-B0EB-D79E5C56CC33}" sibTransId="{CCF3A2DE-CD09-DC44-8E45-6388C77DFEDF}"/>
    <dgm:cxn modelId="{83BA843A-80AD-44D6-B737-DD6176C28A05}" type="presOf" srcId="{4153B266-DB42-D34C-99B1-D24A9A938120}" destId="{5D21B3B4-BDE8-5D42-941D-30539C9EF193}" srcOrd="1" destOrd="0" presId="urn:microsoft.com/office/officeart/2005/8/layout/vProcess5"/>
    <dgm:cxn modelId="{6B84A94B-3960-604D-90FE-17B8118ACEE0}" srcId="{24C7F766-D797-F748-BF02-EBDF91F700B6}" destId="{AE7EA180-3433-3C41-B58B-548BA1D0F340}" srcOrd="0" destOrd="0" parTransId="{4F0AE931-7E2C-5149-B4D4-8440703A296E}" sibTransId="{5D29EF80-7257-0B46-912B-939695278619}"/>
    <dgm:cxn modelId="{EFD0A5AE-71B3-5145-8C5E-256F9CBD972D}" srcId="{24C7F766-D797-F748-BF02-EBDF91F700B6}" destId="{63FF1F1E-91E6-F349-832E-3BD99BC9B018}" srcOrd="3" destOrd="0" parTransId="{24B71A64-1AF5-974E-A37A-F62DFB34FC22}" sibTransId="{F2BF5512-15DD-C148-A58A-C7A40A1D8319}"/>
    <dgm:cxn modelId="{8134A55A-860E-468D-8ACB-C9FB1184308B}" type="presOf" srcId="{AE7EA180-3433-3C41-B58B-548BA1D0F340}" destId="{2C309DDC-5E5B-5C4F-A98A-EA5E8F0EE332}" srcOrd="0" destOrd="0" presId="urn:microsoft.com/office/officeart/2005/8/layout/vProcess5"/>
    <dgm:cxn modelId="{DB226AFB-9BEE-44C2-BE70-270C43BF79A2}" type="presOf" srcId="{B84A8EB8-F6D5-5F4B-945B-AE211F1D0FBC}" destId="{FAA04DD3-D6F0-D944-8329-A4B9D693ADEE}" srcOrd="1" destOrd="0" presId="urn:microsoft.com/office/officeart/2005/8/layout/vProcess5"/>
    <dgm:cxn modelId="{499794A2-CE17-4D2E-A163-531597FBDB18}" type="presOf" srcId="{20399FE8-4006-AE4F-B11A-5EA4FA006698}" destId="{54C48C6B-5F39-9244-8461-BBCC6C111B97}" srcOrd="1" destOrd="0" presId="urn:microsoft.com/office/officeart/2005/8/layout/vProcess5"/>
    <dgm:cxn modelId="{F43CD5DA-7FA6-4150-AAC0-F034A45C2D47}" type="presOf" srcId="{24C7F766-D797-F748-BF02-EBDF91F700B6}" destId="{A4A8B42D-7D2A-6849-A5BE-B9E6F4F7162B}" srcOrd="0" destOrd="0" presId="urn:microsoft.com/office/officeart/2005/8/layout/vProcess5"/>
    <dgm:cxn modelId="{A953A752-93F4-3743-9E8B-519F26F83B46}" srcId="{24C7F766-D797-F748-BF02-EBDF91F700B6}" destId="{B84A8EB8-F6D5-5F4B-945B-AE211F1D0FBC}" srcOrd="2" destOrd="0" parTransId="{8ACF3B7A-FE4D-2746-B49D-73FC6163462F}" sibTransId="{ECD9E49B-872B-8144-8C9F-66D45BA2F0B8}"/>
    <dgm:cxn modelId="{44059B4F-A3CC-4DED-AB42-CC75ED3F8E1E}" type="presOf" srcId="{63FF1F1E-91E6-F349-832E-3BD99BC9B018}" destId="{B72AC880-69CB-2F4E-9987-ED781193B597}" srcOrd="1" destOrd="0" presId="urn:microsoft.com/office/officeart/2005/8/layout/vProcess5"/>
    <dgm:cxn modelId="{65AE2B02-2623-40C9-AF6E-6D9A8022A7CD}" type="presOf" srcId="{ECD9E49B-872B-8144-8C9F-66D45BA2F0B8}" destId="{0F603F56-02FA-2843-B044-581689E4A65A}" srcOrd="0" destOrd="0" presId="urn:microsoft.com/office/officeart/2005/8/layout/vProcess5"/>
    <dgm:cxn modelId="{587A36AD-102B-4FAF-A379-772BFF236D1F}" type="presOf" srcId="{B84A8EB8-F6D5-5F4B-945B-AE211F1D0FBC}" destId="{9AE12B87-6B60-6B46-B461-3960608888E4}" srcOrd="0" destOrd="0" presId="urn:microsoft.com/office/officeart/2005/8/layout/vProcess5"/>
    <dgm:cxn modelId="{76F7B379-EB52-49A7-A4F6-A61723E1DB60}" type="presOf" srcId="{CCF3A2DE-CD09-DC44-8E45-6388C77DFEDF}" destId="{ECDA8C5A-97F8-4742-BED5-90493FC156F0}" srcOrd="0" destOrd="0" presId="urn:microsoft.com/office/officeart/2005/8/layout/vProcess5"/>
    <dgm:cxn modelId="{AF51283C-BE6B-4C69-8FC5-5F8A7A7BCC40}" type="presOf" srcId="{AE7EA180-3433-3C41-B58B-548BA1D0F340}" destId="{B33C76D8-7EFB-CF4A-A93D-99E215E579BC}" srcOrd="1" destOrd="0" presId="urn:microsoft.com/office/officeart/2005/8/layout/vProcess5"/>
    <dgm:cxn modelId="{9C7FED79-309A-4D45-B837-9AAA0F8A75CE}" type="presOf" srcId="{20399FE8-4006-AE4F-B11A-5EA4FA006698}" destId="{835E8B54-49C1-4542-875B-0B61027C7AF7}" srcOrd="0" destOrd="0" presId="urn:microsoft.com/office/officeart/2005/8/layout/vProcess5"/>
    <dgm:cxn modelId="{3F8BE98B-4CFB-4BA5-93B3-F8B58D881E9F}" type="presOf" srcId="{4153B266-DB42-D34C-99B1-D24A9A938120}" destId="{76EF858E-99A7-5649-BB02-7816F6A08FB3}" srcOrd="0" destOrd="0" presId="urn:microsoft.com/office/officeart/2005/8/layout/vProcess5"/>
    <dgm:cxn modelId="{59ED3CD4-1A2A-4FE2-89E1-FF7D2246E45C}" type="presOf" srcId="{5D29EF80-7257-0B46-912B-939695278619}" destId="{C7612A78-04DC-1748-8526-990E0E45F07E}" srcOrd="0" destOrd="0" presId="urn:microsoft.com/office/officeart/2005/8/layout/vProcess5"/>
    <dgm:cxn modelId="{AA7069E0-BF91-4DF5-92DF-9DAA76649510}" type="presParOf" srcId="{A4A8B42D-7D2A-6849-A5BE-B9E6F4F7162B}" destId="{9584F78B-E823-534F-855C-4CCF2C17A83C}" srcOrd="0" destOrd="0" presId="urn:microsoft.com/office/officeart/2005/8/layout/vProcess5"/>
    <dgm:cxn modelId="{C0E8DD97-5778-467B-9465-A1D640CC3B25}" type="presParOf" srcId="{A4A8B42D-7D2A-6849-A5BE-B9E6F4F7162B}" destId="{2C309DDC-5E5B-5C4F-A98A-EA5E8F0EE332}" srcOrd="1" destOrd="0" presId="urn:microsoft.com/office/officeart/2005/8/layout/vProcess5"/>
    <dgm:cxn modelId="{DA3B1161-51EC-4FFA-BFA6-AA7F75484F80}" type="presParOf" srcId="{A4A8B42D-7D2A-6849-A5BE-B9E6F4F7162B}" destId="{76EF858E-99A7-5649-BB02-7816F6A08FB3}" srcOrd="2" destOrd="0" presId="urn:microsoft.com/office/officeart/2005/8/layout/vProcess5"/>
    <dgm:cxn modelId="{F9BAFB3A-6C43-4732-83F5-62143484D03F}" type="presParOf" srcId="{A4A8B42D-7D2A-6849-A5BE-B9E6F4F7162B}" destId="{9AE12B87-6B60-6B46-B461-3960608888E4}" srcOrd="3" destOrd="0" presId="urn:microsoft.com/office/officeart/2005/8/layout/vProcess5"/>
    <dgm:cxn modelId="{8135CECD-F958-4B3D-B53E-CE621D9C1443}" type="presParOf" srcId="{A4A8B42D-7D2A-6849-A5BE-B9E6F4F7162B}" destId="{67FF90C9-718C-C847-AAA1-A7D731EDE649}" srcOrd="4" destOrd="0" presId="urn:microsoft.com/office/officeart/2005/8/layout/vProcess5"/>
    <dgm:cxn modelId="{D380A0CE-788E-49E2-AD42-5223E643F15F}" type="presParOf" srcId="{A4A8B42D-7D2A-6849-A5BE-B9E6F4F7162B}" destId="{835E8B54-49C1-4542-875B-0B61027C7AF7}" srcOrd="5" destOrd="0" presId="urn:microsoft.com/office/officeart/2005/8/layout/vProcess5"/>
    <dgm:cxn modelId="{94FA0CA9-AEC2-4FFE-A7D9-06F2E5A6A0FA}" type="presParOf" srcId="{A4A8B42D-7D2A-6849-A5BE-B9E6F4F7162B}" destId="{C7612A78-04DC-1748-8526-990E0E45F07E}" srcOrd="6" destOrd="0" presId="urn:microsoft.com/office/officeart/2005/8/layout/vProcess5"/>
    <dgm:cxn modelId="{6C906C70-4FCF-48C7-B830-180FF18BA13B}" type="presParOf" srcId="{A4A8B42D-7D2A-6849-A5BE-B9E6F4F7162B}" destId="{ECDA8C5A-97F8-4742-BED5-90493FC156F0}" srcOrd="7" destOrd="0" presId="urn:microsoft.com/office/officeart/2005/8/layout/vProcess5"/>
    <dgm:cxn modelId="{5293CAF6-E948-43CB-B943-B8FDCF80ABC9}" type="presParOf" srcId="{A4A8B42D-7D2A-6849-A5BE-B9E6F4F7162B}" destId="{0F603F56-02FA-2843-B044-581689E4A65A}" srcOrd="8" destOrd="0" presId="urn:microsoft.com/office/officeart/2005/8/layout/vProcess5"/>
    <dgm:cxn modelId="{CB65CCA4-1FC8-4EA2-B347-0B4BFF1CAFED}" type="presParOf" srcId="{A4A8B42D-7D2A-6849-A5BE-B9E6F4F7162B}" destId="{1306FFE1-DF49-5043-A259-2AA06C509011}" srcOrd="9" destOrd="0" presId="urn:microsoft.com/office/officeart/2005/8/layout/vProcess5"/>
    <dgm:cxn modelId="{6194024D-6034-4B8B-BB3A-0BC6DD67D37F}" type="presParOf" srcId="{A4A8B42D-7D2A-6849-A5BE-B9E6F4F7162B}" destId="{B33C76D8-7EFB-CF4A-A93D-99E215E579BC}" srcOrd="10" destOrd="0" presId="urn:microsoft.com/office/officeart/2005/8/layout/vProcess5"/>
    <dgm:cxn modelId="{C9A7FA4C-B1AD-4D66-9DBA-C61EB72197CE}" type="presParOf" srcId="{A4A8B42D-7D2A-6849-A5BE-B9E6F4F7162B}" destId="{5D21B3B4-BDE8-5D42-941D-30539C9EF193}" srcOrd="11" destOrd="0" presId="urn:microsoft.com/office/officeart/2005/8/layout/vProcess5"/>
    <dgm:cxn modelId="{B62A02BC-7E8E-4F15-9531-94B482BFFF8D}" type="presParOf" srcId="{A4A8B42D-7D2A-6849-A5BE-B9E6F4F7162B}" destId="{FAA04DD3-D6F0-D944-8329-A4B9D693ADEE}" srcOrd="12" destOrd="0" presId="urn:microsoft.com/office/officeart/2005/8/layout/vProcess5"/>
    <dgm:cxn modelId="{6CA85F82-8CAD-43C2-95B4-B4EB1B45D24C}" type="presParOf" srcId="{A4A8B42D-7D2A-6849-A5BE-B9E6F4F7162B}" destId="{B72AC880-69CB-2F4E-9987-ED781193B597}" srcOrd="13" destOrd="0" presId="urn:microsoft.com/office/officeart/2005/8/layout/vProcess5"/>
    <dgm:cxn modelId="{5522EBA8-AFBE-4FC9-95AD-AB354F6786CD}" type="presParOf" srcId="{A4A8B42D-7D2A-6849-A5BE-B9E6F4F7162B}" destId="{54C48C6B-5F39-9244-8461-BBCC6C111B97}"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309DDC-5E5B-5C4F-A98A-EA5E8F0EE332}">
      <dsp:nvSpPr>
        <dsp:cNvPr id="0" name=""/>
        <dsp:cNvSpPr/>
      </dsp:nvSpPr>
      <dsp:spPr>
        <a:xfrm>
          <a:off x="0" y="0"/>
          <a:ext cx="6336792" cy="814673"/>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a:solidFill>
                <a:schemeClr val="tx1"/>
              </a:solidFill>
            </a:rPr>
            <a:t>Step </a:t>
          </a:r>
          <a:r>
            <a:rPr lang="en-US" sz="1500" kern="1200" dirty="0" smtClean="0">
              <a:solidFill>
                <a:schemeClr val="tx1"/>
              </a:solidFill>
            </a:rPr>
            <a:t>1: </a:t>
          </a:r>
          <a:r>
            <a:rPr lang="en-US" sz="1500" kern="1200" dirty="0">
              <a:solidFill>
                <a:schemeClr val="tx1"/>
              </a:solidFill>
            </a:rPr>
            <a:t>Conduct Comprehensive </a:t>
          </a:r>
          <a:r>
            <a:rPr lang="en-US" sz="1500" kern="1200" dirty="0" smtClean="0">
              <a:solidFill>
                <a:schemeClr val="tx1"/>
              </a:solidFill>
            </a:rPr>
            <a:t>Country Baseline </a:t>
          </a:r>
          <a:r>
            <a:rPr lang="en-US" sz="1500" kern="1200" dirty="0">
              <a:solidFill>
                <a:schemeClr val="tx1"/>
              </a:solidFill>
            </a:rPr>
            <a:t>Capacity Assessment for </a:t>
          </a:r>
          <a:r>
            <a:rPr lang="en-US" sz="1500" kern="1200" dirty="0" smtClean="0">
              <a:solidFill>
                <a:schemeClr val="tx1"/>
              </a:solidFill>
            </a:rPr>
            <a:t>the Development </a:t>
          </a:r>
          <a:r>
            <a:rPr lang="en-US" sz="1500" kern="1200" dirty="0">
              <a:solidFill>
                <a:schemeClr val="tx1"/>
              </a:solidFill>
            </a:rPr>
            <a:t>of Climate Services</a:t>
          </a:r>
        </a:p>
      </dsp:txBody>
      <dsp:txXfrm>
        <a:off x="23861" y="23861"/>
        <a:ext cx="5362379" cy="766951"/>
      </dsp:txXfrm>
    </dsp:sp>
    <dsp:sp modelId="{76EF858E-99A7-5649-BB02-7816F6A08FB3}">
      <dsp:nvSpPr>
        <dsp:cNvPr id="0" name=""/>
        <dsp:cNvSpPr/>
      </dsp:nvSpPr>
      <dsp:spPr>
        <a:xfrm>
          <a:off x="473202" y="927822"/>
          <a:ext cx="6336792" cy="814673"/>
        </a:xfrm>
        <a:prstGeom prst="roundRect">
          <a:avLst>
            <a:gd name="adj" fmla="val 10000"/>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500" kern="1200" dirty="0" smtClean="0">
              <a:solidFill>
                <a:schemeClr val="tx1"/>
              </a:solidFill>
            </a:rPr>
            <a:t>Step 2: Support NHMS to Engage in a National Consultation process for Climate Services &amp; Develop Action Plan </a:t>
          </a:r>
          <a:endParaRPr lang="en-US" sz="1500" kern="1200" dirty="0">
            <a:solidFill>
              <a:schemeClr val="tx1"/>
            </a:solidFill>
          </a:endParaRPr>
        </a:p>
      </dsp:txBody>
      <dsp:txXfrm>
        <a:off x="497063" y="951683"/>
        <a:ext cx="5286330" cy="766951"/>
      </dsp:txXfrm>
    </dsp:sp>
    <dsp:sp modelId="{9AE12B87-6B60-6B46-B461-3960608888E4}">
      <dsp:nvSpPr>
        <dsp:cNvPr id="0" name=""/>
        <dsp:cNvSpPr/>
      </dsp:nvSpPr>
      <dsp:spPr>
        <a:xfrm>
          <a:off x="954324" y="1842585"/>
          <a:ext cx="6336792" cy="814673"/>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solidFill>
                <a:schemeClr val="tx1"/>
              </a:solidFill>
            </a:rPr>
            <a:t>Step </a:t>
          </a:r>
          <a:r>
            <a:rPr lang="en-US" sz="1500" kern="1200" dirty="0">
              <a:solidFill>
                <a:schemeClr val="tx1"/>
              </a:solidFill>
            </a:rPr>
            <a:t>3: Develop National Action </a:t>
          </a:r>
          <a:r>
            <a:rPr lang="en-US" sz="1500" kern="1200" dirty="0" smtClean="0">
              <a:solidFill>
                <a:schemeClr val="tx1"/>
              </a:solidFill>
            </a:rPr>
            <a:t>Plan  </a:t>
          </a:r>
        </a:p>
        <a:p>
          <a:pPr lvl="0" algn="l" defTabSz="666750">
            <a:lnSpc>
              <a:spcPct val="90000"/>
            </a:lnSpc>
            <a:spcBef>
              <a:spcPct val="0"/>
            </a:spcBef>
            <a:spcAft>
              <a:spcPct val="35000"/>
            </a:spcAft>
          </a:pPr>
          <a:r>
            <a:rPr lang="en-US" sz="1500" kern="1200" dirty="0" smtClean="0">
              <a:solidFill>
                <a:schemeClr val="tx1"/>
              </a:solidFill>
            </a:rPr>
            <a:t>Map needs against existing initiatives at national/regional level</a:t>
          </a:r>
          <a:endParaRPr lang="en-US" sz="1500" kern="1200" dirty="0">
            <a:solidFill>
              <a:schemeClr val="tx1"/>
            </a:solidFill>
          </a:endParaRPr>
        </a:p>
      </dsp:txBody>
      <dsp:txXfrm>
        <a:off x="978185" y="1866446"/>
        <a:ext cx="5286330" cy="766951"/>
      </dsp:txXfrm>
    </dsp:sp>
    <dsp:sp modelId="{67FF90C9-718C-C847-AAA1-A7D731EDE649}">
      <dsp:nvSpPr>
        <dsp:cNvPr id="0" name=""/>
        <dsp:cNvSpPr/>
      </dsp:nvSpPr>
      <dsp:spPr>
        <a:xfrm>
          <a:off x="1380444" y="2757340"/>
          <a:ext cx="6336792" cy="814673"/>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b="0" kern="1200" dirty="0">
              <a:solidFill>
                <a:schemeClr val="tx1"/>
              </a:solidFill>
            </a:rPr>
            <a:t>Step 4: Organize Action Plan endorsement </a:t>
          </a:r>
          <a:r>
            <a:rPr lang="en-US" sz="1500" b="0" kern="1200" dirty="0" smtClean="0">
              <a:solidFill>
                <a:schemeClr val="tx1"/>
              </a:solidFill>
            </a:rPr>
            <a:t> by government and partners</a:t>
          </a:r>
          <a:endParaRPr lang="en-US" sz="1500" b="0" kern="1200" dirty="0">
            <a:solidFill>
              <a:schemeClr val="tx1"/>
            </a:solidFill>
          </a:endParaRPr>
        </a:p>
      </dsp:txBody>
      <dsp:txXfrm>
        <a:off x="1404305" y="2781201"/>
        <a:ext cx="5286330" cy="766951"/>
      </dsp:txXfrm>
    </dsp:sp>
    <dsp:sp modelId="{835E8B54-49C1-4542-875B-0B61027C7AF7}">
      <dsp:nvSpPr>
        <dsp:cNvPr id="0" name=""/>
        <dsp:cNvSpPr/>
      </dsp:nvSpPr>
      <dsp:spPr>
        <a:xfrm>
          <a:off x="1892808" y="3711289"/>
          <a:ext cx="6336792" cy="814673"/>
        </a:xfrm>
        <a:prstGeom prst="roundRect">
          <a:avLst>
            <a:gd name="adj" fmla="val 10000"/>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a:solidFill>
                <a:schemeClr val="tx1"/>
              </a:solidFill>
            </a:rPr>
            <a:t>Step </a:t>
          </a:r>
          <a:r>
            <a:rPr lang="en-US" sz="1500" kern="1200" dirty="0" smtClean="0">
              <a:solidFill>
                <a:schemeClr val="tx1"/>
              </a:solidFill>
            </a:rPr>
            <a:t>5: </a:t>
          </a:r>
          <a:r>
            <a:rPr lang="en-US" sz="1500" kern="1200" dirty="0">
              <a:solidFill>
                <a:schemeClr val="tx1"/>
              </a:solidFill>
            </a:rPr>
            <a:t>Begin Implementation of Action </a:t>
          </a:r>
          <a:r>
            <a:rPr lang="en-US" sz="1500" kern="1200" dirty="0" smtClean="0">
              <a:solidFill>
                <a:schemeClr val="tx1"/>
              </a:solidFill>
            </a:rPr>
            <a:t>Plan; Launch National Framework for Climate Services; Monitor &amp; Evaluate Impact</a:t>
          </a:r>
          <a:endParaRPr lang="en-US" sz="1500" kern="1200" dirty="0">
            <a:solidFill>
              <a:schemeClr val="tx1"/>
            </a:solidFill>
          </a:endParaRPr>
        </a:p>
      </dsp:txBody>
      <dsp:txXfrm>
        <a:off x="1916669" y="3735150"/>
        <a:ext cx="5286330" cy="766951"/>
      </dsp:txXfrm>
    </dsp:sp>
    <dsp:sp modelId="{C7612A78-04DC-1748-8526-990E0E45F07E}">
      <dsp:nvSpPr>
        <dsp:cNvPr id="0" name=""/>
        <dsp:cNvSpPr/>
      </dsp:nvSpPr>
      <dsp:spPr>
        <a:xfrm>
          <a:off x="5807254" y="595164"/>
          <a:ext cx="529537" cy="529537"/>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5926400" y="595164"/>
        <a:ext cx="291245" cy="398477"/>
      </dsp:txXfrm>
    </dsp:sp>
    <dsp:sp modelId="{ECDA8C5A-97F8-4742-BED5-90493FC156F0}">
      <dsp:nvSpPr>
        <dsp:cNvPr id="0" name=""/>
        <dsp:cNvSpPr/>
      </dsp:nvSpPr>
      <dsp:spPr>
        <a:xfrm>
          <a:off x="6280456" y="1522986"/>
          <a:ext cx="529537" cy="529537"/>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399602" y="1522986"/>
        <a:ext cx="291245" cy="398477"/>
      </dsp:txXfrm>
    </dsp:sp>
    <dsp:sp modelId="{0F603F56-02FA-2843-B044-581689E4A65A}">
      <dsp:nvSpPr>
        <dsp:cNvPr id="0" name=""/>
        <dsp:cNvSpPr/>
      </dsp:nvSpPr>
      <dsp:spPr>
        <a:xfrm>
          <a:off x="6753658" y="2437231"/>
          <a:ext cx="529537" cy="529537"/>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872804" y="2437231"/>
        <a:ext cx="291245" cy="398477"/>
      </dsp:txXfrm>
    </dsp:sp>
    <dsp:sp modelId="{1306FFE1-DF49-5043-A259-2AA06C509011}">
      <dsp:nvSpPr>
        <dsp:cNvPr id="0" name=""/>
        <dsp:cNvSpPr/>
      </dsp:nvSpPr>
      <dsp:spPr>
        <a:xfrm>
          <a:off x="7302811" y="3374105"/>
          <a:ext cx="529537" cy="529537"/>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7421957" y="3374105"/>
        <a:ext cx="291245" cy="39847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6627"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22E7644-CA3C-4F39-99D7-BF4043DABB20}" type="datetimeFigureOut">
              <a:rPr lang="en-US"/>
              <a:pPr>
                <a:defRPr/>
              </a:pPr>
              <a:t>27/01/2016</a:t>
            </a:fld>
            <a:endParaRPr lang="en-US" dirty="0"/>
          </a:p>
        </p:txBody>
      </p:sp>
      <p:sp>
        <p:nvSpPr>
          <p:cNvPr id="26628"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6629"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74D5ABB-29B1-4323-B9C8-5311B02F0E8C}" type="slidenum">
              <a:rPr lang="en-US"/>
              <a:pPr>
                <a:defRPr/>
              </a:pPr>
              <a:t>‹#›</a:t>
            </a:fld>
            <a:endParaRPr lang="en-US" dirty="0"/>
          </a:p>
        </p:txBody>
      </p:sp>
    </p:spTree>
    <p:extLst>
      <p:ext uri="{BB962C8B-B14F-4D97-AF65-F5344CB8AC3E}">
        <p14:creationId xmlns:p14="http://schemas.microsoft.com/office/powerpoint/2010/main" val="3862557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8675"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828DBE2-CB00-498F-AE5A-13F56E965139}" type="datetimeFigureOut">
              <a:rPr lang="en-US"/>
              <a:pPr>
                <a:defRPr/>
              </a:pPr>
              <a:t>27/01/2016</a:t>
            </a:fld>
            <a:endParaRPr lang="en-US" dirty="0"/>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8679"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E1F5834-90B8-4085-A2D0-E90A753D9D07}" type="slidenum">
              <a:rPr lang="en-US"/>
              <a:pPr>
                <a:defRPr/>
              </a:pPr>
              <a:t>‹#›</a:t>
            </a:fld>
            <a:endParaRPr lang="en-US" dirty="0"/>
          </a:p>
        </p:txBody>
      </p:sp>
    </p:spTree>
    <p:extLst>
      <p:ext uri="{BB962C8B-B14F-4D97-AF65-F5344CB8AC3E}">
        <p14:creationId xmlns:p14="http://schemas.microsoft.com/office/powerpoint/2010/main" val="2639091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632527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cs typeface="Arial" pitchFamily="34" charset="0"/>
              </a:defRPr>
            </a:lvl1pPr>
            <a:lvl2pPr marL="741363" indent="-284163">
              <a:defRPr sz="2400">
                <a:solidFill>
                  <a:schemeClr val="tx1"/>
                </a:solidFill>
                <a:latin typeface="Times" charset="0"/>
                <a:cs typeface="Arial" pitchFamily="34" charset="0"/>
              </a:defRPr>
            </a:lvl2pPr>
            <a:lvl3pPr marL="1141413" indent="-227013">
              <a:defRPr sz="2400">
                <a:solidFill>
                  <a:schemeClr val="tx1"/>
                </a:solidFill>
                <a:latin typeface="Times" charset="0"/>
                <a:cs typeface="Arial" pitchFamily="34" charset="0"/>
              </a:defRPr>
            </a:lvl3pPr>
            <a:lvl4pPr marL="1598613" indent="-227013">
              <a:defRPr sz="2400">
                <a:solidFill>
                  <a:schemeClr val="tx1"/>
                </a:solidFill>
                <a:latin typeface="Times" charset="0"/>
                <a:cs typeface="Arial" pitchFamily="34" charset="0"/>
              </a:defRPr>
            </a:lvl4pPr>
            <a:lvl5pPr marL="2055813" indent="-227013">
              <a:defRPr sz="2400">
                <a:solidFill>
                  <a:schemeClr val="tx1"/>
                </a:solidFill>
                <a:latin typeface="Times" charset="0"/>
                <a:cs typeface="Arial" pitchFamily="34" charset="0"/>
              </a:defRPr>
            </a:lvl5pPr>
            <a:lvl6pPr marL="2513013" indent="-227013" eaLnBrk="0" fontAlgn="base" hangingPunct="0">
              <a:spcBef>
                <a:spcPct val="0"/>
              </a:spcBef>
              <a:spcAft>
                <a:spcPct val="0"/>
              </a:spcAft>
              <a:defRPr sz="2400">
                <a:solidFill>
                  <a:schemeClr val="tx1"/>
                </a:solidFill>
                <a:latin typeface="Times" charset="0"/>
                <a:cs typeface="Arial" pitchFamily="34" charset="0"/>
              </a:defRPr>
            </a:lvl6pPr>
            <a:lvl7pPr marL="2970213" indent="-227013" eaLnBrk="0" fontAlgn="base" hangingPunct="0">
              <a:spcBef>
                <a:spcPct val="0"/>
              </a:spcBef>
              <a:spcAft>
                <a:spcPct val="0"/>
              </a:spcAft>
              <a:defRPr sz="2400">
                <a:solidFill>
                  <a:schemeClr val="tx1"/>
                </a:solidFill>
                <a:latin typeface="Times" charset="0"/>
                <a:cs typeface="Arial" pitchFamily="34" charset="0"/>
              </a:defRPr>
            </a:lvl7pPr>
            <a:lvl8pPr marL="3427413" indent="-227013" eaLnBrk="0" fontAlgn="base" hangingPunct="0">
              <a:spcBef>
                <a:spcPct val="0"/>
              </a:spcBef>
              <a:spcAft>
                <a:spcPct val="0"/>
              </a:spcAft>
              <a:defRPr sz="2400">
                <a:solidFill>
                  <a:schemeClr val="tx1"/>
                </a:solidFill>
                <a:latin typeface="Times" charset="0"/>
                <a:cs typeface="Arial" pitchFamily="34" charset="0"/>
              </a:defRPr>
            </a:lvl8pPr>
            <a:lvl9pPr marL="3884613" indent="-227013" eaLnBrk="0" fontAlgn="base" hangingPunct="0">
              <a:spcBef>
                <a:spcPct val="0"/>
              </a:spcBef>
              <a:spcAft>
                <a:spcPct val="0"/>
              </a:spcAft>
              <a:defRPr sz="2400">
                <a:solidFill>
                  <a:schemeClr val="tx1"/>
                </a:solidFill>
                <a:latin typeface="Times" charset="0"/>
                <a:cs typeface="Arial" pitchFamily="34" charset="0"/>
              </a:defRPr>
            </a:lvl9pPr>
          </a:lstStyle>
          <a:p>
            <a:fld id="{D3B7F075-7E60-40DE-A96B-DC583D7EB9F9}" type="slidenum">
              <a:rPr lang="en-US" altLang="en-US" sz="1200" smtClean="0">
                <a:ea typeface="MS PGothic" pitchFamily="34" charset="-128"/>
              </a:rPr>
              <a:pPr/>
              <a:t>2</a:t>
            </a:fld>
            <a:endParaRPr lang="en-US" altLang="en-US" sz="1200" smtClean="0">
              <a:ea typeface="MS PGothic" pitchFamily="34" charset="-128"/>
            </a:endParaRPr>
          </a:p>
        </p:txBody>
      </p:sp>
      <p:sp>
        <p:nvSpPr>
          <p:cNvPr id="35843" name="Rectangle 2"/>
          <p:cNvSpPr>
            <a:spLocks noGrp="1" noRot="1" noChangeAspect="1" noChangeArrowheads="1" noTextEdit="1"/>
          </p:cNvSpPr>
          <p:nvPr>
            <p:ph type="sldImg"/>
          </p:nvPr>
        </p:nvSpPr>
        <p:spPr>
          <a:xfrm>
            <a:off x="917575" y="744538"/>
            <a:ext cx="4962525" cy="3722687"/>
          </a:xfrm>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Times" charset="0"/>
            </a:endParaRPr>
          </a:p>
          <a:p>
            <a:pPr eaLnBrk="1" hangingPunct="1"/>
            <a:endParaRPr lang="en-US" altLang="en-US" dirty="0" smtClean="0">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68351" y="745154"/>
            <a:ext cx="4460974" cy="3722489"/>
          </a:xfrm>
          <a:ln/>
        </p:spPr>
      </p:sp>
      <p:sp>
        <p:nvSpPr>
          <p:cNvPr id="34819" name="Rectangle 3"/>
          <p:cNvSpPr>
            <a:spLocks noGrp="1" noChangeArrowheads="1"/>
          </p:cNvSpPr>
          <p:nvPr>
            <p:ph type="body" idx="1"/>
          </p:nvPr>
        </p:nvSpPr>
        <p:spPr>
          <a:noFill/>
        </p:spPr>
        <p:txBody>
          <a:bodyPr/>
          <a:lstStyle/>
          <a:p>
            <a:r>
              <a:rPr lang="en-GB" altLang="en-US" dirty="0" smtClean="0"/>
              <a:t>The Operational and Resource Plan</a:t>
            </a:r>
            <a:r>
              <a:rPr lang="en-GB" altLang="en-US" baseline="0" dirty="0" smtClean="0"/>
              <a:t> will address the needs under the pillars of the GFCS to enable development and application of tailored climate services in the five priority areas of the GFCS, through the following strategic objectives: </a:t>
            </a:r>
          </a:p>
          <a:p>
            <a:endParaRPr lang="en-GB" altLang="en-US" baseline="0" dirty="0" smtClean="0"/>
          </a:p>
          <a:p>
            <a:r>
              <a:rPr lang="en-US" sz="1300" dirty="0">
                <a:latin typeface="Calibri" pitchFamily="34" charset="0"/>
              </a:rPr>
              <a:t>Objective 1. </a:t>
            </a:r>
          </a:p>
          <a:p>
            <a:r>
              <a:rPr lang="en-GB" sz="1300" dirty="0">
                <a:latin typeface="Calibri" pitchFamily="34" charset="0"/>
              </a:rPr>
              <a:t>Enhance mechanisms for user engagement and service delivery through strengthening and sustaining national, regional, and global coordination and delivery mechanisms. Activities under Objective 1 are focused on establishing and supporting user-interface-platforms (UIP) mechanisms, such as National Frameworks for Climate Services, and coordination functions of Regional Climate </a:t>
            </a:r>
            <a:r>
              <a:rPr lang="en-GB" sz="1300" dirty="0" err="1">
                <a:latin typeface="Calibri" pitchFamily="34" charset="0"/>
              </a:rPr>
              <a:t>Centers</a:t>
            </a:r>
            <a:r>
              <a:rPr lang="en-GB" sz="1300" dirty="0">
                <a:latin typeface="Calibri" pitchFamily="34" charset="0"/>
              </a:rPr>
              <a:t>.  These activities led by the GFCS Office at the global level, in partnership with members and partners, will develop structured mechanisms, policies, and functional processes that create opportunities for users and providers to meaningfully engage and work together to develop and deliver climate services. </a:t>
            </a:r>
            <a:r>
              <a:rPr lang="en-GB" sz="1300" i="1" dirty="0">
                <a:latin typeface="Calibri" pitchFamily="34" charset="0"/>
              </a:rPr>
              <a:t>The expected outcome is sustained or enhanced mechanisms to support effective user-driven climate services at regional and national levels.</a:t>
            </a:r>
            <a:endParaRPr lang="en-US" sz="1300" dirty="0">
              <a:latin typeface="Calibri" pitchFamily="34" charset="0"/>
            </a:endParaRPr>
          </a:p>
          <a:p>
            <a:endParaRPr lang="en-US" sz="1300" dirty="0">
              <a:latin typeface="Calibri" pitchFamily="34" charset="0"/>
            </a:endParaRPr>
          </a:p>
          <a:p>
            <a:r>
              <a:rPr lang="en-US" sz="1300" dirty="0">
                <a:latin typeface="Calibri" pitchFamily="34" charset="0"/>
              </a:rPr>
              <a:t>Objective 2. </a:t>
            </a:r>
          </a:p>
          <a:p>
            <a:r>
              <a:rPr lang="en-US" sz="1300" dirty="0">
                <a:latin typeface="Calibri" pitchFamily="34" charset="0"/>
              </a:rPr>
              <a:t>Support the application of climate services for decision-making in the five climate-sensitive GFCS priority areas. The five GFCS priority areas are Food Security and Agriculture, Water Resources, Human Health, Disaster Risk Reduction, and Energy. Activities to support Objective 2 include those that provide technical advisory, planning, and coordination to improve management of climate related risks in these areas, such as establishing help desks, coordination offices, and technical support units.  Activities will enable more effective dialogue and partnership that fosters co-production and application of new and innovative climate services tailored to meet user needs. Sector specific activities will be led by, or closely coordinated with, the GFCS Partners representing the priority sectors. </a:t>
            </a:r>
            <a:r>
              <a:rPr lang="en-US" sz="1300" i="1" dirty="0">
                <a:latin typeface="Calibri" pitchFamily="34" charset="0"/>
              </a:rPr>
              <a:t>The expected outcome of Objective 2 is that decision making and investments in the five climate- sensitive sectors are improved the support of climate services.</a:t>
            </a:r>
          </a:p>
          <a:p>
            <a:endParaRPr lang="en-US" sz="1300" i="1" dirty="0">
              <a:latin typeface="Calibri" pitchFamily="34" charset="0"/>
            </a:endParaRPr>
          </a:p>
          <a:p>
            <a:r>
              <a:rPr lang="en-US" sz="1300" dirty="0">
                <a:latin typeface="Calibri" pitchFamily="34" charset="0"/>
              </a:rPr>
              <a:t>Objective 3. </a:t>
            </a:r>
          </a:p>
          <a:p>
            <a:r>
              <a:rPr lang="en-US" sz="1300" dirty="0">
                <a:latin typeface="Calibri" pitchFamily="34" charset="0"/>
              </a:rPr>
              <a:t>Enhance core technical and scientific capabilities for user-driven climate services. This Objective focuses on actions to enable climate service providers to better serve society with effective climate knowledge, through improvements in the core technical and scientific capacities necessary to deliver climate services.  This will require coordination, and technical and scientific support across and within the core GFCS Pillars -- Observations and monitoring (OBS); the Climate Service Information System (CSIS); Research, Prediction, and Modeling (RES); and Capacity Development (CD). Activities will be implemented principally by WMO </a:t>
            </a:r>
            <a:r>
              <a:rPr lang="en-US" sz="1300" dirty="0" err="1">
                <a:latin typeface="Calibri" pitchFamily="34" charset="0"/>
              </a:rPr>
              <a:t>programmes</a:t>
            </a:r>
            <a:r>
              <a:rPr lang="en-US" sz="1300" dirty="0">
                <a:latin typeface="Calibri" pitchFamily="34" charset="0"/>
              </a:rPr>
              <a:t>, including joint </a:t>
            </a:r>
            <a:r>
              <a:rPr lang="en-US" sz="1300" dirty="0" err="1">
                <a:latin typeface="Calibri" pitchFamily="34" charset="0"/>
              </a:rPr>
              <a:t>programmes</a:t>
            </a:r>
            <a:r>
              <a:rPr lang="en-US" sz="1300" dirty="0">
                <a:latin typeface="Calibri" pitchFamily="34" charset="0"/>
              </a:rPr>
              <a:t>, through the work of WMO technical commissions and Regional Climate </a:t>
            </a:r>
            <a:r>
              <a:rPr lang="en-US" sz="1300" dirty="0" err="1">
                <a:latin typeface="Calibri" pitchFamily="34" charset="0"/>
              </a:rPr>
              <a:t>Centres</a:t>
            </a:r>
            <a:r>
              <a:rPr lang="en-US" sz="1300" dirty="0">
                <a:latin typeface="Calibri" pitchFamily="34" charset="0"/>
              </a:rPr>
              <a:t> and partner institutions. </a:t>
            </a:r>
            <a:r>
              <a:rPr lang="en-US" sz="1300" i="1" dirty="0">
                <a:latin typeface="Calibri" pitchFamily="34" charset="0"/>
              </a:rPr>
              <a:t>The expected outcome of Objective 3 is that national needs are met through enhanced skills, processes, tools, and technologies that enable and support climate service delivery.</a:t>
            </a:r>
            <a:endParaRPr lang="en-US" sz="1300" dirty="0">
              <a:latin typeface="Calibri" pitchFamily="34" charset="0"/>
            </a:endParaRPr>
          </a:p>
          <a:p>
            <a:endParaRPr lang="en-US" sz="1300" dirty="0">
              <a:latin typeface="Calibri" pitchFamily="34" charset="0"/>
            </a:endParaRPr>
          </a:p>
          <a:p>
            <a:endParaRPr lang="en-US" dirty="0" smtClean="0"/>
          </a:p>
          <a:p>
            <a:endParaRPr lang="en-GB" altLang="en-US" baseline="0" dirty="0" smtClean="0"/>
          </a:p>
          <a:p>
            <a:endParaRPr lang="en-GB"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917575" y="744538"/>
            <a:ext cx="4962525" cy="3722687"/>
          </a:xfrm>
          <a:ln/>
        </p:spPr>
      </p:sp>
      <p:sp>
        <p:nvSpPr>
          <p:cNvPr id="12291" name="Notes Placeholder 2"/>
          <p:cNvSpPr>
            <a:spLocks noGrp="1"/>
          </p:cNvSpPr>
          <p:nvPr>
            <p:ph type="body" idx="1"/>
          </p:nvPr>
        </p:nvSpPr>
        <p:spPr>
          <a:noFill/>
        </p:spPr>
        <p:txBody>
          <a:bodyPr/>
          <a:lstStyle/>
          <a:p>
            <a:endParaRPr lang="en-US" altLang="en-US" dirty="0" smtClean="0">
              <a:latin typeface="Times" charset="0"/>
            </a:endParaRPr>
          </a:p>
        </p:txBody>
      </p:sp>
      <p:sp>
        <p:nvSpPr>
          <p:cNvPr id="12292" name="Slide Number Placeholder 3"/>
          <p:cNvSpPr>
            <a:spLocks noGrp="1"/>
          </p:cNvSpPr>
          <p:nvPr>
            <p:ph type="sldNum" sz="quarter" idx="5"/>
          </p:nvPr>
        </p:nvSpPr>
        <p:spPr>
          <a:noFill/>
        </p:spPr>
        <p:txBody>
          <a:bodyPr/>
          <a:lstStyle>
            <a:lvl1pPr>
              <a:defRPr sz="2400">
                <a:solidFill>
                  <a:schemeClr val="tx1"/>
                </a:solidFill>
                <a:latin typeface="Times" charset="0"/>
                <a:cs typeface="Arial" pitchFamily="34" charset="0"/>
              </a:defRPr>
            </a:lvl1pPr>
            <a:lvl2pPr marL="742950" indent="-285750">
              <a:defRPr sz="2400">
                <a:solidFill>
                  <a:schemeClr val="tx1"/>
                </a:solidFill>
                <a:latin typeface="Times" charset="0"/>
                <a:cs typeface="Arial" pitchFamily="34" charset="0"/>
              </a:defRPr>
            </a:lvl2pPr>
            <a:lvl3pPr marL="1143000" indent="-228600">
              <a:defRPr sz="2400">
                <a:solidFill>
                  <a:schemeClr val="tx1"/>
                </a:solidFill>
                <a:latin typeface="Times" charset="0"/>
                <a:cs typeface="Arial" pitchFamily="34" charset="0"/>
              </a:defRPr>
            </a:lvl3pPr>
            <a:lvl4pPr marL="1600200" indent="-228600">
              <a:defRPr sz="2400">
                <a:solidFill>
                  <a:schemeClr val="tx1"/>
                </a:solidFill>
                <a:latin typeface="Times" charset="0"/>
                <a:cs typeface="Arial" pitchFamily="34" charset="0"/>
              </a:defRPr>
            </a:lvl4pPr>
            <a:lvl5pPr marL="2057400" indent="-228600">
              <a:defRPr sz="2400">
                <a:solidFill>
                  <a:schemeClr val="tx1"/>
                </a:solidFill>
                <a:latin typeface="Times" charset="0"/>
                <a:cs typeface="Arial" pitchFamily="34" charset="0"/>
              </a:defRPr>
            </a:lvl5pPr>
            <a:lvl6pPr marL="2514600" indent="-228600" eaLnBrk="0" fontAlgn="base" hangingPunct="0">
              <a:spcBef>
                <a:spcPct val="0"/>
              </a:spcBef>
              <a:spcAft>
                <a:spcPct val="0"/>
              </a:spcAft>
              <a:defRPr sz="2400">
                <a:solidFill>
                  <a:schemeClr val="tx1"/>
                </a:solidFill>
                <a:latin typeface="Times" charset="0"/>
                <a:cs typeface="Arial" pitchFamily="34" charset="0"/>
              </a:defRPr>
            </a:lvl6pPr>
            <a:lvl7pPr marL="2971800" indent="-228600" eaLnBrk="0" fontAlgn="base" hangingPunct="0">
              <a:spcBef>
                <a:spcPct val="0"/>
              </a:spcBef>
              <a:spcAft>
                <a:spcPct val="0"/>
              </a:spcAft>
              <a:defRPr sz="2400">
                <a:solidFill>
                  <a:schemeClr val="tx1"/>
                </a:solidFill>
                <a:latin typeface="Times" charset="0"/>
                <a:cs typeface="Arial" pitchFamily="34" charset="0"/>
              </a:defRPr>
            </a:lvl7pPr>
            <a:lvl8pPr marL="3429000" indent="-228600" eaLnBrk="0" fontAlgn="base" hangingPunct="0">
              <a:spcBef>
                <a:spcPct val="0"/>
              </a:spcBef>
              <a:spcAft>
                <a:spcPct val="0"/>
              </a:spcAft>
              <a:defRPr sz="2400">
                <a:solidFill>
                  <a:schemeClr val="tx1"/>
                </a:solidFill>
                <a:latin typeface="Times" charset="0"/>
                <a:cs typeface="Arial" pitchFamily="34" charset="0"/>
              </a:defRPr>
            </a:lvl8pPr>
            <a:lvl9pPr marL="3886200" indent="-228600" eaLnBrk="0" fontAlgn="base" hangingPunct="0">
              <a:spcBef>
                <a:spcPct val="0"/>
              </a:spcBef>
              <a:spcAft>
                <a:spcPct val="0"/>
              </a:spcAft>
              <a:defRPr sz="2400">
                <a:solidFill>
                  <a:schemeClr val="tx1"/>
                </a:solidFill>
                <a:latin typeface="Times" charset="0"/>
                <a:cs typeface="Arial" pitchFamily="34" charset="0"/>
              </a:defRPr>
            </a:lvl9pPr>
          </a:lstStyle>
          <a:p>
            <a:fld id="{5FE9E3FB-00B0-4CFD-B5C1-A57A6E88E11F}" type="slidenum">
              <a:rPr lang="en-US" altLang="en-US" sz="1200" smtClean="0"/>
              <a:pPr/>
              <a:t>4</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454629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3B1DFC4-04D0-4CC4-B7D7-19A6F0949163}" type="datetimeFigureOut">
              <a:rPr lang="en-US"/>
              <a:pPr>
                <a:defRPr/>
              </a:pPr>
              <a:t>27/01/2016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4D5AC0-61C1-434F-99A5-3F29813384F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9B9F44-AFEA-42AA-B37A-F7BF386EAAD1}" type="datetimeFigureOut">
              <a:rPr lang="en-US"/>
              <a:pPr>
                <a:defRPr/>
              </a:pPr>
              <a:t>27/01/2016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CC02EEE-76EE-450A-AEB9-D28B1C47738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35EB95-45E6-438D-82D0-4AD8F4E03B3A}" type="datetimeFigureOut">
              <a:rPr lang="en-US"/>
              <a:pPr>
                <a:defRPr/>
              </a:pPr>
              <a:t>27/01/2016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75A4533-6B59-4676-93BB-B27023191B2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BFD8F93-AF5B-4D3E-92BC-F272AC12655B}" type="datetimeFigureOut">
              <a:rPr lang="en-US"/>
              <a:pPr>
                <a:defRPr/>
              </a:pPr>
              <a:t>27/01/2016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5883BD1-3208-460F-A787-13F9FF70E8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Content Placeholder 2"/>
          <p:cNvSpPr>
            <a:spLocks noGrp="1"/>
          </p:cNvSpPr>
          <p:nvPr>
            <p:ph idx="1"/>
          </p:nvPr>
        </p:nvSpPr>
        <p:spPr/>
        <p:txBody>
          <a:body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E4123B-797B-4D9A-BF7D-A67A42045796}" type="datetimeFigureOut">
              <a:rPr lang="en-US"/>
              <a:pPr>
                <a:defRPr/>
              </a:pPr>
              <a:t>27/01/2016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21EE551-1B43-471D-9416-1E3B889F7AC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H"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560CAA-267D-42F7-9EFB-62AE31259288}" type="datetimeFigureOut">
              <a:rPr lang="en-US"/>
              <a:pPr>
                <a:defRPr/>
              </a:pPr>
              <a:t>27/01/2016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3489911-C996-4777-A02E-A8CF7C71F88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EF5E7B4-4636-46A8-82C8-17FE8EB7F67B}" type="datetimeFigureOut">
              <a:rPr lang="en-US"/>
              <a:pPr>
                <a:defRPr/>
              </a:pPr>
              <a:t>27/01/2016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DD771EC-BF39-4B26-91F3-5EAA8343B3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69E2738-710C-4F27-B037-A48A74E0C625}" type="datetimeFigureOut">
              <a:rPr lang="en-US"/>
              <a:pPr>
                <a:defRPr/>
              </a:pPr>
              <a:t>27/01/2016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8A44E78-87F7-456F-A3A1-2F4C2C1CBA9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C9F4CDB-AC15-4D93-BC70-57B01A1AD383}" type="datetimeFigureOut">
              <a:rPr lang="en-US"/>
              <a:pPr>
                <a:defRPr/>
              </a:pPr>
              <a:t>27/01/2016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5F9A818-64DA-43F2-99E0-B5E6F628F0C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5C8DEB-A54F-48FF-BA8B-F2A100928777}" type="datetimeFigureOut">
              <a:rPr lang="en-US"/>
              <a:pPr>
                <a:defRPr/>
              </a:pPr>
              <a:t>27/01/2016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0780EC1-93A8-4746-BC29-537186D53E6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H"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69B9D3-CC71-4F4A-9600-CDA9355F5C8F}" type="datetimeFigureOut">
              <a:rPr lang="en-US"/>
              <a:pPr>
                <a:defRPr/>
              </a:pPr>
              <a:t>27/01/2016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850876C-5807-4C60-88A1-7DB36DA6260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H"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8C01F4-8589-4E55-81BA-41602022D273}" type="datetimeFigureOut">
              <a:rPr lang="en-US"/>
              <a:pPr>
                <a:defRPr/>
              </a:pPr>
              <a:t>27/01/2016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4142540-D2DE-4A50-A67E-DB3D47B9151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77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77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210DD56-84C5-46BB-ADAD-73D3D5F86A5C}" type="datetimeFigureOut">
              <a:rPr lang="en-US"/>
              <a:pPr>
                <a:defRPr/>
              </a:pPr>
              <a:t>27/01/2016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8148BD6-5FBA-4034-B320-5DF3E08D37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18" Type="http://schemas.openxmlformats.org/officeDocument/2006/relationships/image" Target="../media/image16.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17" Type="http://schemas.openxmlformats.org/officeDocument/2006/relationships/hyperlink" Target="http://cep.unep.org/iwcam/images/undp-logo/view?searchterm=None" TargetMode="External"/><Relationship Id="rId2" Type="http://schemas.openxmlformats.org/officeDocument/2006/relationships/notesSlide" Target="../notesSlides/notesSlide2.xml"/><Relationship Id="rId16" Type="http://schemas.openxmlformats.org/officeDocument/2006/relationships/image" Target="../media/image15.png"/><Relationship Id="rId20"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jpeg"/><Relationship Id="rId19" Type="http://schemas.openxmlformats.org/officeDocument/2006/relationships/hyperlink" Target="https://www.google.ch/url?sa=i&amp;rct=j&amp;q=&amp;esrc=s&amp;source=images&amp;cd=&amp;cad=rja&amp;uact=8&amp;ved=0CAcQjRxqFQoTCK76rtje6MgCFcjXGgod5PkIpQ&amp;url=https://en.wikipedia.org/wiki/Norwegian_Refugee_Council&amp;psig=AFQjCNEyTLRNVos2iuzjfrSI6FaUpBi8Rg&amp;ust=1446244481174701" TargetMode="External"/><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gfcs_ppt_2013_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6" name="Title 1"/>
          <p:cNvSpPr>
            <a:spLocks noGrp="1"/>
          </p:cNvSpPr>
          <p:nvPr>
            <p:ph type="ctrTitle" idx="4294967295"/>
          </p:nvPr>
        </p:nvSpPr>
        <p:spPr>
          <a:xfrm>
            <a:off x="685800" y="2006600"/>
            <a:ext cx="7772400" cy="4360863"/>
          </a:xfrm>
        </p:spPr>
        <p:txBody>
          <a:bodyPr/>
          <a:lstStyle/>
          <a:p>
            <a:r>
              <a:rPr lang="en-US" sz="4500" dirty="0" smtClean="0">
                <a:solidFill>
                  <a:schemeClr val="bg1"/>
                </a:solidFill>
                <a:latin typeface="Arial" charset="0"/>
              </a:rPr>
              <a:t>GFCS linkages with WIGOS</a:t>
            </a:r>
            <a:br>
              <a:rPr lang="en-US" sz="4500" dirty="0" smtClean="0">
                <a:solidFill>
                  <a:schemeClr val="bg1"/>
                </a:solidFill>
                <a:latin typeface="Arial" charset="0"/>
              </a:rPr>
            </a:br>
            <a:r>
              <a:rPr lang="en-US" sz="4500" dirty="0" smtClean="0">
                <a:solidFill>
                  <a:schemeClr val="bg1"/>
                </a:solidFill>
                <a:latin typeface="Arial" charset="0"/>
              </a:rPr>
              <a:t/>
            </a:r>
            <a:br>
              <a:rPr lang="en-US" sz="4500" dirty="0" smtClean="0">
                <a:solidFill>
                  <a:schemeClr val="bg1"/>
                </a:solidFill>
                <a:latin typeface="Arial" charset="0"/>
              </a:rPr>
            </a:br>
            <a:r>
              <a:rPr lang="en-US" sz="2400" dirty="0" smtClean="0">
                <a:solidFill>
                  <a:schemeClr val="bg1"/>
                </a:solidFill>
                <a:latin typeface="Arial" charset="0"/>
              </a:rPr>
              <a:t>26 </a:t>
            </a:r>
            <a:r>
              <a:rPr lang="en-US" sz="2400" dirty="0">
                <a:solidFill>
                  <a:schemeClr val="bg1"/>
                </a:solidFill>
                <a:latin typeface="Arial" charset="0"/>
              </a:rPr>
              <a:t>January </a:t>
            </a:r>
            <a:r>
              <a:rPr lang="en-US" sz="2400" dirty="0" smtClean="0">
                <a:solidFill>
                  <a:schemeClr val="bg1"/>
                </a:solidFill>
                <a:latin typeface="Arial" charset="0"/>
              </a:rPr>
              <a:t>2016</a:t>
            </a:r>
          </a:p>
        </p:txBody>
      </p:sp>
      <p:sp>
        <p:nvSpPr>
          <p:cNvPr id="16387" name="Title 1"/>
          <p:cNvSpPr txBox="1">
            <a:spLocks/>
          </p:cNvSpPr>
          <p:nvPr/>
        </p:nvSpPr>
        <p:spPr bwMode="auto">
          <a:xfrm>
            <a:off x="685800" y="6367463"/>
            <a:ext cx="7772400" cy="490537"/>
          </a:xfrm>
          <a:prstGeom prst="rect">
            <a:avLst/>
          </a:prstGeom>
          <a:noFill/>
          <a:ln w="9525">
            <a:noFill/>
            <a:miter lim="800000"/>
            <a:headEnd/>
            <a:tailEnd/>
          </a:ln>
        </p:spPr>
        <p:txBody>
          <a:bodyPr anchor="ctr"/>
          <a:lstStyle/>
          <a:p>
            <a:pPr algn="ctr"/>
            <a:r>
              <a:rPr lang="en-US" sz="1500" dirty="0">
                <a:solidFill>
                  <a:srgbClr val="7F7F7F"/>
                </a:solidFill>
              </a:rPr>
              <a:t>www.gfcs-climate.org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0"/>
              </a:spcAft>
              <a:defRPr sz="3200">
                <a:solidFill>
                  <a:schemeClr val="tx1"/>
                </a:solidFill>
                <a:latin typeface="Times" pitchFamily="18" charset="0"/>
              </a:defRPr>
            </a:lvl1pPr>
            <a:lvl2pPr marL="742950" indent="-285750">
              <a:spcAft>
                <a:spcPct val="0"/>
              </a:spcAft>
              <a:buChar char="–"/>
              <a:defRPr sz="2800">
                <a:solidFill>
                  <a:schemeClr val="tx1"/>
                </a:solidFill>
                <a:latin typeface="Times" pitchFamily="18" charset="0"/>
              </a:defRPr>
            </a:lvl2pPr>
            <a:lvl3pPr marL="1143000" indent="-228600">
              <a:spcAft>
                <a:spcPct val="0"/>
              </a:spcAft>
              <a:defRPr sz="2400">
                <a:solidFill>
                  <a:schemeClr val="tx1"/>
                </a:solidFill>
                <a:latin typeface="Times" pitchFamily="18" charset="0"/>
              </a:defRPr>
            </a:lvl3pPr>
            <a:lvl4pPr marL="1600200" indent="-228600">
              <a:spcAft>
                <a:spcPct val="0"/>
              </a:spcAft>
              <a:buChar char="–"/>
              <a:defRPr sz="2000">
                <a:solidFill>
                  <a:schemeClr val="tx1"/>
                </a:solidFill>
                <a:latin typeface="Times" pitchFamily="18" charset="0"/>
              </a:defRPr>
            </a:lvl4pPr>
            <a:lvl5pPr marL="2057400" indent="-228600">
              <a:spcAft>
                <a:spcPct val="0"/>
              </a:spcAft>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defRPr/>
            </a:pPr>
            <a:r>
              <a:rPr lang="en-US" altLang="en-US" sz="1400" smtClean="0"/>
              <a:t>Weather • Climate • Water</a:t>
            </a:r>
          </a:p>
        </p:txBody>
      </p:sp>
      <p:sp>
        <p:nvSpPr>
          <p:cNvPr id="22531"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cs typeface="Arial" pitchFamily="34" charset="0"/>
              </a:defRPr>
            </a:lvl1pPr>
            <a:lvl2pPr marL="742950" indent="-285750">
              <a:spcBef>
                <a:spcPct val="20000"/>
              </a:spcBef>
              <a:buChar char="–"/>
              <a:defRPr sz="2800">
                <a:solidFill>
                  <a:schemeClr val="tx1"/>
                </a:solidFill>
                <a:latin typeface="Arial" pitchFamily="34" charset="0"/>
                <a:cs typeface="Arial" pitchFamily="34" charset="0"/>
              </a:defRPr>
            </a:lvl2pPr>
            <a:lvl3pPr marL="1143000" indent="-228600">
              <a:spcBef>
                <a:spcPct val="20000"/>
              </a:spcBef>
              <a:buChar char="•"/>
              <a:defRPr sz="2400">
                <a:solidFill>
                  <a:schemeClr val="tx1"/>
                </a:solidFill>
                <a:latin typeface="Arial" pitchFamily="34" charset="0"/>
                <a:cs typeface="Arial" pitchFamily="34" charset="0"/>
              </a:defRPr>
            </a:lvl3pPr>
            <a:lvl4pPr marL="1600200" indent="-228600">
              <a:spcBef>
                <a:spcPct val="20000"/>
              </a:spcBef>
              <a:buChar char="–"/>
              <a:defRPr sz="2000">
                <a:solidFill>
                  <a:schemeClr val="tx1"/>
                </a:solidFill>
                <a:latin typeface="Arial" pitchFamily="34" charset="0"/>
                <a:cs typeface="Arial" pitchFamily="34" charset="0"/>
              </a:defRPr>
            </a:lvl4pPr>
            <a:lvl5pPr marL="2057400" indent="-22860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spcBef>
                <a:spcPct val="0"/>
              </a:spcBef>
              <a:buFontTx/>
              <a:buNone/>
            </a:pPr>
            <a:fld id="{8F0B7DD1-4734-4A21-8284-F5B94B6DE774}" type="slidenum">
              <a:rPr lang="en-US" altLang="en-US" sz="1200" smtClean="0">
                <a:ea typeface="MS PGothic" pitchFamily="34" charset="-128"/>
              </a:rPr>
              <a:pPr>
                <a:spcBef>
                  <a:spcPct val="0"/>
                </a:spcBef>
                <a:buFontTx/>
                <a:buNone/>
              </a:pPr>
              <a:t>2</a:t>
            </a:fld>
            <a:endParaRPr lang="en-US" altLang="en-US" sz="1200" smtClean="0">
              <a:ea typeface="MS PGothic" pitchFamily="34" charset="-128"/>
            </a:endParaRPr>
          </a:p>
        </p:txBody>
      </p:sp>
      <p:pic>
        <p:nvPicPr>
          <p:cNvPr id="22532" name="Picture 3" descr="gfcs_ppt_2013_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923" y="-1984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itle 1"/>
          <p:cNvSpPr>
            <a:spLocks noGrp="1"/>
          </p:cNvSpPr>
          <p:nvPr>
            <p:ph type="title" idx="4294967295"/>
          </p:nvPr>
        </p:nvSpPr>
        <p:spPr>
          <a:xfrm>
            <a:off x="34925" y="4763"/>
            <a:ext cx="9144000" cy="647700"/>
          </a:xfrm>
        </p:spPr>
        <p:txBody>
          <a:bodyPr/>
          <a:lstStyle/>
          <a:p>
            <a:r>
              <a:rPr lang="en-US" altLang="en-US" sz="4000" dirty="0">
                <a:solidFill>
                  <a:srgbClr val="333399"/>
                </a:solidFill>
                <a:latin typeface="Arial" pitchFamily="34" charset="0"/>
                <a:ea typeface="SimSun" pitchFamily="2" charset="-122"/>
                <a:cs typeface="Arial" charset="0"/>
              </a:rPr>
              <a:t>PAC Membership</a:t>
            </a:r>
          </a:p>
        </p:txBody>
      </p:sp>
      <p:pic>
        <p:nvPicPr>
          <p:cNvPr id="2253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69545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1695450"/>
            <a:ext cx="9525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391400" y="1800225"/>
            <a:ext cx="9525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9"/>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85800" y="3107417"/>
            <a:ext cx="1624013"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8" name="Picture 10"/>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961481" y="3107417"/>
            <a:ext cx="108585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9" name="Picture 1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568371" y="2982913"/>
            <a:ext cx="23368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0" name="Picture 12"/>
          <p:cNvPicPr>
            <a:picLocks noChangeAspect="1"/>
          </p:cNvPicPr>
          <p:nvPr/>
        </p:nvPicPr>
        <p:blipFill>
          <a:blip r:embed="rId10">
            <a:extLst>
              <a:ext uri="{28A0092B-C50C-407E-A947-70E740481C1C}">
                <a14:useLocalDpi xmlns:a14="http://schemas.microsoft.com/office/drawing/2010/main" val="0"/>
              </a:ext>
            </a:extLst>
          </a:blip>
          <a:srcRect r="61398"/>
          <a:stretch>
            <a:fillRect/>
          </a:stretch>
        </p:blipFill>
        <p:spPr bwMode="auto">
          <a:xfrm>
            <a:off x="423863" y="4148138"/>
            <a:ext cx="223996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1" name="Picture 13"/>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637689" y="4167869"/>
            <a:ext cx="762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2" name="Picture 1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231244" y="460533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3" name="Picture 15"/>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999264" y="3761581"/>
            <a:ext cx="2192338"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4" name="Picture 16"/>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439705" y="2759076"/>
            <a:ext cx="9239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5" name="Picture 17"/>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77875" y="1733550"/>
            <a:ext cx="15319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6" name="Picture 18"/>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825750" y="1468438"/>
            <a:ext cx="1357313"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7" name="Rectangle 19"/>
          <p:cNvSpPr>
            <a:spLocks noChangeArrowheads="1"/>
          </p:cNvSpPr>
          <p:nvPr/>
        </p:nvSpPr>
        <p:spPr bwMode="auto">
          <a:xfrm>
            <a:off x="0" y="-2097088"/>
            <a:ext cx="8458200" cy="415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spcBef>
                <a:spcPct val="20000"/>
              </a:spcBef>
              <a:buChar char="•"/>
              <a:defRPr sz="3200">
                <a:solidFill>
                  <a:schemeClr val="tx1"/>
                </a:solidFill>
                <a:latin typeface="Arial" pitchFamily="34" charset="0"/>
                <a:cs typeface="Arial" pitchFamily="34" charset="0"/>
              </a:defRPr>
            </a:lvl1pPr>
            <a:lvl2pPr marL="742950" indent="-285750">
              <a:spcBef>
                <a:spcPct val="20000"/>
              </a:spcBef>
              <a:buChar char="–"/>
              <a:defRPr sz="2800">
                <a:solidFill>
                  <a:schemeClr val="tx1"/>
                </a:solidFill>
                <a:latin typeface="Arial" pitchFamily="34" charset="0"/>
                <a:cs typeface="Arial" pitchFamily="34" charset="0"/>
              </a:defRPr>
            </a:lvl2pPr>
            <a:lvl3pPr marL="1143000" indent="-228600">
              <a:spcBef>
                <a:spcPct val="20000"/>
              </a:spcBef>
              <a:buChar char="•"/>
              <a:defRPr sz="2400">
                <a:solidFill>
                  <a:schemeClr val="tx1"/>
                </a:solidFill>
                <a:latin typeface="Arial" pitchFamily="34" charset="0"/>
                <a:cs typeface="Arial" pitchFamily="34" charset="0"/>
              </a:defRPr>
            </a:lvl3pPr>
            <a:lvl4pPr marL="1600200" indent="-228600">
              <a:spcBef>
                <a:spcPct val="20000"/>
              </a:spcBef>
              <a:buChar char="–"/>
              <a:defRPr sz="2000">
                <a:solidFill>
                  <a:schemeClr val="tx1"/>
                </a:solidFill>
                <a:latin typeface="Arial" pitchFamily="34" charset="0"/>
                <a:cs typeface="Arial" pitchFamily="34" charset="0"/>
              </a:defRPr>
            </a:lvl4pPr>
            <a:lvl5pPr marL="2057400" indent="-22860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spcBef>
                <a:spcPct val="0"/>
              </a:spcBef>
              <a:spcAft>
                <a:spcPct val="15000"/>
              </a:spcAft>
              <a:buFontTx/>
              <a:buNone/>
            </a:pPr>
            <a:r>
              <a:rPr lang="en-US" altLang="en-US" sz="1400" dirty="0">
                <a:solidFill>
                  <a:schemeClr val="bg1"/>
                </a:solidFill>
                <a:latin typeface="Times" charset="0"/>
                <a:ea typeface="MS PGothic" pitchFamily="34" charset="-128"/>
                <a:cs typeface="Times New Roman" pitchFamily="18" charset="0"/>
                <a:hlinkClick r:id="rId17"/>
              </a:rPr>
              <a:t/>
            </a:r>
            <a:br>
              <a:rPr lang="en-US" altLang="en-US" sz="1400" dirty="0">
                <a:solidFill>
                  <a:schemeClr val="bg1"/>
                </a:solidFill>
                <a:latin typeface="Times" charset="0"/>
                <a:ea typeface="MS PGothic" pitchFamily="34" charset="-128"/>
                <a:cs typeface="Times New Roman" pitchFamily="18" charset="0"/>
                <a:hlinkClick r:id="rId17"/>
              </a:rPr>
            </a:br>
            <a:r>
              <a:rPr lang="en-US" altLang="en-US" sz="1400" dirty="0">
                <a:solidFill>
                  <a:schemeClr val="bg1"/>
                </a:solidFill>
                <a:latin typeface="Times" charset="0"/>
                <a:ea typeface="MS PGothic" pitchFamily="34" charset="-128"/>
                <a:cs typeface="Times New Roman" pitchFamily="18" charset="0"/>
                <a:hlinkClick r:id="rId17"/>
              </a:rPr>
              <a:t>  </a:t>
            </a:r>
            <a:r>
              <a:rPr lang="en-US" altLang="en-US" sz="25000" dirty="0">
                <a:solidFill>
                  <a:schemeClr val="bg1"/>
                </a:solidFill>
                <a:latin typeface="Times" charset="0"/>
                <a:ea typeface="MS PGothic" pitchFamily="34" charset="-128"/>
                <a:cs typeface="Times New Roman" pitchFamily="18" charset="0"/>
              </a:rPr>
              <a:t> </a:t>
            </a:r>
            <a:r>
              <a:rPr lang="en-US" altLang="en-US" sz="1400" dirty="0">
                <a:solidFill>
                  <a:schemeClr val="bg1"/>
                </a:solidFill>
                <a:latin typeface="Times" charset="0"/>
                <a:ea typeface="MS PGothic" pitchFamily="34" charset="-128"/>
                <a:cs typeface="Times New Roman" pitchFamily="18" charset="0"/>
              </a:rPr>
              <a:t>                                           </a:t>
            </a:r>
          </a:p>
        </p:txBody>
      </p:sp>
      <p:pic>
        <p:nvPicPr>
          <p:cNvPr id="22548" name="Picture 20" descr="UNDP logo">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2400" y="657225"/>
            <a:ext cx="792163"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9" name="Picture 22" descr="https://upload.wikimedia.org/wikipedia/commons/e/e4/Norwegian_Refugee_Council_ENG_logo.gif">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448550" y="192088"/>
            <a:ext cx="1476375"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44563" y="5612947"/>
            <a:ext cx="7669792" cy="369332"/>
          </a:xfrm>
          <a:prstGeom prst="rect">
            <a:avLst/>
          </a:prstGeom>
          <a:noFill/>
        </p:spPr>
        <p:txBody>
          <a:bodyPr wrap="none" rtlCol="0">
            <a:spAutoFit/>
          </a:bodyPr>
          <a:lstStyle/>
          <a:p>
            <a:r>
              <a:rPr lang="en-US" dirty="0" smtClean="0">
                <a:solidFill>
                  <a:srgbClr val="FF0000"/>
                </a:solidFill>
              </a:rPr>
              <a:t>Burkina Faso, Bhutan, Dominica, Moldova, Papua New Guinea, Tanzania</a:t>
            </a:r>
            <a:endParaRPr lang="en-US" dirty="0">
              <a:solidFill>
                <a:srgbClr val="FF0000"/>
              </a:solidFill>
            </a:endParaRPr>
          </a:p>
        </p:txBody>
      </p:sp>
    </p:spTree>
    <p:extLst>
      <p:ext uri="{BB962C8B-B14F-4D97-AF65-F5344CB8AC3E}">
        <p14:creationId xmlns:p14="http://schemas.microsoft.com/office/powerpoint/2010/main" val="3330551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gfcs_ppt_2013_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900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Grp="1" noChangeArrowheads="1"/>
          </p:cNvSpPr>
          <p:nvPr>
            <p:ph type="title"/>
          </p:nvPr>
        </p:nvSpPr>
        <p:spPr>
          <a:xfrm>
            <a:off x="457200" y="0"/>
            <a:ext cx="8271164" cy="1343891"/>
          </a:xfrm>
        </p:spPr>
        <p:txBody>
          <a:bodyPr/>
          <a:lstStyle/>
          <a:p>
            <a:r>
              <a:rPr lang="en-US" altLang="en-US" sz="3600" b="1" dirty="0" smtClean="0">
                <a:solidFill>
                  <a:srgbClr val="333399"/>
                </a:solidFill>
                <a:latin typeface="Arial" charset="0"/>
                <a:ea typeface="MS PGothic" pitchFamily="34" charset="-128"/>
                <a:cs typeface="Arial" charset="0"/>
              </a:rPr>
              <a:t>Strategic Objectives of the GFCS Operational Plan</a:t>
            </a:r>
            <a:endParaRPr lang="en-US" altLang="en-US" sz="3600" b="1" dirty="0">
              <a:solidFill>
                <a:srgbClr val="333399"/>
              </a:solidFill>
              <a:latin typeface="Arial" charset="0"/>
              <a:ea typeface="MS PGothic" pitchFamily="34" charset="-128"/>
              <a:cs typeface="Arial" charset="0"/>
            </a:endParaRPr>
          </a:p>
        </p:txBody>
      </p:sp>
      <p:grpSp>
        <p:nvGrpSpPr>
          <p:cNvPr id="6" name="Group 5"/>
          <p:cNvGrpSpPr/>
          <p:nvPr/>
        </p:nvGrpSpPr>
        <p:grpSpPr>
          <a:xfrm>
            <a:off x="576732" y="1731067"/>
            <a:ext cx="3306429" cy="3729370"/>
            <a:chOff x="2301240" y="342901"/>
            <a:chExt cx="4023360" cy="4979192"/>
          </a:xfrm>
        </p:grpSpPr>
        <p:sp>
          <p:nvSpPr>
            <p:cNvPr id="14" name="Oval 7"/>
            <p:cNvSpPr>
              <a:spLocks noChangeArrowheads="1"/>
            </p:cNvSpPr>
            <p:nvPr/>
          </p:nvSpPr>
          <p:spPr bwMode="auto">
            <a:xfrm>
              <a:off x="2301240" y="342901"/>
              <a:ext cx="1844040" cy="864394"/>
            </a:xfrm>
            <a:prstGeom prst="ellipse">
              <a:avLst/>
            </a:prstGeom>
            <a:solidFill>
              <a:schemeClr val="bg1"/>
            </a:solidFill>
            <a:ln w="9525" algn="ctr">
              <a:solidFill>
                <a:schemeClr val="bg1"/>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 name="Oval 10"/>
            <p:cNvSpPr>
              <a:spLocks noChangeArrowheads="1"/>
            </p:cNvSpPr>
            <p:nvPr/>
          </p:nvSpPr>
          <p:spPr bwMode="auto">
            <a:xfrm>
              <a:off x="4572000" y="607218"/>
              <a:ext cx="1143000" cy="642937"/>
            </a:xfrm>
            <a:prstGeom prst="ellipse">
              <a:avLst/>
            </a:prstGeom>
            <a:solidFill>
              <a:srgbClr val="FFFFFF"/>
            </a:solidFill>
            <a:ln>
              <a:noFill/>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2" name="Oval 11"/>
            <p:cNvSpPr>
              <a:spLocks noChangeArrowheads="1"/>
            </p:cNvSpPr>
            <p:nvPr/>
          </p:nvSpPr>
          <p:spPr bwMode="auto">
            <a:xfrm>
              <a:off x="4495800" y="4500562"/>
              <a:ext cx="1828800" cy="821531"/>
            </a:xfrm>
            <a:prstGeom prst="ellipse">
              <a:avLst/>
            </a:prstGeom>
            <a:solidFill>
              <a:srgbClr val="FFFFFF"/>
            </a:solidFill>
            <a:ln>
              <a:noFill/>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pic>
        <p:nvPicPr>
          <p:cNvPr id="28" name="Picture 2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5783" y="1343891"/>
            <a:ext cx="5403272" cy="4405745"/>
          </a:xfrm>
          <a:prstGeom prst="rect">
            <a:avLst/>
          </a:prstGeom>
          <a:noFill/>
          <a:ln>
            <a:noFill/>
          </a:ln>
        </p:spPr>
      </p:pic>
    </p:spTree>
    <p:extLst>
      <p:ext uri="{BB962C8B-B14F-4D97-AF65-F5344CB8AC3E}">
        <p14:creationId xmlns:p14="http://schemas.microsoft.com/office/powerpoint/2010/main" val="2597342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gfcs_ppt_2013_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2"/>
          <p:cNvSpPr>
            <a:spLocks noGrp="1"/>
          </p:cNvSpPr>
          <p:nvPr>
            <p:ph type="title"/>
          </p:nvPr>
        </p:nvSpPr>
        <p:spPr>
          <a:xfrm>
            <a:off x="304800" y="0"/>
            <a:ext cx="8077200" cy="914400"/>
          </a:xfrm>
        </p:spPr>
        <p:txBody>
          <a:bodyPr/>
          <a:lstStyle/>
          <a:p>
            <a:r>
              <a:rPr lang="en-US" altLang="en-US" sz="4000" dirty="0">
                <a:solidFill>
                  <a:srgbClr val="333399"/>
                </a:solidFill>
                <a:latin typeface="Arial" pitchFamily="34" charset="0"/>
                <a:ea typeface="SimSun" pitchFamily="2" charset="-122"/>
                <a:cs typeface="Arial" charset="0"/>
              </a:rPr>
              <a:t>Developing a Proof of Concept </a:t>
            </a:r>
          </a:p>
        </p:txBody>
      </p:sp>
      <p:sp>
        <p:nvSpPr>
          <p:cNvPr id="6148" name="Content Placeholder 3"/>
          <p:cNvSpPr>
            <a:spLocks noGrp="1"/>
          </p:cNvSpPr>
          <p:nvPr>
            <p:ph idx="1"/>
          </p:nvPr>
        </p:nvSpPr>
        <p:spPr>
          <a:xfrm>
            <a:off x="381000" y="838200"/>
            <a:ext cx="8610600" cy="5410200"/>
          </a:xfrm>
        </p:spPr>
        <p:txBody>
          <a:bodyPr/>
          <a:lstStyle/>
          <a:p>
            <a:pPr>
              <a:defRPr/>
            </a:pPr>
            <a:r>
              <a:rPr lang="en-US" altLang="en-US" sz="2800" dirty="0" smtClean="0"/>
              <a:t>National consultations</a:t>
            </a:r>
          </a:p>
          <a:p>
            <a:pPr lvl="1">
              <a:defRPr/>
            </a:pPr>
            <a:r>
              <a:rPr lang="en-US" altLang="en-US" sz="1600" dirty="0"/>
              <a:t>Burkina Faso, Belize, Bhutan, Chad, Cameroon, Dominica, Malawi, Mali, Niger, Papua New Guinea, Senegal, Suriname, Trinidad and Tobago, Tanzania, South Africa </a:t>
            </a:r>
          </a:p>
          <a:p>
            <a:pPr>
              <a:defRPr/>
            </a:pPr>
            <a:r>
              <a:rPr lang="en-US" altLang="en-US" sz="2800" dirty="0" smtClean="0"/>
              <a:t>Regional Consultations</a:t>
            </a:r>
          </a:p>
          <a:p>
            <a:pPr lvl="1">
              <a:defRPr/>
            </a:pPr>
            <a:r>
              <a:rPr lang="en-US" altLang="en-US" sz="1600" dirty="0" smtClean="0"/>
              <a:t>Central Asia, Bishkek, Kyrgyz Republic</a:t>
            </a:r>
          </a:p>
          <a:p>
            <a:pPr lvl="1">
              <a:defRPr/>
            </a:pPr>
            <a:r>
              <a:rPr lang="en-US" altLang="en-US" sz="1600" dirty="0" smtClean="0"/>
              <a:t>North-Eurasian Countries, Sochi, Russian Federation</a:t>
            </a:r>
          </a:p>
          <a:p>
            <a:pPr lvl="1">
              <a:defRPr/>
            </a:pPr>
            <a:r>
              <a:rPr lang="en-GB" sz="1600" dirty="0" smtClean="0"/>
              <a:t>Least </a:t>
            </a:r>
            <a:r>
              <a:rPr lang="en-GB" sz="1600" dirty="0"/>
              <a:t>Developed Countries in Asia, </a:t>
            </a:r>
            <a:r>
              <a:rPr lang="en-GB" sz="1600" dirty="0" smtClean="0"/>
              <a:t>Thailand</a:t>
            </a:r>
          </a:p>
          <a:p>
            <a:pPr lvl="1">
              <a:defRPr/>
            </a:pPr>
            <a:r>
              <a:rPr lang="en-GB" sz="1600" dirty="0" smtClean="0"/>
              <a:t>Caribbean</a:t>
            </a:r>
            <a:r>
              <a:rPr lang="en-GB" sz="1600" dirty="0"/>
              <a:t>, </a:t>
            </a:r>
            <a:r>
              <a:rPr lang="en-GB" sz="1600" dirty="0" smtClean="0"/>
              <a:t>Trinidad and Tobago</a:t>
            </a:r>
          </a:p>
          <a:p>
            <a:pPr lvl="1">
              <a:defRPr/>
            </a:pPr>
            <a:r>
              <a:rPr lang="en-GB" sz="1600" dirty="0" smtClean="0"/>
              <a:t>Pacific </a:t>
            </a:r>
            <a:r>
              <a:rPr lang="en-GB" sz="1600" dirty="0"/>
              <a:t>Small Island Developing States (SIDS), </a:t>
            </a:r>
            <a:r>
              <a:rPr lang="en-GB" sz="1600" dirty="0" smtClean="0"/>
              <a:t>Cook Islands</a:t>
            </a:r>
          </a:p>
          <a:p>
            <a:pPr lvl="1">
              <a:defRPr/>
            </a:pPr>
            <a:r>
              <a:rPr lang="en-GB" sz="1600" dirty="0" smtClean="0"/>
              <a:t>Latin America, Costa Rica</a:t>
            </a:r>
          </a:p>
          <a:p>
            <a:pPr lvl="1">
              <a:defRPr/>
            </a:pPr>
            <a:r>
              <a:rPr lang="en-GB" sz="1600" dirty="0" smtClean="0"/>
              <a:t>South </a:t>
            </a:r>
            <a:r>
              <a:rPr lang="en-GB" sz="1600" dirty="0"/>
              <a:t>Eastern </a:t>
            </a:r>
            <a:r>
              <a:rPr lang="en-GB" sz="1600" dirty="0" smtClean="0"/>
              <a:t>Europe, Turkey</a:t>
            </a:r>
          </a:p>
          <a:p>
            <a:pPr lvl="1">
              <a:defRPr/>
            </a:pPr>
            <a:r>
              <a:rPr lang="en-GB" sz="1600" dirty="0" smtClean="0"/>
              <a:t>North </a:t>
            </a:r>
            <a:r>
              <a:rPr lang="en-GB" sz="1600" dirty="0"/>
              <a:t>Africa and the Middle East (dates to be decided). </a:t>
            </a:r>
            <a:endParaRPr lang="en-US" altLang="en-US" sz="1600" dirty="0" smtClean="0"/>
          </a:p>
          <a:p>
            <a:pPr>
              <a:defRPr/>
            </a:pPr>
            <a:r>
              <a:rPr lang="en-US" altLang="en-US" sz="2800" dirty="0" smtClean="0"/>
              <a:t>Capacity Development through implementation of projects</a:t>
            </a:r>
          </a:p>
          <a:p>
            <a:pPr lvl="1">
              <a:defRPr/>
            </a:pPr>
            <a:r>
              <a:rPr lang="en-US" altLang="en-US" sz="1600" dirty="0" smtClean="0"/>
              <a:t>Climate Services Adaptation </a:t>
            </a:r>
            <a:r>
              <a:rPr lang="en-US" altLang="en-US" sz="1600" dirty="0" err="1" smtClean="0"/>
              <a:t>Programme</a:t>
            </a:r>
            <a:endParaRPr lang="en-US" altLang="en-US" sz="1600" dirty="0" smtClean="0"/>
          </a:p>
          <a:p>
            <a:pPr lvl="1">
              <a:defRPr/>
            </a:pPr>
            <a:r>
              <a:rPr lang="en-US" altLang="en-US" sz="1600" dirty="0" err="1" smtClean="0"/>
              <a:t>Programme</a:t>
            </a:r>
            <a:r>
              <a:rPr lang="en-US" altLang="en-US" sz="1600" dirty="0" smtClean="0"/>
              <a:t> for Implementation of the GFCS at Regional and national levels</a:t>
            </a:r>
          </a:p>
        </p:txBody>
      </p:sp>
      <p:sp>
        <p:nvSpPr>
          <p:cNvPr id="2" name="Footer Placeholder 1"/>
          <p:cNvSpPr>
            <a:spLocks noGrp="1"/>
          </p:cNvSpPr>
          <p:nvPr>
            <p:ph type="ftr" sz="quarter" idx="11"/>
          </p:nvPr>
        </p:nvSpPr>
        <p:spPr/>
        <p:txBody>
          <a:bodyPr/>
          <a:lstStyle/>
          <a:p>
            <a:pPr>
              <a:defRPr/>
            </a:pPr>
            <a:r>
              <a:rPr lang="en-US" altLang="en-US" smtClean="0"/>
              <a:t>Weather • Climate • Water</a:t>
            </a:r>
            <a:endParaRPr lang="en-US" altLang="en-US"/>
          </a:p>
        </p:txBody>
      </p:sp>
      <p:sp>
        <p:nvSpPr>
          <p:cNvPr id="6150" name="Slide Number Placeholder 2"/>
          <p:cNvSpPr>
            <a:spLocks noGrp="1"/>
          </p:cNvSpPr>
          <p:nvPr>
            <p:ph type="sldNum" sz="quarter" idx="12"/>
          </p:nvPr>
        </p:nvSpPr>
        <p:spPr>
          <a:noFill/>
        </p:spPr>
        <p:txBody>
          <a:bodyPr/>
          <a:lstStyle>
            <a:lvl1pPr>
              <a:spcBef>
                <a:spcPct val="20000"/>
              </a:spcBef>
              <a:buChar char="•"/>
              <a:defRPr sz="3200">
                <a:solidFill>
                  <a:schemeClr val="tx1"/>
                </a:solidFill>
                <a:latin typeface="Arial" pitchFamily="34" charset="0"/>
                <a:cs typeface="Arial" pitchFamily="34" charset="0"/>
              </a:defRPr>
            </a:lvl1pPr>
            <a:lvl2pPr marL="742950" indent="-285750">
              <a:spcBef>
                <a:spcPct val="20000"/>
              </a:spcBef>
              <a:buChar char="–"/>
              <a:defRPr sz="2800">
                <a:solidFill>
                  <a:schemeClr val="tx1"/>
                </a:solidFill>
                <a:latin typeface="Arial" pitchFamily="34" charset="0"/>
                <a:cs typeface="Arial" pitchFamily="34" charset="0"/>
              </a:defRPr>
            </a:lvl2pPr>
            <a:lvl3pPr marL="1143000" indent="-228600">
              <a:spcBef>
                <a:spcPct val="20000"/>
              </a:spcBef>
              <a:buChar char="•"/>
              <a:defRPr sz="2400">
                <a:solidFill>
                  <a:schemeClr val="tx1"/>
                </a:solidFill>
                <a:latin typeface="Arial" pitchFamily="34" charset="0"/>
                <a:cs typeface="Arial" pitchFamily="34" charset="0"/>
              </a:defRPr>
            </a:lvl3pPr>
            <a:lvl4pPr marL="1600200" indent="-228600">
              <a:spcBef>
                <a:spcPct val="20000"/>
              </a:spcBef>
              <a:buChar char="–"/>
              <a:defRPr sz="2000">
                <a:solidFill>
                  <a:schemeClr val="tx1"/>
                </a:solidFill>
                <a:latin typeface="Arial" pitchFamily="34" charset="0"/>
                <a:cs typeface="Arial" pitchFamily="34" charset="0"/>
              </a:defRPr>
            </a:lvl4pPr>
            <a:lvl5pPr marL="2057400" indent="-22860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spcBef>
                <a:spcPct val="0"/>
              </a:spcBef>
              <a:buFontTx/>
              <a:buNone/>
            </a:pPr>
            <a:fld id="{6BD8DB0A-DA54-403E-B7B5-4FCB04B88268}" type="slidenum">
              <a:rPr lang="en-US" altLang="en-US" sz="1200" smtClean="0"/>
              <a:pPr>
                <a:spcBef>
                  <a:spcPct val="0"/>
                </a:spcBef>
                <a:buFontTx/>
                <a:buNone/>
              </a:pPr>
              <a:t>4</a:t>
            </a:fld>
            <a:endParaRPr lang="en-US" altLang="en-US" sz="1200" smtClean="0"/>
          </a:p>
        </p:txBody>
      </p:sp>
    </p:spTree>
    <p:extLst>
      <p:ext uri="{BB962C8B-B14F-4D97-AF65-F5344CB8AC3E}">
        <p14:creationId xmlns:p14="http://schemas.microsoft.com/office/powerpoint/2010/main" val="2770546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3" descr="gfcs_ppt_2013_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8" y="-117475"/>
            <a:ext cx="9144000" cy="69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ontent Placeholder 3"/>
          <p:cNvGraphicFramePr>
            <a:graphicFrameLocks/>
          </p:cNvGraphicFramePr>
          <p:nvPr>
            <p:extLst>
              <p:ext uri="{D42A27DB-BD31-4B8C-83A1-F6EECF244321}">
                <p14:modId xmlns:p14="http://schemas.microsoft.com/office/powerpoint/2010/main" val="3224812873"/>
              </p:ext>
            </p:extLst>
          </p:nvPr>
        </p:nvGraphicFramePr>
        <p:xfrm>
          <a:off x="457200" y="1340768"/>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6627" name="Rectangle 2"/>
          <p:cNvSpPr txBox="1">
            <a:spLocks/>
          </p:cNvSpPr>
          <p:nvPr/>
        </p:nvSpPr>
        <p:spPr bwMode="auto">
          <a:xfrm>
            <a:off x="539750" y="17463"/>
            <a:ext cx="82788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400" b="1">
                <a:solidFill>
                  <a:schemeClr val="bg1"/>
                </a:solidFill>
                <a:latin typeface="Times" charset="0"/>
                <a:ea typeface="MS PGothic" pitchFamily="34" charset="-128"/>
              </a:defRPr>
            </a:lvl1pPr>
            <a:lvl2pPr marL="742950" indent="-285750">
              <a:defRPr sz="1400" b="1">
                <a:solidFill>
                  <a:schemeClr val="bg1"/>
                </a:solidFill>
                <a:latin typeface="Times" charset="0"/>
                <a:ea typeface="MS PGothic" pitchFamily="34" charset="-128"/>
              </a:defRPr>
            </a:lvl2pPr>
            <a:lvl3pPr marL="1143000" indent="-228600">
              <a:defRPr sz="1400" b="1">
                <a:solidFill>
                  <a:schemeClr val="bg1"/>
                </a:solidFill>
                <a:latin typeface="Times" charset="0"/>
                <a:ea typeface="MS PGothic" pitchFamily="34" charset="-128"/>
              </a:defRPr>
            </a:lvl3pPr>
            <a:lvl4pPr marL="1600200" indent="-228600">
              <a:defRPr sz="1400" b="1">
                <a:solidFill>
                  <a:schemeClr val="bg1"/>
                </a:solidFill>
                <a:latin typeface="Times" charset="0"/>
                <a:ea typeface="MS PGothic" pitchFamily="34" charset="-128"/>
              </a:defRPr>
            </a:lvl4pPr>
            <a:lvl5pPr marL="2057400" indent="-228600">
              <a:defRPr sz="1400" b="1">
                <a:solidFill>
                  <a:schemeClr val="bg1"/>
                </a:solidFill>
                <a:latin typeface="Times" charset="0"/>
                <a:ea typeface="MS PGothic" pitchFamily="34" charset="-128"/>
              </a:defRPr>
            </a:lvl5pPr>
            <a:lvl6pPr marL="2514600" indent="-228600" eaLnBrk="0" fontAlgn="base" hangingPunct="0">
              <a:lnSpc>
                <a:spcPct val="80000"/>
              </a:lnSpc>
              <a:spcBef>
                <a:spcPct val="20000"/>
              </a:spcBef>
              <a:spcAft>
                <a:spcPct val="15000"/>
              </a:spcAft>
              <a:buChar char="•"/>
              <a:defRPr sz="1400" b="1">
                <a:solidFill>
                  <a:schemeClr val="bg1"/>
                </a:solidFill>
                <a:latin typeface="Times" charset="0"/>
                <a:ea typeface="MS PGothic" pitchFamily="34" charset="-128"/>
              </a:defRPr>
            </a:lvl6pPr>
            <a:lvl7pPr marL="2971800" indent="-228600" eaLnBrk="0" fontAlgn="base" hangingPunct="0">
              <a:lnSpc>
                <a:spcPct val="80000"/>
              </a:lnSpc>
              <a:spcBef>
                <a:spcPct val="20000"/>
              </a:spcBef>
              <a:spcAft>
                <a:spcPct val="15000"/>
              </a:spcAft>
              <a:buChar char="•"/>
              <a:defRPr sz="1400" b="1">
                <a:solidFill>
                  <a:schemeClr val="bg1"/>
                </a:solidFill>
                <a:latin typeface="Times" charset="0"/>
                <a:ea typeface="MS PGothic" pitchFamily="34" charset="-128"/>
              </a:defRPr>
            </a:lvl7pPr>
            <a:lvl8pPr marL="3429000" indent="-228600" eaLnBrk="0" fontAlgn="base" hangingPunct="0">
              <a:lnSpc>
                <a:spcPct val="80000"/>
              </a:lnSpc>
              <a:spcBef>
                <a:spcPct val="20000"/>
              </a:spcBef>
              <a:spcAft>
                <a:spcPct val="15000"/>
              </a:spcAft>
              <a:buChar char="•"/>
              <a:defRPr sz="1400" b="1">
                <a:solidFill>
                  <a:schemeClr val="bg1"/>
                </a:solidFill>
                <a:latin typeface="Times" charset="0"/>
                <a:ea typeface="MS PGothic" pitchFamily="34" charset="-128"/>
              </a:defRPr>
            </a:lvl8pPr>
            <a:lvl9pPr marL="3886200" indent="-228600" eaLnBrk="0" fontAlgn="base" hangingPunct="0">
              <a:lnSpc>
                <a:spcPct val="80000"/>
              </a:lnSpc>
              <a:spcBef>
                <a:spcPct val="20000"/>
              </a:spcBef>
              <a:spcAft>
                <a:spcPct val="15000"/>
              </a:spcAft>
              <a:buChar char="•"/>
              <a:defRPr sz="1400" b="1">
                <a:solidFill>
                  <a:schemeClr val="bg1"/>
                </a:solidFill>
                <a:latin typeface="Times" charset="0"/>
                <a:ea typeface="MS PGothic" pitchFamily="34" charset="-128"/>
              </a:defRPr>
            </a:lvl9pPr>
          </a:lstStyle>
          <a:p>
            <a:pPr algn="ctr" eaLnBrk="0" hangingPunct="0">
              <a:buFontTx/>
              <a:buNone/>
            </a:pPr>
            <a:r>
              <a:rPr lang="en-US" altLang="en-US" sz="4000" b="0" dirty="0" smtClean="0">
                <a:solidFill>
                  <a:srgbClr val="333399"/>
                </a:solidFill>
                <a:latin typeface="Arial" pitchFamily="34" charset="0"/>
                <a:ea typeface="SimSun" pitchFamily="2" charset="-122"/>
              </a:rPr>
              <a:t>Systematic approach for supporting countries</a:t>
            </a:r>
            <a:endParaRPr lang="en-US" altLang="en-US" sz="4000" b="0" dirty="0">
              <a:solidFill>
                <a:srgbClr val="333399"/>
              </a:solidFill>
              <a:latin typeface="Arial" pitchFamily="34" charset="0"/>
              <a:ea typeface="SimSun" pitchFamily="2" charset="-122"/>
            </a:endParaRPr>
          </a:p>
        </p:txBody>
      </p:sp>
    </p:spTree>
    <p:extLst>
      <p:ext uri="{BB962C8B-B14F-4D97-AF65-F5344CB8AC3E}">
        <p14:creationId xmlns:p14="http://schemas.microsoft.com/office/powerpoint/2010/main" val="404543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333399"/>
                </a:solidFill>
                <a:latin typeface="Arial" pitchFamily="34" charset="0"/>
                <a:ea typeface="SimSun" pitchFamily="2" charset="-122"/>
                <a:cs typeface="Arial" charset="0"/>
              </a:rPr>
              <a:t>Support needs</a:t>
            </a:r>
            <a:endParaRPr lang="en-US" sz="3600" dirty="0">
              <a:solidFill>
                <a:srgbClr val="333399"/>
              </a:solidFill>
              <a:latin typeface="Arial" pitchFamily="34" charset="0"/>
              <a:ea typeface="SimSun" pitchFamily="2" charset="-122"/>
              <a:cs typeface="Arial" charset="0"/>
            </a:endParaRPr>
          </a:p>
        </p:txBody>
      </p:sp>
      <p:sp>
        <p:nvSpPr>
          <p:cNvPr id="3" name="Content Placeholder 2"/>
          <p:cNvSpPr>
            <a:spLocks noGrp="1"/>
          </p:cNvSpPr>
          <p:nvPr>
            <p:ph idx="1"/>
          </p:nvPr>
        </p:nvSpPr>
        <p:spPr>
          <a:xfrm>
            <a:off x="457200" y="1193800"/>
            <a:ext cx="8229600" cy="5317067"/>
          </a:xfrm>
        </p:spPr>
        <p:txBody>
          <a:bodyPr/>
          <a:lstStyle/>
          <a:p>
            <a:pPr marL="0" indent="0">
              <a:buNone/>
            </a:pPr>
            <a:endParaRPr lang="en-US" sz="2400" dirty="0" smtClean="0"/>
          </a:p>
          <a:p>
            <a:pPr lvl="1"/>
            <a:r>
              <a:rPr lang="en-US" sz="2400" dirty="0"/>
              <a:t>Data access</a:t>
            </a:r>
          </a:p>
          <a:p>
            <a:pPr lvl="1"/>
            <a:r>
              <a:rPr lang="en-US" sz="2400" dirty="0" smtClean="0"/>
              <a:t>Standards</a:t>
            </a:r>
          </a:p>
          <a:p>
            <a:pPr lvl="1"/>
            <a:r>
              <a:rPr lang="en-US" sz="2400" dirty="0" smtClean="0"/>
              <a:t>Data rescue, quality control , data management system, data processing (Integration of station and satellite data)</a:t>
            </a:r>
          </a:p>
          <a:p>
            <a:pPr lvl="1"/>
            <a:r>
              <a:rPr lang="en-US" sz="2400" dirty="0" smtClean="0"/>
              <a:t>Observational network, especially for marine areas (Indian Ocean coastline, Lake Victoria, Lake Tanganyika and Lake Malawi)</a:t>
            </a:r>
          </a:p>
          <a:p>
            <a:pPr lvl="1"/>
            <a:r>
              <a:rPr lang="en-US" sz="2400" dirty="0" smtClean="0"/>
              <a:t>Training on methodologies and tools</a:t>
            </a:r>
          </a:p>
          <a:p>
            <a:pPr lvl="1"/>
            <a:r>
              <a:rPr lang="en-US" sz="2400" dirty="0" smtClean="0"/>
              <a:t>Facilitation of institutional cooperation (legal frameworks or </a:t>
            </a:r>
            <a:r>
              <a:rPr lang="en-US" sz="2400" smtClean="0"/>
              <a:t>institutional mechanisms).</a:t>
            </a:r>
            <a:endParaRPr lang="en-US" sz="24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3653" y="5411743"/>
            <a:ext cx="17065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3495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8" descr="gfcs_ppt_2013_3.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0" name="Title 1"/>
          <p:cNvSpPr txBox="1">
            <a:spLocks/>
          </p:cNvSpPr>
          <p:nvPr/>
        </p:nvSpPr>
        <p:spPr>
          <a:xfrm>
            <a:off x="685800" y="2913063"/>
            <a:ext cx="7772400" cy="3232150"/>
          </a:xfrm>
          <a:prstGeom prst="rect">
            <a:avLst/>
          </a:prstGeom>
        </p:spPr>
        <p:txBody>
          <a:bodyPr anchor="ctr">
            <a:normAutofit/>
          </a:bodyPr>
          <a:lstStyle/>
          <a:p>
            <a:pPr algn="ctr" fontAlgn="auto">
              <a:spcAft>
                <a:spcPts val="0"/>
              </a:spcAft>
              <a:defRPr/>
            </a:pPr>
            <a:r>
              <a:rPr lang="en-US" sz="3500" dirty="0">
                <a:solidFill>
                  <a:schemeClr val="bg1"/>
                </a:solidFill>
                <a:latin typeface="Arial"/>
                <a:ea typeface="+mj-ea"/>
                <a:cs typeface="Arial"/>
              </a:rPr>
              <a:t>Thank you for your attention</a:t>
            </a:r>
          </a:p>
        </p:txBody>
      </p:sp>
      <p:sp>
        <p:nvSpPr>
          <p:cNvPr id="4" name="Title 1"/>
          <p:cNvSpPr txBox="1">
            <a:spLocks/>
          </p:cNvSpPr>
          <p:nvPr/>
        </p:nvSpPr>
        <p:spPr>
          <a:xfrm>
            <a:off x="685800" y="6367463"/>
            <a:ext cx="7772400" cy="490537"/>
          </a:xfrm>
          <a:prstGeom prst="rect">
            <a:avLst/>
          </a:prstGeom>
        </p:spPr>
        <p:txBody>
          <a:bodyPr anchor="ctr">
            <a:normAutofit/>
          </a:bodyPr>
          <a:lstStyle/>
          <a:p>
            <a:pPr algn="ctr" fontAlgn="auto">
              <a:spcAft>
                <a:spcPts val="0"/>
              </a:spcAft>
              <a:defRPr/>
            </a:pPr>
            <a:r>
              <a:rPr lang="en-US" sz="1500" dirty="0">
                <a:solidFill>
                  <a:schemeClr val="bg1">
                    <a:lumMod val="50000"/>
                  </a:schemeClr>
                </a:solidFill>
                <a:latin typeface="Arial"/>
                <a:cs typeface="Arial"/>
              </a:rPr>
              <a:t>www.wmo.int/gfcs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2405</TotalTime>
  <Words>793</Words>
  <Application>Microsoft Office PowerPoint</Application>
  <PresentationFormat>On-screen Show (4:3)</PresentationFormat>
  <Paragraphs>56</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GFCS linkages with WIGOS  26 January 2016</vt:lpstr>
      <vt:lpstr>PAC Membership</vt:lpstr>
      <vt:lpstr>Strategic Objectives of the GFCS Operational Plan</vt:lpstr>
      <vt:lpstr>Developing a Proof of Concept </vt:lpstr>
      <vt:lpstr>PowerPoint Presentation</vt:lpstr>
      <vt:lpstr>Support needs</vt:lpstr>
      <vt:lpstr>PowerPoint Presentation</vt:lpstr>
    </vt:vector>
  </TitlesOfParts>
  <Company>WMO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Alex Keshavjee</dc:creator>
  <cp:lastModifiedBy>Meeting 02</cp:lastModifiedBy>
  <cp:revision>135</cp:revision>
  <cp:lastPrinted>2016-01-21T07:22:26Z</cp:lastPrinted>
  <dcterms:created xsi:type="dcterms:W3CDTF">2013-02-21T10:13:59Z</dcterms:created>
  <dcterms:modified xsi:type="dcterms:W3CDTF">2016-01-27T11:16:27Z</dcterms:modified>
</cp:coreProperties>
</file>