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50" r:id="rId2"/>
    <p:sldMasterId id="2147483949" r:id="rId3"/>
    <p:sldMasterId id="2147484437" r:id="rId4"/>
    <p:sldMasterId id="2147484488" r:id="rId5"/>
  </p:sldMasterIdLst>
  <p:notesMasterIdLst>
    <p:notesMasterId r:id="rId16"/>
  </p:notesMasterIdLst>
  <p:handoutMasterIdLst>
    <p:handoutMasterId r:id="rId17"/>
  </p:handoutMasterIdLst>
  <p:sldIdLst>
    <p:sldId id="263" r:id="rId6"/>
    <p:sldId id="332" r:id="rId7"/>
    <p:sldId id="376" r:id="rId8"/>
    <p:sldId id="375" r:id="rId9"/>
    <p:sldId id="386" r:id="rId10"/>
    <p:sldId id="388" r:id="rId11"/>
    <p:sldId id="389" r:id="rId12"/>
    <p:sldId id="387" r:id="rId13"/>
    <p:sldId id="390" r:id="rId14"/>
    <p:sldId id="384" r:id="rId15"/>
  </p:sldIdLst>
  <p:sldSz cx="9144000" cy="6858000" type="screen4x3"/>
  <p:notesSz cx="6794500" cy="9906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08080"/>
    <a:srgbClr val="BBE0E3"/>
    <a:srgbClr val="66FF66"/>
    <a:srgbClr val="5D46EA"/>
    <a:srgbClr val="0033CC"/>
    <a:srgbClr val="CC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8" autoAdjust="0"/>
    <p:restoredTop sz="92363" autoAdjust="0"/>
  </p:normalViewPr>
  <p:slideViewPr>
    <p:cSldViewPr showGuides="1">
      <p:cViewPr>
        <p:scale>
          <a:sx n="80" d="100"/>
          <a:sy n="80" d="100"/>
        </p:scale>
        <p:origin x="-1848" y="-20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smtClean="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smtClean="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smtClean="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smtClean="0">
                <a:latin typeface="Times" charset="0"/>
              </a:defRPr>
            </a:lvl1pPr>
          </a:lstStyle>
          <a:p>
            <a:pPr>
              <a:defRPr/>
            </a:pPr>
            <a:fld id="{916840E6-E09C-4EF7-ABF9-C3EC5F5028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2103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smtClean="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smtClean="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smtClean="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smtClean="0">
                <a:latin typeface="Times" charset="0"/>
              </a:defRPr>
            </a:lvl1pPr>
          </a:lstStyle>
          <a:p>
            <a:pPr>
              <a:defRPr/>
            </a:pPr>
            <a:fld id="{73465EC4-87F4-4F80-800D-F6715D10DB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80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ED8AF4E-C676-4995-9746-C64A53AA5E8C}" type="slidenum">
              <a:rPr lang="en-US" altLang="de-DE" sz="1200">
                <a:solidFill>
                  <a:srgbClr val="000000"/>
                </a:solidFill>
                <a:latin typeface="Times" charset="0"/>
              </a:rPr>
              <a:pPr/>
              <a:t>2</a:t>
            </a:fld>
            <a:endParaRPr lang="en-US" altLang="de-DE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ED8AF4E-C676-4995-9746-C64A53AA5E8C}" type="slidenum">
              <a:rPr lang="en-US" altLang="de-DE" sz="1200">
                <a:solidFill>
                  <a:srgbClr val="000000"/>
                </a:solidFill>
                <a:latin typeface="Times" charset="0"/>
              </a:rPr>
              <a:pPr/>
              <a:t>3</a:t>
            </a:fld>
            <a:endParaRPr lang="en-US" altLang="de-DE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ED8AF4E-C676-4995-9746-C64A53AA5E8C}" type="slidenum">
              <a:rPr lang="en-US" altLang="de-DE" sz="1200">
                <a:solidFill>
                  <a:srgbClr val="000000"/>
                </a:solidFill>
                <a:latin typeface="Times" charset="0"/>
              </a:rPr>
              <a:pPr/>
              <a:t>4</a:t>
            </a:fld>
            <a:endParaRPr lang="en-US" altLang="de-DE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ED8AF4E-C676-4995-9746-C64A53AA5E8C}" type="slidenum">
              <a:rPr lang="en-US" altLang="de-DE" sz="1200">
                <a:solidFill>
                  <a:srgbClr val="000000"/>
                </a:solidFill>
                <a:latin typeface="Times" charset="0"/>
              </a:rPr>
              <a:pPr/>
              <a:t>5</a:t>
            </a:fld>
            <a:endParaRPr lang="en-US" altLang="de-DE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ED8AF4E-C676-4995-9746-C64A53AA5E8C}" type="slidenum">
              <a:rPr lang="en-US" altLang="de-DE" sz="1200">
                <a:solidFill>
                  <a:srgbClr val="000000"/>
                </a:solidFill>
                <a:latin typeface="Times" charset="0"/>
              </a:rPr>
              <a:pPr/>
              <a:t>6</a:t>
            </a:fld>
            <a:endParaRPr lang="en-US" altLang="de-DE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ED8AF4E-C676-4995-9746-C64A53AA5E8C}" type="slidenum">
              <a:rPr lang="en-US" altLang="de-DE" sz="1200">
                <a:solidFill>
                  <a:srgbClr val="000000"/>
                </a:solidFill>
                <a:latin typeface="Times" charset="0"/>
              </a:rPr>
              <a:pPr/>
              <a:t>7</a:t>
            </a:fld>
            <a:endParaRPr lang="en-US" altLang="de-DE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ED8AF4E-C676-4995-9746-C64A53AA5E8C}" type="slidenum">
              <a:rPr lang="en-US" altLang="de-DE" sz="1200">
                <a:solidFill>
                  <a:srgbClr val="000000"/>
                </a:solidFill>
                <a:latin typeface="Times" charset="0"/>
              </a:rPr>
              <a:pPr/>
              <a:t>8</a:t>
            </a:fld>
            <a:endParaRPr lang="en-US" altLang="de-DE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ED8AF4E-C676-4995-9746-C64A53AA5E8C}" type="slidenum">
              <a:rPr lang="en-US" altLang="de-DE" sz="1200">
                <a:solidFill>
                  <a:srgbClr val="000000"/>
                </a:solidFill>
                <a:latin typeface="Times" charset="0"/>
              </a:rPr>
              <a:pPr/>
              <a:t>9</a:t>
            </a:fld>
            <a:endParaRPr lang="en-US" altLang="de-DE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  <a:defRPr/>
            </a:pPr>
            <a:r>
              <a:rPr lang="en-US" sz="1800" smtClean="0">
                <a:solidFill>
                  <a:schemeClr val="bg1"/>
                </a:solidFill>
                <a:latin typeface="Arial Black" pitchFamily="34" charset="0"/>
              </a:rPr>
              <a:t>WMO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3E13E4-DD52-41D8-A4C1-7C2E642796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5039528"/>
      </p:ext>
    </p:extLst>
  </p:cSld>
  <p:clrMapOvr>
    <a:masterClrMapping/>
  </p:clrMapOvr>
  <p:transition spd="slow"/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4A88A-B002-4DA6-9C38-9C7659D1B4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9240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286D0-DBE3-4221-A42F-6D10B509BE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8868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738AD-8FA8-4200-8539-85D9E59B28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985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9131D-0BDF-4EC6-9EA3-364DE01621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872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DDE5A-C2A9-48AA-92B6-69364A646A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667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5BF3D-94DE-4E0F-B995-B288F0887F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80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16412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16413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8109A-73D7-4D58-9470-62C4D82D29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129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B35E8-5D14-4EF7-A44A-E4A35A6123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1799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87DE7-24E1-4B65-93F2-EB6D6BD50C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8753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BA7B3-084A-4CA1-9D77-87DD4C5965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044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  <a:defRPr/>
            </a:pPr>
            <a:r>
              <a:rPr lang="en-US" sz="1800" smtClean="0">
                <a:solidFill>
                  <a:schemeClr val="bg1"/>
                </a:solidFill>
                <a:latin typeface="Arial Black" pitchFamily="34" charset="0"/>
              </a:rPr>
              <a:t>WMO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8175" y="260350"/>
            <a:ext cx="69850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405188"/>
            <a:ext cx="6985000" cy="1752600"/>
          </a:xfrm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2F4978-351A-4DF3-8FFF-B3CD8268FD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77895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29171-1AD8-4DA6-8DDD-FAE62AE6D2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6082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C428-871B-4E7D-8D06-A87EF4CE39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2333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EC33D-3E2B-40CE-9A73-1030712B51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74957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264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264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3BC34-2746-4109-9043-8294C74255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080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4" descr="Wapp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87350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38700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331640" y="1988840"/>
            <a:ext cx="7488832" cy="35283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451569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4" descr="Wapp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87350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38700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1553138"/>
            <a:ext cx="9144000" cy="4468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de-CH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280897" y="980406"/>
            <a:ext cx="7345363" cy="3603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788043" y="2103566"/>
            <a:ext cx="3783957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868363" y="2633663"/>
            <a:ext cx="3662362" cy="2954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de-CH" noProof="0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768164" y="2107111"/>
            <a:ext cx="3783957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17"/>
          <p:cNvSpPr>
            <a:spLocks noGrp="1"/>
          </p:cNvSpPr>
          <p:nvPr>
            <p:ph type="pic" sz="quarter" idx="15"/>
          </p:nvPr>
        </p:nvSpPr>
        <p:spPr>
          <a:xfrm>
            <a:off x="4848484" y="2637208"/>
            <a:ext cx="3662362" cy="2954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de-CH" noProof="0" dirty="0"/>
          </a:p>
        </p:txBody>
      </p:sp>
    </p:spTree>
    <p:extLst>
      <p:ext uri="{BB962C8B-B14F-4D97-AF65-F5344CB8AC3E}">
        <p14:creationId xmlns:p14="http://schemas.microsoft.com/office/powerpoint/2010/main" val="15693847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ktanden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4" descr="Wapp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87350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260648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65226" y="2121233"/>
            <a:ext cx="2376314" cy="443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502512" y="3499634"/>
            <a:ext cx="2392327" cy="20388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de-CH" noProof="0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6303191" y="3490376"/>
            <a:ext cx="2367383" cy="20278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de-CH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608731" y="2431521"/>
            <a:ext cx="2410991" cy="135751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3450795" y="2121233"/>
            <a:ext cx="2376314" cy="443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19"/>
          </p:nvPr>
        </p:nvSpPr>
        <p:spPr>
          <a:xfrm>
            <a:off x="3494300" y="2431521"/>
            <a:ext cx="2410991" cy="135751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6256687" y="2121232"/>
            <a:ext cx="2376314" cy="443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Text Placeholder 18"/>
          <p:cNvSpPr>
            <a:spLocks noGrp="1"/>
          </p:cNvSpPr>
          <p:nvPr>
            <p:ph type="body" sz="quarter" idx="21"/>
          </p:nvPr>
        </p:nvSpPr>
        <p:spPr>
          <a:xfrm>
            <a:off x="6300192" y="2431520"/>
            <a:ext cx="2410991" cy="1357519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Picture Placeholder 8"/>
          <p:cNvSpPr>
            <a:spLocks noGrp="1"/>
          </p:cNvSpPr>
          <p:nvPr>
            <p:ph type="pic" sz="quarter" idx="22"/>
          </p:nvPr>
        </p:nvSpPr>
        <p:spPr>
          <a:xfrm>
            <a:off x="608663" y="3479743"/>
            <a:ext cx="2392327" cy="20388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de-CH" noProof="0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1553138"/>
            <a:ext cx="9144000" cy="4468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de-CH" noProof="0" dirty="0"/>
          </a:p>
        </p:txBody>
      </p:sp>
    </p:spTree>
    <p:extLst>
      <p:ext uri="{BB962C8B-B14F-4D97-AF65-F5344CB8AC3E}">
        <p14:creationId xmlns:p14="http://schemas.microsoft.com/office/powerpoint/2010/main" val="3048281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4" descr="Wapp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87350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1252810" y="1634728"/>
            <a:ext cx="6991598" cy="2946400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38700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284411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4" descr="Wapp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87350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552575"/>
            <a:ext cx="9144000" cy="4468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endParaRPr lang="de-CH" noProof="0" dirty="0" smtClean="0"/>
          </a:p>
          <a:p>
            <a:pPr lvl="0"/>
            <a:endParaRPr lang="de-CH" noProof="0" dirty="0" smtClean="0"/>
          </a:p>
          <a:p>
            <a:pPr lvl="0"/>
            <a:r>
              <a:rPr lang="de-CH" noProof="0" dirty="0" smtClean="0"/>
              <a:t>Fläche: Rechteck, Farb-Füllung grau , gemäss CD</a:t>
            </a:r>
            <a:endParaRPr lang="de-CH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1331913" y="1556792"/>
            <a:ext cx="1727200" cy="44645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de-CH" noProof="0" dirty="0"/>
          </a:p>
        </p:txBody>
      </p:sp>
      <p:sp>
        <p:nvSpPr>
          <p:cNvPr id="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38700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3203848" y="1556792"/>
            <a:ext cx="1727200" cy="44645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de-CH" noProof="0" dirty="0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076056" y="1556792"/>
            <a:ext cx="3664024" cy="21602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de-CH" noProof="0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5076056" y="3861048"/>
            <a:ext cx="3664024" cy="21602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de-CH" noProof="0" dirty="0"/>
          </a:p>
        </p:txBody>
      </p:sp>
    </p:spTree>
    <p:extLst>
      <p:ext uri="{BB962C8B-B14F-4D97-AF65-F5344CB8AC3E}">
        <p14:creationId xmlns:p14="http://schemas.microsoft.com/office/powerpoint/2010/main" val="10205947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4" descr="Wapp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87350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1252810" y="1634728"/>
            <a:ext cx="4297321" cy="489061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38700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/>
          </p:nvPr>
        </p:nvSpPr>
        <p:spPr>
          <a:xfrm>
            <a:off x="5508104" y="1412875"/>
            <a:ext cx="3240087" cy="5111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2331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400"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84CFF-05D3-4CA9-8DFD-CFCFF31C8A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5113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zwei Inhalte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4" descr="Wapp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87350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51984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  <a:defRPr/>
            </a:pPr>
            <a:r>
              <a:rPr lang="en-US" sz="1800" smtClean="0">
                <a:solidFill>
                  <a:srgbClr val="FFFFFF"/>
                </a:solidFill>
                <a:latin typeface="Arial Black" pitchFamily="34" charset="0"/>
              </a:rPr>
              <a:t>WMO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02E6EC-09A1-4B1B-ABA9-493C21B0F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8372679"/>
      </p:ext>
    </p:extLst>
  </p:cSld>
  <p:clrMapOvr>
    <a:masterClrMapping/>
  </p:clrMapOvr>
  <p:transition spd="slow"/>
  <p:hf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  <a:defRPr/>
            </a:pPr>
            <a:r>
              <a:rPr lang="en-US" sz="1800" smtClean="0">
                <a:solidFill>
                  <a:srgbClr val="FFFFFF"/>
                </a:solidFill>
                <a:latin typeface="Arial Black" pitchFamily="34" charset="0"/>
              </a:rPr>
              <a:t>WMO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8175" y="260350"/>
            <a:ext cx="69850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405188"/>
            <a:ext cx="6985000" cy="1752600"/>
          </a:xfrm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17DA78-4652-4EDA-8EB0-27D44C06C8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041044"/>
      </p:ext>
    </p:extLst>
  </p:cSld>
  <p:clrMapOvr>
    <a:masterClrMapping/>
  </p:clrMapOvr>
  <p:hf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F8A36-A3BD-42B1-BFDC-9A401AA21E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86095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74127-64C3-4F39-93F5-924ADA3C10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1799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640D6-15C7-4692-8051-0F23218252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32695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054E8-09C6-4437-97B7-ABCDC848B2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5631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4F4B4-B370-45E0-A922-105B72B8B0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4848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A1864-1F37-4915-9FE1-7F33CED9AF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17902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056EC-5320-498E-8574-7F020666CD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6722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E712F-FFAC-46CE-AA0C-CCCF077E8B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9262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143CB-5CE8-48CF-BD0A-14DBCDE3F6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87638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7F1B1-5C63-40ED-9577-12FE805831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3218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99F83-2F7F-405C-A32C-0C8C6F017A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828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B9DA5-298E-4C31-9036-6332086A52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0305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B3921-CDA5-4D85-8D39-2FEB62FF5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247374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78341-B06D-4BE0-933D-C4853B7FF2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1017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16412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16413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38C0F-4A52-4FE4-A2EB-6CF92E1194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21304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66CB0-09D6-4990-939B-8894E29521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7204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2DEB6-C71D-4C74-B134-746E394CD3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19748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F0E0E-A229-4A64-A0BE-6E1144951F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12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D2B55-460F-4653-8D44-2D97CD3359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178257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997DC-8206-489D-A775-A98F613377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682475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F14C5-6FA9-49FF-B8BE-431204661C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8068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6B39B-6823-4239-A145-AD30EEF6B5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2265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264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264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9972A-390F-4D9B-A56B-F785883855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661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73467-8755-4824-A96E-16977231BB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106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D16ED-93C6-4BAB-96F9-8267D2FFAC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34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CIMO vs WIGOS –  B. Calpini - Feb 2014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7AFBF2-E632-45C1-BFDE-F917C19277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21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37FD2-908D-436F-A1FD-CA01FB7BD9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418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Relationship Id="rId9" Type="http://schemas.openxmlformats.org/officeDocument/2006/relationships/image" Target="../media/image4.w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wmo_ppt_2012.jp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0"/>
            <a:r>
              <a:rPr lang="en-US" altLang="de-DE" smtClean="0"/>
              <a:t>First level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fld id="{CA26E4AC-198F-4662-9F93-9C11E39B71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47" r:id="rId1"/>
    <p:sldLayoutId id="2147485248" r:id="rId2"/>
    <p:sldLayoutId id="2147485206" r:id="rId3"/>
    <p:sldLayoutId id="2147485207" r:id="rId4"/>
    <p:sldLayoutId id="2147485208" r:id="rId5"/>
    <p:sldLayoutId id="2147485209" r:id="rId6"/>
    <p:sldLayoutId id="2147485210" r:id="rId7"/>
    <p:sldLayoutId id="2147485249" r:id="rId8"/>
    <p:sldLayoutId id="2147485211" r:id="rId9"/>
    <p:sldLayoutId id="2147485212" r:id="rId10"/>
    <p:sldLayoutId id="2147485213" r:id="rId11"/>
    <p:sldLayoutId id="2147485214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wmo_ppt_2012_last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4365625"/>
            <a:ext cx="87852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This space can be used for contact information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462713"/>
            <a:ext cx="24479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48263" y="6462713"/>
            <a:ext cx="1905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fld id="{CC04AF45-DAB3-48CE-AA4C-BC8D889112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573463"/>
            <a:ext cx="87137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Thank you for your attention</a:t>
            </a:r>
          </a:p>
        </p:txBody>
      </p:sp>
      <p:sp>
        <p:nvSpPr>
          <p:cNvPr id="3079" name="Title 9"/>
          <p:cNvSpPr txBox="1">
            <a:spLocks/>
          </p:cNvSpPr>
          <p:nvPr/>
        </p:nvSpPr>
        <p:spPr bwMode="auto">
          <a:xfrm>
            <a:off x="117475" y="6380163"/>
            <a:ext cx="114141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sz="1200" smtClean="0">
                <a:cs typeface="Arial" charset="0"/>
              </a:rPr>
              <a:t>www.wmo.int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5" r:id="rId1"/>
    <p:sldLayoutId id="2147485216" r:id="rId2"/>
    <p:sldLayoutId id="2147485217" r:id="rId3"/>
    <p:sldLayoutId id="2147485218" r:id="rId4"/>
    <p:sldLayoutId id="2147485219" r:id="rId5"/>
    <p:sldLayoutId id="2147485220" r:id="rId6"/>
    <p:sldLayoutId id="2147485221" r:id="rId7"/>
    <p:sldLayoutId id="2147485222" r:id="rId8"/>
    <p:sldLayoutId id="2147485223" r:id="rId9"/>
    <p:sldLayoutId id="2147485224" r:id="rId10"/>
    <p:sldLayoutId id="214748522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bg1"/>
          </a:solidFill>
          <a:latin typeface="Arial" charset="0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bg1"/>
          </a:solidFill>
          <a:latin typeface="Arial" charset="0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4" descr="Wappe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87350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33"/>
          <p:cNvSpPr txBox="1">
            <a:spLocks noChangeArrowheads="1"/>
          </p:cNvSpPr>
          <p:nvPr/>
        </p:nvSpPr>
        <p:spPr bwMode="auto">
          <a:xfrm>
            <a:off x="6732588" y="6597650"/>
            <a:ext cx="2266950" cy="12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105000"/>
              </a:lnSpc>
              <a:buClrTx/>
              <a:buFontTx/>
              <a:buNone/>
              <a:defRPr/>
            </a:pPr>
            <a:fld id="{CDA5AD63-91AD-4CAF-A067-FD622E89FA17}" type="slidenum">
              <a:rPr lang="de-CH" sz="800" smtClean="0">
                <a:solidFill>
                  <a:srgbClr val="000000"/>
                </a:solidFill>
              </a:rPr>
              <a:pPr algn="r">
                <a:lnSpc>
                  <a:spcPct val="105000"/>
                </a:lnSpc>
                <a:buClrTx/>
                <a:buFontTx/>
                <a:buNone/>
                <a:defRPr/>
              </a:pPr>
              <a:t>‹#›</a:t>
            </a:fld>
            <a:r>
              <a:rPr lang="de-CH" sz="800" dirty="0" smtClean="0">
                <a:solidFill>
                  <a:srgbClr val="000000"/>
                </a:solidFill>
              </a:rPr>
              <a:t>  (Autor)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0" r:id="rId1"/>
    <p:sldLayoutId id="2147485251" r:id="rId2"/>
    <p:sldLayoutId id="2147485252" r:id="rId3"/>
    <p:sldLayoutId id="2147485253" r:id="rId4"/>
    <p:sldLayoutId id="2147485254" r:id="rId5"/>
    <p:sldLayoutId id="2147485255" r:id="rId6"/>
    <p:sldLayoutId id="2147485256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2B2B2"/>
        </a:buClr>
        <a:buChar char="•"/>
        <a:defRPr sz="21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wmo_ppt_2012.jp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647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836713"/>
            <a:ext cx="8713788" cy="51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 smtClean="0"/>
              <a:t>Click to edit Master text styles</a:t>
            </a:r>
          </a:p>
          <a:p>
            <a:pPr lvl="0"/>
            <a:r>
              <a:rPr lang="en-US" altLang="de-DE" dirty="0" smtClean="0"/>
              <a:t>First level</a:t>
            </a:r>
          </a:p>
          <a:p>
            <a:pPr lvl="1"/>
            <a:r>
              <a:rPr lang="en-US" altLang="de-DE" dirty="0" smtClean="0"/>
              <a:t>Second level</a:t>
            </a:r>
          </a:p>
          <a:p>
            <a:pPr lvl="2"/>
            <a:r>
              <a:rPr lang="en-US" altLang="de-DE" dirty="0" smtClean="0"/>
              <a:t>Third level</a:t>
            </a:r>
          </a:p>
          <a:p>
            <a:pPr lvl="3"/>
            <a:r>
              <a:rPr lang="en-US" altLang="de-DE" dirty="0" smtClean="0"/>
              <a:t>Fourth level</a:t>
            </a:r>
          </a:p>
          <a:p>
            <a:pPr lvl="4"/>
            <a:r>
              <a:rPr lang="en-US" altLang="de-DE" dirty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685B0CD-ED48-4C2C-9049-63AE9A0559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7" r:id="rId1"/>
    <p:sldLayoutId id="2147485258" r:id="rId2"/>
    <p:sldLayoutId id="2147485226" r:id="rId3"/>
    <p:sldLayoutId id="2147485227" r:id="rId4"/>
    <p:sldLayoutId id="2147485228" r:id="rId5"/>
    <p:sldLayoutId id="2147485229" r:id="rId6"/>
    <p:sldLayoutId id="2147485230" r:id="rId7"/>
    <p:sldLayoutId id="2147485231" r:id="rId8"/>
    <p:sldLayoutId id="2147485232" r:id="rId9"/>
    <p:sldLayoutId id="2147485233" r:id="rId10"/>
    <p:sldLayoutId id="2147485234" r:id="rId11"/>
    <p:sldLayoutId id="2147485235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wmo_ppt_2012_last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4365625"/>
            <a:ext cx="87852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This space can be used for contact information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462713"/>
            <a:ext cx="24479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48263" y="6462713"/>
            <a:ext cx="1905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57608B3-D46E-48C1-A33B-1F63ED40BD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573463"/>
            <a:ext cx="87137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Thank you for your attention</a:t>
            </a:r>
          </a:p>
        </p:txBody>
      </p:sp>
      <p:sp>
        <p:nvSpPr>
          <p:cNvPr id="3079" name="Title 9"/>
          <p:cNvSpPr txBox="1">
            <a:spLocks/>
          </p:cNvSpPr>
          <p:nvPr/>
        </p:nvSpPr>
        <p:spPr bwMode="auto">
          <a:xfrm>
            <a:off x="117475" y="6380163"/>
            <a:ext cx="114141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sz="1200" smtClean="0">
                <a:solidFill>
                  <a:srgbClr val="000000"/>
                </a:solidFill>
                <a:cs typeface="Arial" charset="0"/>
              </a:rPr>
              <a:t>www.wmo.int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36" r:id="rId1"/>
    <p:sldLayoutId id="2147485237" r:id="rId2"/>
    <p:sldLayoutId id="2147485238" r:id="rId3"/>
    <p:sldLayoutId id="2147485239" r:id="rId4"/>
    <p:sldLayoutId id="2147485240" r:id="rId5"/>
    <p:sldLayoutId id="2147485241" r:id="rId6"/>
    <p:sldLayoutId id="2147485242" r:id="rId7"/>
    <p:sldLayoutId id="2147485243" r:id="rId8"/>
    <p:sldLayoutId id="2147485244" r:id="rId9"/>
    <p:sldLayoutId id="2147485245" r:id="rId10"/>
    <p:sldLayoutId id="214748524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bg1"/>
          </a:solidFill>
          <a:latin typeface="Arial" charset="0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bg1"/>
          </a:solidFill>
          <a:latin typeface="Arial" charset="0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o.int/wigos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850" y="1916113"/>
            <a:ext cx="8496300" cy="4249737"/>
          </a:xfrm>
        </p:spPr>
        <p:txBody>
          <a:bodyPr/>
          <a:lstStyle/>
          <a:p>
            <a:r>
              <a:rPr lang="en-US" altLang="de-DE" dirty="0"/>
              <a:t/>
            </a:r>
            <a:br>
              <a:rPr lang="en-US" altLang="de-DE" dirty="0"/>
            </a:br>
            <a:r>
              <a:rPr lang="en-US" altLang="de-DE" dirty="0" smtClean="0"/>
              <a:t>Proposed Task Team on</a:t>
            </a:r>
            <a:br>
              <a:rPr lang="en-US" altLang="de-DE" dirty="0" smtClean="0"/>
            </a:br>
            <a:r>
              <a:rPr lang="en-US" altLang="de-DE" dirty="0" smtClean="0"/>
              <a:t>Partnerships and </a:t>
            </a:r>
            <a:br>
              <a:rPr lang="en-US" altLang="de-DE" dirty="0" smtClean="0"/>
            </a:br>
            <a:r>
              <a:rPr lang="en-US" altLang="de-DE" dirty="0" smtClean="0"/>
              <a:t>Data Guidance</a:t>
            </a:r>
            <a:r>
              <a:rPr lang="en-US" altLang="de-DE" dirty="0"/>
              <a:t/>
            </a:r>
            <a:br>
              <a:rPr lang="en-US" altLang="de-DE" dirty="0"/>
            </a:br>
            <a:r>
              <a:rPr lang="en-US" altLang="de-DE" dirty="0"/>
              <a:t/>
            </a:r>
            <a:br>
              <a:rPr lang="en-US" altLang="de-DE" dirty="0"/>
            </a:br>
            <a:r>
              <a:rPr lang="en-US" altLang="de-DE" dirty="0"/>
              <a:t/>
            </a:r>
            <a:br>
              <a:rPr lang="en-US" altLang="de-DE" dirty="0"/>
            </a:br>
            <a:r>
              <a:rPr lang="en-US" altLang="de-DE" dirty="0"/>
              <a:t/>
            </a:r>
            <a:br>
              <a:rPr lang="en-US" altLang="de-DE" dirty="0"/>
            </a:br>
            <a:endParaRPr lang="en-US" altLang="de-DE" sz="3600" dirty="0"/>
          </a:p>
        </p:txBody>
      </p:sp>
      <p:sp>
        <p:nvSpPr>
          <p:cNvPr id="27652" name="Subtitle 1"/>
          <p:cNvSpPr>
            <a:spLocks noGrp="1"/>
          </p:cNvSpPr>
          <p:nvPr>
            <p:ph type="subTitle" idx="1"/>
          </p:nvPr>
        </p:nvSpPr>
        <p:spPr>
          <a:xfrm>
            <a:off x="611188" y="4365625"/>
            <a:ext cx="7921625" cy="1655763"/>
          </a:xfrm>
        </p:spPr>
        <p:txBody>
          <a:bodyPr/>
          <a:lstStyle/>
          <a:p>
            <a:r>
              <a:rPr lang="fr-CH" altLang="de-DE" sz="2000" dirty="0" smtClean="0"/>
              <a:t>Mike Manore</a:t>
            </a:r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042988" y="6453188"/>
            <a:ext cx="4465637" cy="31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200" dirty="0" smtClean="0">
                <a:solidFill>
                  <a:srgbClr val="000000"/>
                </a:solidFill>
              </a:rPr>
              <a:t>ICG-WIGOS5, </a:t>
            </a:r>
            <a:r>
              <a:rPr lang="en-US" altLang="de-DE" sz="1200" smtClean="0">
                <a:solidFill>
                  <a:srgbClr val="000000"/>
                </a:solidFill>
              </a:rPr>
              <a:t>25-29 January 2016</a:t>
            </a:r>
            <a:endParaRPr lang="en-US" altLang="de-DE" sz="12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smtClean="0"/>
              <a:t>Thank you for your attention</a:t>
            </a:r>
            <a:endParaRPr lang="en-US" altLang="de-DE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H" altLang="de-DE" sz="3600" smtClean="0">
                <a:hlinkClick r:id="rId2"/>
              </a:rPr>
              <a:t>www.wmo.int/wigos</a:t>
            </a:r>
            <a:endParaRPr lang="fr-CH" altLang="de-DE" sz="3600" smtClean="0"/>
          </a:p>
          <a:p>
            <a:endParaRPr lang="en-US" altLang="de-DE" smtClean="0"/>
          </a:p>
        </p:txBody>
      </p:sp>
    </p:spTree>
    <p:extLst>
      <p:ext uri="{BB962C8B-B14F-4D97-AF65-F5344CB8AC3E}">
        <p14:creationId xmlns:p14="http://schemas.microsoft.com/office/powerpoint/2010/main" val="20633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9"/>
          <p:cNvSpPr>
            <a:spLocks noChangeArrowheads="1"/>
          </p:cNvSpPr>
          <p:nvPr/>
        </p:nvSpPr>
        <p:spPr bwMode="auto">
          <a:xfrm>
            <a:off x="228600" y="1371600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de-DE" sz="1800" dirty="0">
                <a:solidFill>
                  <a:srgbClr val="FFFFFF"/>
                </a:solidFill>
                <a:latin typeface="Arial Black" pitchFamily="34" charset="0"/>
              </a:rPr>
              <a:t>WMO</a:t>
            </a:r>
            <a:endParaRPr lang="en-US" altLang="de-DE" sz="1400" dirty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4819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60648"/>
            <a:ext cx="8713788" cy="792162"/>
          </a:xfrm>
        </p:spPr>
        <p:txBody>
          <a:bodyPr/>
          <a:lstStyle/>
          <a:p>
            <a:r>
              <a:rPr lang="en-GB" altLang="de-DE" sz="2800" b="1" dirty="0" smtClean="0"/>
              <a:t>Context</a:t>
            </a:r>
            <a:endParaRPr lang="en-US" altLang="de-DE" sz="2800" b="1" dirty="0"/>
          </a:p>
        </p:txBody>
      </p:sp>
      <p:sp>
        <p:nvSpPr>
          <p:cNvPr id="34820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124744"/>
            <a:ext cx="8713787" cy="4560888"/>
          </a:xfrm>
        </p:spPr>
        <p:txBody>
          <a:bodyPr/>
          <a:lstStyle/>
          <a:p>
            <a:pPr marL="344488" indent="-344488">
              <a:spcBef>
                <a:spcPts val="1200"/>
              </a:spcBef>
            </a:pPr>
            <a:r>
              <a:rPr lang="en-GB" sz="2000" dirty="0" smtClean="0"/>
              <a:t>Goal of WIGOS to </a:t>
            </a:r>
            <a:r>
              <a:rPr lang="en-GB" sz="2000" dirty="0"/>
              <a:t>enhance WMO and National observations through integration of </a:t>
            </a:r>
            <a:r>
              <a:rPr lang="en-GB" sz="2000" dirty="0" smtClean="0"/>
              <a:t>non-NMHS data</a:t>
            </a:r>
          </a:p>
          <a:p>
            <a:pPr marL="344488" lvl="1" indent="-344488">
              <a:spcBef>
                <a:spcPts val="1200"/>
              </a:spcBef>
            </a:pPr>
            <a:r>
              <a:rPr lang="en-GB" sz="2000" dirty="0" smtClean="0">
                <a:ea typeface="+mn-ea"/>
                <a:cs typeface="+mn-cs"/>
              </a:rPr>
              <a:t>Opportunity </a:t>
            </a:r>
            <a:r>
              <a:rPr lang="en-GB" sz="2000" dirty="0">
                <a:ea typeface="+mn-ea"/>
                <a:cs typeface="+mn-cs"/>
              </a:rPr>
              <a:t>for NMHS leadership in strengthening national observing </a:t>
            </a:r>
            <a:r>
              <a:rPr lang="en-GB" sz="2000" dirty="0" smtClean="0">
                <a:ea typeface="+mn-ea"/>
                <a:cs typeface="+mn-cs"/>
              </a:rPr>
              <a:t>systems </a:t>
            </a:r>
            <a:r>
              <a:rPr lang="en-GB" sz="2000" dirty="0">
                <a:ea typeface="+mn-ea"/>
                <a:cs typeface="+mn-cs"/>
              </a:rPr>
              <a:t>to support WMO </a:t>
            </a:r>
            <a:r>
              <a:rPr lang="en-GB" sz="2000" dirty="0" smtClean="0">
                <a:ea typeface="+mn-ea"/>
                <a:cs typeface="+mn-cs"/>
              </a:rPr>
              <a:t>and national </a:t>
            </a:r>
            <a:r>
              <a:rPr lang="en-GB" sz="2000" dirty="0">
                <a:ea typeface="+mn-ea"/>
                <a:cs typeface="+mn-cs"/>
              </a:rPr>
              <a:t>goals</a:t>
            </a:r>
          </a:p>
          <a:p>
            <a:pPr marL="342900" lvl="1" indent="-342900">
              <a:spcBef>
                <a:spcPts val="1800"/>
              </a:spcBef>
            </a:pPr>
            <a:r>
              <a:rPr lang="en-GB" sz="2000" dirty="0" smtClean="0">
                <a:ea typeface="+mn-ea"/>
                <a:cs typeface="+mn-cs"/>
              </a:rPr>
              <a:t>Informal </a:t>
            </a:r>
            <a:r>
              <a:rPr lang="en-GB" sz="2000" dirty="0">
                <a:ea typeface="+mn-ea"/>
                <a:cs typeface="+mn-cs"/>
              </a:rPr>
              <a:t>Task Team - CBS(Ex) </a:t>
            </a:r>
            <a:r>
              <a:rPr lang="en-GB" sz="2000" dirty="0" smtClean="0">
                <a:ea typeface="+mn-ea"/>
                <a:cs typeface="+mn-cs"/>
              </a:rPr>
              <a:t>2014</a:t>
            </a:r>
            <a:endParaRPr lang="en-GB" sz="2000" dirty="0">
              <a:ea typeface="+mn-ea"/>
              <a:cs typeface="+mn-cs"/>
            </a:endParaRPr>
          </a:p>
          <a:p>
            <a:pPr marL="723900" lvl="2" indent="-342900">
              <a:spcBef>
                <a:spcPts val="600"/>
              </a:spcBef>
            </a:pPr>
            <a:r>
              <a:rPr lang="en-GB" sz="1800" dirty="0"/>
              <a:t>Discussion Paper on External </a:t>
            </a:r>
            <a:r>
              <a:rPr lang="en-GB" sz="1800" dirty="0" smtClean="0"/>
              <a:t>Data - ICG-WIGOS-4</a:t>
            </a:r>
            <a:endParaRPr lang="en-GB" sz="1800" dirty="0"/>
          </a:p>
          <a:p>
            <a:pPr marL="723900" lvl="2" indent="-342900">
              <a:spcBef>
                <a:spcPts val="1200"/>
              </a:spcBef>
            </a:pPr>
            <a:r>
              <a:rPr lang="en-GB" sz="2000" dirty="0" smtClean="0">
                <a:ea typeface="+mn-ea"/>
                <a:cs typeface="+mn-cs"/>
              </a:rPr>
              <a:t>Identified need for WIGOS principles on:</a:t>
            </a:r>
          </a:p>
          <a:p>
            <a:pPr marL="1295400" lvl="3">
              <a:spcBef>
                <a:spcPts val="0"/>
              </a:spcBef>
            </a:pPr>
            <a:r>
              <a:rPr lang="en-GB" dirty="0" smtClean="0"/>
              <a:t>application of WIGOS </a:t>
            </a:r>
            <a:r>
              <a:rPr lang="en-GB" dirty="0"/>
              <a:t>T</a:t>
            </a:r>
            <a:r>
              <a:rPr lang="en-GB" dirty="0" smtClean="0"/>
              <a:t>echnical Regulations to non-NMHS data</a:t>
            </a:r>
          </a:p>
          <a:p>
            <a:pPr marL="1295400" lvl="3">
              <a:spcBef>
                <a:spcPts val="0"/>
              </a:spcBef>
            </a:pPr>
            <a:r>
              <a:rPr lang="en-GB" dirty="0" smtClean="0"/>
              <a:t>establishment and maintenance of effective  data partnerships</a:t>
            </a:r>
          </a:p>
          <a:p>
            <a:pPr marL="1295400" lvl="3">
              <a:spcBef>
                <a:spcPts val="0"/>
              </a:spcBef>
            </a:pPr>
            <a:r>
              <a:rPr lang="en-GB" dirty="0" smtClean="0"/>
              <a:t>use of commercial data</a:t>
            </a:r>
          </a:p>
          <a:p>
            <a:pPr marL="1295400" lvl="3">
              <a:spcBef>
                <a:spcPts val="0"/>
              </a:spcBef>
            </a:pPr>
            <a:r>
              <a:rPr lang="en-GB" dirty="0" smtClean="0"/>
              <a:t>others…..</a:t>
            </a:r>
          </a:p>
          <a:p>
            <a:pPr marL="342900" lvl="1" indent="-342900">
              <a:spcBef>
                <a:spcPts val="1200"/>
              </a:spcBef>
            </a:pPr>
            <a:r>
              <a:rPr lang="en-GB" sz="2000" dirty="0"/>
              <a:t>Desire for ‘best practices’ in data management across the full data lifecycle</a:t>
            </a:r>
          </a:p>
          <a:p>
            <a:pPr marL="342900" lvl="1" indent="-342900">
              <a:spcBef>
                <a:spcPts val="1200"/>
              </a:spcBef>
            </a:pPr>
            <a:r>
              <a:rPr lang="en-GB" sz="1200" dirty="0" smtClean="0"/>
              <a:t/>
            </a:r>
            <a:br>
              <a:rPr lang="en-GB" sz="1200" dirty="0" smtClean="0"/>
            </a:br>
            <a:endParaRPr lang="en-GB" sz="1200" b="1" dirty="0"/>
          </a:p>
          <a:p>
            <a:pPr>
              <a:spcBef>
                <a:spcPts val="1200"/>
              </a:spcBef>
            </a:pPr>
            <a:endParaRPr lang="en-GB" sz="2000" u="sng" dirty="0" smtClean="0"/>
          </a:p>
          <a:p>
            <a:endParaRPr lang="en-GB" sz="2000" u="sng" dirty="0"/>
          </a:p>
          <a:p>
            <a:endParaRPr lang="en-GB" sz="2000" dirty="0"/>
          </a:p>
          <a:p>
            <a:endParaRPr lang="en-GB" sz="2000" dirty="0" smtClean="0"/>
          </a:p>
        </p:txBody>
      </p:sp>
      <p:sp>
        <p:nvSpPr>
          <p:cNvPr id="3482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200" smtClean="0">
                <a:solidFill>
                  <a:srgbClr val="000000"/>
                </a:solidFill>
              </a:rPr>
              <a:t>ICG-WIGOS-4, 17-20 Feb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9"/>
          <p:cNvSpPr>
            <a:spLocks noChangeArrowheads="1"/>
          </p:cNvSpPr>
          <p:nvPr/>
        </p:nvSpPr>
        <p:spPr bwMode="auto">
          <a:xfrm>
            <a:off x="228600" y="1371600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de-DE" sz="1800">
                <a:solidFill>
                  <a:srgbClr val="FFFFFF"/>
                </a:solidFill>
                <a:latin typeface="Arial Black" pitchFamily="34" charset="0"/>
              </a:rPr>
              <a:t>WMO</a:t>
            </a:r>
            <a:endParaRPr lang="en-US" altLang="de-DE" sz="140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34819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404813"/>
            <a:ext cx="8713788" cy="792162"/>
          </a:xfrm>
        </p:spPr>
        <p:txBody>
          <a:bodyPr/>
          <a:lstStyle/>
          <a:p>
            <a:r>
              <a:rPr lang="en-CA" altLang="de-DE" sz="2800" b="1" dirty="0" smtClean="0"/>
              <a:t>Considerations in the WIGOS Data Lifecycle</a:t>
            </a:r>
            <a:endParaRPr lang="en-US" altLang="de-DE" sz="2800" b="1" dirty="0"/>
          </a:p>
        </p:txBody>
      </p:sp>
      <p:sp>
        <p:nvSpPr>
          <p:cNvPr id="3482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200" smtClean="0">
                <a:solidFill>
                  <a:srgbClr val="000000"/>
                </a:solidFill>
              </a:rPr>
              <a:t>ICG-WIGOS-4, 17-20 Feb 2015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79" y="1166549"/>
            <a:ext cx="7570241" cy="509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588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sz="2800" dirty="0" smtClean="0"/>
              <a:t>Proposed Task Team – Concept</a:t>
            </a:r>
            <a:endParaRPr lang="en-US" altLang="de-DE" sz="2800" b="1" dirty="0"/>
          </a:p>
        </p:txBody>
      </p:sp>
      <p:sp>
        <p:nvSpPr>
          <p:cNvPr id="34820" name="Rectangle 10"/>
          <p:cNvSpPr>
            <a:spLocks noGrp="1" noChangeArrowheads="1"/>
          </p:cNvSpPr>
          <p:nvPr>
            <p:ph idx="1"/>
          </p:nvPr>
        </p:nvSpPr>
        <p:spPr>
          <a:xfrm>
            <a:off x="251520" y="1412776"/>
            <a:ext cx="8713788" cy="4897437"/>
          </a:xfrm>
        </p:spPr>
        <p:txBody>
          <a:bodyPr/>
          <a:lstStyle/>
          <a:p>
            <a:pPr lvl="0"/>
            <a:r>
              <a:rPr lang="en-CA" dirty="0" smtClean="0"/>
              <a:t>Two-Phased Approach</a:t>
            </a:r>
            <a:br>
              <a:rPr lang="en-CA" dirty="0" smtClean="0"/>
            </a:br>
            <a:endParaRPr lang="en-CA" dirty="0" smtClean="0"/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CA" dirty="0" smtClean="0"/>
              <a:t>Guidance </a:t>
            </a:r>
            <a:r>
              <a:rPr lang="en-CA" dirty="0"/>
              <a:t>on Data </a:t>
            </a:r>
            <a:r>
              <a:rPr lang="en-CA" dirty="0" smtClean="0"/>
              <a:t>Partnerships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CA" dirty="0"/>
          </a:p>
          <a:p>
            <a:pPr lvl="0">
              <a:buFont typeface="+mj-lt"/>
              <a:buAutoNum type="arabicPeriod"/>
            </a:pPr>
            <a:r>
              <a:rPr lang="en-CA" dirty="0"/>
              <a:t>Guidance on Data Management and Data </a:t>
            </a:r>
            <a:r>
              <a:rPr lang="en-CA" dirty="0" smtClean="0"/>
              <a:t>Stewardship  </a:t>
            </a:r>
            <a:r>
              <a:rPr lang="en-CA" sz="2000" i="1" dirty="0" smtClean="0"/>
              <a:t>(under development)</a:t>
            </a:r>
          </a:p>
          <a:p>
            <a:pPr marL="0" lvl="0" indent="0">
              <a:buNone/>
            </a:pPr>
            <a:endParaRPr lang="en-CA" dirty="0"/>
          </a:p>
          <a:p>
            <a:endParaRPr lang="en-GB" dirty="0" smtClean="0"/>
          </a:p>
        </p:txBody>
      </p:sp>
      <p:sp>
        <p:nvSpPr>
          <p:cNvPr id="3482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200" smtClean="0">
                <a:solidFill>
                  <a:srgbClr val="000000"/>
                </a:solidFill>
              </a:rPr>
              <a:t>ICG-WIGOS-4, 17-20 Feb 2015</a:t>
            </a:r>
          </a:p>
        </p:txBody>
      </p:sp>
    </p:spTree>
    <p:extLst>
      <p:ext uri="{BB962C8B-B14F-4D97-AF65-F5344CB8AC3E}">
        <p14:creationId xmlns:p14="http://schemas.microsoft.com/office/powerpoint/2010/main" val="141689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Purpose - Phase 1 Data Partnerships</a:t>
            </a:r>
            <a:endParaRPr lang="en-US" altLang="de-DE" sz="2800" b="1" dirty="0"/>
          </a:p>
        </p:txBody>
      </p:sp>
      <p:sp>
        <p:nvSpPr>
          <p:cNvPr id="34820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400" dirty="0" smtClean="0"/>
              <a:t>Review the </a:t>
            </a:r>
            <a:r>
              <a:rPr lang="en-CA" sz="2400" dirty="0"/>
              <a:t>operational and policy context of integrating data contributed to WIGOS from non-NMHS sources, and provide guidance </a:t>
            </a:r>
            <a:r>
              <a:rPr lang="en-CA" sz="2400" dirty="0" smtClean="0"/>
              <a:t>to Members on </a:t>
            </a:r>
            <a:r>
              <a:rPr lang="en-CA" sz="2400" dirty="0"/>
              <a:t>matters </a:t>
            </a:r>
            <a:r>
              <a:rPr lang="en-CA" sz="2400" dirty="0" smtClean="0"/>
              <a:t>of:</a:t>
            </a:r>
            <a:endParaRPr lang="en-CA" dirty="0" smtClean="0"/>
          </a:p>
          <a:p>
            <a:pPr lvl="1"/>
            <a:r>
              <a:rPr lang="en-CA" dirty="0" smtClean="0"/>
              <a:t>the application of WIGOS regulations</a:t>
            </a:r>
          </a:p>
          <a:p>
            <a:pPr lvl="1"/>
            <a:r>
              <a:rPr lang="en-CA" dirty="0" smtClean="0"/>
              <a:t>data quality</a:t>
            </a:r>
          </a:p>
          <a:p>
            <a:pPr lvl="1"/>
            <a:r>
              <a:rPr lang="en-CA" dirty="0" smtClean="0"/>
              <a:t>data sharing</a:t>
            </a:r>
          </a:p>
          <a:p>
            <a:pPr lvl="1"/>
            <a:r>
              <a:rPr lang="en-CA" dirty="0" smtClean="0"/>
              <a:t>establishing </a:t>
            </a:r>
            <a:r>
              <a:rPr lang="en-CA" dirty="0"/>
              <a:t>and maintaining data </a:t>
            </a:r>
            <a:r>
              <a:rPr lang="en-CA" dirty="0" smtClean="0"/>
              <a:t>partnerships</a:t>
            </a:r>
          </a:p>
          <a:p>
            <a:pPr lvl="1"/>
            <a:r>
              <a:rPr lang="en-CA" dirty="0" smtClean="0"/>
              <a:t>commercial considerations</a:t>
            </a:r>
          </a:p>
          <a:p>
            <a:pPr lvl="1"/>
            <a:r>
              <a:rPr lang="en-CA" dirty="0" smtClean="0"/>
              <a:t>…others</a:t>
            </a:r>
          </a:p>
          <a:p>
            <a:pPr marL="0" indent="0">
              <a:buNone/>
            </a:pPr>
            <a:r>
              <a:rPr lang="en-CA" sz="2400" dirty="0" smtClean="0"/>
              <a:t>The </a:t>
            </a:r>
            <a:r>
              <a:rPr lang="en-CA" sz="2400" dirty="0"/>
              <a:t>guidance will build on the best practices of existing WMO partnerships as well as consider new and evolving partnership opportunities</a:t>
            </a:r>
            <a:r>
              <a:rPr lang="en-CA" dirty="0" smtClean="0"/>
              <a:t>.</a:t>
            </a:r>
            <a:endParaRPr lang="en-CA" dirty="0"/>
          </a:p>
        </p:txBody>
      </p:sp>
      <p:sp>
        <p:nvSpPr>
          <p:cNvPr id="3482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200" smtClean="0">
                <a:solidFill>
                  <a:srgbClr val="000000"/>
                </a:solidFill>
              </a:rPr>
              <a:t>ICG-WIGOS-4, 17-20 Feb 2015</a:t>
            </a:r>
          </a:p>
        </p:txBody>
      </p:sp>
    </p:spTree>
    <p:extLst>
      <p:ext uri="{BB962C8B-B14F-4D97-AF65-F5344CB8AC3E}">
        <p14:creationId xmlns:p14="http://schemas.microsoft.com/office/powerpoint/2010/main" val="409763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Draft Outline - Phase 1 Data Partnerships</a:t>
            </a:r>
            <a:endParaRPr lang="en-US" altLang="de-DE" sz="2800" b="1" dirty="0"/>
          </a:p>
        </p:txBody>
      </p:sp>
      <p:sp>
        <p:nvSpPr>
          <p:cNvPr id="34820" name="Rectangle 10"/>
          <p:cNvSpPr>
            <a:spLocks noGrp="1" noChangeArrowheads="1"/>
          </p:cNvSpPr>
          <p:nvPr>
            <p:ph idx="1"/>
          </p:nvPr>
        </p:nvSpPr>
        <p:spPr>
          <a:xfrm>
            <a:off x="251520" y="980728"/>
            <a:ext cx="8713788" cy="4897437"/>
          </a:xfrm>
        </p:spPr>
        <p:txBody>
          <a:bodyPr/>
          <a:lstStyle/>
          <a:p>
            <a:pPr lvl="0"/>
            <a:r>
              <a:rPr lang="en-CA" sz="2400" dirty="0"/>
              <a:t>Goals and Objectives of Data Partnerships</a:t>
            </a:r>
          </a:p>
          <a:p>
            <a:pPr lvl="1"/>
            <a:r>
              <a:rPr lang="en-CA" sz="2000" dirty="0"/>
              <a:t>WMO</a:t>
            </a:r>
          </a:p>
          <a:p>
            <a:pPr lvl="1"/>
            <a:r>
              <a:rPr lang="en-CA" sz="2000" dirty="0"/>
              <a:t>National Observing Systems</a:t>
            </a:r>
          </a:p>
          <a:p>
            <a:pPr lvl="0">
              <a:spcBef>
                <a:spcPts val="600"/>
              </a:spcBef>
            </a:pPr>
            <a:r>
              <a:rPr lang="en-CA" sz="2400" dirty="0"/>
              <a:t>Principles</a:t>
            </a:r>
          </a:p>
          <a:p>
            <a:pPr lvl="0">
              <a:spcBef>
                <a:spcPts val="600"/>
              </a:spcBef>
            </a:pPr>
            <a:r>
              <a:rPr lang="en-CA" sz="2400" dirty="0" smtClean="0"/>
              <a:t>Best Practices on:</a:t>
            </a:r>
            <a:endParaRPr lang="en-CA" sz="2400" dirty="0"/>
          </a:p>
          <a:p>
            <a:pPr lvl="1"/>
            <a:r>
              <a:rPr lang="en-CA" sz="2000" dirty="0"/>
              <a:t>WIGOS Station Identifiers</a:t>
            </a:r>
          </a:p>
          <a:p>
            <a:pPr lvl="1"/>
            <a:r>
              <a:rPr lang="en-CA" sz="2000" dirty="0"/>
              <a:t>WIGOS </a:t>
            </a:r>
            <a:r>
              <a:rPr lang="en-CA" sz="2000" dirty="0" smtClean="0"/>
              <a:t>Metadata</a:t>
            </a:r>
          </a:p>
          <a:p>
            <a:pPr lvl="1"/>
            <a:r>
              <a:rPr lang="en-CA" sz="2000" dirty="0" smtClean="0"/>
              <a:t>OSCAR</a:t>
            </a:r>
            <a:endParaRPr lang="en-CA" sz="2000" dirty="0"/>
          </a:p>
          <a:p>
            <a:pPr lvl="1"/>
            <a:r>
              <a:rPr lang="en-CA" sz="2000" dirty="0"/>
              <a:t>Data Quality and Data Quality Monitoring System</a:t>
            </a:r>
          </a:p>
          <a:p>
            <a:pPr lvl="1"/>
            <a:r>
              <a:rPr lang="en-CA" sz="2000" dirty="0"/>
              <a:t>Terms and Conditions of Data Use and Re-distribution</a:t>
            </a:r>
          </a:p>
          <a:p>
            <a:pPr lvl="2"/>
            <a:r>
              <a:rPr lang="en-CA" sz="2000" dirty="0"/>
              <a:t>Unrestricted Data</a:t>
            </a:r>
          </a:p>
          <a:p>
            <a:pPr lvl="2"/>
            <a:r>
              <a:rPr lang="en-CA" sz="2000" dirty="0"/>
              <a:t>Restricted Data </a:t>
            </a:r>
            <a:endParaRPr lang="en-CA" sz="2000" dirty="0" smtClean="0"/>
          </a:p>
          <a:p>
            <a:pPr lvl="1"/>
            <a:r>
              <a:rPr lang="en-CA" sz="2000" dirty="0"/>
              <a:t>Commercial D</a:t>
            </a:r>
            <a:r>
              <a:rPr lang="en-CA" sz="2000" dirty="0" smtClean="0"/>
              <a:t>ata Licensing</a:t>
            </a:r>
            <a:endParaRPr lang="en-CA" sz="2000" dirty="0"/>
          </a:p>
          <a:p>
            <a:pPr lvl="0">
              <a:spcBef>
                <a:spcPts val="600"/>
              </a:spcBef>
            </a:pPr>
            <a:r>
              <a:rPr lang="en-CA" sz="2400" dirty="0" smtClean="0"/>
              <a:t>Transition </a:t>
            </a:r>
            <a:r>
              <a:rPr lang="en-CA" sz="2400" dirty="0"/>
              <a:t>of Existing Partnerships</a:t>
            </a:r>
          </a:p>
          <a:p>
            <a:pPr lvl="0">
              <a:spcBef>
                <a:spcPts val="600"/>
              </a:spcBef>
            </a:pPr>
            <a:r>
              <a:rPr lang="en-CA" sz="2400" dirty="0" smtClean="0"/>
              <a:t>Establishment </a:t>
            </a:r>
            <a:r>
              <a:rPr lang="en-CA" sz="2400" dirty="0"/>
              <a:t>and Maintenance of New </a:t>
            </a:r>
            <a:r>
              <a:rPr lang="en-CA" sz="2400" dirty="0" smtClean="0"/>
              <a:t>Partnerships</a:t>
            </a:r>
          </a:p>
          <a:p>
            <a:pPr lvl="0"/>
            <a:r>
              <a:rPr lang="en-CA" sz="2000" dirty="0" smtClean="0"/>
              <a:t>….</a:t>
            </a:r>
            <a:endParaRPr lang="en-CA" sz="2000" dirty="0"/>
          </a:p>
        </p:txBody>
      </p:sp>
      <p:sp>
        <p:nvSpPr>
          <p:cNvPr id="3482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200" smtClean="0">
                <a:solidFill>
                  <a:srgbClr val="000000"/>
                </a:solidFill>
              </a:rPr>
              <a:t>ICG-WIGOS-4, 17-20 Feb 2015</a:t>
            </a:r>
          </a:p>
        </p:txBody>
      </p:sp>
    </p:spTree>
    <p:extLst>
      <p:ext uri="{BB962C8B-B14F-4D97-AF65-F5344CB8AC3E}">
        <p14:creationId xmlns:p14="http://schemas.microsoft.com/office/powerpoint/2010/main" val="110557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Draft Schedule - Phase 1 Data Partnerships</a:t>
            </a:r>
            <a:endParaRPr lang="en-US" altLang="de-DE" sz="2800" b="1" dirty="0"/>
          </a:p>
        </p:txBody>
      </p:sp>
      <p:sp>
        <p:nvSpPr>
          <p:cNvPr id="34820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/>
              <a:t>Jan 2015 (complete) – </a:t>
            </a:r>
            <a:r>
              <a:rPr lang="en-CA" sz="2400" dirty="0"/>
              <a:t>ICG-WIGOS- 4, </a:t>
            </a:r>
            <a:r>
              <a:rPr lang="en-AU" sz="2400" dirty="0"/>
              <a:t>Doc.6.4</a:t>
            </a:r>
            <a:r>
              <a:rPr lang="en-CA" sz="2400" b="1" dirty="0"/>
              <a:t>  </a:t>
            </a:r>
            <a:r>
              <a:rPr lang="en-CA" b="1" dirty="0"/>
              <a:t>- </a:t>
            </a:r>
            <a:r>
              <a:rPr lang="en-AU" sz="2200" i="1" dirty="0"/>
              <a:t>Discussion Paper re: ‘</a:t>
            </a:r>
            <a:r>
              <a:rPr lang="en-CA" sz="2200" i="1" dirty="0"/>
              <a:t>Externally-Sourced Data in the WMO Integrated Observing System’ </a:t>
            </a:r>
            <a:endParaRPr lang="en-CA" sz="2200" dirty="0"/>
          </a:p>
          <a:p>
            <a:r>
              <a:rPr lang="en-AU" sz="2400" dirty="0"/>
              <a:t>Jan 2016 (ICG-WIGOS-5 ) Review of Task Team </a:t>
            </a:r>
            <a:r>
              <a:rPr lang="en-AU" sz="2400" dirty="0" smtClean="0"/>
              <a:t>Concept </a:t>
            </a:r>
            <a:endParaRPr lang="en-CA" sz="2400" dirty="0"/>
          </a:p>
          <a:p>
            <a:pPr>
              <a:spcBef>
                <a:spcPts val="600"/>
              </a:spcBef>
            </a:pPr>
            <a:r>
              <a:rPr lang="en-AU" sz="2400" dirty="0"/>
              <a:t>Feb 2016– Task Team established</a:t>
            </a:r>
            <a:endParaRPr lang="en-CA" sz="2400" dirty="0"/>
          </a:p>
          <a:p>
            <a:pPr>
              <a:spcBef>
                <a:spcPts val="600"/>
              </a:spcBef>
            </a:pPr>
            <a:r>
              <a:rPr lang="en-AU" sz="2400" smtClean="0"/>
              <a:t>March </a:t>
            </a:r>
            <a:r>
              <a:rPr lang="en-AU" sz="2400" dirty="0"/>
              <a:t>2016 – Kick-off </a:t>
            </a:r>
            <a:r>
              <a:rPr lang="en-AU" sz="2400" dirty="0" smtClean="0"/>
              <a:t>Telecom</a:t>
            </a:r>
            <a:r>
              <a:rPr lang="en-AU" sz="2400" dirty="0"/>
              <a:t> </a:t>
            </a:r>
            <a:endParaRPr lang="en-CA" sz="2400" dirty="0"/>
          </a:p>
          <a:p>
            <a:pPr>
              <a:spcBef>
                <a:spcPts val="600"/>
              </a:spcBef>
            </a:pPr>
            <a:r>
              <a:rPr lang="en-AU" sz="2400" b="1" dirty="0" smtClean="0"/>
              <a:t>Jun </a:t>
            </a:r>
            <a:r>
              <a:rPr lang="en-AU" sz="2400" b="1" dirty="0"/>
              <a:t>2016 –DRAFT  1</a:t>
            </a:r>
            <a:endParaRPr lang="en-CA" sz="2400" b="1" dirty="0"/>
          </a:p>
          <a:p>
            <a:pPr>
              <a:spcBef>
                <a:spcPts val="600"/>
              </a:spcBef>
            </a:pPr>
            <a:r>
              <a:rPr lang="en-AU" sz="2400" dirty="0" smtClean="0"/>
              <a:t>Sep </a:t>
            </a:r>
            <a:r>
              <a:rPr lang="en-AU" sz="2400" dirty="0"/>
              <a:t>2016 – Phase 1 Face-to-Face Workshop</a:t>
            </a:r>
            <a:endParaRPr lang="en-CA" sz="2400" dirty="0"/>
          </a:p>
          <a:p>
            <a:pPr>
              <a:spcBef>
                <a:spcPts val="600"/>
              </a:spcBef>
            </a:pPr>
            <a:r>
              <a:rPr lang="en-AU" sz="2400" b="1" dirty="0"/>
              <a:t>Dec 2017 - DRAFT 2</a:t>
            </a:r>
            <a:endParaRPr lang="en-CA" sz="2400" b="1" dirty="0"/>
          </a:p>
          <a:p>
            <a:pPr>
              <a:spcBef>
                <a:spcPts val="600"/>
              </a:spcBef>
            </a:pPr>
            <a:r>
              <a:rPr lang="en-AU" sz="2400" dirty="0"/>
              <a:t>Jan 2017 (ICG-WIGOS-6) – Review of DRAFT 2</a:t>
            </a:r>
            <a:endParaRPr lang="en-CA" sz="2400" dirty="0"/>
          </a:p>
          <a:p>
            <a:pPr>
              <a:spcBef>
                <a:spcPts val="600"/>
              </a:spcBef>
            </a:pPr>
            <a:r>
              <a:rPr lang="en-AU" sz="2400" b="1" dirty="0"/>
              <a:t>Jun 2017 – FINAL Guidance Material</a:t>
            </a:r>
            <a:endParaRPr lang="en-CA" sz="2400" b="1" dirty="0"/>
          </a:p>
          <a:p>
            <a:pPr lvl="0"/>
            <a:endParaRPr lang="en-CA" sz="2000" dirty="0"/>
          </a:p>
        </p:txBody>
      </p:sp>
      <p:sp>
        <p:nvSpPr>
          <p:cNvPr id="3482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200" smtClean="0">
                <a:solidFill>
                  <a:srgbClr val="000000"/>
                </a:solidFill>
              </a:rPr>
              <a:t>ICG-WIGOS-4, 17-20 Feb 2015</a:t>
            </a:r>
          </a:p>
        </p:txBody>
      </p:sp>
    </p:spTree>
    <p:extLst>
      <p:ext uri="{BB962C8B-B14F-4D97-AF65-F5344CB8AC3E}">
        <p14:creationId xmlns:p14="http://schemas.microsoft.com/office/powerpoint/2010/main" val="167634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Purpose - Phase 2 Data Management and Data Stewardship </a:t>
            </a:r>
            <a:r>
              <a:rPr lang="en-CA" sz="2400" b="0" i="1" dirty="0" smtClean="0"/>
              <a:t>(under development)</a:t>
            </a:r>
            <a:endParaRPr lang="en-US" altLang="de-DE" sz="2400" b="0" i="1" dirty="0"/>
          </a:p>
        </p:txBody>
      </p:sp>
      <p:sp>
        <p:nvSpPr>
          <p:cNvPr id="34820" name="Rectangle 10"/>
          <p:cNvSpPr>
            <a:spLocks noGrp="1" noChangeArrowheads="1"/>
          </p:cNvSpPr>
          <p:nvPr>
            <p:ph idx="1"/>
          </p:nvPr>
        </p:nvSpPr>
        <p:spPr>
          <a:xfrm>
            <a:off x="251520" y="1124744"/>
            <a:ext cx="8713788" cy="4897437"/>
          </a:xfrm>
        </p:spPr>
        <p:txBody>
          <a:bodyPr/>
          <a:lstStyle/>
          <a:p>
            <a:pPr marL="0" indent="0">
              <a:buNone/>
            </a:pPr>
            <a:r>
              <a:rPr lang="en-CA" sz="2400" dirty="0" smtClean="0"/>
              <a:t>Review current </a:t>
            </a:r>
            <a:r>
              <a:rPr lang="en-CA" sz="2400" dirty="0"/>
              <a:t>and emerging information and communications technologies (ICT) and best practices for strategic data management.  This guidance will </a:t>
            </a:r>
            <a:r>
              <a:rPr lang="en-CA" sz="2400" dirty="0" smtClean="0"/>
              <a:t>address:</a:t>
            </a:r>
          </a:p>
          <a:p>
            <a:pPr lvl="1"/>
            <a:r>
              <a:rPr lang="en-CA" dirty="0" smtClean="0"/>
              <a:t>the </a:t>
            </a:r>
            <a:r>
              <a:rPr lang="en-CA" dirty="0"/>
              <a:t>role of WIS, NMHS and partner systems in the data </a:t>
            </a:r>
            <a:r>
              <a:rPr lang="en-CA" dirty="0" smtClean="0"/>
              <a:t>lifecycle</a:t>
            </a:r>
          </a:p>
          <a:p>
            <a:pPr lvl="1"/>
            <a:r>
              <a:rPr lang="en-CA" dirty="0" smtClean="0"/>
              <a:t>best </a:t>
            </a:r>
            <a:r>
              <a:rPr lang="en-CA" dirty="0"/>
              <a:t>practices for data integrity and data </a:t>
            </a:r>
            <a:r>
              <a:rPr lang="en-CA" dirty="0" smtClean="0"/>
              <a:t>preservation</a:t>
            </a:r>
          </a:p>
          <a:p>
            <a:pPr lvl="1"/>
            <a:r>
              <a:rPr lang="en-CA" dirty="0" smtClean="0"/>
              <a:t>the </a:t>
            </a:r>
            <a:r>
              <a:rPr lang="en-CA" dirty="0"/>
              <a:t>challenge of ‘Big </a:t>
            </a:r>
            <a:r>
              <a:rPr lang="en-CA" dirty="0" smtClean="0"/>
              <a:t>Data’</a:t>
            </a:r>
          </a:p>
          <a:p>
            <a:pPr lvl="1"/>
            <a:r>
              <a:rPr lang="en-CA" dirty="0" smtClean="0"/>
              <a:t>models and best practices in data stewardship </a:t>
            </a:r>
            <a:br>
              <a:rPr lang="en-CA" dirty="0" smtClean="0"/>
            </a:br>
            <a:r>
              <a:rPr lang="en-CA" dirty="0" smtClean="0"/>
              <a:t>(roles, responsibilities for data governance) </a:t>
            </a:r>
          </a:p>
          <a:p>
            <a:pPr marL="0" indent="0">
              <a:buNone/>
            </a:pPr>
            <a:r>
              <a:rPr lang="en-CA" sz="2400" dirty="0" smtClean="0"/>
              <a:t>It </a:t>
            </a:r>
            <a:r>
              <a:rPr lang="en-CA" sz="2400" dirty="0"/>
              <a:t>will also consider matters of </a:t>
            </a:r>
            <a:r>
              <a:rPr lang="en-CA" sz="2400" dirty="0" smtClean="0"/>
              <a:t>compatibility </a:t>
            </a:r>
            <a:r>
              <a:rPr lang="en-CA" sz="2400" dirty="0"/>
              <a:t>among the legacy </a:t>
            </a:r>
            <a:r>
              <a:rPr lang="en-CA" sz="2400" dirty="0" smtClean="0"/>
              <a:t>and emerging data </a:t>
            </a:r>
            <a:r>
              <a:rPr lang="en-CA" sz="2400" dirty="0"/>
              <a:t>management practices of the various WMO Programmes and Commissions (e.g. CBS</a:t>
            </a:r>
            <a:r>
              <a:rPr lang="en-CA" sz="2400"/>
              <a:t>, </a:t>
            </a:r>
            <a:r>
              <a:rPr lang="en-CA" sz="2400" smtClean="0"/>
              <a:t>CIMO, CCl</a:t>
            </a:r>
            <a:r>
              <a:rPr lang="en-CA" sz="2400" dirty="0"/>
              <a:t>, </a:t>
            </a:r>
            <a:r>
              <a:rPr lang="en-CA" sz="2400" dirty="0" err="1" smtClean="0"/>
              <a:t>CHy</a:t>
            </a:r>
            <a:r>
              <a:rPr lang="en-CA" sz="2400" dirty="0" smtClean="0"/>
              <a:t>)</a:t>
            </a:r>
          </a:p>
          <a:p>
            <a:pPr marL="0" indent="0">
              <a:buNone/>
            </a:pPr>
            <a:r>
              <a:rPr lang="en-CA" sz="2400" b="1" dirty="0" smtClean="0"/>
              <a:t>Target: Dec 2017 – Final Guidance Material</a:t>
            </a:r>
            <a:endParaRPr lang="en-CA" sz="2400" b="1" dirty="0"/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3482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200" dirty="0" smtClean="0">
                <a:solidFill>
                  <a:srgbClr val="000000"/>
                </a:solidFill>
              </a:rPr>
              <a:t>ICG-WIGOS-4, 17-20 Feb 2015</a:t>
            </a:r>
          </a:p>
        </p:txBody>
      </p:sp>
    </p:spTree>
    <p:extLst>
      <p:ext uri="{BB962C8B-B14F-4D97-AF65-F5344CB8AC3E}">
        <p14:creationId xmlns:p14="http://schemas.microsoft.com/office/powerpoint/2010/main" val="393811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Suggested Membership</a:t>
            </a:r>
            <a:endParaRPr lang="en-US" altLang="de-DE" sz="2800" b="1" dirty="0"/>
          </a:p>
        </p:txBody>
      </p:sp>
      <p:sp>
        <p:nvSpPr>
          <p:cNvPr id="34820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300"/>
              </a:spcBef>
            </a:pPr>
            <a:r>
              <a:rPr lang="en-AU" sz="2400" b="1" dirty="0"/>
              <a:t>Mike Manore (RA-IV) (Co-Chair)</a:t>
            </a:r>
            <a:endParaRPr lang="en-CA" sz="2400" b="1" dirty="0"/>
          </a:p>
          <a:p>
            <a:pPr lvl="0">
              <a:spcBef>
                <a:spcPts val="300"/>
              </a:spcBef>
            </a:pPr>
            <a:r>
              <a:rPr lang="en-CA" sz="2400" b="1" dirty="0"/>
              <a:t>Matteo </a:t>
            </a:r>
            <a:r>
              <a:rPr lang="en-CA" sz="2400" b="1" dirty="0" err="1"/>
              <a:t>Dell’Aqua</a:t>
            </a:r>
            <a:r>
              <a:rPr lang="en-CA" sz="2400" b="1" dirty="0"/>
              <a:t> (CBS-ISS/RA-VI) (Co-Chair)</a:t>
            </a:r>
          </a:p>
          <a:p>
            <a:pPr lvl="0">
              <a:spcBef>
                <a:spcPts val="300"/>
              </a:spcBef>
            </a:pPr>
            <a:r>
              <a:rPr lang="en-AU" sz="2400" dirty="0"/>
              <a:t>Simon Gilbert (RA-VI)</a:t>
            </a:r>
            <a:endParaRPr lang="en-CA" sz="2400" dirty="0"/>
          </a:p>
          <a:p>
            <a:pPr lvl="0">
              <a:spcBef>
                <a:spcPts val="300"/>
              </a:spcBef>
            </a:pPr>
            <a:r>
              <a:rPr lang="en-AU" sz="2400" dirty="0" smtClean="0"/>
              <a:t>Joel </a:t>
            </a:r>
            <a:r>
              <a:rPr lang="en-AU" sz="2400" dirty="0" err="1" smtClean="0"/>
              <a:t>Fisler</a:t>
            </a:r>
            <a:r>
              <a:rPr lang="en-AU" sz="2400" dirty="0" smtClean="0"/>
              <a:t> (RA-VI</a:t>
            </a:r>
            <a:r>
              <a:rPr lang="en-AU" sz="2400" dirty="0"/>
              <a:t>)</a:t>
            </a:r>
            <a:endParaRPr lang="en-CA" sz="2400" dirty="0"/>
          </a:p>
          <a:p>
            <a:pPr lvl="0">
              <a:spcBef>
                <a:spcPts val="300"/>
              </a:spcBef>
            </a:pPr>
            <a:r>
              <a:rPr lang="fr-CA" sz="2400" dirty="0"/>
              <a:t>Jose </a:t>
            </a:r>
            <a:r>
              <a:rPr lang="fr-CA" sz="2400"/>
              <a:t>Arimatea de Sousa Brito </a:t>
            </a:r>
            <a:r>
              <a:rPr lang="fr-CA" sz="2400" smtClean="0"/>
              <a:t>(</a:t>
            </a:r>
            <a:r>
              <a:rPr lang="fr-CA" sz="2400" dirty="0" smtClean="0"/>
              <a:t>CBS/RA-III</a:t>
            </a:r>
            <a:r>
              <a:rPr lang="fr-CA" sz="2400" dirty="0"/>
              <a:t>)</a:t>
            </a:r>
            <a:endParaRPr lang="en-CA" sz="2400" dirty="0"/>
          </a:p>
          <a:p>
            <a:pPr lvl="0">
              <a:spcBef>
                <a:spcPts val="300"/>
              </a:spcBef>
            </a:pPr>
            <a:r>
              <a:rPr lang="en-CA" sz="2400" dirty="0"/>
              <a:t>Anthony </a:t>
            </a:r>
            <a:r>
              <a:rPr lang="en-CA" sz="2400" dirty="0" smtClean="0"/>
              <a:t>Rea or alternate</a:t>
            </a:r>
            <a:r>
              <a:rPr lang="en-AU" sz="2400" dirty="0" smtClean="0"/>
              <a:t> </a:t>
            </a:r>
            <a:r>
              <a:rPr lang="en-AU" sz="2400" dirty="0"/>
              <a:t>(CBS-IOS/RA-V)</a:t>
            </a:r>
            <a:endParaRPr lang="en-CA" sz="2400" dirty="0"/>
          </a:p>
          <a:p>
            <a:pPr lvl="0">
              <a:spcBef>
                <a:spcPts val="300"/>
              </a:spcBef>
            </a:pPr>
            <a:r>
              <a:rPr lang="en-AU" sz="2400" dirty="0"/>
              <a:t>William Wright </a:t>
            </a:r>
            <a:r>
              <a:rPr lang="en-AU" sz="2400" dirty="0" smtClean="0"/>
              <a:t>(</a:t>
            </a:r>
            <a:r>
              <a:rPr lang="en-AU" sz="2400" dirty="0" err="1" smtClean="0"/>
              <a:t>CCl</a:t>
            </a:r>
            <a:r>
              <a:rPr lang="en-AU" sz="2400" dirty="0" smtClean="0"/>
              <a:t>/RA-V</a:t>
            </a:r>
            <a:r>
              <a:rPr lang="en-AU" sz="2400" dirty="0"/>
              <a:t>)</a:t>
            </a:r>
            <a:endParaRPr lang="en-CA" sz="2400" dirty="0"/>
          </a:p>
          <a:p>
            <a:pPr lvl="0">
              <a:spcBef>
                <a:spcPts val="300"/>
              </a:spcBef>
            </a:pPr>
            <a:r>
              <a:rPr lang="en-AU" sz="2400" i="1" dirty="0" err="1"/>
              <a:t>tbd</a:t>
            </a:r>
            <a:r>
              <a:rPr lang="en-AU" sz="2400" dirty="0"/>
              <a:t> - </a:t>
            </a:r>
            <a:r>
              <a:rPr lang="en-AU" sz="2400" dirty="0" err="1"/>
              <a:t>CHy</a:t>
            </a:r>
            <a:endParaRPr lang="en-CA" sz="2400" dirty="0"/>
          </a:p>
          <a:p>
            <a:pPr lvl="0">
              <a:spcBef>
                <a:spcPts val="300"/>
              </a:spcBef>
            </a:pPr>
            <a:r>
              <a:rPr lang="en-AU" sz="2400" i="1" dirty="0" err="1"/>
              <a:t>tbd</a:t>
            </a:r>
            <a:r>
              <a:rPr lang="en-AU" sz="2400" dirty="0"/>
              <a:t> – RA-I</a:t>
            </a:r>
            <a:endParaRPr lang="en-CA" sz="2400" dirty="0"/>
          </a:p>
          <a:p>
            <a:pPr lvl="0">
              <a:spcBef>
                <a:spcPts val="300"/>
              </a:spcBef>
            </a:pPr>
            <a:r>
              <a:rPr lang="en-AU" sz="2400" i="1" dirty="0" err="1"/>
              <a:t>tbd</a:t>
            </a:r>
            <a:r>
              <a:rPr lang="en-AU" sz="2400" i="1" dirty="0"/>
              <a:t> – </a:t>
            </a:r>
            <a:r>
              <a:rPr lang="en-AU" sz="2400" dirty="0"/>
              <a:t>RA-II</a:t>
            </a:r>
            <a:endParaRPr lang="en-CA" sz="2400" dirty="0"/>
          </a:p>
          <a:p>
            <a:r>
              <a:rPr lang="en-AU" sz="2400" dirty="0" smtClean="0"/>
              <a:t>other suggestions….for geographic, TC, and gender balance</a:t>
            </a:r>
            <a:r>
              <a:rPr lang="en-AU" sz="2400" dirty="0"/>
              <a:t/>
            </a:r>
            <a:br>
              <a:rPr lang="en-AU" sz="2400" dirty="0"/>
            </a:br>
            <a:endParaRPr lang="en-CA" sz="2400" dirty="0"/>
          </a:p>
        </p:txBody>
      </p:sp>
      <p:sp>
        <p:nvSpPr>
          <p:cNvPr id="3482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200" smtClean="0">
                <a:solidFill>
                  <a:srgbClr val="000000"/>
                </a:solidFill>
              </a:rPr>
              <a:t>ICG-WIGOS-4, 17-20 Feb 2015</a:t>
            </a:r>
          </a:p>
        </p:txBody>
      </p:sp>
    </p:spTree>
    <p:extLst>
      <p:ext uri="{BB962C8B-B14F-4D97-AF65-F5344CB8AC3E}">
        <p14:creationId xmlns:p14="http://schemas.microsoft.com/office/powerpoint/2010/main" val="266847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dy slide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osing slide">
  <a:themeElements>
    <a:clrScheme name="1_Small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mallLog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1_Small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D MeteoSchweiz Variante 1">
  <a:themeElements>
    <a:clrScheme name="GSED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SED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SED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ody slide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Closing slide">
  <a:themeElements>
    <a:clrScheme name="1_Small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mallLog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1_Small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WMO_Powerpoint_template_en</Template>
  <TotalTime>1987</TotalTime>
  <Words>487</Words>
  <Application>Microsoft Office PowerPoint</Application>
  <PresentationFormat>On-screen Show (4:3)</PresentationFormat>
  <Paragraphs>98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Body slide</vt:lpstr>
      <vt:lpstr>Closing slide</vt:lpstr>
      <vt:lpstr>CD MeteoSchweiz Variante 1</vt:lpstr>
      <vt:lpstr>2_Body slide</vt:lpstr>
      <vt:lpstr>1_Closing slide</vt:lpstr>
      <vt:lpstr> Proposed Task Team on Partnerships and  Data Guidance    </vt:lpstr>
      <vt:lpstr>Context</vt:lpstr>
      <vt:lpstr>Considerations in the WIGOS Data Lifecycle</vt:lpstr>
      <vt:lpstr>Proposed Task Team – Concept</vt:lpstr>
      <vt:lpstr>Purpose - Phase 1 Data Partnerships</vt:lpstr>
      <vt:lpstr>Draft Outline - Phase 1 Data Partnerships</vt:lpstr>
      <vt:lpstr>Draft Schedule - Phase 1 Data Partnerships</vt:lpstr>
      <vt:lpstr>Purpose - Phase 2 Data Management and Data Stewardship (under development)</vt:lpstr>
      <vt:lpstr>Suggested Membership</vt:lpstr>
      <vt:lpstr>Thank you for your attention</vt:lpstr>
    </vt:vector>
  </TitlesOfParts>
  <Company>wmo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IZahumensky</dc:creator>
  <cp:lastModifiedBy>Igor Zahumensky</cp:lastModifiedBy>
  <cp:revision>407</cp:revision>
  <cp:lastPrinted>2013-05-06T06:40:13Z</cp:lastPrinted>
  <dcterms:created xsi:type="dcterms:W3CDTF">2013-01-10T13:51:34Z</dcterms:created>
  <dcterms:modified xsi:type="dcterms:W3CDTF">2016-01-27T10:01:43Z</dcterms:modified>
</cp:coreProperties>
</file>