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3"/>
  </p:notesMasterIdLst>
  <p:sldIdLst>
    <p:sldId id="256" r:id="rId3"/>
    <p:sldId id="258" r:id="rId4"/>
    <p:sldId id="263" r:id="rId5"/>
    <p:sldId id="264" r:id="rId6"/>
    <p:sldId id="265" r:id="rId7"/>
    <p:sldId id="266" r:id="rId8"/>
    <p:sldId id="271" r:id="rId9"/>
    <p:sldId id="257" r:id="rId10"/>
    <p:sldId id="259" r:id="rId11"/>
    <p:sldId id="260" r:id="rId12"/>
    <p:sldId id="261" r:id="rId13"/>
    <p:sldId id="269" r:id="rId14"/>
    <p:sldId id="275" r:id="rId15"/>
    <p:sldId id="276" r:id="rId16"/>
    <p:sldId id="277" r:id="rId17"/>
    <p:sldId id="278" r:id="rId18"/>
    <p:sldId id="279" r:id="rId19"/>
    <p:sldId id="280" r:id="rId20"/>
    <p:sldId id="281" r:id="rId21"/>
    <p:sldId id="274"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5" autoAdjust="0"/>
    <p:restoredTop sz="69448" autoAdjust="0"/>
  </p:normalViewPr>
  <p:slideViewPr>
    <p:cSldViewPr>
      <p:cViewPr varScale="1">
        <p:scale>
          <a:sx n="47" d="100"/>
          <a:sy n="47" d="100"/>
        </p:scale>
        <p:origin x="17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54164-F05E-4303-BE61-F9D890501DCD}" type="doc">
      <dgm:prSet loTypeId="urn:microsoft.com/office/officeart/2005/8/layout/gear1" loCatId="process" qsTypeId="urn:microsoft.com/office/officeart/2005/8/quickstyle/simple1" qsCatId="simple" csTypeId="urn:microsoft.com/office/officeart/2005/8/colors/accent1_2" csCatId="accent1" phldr="1"/>
      <dgm:spPr/>
    </dgm:pt>
    <dgm:pt modelId="{869D0A08-DF6B-498B-BCC4-D5AE6439B7BA}">
      <dgm:prSet phldrT="[Text]"/>
      <dgm:spPr>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n-US" dirty="0" smtClean="0">
              <a:solidFill>
                <a:schemeClr val="tx1"/>
              </a:solidFill>
            </a:rPr>
            <a:t>REST services via </a:t>
          </a:r>
          <a:r>
            <a:rPr lang="en-US" dirty="0" err="1" smtClean="0">
              <a:solidFill>
                <a:schemeClr val="tx1"/>
              </a:solidFill>
            </a:rPr>
            <a:t>OSMC</a:t>
          </a:r>
          <a:r>
            <a:rPr lang="en-US" dirty="0" smtClean="0">
              <a:solidFill>
                <a:schemeClr val="tx1"/>
              </a:solidFill>
            </a:rPr>
            <a:t>/</a:t>
          </a:r>
          <a:r>
            <a:rPr lang="en-US" dirty="0" err="1" smtClean="0">
              <a:solidFill>
                <a:schemeClr val="tx1"/>
              </a:solidFill>
            </a:rPr>
            <a:t>ERDDAP</a:t>
          </a:r>
          <a:endParaRPr lang="en-US" dirty="0">
            <a:solidFill>
              <a:schemeClr val="tx1"/>
            </a:solidFill>
          </a:endParaRPr>
        </a:p>
      </dgm:t>
    </dgm:pt>
    <dgm:pt modelId="{B20334A3-DE2D-462D-8A25-9F9E32DD4A74}" type="parTrans" cxnId="{1F8F4DCC-4C46-498C-B452-20CE5A3593B1}">
      <dgm:prSet/>
      <dgm:spPr/>
      <dgm:t>
        <a:bodyPr/>
        <a:lstStyle/>
        <a:p>
          <a:endParaRPr lang="en-US"/>
        </a:p>
      </dgm:t>
    </dgm:pt>
    <dgm:pt modelId="{73A6B472-C281-4E31-8E45-F779E0054793}" type="sibTrans" cxnId="{1F8F4DCC-4C46-498C-B452-20CE5A3593B1}">
      <dgm:prSet/>
      <dgm:spPr>
        <a:solidFill>
          <a:schemeClr val="bg1">
            <a:lumMod val="85000"/>
          </a:schemeClr>
        </a:solidFill>
      </dgm:spPr>
      <dgm:t>
        <a:bodyPr/>
        <a:lstStyle/>
        <a:p>
          <a:endParaRPr lang="en-US"/>
        </a:p>
      </dgm:t>
    </dgm:pt>
    <dgm:pt modelId="{262690CE-53E5-40C2-B0A0-3A143ABFCC4E}" type="pres">
      <dgm:prSet presAssocID="{41954164-F05E-4303-BE61-F9D890501DCD}" presName="composite" presStyleCnt="0">
        <dgm:presLayoutVars>
          <dgm:chMax val="3"/>
          <dgm:animLvl val="lvl"/>
          <dgm:resizeHandles val="exact"/>
        </dgm:presLayoutVars>
      </dgm:prSet>
      <dgm:spPr/>
    </dgm:pt>
    <dgm:pt modelId="{B624AE20-1285-48BC-BFD6-1243E48CFEC6}" type="pres">
      <dgm:prSet presAssocID="{869D0A08-DF6B-498B-BCC4-D5AE6439B7BA}" presName="gear1" presStyleLbl="node1" presStyleIdx="0" presStyleCnt="1" custScaleX="141897" custScaleY="118609" custLinFactNeighborX="-20725" custLinFactNeighborY="-12704">
        <dgm:presLayoutVars>
          <dgm:chMax val="1"/>
          <dgm:bulletEnabled val="1"/>
        </dgm:presLayoutVars>
      </dgm:prSet>
      <dgm:spPr/>
      <dgm:t>
        <a:bodyPr/>
        <a:lstStyle/>
        <a:p>
          <a:endParaRPr lang="en-US"/>
        </a:p>
      </dgm:t>
    </dgm:pt>
    <dgm:pt modelId="{56462897-6794-410D-9132-0D084D91CF60}" type="pres">
      <dgm:prSet presAssocID="{869D0A08-DF6B-498B-BCC4-D5AE6439B7BA}" presName="gear1srcNode" presStyleLbl="node1" presStyleIdx="0" presStyleCnt="1"/>
      <dgm:spPr/>
      <dgm:t>
        <a:bodyPr/>
        <a:lstStyle/>
        <a:p>
          <a:endParaRPr lang="en-US"/>
        </a:p>
      </dgm:t>
    </dgm:pt>
    <dgm:pt modelId="{478FC6A2-E1E0-44AF-A77E-2D97C6E0BDFB}" type="pres">
      <dgm:prSet presAssocID="{869D0A08-DF6B-498B-BCC4-D5AE6439B7BA}" presName="gear1dstNode" presStyleLbl="node1" presStyleIdx="0" presStyleCnt="1"/>
      <dgm:spPr/>
      <dgm:t>
        <a:bodyPr/>
        <a:lstStyle/>
        <a:p>
          <a:endParaRPr lang="en-US"/>
        </a:p>
      </dgm:t>
    </dgm:pt>
    <dgm:pt modelId="{6CA44937-D279-4E3B-B2C5-95AC23252281}" type="pres">
      <dgm:prSet presAssocID="{73A6B472-C281-4E31-8E45-F779E0054793}" presName="connector1" presStyleLbl="sibTrans2D1" presStyleIdx="0" presStyleCnt="1" custFlipVert="1" custScaleX="2518" custScaleY="6463" custLinFactNeighborX="88438" custLinFactNeighborY="92383"/>
      <dgm:spPr/>
      <dgm:t>
        <a:bodyPr/>
        <a:lstStyle/>
        <a:p>
          <a:endParaRPr lang="en-US"/>
        </a:p>
      </dgm:t>
    </dgm:pt>
  </dgm:ptLst>
  <dgm:cxnLst>
    <dgm:cxn modelId="{146C876A-D471-4965-BA62-8F752847E1C3}" type="presOf" srcId="{41954164-F05E-4303-BE61-F9D890501DCD}" destId="{262690CE-53E5-40C2-B0A0-3A143ABFCC4E}" srcOrd="0" destOrd="0" presId="urn:microsoft.com/office/officeart/2005/8/layout/gear1"/>
    <dgm:cxn modelId="{B622AA0F-BD29-4B2C-9200-49B65A655E8A}" type="presOf" srcId="{869D0A08-DF6B-498B-BCC4-D5AE6439B7BA}" destId="{478FC6A2-E1E0-44AF-A77E-2D97C6E0BDFB}" srcOrd="2" destOrd="0" presId="urn:microsoft.com/office/officeart/2005/8/layout/gear1"/>
    <dgm:cxn modelId="{1F8F4DCC-4C46-498C-B452-20CE5A3593B1}" srcId="{41954164-F05E-4303-BE61-F9D890501DCD}" destId="{869D0A08-DF6B-498B-BCC4-D5AE6439B7BA}" srcOrd="0" destOrd="0" parTransId="{B20334A3-DE2D-462D-8A25-9F9E32DD4A74}" sibTransId="{73A6B472-C281-4E31-8E45-F779E0054793}"/>
    <dgm:cxn modelId="{D770EEA6-D9B9-4943-92EB-C95C95EE16C3}" type="presOf" srcId="{869D0A08-DF6B-498B-BCC4-D5AE6439B7BA}" destId="{56462897-6794-410D-9132-0D084D91CF60}" srcOrd="1" destOrd="0" presId="urn:microsoft.com/office/officeart/2005/8/layout/gear1"/>
    <dgm:cxn modelId="{3F0C16AD-7AFD-48A7-BA93-6025C5F126CA}" type="presOf" srcId="{869D0A08-DF6B-498B-BCC4-D5AE6439B7BA}" destId="{B624AE20-1285-48BC-BFD6-1243E48CFEC6}" srcOrd="0" destOrd="0" presId="urn:microsoft.com/office/officeart/2005/8/layout/gear1"/>
    <dgm:cxn modelId="{5540665C-5832-42EE-9504-0E27492FA1D0}" type="presOf" srcId="{73A6B472-C281-4E31-8E45-F779E0054793}" destId="{6CA44937-D279-4E3B-B2C5-95AC23252281}" srcOrd="0" destOrd="0" presId="urn:microsoft.com/office/officeart/2005/8/layout/gear1"/>
    <dgm:cxn modelId="{51B3BCF2-8923-4A28-BC44-7D7F3E0D3C5B}" type="presParOf" srcId="{262690CE-53E5-40C2-B0A0-3A143ABFCC4E}" destId="{B624AE20-1285-48BC-BFD6-1243E48CFEC6}" srcOrd="0" destOrd="0" presId="urn:microsoft.com/office/officeart/2005/8/layout/gear1"/>
    <dgm:cxn modelId="{67CC7859-7624-4524-A865-BF640CB6485B}" type="presParOf" srcId="{262690CE-53E5-40C2-B0A0-3A143ABFCC4E}" destId="{56462897-6794-410D-9132-0D084D91CF60}" srcOrd="1" destOrd="0" presId="urn:microsoft.com/office/officeart/2005/8/layout/gear1"/>
    <dgm:cxn modelId="{0E2F0CAD-C457-443A-8180-B80ACF1E9E3D}" type="presParOf" srcId="{262690CE-53E5-40C2-B0A0-3A143ABFCC4E}" destId="{478FC6A2-E1E0-44AF-A77E-2D97C6E0BDFB}" srcOrd="2" destOrd="0" presId="urn:microsoft.com/office/officeart/2005/8/layout/gear1"/>
    <dgm:cxn modelId="{EF059580-2BC3-4FCF-B329-B6FED85CCD97}" type="presParOf" srcId="{262690CE-53E5-40C2-B0A0-3A143ABFCC4E}" destId="{6CA44937-D279-4E3B-B2C5-95AC23252281}" srcOrd="3"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4AE20-1285-48BC-BFD6-1243E48CFEC6}">
      <dsp:nvSpPr>
        <dsp:cNvPr id="0" name=""/>
        <dsp:cNvSpPr/>
      </dsp:nvSpPr>
      <dsp:spPr>
        <a:xfrm>
          <a:off x="914392" y="314209"/>
          <a:ext cx="2358938" cy="1971791"/>
        </a:xfrm>
        <a:prstGeom prst="gear9">
          <a:avLst/>
        </a:prstGeom>
        <a:solidFill>
          <a:schemeClr val="accent6">
            <a:lumMod val="40000"/>
            <a:lumOff val="60000"/>
          </a:schemeClr>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REST services via </a:t>
          </a:r>
          <a:r>
            <a:rPr lang="en-US" sz="1500" kern="1200" dirty="0" err="1" smtClean="0">
              <a:solidFill>
                <a:schemeClr val="tx1"/>
              </a:solidFill>
            </a:rPr>
            <a:t>OSMC</a:t>
          </a:r>
          <a:r>
            <a:rPr lang="en-US" sz="1500" kern="1200" dirty="0" smtClean="0">
              <a:solidFill>
                <a:schemeClr val="tx1"/>
              </a:solidFill>
            </a:rPr>
            <a:t>/</a:t>
          </a:r>
          <a:r>
            <a:rPr lang="en-US" sz="1500" kern="1200" dirty="0" err="1" smtClean="0">
              <a:solidFill>
                <a:schemeClr val="tx1"/>
              </a:solidFill>
            </a:rPr>
            <a:t>ERDDAP</a:t>
          </a:r>
          <a:endParaRPr lang="en-US" sz="1500" kern="1200" dirty="0">
            <a:solidFill>
              <a:schemeClr val="tx1"/>
            </a:solidFill>
          </a:endParaRPr>
        </a:p>
      </dsp:txBody>
      <dsp:txXfrm>
        <a:off x="1359709" y="776092"/>
        <a:ext cx="1468304" cy="1013541"/>
      </dsp:txXfrm>
    </dsp:sp>
    <dsp:sp modelId="{6CA44937-D279-4E3B-B2C5-95AC23252281}">
      <dsp:nvSpPr>
        <dsp:cNvPr id="0" name=""/>
        <dsp:cNvSpPr/>
      </dsp:nvSpPr>
      <dsp:spPr>
        <a:xfrm flipV="1">
          <a:off x="4460359" y="2956522"/>
          <a:ext cx="51487" cy="132154"/>
        </a:xfrm>
        <a:prstGeom prst="leftCircularArrow">
          <a:avLst>
            <a:gd name="adj1" fmla="val 4878"/>
            <a:gd name="adj2" fmla="val 312630"/>
            <a:gd name="adj3" fmla="val 3037655"/>
            <a:gd name="adj4" fmla="val 15370662"/>
            <a:gd name="adj5" fmla="val 569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endParaRPr lang="en-US" altLang="ko-K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endParaRPr lang="en-US" altLang="ko-KR"/>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endParaRPr lang="en-US" altLang="ko-K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굴림" pitchFamily="34" charset="-127"/>
              </a:defRPr>
            </a:lvl1pPr>
          </a:lstStyle>
          <a:p>
            <a:fld id="{BB84638B-C4AA-4EC2-A6E6-6E3A21CC9BA4}" type="slidenum">
              <a:rPr lang="ko-KR" altLang="en-US"/>
              <a:pPr/>
              <a:t>‹#›</a:t>
            </a:fld>
            <a:endParaRPr lang="en-US" altLang="ko-KR"/>
          </a:p>
        </p:txBody>
      </p:sp>
    </p:spTree>
    <p:extLst>
      <p:ext uri="{BB962C8B-B14F-4D97-AF65-F5344CB8AC3E}">
        <p14:creationId xmlns:p14="http://schemas.microsoft.com/office/powerpoint/2010/main" val="1660889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2</a:t>
            </a:fld>
            <a:endParaRPr lang="en-US" altLang="ko-KR"/>
          </a:p>
        </p:txBody>
      </p:sp>
    </p:spTree>
    <p:extLst>
      <p:ext uri="{BB962C8B-B14F-4D97-AF65-F5344CB8AC3E}">
        <p14:creationId xmlns:p14="http://schemas.microsoft.com/office/powerpoint/2010/main" val="13007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Times" charset="0"/>
                <a:ea typeface="+mn-ea"/>
                <a:cs typeface="+mn-cs"/>
              </a:rPr>
              <a:t>Satcom</a:t>
            </a:r>
            <a:r>
              <a:rPr lang="en-US" sz="1200" kern="1200" dirty="0" smtClean="0">
                <a:solidFill>
                  <a:schemeClr val="tx1"/>
                </a:solidFill>
                <a:effectLst/>
                <a:latin typeface="Times" charset="0"/>
                <a:ea typeface="+mn-ea"/>
                <a:cs typeface="+mn-cs"/>
              </a:rPr>
              <a:t>/Iridium (completed)</a:t>
            </a:r>
          </a:p>
          <a:p>
            <a:r>
              <a:rPr lang="en-US" sz="1200" kern="1200" dirty="0" smtClean="0">
                <a:solidFill>
                  <a:schemeClr val="tx1"/>
                </a:solidFill>
                <a:effectLst/>
                <a:latin typeface="Times" charset="0"/>
                <a:ea typeface="+mn-ea"/>
                <a:cs typeface="+mn-cs"/>
              </a:rPr>
              <a:t>Impact of SLP from drifter on NWP (completed)</a:t>
            </a:r>
          </a:p>
          <a:p>
            <a:r>
              <a:rPr lang="en-US" sz="1200" kern="1200" dirty="0" smtClean="0">
                <a:solidFill>
                  <a:schemeClr val="tx1"/>
                </a:solidFill>
                <a:effectLst/>
                <a:latin typeface="Times" charset="0"/>
                <a:ea typeface="+mn-ea"/>
                <a:cs typeface="+mn-cs"/>
              </a:rPr>
              <a:t>Wave measurement evaluation and testing, and low cost wave observation from drifters using GPS (underway)</a:t>
            </a:r>
          </a:p>
          <a:p>
            <a:r>
              <a:rPr lang="en-US" sz="1200" kern="1200" dirty="0" smtClean="0">
                <a:solidFill>
                  <a:schemeClr val="tx1"/>
                </a:solidFill>
                <a:effectLst/>
                <a:latin typeface="Times" charset="0"/>
                <a:ea typeface="+mn-ea"/>
                <a:cs typeface="+mn-cs"/>
              </a:rPr>
              <a:t>ITU submarine cables (e.g. for Tsunami monitoring) promising much more cost effective observing </a:t>
            </a:r>
            <a:r>
              <a:rPr lang="en-US" sz="1200" kern="1200" dirty="0" err="1" smtClean="0">
                <a:solidFill>
                  <a:schemeClr val="tx1"/>
                </a:solidFill>
                <a:effectLst/>
                <a:latin typeface="Times" charset="0"/>
                <a:ea typeface="+mn-ea"/>
                <a:cs typeface="+mn-cs"/>
              </a:rPr>
              <a:t>programme</a:t>
            </a:r>
            <a:endParaRPr lang="en-US" sz="1200" kern="1200" dirty="0" smtClean="0">
              <a:solidFill>
                <a:schemeClr val="tx1"/>
              </a:solidFill>
              <a:effectLst/>
              <a:latin typeface="Times" charset="0"/>
              <a:ea typeface="+mn-ea"/>
              <a:cs typeface="+mn-cs"/>
            </a:endParaRPr>
          </a:p>
          <a:p>
            <a:r>
              <a:rPr lang="en-US" sz="1200" kern="1200" dirty="0" smtClean="0">
                <a:solidFill>
                  <a:schemeClr val="tx1"/>
                </a:solidFill>
                <a:effectLst/>
                <a:latin typeface="Times" charset="0"/>
                <a:ea typeface="+mn-ea"/>
                <a:cs typeface="+mn-cs"/>
              </a:rPr>
              <a:t>Gliders</a:t>
            </a:r>
          </a:p>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12</a:t>
            </a:fld>
            <a:endParaRPr lang="en-US" altLang="ko-KR"/>
          </a:p>
        </p:txBody>
      </p:sp>
    </p:spTree>
    <p:extLst>
      <p:ext uri="{BB962C8B-B14F-4D97-AF65-F5344CB8AC3E}">
        <p14:creationId xmlns:p14="http://schemas.microsoft.com/office/powerpoint/2010/main" val="92651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13</a:t>
            </a:fld>
            <a:endParaRPr lang="en-US" altLang="ko-KR"/>
          </a:p>
        </p:txBody>
      </p:sp>
    </p:spTree>
    <p:extLst>
      <p:ext uri="{BB962C8B-B14F-4D97-AF65-F5344CB8AC3E}">
        <p14:creationId xmlns:p14="http://schemas.microsoft.com/office/powerpoint/2010/main" val="51235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14</a:t>
            </a:fld>
            <a:endParaRPr lang="en-US" altLang="ko-KR"/>
          </a:p>
        </p:txBody>
      </p:sp>
    </p:spTree>
    <p:extLst>
      <p:ext uri="{BB962C8B-B14F-4D97-AF65-F5344CB8AC3E}">
        <p14:creationId xmlns:p14="http://schemas.microsoft.com/office/powerpoint/2010/main" val="373473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16</a:t>
            </a:fld>
            <a:endParaRPr lang="en-US" altLang="ko-KR"/>
          </a:p>
        </p:txBody>
      </p:sp>
    </p:spTree>
    <p:extLst>
      <p:ext uri="{BB962C8B-B14F-4D97-AF65-F5344CB8AC3E}">
        <p14:creationId xmlns:p14="http://schemas.microsoft.com/office/powerpoint/2010/main" val="384022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17</a:t>
            </a:fld>
            <a:endParaRPr lang="en-US" altLang="ko-KR"/>
          </a:p>
        </p:txBody>
      </p:sp>
    </p:spTree>
    <p:extLst>
      <p:ext uri="{BB962C8B-B14F-4D97-AF65-F5344CB8AC3E}">
        <p14:creationId xmlns:p14="http://schemas.microsoft.com/office/powerpoint/2010/main" val="1990610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Salinity, acidification, other related </a:t>
            </a:r>
            <a:r>
              <a:rPr lang="en-US" dirty="0" err="1" smtClean="0"/>
              <a:t>Ph</a:t>
            </a:r>
            <a:r>
              <a:rPr lang="en-US" dirty="0" smtClean="0"/>
              <a:t> Ch2, </a:t>
            </a:r>
            <a:endParaRPr lang="en-ZA"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19</a:t>
            </a:fld>
            <a:endParaRPr lang="en-US" altLang="ko-KR"/>
          </a:p>
        </p:txBody>
      </p:sp>
    </p:spTree>
    <p:extLst>
      <p:ext uri="{BB962C8B-B14F-4D97-AF65-F5344CB8AC3E}">
        <p14:creationId xmlns:p14="http://schemas.microsoft.com/office/powerpoint/2010/main" val="159121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JCOMM is developing new ocean observing network targets, performance metrics, and risk assessment in cooperation with OOPC. This will be consistent with new GCOS IP under development, and the WMO Rolling Review of Requirements (RRR), taking into account addition requirements to GCOS (e.g. marine services, ocean forecasting)</a:t>
            </a:r>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3</a:t>
            </a:fld>
            <a:endParaRPr lang="en-US" altLang="ko-KR"/>
          </a:p>
        </p:txBody>
      </p:sp>
    </p:spTree>
    <p:extLst>
      <p:ext uri="{BB962C8B-B14F-4D97-AF65-F5344CB8AC3E}">
        <p14:creationId xmlns:p14="http://schemas.microsoft.com/office/powerpoint/2010/main" val="310262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JCOMM continues developing the Marine Climate Data System (MCDS) (assuring the flow of delayed mode marine data from various sources to CMOCs, which will provide integrated marine climate products). CMOC/China was established by Cg-17. New Technical Regulations will be proposed for adoption by JCOMM-5 (WMO No. 558, 471). The existing Marine Climatological</a:t>
            </a:r>
            <a:r>
              <a:rPr lang="en-US" baseline="0" dirty="0" smtClean="0"/>
              <a:t> </a:t>
            </a:r>
            <a:r>
              <a:rPr lang="en-US" dirty="0" smtClean="0"/>
              <a:t>Summaries Scheme (MCSS) VOS Global Collecting </a:t>
            </a:r>
            <a:r>
              <a:rPr lang="en-US" dirty="0" err="1" smtClean="0"/>
              <a:t>Centres</a:t>
            </a:r>
            <a:r>
              <a:rPr lang="en-US" dirty="0" smtClean="0"/>
              <a:t> (GCCs) of UK and Germany will be re-established as VOS Global Data Assembly </a:t>
            </a:r>
            <a:r>
              <a:rPr lang="en-US" dirty="0" err="1" smtClean="0"/>
              <a:t>Centres</a:t>
            </a:r>
            <a:r>
              <a:rPr lang="en-US" dirty="0" smtClean="0"/>
              <a:t> (GDACs); the trial GDACs for Drifting Buoys of France and Canada will be formalized. We are looking for other candidate Data Acquisition </a:t>
            </a:r>
            <a:r>
              <a:rPr lang="en-US" dirty="0" err="1" smtClean="0"/>
              <a:t>Centres</a:t>
            </a:r>
            <a:r>
              <a:rPr lang="en-US" dirty="0" smtClean="0"/>
              <a:t> (DACs) and GDACs (</a:t>
            </a:r>
            <a:r>
              <a:rPr lang="en-US" dirty="0" err="1" smtClean="0"/>
              <a:t>e.g</a:t>
            </a:r>
            <a:r>
              <a:rPr lang="en-US" dirty="0" smtClean="0"/>
              <a:t>, moored buoys, Argo).</a:t>
            </a:r>
          </a:p>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4</a:t>
            </a:fld>
            <a:endParaRPr lang="en-US" altLang="ko-KR"/>
          </a:p>
        </p:txBody>
      </p:sp>
    </p:spTree>
    <p:extLst>
      <p:ext uri="{BB962C8B-B14F-4D97-AF65-F5344CB8AC3E}">
        <p14:creationId xmlns:p14="http://schemas.microsoft.com/office/powerpoint/2010/main" val="243216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Cross-cutting Task Team for Integrated Marine Meteorological and Oceanographic Services within WIS </a:t>
            </a:r>
          </a:p>
          <a:p>
            <a:r>
              <a:rPr lang="en-US" dirty="0" smtClean="0"/>
              <a:t>The </a:t>
            </a:r>
            <a:r>
              <a:rPr lang="en-US" i="1" dirty="0" smtClean="0"/>
              <a:t>terms of reference</a:t>
            </a:r>
            <a:r>
              <a:rPr lang="en-US" dirty="0" smtClean="0"/>
              <a:t>, draft membership and objectives of the </a:t>
            </a:r>
            <a:r>
              <a:rPr lang="en-US" i="1" dirty="0" smtClean="0"/>
              <a:t>TT</a:t>
            </a:r>
            <a:r>
              <a:rPr lang="en-US" dirty="0" smtClean="0"/>
              <a:t>-</a:t>
            </a:r>
            <a:r>
              <a:rPr lang="en-US" i="1" dirty="0" smtClean="0"/>
              <a:t>MOWIS</a:t>
            </a:r>
            <a:r>
              <a:rPr lang="en-US" dirty="0" smtClean="0"/>
              <a:t> were adopted by JCOMM MAN-11 in October 2014</a:t>
            </a:r>
          </a:p>
          <a:p>
            <a:endParaRPr lang="en-US" dirty="0" smtClean="0"/>
          </a:p>
          <a:p>
            <a:r>
              <a:rPr lang="en-US" sz="1200" kern="1200" dirty="0" smtClean="0">
                <a:solidFill>
                  <a:schemeClr val="tx1"/>
                </a:solidFill>
                <a:effectLst/>
                <a:latin typeface="Times" charset="0"/>
                <a:ea typeface="+mn-ea"/>
                <a:cs typeface="+mn-cs"/>
              </a:rPr>
              <a:t>Address the WIS related legacy of the JCOMM Pilot Project for the “Integration or Marine and other Appropriate Oceanographic Observations into WIGOS” and further develop it toward the 2013-2016 JCOMM Strategic goals, building on the</a:t>
            </a:r>
            <a:r>
              <a:rPr lang="en-US" sz="1200" i="1" kern="1200" dirty="0" smtClean="0">
                <a:solidFill>
                  <a:schemeClr val="tx1"/>
                </a:solidFill>
                <a:effectLst/>
                <a:latin typeface="Times" charset="0"/>
                <a:ea typeface="+mn-ea"/>
                <a:cs typeface="+mn-cs"/>
              </a:rPr>
              <a:t> IOC Strategic Plan for Oceanographic Data and Information Management (2013-2016) </a:t>
            </a:r>
            <a:r>
              <a:rPr lang="en-US" sz="1200" kern="1200" dirty="0" smtClean="0">
                <a:solidFill>
                  <a:schemeClr val="tx1"/>
                </a:solidFill>
                <a:effectLst/>
                <a:latin typeface="Times" charset="0"/>
                <a:ea typeface="+mn-ea"/>
                <a:cs typeface="+mn-cs"/>
              </a:rPr>
              <a:t>(IOC Manuals and Guides No. 66) and the JCOMM-4 approved long-term strategy for the DMPA</a:t>
            </a:r>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5</a:t>
            </a:fld>
            <a:endParaRPr lang="en-US" altLang="ko-KR"/>
          </a:p>
        </p:txBody>
      </p:sp>
    </p:spTree>
    <p:extLst>
      <p:ext uri="{BB962C8B-B14F-4D97-AF65-F5344CB8AC3E}">
        <p14:creationId xmlns:p14="http://schemas.microsoft.com/office/powerpoint/2010/main" val="50710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D536F9A-931D-4F4F-845E-F79E795223BB}" type="slidenum">
              <a:rPr lang="en-US" smtClean="0"/>
              <a:pPr/>
              <a:t>7</a:t>
            </a:fld>
            <a:endParaRPr lang="en-US"/>
          </a:p>
        </p:txBody>
      </p:sp>
    </p:spTree>
    <p:extLst>
      <p:ext uri="{BB962C8B-B14F-4D97-AF65-F5344CB8AC3E}">
        <p14:creationId xmlns:p14="http://schemas.microsoft.com/office/powerpoint/2010/main" val="389616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8</a:t>
            </a:fld>
            <a:endParaRPr lang="en-US" altLang="ko-KR"/>
          </a:p>
        </p:txBody>
      </p:sp>
    </p:spTree>
    <p:extLst>
      <p:ext uri="{BB962C8B-B14F-4D97-AF65-F5344CB8AC3E}">
        <p14:creationId xmlns:p14="http://schemas.microsoft.com/office/powerpoint/2010/main" val="38566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OF THE PI-1 WORKSHOP:</a:t>
            </a:r>
          </a:p>
          <a:p>
            <a:r>
              <a:rPr lang="en-US" dirty="0" smtClean="0"/>
              <a:t>●</a:t>
            </a:r>
            <a:r>
              <a:rPr lang="en-US" dirty="0" smtClean="0"/>
              <a:t>	Begin to build capacity within the region to apply ocean observing data for enhanced predictive capability;</a:t>
            </a:r>
          </a:p>
          <a:p>
            <a:r>
              <a:rPr lang="en-US" dirty="0" smtClean="0"/>
              <a:t>●	Demonstrate the role of ocean observations for understanding and predicting regional weather, ocean state and climatology;</a:t>
            </a:r>
          </a:p>
          <a:p>
            <a:r>
              <a:rPr lang="en-US" dirty="0" smtClean="0"/>
              <a:t>●	Demonstrate the societal and economic benefits of delivering enhanced ocean observing system data for better informed decisions;</a:t>
            </a:r>
          </a:p>
          <a:p>
            <a:r>
              <a:rPr lang="en-US" dirty="0" smtClean="0"/>
              <a:t>●	Increase awareness of the importance of the ocean, scientific understanding and traditional knowledge, and how marine processes affect the lives of Pacific Islanders;</a:t>
            </a:r>
          </a:p>
          <a:p>
            <a:r>
              <a:rPr lang="en-US" dirty="0" smtClean="0"/>
              <a:t>●	Discuss the potential impacts of climate change on oceans;</a:t>
            </a:r>
          </a:p>
          <a:p>
            <a:r>
              <a:rPr lang="en-US" dirty="0" smtClean="0"/>
              <a:t>●	Learn practical implementation aspects of ocean observing systems;</a:t>
            </a:r>
          </a:p>
          <a:p>
            <a:r>
              <a:rPr lang="en-US" dirty="0" smtClean="0"/>
              <a:t>●	Explore the importance of marine </a:t>
            </a:r>
            <a:r>
              <a:rPr lang="en-US" dirty="0" err="1" smtClean="0"/>
              <a:t>modelling</a:t>
            </a:r>
            <a:r>
              <a:rPr lang="en-US" dirty="0" smtClean="0"/>
              <a:t>;</a:t>
            </a:r>
          </a:p>
          <a:p>
            <a:r>
              <a:rPr lang="en-US" dirty="0" smtClean="0"/>
              <a:t>●	Evaluate data gaps within the region and how they can be addressed; </a:t>
            </a:r>
          </a:p>
          <a:p>
            <a:r>
              <a:rPr lang="en-US" dirty="0" smtClean="0"/>
              <a:t>●	Encourage cooperation with and support for existing monitoring </a:t>
            </a:r>
            <a:r>
              <a:rPr lang="en-US" dirty="0" err="1" smtClean="0"/>
              <a:t>programmes</a:t>
            </a:r>
            <a:r>
              <a:rPr lang="en-US" dirty="0" smtClean="0"/>
              <a:t> such as the Argo </a:t>
            </a:r>
            <a:r>
              <a:rPr lang="en-US" dirty="0" err="1" smtClean="0"/>
              <a:t>programme</a:t>
            </a:r>
            <a:r>
              <a:rPr lang="en-US" dirty="0" smtClean="0"/>
              <a:t> and the Global Drifter Program; and</a:t>
            </a:r>
          </a:p>
          <a:p>
            <a:r>
              <a:rPr lang="en-US" dirty="0" smtClean="0"/>
              <a:t>●	Advance the design, coordination of a Pacific Islands Ocean Observing System.</a:t>
            </a:r>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9</a:t>
            </a:fld>
            <a:endParaRPr lang="en-US" altLang="ko-KR"/>
          </a:p>
        </p:txBody>
      </p:sp>
    </p:spTree>
    <p:extLst>
      <p:ext uri="{BB962C8B-B14F-4D97-AF65-F5344CB8AC3E}">
        <p14:creationId xmlns:p14="http://schemas.microsoft.com/office/powerpoint/2010/main" val="176453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charset="0"/>
                <a:ea typeface="+mn-ea"/>
                <a:cs typeface="+mn-cs"/>
              </a:rPr>
              <a:t>Great</a:t>
            </a:r>
            <a:r>
              <a:rPr lang="en-GB" sz="1200" kern="1200" baseline="0" dirty="0" smtClean="0">
                <a:solidFill>
                  <a:schemeClr val="tx1"/>
                </a:solidFill>
                <a:effectLst/>
                <a:latin typeface="Times" charset="0"/>
                <a:ea typeface="+mn-ea"/>
                <a:cs typeface="+mn-cs"/>
              </a:rPr>
              <a:t> </a:t>
            </a:r>
            <a:r>
              <a:rPr lang="en-GB" sz="1200" kern="1200" dirty="0" smtClean="0">
                <a:solidFill>
                  <a:schemeClr val="tx1"/>
                </a:solidFill>
                <a:effectLst/>
                <a:latin typeface="Times" charset="0"/>
                <a:ea typeface="+mn-ea"/>
                <a:cs typeface="+mn-cs"/>
              </a:rPr>
              <a:t>opportunity to strengthen relationships in a role, which relies heavily on international co-operation and is becoming more complex and requiring new skills such as computer and IT related skills, deploying drifters and floats, using e-logbooks, retrieving delayed mode data, installing AWS and providing information on marine meteorological services to shipping companies and port authorities.</a:t>
            </a:r>
            <a:endParaRPr lang="en-US"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 </a:t>
            </a:r>
            <a:endParaRPr lang="en-US"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There is also a demand from the developing countries to develop ocean observing programmes. Programmes relying on ships of opportunity are quite cost-effective, and can realistically be supported by those countries. Developing countries also have research vessel fleets that can be used for the deployment and servicing of ocean instruments, including tropical moorings. This was an opportunity to build partnership between developed countries who contribute expertise on ocean observing programme management and data use and developing countries that have valuable </a:t>
            </a:r>
            <a:r>
              <a:rPr lang="en-GB" sz="1200" b="1" i="1" u="sng" kern="1200" dirty="0" smtClean="0">
                <a:solidFill>
                  <a:schemeClr val="tx1"/>
                </a:solidFill>
                <a:effectLst/>
                <a:latin typeface="Times" charset="0"/>
                <a:ea typeface="+mn-ea"/>
                <a:cs typeface="+mn-cs"/>
              </a:rPr>
              <a:t>ship logistical resources. </a:t>
            </a:r>
            <a:endParaRPr lang="en-US" sz="1200" b="1" i="1" u="sng" kern="1200" dirty="0" smtClean="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10</a:t>
            </a:fld>
            <a:endParaRPr lang="en-US" altLang="ko-KR"/>
          </a:p>
        </p:txBody>
      </p:sp>
    </p:spTree>
    <p:extLst>
      <p:ext uri="{BB962C8B-B14F-4D97-AF65-F5344CB8AC3E}">
        <p14:creationId xmlns:p14="http://schemas.microsoft.com/office/powerpoint/2010/main" val="399478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4638B-C4AA-4EC2-A6E6-6E3A21CC9BA4}" type="slidenum">
              <a:rPr lang="ko-KR" altLang="en-US" smtClean="0"/>
              <a:pPr/>
              <a:t>11</a:t>
            </a:fld>
            <a:endParaRPr lang="en-US" altLang="ko-KR"/>
          </a:p>
        </p:txBody>
      </p:sp>
    </p:spTree>
    <p:extLst>
      <p:ext uri="{BB962C8B-B14F-4D97-AF65-F5344CB8AC3E}">
        <p14:creationId xmlns:p14="http://schemas.microsoft.com/office/powerpoint/2010/main" val="62240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GB"/>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en-GB"/>
          </a:p>
        </p:txBody>
      </p:sp>
    </p:spTree>
    <p:extLst>
      <p:ext uri="{BB962C8B-B14F-4D97-AF65-F5344CB8AC3E}">
        <p14:creationId xmlns:p14="http://schemas.microsoft.com/office/powerpoint/2010/main" val="369281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Tree>
    <p:extLst>
      <p:ext uri="{BB962C8B-B14F-4D97-AF65-F5344CB8AC3E}">
        <p14:creationId xmlns:p14="http://schemas.microsoft.com/office/powerpoint/2010/main" val="223845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96100" y="152400"/>
            <a:ext cx="2171700" cy="5943600"/>
          </a:xfrm>
        </p:spPr>
        <p:txBody>
          <a:bodyPr vert="eaVert"/>
          <a:lstStyle/>
          <a:p>
            <a:r>
              <a:rPr lang="ko-KR" altLang="en-US" smtClean="0"/>
              <a:t>마스터 제목 스타일 편집</a:t>
            </a:r>
            <a:endParaRPr lang="en-GB"/>
          </a:p>
        </p:txBody>
      </p:sp>
      <p:sp>
        <p:nvSpPr>
          <p:cNvPr id="3" name="세로 텍스트 개체 틀 2"/>
          <p:cNvSpPr>
            <a:spLocks noGrp="1"/>
          </p:cNvSpPr>
          <p:nvPr>
            <p:ph type="body" orient="vert" idx="1"/>
          </p:nvPr>
        </p:nvSpPr>
        <p:spPr>
          <a:xfrm>
            <a:off x="381000" y="152400"/>
            <a:ext cx="6362700" cy="59436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Tree>
    <p:extLst>
      <p:ext uri="{BB962C8B-B14F-4D97-AF65-F5344CB8AC3E}">
        <p14:creationId xmlns:p14="http://schemas.microsoft.com/office/powerpoint/2010/main" val="112698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fld id="{E4435597-67A5-4C38-94B3-D8FE525D8A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16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fld id="{6E30F560-48CB-4FFF-8A94-C4B0D66B27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0507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fld id="{34D05579-02BA-451C-A53C-A02468D170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44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6" name="Rectangle 11"/>
          <p:cNvSpPr>
            <a:spLocks noGrp="1" noChangeArrowheads="1"/>
          </p:cNvSpPr>
          <p:nvPr>
            <p:ph type="sldNum" sz="quarter" idx="11"/>
          </p:nvPr>
        </p:nvSpPr>
        <p:spPr>
          <a:ln/>
        </p:spPr>
        <p:txBody>
          <a:bodyPr/>
          <a:lstStyle>
            <a:lvl1pPr>
              <a:defRPr/>
            </a:lvl1pPr>
          </a:lstStyle>
          <a:p>
            <a:fld id="{654B0B9B-9001-43CB-883E-70DF8A72D4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4713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8" name="Rectangle 11"/>
          <p:cNvSpPr>
            <a:spLocks noGrp="1" noChangeArrowheads="1"/>
          </p:cNvSpPr>
          <p:nvPr>
            <p:ph type="sldNum" sz="quarter" idx="11"/>
          </p:nvPr>
        </p:nvSpPr>
        <p:spPr>
          <a:ln/>
        </p:spPr>
        <p:txBody>
          <a:bodyPr/>
          <a:lstStyle>
            <a:lvl1pPr>
              <a:defRPr/>
            </a:lvl1pPr>
          </a:lstStyle>
          <a:p>
            <a:fld id="{99CB05DD-9F26-406B-A3F2-F441C7F159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8476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4" name="Rectangle 11"/>
          <p:cNvSpPr>
            <a:spLocks noGrp="1" noChangeArrowheads="1"/>
          </p:cNvSpPr>
          <p:nvPr>
            <p:ph type="sldNum" sz="quarter" idx="11"/>
          </p:nvPr>
        </p:nvSpPr>
        <p:spPr>
          <a:ln/>
        </p:spPr>
        <p:txBody>
          <a:bodyPr/>
          <a:lstStyle>
            <a:lvl1pPr>
              <a:defRPr/>
            </a:lvl1pPr>
          </a:lstStyle>
          <a:p>
            <a:fld id="{6B5FADC7-6554-4E0E-A943-3B2A5EACC4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0661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3" name="Rectangle 11"/>
          <p:cNvSpPr>
            <a:spLocks noGrp="1" noChangeArrowheads="1"/>
          </p:cNvSpPr>
          <p:nvPr>
            <p:ph type="sldNum" sz="quarter" idx="11"/>
          </p:nvPr>
        </p:nvSpPr>
        <p:spPr>
          <a:ln/>
        </p:spPr>
        <p:txBody>
          <a:bodyPr/>
          <a:lstStyle>
            <a:lvl1pPr>
              <a:defRPr/>
            </a:lvl1pPr>
          </a:lstStyle>
          <a:p>
            <a:fld id="{3138C1E1-D2C8-4C77-A16D-CC51B7D99F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4035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6" name="Rectangle 11"/>
          <p:cNvSpPr>
            <a:spLocks noGrp="1" noChangeArrowheads="1"/>
          </p:cNvSpPr>
          <p:nvPr>
            <p:ph type="sldNum" sz="quarter" idx="11"/>
          </p:nvPr>
        </p:nvSpPr>
        <p:spPr>
          <a:ln/>
        </p:spPr>
        <p:txBody>
          <a:bodyPr/>
          <a:lstStyle>
            <a:lvl1pPr>
              <a:defRPr/>
            </a:lvl1pPr>
          </a:lstStyle>
          <a:p>
            <a:fld id="{64A7EBCB-E49B-44E9-A4C0-EA7F9E114D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068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Tree>
    <p:extLst>
      <p:ext uri="{BB962C8B-B14F-4D97-AF65-F5344CB8AC3E}">
        <p14:creationId xmlns:p14="http://schemas.microsoft.com/office/powerpoint/2010/main" val="12032059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6" name="Rectangle 11"/>
          <p:cNvSpPr>
            <a:spLocks noGrp="1" noChangeArrowheads="1"/>
          </p:cNvSpPr>
          <p:nvPr>
            <p:ph type="sldNum" sz="quarter" idx="11"/>
          </p:nvPr>
        </p:nvSpPr>
        <p:spPr>
          <a:ln/>
        </p:spPr>
        <p:txBody>
          <a:bodyPr/>
          <a:lstStyle>
            <a:lvl1pPr>
              <a:defRPr/>
            </a:lvl1pPr>
          </a:lstStyle>
          <a:p>
            <a:fld id="{BA33C1D7-E07A-463F-9941-AF918645DB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018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fld id="{32C06050-4F15-4804-94D4-4BA3CD0371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2643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solidFill>
                <a:srgbClr val="000000"/>
              </a:solidFill>
            </a:endParaRPr>
          </a:p>
        </p:txBody>
      </p:sp>
      <p:sp>
        <p:nvSpPr>
          <p:cNvPr id="5" name="Rectangle 11"/>
          <p:cNvSpPr>
            <a:spLocks noGrp="1" noChangeArrowheads="1"/>
          </p:cNvSpPr>
          <p:nvPr>
            <p:ph type="sldNum" sz="quarter" idx="11"/>
          </p:nvPr>
        </p:nvSpPr>
        <p:spPr>
          <a:ln/>
        </p:spPr>
        <p:txBody>
          <a:bodyPr/>
          <a:lstStyle>
            <a:lvl1pPr>
              <a:defRPr/>
            </a:lvl1pPr>
          </a:lstStyle>
          <a:p>
            <a:fld id="{2734F7D5-7458-48A2-9F4A-0C2C4B93AC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005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GB"/>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304402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내용 개체 틀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내용 개체 틀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Tree>
    <p:extLst>
      <p:ext uri="{BB962C8B-B14F-4D97-AF65-F5344CB8AC3E}">
        <p14:creationId xmlns:p14="http://schemas.microsoft.com/office/powerpoint/2010/main" val="423050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en-GB"/>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Tree>
    <p:extLst>
      <p:ext uri="{BB962C8B-B14F-4D97-AF65-F5344CB8AC3E}">
        <p14:creationId xmlns:p14="http://schemas.microsoft.com/office/powerpoint/2010/main" val="274797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GB"/>
          </a:p>
        </p:txBody>
      </p:sp>
    </p:spTree>
    <p:extLst>
      <p:ext uri="{BB962C8B-B14F-4D97-AF65-F5344CB8AC3E}">
        <p14:creationId xmlns:p14="http://schemas.microsoft.com/office/powerpoint/2010/main" val="261912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GB"/>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24864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GB"/>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56109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www.wmo.in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954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8" name="Rectangle 3"/>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charset="0"/>
        </a:defRPr>
      </a:lvl2pPr>
      <a:lvl3pPr algn="l" rtl="0" eaLnBrk="0" fontAlgn="base" hangingPunct="0">
        <a:spcBef>
          <a:spcPct val="0"/>
        </a:spcBef>
        <a:spcAft>
          <a:spcPct val="0"/>
        </a:spcAft>
        <a:defRPr sz="3600" b="1">
          <a:solidFill>
            <a:schemeClr val="tx2"/>
          </a:solidFill>
          <a:latin typeface="Times" charset="0"/>
        </a:defRPr>
      </a:lvl3pPr>
      <a:lvl4pPr algn="l" rtl="0" eaLnBrk="0" fontAlgn="base" hangingPunct="0">
        <a:spcBef>
          <a:spcPct val="0"/>
        </a:spcBef>
        <a:spcAft>
          <a:spcPct val="0"/>
        </a:spcAft>
        <a:defRPr sz="3600" b="1">
          <a:solidFill>
            <a:schemeClr val="tx2"/>
          </a:solidFill>
          <a:latin typeface="Times" charset="0"/>
        </a:defRPr>
      </a:lvl4pPr>
      <a:lvl5pPr algn="l" rtl="0" eaLnBrk="0" fontAlgn="base" hangingPunct="0">
        <a:spcBef>
          <a:spcPct val="0"/>
        </a:spcBef>
        <a:spcAft>
          <a:spcPct val="0"/>
        </a:spcAft>
        <a:defRPr sz="3600" b="1">
          <a:solidFill>
            <a:schemeClr val="tx2"/>
          </a:solidFill>
          <a:latin typeface="Times" charset="0"/>
        </a:defRPr>
      </a:lvl5pPr>
      <a:lvl6pPr marL="457200" algn="l" rtl="0" fontAlgn="base">
        <a:spcBef>
          <a:spcPct val="0"/>
        </a:spcBef>
        <a:spcAft>
          <a:spcPct val="0"/>
        </a:spcAft>
        <a:defRPr sz="3600" b="1">
          <a:solidFill>
            <a:schemeClr val="tx2"/>
          </a:solidFill>
          <a:latin typeface="Times" charset="0"/>
        </a:defRPr>
      </a:lvl6pPr>
      <a:lvl7pPr marL="914400" algn="l" rtl="0" fontAlgn="base">
        <a:spcBef>
          <a:spcPct val="0"/>
        </a:spcBef>
        <a:spcAft>
          <a:spcPct val="0"/>
        </a:spcAft>
        <a:defRPr sz="3600" b="1">
          <a:solidFill>
            <a:schemeClr val="tx2"/>
          </a:solidFill>
          <a:latin typeface="Times" charset="0"/>
        </a:defRPr>
      </a:lvl7pPr>
      <a:lvl8pPr marL="1371600" algn="l" rtl="0" fontAlgn="base">
        <a:spcBef>
          <a:spcPct val="0"/>
        </a:spcBef>
        <a:spcAft>
          <a:spcPct val="0"/>
        </a:spcAft>
        <a:defRPr sz="3600" b="1">
          <a:solidFill>
            <a:schemeClr val="tx2"/>
          </a:solidFill>
          <a:latin typeface="Times" charset="0"/>
        </a:defRPr>
      </a:lvl8pPr>
      <a:lvl9pPr marL="1828800" algn="l"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This space can be used for contact information</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en-US" altLang="en-US" dirty="0">
              <a:solidFill>
                <a:srgbClr val="000000"/>
              </a:solidFill>
              <a:latin typeface="Arial" charset="0"/>
            </a:endParaRP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0FE86292-32C4-436D-BD63-EFB4DC4897A9}" type="slidenum">
              <a:rPr lang="en-US" altLang="en-US">
                <a:solidFill>
                  <a:srgbClr val="000000"/>
                </a:solidFill>
                <a:latin typeface="Arial" charset="0"/>
              </a:rPr>
              <a:pPr/>
              <a:t>‹#›</a:t>
            </a:fld>
            <a:endParaRPr lang="en-US" altLang="en-US">
              <a:solidFill>
                <a:srgbClr val="000000"/>
              </a:solidFill>
              <a:latin typeface="Arial" charset="0"/>
            </a:endParaRPr>
          </a:p>
        </p:txBody>
      </p:sp>
      <p:sp>
        <p:nvSpPr>
          <p:cNvPr id="1030"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Thank you for your attention</a:t>
            </a:r>
          </a:p>
        </p:txBody>
      </p:sp>
      <p:sp>
        <p:nvSpPr>
          <p:cNvPr id="6" name="Title 9"/>
          <p:cNvSpPr txBox="1">
            <a:spLocks/>
          </p:cNvSpPr>
          <p:nvPr/>
        </p:nvSpPr>
        <p:spPr>
          <a:xfrm>
            <a:off x="117475" y="6380163"/>
            <a:ext cx="1141413" cy="477837"/>
          </a:xfrm>
          <a:prstGeom prst="rect">
            <a:avLst/>
          </a:prstGeom>
        </p:spPr>
        <p:txBody>
          <a:bodyPr anchor="ctr">
            <a:normAutofit/>
          </a:bodyPr>
          <a:lstStyle/>
          <a:p>
            <a:pPr defTabSz="457200" eaLnBrk="1" fontAlgn="auto" hangingPunct="1">
              <a:spcAft>
                <a:spcPts val="0"/>
              </a:spcAft>
              <a:defRPr/>
            </a:pPr>
            <a:r>
              <a:rPr lang="en-US" sz="1200" dirty="0">
                <a:solidFill>
                  <a:srgbClr val="0070C0"/>
                </a:solidFill>
                <a:latin typeface="Arial"/>
                <a:ea typeface="+mj-ea"/>
                <a:cs typeface="Arial"/>
                <a:hlinkClick r:id="rId14"/>
              </a:rPr>
              <a:t>www.wmo.int</a:t>
            </a:r>
            <a:endParaRPr lang="en-US" sz="1200" dirty="0">
              <a:solidFill>
                <a:srgbClr val="0070C0"/>
              </a:solidFill>
              <a:latin typeface="Arial"/>
              <a:ea typeface="+mj-ea"/>
              <a:cs typeface="Arial"/>
            </a:endParaRPr>
          </a:p>
        </p:txBody>
      </p:sp>
    </p:spTree>
    <p:extLst>
      <p:ext uri="{BB962C8B-B14F-4D97-AF65-F5344CB8AC3E}">
        <p14:creationId xmlns:p14="http://schemas.microsoft.com/office/powerpoint/2010/main" val="998962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oceandatapractices.ne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5.png"/><Relationship Id="rId21" Type="http://schemas.openxmlformats.org/officeDocument/2006/relationships/image" Target="../media/image18.jpeg"/><Relationship Id="rId7" Type="http://schemas.openxmlformats.org/officeDocument/2006/relationships/image" Target="../media/image9.png"/><Relationship Id="rId12" Type="http://schemas.microsoft.com/office/2007/relationships/diagramDrawing" Target="../diagrams/drawing1.xml"/><Relationship Id="rId17"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1.xml"/><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20.wmf"/><Relationship Id="rId10" Type="http://schemas.openxmlformats.org/officeDocument/2006/relationships/diagramQuickStyle" Target="../diagrams/quickStyle1.xml"/><Relationship Id="rId19" Type="http://schemas.openxmlformats.org/officeDocument/2006/relationships/image" Target="../media/image16.jpeg"/><Relationship Id="rId4" Type="http://schemas.openxmlformats.org/officeDocument/2006/relationships/image" Target="../media/image6.png"/><Relationship Id="rId9" Type="http://schemas.openxmlformats.org/officeDocument/2006/relationships/diagramLayout" Target="../diagrams/layout1.xml"/><Relationship Id="rId14" Type="http://schemas.openxmlformats.org/officeDocument/2006/relationships/image" Target="../media/image11.jpeg"/><Relationship Id="rId22"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13"/>
            <a:ext cx="9145588"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5"/>
          <p:cNvSpPr>
            <a:spLocks noGrp="1" noChangeArrowheads="1"/>
          </p:cNvSpPr>
          <p:nvPr>
            <p:ph type="ctrTitle"/>
          </p:nvPr>
        </p:nvSpPr>
        <p:spPr>
          <a:xfrm>
            <a:off x="1905000" y="381000"/>
            <a:ext cx="7772400" cy="1143000"/>
          </a:xfrm>
          <a:noFill/>
        </p:spPr>
        <p:txBody>
          <a:bodyPr/>
          <a:lstStyle/>
          <a:p>
            <a:pPr eaLnBrk="1" hangingPunct="1"/>
            <a:r>
              <a:rPr lang="en-US" altLang="ko-KR" sz="2400" smtClean="0">
                <a:solidFill>
                  <a:schemeClr val="bg1"/>
                </a:solidFill>
                <a:latin typeface="Arial Narrow" pitchFamily="34" charset="0"/>
                <a:ea typeface="굴림" pitchFamily="34" charset="-127"/>
              </a:rPr>
              <a:t>World Meteorological Organization</a:t>
            </a:r>
            <a:br>
              <a:rPr lang="en-US" altLang="ko-KR" sz="2400" smtClean="0">
                <a:solidFill>
                  <a:schemeClr val="bg1"/>
                </a:solidFill>
                <a:latin typeface="Arial Narrow" pitchFamily="34" charset="0"/>
                <a:ea typeface="굴림" pitchFamily="34" charset="-127"/>
              </a:rPr>
            </a:br>
            <a:r>
              <a:rPr lang="en-US" altLang="ko-KR" sz="1400" smtClean="0">
                <a:solidFill>
                  <a:schemeClr val="bg1"/>
                </a:solidFill>
                <a:latin typeface="Arial Narrow" pitchFamily="34" charset="0"/>
                <a:ea typeface="굴림" pitchFamily="34" charset="-127"/>
              </a:rPr>
              <a:t>Working together in weather, climate and water</a:t>
            </a:r>
            <a:endParaRPr lang="en-US" altLang="ko-KR" smtClean="0">
              <a:ea typeface="굴림" pitchFamily="34" charset="-127"/>
            </a:endParaRPr>
          </a:p>
        </p:txBody>
      </p:sp>
      <p:sp>
        <p:nvSpPr>
          <p:cNvPr id="2052" name="Rectangle 6"/>
          <p:cNvSpPr>
            <a:spLocks noGrp="1" noChangeArrowheads="1"/>
          </p:cNvSpPr>
          <p:nvPr>
            <p:ph type="subTitle" idx="1"/>
          </p:nvPr>
        </p:nvSpPr>
        <p:spPr>
          <a:xfrm>
            <a:off x="533400" y="1981200"/>
            <a:ext cx="8305800" cy="4114800"/>
          </a:xfrm>
          <a:noFill/>
        </p:spPr>
        <p:txBody>
          <a:bodyPr anchor="ctr"/>
          <a:lstStyle/>
          <a:p>
            <a:pPr eaLnBrk="1" hangingPunct="1">
              <a:lnSpc>
                <a:spcPct val="80000"/>
              </a:lnSpc>
            </a:pPr>
            <a:endParaRPr lang="en-US" altLang="ko-KR" sz="4000" dirty="0" smtClean="0">
              <a:solidFill>
                <a:schemeClr val="bg1"/>
              </a:solidFill>
              <a:latin typeface="Arial Narrow" pitchFamily="34" charset="0"/>
              <a:ea typeface="굴림" pitchFamily="34" charset="-127"/>
            </a:endParaRPr>
          </a:p>
          <a:p>
            <a:pPr eaLnBrk="1" hangingPunct="1"/>
            <a:r>
              <a:rPr lang="en-US" altLang="ko-KR" sz="4000" dirty="0" smtClean="0">
                <a:solidFill>
                  <a:schemeClr val="bg1"/>
                </a:solidFill>
                <a:latin typeface="Arial Narrow" pitchFamily="34" charset="0"/>
                <a:ea typeface="굴림" pitchFamily="34" charset="-127"/>
              </a:rPr>
              <a:t>Joint </a:t>
            </a:r>
            <a:r>
              <a:rPr lang="en-US" altLang="ko-KR" sz="4000" smtClean="0">
                <a:solidFill>
                  <a:schemeClr val="bg1"/>
                </a:solidFill>
                <a:latin typeface="Arial Narrow" pitchFamily="34" charset="0"/>
                <a:ea typeface="굴림" pitchFamily="34" charset="-127"/>
              </a:rPr>
              <a:t>WMO-IOC Technical </a:t>
            </a:r>
            <a:r>
              <a:rPr lang="en-US" altLang="ko-KR" sz="4000" dirty="0" smtClean="0">
                <a:solidFill>
                  <a:schemeClr val="bg1"/>
                </a:solidFill>
                <a:latin typeface="Arial Narrow" pitchFamily="34" charset="0"/>
                <a:ea typeface="굴림" pitchFamily="34" charset="-127"/>
              </a:rPr>
              <a:t>Commission for Oceanography and Marine Meteorology Contributions to</a:t>
            </a:r>
          </a:p>
          <a:p>
            <a:pPr eaLnBrk="1" hangingPunct="1"/>
            <a:r>
              <a:rPr lang="en-US" altLang="ko-KR" sz="4000" dirty="0" smtClean="0">
                <a:solidFill>
                  <a:schemeClr val="bg1"/>
                </a:solidFill>
                <a:latin typeface="Arial Narrow" pitchFamily="34" charset="0"/>
                <a:ea typeface="굴림" pitchFamily="34" charset="-127"/>
              </a:rPr>
              <a:t>WMO Integrated Observing System</a:t>
            </a:r>
          </a:p>
          <a:p>
            <a:pPr eaLnBrk="1" hangingPunct="1">
              <a:lnSpc>
                <a:spcPct val="80000"/>
              </a:lnSpc>
            </a:pPr>
            <a:endParaRPr lang="en-US" altLang="ko-KR" sz="4000" dirty="0" smtClean="0">
              <a:solidFill>
                <a:schemeClr val="bg1"/>
              </a:solidFill>
              <a:latin typeface="Arial Narrow" pitchFamily="34" charset="0"/>
              <a:ea typeface="굴림" pitchFamily="34" charset="-127"/>
            </a:endParaRPr>
          </a:p>
          <a:p>
            <a:r>
              <a:rPr lang="en-US" sz="2000" dirty="0" smtClean="0">
                <a:solidFill>
                  <a:srgbClr val="FFFFFF"/>
                </a:solidFill>
                <a:latin typeface="Arial Narrow"/>
              </a:rPr>
              <a:t>WMO </a:t>
            </a:r>
            <a:r>
              <a:rPr lang="en-US" sz="2000" dirty="0">
                <a:solidFill>
                  <a:srgbClr val="FFFFFF"/>
                </a:solidFill>
                <a:latin typeface="Arial Narrow"/>
              </a:rPr>
              <a:t>Technical Commission for Oceanography and Marine Meteorology (JCOMM)</a:t>
            </a:r>
          </a:p>
          <a:p>
            <a:r>
              <a:rPr lang="en-US" altLang="ko-KR" sz="2000" dirty="0" smtClean="0">
                <a:solidFill>
                  <a:schemeClr val="bg1"/>
                </a:solidFill>
                <a:latin typeface="Arial Narrow" pitchFamily="34" charset="0"/>
                <a:ea typeface="굴림" pitchFamily="34" charset="-127"/>
              </a:rPr>
              <a:t>25-28 January, 2016</a:t>
            </a:r>
            <a:r>
              <a:rPr lang="en-US" altLang="ko-KR" sz="4400" dirty="0" smtClean="0">
                <a:solidFill>
                  <a:schemeClr val="bg1"/>
                </a:solidFill>
                <a:latin typeface="Arial Narrow" pitchFamily="34" charset="0"/>
                <a:ea typeface="굴림" pitchFamily="34" charset="-127"/>
              </a:rPr>
              <a:t> </a:t>
            </a:r>
          </a:p>
        </p:txBody>
      </p:sp>
      <p:sp>
        <p:nvSpPr>
          <p:cNvPr id="2053" name="Rectangle 9"/>
          <p:cNvSpPr>
            <a:spLocks noChangeArrowheads="1"/>
          </p:cNvSpPr>
          <p:nvPr/>
        </p:nvSpPr>
        <p:spPr bwMode="auto">
          <a:xfrm>
            <a:off x="228600" y="1371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buFontTx/>
              <a:buNone/>
            </a:pPr>
            <a:r>
              <a:rPr lang="en-US" altLang="ko-KR" sz="1800">
                <a:solidFill>
                  <a:schemeClr val="bg1"/>
                </a:solidFill>
                <a:latin typeface="Arial Black" pitchFamily="34" charset="0"/>
                <a:ea typeface="굴림" pitchFamily="34" charset="-127"/>
              </a:rPr>
              <a:t>WMO</a:t>
            </a:r>
            <a:endParaRPr lang="en-US" altLang="ko-KR" sz="1400">
              <a:solidFill>
                <a:schemeClr val="bg1"/>
              </a:solidFill>
              <a:latin typeface="Arial Black" pitchFamily="34" charset="0"/>
              <a:ea typeface="굴림"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Development Activities	</a:t>
            </a:r>
            <a:endParaRPr lang="en-US" dirty="0"/>
          </a:p>
        </p:txBody>
      </p:sp>
      <p:sp>
        <p:nvSpPr>
          <p:cNvPr id="3" name="Content Placeholder 2"/>
          <p:cNvSpPr>
            <a:spLocks noGrp="1"/>
          </p:cNvSpPr>
          <p:nvPr>
            <p:ph idx="1"/>
          </p:nvPr>
        </p:nvSpPr>
        <p:spPr/>
        <p:txBody>
          <a:bodyPr/>
          <a:lstStyle/>
          <a:p>
            <a:r>
              <a:rPr lang="en-US" dirty="0"/>
              <a:t>Fifth International Workshop of Port Meteorological Officers (</a:t>
            </a:r>
            <a:r>
              <a:rPr lang="en-US" b="1" dirty="0"/>
              <a:t>PMO-5</a:t>
            </a:r>
            <a:r>
              <a:rPr lang="en-US" dirty="0"/>
              <a:t>, 20-24 July 2015, </a:t>
            </a:r>
            <a:r>
              <a:rPr lang="en-US" dirty="0" err="1"/>
              <a:t>Vina</a:t>
            </a:r>
            <a:r>
              <a:rPr lang="en-US" dirty="0"/>
              <a:t> del Mar, Chile)</a:t>
            </a:r>
          </a:p>
          <a:p>
            <a:pPr lvl="1"/>
            <a:r>
              <a:rPr lang="en-GB" dirty="0" smtClean="0"/>
              <a:t>promote </a:t>
            </a:r>
            <a:r>
              <a:rPr lang="en-GB" dirty="0"/>
              <a:t>global standards of service for the VOS </a:t>
            </a:r>
            <a:r>
              <a:rPr lang="en-GB" dirty="0" smtClean="0"/>
              <a:t>Scheme</a:t>
            </a:r>
          </a:p>
          <a:p>
            <a:pPr lvl="1"/>
            <a:r>
              <a:rPr lang="en-GB" dirty="0" smtClean="0"/>
              <a:t>provide </a:t>
            </a:r>
            <a:r>
              <a:rPr lang="en-GB" dirty="0"/>
              <a:t>information on the state of the art  marine meteorological services </a:t>
            </a:r>
            <a:r>
              <a:rPr lang="en-GB" dirty="0" smtClean="0"/>
              <a:t>by NMHSs relevant </a:t>
            </a:r>
            <a:r>
              <a:rPr lang="en-GB" dirty="0"/>
              <a:t>to PMOs</a:t>
            </a:r>
            <a:endParaRPr lang="en-US" dirty="0"/>
          </a:p>
        </p:txBody>
      </p:sp>
      <p:pic>
        <p:nvPicPr>
          <p:cNvPr id="4" name="Picture 3" descr="PMO-5 group phot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52" y="1416048"/>
            <a:ext cx="7476348" cy="5064557"/>
          </a:xfrm>
          <a:prstGeom prst="rect">
            <a:avLst/>
          </a:prstGeom>
          <a:noFill/>
          <a:ln>
            <a:noFill/>
          </a:ln>
        </p:spPr>
      </p:pic>
      <p:sp>
        <p:nvSpPr>
          <p:cNvPr id="5"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3476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Development Activities</a:t>
            </a:r>
            <a:endParaRPr lang="en-US" dirty="0"/>
          </a:p>
        </p:txBody>
      </p:sp>
      <p:sp>
        <p:nvSpPr>
          <p:cNvPr id="3" name="Content Placeholder 2"/>
          <p:cNvSpPr>
            <a:spLocks noGrp="1"/>
          </p:cNvSpPr>
          <p:nvPr>
            <p:ph idx="1"/>
          </p:nvPr>
        </p:nvSpPr>
        <p:spPr>
          <a:xfrm>
            <a:off x="304800" y="1371600"/>
            <a:ext cx="8382000" cy="4648200"/>
          </a:xfrm>
        </p:spPr>
        <p:txBody>
          <a:bodyPr/>
          <a:lstStyle/>
          <a:p>
            <a:r>
              <a:rPr lang="en-US" sz="2800" dirty="0"/>
              <a:t>Fourth DBCP Capacity Building Workshop for the North Pacific Ocean and its Marginal Seas (</a:t>
            </a:r>
            <a:r>
              <a:rPr lang="en-US" sz="2800" b="1" dirty="0"/>
              <a:t>NPOM-4</a:t>
            </a:r>
            <a:r>
              <a:rPr lang="en-US" sz="2800" dirty="0"/>
              <a:t>, 2-4 Nov 2015, </a:t>
            </a:r>
            <a:r>
              <a:rPr lang="en-US" sz="2800" dirty="0" err="1"/>
              <a:t>Busan</a:t>
            </a:r>
            <a:r>
              <a:rPr lang="en-US" sz="2800" dirty="0"/>
              <a:t>, ROK</a:t>
            </a:r>
            <a:r>
              <a:rPr lang="en-US" sz="2800" dirty="0" smtClean="0"/>
              <a:t>)</a:t>
            </a:r>
          </a:p>
          <a:p>
            <a:pPr lvl="1"/>
            <a:r>
              <a:rPr lang="en-AU" sz="2400" dirty="0" smtClean="0"/>
              <a:t>Focus on ocean obs. Requirements for Typhoon prediction</a:t>
            </a:r>
          </a:p>
          <a:p>
            <a:pPr lvl="1"/>
            <a:r>
              <a:rPr lang="en-AU" sz="2400" dirty="0" smtClean="0"/>
              <a:t>To use DBCP </a:t>
            </a:r>
            <a:r>
              <a:rPr lang="en-AU" sz="2400" dirty="0"/>
              <a:t>barometer upgrade </a:t>
            </a:r>
            <a:r>
              <a:rPr lang="en-AU" sz="2400" dirty="0" smtClean="0"/>
              <a:t>scheme, DBCP-VOS </a:t>
            </a:r>
            <a:r>
              <a:rPr lang="en-AU" sz="2400" dirty="0"/>
              <a:t>drifter donation programme, SVPB drifter barometer upgrade scheme</a:t>
            </a:r>
            <a:endParaRPr lang="en-US" sz="2400" dirty="0" smtClean="0"/>
          </a:p>
          <a:p>
            <a:pPr lvl="1"/>
            <a:r>
              <a:rPr lang="en-US" sz="2400" dirty="0" smtClean="0"/>
              <a:t>Recognizes </a:t>
            </a:r>
            <a:r>
              <a:rPr lang="en-US" sz="2400" dirty="0"/>
              <a:t>i</a:t>
            </a:r>
            <a:r>
              <a:rPr lang="en-US" sz="2400" dirty="0" smtClean="0"/>
              <a:t>mportance </a:t>
            </a:r>
            <a:r>
              <a:rPr lang="en-US" sz="2400" dirty="0"/>
              <a:t>of training on met/ocean observations requirements and met/ocean observing systems </a:t>
            </a:r>
            <a:r>
              <a:rPr lang="en-US" sz="2400" dirty="0" smtClean="0"/>
              <a:t>implementation</a:t>
            </a:r>
          </a:p>
          <a:p>
            <a:pPr lvl="1"/>
            <a:r>
              <a:rPr lang="en-US" sz="2400" dirty="0" smtClean="0"/>
              <a:t>Supports </a:t>
            </a:r>
            <a:r>
              <a:rPr lang="en-US" sz="2400" dirty="0"/>
              <a:t>the establishment of the NPOMS Training Centre at the Busan National </a:t>
            </a:r>
            <a:r>
              <a:rPr lang="en-US" sz="2400" dirty="0" smtClean="0"/>
              <a:t>University</a:t>
            </a:r>
            <a:endParaRPr lang="en-US" sz="2400" dirty="0" smtClean="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4155918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Projects</a:t>
            </a:r>
            <a:endParaRPr lang="en-US" dirty="0"/>
          </a:p>
        </p:txBody>
      </p:sp>
      <p:sp>
        <p:nvSpPr>
          <p:cNvPr id="3" name="Content Placeholder 2"/>
          <p:cNvSpPr>
            <a:spLocks noGrp="1"/>
          </p:cNvSpPr>
          <p:nvPr>
            <p:ph idx="1"/>
          </p:nvPr>
        </p:nvSpPr>
        <p:spPr/>
        <p:txBody>
          <a:bodyPr/>
          <a:lstStyle/>
          <a:p>
            <a:r>
              <a:rPr lang="en-US" dirty="0" err="1" smtClean="0"/>
              <a:t>SatCom</a:t>
            </a:r>
            <a:r>
              <a:rPr lang="en-US" dirty="0" smtClean="0"/>
              <a:t>/Iridium (completed)</a:t>
            </a:r>
          </a:p>
          <a:p>
            <a:r>
              <a:rPr lang="en-US" dirty="0" smtClean="0"/>
              <a:t>Impact of Sea Level Prediction from drifter on NWP (completed)</a:t>
            </a:r>
          </a:p>
          <a:p>
            <a:r>
              <a:rPr lang="en-US" dirty="0" smtClean="0"/>
              <a:t>Wave measurement evaluation and testing, and lost cost wave observation from drifters using GPS (underway)</a:t>
            </a:r>
          </a:p>
          <a:p>
            <a:r>
              <a:rPr lang="en-US" dirty="0" smtClean="0"/>
              <a:t>ITU submarine cables proved promising and cost effective for tsunami monitoring</a:t>
            </a:r>
          </a:p>
          <a:p>
            <a:r>
              <a:rPr lang="en-US" dirty="0" smtClean="0"/>
              <a:t>Gliders</a:t>
            </a:r>
            <a:endParaRPr lang="en-US" dirty="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96535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z="3200" dirty="0"/>
              <a:t>Contribution to WIGOS priority activities for Pre-Operational Phase (2016-2019)</a:t>
            </a:r>
            <a:br>
              <a:rPr lang="en-US" sz="3200" dirty="0"/>
            </a:br>
            <a:endParaRPr lang="en-US" sz="3200" dirty="0"/>
          </a:p>
        </p:txBody>
      </p:sp>
      <p:sp>
        <p:nvSpPr>
          <p:cNvPr id="3" name="Content Placeholder 2"/>
          <p:cNvSpPr>
            <a:spLocks noGrp="1"/>
          </p:cNvSpPr>
          <p:nvPr>
            <p:ph idx="1"/>
          </p:nvPr>
        </p:nvSpPr>
        <p:spPr/>
        <p:txBody>
          <a:bodyPr/>
          <a:lstStyle/>
          <a:p>
            <a:r>
              <a:rPr lang="en-US" b="1" dirty="0"/>
              <a:t>WIGOS Regulatory Material</a:t>
            </a:r>
            <a:r>
              <a:rPr lang="en-US" dirty="0"/>
              <a:t>, supplemented with necessary guidance material, focusing on providing Members with </a:t>
            </a:r>
            <a:r>
              <a:rPr lang="en-US" dirty="0" smtClean="0"/>
              <a:t>technical </a:t>
            </a:r>
            <a:r>
              <a:rPr lang="en-US" dirty="0"/>
              <a:t>details </a:t>
            </a:r>
            <a:r>
              <a:rPr lang="en-US" dirty="0" smtClean="0"/>
              <a:t>required </a:t>
            </a:r>
            <a:r>
              <a:rPr lang="en-US" dirty="0"/>
              <a:t>for the </a:t>
            </a:r>
            <a:r>
              <a:rPr lang="en-US" dirty="0" smtClean="0"/>
              <a:t>implementation</a:t>
            </a:r>
          </a:p>
          <a:p>
            <a:pPr lvl="1"/>
            <a:r>
              <a:rPr lang="en-US" dirty="0" smtClean="0"/>
              <a:t>Manual and Guide on the Global Observing System (GOS)</a:t>
            </a:r>
          </a:p>
          <a:p>
            <a:pPr lvl="1"/>
            <a:r>
              <a:rPr lang="en-US" dirty="0" smtClean="0"/>
              <a:t>CIMO Guide (Marine Observations Chapter)</a:t>
            </a:r>
          </a:p>
          <a:p>
            <a:pPr lvl="1"/>
            <a:r>
              <a:rPr lang="en-US" dirty="0" smtClean="0"/>
              <a:t>Manual and Guide to Marine Meteorological Services (VOS Scheme, Marine Climate Data System)</a:t>
            </a:r>
            <a:endParaRPr lang="en-US" dirty="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1285989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z="3200" dirty="0"/>
              <a:t>Contribution to WIGOS priority activities for Pre-Operational Phase (2016-2019)</a:t>
            </a:r>
            <a:br>
              <a:rPr lang="en-US" sz="3200" dirty="0"/>
            </a:br>
            <a:endParaRPr lang="en-US" sz="3200" dirty="0"/>
          </a:p>
        </p:txBody>
      </p:sp>
      <p:sp>
        <p:nvSpPr>
          <p:cNvPr id="3" name="Content Placeholder 2"/>
          <p:cNvSpPr>
            <a:spLocks noGrp="1"/>
          </p:cNvSpPr>
          <p:nvPr>
            <p:ph idx="1"/>
          </p:nvPr>
        </p:nvSpPr>
        <p:spPr>
          <a:xfrm>
            <a:off x="381000" y="1295400"/>
            <a:ext cx="8382000" cy="4648200"/>
          </a:xfrm>
        </p:spPr>
        <p:txBody>
          <a:bodyPr/>
          <a:lstStyle/>
          <a:p>
            <a:r>
              <a:rPr lang="en-US" b="1" dirty="0"/>
              <a:t>WIGOS Information Resource (WIR), including the OSCAR and SORT </a:t>
            </a:r>
            <a:r>
              <a:rPr lang="en-US" b="1" dirty="0" smtClean="0"/>
              <a:t>databases</a:t>
            </a:r>
          </a:p>
          <a:p>
            <a:pPr lvl="1"/>
            <a:r>
              <a:rPr lang="en-US" dirty="0"/>
              <a:t>JCOMMOPS is contributing and developing Machine to Machine interface with </a:t>
            </a:r>
            <a:r>
              <a:rPr lang="en-US" dirty="0" smtClean="0"/>
              <a:t>OSCAR, and modernizing webpage.  </a:t>
            </a:r>
          </a:p>
          <a:p>
            <a:pPr lvl="1"/>
            <a:r>
              <a:rPr lang="en-US" dirty="0" err="1" smtClean="0"/>
              <a:t>Metocean</a:t>
            </a:r>
            <a:r>
              <a:rPr lang="en-US" dirty="0" smtClean="0"/>
              <a:t> </a:t>
            </a:r>
            <a:r>
              <a:rPr lang="en-US" dirty="0"/>
              <a:t>observing systems metadata collected routinely by JCOMMOPS need to be expanded to fully comply with WIGOS Metadata Standard, and WIGOS requirements (mandatory, optional, </a:t>
            </a:r>
            <a:r>
              <a:rPr lang="en-US" dirty="0" err="1"/>
              <a:t>conditionnal</a:t>
            </a:r>
            <a:r>
              <a:rPr lang="en-US" dirty="0"/>
              <a:t>) and implementation plan proposed by the TT on WIGOS Metadata.</a:t>
            </a:r>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2382847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z="3200" dirty="0"/>
              <a:t>Contribution to WIGOS priority activities for Pre-Operational Phase (2016-2019)</a:t>
            </a:r>
            <a:br>
              <a:rPr lang="en-US" sz="3200" dirty="0"/>
            </a:br>
            <a:endParaRPr lang="en-US" sz="3200" dirty="0"/>
          </a:p>
        </p:txBody>
      </p:sp>
      <p:sp>
        <p:nvSpPr>
          <p:cNvPr id="3" name="Content Placeholder 2"/>
          <p:cNvSpPr>
            <a:spLocks noGrp="1"/>
          </p:cNvSpPr>
          <p:nvPr>
            <p:ph idx="1"/>
          </p:nvPr>
        </p:nvSpPr>
        <p:spPr/>
        <p:txBody>
          <a:bodyPr/>
          <a:lstStyle/>
          <a:p>
            <a:r>
              <a:rPr lang="en-US" b="1" dirty="0"/>
              <a:t>SORT </a:t>
            </a:r>
            <a:r>
              <a:rPr lang="en-US" b="1" dirty="0" smtClean="0"/>
              <a:t>(</a:t>
            </a:r>
            <a:r>
              <a:rPr lang="en-US" b="1" dirty="0"/>
              <a:t>Standards of Observation Reference Tool</a:t>
            </a:r>
            <a:r>
              <a:rPr lang="en-US" b="1" dirty="0" smtClean="0"/>
              <a:t>): </a:t>
            </a:r>
          </a:p>
          <a:p>
            <a:pPr lvl="1"/>
            <a:r>
              <a:rPr lang="en-US" dirty="0" smtClean="0"/>
              <a:t>JCOMM </a:t>
            </a:r>
            <a:r>
              <a:rPr lang="en-US" dirty="0"/>
              <a:t>is cooperating with the IODE of the IOC to feed appropriate references of JCOMM standards and documents in the IODE </a:t>
            </a:r>
            <a:r>
              <a:rPr lang="en-US" dirty="0" err="1" smtClean="0"/>
              <a:t>ClearingHouse</a:t>
            </a:r>
            <a:r>
              <a:rPr lang="en-US" dirty="0"/>
              <a:t>. A JCOMM Catalogue of Best Practices and Standards was </a:t>
            </a:r>
            <a:r>
              <a:rPr lang="en-US" dirty="0" smtClean="0"/>
              <a:t>developed </a:t>
            </a:r>
            <a:r>
              <a:rPr lang="en-US" dirty="0"/>
              <a:t>and integrated in the IODE </a:t>
            </a:r>
            <a:r>
              <a:rPr lang="en-US" dirty="0" err="1" smtClean="0"/>
              <a:t>ClearingHouse</a:t>
            </a:r>
            <a:r>
              <a:rPr lang="en-US" dirty="0" smtClean="0"/>
              <a:t>.</a:t>
            </a:r>
          </a:p>
          <a:p>
            <a:pPr lvl="1"/>
            <a:r>
              <a:rPr lang="en-US" dirty="0" smtClean="0">
                <a:hlinkClick r:id="rId2"/>
              </a:rPr>
              <a:t>http</a:t>
            </a:r>
            <a:r>
              <a:rPr lang="en-US" dirty="0">
                <a:hlinkClick r:id="rId2"/>
              </a:rPr>
              <a:t>://www.oceandatapractices.net/</a:t>
            </a:r>
            <a:r>
              <a:rPr lang="en-US" dirty="0"/>
              <a:t> </a:t>
            </a:r>
          </a:p>
          <a:p>
            <a:endParaRPr lang="en-US" dirty="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766436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z="3200" dirty="0"/>
              <a:t>Contribution to WIGOS priority activities for Pre-Operational Phase (2016-2019)</a:t>
            </a:r>
            <a:br>
              <a:rPr lang="en-US" sz="3200" dirty="0"/>
            </a:br>
            <a:endParaRPr lang="en-US" sz="3200" dirty="0"/>
          </a:p>
        </p:txBody>
      </p:sp>
      <p:sp>
        <p:nvSpPr>
          <p:cNvPr id="3" name="Content Placeholder 2"/>
          <p:cNvSpPr>
            <a:spLocks noGrp="1"/>
          </p:cNvSpPr>
          <p:nvPr>
            <p:ph idx="1"/>
          </p:nvPr>
        </p:nvSpPr>
        <p:spPr/>
        <p:txBody>
          <a:bodyPr/>
          <a:lstStyle/>
          <a:p>
            <a:r>
              <a:rPr lang="en-US" sz="2800" b="1" dirty="0"/>
              <a:t>WIGOS Data Quality Monitoring System (WDQMS</a:t>
            </a:r>
            <a:r>
              <a:rPr lang="en-US" sz="2800" b="1" dirty="0" smtClean="0"/>
              <a:t>)</a:t>
            </a:r>
          </a:p>
          <a:p>
            <a:pPr lvl="1"/>
            <a:r>
              <a:rPr lang="en-US" sz="2400" dirty="0"/>
              <a:t>RSMC Exeter </a:t>
            </a:r>
            <a:r>
              <a:rPr lang="en-US" sz="2400" dirty="0" smtClean="0"/>
              <a:t>for </a:t>
            </a:r>
            <a:r>
              <a:rPr lang="en-US" sz="2400" dirty="0"/>
              <a:t>quality monitoring of surface </a:t>
            </a:r>
            <a:r>
              <a:rPr lang="en-US" sz="2400" dirty="0" smtClean="0"/>
              <a:t>also as Real-Time </a:t>
            </a:r>
            <a:r>
              <a:rPr lang="en-US" sz="2400" dirty="0"/>
              <a:t>Monitoring Centre (RTMC) for the </a:t>
            </a:r>
            <a:r>
              <a:rPr lang="en-US" sz="2400" dirty="0" err="1"/>
              <a:t>VOSClim</a:t>
            </a:r>
            <a:r>
              <a:rPr lang="en-US" sz="2400" dirty="0"/>
              <a:t> </a:t>
            </a:r>
            <a:r>
              <a:rPr lang="en-US" sz="2400" dirty="0" smtClean="0"/>
              <a:t>data</a:t>
            </a:r>
          </a:p>
          <a:p>
            <a:pPr lvl="1"/>
            <a:r>
              <a:rPr lang="en-US" sz="2400" dirty="0"/>
              <a:t>Monitoring statistics of marine data routinely provided by NWP monitoring </a:t>
            </a:r>
            <a:r>
              <a:rPr lang="en-US" sz="2400" dirty="0" err="1"/>
              <a:t>centres</a:t>
            </a:r>
            <a:r>
              <a:rPr lang="en-US" sz="2400" dirty="0"/>
              <a:t> (UK </a:t>
            </a:r>
            <a:r>
              <a:rPr lang="en-US" sz="2400" dirty="0" err="1"/>
              <a:t>Metoffice</a:t>
            </a:r>
            <a:r>
              <a:rPr lang="en-US" sz="2400" dirty="0"/>
              <a:t>, ECMWF, </a:t>
            </a:r>
            <a:r>
              <a:rPr lang="en-US" sz="2400" dirty="0" err="1"/>
              <a:t>Meteo</a:t>
            </a:r>
            <a:r>
              <a:rPr lang="en-US" sz="2400" dirty="0"/>
              <a:t> France, NCEP</a:t>
            </a:r>
            <a:r>
              <a:rPr lang="en-US" sz="2400" dirty="0" smtClean="0"/>
              <a:t>)</a:t>
            </a:r>
          </a:p>
          <a:p>
            <a:pPr lvl="1"/>
            <a:r>
              <a:rPr lang="en-US" sz="2400" dirty="0"/>
              <a:t>QC Tools are offered by </a:t>
            </a:r>
            <a:r>
              <a:rPr lang="en-US" sz="2400" dirty="0" err="1"/>
              <a:t>Meteo</a:t>
            </a:r>
            <a:r>
              <a:rPr lang="en-US" sz="2400" dirty="0"/>
              <a:t> France and widely used in </a:t>
            </a:r>
            <a:r>
              <a:rPr lang="en-US" sz="2400" dirty="0" smtClean="0"/>
              <a:t>JCOMM</a:t>
            </a:r>
          </a:p>
          <a:p>
            <a:pPr lvl="1"/>
            <a:r>
              <a:rPr lang="en-US" sz="2400" dirty="0"/>
              <a:t>JCOMMOPS has put in place a fault management system &amp; mechanism for </a:t>
            </a:r>
            <a:r>
              <a:rPr lang="en-US" sz="2400" dirty="0" smtClean="0"/>
              <a:t>providing </a:t>
            </a:r>
            <a:r>
              <a:rPr lang="en-US" sz="2400" dirty="0"/>
              <a:t>feedback on quality information to platform operators</a:t>
            </a:r>
            <a:endParaRPr lang="en-US" sz="2400" dirty="0" smtClean="0"/>
          </a:p>
          <a:p>
            <a:pPr lvl="1"/>
            <a:endParaRPr lang="en-US" sz="2400" dirty="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123179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z="3200" dirty="0"/>
              <a:t>Contribution to WIGOS priority activities for Pre-Operational Phase (2016-2019)</a:t>
            </a:r>
            <a:br>
              <a:rPr lang="en-US" sz="3200" dirty="0"/>
            </a:br>
            <a:endParaRPr lang="en-US" sz="3200" dirty="0"/>
          </a:p>
        </p:txBody>
      </p:sp>
      <p:sp>
        <p:nvSpPr>
          <p:cNvPr id="3" name="Content Placeholder 2"/>
          <p:cNvSpPr>
            <a:spLocks noGrp="1"/>
          </p:cNvSpPr>
          <p:nvPr>
            <p:ph idx="1"/>
          </p:nvPr>
        </p:nvSpPr>
        <p:spPr>
          <a:xfrm>
            <a:off x="381000" y="1600200"/>
            <a:ext cx="8382000" cy="4648200"/>
          </a:xfrm>
        </p:spPr>
        <p:txBody>
          <a:bodyPr/>
          <a:lstStyle/>
          <a:p>
            <a:r>
              <a:rPr lang="en-US" b="1" dirty="0"/>
              <a:t>WIGOS Regional </a:t>
            </a:r>
            <a:r>
              <a:rPr lang="en-US" b="1" dirty="0" err="1" smtClean="0"/>
              <a:t>Centres</a:t>
            </a:r>
            <a:endParaRPr lang="en-US" b="1" dirty="0" smtClean="0"/>
          </a:p>
          <a:p>
            <a:pPr marL="0" lvl="1" indent="0">
              <a:buNone/>
            </a:pPr>
            <a:r>
              <a:rPr lang="en-US" i="1" dirty="0" smtClean="0"/>
              <a:t>     --</a:t>
            </a:r>
            <a:r>
              <a:rPr lang="en-US" i="1" dirty="0"/>
              <a:t>Regional Marine Instrument </a:t>
            </a:r>
            <a:r>
              <a:rPr lang="en-US" i="1" dirty="0" err="1"/>
              <a:t>Centres</a:t>
            </a:r>
            <a:r>
              <a:rPr lang="en-US" i="1" dirty="0"/>
              <a:t> (RIMCs) </a:t>
            </a:r>
          </a:p>
          <a:p>
            <a:pPr lvl="1"/>
            <a:r>
              <a:rPr lang="en-US" dirty="0" smtClean="0"/>
              <a:t>Provide </a:t>
            </a:r>
            <a:r>
              <a:rPr lang="en-US" dirty="0"/>
              <a:t>calibration service, training on marine instrument practices, and assist for </a:t>
            </a:r>
            <a:r>
              <a:rPr lang="en-US" dirty="0" err="1"/>
              <a:t>intercomparison</a:t>
            </a:r>
            <a:r>
              <a:rPr lang="en-US" dirty="0"/>
              <a:t> </a:t>
            </a:r>
            <a:r>
              <a:rPr lang="en-US" dirty="0" smtClean="0"/>
              <a:t>activities</a:t>
            </a:r>
          </a:p>
          <a:p>
            <a:pPr lvl="1"/>
            <a:r>
              <a:rPr lang="en-US" dirty="0" smtClean="0"/>
              <a:t>Efforts </a:t>
            </a:r>
            <a:r>
              <a:rPr lang="en-US" dirty="0"/>
              <a:t>need to be made to expand </a:t>
            </a:r>
            <a:r>
              <a:rPr lang="en-US" dirty="0" smtClean="0"/>
              <a:t>the network (current RMIC/China &amp; RMIC/USA, more ?)</a:t>
            </a:r>
          </a:p>
          <a:p>
            <a:endParaRPr lang="en-US" sz="2800" dirty="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2072391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z="3200" dirty="0"/>
              <a:t>Contribution to WIGOS priority activities for Pre-Operational Phase (2016-2019)</a:t>
            </a:r>
            <a:br>
              <a:rPr lang="en-US" sz="3200" dirty="0"/>
            </a:br>
            <a:endParaRPr lang="en-US" sz="3200" dirty="0"/>
          </a:p>
        </p:txBody>
      </p:sp>
      <p:sp>
        <p:nvSpPr>
          <p:cNvPr id="3" name="Content Placeholder 2"/>
          <p:cNvSpPr>
            <a:spLocks noGrp="1"/>
          </p:cNvSpPr>
          <p:nvPr>
            <p:ph idx="1"/>
          </p:nvPr>
        </p:nvSpPr>
        <p:spPr>
          <a:xfrm>
            <a:off x="381000" y="1905000"/>
            <a:ext cx="8382000" cy="4648200"/>
          </a:xfrm>
        </p:spPr>
        <p:txBody>
          <a:bodyPr/>
          <a:lstStyle/>
          <a:p>
            <a:r>
              <a:rPr lang="en-US" b="1" dirty="0"/>
              <a:t>Regional and national coordination and governance mechanisms </a:t>
            </a:r>
            <a:endParaRPr lang="en-US" b="1" dirty="0" smtClean="0"/>
          </a:p>
          <a:p>
            <a:pPr lvl="1"/>
            <a:r>
              <a:rPr lang="en-US" dirty="0"/>
              <a:t>JCOMM working through Panels (DBCP, SOT, GLOSS, </a:t>
            </a:r>
            <a:r>
              <a:rPr lang="en-US" dirty="0" smtClean="0"/>
              <a:t>...)</a:t>
            </a:r>
          </a:p>
          <a:p>
            <a:pPr lvl="1"/>
            <a:r>
              <a:rPr lang="en-US" dirty="0"/>
              <a:t>Closer links with Regional Associations and GOOS Regional Alliances sought</a:t>
            </a:r>
          </a:p>
        </p:txBody>
      </p:sp>
      <p:sp>
        <p:nvSpPr>
          <p:cNvPr id="4" name="Title 9"/>
          <p:cNvSpPr txBox="1">
            <a:spLocks/>
          </p:cNvSpPr>
          <p:nvPr/>
        </p:nvSpPr>
        <p:spPr>
          <a:xfrm>
            <a:off x="117474" y="6400800"/>
            <a:ext cx="3768726" cy="341461"/>
          </a:xfrm>
          <a:prstGeom prst="rect">
            <a:avLst/>
          </a:prstGeom>
        </p:spPr>
        <p:txBody>
          <a:bodyPr anchor="ctr">
            <a:normAutofit fontScale="55000" lnSpcReduction="20000"/>
          </a:bodyPr>
          <a:lstStyle/>
          <a:p>
            <a:pPr algn="l" defTabSz="457200" eaLnBrk="1" fontAlgn="auto" hangingPunct="1">
              <a:spcBef>
                <a:spcPct val="0"/>
              </a:spcBef>
              <a:spcAft>
                <a:spcPts val="0"/>
              </a:spcAft>
              <a:buClrTx/>
              <a:buFontTx/>
              <a:buNone/>
              <a:defRPr/>
            </a:pPr>
            <a:r>
              <a:rPr lang="en-US" dirty="0"/>
              <a:t>ICG-WIGOS V - JCOMM – Geneva - 25-28 Jan 16</a:t>
            </a:r>
            <a:endParaRPr lang="en-US" dirty="0"/>
          </a:p>
        </p:txBody>
      </p:sp>
    </p:spTree>
    <p:extLst>
      <p:ext uri="{BB962C8B-B14F-4D97-AF65-F5344CB8AC3E}">
        <p14:creationId xmlns:p14="http://schemas.microsoft.com/office/powerpoint/2010/main" val="56957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ZA" dirty="0"/>
          </a:p>
        </p:txBody>
      </p:sp>
      <p:sp>
        <p:nvSpPr>
          <p:cNvPr id="3" name="Content Placeholder 2"/>
          <p:cNvSpPr>
            <a:spLocks noGrp="1"/>
          </p:cNvSpPr>
          <p:nvPr>
            <p:ph idx="1"/>
          </p:nvPr>
        </p:nvSpPr>
        <p:spPr/>
        <p:txBody>
          <a:bodyPr/>
          <a:lstStyle/>
          <a:p>
            <a:r>
              <a:rPr lang="en-US" dirty="0" smtClean="0"/>
              <a:t>Volunteers</a:t>
            </a:r>
          </a:p>
          <a:p>
            <a:r>
              <a:rPr lang="en-US" dirty="0" smtClean="0"/>
              <a:t>HF Radar</a:t>
            </a:r>
          </a:p>
          <a:p>
            <a:r>
              <a:rPr lang="en-US" dirty="0" smtClean="0"/>
              <a:t>Marine Met and Pole data – in-situ</a:t>
            </a:r>
          </a:p>
          <a:p>
            <a:r>
              <a:rPr lang="en-US" dirty="0" smtClean="0"/>
              <a:t>Oceanographic data</a:t>
            </a:r>
          </a:p>
          <a:p>
            <a:r>
              <a:rPr lang="en-US" dirty="0" smtClean="0"/>
              <a:t>“Unknown’s”</a:t>
            </a:r>
            <a:endParaRPr lang="en-ZA" dirty="0"/>
          </a:p>
        </p:txBody>
      </p:sp>
    </p:spTree>
    <p:extLst>
      <p:ext uri="{BB962C8B-B14F-4D97-AF65-F5344CB8AC3E}">
        <p14:creationId xmlns:p14="http://schemas.microsoft.com/office/powerpoint/2010/main" val="320627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72400" cy="1143000"/>
          </a:xfrm>
        </p:spPr>
        <p:txBody>
          <a:bodyPr/>
          <a:lstStyle/>
          <a:p>
            <a:r>
              <a:rPr lang="en-US" sz="3200" dirty="0" smtClean="0"/>
              <a:t>JCOMM WIGOS related activities and contributions to WIGOS</a:t>
            </a:r>
            <a:br>
              <a:rPr lang="en-US" sz="3200" dirty="0" smtClean="0"/>
            </a:br>
            <a:r>
              <a:rPr lang="en-US" sz="2800" b="0" i="1" dirty="0" smtClean="0"/>
              <a:t>since ICG-WIGOS-4 (January 2015)</a:t>
            </a:r>
            <a:endParaRPr lang="en-US" sz="2800" b="0" i="1" dirty="0"/>
          </a:p>
        </p:txBody>
      </p:sp>
      <p:sp>
        <p:nvSpPr>
          <p:cNvPr id="3" name="Content Placeholder 2"/>
          <p:cNvSpPr>
            <a:spLocks noGrp="1"/>
          </p:cNvSpPr>
          <p:nvPr>
            <p:ph idx="1"/>
          </p:nvPr>
        </p:nvSpPr>
        <p:spPr>
          <a:xfrm>
            <a:off x="381000" y="1905000"/>
            <a:ext cx="8382000" cy="4648200"/>
          </a:xfrm>
        </p:spPr>
        <p:txBody>
          <a:bodyPr/>
          <a:lstStyle/>
          <a:p>
            <a:r>
              <a:rPr lang="en-US" sz="2800" dirty="0" smtClean="0"/>
              <a:t>Ocean Observing </a:t>
            </a:r>
            <a:r>
              <a:rPr lang="en-US" sz="2800" dirty="0"/>
              <a:t>S</a:t>
            </a:r>
            <a:r>
              <a:rPr lang="en-US" sz="2800" dirty="0" smtClean="0"/>
              <a:t>ystems </a:t>
            </a:r>
          </a:p>
          <a:p>
            <a:r>
              <a:rPr lang="en-US" sz="2800" dirty="0" smtClean="0"/>
              <a:t>Marine Climate Data System (MCDS) </a:t>
            </a:r>
          </a:p>
          <a:p>
            <a:r>
              <a:rPr lang="en-US" sz="2800" dirty="0" smtClean="0"/>
              <a:t>Task Team for Integrated Marine Meteorological and Oceanographic Services within WIS (TT-MOWIS)</a:t>
            </a:r>
            <a:endParaRPr lang="en-US" sz="2800" dirty="0"/>
          </a:p>
          <a:p>
            <a:r>
              <a:rPr lang="en-US" sz="2800" dirty="0"/>
              <a:t>Capacity Development Workshops</a:t>
            </a:r>
          </a:p>
          <a:p>
            <a:r>
              <a:rPr lang="en-US" sz="2800" dirty="0" smtClean="0"/>
              <a:t>Pilot Projects</a:t>
            </a:r>
            <a:endParaRPr lang="en-US" sz="2800" dirty="0"/>
          </a:p>
          <a:p>
            <a:r>
              <a:rPr lang="en-US" sz="2800" dirty="0" smtClean="0"/>
              <a:t>Contribution to WIGOS priority activities for Pre-Operational Phase (2016-2019)</a:t>
            </a:r>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1073791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smtClean="0"/>
              <a:t>Thank you for your attention</a:t>
            </a:r>
            <a:endParaRPr lang="en-US" altLang="en-US" smtClean="0"/>
          </a:p>
        </p:txBody>
      </p:sp>
      <p:sp>
        <p:nvSpPr>
          <p:cNvPr id="7171" name="Rectangle 3"/>
          <p:cNvSpPr>
            <a:spLocks noGrp="1" noChangeArrowheads="1"/>
          </p:cNvSpPr>
          <p:nvPr>
            <p:ph type="body" idx="1"/>
          </p:nvPr>
        </p:nvSpPr>
        <p:spPr/>
        <p:txBody>
          <a:bodyPr/>
          <a:lstStyle/>
          <a:p>
            <a:endParaRPr lang="en-US" altLang="en-US" dirty="0" smtClean="0"/>
          </a:p>
        </p:txBody>
      </p:sp>
      <p:sp>
        <p:nvSpPr>
          <p:cNvPr id="3" name="Slide Number Placeholder 2"/>
          <p:cNvSpPr>
            <a:spLocks noGrp="1"/>
          </p:cNvSpPr>
          <p:nvPr>
            <p:ph type="sldNum" sz="quarter" idx="11"/>
          </p:nvPr>
        </p:nvSpPr>
        <p:spPr/>
        <p:txBody>
          <a:bodyPr/>
          <a:lstStyle/>
          <a:p>
            <a:fld id="{6E30F560-48CB-4FFF-8A94-C4B0D66B2707}" type="slidenum">
              <a:rPr lang="en-US" altLang="en-US" smtClean="0">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249765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43" y="228600"/>
            <a:ext cx="7924800" cy="1143000"/>
          </a:xfrm>
        </p:spPr>
        <p:txBody>
          <a:bodyPr/>
          <a:lstStyle/>
          <a:p>
            <a:r>
              <a:rPr lang="en-US" dirty="0" smtClean="0"/>
              <a:t>Ocean Observing Systems Development </a:t>
            </a:r>
            <a:r>
              <a:rPr lang="en-US" sz="2800" b="0" i="1" dirty="0" smtClean="0"/>
              <a:t>in cooperation with OOPC</a:t>
            </a:r>
            <a:endParaRPr lang="en-US" sz="2800" b="0" i="1" dirty="0"/>
          </a:p>
        </p:txBody>
      </p:sp>
      <p:sp>
        <p:nvSpPr>
          <p:cNvPr id="3" name="Content Placeholder 2"/>
          <p:cNvSpPr>
            <a:spLocks noGrp="1"/>
          </p:cNvSpPr>
          <p:nvPr>
            <p:ph idx="1"/>
          </p:nvPr>
        </p:nvSpPr>
        <p:spPr/>
        <p:txBody>
          <a:bodyPr/>
          <a:lstStyle/>
          <a:p>
            <a:r>
              <a:rPr lang="en-US" dirty="0" smtClean="0"/>
              <a:t>New ocean observing network targets</a:t>
            </a:r>
          </a:p>
          <a:p>
            <a:r>
              <a:rPr lang="en-US" dirty="0" smtClean="0"/>
              <a:t>Performance metrics</a:t>
            </a:r>
          </a:p>
          <a:p>
            <a:r>
              <a:rPr lang="en-US" dirty="0" smtClean="0"/>
              <a:t>Risk assessment</a:t>
            </a:r>
          </a:p>
          <a:p>
            <a:pPr lvl="2" algn="r"/>
            <a:r>
              <a:rPr lang="en-US" dirty="0" smtClean="0"/>
              <a:t>Consistent with</a:t>
            </a:r>
            <a:endParaRPr lang="en-US" dirty="0"/>
          </a:p>
          <a:p>
            <a:pPr lvl="1" algn="r"/>
            <a:r>
              <a:rPr lang="en-US" sz="2000" i="1" dirty="0" smtClean="0"/>
              <a:t>GCOS Implementation Plan</a:t>
            </a:r>
          </a:p>
          <a:p>
            <a:pPr lvl="1" algn="r"/>
            <a:r>
              <a:rPr lang="en-US" sz="2000" i="1" dirty="0" smtClean="0"/>
              <a:t>WMO Rolling Review of Requirements</a:t>
            </a:r>
          </a:p>
          <a:p>
            <a:pPr lvl="1" algn="r"/>
            <a:r>
              <a:rPr lang="en-US" sz="2000" i="1" dirty="0" smtClean="0"/>
              <a:t>Additional requirements to GOCS for marine services &amp; forecasting</a:t>
            </a:r>
          </a:p>
        </p:txBody>
      </p:sp>
      <p:sp>
        <p:nvSpPr>
          <p:cNvPr id="4" name="Title 9"/>
          <p:cNvSpPr txBox="1">
            <a:spLocks/>
          </p:cNvSpPr>
          <p:nvPr/>
        </p:nvSpPr>
        <p:spPr>
          <a:xfrm>
            <a:off x="117474" y="6440339"/>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2070764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Climate Data System</a:t>
            </a:r>
            <a:br>
              <a:rPr lang="en-US" dirty="0" smtClean="0"/>
            </a:br>
            <a:r>
              <a:rPr lang="en-US" sz="2800" b="0" i="1" dirty="0" smtClean="0"/>
              <a:t>(flow of delayed mode data, integrated products)</a:t>
            </a:r>
            <a:endParaRPr lang="en-US" b="0" i="1" dirty="0"/>
          </a:p>
        </p:txBody>
      </p:sp>
      <p:sp>
        <p:nvSpPr>
          <p:cNvPr id="3" name="Content Placeholder 2"/>
          <p:cNvSpPr>
            <a:spLocks noGrp="1"/>
          </p:cNvSpPr>
          <p:nvPr>
            <p:ph idx="1"/>
          </p:nvPr>
        </p:nvSpPr>
        <p:spPr>
          <a:xfrm>
            <a:off x="381000" y="1752600"/>
            <a:ext cx="8382000" cy="4648200"/>
          </a:xfrm>
        </p:spPr>
        <p:txBody>
          <a:bodyPr/>
          <a:lstStyle/>
          <a:p>
            <a:r>
              <a:rPr lang="en-US" sz="2400" dirty="0" smtClean="0"/>
              <a:t>CMOC/China (Cg-17)</a:t>
            </a:r>
          </a:p>
          <a:p>
            <a:r>
              <a:rPr lang="en-US" sz="2400" dirty="0" smtClean="0"/>
              <a:t>Negotiations for establishing ICOADS &amp; WOD as CMOC(s)</a:t>
            </a:r>
          </a:p>
          <a:p>
            <a:r>
              <a:rPr lang="en-US" sz="2400" dirty="0" smtClean="0"/>
              <a:t>New Technical Regulations to update WMO No.558, 471 (by JCOMM-5, Oct 2017)</a:t>
            </a:r>
          </a:p>
          <a:p>
            <a:r>
              <a:rPr lang="en-US" sz="2400" dirty="0" smtClean="0"/>
              <a:t>MCSS VOS Global Collecting </a:t>
            </a:r>
            <a:r>
              <a:rPr lang="en-US" sz="2400" dirty="0" err="1" smtClean="0"/>
              <a:t>Centres</a:t>
            </a:r>
            <a:r>
              <a:rPr lang="en-US" sz="2400" dirty="0" smtClean="0"/>
              <a:t> of UK and Germany to be re-established as VOS Global Data Assembly </a:t>
            </a:r>
            <a:r>
              <a:rPr lang="en-US" sz="2400" dirty="0" err="1" smtClean="0"/>
              <a:t>Centres</a:t>
            </a:r>
            <a:r>
              <a:rPr lang="en-US" sz="2400" dirty="0" smtClean="0"/>
              <a:t> (GDACs)</a:t>
            </a:r>
          </a:p>
          <a:p>
            <a:r>
              <a:rPr lang="en-US" sz="2400" dirty="0" smtClean="0"/>
              <a:t>Formalization of trial GDACs for Drifting Buoys of France and Canada</a:t>
            </a:r>
          </a:p>
          <a:p>
            <a:r>
              <a:rPr lang="en-US" sz="2400" dirty="0" smtClean="0"/>
              <a:t>Expecting more candidate DACs and GDACs</a:t>
            </a:r>
            <a:endParaRPr lang="en-US" sz="2400" dirty="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27197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lstStyle/>
          <a:p>
            <a:r>
              <a:rPr lang="en-US" dirty="0" smtClean="0"/>
              <a:t>TT-MOWIS </a:t>
            </a:r>
            <a:r>
              <a:rPr lang="en-US" b="0" i="1" dirty="0" smtClean="0"/>
              <a:t>(interoperability with WIS)</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381000" y="1295400"/>
            <a:ext cx="8382000" cy="4648200"/>
          </a:xfrm>
        </p:spPr>
        <p:txBody>
          <a:bodyPr/>
          <a:lstStyle/>
          <a:p>
            <a:r>
              <a:rPr lang="en-US" sz="2400" dirty="0" smtClean="0"/>
              <a:t>Build and activate </a:t>
            </a:r>
            <a:r>
              <a:rPr lang="en-US" sz="2400" dirty="0"/>
              <a:t>the interfaces between Marine Meteorological and Oceanographic services and the WMO Information System (WIS</a:t>
            </a:r>
            <a:r>
              <a:rPr lang="en-US" sz="2400" dirty="0" smtClean="0"/>
              <a:t>)</a:t>
            </a:r>
          </a:p>
          <a:p>
            <a:r>
              <a:rPr lang="en-US" sz="2400" dirty="0" smtClean="0"/>
              <a:t>JCOMM </a:t>
            </a:r>
            <a:r>
              <a:rPr lang="en-US" sz="2400" dirty="0"/>
              <a:t>Focal point for the interface with WIS for the Management Committee, OPA, DMPA and SFSPA coordination groups</a:t>
            </a:r>
            <a:r>
              <a:rPr lang="en-US" sz="2400" dirty="0" smtClean="0"/>
              <a:t>, and Teams</a:t>
            </a:r>
          </a:p>
          <a:p>
            <a:r>
              <a:rPr lang="en-US" sz="2400" dirty="0"/>
              <a:t>C</a:t>
            </a:r>
            <a:r>
              <a:rPr lang="en-US" sz="2400" dirty="0" smtClean="0"/>
              <a:t>ontribute </a:t>
            </a:r>
            <a:r>
              <a:rPr lang="en-US" sz="2400" dirty="0"/>
              <a:t>to Delayed Mode Data Archives of the Marine Climate Data System (MCDS), the IODE network, and the Global Framework for Climate Services </a:t>
            </a:r>
            <a:endParaRPr lang="en-US" sz="2400" dirty="0" smtClean="0"/>
          </a:p>
          <a:p>
            <a:r>
              <a:rPr lang="en-US" sz="2400" dirty="0"/>
              <a:t>Design and promote the oceanographic components of the Data Collection and Production </a:t>
            </a:r>
            <a:r>
              <a:rPr lang="en-US" sz="2400" dirty="0" err="1"/>
              <a:t>Centres</a:t>
            </a:r>
            <a:r>
              <a:rPr lang="en-US" sz="2400" dirty="0"/>
              <a:t> (DCPCs) of WIS for both observations and forecasting </a:t>
            </a:r>
            <a:r>
              <a:rPr lang="en-US" sz="2400" dirty="0" smtClean="0"/>
              <a:t>services</a:t>
            </a:r>
          </a:p>
          <a:p>
            <a:r>
              <a:rPr lang="en-US" sz="2400" dirty="0" smtClean="0"/>
              <a:t>Partner Organizations access to WIS data &amp; </a:t>
            </a:r>
            <a:r>
              <a:rPr lang="en-US" sz="2400" dirty="0" smtClean="0"/>
              <a:t>metadata</a:t>
            </a:r>
            <a:endParaRPr lang="en-US" sz="2400" dirty="0" smtClean="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1523659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TT-MOWIS</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data architecture 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01" y="1371600"/>
            <a:ext cx="9090599" cy="556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53449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609600" y="3276600"/>
            <a:ext cx="609600" cy="52647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5" name="Picture 3"/>
          <p:cNvPicPr>
            <a:picLocks noChangeAspect="1" noChangeArrowheads="1"/>
          </p:cNvPicPr>
          <p:nvPr/>
        </p:nvPicPr>
        <p:blipFill>
          <a:blip r:embed="rId4" cstate="print"/>
          <a:srcRect/>
          <a:stretch>
            <a:fillRect/>
          </a:stretch>
        </p:blipFill>
        <p:spPr bwMode="auto">
          <a:xfrm>
            <a:off x="228600" y="2895600"/>
            <a:ext cx="319318" cy="1295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7" name="Picture 7"/>
          <p:cNvPicPr>
            <a:picLocks noChangeAspect="1" noChangeArrowheads="1"/>
          </p:cNvPicPr>
          <p:nvPr/>
        </p:nvPicPr>
        <p:blipFill>
          <a:blip r:embed="rId5" cstate="print"/>
          <a:srcRect/>
          <a:stretch>
            <a:fillRect/>
          </a:stretch>
        </p:blipFill>
        <p:spPr bwMode="auto">
          <a:xfrm>
            <a:off x="228600" y="2304143"/>
            <a:ext cx="609600" cy="36285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8" name="Picture 6"/>
          <p:cNvPicPr>
            <a:picLocks noChangeAspect="1" noChangeArrowheads="1"/>
          </p:cNvPicPr>
          <p:nvPr/>
        </p:nvPicPr>
        <p:blipFill>
          <a:blip r:embed="rId6" cstate="print"/>
          <a:srcRect/>
          <a:stretch>
            <a:fillRect/>
          </a:stretch>
        </p:blipFill>
        <p:spPr bwMode="auto">
          <a:xfrm>
            <a:off x="533400" y="2362200"/>
            <a:ext cx="909461" cy="6095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9" name="Picture 5"/>
          <p:cNvPicPr>
            <a:picLocks noChangeAspect="1" noChangeArrowheads="1"/>
          </p:cNvPicPr>
          <p:nvPr/>
        </p:nvPicPr>
        <p:blipFill>
          <a:blip r:embed="rId7" cstate="print"/>
          <a:srcRect/>
          <a:stretch>
            <a:fillRect/>
          </a:stretch>
        </p:blipFill>
        <p:spPr bwMode="auto">
          <a:xfrm>
            <a:off x="1371600" y="3581400"/>
            <a:ext cx="457200" cy="457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graphicFrame>
        <p:nvGraphicFramePr>
          <p:cNvPr id="10" name="Diagram 9"/>
          <p:cNvGraphicFramePr/>
          <p:nvPr/>
        </p:nvGraphicFramePr>
        <p:xfrm>
          <a:off x="2133600" y="1168400"/>
          <a:ext cx="4876800" cy="302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http://www.oco.noaa.gov/_images/Photos/TideGauge2_175x240.jpg"/>
          <p:cNvPicPr>
            <a:picLocks noChangeAspect="1" noChangeArrowheads="1"/>
          </p:cNvPicPr>
          <p:nvPr/>
        </p:nvPicPr>
        <p:blipFill>
          <a:blip r:embed="rId13" cstate="print"/>
          <a:srcRect/>
          <a:stretch>
            <a:fillRect/>
          </a:stretch>
        </p:blipFill>
        <p:spPr bwMode="auto">
          <a:xfrm>
            <a:off x="1371600" y="2667000"/>
            <a:ext cx="552450" cy="762000"/>
          </a:xfrm>
          <a:prstGeom prst="rect">
            <a:avLst/>
          </a:prstGeom>
          <a:noFill/>
          <a:ln>
            <a:solidFill>
              <a:schemeClr val="tx1"/>
            </a:solidFill>
          </a:ln>
          <a:effectLst>
            <a:outerShdw blurRad="50800" dist="38100" dir="2700000" algn="tl" rotWithShape="0">
              <a:prstClr val="black">
                <a:alpha val="40000"/>
              </a:prstClr>
            </a:outerShdw>
          </a:effectLst>
        </p:spPr>
      </p:pic>
      <p:pic>
        <p:nvPicPr>
          <p:cNvPr id="1028" name="Picture 4" descr="Photo of XBT deployment from ship"/>
          <p:cNvPicPr>
            <a:picLocks noChangeAspect="1" noChangeArrowheads="1"/>
          </p:cNvPicPr>
          <p:nvPr/>
        </p:nvPicPr>
        <p:blipFill>
          <a:blip r:embed="rId14" cstate="print"/>
          <a:srcRect/>
          <a:stretch>
            <a:fillRect/>
          </a:stretch>
        </p:blipFill>
        <p:spPr bwMode="auto">
          <a:xfrm>
            <a:off x="762000" y="3886200"/>
            <a:ext cx="381000" cy="516611"/>
          </a:xfrm>
          <a:prstGeom prst="rect">
            <a:avLst/>
          </a:prstGeom>
          <a:noFill/>
          <a:ln>
            <a:solidFill>
              <a:schemeClr val="tx1"/>
            </a:solidFill>
          </a:ln>
          <a:effectLst>
            <a:outerShdw blurRad="50800" dist="38100" dir="2700000" algn="tl" rotWithShape="0">
              <a:prstClr val="black">
                <a:alpha val="40000"/>
              </a:prstClr>
            </a:outerShdw>
          </a:effectLst>
        </p:spPr>
      </p:pic>
      <p:pic>
        <p:nvPicPr>
          <p:cNvPr id="1030" name="Picture 6" descr="Photo of NOAA buoy holding pCO2 instrument "/>
          <p:cNvPicPr>
            <a:picLocks noChangeAspect="1" noChangeArrowheads="1"/>
          </p:cNvPicPr>
          <p:nvPr/>
        </p:nvPicPr>
        <p:blipFill>
          <a:blip r:embed="rId15" cstate="print"/>
          <a:srcRect/>
          <a:stretch>
            <a:fillRect/>
          </a:stretch>
        </p:blipFill>
        <p:spPr bwMode="auto">
          <a:xfrm>
            <a:off x="838200" y="1921789"/>
            <a:ext cx="381000" cy="516611"/>
          </a:xfrm>
          <a:prstGeom prst="rect">
            <a:avLst/>
          </a:prstGeom>
          <a:noFill/>
          <a:ln>
            <a:solidFill>
              <a:schemeClr val="tx1"/>
            </a:solidFill>
          </a:ln>
          <a:effectLst>
            <a:outerShdw blurRad="50800" dist="38100" dir="2700000" algn="tl" rotWithShape="0">
              <a:prstClr val="black">
                <a:alpha val="40000"/>
              </a:prstClr>
            </a:outerShdw>
          </a:effectLst>
        </p:spPr>
      </p:pic>
      <p:cxnSp>
        <p:nvCxnSpPr>
          <p:cNvPr id="35" name="Straight Arrow Connector 34"/>
          <p:cNvCxnSpPr/>
          <p:nvPr/>
        </p:nvCxnSpPr>
        <p:spPr>
          <a:xfrm flipV="1">
            <a:off x="1066800" y="838200"/>
            <a:ext cx="838200" cy="838200"/>
          </a:xfrm>
          <a:prstGeom prst="straightConnector1">
            <a:avLst/>
          </a:prstGeom>
          <a:ln w="8572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90800" y="1219200"/>
            <a:ext cx="609600" cy="609600"/>
          </a:xfrm>
          <a:prstGeom prst="straightConnector1">
            <a:avLst/>
          </a:prstGeom>
          <a:ln w="85725">
            <a:tailEnd type="arrow"/>
          </a:ln>
        </p:spPr>
        <p:style>
          <a:lnRef idx="1">
            <a:schemeClr val="accent1"/>
          </a:lnRef>
          <a:fillRef idx="0">
            <a:schemeClr val="accent1"/>
          </a:fillRef>
          <a:effectRef idx="0">
            <a:schemeClr val="accent1"/>
          </a:effectRef>
          <a:fontRef idx="minor">
            <a:schemeClr val="tx1"/>
          </a:fontRef>
        </p:style>
      </p:cxnSp>
      <p:pic>
        <p:nvPicPr>
          <p:cNvPr id="1036" name="Picture 12"/>
          <p:cNvPicPr>
            <a:picLocks noChangeAspect="1" noChangeArrowheads="1"/>
          </p:cNvPicPr>
          <p:nvPr/>
        </p:nvPicPr>
        <p:blipFill>
          <a:blip r:embed="rId16" cstate="print"/>
          <a:srcRect/>
          <a:stretch>
            <a:fillRect/>
          </a:stretch>
        </p:blipFill>
        <p:spPr bwMode="auto">
          <a:xfrm>
            <a:off x="1447800" y="5105400"/>
            <a:ext cx="1501118" cy="1143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8" name="TextBox 67"/>
          <p:cNvSpPr txBox="1"/>
          <p:nvPr/>
        </p:nvSpPr>
        <p:spPr>
          <a:xfrm>
            <a:off x="2209800" y="5791200"/>
            <a:ext cx="1371600" cy="276999"/>
          </a:xfrm>
          <a:prstGeom prst="rect">
            <a:avLst/>
          </a:prstGeom>
          <a:solidFill>
            <a:schemeClr val="bg1"/>
          </a:solidFill>
          <a:ln>
            <a:solidFill>
              <a:schemeClr val="tx1"/>
            </a:solidFill>
          </a:ln>
        </p:spPr>
        <p:txBody>
          <a:bodyPr wrap="square" rtlCol="0">
            <a:spAutoFit/>
          </a:bodyPr>
          <a:lstStyle/>
          <a:p>
            <a:pPr algn="ctr"/>
            <a:r>
              <a:rPr lang="en-US" sz="1200" dirty="0" err="1" smtClean="0">
                <a:latin typeface="Arial" pitchFamily="34" charset="0"/>
                <a:cs typeface="Arial" pitchFamily="34" charset="0"/>
              </a:rPr>
              <a:t>ESRI</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Geoportal</a:t>
            </a:r>
            <a:endParaRPr lang="en-US" sz="1200" dirty="0">
              <a:latin typeface="Arial" pitchFamily="34" charset="0"/>
              <a:cs typeface="Arial" pitchFamily="34" charset="0"/>
            </a:endParaRPr>
          </a:p>
        </p:txBody>
      </p:sp>
      <p:sp>
        <p:nvSpPr>
          <p:cNvPr id="74" name="TextBox 73"/>
          <p:cNvSpPr txBox="1"/>
          <p:nvPr/>
        </p:nvSpPr>
        <p:spPr>
          <a:xfrm>
            <a:off x="3276600" y="152400"/>
            <a:ext cx="5486400" cy="646331"/>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latin typeface="Arial" pitchFamily="34" charset="0"/>
                <a:cs typeface="Arial" pitchFamily="34" charset="0"/>
              </a:rPr>
              <a:t>NOAA/OAR/COD </a:t>
            </a:r>
            <a:r>
              <a:rPr lang="en-US" dirty="0">
                <a:latin typeface="Arial" pitchFamily="34" charset="0"/>
                <a:cs typeface="Arial" pitchFamily="34" charset="0"/>
              </a:rPr>
              <a:t>i</a:t>
            </a:r>
            <a:r>
              <a:rPr lang="en-US" dirty="0" smtClean="0">
                <a:latin typeface="Arial" pitchFamily="34" charset="0"/>
                <a:cs typeface="Arial" pitchFamily="34" charset="0"/>
              </a:rPr>
              <a:t>ntegration strategy will provide same services for delayed mode data  from </a:t>
            </a:r>
            <a:r>
              <a:rPr lang="en-US" dirty="0" err="1" smtClean="0">
                <a:latin typeface="Arial" pitchFamily="34" charset="0"/>
                <a:cs typeface="Arial" pitchFamily="34" charset="0"/>
              </a:rPr>
              <a:t>DACs</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58" name="TextBox 57"/>
          <p:cNvSpPr txBox="1"/>
          <p:nvPr/>
        </p:nvSpPr>
        <p:spPr>
          <a:xfrm>
            <a:off x="2819400" y="152400"/>
            <a:ext cx="5726313" cy="1200329"/>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latin typeface="Arial" pitchFamily="34" charset="0"/>
                <a:cs typeface="Arial" pitchFamily="34" charset="0"/>
              </a:rPr>
              <a:t>Integration strategy provides multiple access and discovery services for near real time data </a:t>
            </a:r>
            <a:endParaRPr lang="en-US" dirty="0">
              <a:latin typeface="Arial" pitchFamily="34" charset="0"/>
              <a:cs typeface="Arial" pitchFamily="34" charset="0"/>
            </a:endParaRPr>
          </a:p>
        </p:txBody>
      </p:sp>
      <p:pic>
        <p:nvPicPr>
          <p:cNvPr id="43" name="Picture 4"/>
          <p:cNvPicPr>
            <a:picLocks noChangeAspect="1" noChangeArrowheads="1"/>
          </p:cNvPicPr>
          <p:nvPr/>
        </p:nvPicPr>
        <p:blipFill>
          <a:blip r:embed="rId17" cstate="print"/>
          <a:srcRect/>
          <a:stretch>
            <a:fillRect/>
          </a:stretch>
        </p:blipFill>
        <p:spPr bwMode="auto">
          <a:xfrm>
            <a:off x="6705600" y="1143000"/>
            <a:ext cx="1620754" cy="121615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44" name="Picture 4"/>
          <p:cNvPicPr>
            <a:picLocks noChangeAspect="1" noChangeArrowheads="1"/>
          </p:cNvPicPr>
          <p:nvPr/>
        </p:nvPicPr>
        <p:blipFill>
          <a:blip r:embed="rId18" cstate="print"/>
          <a:srcRect/>
          <a:stretch>
            <a:fillRect/>
          </a:stretch>
        </p:blipFill>
        <p:spPr bwMode="auto">
          <a:xfrm>
            <a:off x="7391400" y="2027993"/>
            <a:ext cx="1611513" cy="1143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33" name="Picture 9" descr="https://encrypted-tbn2.gstatic.com/images?q=tbn:ANd9GcRYCRzPeAeByQIHfj813pG0lcwC4NnhR8TY4QcxBhCy_RPBplnn"/>
          <p:cNvPicPr>
            <a:picLocks noChangeAspect="1" noChangeArrowheads="1"/>
          </p:cNvPicPr>
          <p:nvPr/>
        </p:nvPicPr>
        <p:blipFill>
          <a:blip r:embed="rId19" cstate="print"/>
          <a:srcRect/>
          <a:stretch>
            <a:fillRect/>
          </a:stretch>
        </p:blipFill>
        <p:spPr bwMode="auto">
          <a:xfrm>
            <a:off x="7620000" y="3048000"/>
            <a:ext cx="1447800" cy="943807"/>
          </a:xfrm>
          <a:prstGeom prst="rect">
            <a:avLst/>
          </a:prstGeom>
          <a:noFill/>
          <a:ln>
            <a:solidFill>
              <a:schemeClr val="tx1"/>
            </a:solidFill>
          </a:ln>
          <a:effectLst>
            <a:outerShdw blurRad="50800" dist="38100" dir="2700000" algn="tl" rotWithShape="0">
              <a:prstClr val="black">
                <a:alpha val="40000"/>
              </a:prstClr>
            </a:outerShdw>
          </a:effectLst>
        </p:spPr>
      </p:pic>
      <p:pic>
        <p:nvPicPr>
          <p:cNvPr id="1035" name="Picture 11"/>
          <p:cNvPicPr>
            <a:picLocks noChangeAspect="1" noChangeArrowheads="1"/>
          </p:cNvPicPr>
          <p:nvPr/>
        </p:nvPicPr>
        <p:blipFill>
          <a:blip r:embed="rId20" cstate="print"/>
          <a:srcRect/>
          <a:stretch>
            <a:fillRect/>
          </a:stretch>
        </p:blipFill>
        <p:spPr bwMode="auto">
          <a:xfrm>
            <a:off x="5894149" y="1905000"/>
            <a:ext cx="1573451" cy="1066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4" name="TextBox 63"/>
          <p:cNvSpPr txBox="1"/>
          <p:nvPr/>
        </p:nvSpPr>
        <p:spPr>
          <a:xfrm>
            <a:off x="5791200" y="1905000"/>
            <a:ext cx="1219200" cy="276999"/>
          </a:xfrm>
          <a:prstGeom prst="rect">
            <a:avLst/>
          </a:prstGeom>
          <a:solidFill>
            <a:schemeClr val="bg1"/>
          </a:solidFill>
          <a:ln>
            <a:solidFill>
              <a:schemeClr val="tx1"/>
            </a:solidFill>
          </a:ln>
        </p:spPr>
        <p:txBody>
          <a:bodyPr wrap="square" rtlCol="0">
            <a:spAutoFit/>
          </a:bodyPr>
          <a:lstStyle/>
          <a:p>
            <a:pPr algn="ctr"/>
            <a:r>
              <a:rPr lang="en-US" sz="1200" dirty="0" smtClean="0">
                <a:latin typeface="Arial" pitchFamily="34" charset="0"/>
                <a:cs typeface="Arial" pitchFamily="34" charset="0"/>
              </a:rPr>
              <a:t>Google Earth</a:t>
            </a:r>
            <a:endParaRPr lang="en-US" sz="1200" dirty="0">
              <a:latin typeface="Arial" pitchFamily="34" charset="0"/>
              <a:cs typeface="Arial" pitchFamily="34" charset="0"/>
            </a:endParaRPr>
          </a:p>
        </p:txBody>
      </p:sp>
      <p:sp>
        <p:nvSpPr>
          <p:cNvPr id="65" name="TextBox 64"/>
          <p:cNvSpPr txBox="1"/>
          <p:nvPr/>
        </p:nvSpPr>
        <p:spPr>
          <a:xfrm>
            <a:off x="7315200" y="1263016"/>
            <a:ext cx="1524000" cy="276999"/>
          </a:xfrm>
          <a:prstGeom prst="rect">
            <a:avLst/>
          </a:prstGeom>
          <a:solidFill>
            <a:schemeClr val="bg1"/>
          </a:solidFill>
          <a:ln>
            <a:solidFill>
              <a:schemeClr val="tx1"/>
            </a:solidFill>
          </a:ln>
        </p:spPr>
        <p:txBody>
          <a:bodyPr wrap="square" rtlCol="0">
            <a:spAutoFit/>
          </a:bodyPr>
          <a:lstStyle/>
          <a:p>
            <a:pPr algn="ctr"/>
            <a:r>
              <a:rPr lang="en-US" sz="1200" dirty="0" smtClean="0">
                <a:latin typeface="Arial" pitchFamily="34" charset="0"/>
                <a:cs typeface="Arial" pitchFamily="34" charset="0"/>
              </a:rPr>
              <a:t>Live Access Server</a:t>
            </a:r>
            <a:endParaRPr lang="en-US" sz="1200" dirty="0">
              <a:latin typeface="Arial" pitchFamily="34" charset="0"/>
              <a:cs typeface="Arial" pitchFamily="34" charset="0"/>
            </a:endParaRPr>
          </a:p>
        </p:txBody>
      </p:sp>
      <p:sp>
        <p:nvSpPr>
          <p:cNvPr id="66" name="TextBox 65"/>
          <p:cNvSpPr txBox="1"/>
          <p:nvPr/>
        </p:nvSpPr>
        <p:spPr>
          <a:xfrm>
            <a:off x="7696200" y="2589194"/>
            <a:ext cx="1371600" cy="276999"/>
          </a:xfrm>
          <a:prstGeom prst="rect">
            <a:avLst/>
          </a:prstGeom>
          <a:solidFill>
            <a:schemeClr val="bg1"/>
          </a:solidFill>
          <a:ln>
            <a:solidFill>
              <a:schemeClr val="tx1"/>
            </a:solidFill>
          </a:ln>
        </p:spPr>
        <p:txBody>
          <a:bodyPr wrap="square" rtlCol="0">
            <a:spAutoFit/>
          </a:bodyPr>
          <a:lstStyle/>
          <a:p>
            <a:pPr algn="ctr"/>
            <a:r>
              <a:rPr lang="en-US" sz="1200" dirty="0" err="1" smtClean="0">
                <a:latin typeface="Arial" pitchFamily="34" charset="0"/>
                <a:cs typeface="Arial" pitchFamily="34" charset="0"/>
              </a:rPr>
              <a:t>iPython</a:t>
            </a:r>
            <a:r>
              <a:rPr lang="en-US" sz="1200" dirty="0" smtClean="0">
                <a:latin typeface="Arial" pitchFamily="34" charset="0"/>
                <a:cs typeface="Arial" pitchFamily="34" charset="0"/>
              </a:rPr>
              <a:t> notebook</a:t>
            </a:r>
            <a:endParaRPr lang="en-US" sz="1200" dirty="0">
              <a:latin typeface="Arial" pitchFamily="34" charset="0"/>
              <a:cs typeface="Arial" pitchFamily="34" charset="0"/>
            </a:endParaRPr>
          </a:p>
        </p:txBody>
      </p:sp>
      <p:sp>
        <p:nvSpPr>
          <p:cNvPr id="67" name="TextBox 66"/>
          <p:cNvSpPr txBox="1"/>
          <p:nvPr/>
        </p:nvSpPr>
        <p:spPr>
          <a:xfrm>
            <a:off x="7924800" y="3579794"/>
            <a:ext cx="990600" cy="276999"/>
          </a:xfrm>
          <a:prstGeom prst="rect">
            <a:avLst/>
          </a:prstGeom>
          <a:solidFill>
            <a:schemeClr val="bg1"/>
          </a:solidFill>
          <a:ln>
            <a:solidFill>
              <a:schemeClr val="tx1"/>
            </a:solidFill>
          </a:ln>
        </p:spPr>
        <p:txBody>
          <a:bodyPr wrap="square" rtlCol="0">
            <a:spAutoFit/>
          </a:bodyPr>
          <a:lstStyle/>
          <a:p>
            <a:pPr algn="ctr"/>
            <a:r>
              <a:rPr lang="en-US" sz="1200" dirty="0" err="1" smtClean="0">
                <a:latin typeface="Arial" pitchFamily="34" charset="0"/>
                <a:cs typeface="Arial" pitchFamily="34" charset="0"/>
              </a:rPr>
              <a:t>Matlab</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pic>
        <p:nvPicPr>
          <p:cNvPr id="72" name="Picture 6" descr="muri_bathy_chla_sst_gliderchla"/>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5676900" y="2971800"/>
            <a:ext cx="1714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77"/>
          <p:cNvSpPr txBox="1"/>
          <p:nvPr/>
        </p:nvSpPr>
        <p:spPr>
          <a:xfrm>
            <a:off x="5943600" y="3500735"/>
            <a:ext cx="1447800" cy="461665"/>
          </a:xfrm>
          <a:prstGeom prst="rect">
            <a:avLst/>
          </a:prstGeom>
          <a:solidFill>
            <a:schemeClr val="bg1"/>
          </a:solidFill>
          <a:ln>
            <a:solidFill>
              <a:schemeClr val="tx1"/>
            </a:solidFill>
          </a:ln>
        </p:spPr>
        <p:txBody>
          <a:bodyPr wrap="square" rtlCol="0">
            <a:spAutoFit/>
          </a:bodyPr>
          <a:lstStyle/>
          <a:p>
            <a:pPr algn="ctr"/>
            <a:r>
              <a:rPr lang="en-US" sz="1200" dirty="0" err="1" smtClean="0">
                <a:latin typeface="Arial" pitchFamily="34" charset="0"/>
                <a:cs typeface="Arial" pitchFamily="34" charset="0"/>
              </a:rPr>
              <a:t>IOOS</a:t>
            </a:r>
            <a:r>
              <a:rPr lang="en-US" sz="1200" dirty="0" smtClean="0">
                <a:latin typeface="Arial" pitchFamily="34" charset="0"/>
                <a:cs typeface="Arial" pitchFamily="34" charset="0"/>
              </a:rPr>
              <a:t> coastal modeling</a:t>
            </a:r>
            <a:endParaRPr lang="en-US" sz="1200" dirty="0">
              <a:latin typeface="Arial" pitchFamily="34" charset="0"/>
              <a:cs typeface="Arial" pitchFamily="34" charset="0"/>
            </a:endParaRPr>
          </a:p>
        </p:txBody>
      </p:sp>
      <p:pic>
        <p:nvPicPr>
          <p:cNvPr id="2" name="Picture 2" descr="C:\Users\kobrien\AppData\Local\Microsoft\Windows\Temporary Internet Files\Content.IE5\M8APZ642\MC900434857[1].png"/>
          <p:cNvPicPr>
            <a:picLocks noChangeAspect="1" noChangeArrowheads="1"/>
          </p:cNvPicPr>
          <p:nvPr/>
        </p:nvPicPr>
        <p:blipFill>
          <a:blip r:embed="rId22" cstate="print"/>
          <a:srcRect/>
          <a:stretch>
            <a:fillRect/>
          </a:stretch>
        </p:blipFill>
        <p:spPr bwMode="auto">
          <a:xfrm rot="4704526">
            <a:off x="1723200" y="3673"/>
            <a:ext cx="1362639" cy="1362639"/>
          </a:xfrm>
          <a:prstGeom prst="rect">
            <a:avLst/>
          </a:prstGeom>
          <a:noFill/>
        </p:spPr>
      </p:pic>
      <p:pic>
        <p:nvPicPr>
          <p:cNvPr id="1027" name="Picture 3" descr="C:\Program Files (x86)\Microsoft Office\MEDIA\CAGCAT10\j0195384.wmf"/>
          <p:cNvPicPr>
            <a:picLocks noChangeAspect="1" noChangeArrowheads="1"/>
          </p:cNvPicPr>
          <p:nvPr/>
        </p:nvPicPr>
        <p:blipFill>
          <a:blip r:embed="rId23" cstate="print"/>
          <a:srcRect/>
          <a:stretch>
            <a:fillRect/>
          </a:stretch>
        </p:blipFill>
        <p:spPr bwMode="auto">
          <a:xfrm>
            <a:off x="6477000" y="4419600"/>
            <a:ext cx="2163883" cy="2209800"/>
          </a:xfrm>
          <a:prstGeom prst="rect">
            <a:avLst/>
          </a:prstGeom>
          <a:noFill/>
        </p:spPr>
      </p:pic>
      <p:cxnSp>
        <p:nvCxnSpPr>
          <p:cNvPr id="86" name="Straight Arrow Connector 85"/>
          <p:cNvCxnSpPr/>
          <p:nvPr/>
        </p:nvCxnSpPr>
        <p:spPr>
          <a:xfrm>
            <a:off x="5334000" y="3581400"/>
            <a:ext cx="1143000" cy="106680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2895600" y="3505200"/>
            <a:ext cx="1447800" cy="144780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981200" y="3505200"/>
            <a:ext cx="2590800" cy="92333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800" dirty="0" smtClean="0">
                <a:latin typeface="Arial" pitchFamily="34" charset="0"/>
                <a:cs typeface="Arial" pitchFamily="34" charset="0"/>
              </a:rPr>
              <a:t>Metadata available through international standards</a:t>
            </a:r>
            <a:endParaRPr lang="en-US" sz="1800" dirty="0">
              <a:latin typeface="Arial" pitchFamily="34" charset="0"/>
              <a:cs typeface="Arial" pitchFamily="34" charset="0"/>
            </a:endParaRPr>
          </a:p>
        </p:txBody>
      </p:sp>
      <p:sp>
        <p:nvSpPr>
          <p:cNvPr id="94" name="TextBox 93"/>
          <p:cNvSpPr txBox="1"/>
          <p:nvPr/>
        </p:nvSpPr>
        <p:spPr>
          <a:xfrm>
            <a:off x="1219200" y="228600"/>
            <a:ext cx="838200" cy="46166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err="1" smtClean="0">
                <a:latin typeface="Arial" pitchFamily="34" charset="0"/>
                <a:cs typeface="Arial" pitchFamily="34" charset="0"/>
              </a:rPr>
              <a:t>GTS</a:t>
            </a:r>
            <a:endParaRPr lang="en-US" sz="2400" dirty="0">
              <a:latin typeface="Arial" pitchFamily="34" charset="0"/>
              <a:cs typeface="Arial" pitchFamily="34" charset="0"/>
            </a:endParaRPr>
          </a:p>
        </p:txBody>
      </p:sp>
      <p:sp>
        <p:nvSpPr>
          <p:cNvPr id="96" name="TextBox 95"/>
          <p:cNvSpPr txBox="1"/>
          <p:nvPr/>
        </p:nvSpPr>
        <p:spPr>
          <a:xfrm rot="18824889">
            <a:off x="727524" y="1017514"/>
            <a:ext cx="1260792" cy="307777"/>
          </a:xfrm>
          <a:prstGeom prst="rect">
            <a:avLst/>
          </a:prstGeom>
          <a:noFill/>
        </p:spPr>
        <p:txBody>
          <a:bodyPr wrap="square" rtlCol="0">
            <a:spAutoFit/>
          </a:bodyPr>
          <a:lstStyle/>
          <a:p>
            <a:r>
              <a:rPr lang="en-US" sz="1400" dirty="0" smtClean="0">
                <a:latin typeface="Arial" pitchFamily="34" charset="0"/>
                <a:cs typeface="Arial" pitchFamily="34" charset="0"/>
              </a:rPr>
              <a:t>Real time</a:t>
            </a:r>
            <a:endParaRPr lang="en-US" sz="1400" dirty="0">
              <a:latin typeface="Arial" pitchFamily="34" charset="0"/>
              <a:cs typeface="Arial" pitchFamily="34" charset="0"/>
            </a:endParaRPr>
          </a:p>
        </p:txBody>
      </p:sp>
      <p:sp>
        <p:nvSpPr>
          <p:cNvPr id="59" name="TextBox 58"/>
          <p:cNvSpPr txBox="1"/>
          <p:nvPr/>
        </p:nvSpPr>
        <p:spPr>
          <a:xfrm>
            <a:off x="4572000" y="5410200"/>
            <a:ext cx="2895600" cy="64633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800" dirty="0" smtClean="0">
                <a:latin typeface="Arial" pitchFamily="34" charset="0"/>
                <a:cs typeface="Arial" pitchFamily="34" charset="0"/>
              </a:rPr>
              <a:t>Data flows directly into users’ applications</a:t>
            </a:r>
            <a:endParaRPr lang="en-US" sz="1800" dirty="0">
              <a:latin typeface="Arial" pitchFamily="34" charset="0"/>
              <a:cs typeface="Arial" pitchFamily="34" charset="0"/>
            </a:endParaRPr>
          </a:p>
        </p:txBody>
      </p:sp>
      <p:cxnSp>
        <p:nvCxnSpPr>
          <p:cNvPr id="107" name="Straight Arrow Connector 106"/>
          <p:cNvCxnSpPr/>
          <p:nvPr/>
        </p:nvCxnSpPr>
        <p:spPr>
          <a:xfrm flipV="1">
            <a:off x="7391400" y="4038600"/>
            <a:ext cx="152400" cy="381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52800" y="4343400"/>
            <a:ext cx="2590800" cy="92333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800" dirty="0" smtClean="0">
                <a:latin typeface="Arial" pitchFamily="34" charset="0"/>
                <a:cs typeface="Arial" pitchFamily="34" charset="0"/>
              </a:rPr>
              <a:t>Original metadata can be enhanced at this point, if necessary</a:t>
            </a:r>
            <a:endParaRPr lang="en-US" sz="1800" dirty="0">
              <a:latin typeface="Arial" pitchFamily="34" charset="0"/>
              <a:cs typeface="Arial" pitchFamily="34" charset="0"/>
            </a:endParaRPr>
          </a:p>
        </p:txBody>
      </p:sp>
      <p:sp>
        <p:nvSpPr>
          <p:cNvPr id="37"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61814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68" grpId="0" animBg="1"/>
      <p:bldP spid="64" grpId="0" animBg="1"/>
      <p:bldP spid="65" grpId="0" animBg="1"/>
      <p:bldP spid="66" grpId="0" animBg="1"/>
      <p:bldP spid="67" grpId="0" animBg="1"/>
      <p:bldP spid="78" grpId="0" animBg="1"/>
      <p:bldP spid="60" grpId="0" animBg="1"/>
      <p:bldP spid="59" grpId="0" animBg="1"/>
      <p:bldP spid="36" grpId="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Development Activities</a:t>
            </a:r>
            <a:r>
              <a:rPr lang="en-US" dirty="0"/>
              <a:t> </a:t>
            </a:r>
            <a:r>
              <a:rPr lang="en-US" dirty="0" smtClean="0"/>
              <a:t>    </a:t>
            </a:r>
            <a:r>
              <a:rPr lang="en-US" sz="2800" b="0" dirty="0" smtClean="0"/>
              <a:t>according to PANGEA concept</a:t>
            </a:r>
            <a:endParaRPr lang="en-US" sz="2800" b="0" dirty="0"/>
          </a:p>
        </p:txBody>
      </p:sp>
      <p:sp>
        <p:nvSpPr>
          <p:cNvPr id="3" name="Content Placeholder 2"/>
          <p:cNvSpPr>
            <a:spLocks noGrp="1"/>
          </p:cNvSpPr>
          <p:nvPr>
            <p:ph idx="1"/>
          </p:nvPr>
        </p:nvSpPr>
        <p:spPr>
          <a:xfrm>
            <a:off x="304800" y="1447800"/>
            <a:ext cx="8382000" cy="5257800"/>
          </a:xfrm>
        </p:spPr>
        <p:txBody>
          <a:bodyPr/>
          <a:lstStyle/>
          <a:p>
            <a:r>
              <a:rPr lang="en-US" sz="2800" dirty="0" smtClean="0"/>
              <a:t>Partnership for New GEOSS Applications (</a:t>
            </a:r>
            <a:r>
              <a:rPr lang="en-US" sz="2800" b="1" dirty="0" smtClean="0"/>
              <a:t>PANGEA</a:t>
            </a:r>
            <a:r>
              <a:rPr lang="en-US" sz="2800" dirty="0" smtClean="0"/>
              <a:t>)</a:t>
            </a:r>
          </a:p>
          <a:p>
            <a:pPr lvl="1"/>
            <a:r>
              <a:rPr lang="en-US" sz="2000" dirty="0" smtClean="0"/>
              <a:t>Developed countries: bring expertise on data use, and observing platforms</a:t>
            </a:r>
          </a:p>
          <a:p>
            <a:pPr lvl="1"/>
            <a:r>
              <a:rPr lang="en-US" sz="2000" dirty="0" smtClean="0"/>
              <a:t>Developing countries: bring logistics for implementation of obs. System</a:t>
            </a:r>
          </a:p>
          <a:p>
            <a:pPr lvl="1"/>
            <a:r>
              <a:rPr lang="en-US" sz="2000" dirty="0" smtClean="0"/>
              <a:t>Socio-economic benefits of ocean observing systems at global and regional levels</a:t>
            </a:r>
          </a:p>
          <a:p>
            <a:r>
              <a:rPr lang="en-US" sz="2800" dirty="0" smtClean="0"/>
              <a:t>PANGEA works to</a:t>
            </a:r>
          </a:p>
          <a:p>
            <a:pPr lvl="1"/>
            <a:r>
              <a:rPr lang="en-US" sz="2000" dirty="0" smtClean="0"/>
              <a:t>Provide in-region expert applications training to users and decision makers of ocean data</a:t>
            </a:r>
          </a:p>
          <a:p>
            <a:pPr lvl="1"/>
            <a:r>
              <a:rPr lang="en-US" sz="2000" dirty="0" smtClean="0"/>
              <a:t>Demonstrate practical socio-economic importance of ocean information to budget and policy officials</a:t>
            </a:r>
          </a:p>
          <a:p>
            <a:pPr lvl="1"/>
            <a:r>
              <a:rPr lang="en-US" sz="2000" dirty="0" smtClean="0"/>
              <a:t>Increase regional in-situ ocean observations for numerous cross cutting applications</a:t>
            </a:r>
          </a:p>
          <a:p>
            <a:pPr lvl="1"/>
            <a:endParaRPr lang="en-US" sz="2400" dirty="0"/>
          </a:p>
        </p:txBody>
      </p:sp>
      <p:sp>
        <p:nvSpPr>
          <p:cNvPr id="4"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562248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Development Activities     </a:t>
            </a:r>
            <a:r>
              <a:rPr lang="en-US" sz="2800" b="0" dirty="0"/>
              <a:t>according to PANGEA</a:t>
            </a:r>
            <a:endParaRPr lang="en-US" dirty="0"/>
          </a:p>
        </p:txBody>
      </p:sp>
      <p:sp>
        <p:nvSpPr>
          <p:cNvPr id="3" name="Content Placeholder 2"/>
          <p:cNvSpPr>
            <a:spLocks noGrp="1"/>
          </p:cNvSpPr>
          <p:nvPr>
            <p:ph idx="1"/>
          </p:nvPr>
        </p:nvSpPr>
        <p:spPr/>
        <p:txBody>
          <a:bodyPr/>
          <a:lstStyle/>
          <a:p>
            <a:r>
              <a:rPr lang="en-US" dirty="0" smtClean="0"/>
              <a:t>First DBCP Pacific Islands Training Workshop on Ocean Observations and </a:t>
            </a:r>
            <a:r>
              <a:rPr lang="en-US" dirty="0"/>
              <a:t>Data Applications </a:t>
            </a:r>
            <a:r>
              <a:rPr lang="en-US" dirty="0" smtClean="0"/>
              <a:t>(</a:t>
            </a:r>
            <a:r>
              <a:rPr lang="en-US" b="1" dirty="0"/>
              <a:t>DBCP </a:t>
            </a:r>
            <a:r>
              <a:rPr lang="en-US" b="1" dirty="0" smtClean="0"/>
              <a:t>PI-1</a:t>
            </a:r>
            <a:r>
              <a:rPr lang="en-US" dirty="0" smtClean="0"/>
              <a:t>, 4-7 </a:t>
            </a:r>
            <a:r>
              <a:rPr lang="en-US" dirty="0"/>
              <a:t>May </a:t>
            </a:r>
            <a:r>
              <a:rPr lang="en-US" dirty="0" smtClean="0"/>
              <a:t>2015</a:t>
            </a:r>
            <a:r>
              <a:rPr lang="en-US" dirty="0"/>
              <a:t>, </a:t>
            </a:r>
            <a:r>
              <a:rPr lang="en-US" dirty="0" smtClean="0"/>
              <a:t>Palau)</a:t>
            </a:r>
          </a:p>
          <a:p>
            <a:pPr lvl="1"/>
            <a:r>
              <a:rPr lang="en-US" dirty="0"/>
              <a:t>Increase awareness of ocean processes, ocean observing, and data applications,</a:t>
            </a:r>
          </a:p>
          <a:p>
            <a:pPr lvl="1"/>
            <a:r>
              <a:rPr lang="en-US" dirty="0"/>
              <a:t>Conceptualization of a Pacific Islands Ocean Observing System</a:t>
            </a:r>
            <a:endParaRPr lang="en-US" dirty="0" smtClean="0"/>
          </a:p>
        </p:txBody>
      </p:sp>
      <p:pic>
        <p:nvPicPr>
          <p:cNvPr id="5" name="Picture 4" descr="PI-1 group phot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04996"/>
            <a:ext cx="6537966" cy="4358644"/>
          </a:xfrm>
          <a:prstGeom prst="rect">
            <a:avLst/>
          </a:prstGeom>
          <a:noFill/>
          <a:ln>
            <a:noFill/>
          </a:ln>
        </p:spPr>
      </p:pic>
      <p:pic>
        <p:nvPicPr>
          <p:cNvPr id="6" name="Picture 5" descr="PI-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799" y="1908463"/>
            <a:ext cx="5715001" cy="4416137"/>
          </a:xfrm>
          <a:prstGeom prst="rect">
            <a:avLst/>
          </a:prstGeom>
          <a:noFill/>
          <a:ln>
            <a:noFill/>
          </a:ln>
        </p:spPr>
      </p:pic>
      <p:sp>
        <p:nvSpPr>
          <p:cNvPr id="7" name="Title 9"/>
          <p:cNvSpPr txBox="1">
            <a:spLocks/>
          </p:cNvSpPr>
          <p:nvPr/>
        </p:nvSpPr>
        <p:spPr>
          <a:xfrm>
            <a:off x="117474" y="6400800"/>
            <a:ext cx="3768726" cy="341461"/>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ICG-WIGOS V - JCOMM – Geneva - 25-28 Jan 16</a:t>
            </a:r>
            <a:endParaRPr lang="en-US" sz="1200" dirty="0">
              <a:latin typeface="Arial"/>
              <a:ea typeface="+mj-ea"/>
              <a:cs typeface="Arial"/>
            </a:endParaRPr>
          </a:p>
        </p:txBody>
      </p:sp>
    </p:spTree>
    <p:extLst>
      <p:ext uri="{BB962C8B-B14F-4D97-AF65-F5344CB8AC3E}">
        <p14:creationId xmlns:p14="http://schemas.microsoft.com/office/powerpoint/2010/main" val="13859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TotalTime>
  <Words>1579</Words>
  <Application>Microsoft Office PowerPoint</Application>
  <PresentationFormat>On-screen Show (4:3)</PresentationFormat>
  <Paragraphs>174</Paragraphs>
  <Slides>20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굴림</vt:lpstr>
      <vt:lpstr>맑은 고딕</vt:lpstr>
      <vt:lpstr>Arial</vt:lpstr>
      <vt:lpstr>Arial Black</vt:lpstr>
      <vt:lpstr>Arial Narrow</vt:lpstr>
      <vt:lpstr>Times</vt:lpstr>
      <vt:lpstr>Wingdings</vt:lpstr>
      <vt:lpstr>Blank Presentation</vt:lpstr>
      <vt:lpstr>Closing slide</vt:lpstr>
      <vt:lpstr>World Meteorological Organization Working together in weather, climate and water</vt:lpstr>
      <vt:lpstr>JCOMM WIGOS related activities and contributions to WIGOS since ICG-WIGOS-4 (January 2015)</vt:lpstr>
      <vt:lpstr>Ocean Observing Systems Development in cooperation with OOPC</vt:lpstr>
      <vt:lpstr>Marine Climate Data System (flow of delayed mode data, integrated products)</vt:lpstr>
      <vt:lpstr>TT-MOWIS (interoperability with WIS)  </vt:lpstr>
      <vt:lpstr>TT-MOWIS</vt:lpstr>
      <vt:lpstr>PowerPoint Presentation</vt:lpstr>
      <vt:lpstr>Capacity Development Activities     according to PANGEA concept</vt:lpstr>
      <vt:lpstr>Capacity Development Activities     according to PANGEA</vt:lpstr>
      <vt:lpstr>Capacity Development Activities </vt:lpstr>
      <vt:lpstr>Capacity Development Activities</vt:lpstr>
      <vt:lpstr>Pilot Projects</vt:lpstr>
      <vt:lpstr>Contribution to WIGOS priority activities for Pre-Operational Phase (2016-2019) </vt:lpstr>
      <vt:lpstr>Contribution to WIGOS priority activities for Pre-Operational Phase (2016-2019) </vt:lpstr>
      <vt:lpstr>Contribution to WIGOS priority activities for Pre-Operational Phase (2016-2019) </vt:lpstr>
      <vt:lpstr>Contribution to WIGOS priority activities for Pre-Operational Phase (2016-2019) </vt:lpstr>
      <vt:lpstr>Contribution to WIGOS priority activities for Pre-Operational Phase (2016-2019) </vt:lpstr>
      <vt:lpstr>Contribution to WIGOS priority activities for Pre-Operational Phase (2016-2019) </vt:lpstr>
      <vt:lpstr>Challenges</vt:lpstr>
      <vt:lpstr>Thank you for your attention</vt:lpstr>
    </vt:vector>
  </TitlesOfParts>
  <Company>Graphique.org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Meteorological Organization Working together in weather, climate and water</dc:title>
  <dc:creator>Gwendoline C.D. Bonnebaise</dc:creator>
  <cp:lastModifiedBy>Johan Stander</cp:lastModifiedBy>
  <cp:revision>126</cp:revision>
  <dcterms:created xsi:type="dcterms:W3CDTF">2008-05-29T12:38:21Z</dcterms:created>
  <dcterms:modified xsi:type="dcterms:W3CDTF">2016-01-25T14:33:41Z</dcterms:modified>
</cp:coreProperties>
</file>