
<file path=[Content_Types].xml><?xml version="1.0" encoding="utf-8"?>
<Types xmlns="http://schemas.openxmlformats.org/package/2006/content-types"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trictFirstAndLastChars="0" saveSubsetFonts="1">
  <p:sldMasterIdLst>
    <p:sldMasterId id="2147483651" r:id="rId1"/>
    <p:sldMasterId id="2147483650" r:id="rId2"/>
  </p:sldMasterIdLst>
  <p:notesMasterIdLst>
    <p:notesMasterId r:id="rId12"/>
  </p:notesMasterIdLst>
  <p:handoutMasterIdLst>
    <p:handoutMasterId r:id="rId13"/>
  </p:handoutMasterIdLst>
  <p:sldIdLst>
    <p:sldId id="263" r:id="rId3"/>
    <p:sldId id="278" r:id="rId4"/>
    <p:sldId id="303" r:id="rId5"/>
    <p:sldId id="274" r:id="rId6"/>
    <p:sldId id="275" r:id="rId7"/>
    <p:sldId id="304" r:id="rId8"/>
    <p:sldId id="282" r:id="rId9"/>
    <p:sldId id="301" r:id="rId10"/>
    <p:sldId id="302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buClr>
        <a:srgbClr val="FF9900"/>
      </a:buClr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00CC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 autoAdjust="0"/>
    <p:restoredTop sz="96930" autoAdjust="0"/>
  </p:normalViewPr>
  <p:slideViewPr>
    <p:cSldViewPr>
      <p:cViewPr varScale="1">
        <p:scale>
          <a:sx n="122" d="100"/>
          <a:sy n="122" d="100"/>
        </p:scale>
        <p:origin x="-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fld id="{3F6C0E1F-CD36-7244-85CD-90CC828546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Times" charset="0"/>
              </a:defRPr>
            </a:lvl1pPr>
          </a:lstStyle>
          <a:p>
            <a:fld id="{926DCC46-9A94-6943-9269-2E4F927C39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1" descr="wmo_ppt_2012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>
                <a:solidFill>
                  <a:schemeClr val="bg1"/>
                </a:solidFill>
                <a:latin typeface="Arial Black" charset="0"/>
              </a:rPr>
              <a:t>WMO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3211513"/>
            <a:ext cx="7921625" cy="1730375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11188" y="5106988"/>
            <a:ext cx="7921625" cy="914400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fld id="{EC9150CE-976C-2E40-88E3-4B35320FF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243D7-B932-7847-A1A3-EDAF14B0A8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D82CA-6E5F-FA48-AE1C-4B42481AC9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5488" y="188913"/>
            <a:ext cx="1889125" cy="5907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3350" y="188913"/>
            <a:ext cx="5519738" cy="5907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E49B5-3E8F-F14B-B54A-F471EC52B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713788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052513"/>
            <a:ext cx="4279900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4897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42988" y="6453188"/>
            <a:ext cx="4465637" cy="31273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5867400" y="6478588"/>
            <a:ext cx="1152525" cy="312737"/>
          </a:xfrm>
        </p:spPr>
        <p:txBody>
          <a:bodyPr/>
          <a:lstStyle>
            <a:lvl1pPr>
              <a:defRPr smtClean="0"/>
            </a:lvl1pPr>
          </a:lstStyle>
          <a:p>
            <a:fld id="{BDF1A743-11B2-084B-8FA9-41CE94F7AC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2CE78-794E-2D4B-98FD-BC24297A8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C96F0C-F4A3-3845-B8C4-E6CD820D1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E8DD4-CDAF-6E43-8E06-219B141BD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16412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316413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B5BAE-5055-8546-A34E-C1F7CEEF8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259D3-CDA8-F843-8B11-F907F2F01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96D60-8AB4-2944-AE67-D07FD03AE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wmo_ppt_2012.psd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134143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">
                <a:solidFill>
                  <a:schemeClr val="bg1"/>
                </a:solidFill>
                <a:latin typeface="Arial Black" charset="0"/>
              </a:rPr>
              <a:t>WMO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08175" y="260350"/>
            <a:ext cx="6985000" cy="14700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3405188"/>
            <a:ext cx="6985000" cy="17526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2843213" y="6467475"/>
            <a:ext cx="2520950" cy="3317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5795963" y="6467475"/>
            <a:ext cx="1152525" cy="331788"/>
          </a:xfrm>
        </p:spPr>
        <p:txBody>
          <a:bodyPr/>
          <a:lstStyle>
            <a:lvl1pPr>
              <a:defRPr/>
            </a:lvl1pPr>
          </a:lstStyle>
          <a:p>
            <a:fld id="{7ECC365C-B955-254F-A816-DC97795F18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3F80E-F431-6543-A1C4-34979569C9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17BCA-8A9D-C449-8A09-184B300DBD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350EAA-0809-3042-AAE4-DC94646A4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79D75-7617-3749-894C-E6B0D81FFB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88913"/>
            <a:ext cx="2195513" cy="6264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88913"/>
            <a:ext cx="6437312" cy="6264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022F80-8DA6-114C-803F-39998351F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3871D-370B-434F-9BF1-F5F73F30D6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AC0ECD-0DDE-AC45-A54B-D9CBE4D5E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350" y="1412875"/>
            <a:ext cx="3703638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9388" y="1412875"/>
            <a:ext cx="3705225" cy="4683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B0E60E-EAC4-FA4E-BE50-7EB66B0054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55160" cy="10801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1A9F31-7218-9F49-8650-48F08B30E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47150C-DD1F-F548-A6DB-BA76B2A1D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7F381-3638-FB47-AB30-81A19896E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344816" cy="1008112"/>
          </a:xfrm>
        </p:spPr>
        <p:txBody>
          <a:bodyPr/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D92EA-CC7B-4840-A78D-DFEF0FFA54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3" descr="wmo_ppt_2012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88913"/>
            <a:ext cx="871378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453188"/>
            <a:ext cx="4465637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478588"/>
            <a:ext cx="11525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4FE351DB-3621-D346-97E3-8634B553F24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8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97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ＭＳ Ｐゴシック" charset="-128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ＭＳ Ｐゴシック" charset="-128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 sz="2000">
          <a:solidFill>
            <a:schemeClr val="tx1"/>
          </a:solidFill>
          <a:latin typeface="Arial" charset="0"/>
          <a:ea typeface="ＭＳ Ｐゴシック" charset="-128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 sz="2000">
          <a:solidFill>
            <a:schemeClr val="tx1"/>
          </a:solidFill>
          <a:latin typeface="Arial" charset="0"/>
          <a:ea typeface="ＭＳ Ｐゴシック" charset="-128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3" descr="wmo_ppt_2012_last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4365625"/>
            <a:ext cx="87852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This space can be used for contact information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462713"/>
            <a:ext cx="2447925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r>
              <a:rPr lang="en-US"/>
              <a:t>test footer</a:t>
            </a: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48263" y="6462713"/>
            <a:ext cx="19050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3C39ADE5-DFD8-344A-8473-4F79E60F01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3573463"/>
            <a:ext cx="8713788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Thank you for your attention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>
          <a:xfrm>
            <a:off x="117475" y="6380163"/>
            <a:ext cx="1141413" cy="47783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dirty="0" err="1">
                <a:latin typeface="Arial"/>
                <a:ea typeface="+mj-ea"/>
                <a:cs typeface="Arial"/>
              </a:rPr>
              <a:t>www.wmo.int</a:t>
            </a:r>
            <a:endParaRPr lang="en-US" sz="1200" dirty="0">
              <a:latin typeface="Arial"/>
              <a:ea typeface="+mj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 sz="2800">
          <a:solidFill>
            <a:schemeClr val="bg1"/>
          </a:solidFill>
          <a:latin typeface="Arial" charset="0"/>
          <a:ea typeface="ＭＳ Ｐゴシック" charset="-128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 sz="2400">
          <a:solidFill>
            <a:schemeClr val="bg1"/>
          </a:solidFill>
          <a:latin typeface="Arial" charset="0"/>
          <a:ea typeface="ＭＳ Ｐゴシック" charset="-128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 sz="2000">
          <a:solidFill>
            <a:schemeClr val="bg1"/>
          </a:solidFill>
          <a:latin typeface="Arial" charset="0"/>
          <a:ea typeface="ＭＳ Ｐゴシック" charset="-128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charset="2"/>
        <a:buChar char="§"/>
        <a:defRPr sz="2000">
          <a:solidFill>
            <a:schemeClr val="bg1"/>
          </a:solidFill>
          <a:latin typeface="Arial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200792"/>
            <a:ext cx="7921625" cy="1730375"/>
          </a:xfrm>
        </p:spPr>
        <p:txBody>
          <a:bodyPr/>
          <a:lstStyle/>
          <a:p>
            <a:r>
              <a:rPr lang="en-GB" sz="3600" b="1" dirty="0" err="1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CHy</a:t>
            </a:r>
            <a:r>
              <a:rPr lang="en-GB" sz="3600" b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 Progress Toward WIGOS</a:t>
            </a:r>
            <a:br>
              <a:rPr lang="en-GB" sz="3600" b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</a:br>
            <a:r>
              <a:rPr lang="en-GB" sz="3600" b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Implementation</a:t>
            </a:r>
            <a:endParaRPr lang="en-US" sz="3200" b="1" dirty="0"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11188" y="4114800"/>
            <a:ext cx="7921625" cy="15240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Harry F. Lins</a:t>
            </a:r>
          </a:p>
          <a:p>
            <a:pPr>
              <a:spcBef>
                <a:spcPts val="0"/>
              </a:spcBef>
              <a:spcAft>
                <a:spcPts val="2100"/>
              </a:spcAft>
            </a:pPr>
            <a:r>
              <a:rPr lang="en-US" sz="2300" b="1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</a:rPr>
              <a:t>President, WMO Commission for Hydrology</a:t>
            </a:r>
            <a:endParaRPr lang="en-US" sz="2300" b="1" dirty="0" smtClean="0"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100" dirty="0" smtClean="0">
                <a:effectLst>
                  <a:outerShdw blurRad="50800" dist="38100" dir="2700000" algn="tl" rotWithShape="0">
                    <a:srgbClr val="000000">
                      <a:alpha val="75000"/>
                    </a:srgbClr>
                  </a:outerShdw>
                </a:effectLst>
                <a:latin typeface="Cambria"/>
                <a:cs typeface="Cambria"/>
              </a:rPr>
              <a:t>ICG-WIGOS-5, Geneva, January, 2016</a:t>
            </a:r>
            <a:endParaRPr lang="en-US" sz="2100" dirty="0">
              <a:effectLst>
                <a:outerShdw blurRad="50800" dist="38100" dir="2700000" algn="tl" rotWithShape="0">
                  <a:srgbClr val="000000">
                    <a:alpha val="75000"/>
                  </a:srgbClr>
                </a:outerShdw>
              </a:effectLst>
              <a:latin typeface="Cambria"/>
              <a:cs typeface="Cambria"/>
            </a:endParaRPr>
          </a:p>
        </p:txBody>
      </p:sp>
      <p:sp>
        <p:nvSpPr>
          <p:cNvPr id="15" name="Title 9"/>
          <p:cNvSpPr txBox="1">
            <a:spLocks/>
          </p:cNvSpPr>
          <p:nvPr/>
        </p:nvSpPr>
        <p:spPr>
          <a:xfrm>
            <a:off x="117475" y="6453188"/>
            <a:ext cx="2438400" cy="2889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defTabSz="457200" eaLnBrk="1" fontAlgn="auto" hangingPunct="1">
              <a:spcBef>
                <a:spcPct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en-US" sz="1200" dirty="0">
                <a:latin typeface="Arial"/>
                <a:ea typeface="+mj-ea"/>
                <a:cs typeface="Arial"/>
              </a:rPr>
              <a:t>WMO;</a:t>
            </a:r>
            <a:r>
              <a:rPr lang="en-US" sz="1200" dirty="0" smtClean="0">
                <a:latin typeface="Arial"/>
                <a:ea typeface="+mj-ea"/>
                <a:cs typeface="Arial"/>
              </a:rPr>
              <a:t> Climate and Water Department</a:t>
            </a:r>
            <a:endParaRPr lang="en-US" sz="1200" dirty="0"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02167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n-CA" sz="3000" b="1" dirty="0" smtClean="0">
                <a:solidFill>
                  <a:srgbClr val="0000FF"/>
                </a:solidFill>
                <a:effectLst>
                  <a:outerShdw blurRad="38100" dist="25400" dir="2700000" algn="tl" rotWithShape="0">
                    <a:srgbClr val="000000">
                      <a:alpha val="60000"/>
                    </a:srgbClr>
                  </a:outerShdw>
                </a:effectLst>
              </a:rPr>
              <a:t>Accomplishments since ICG-WIGOS-4</a:t>
            </a:r>
            <a:endParaRPr lang="en-CA" sz="3000" b="1" dirty="0" smtClean="0">
              <a:solidFill>
                <a:srgbClr val="0000FF"/>
              </a:solidFill>
              <a:effectLst>
                <a:outerShdw blurRad="38100" dist="25400" dir="2700000" algn="tl" rotWithShape="0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295400"/>
            <a:ext cx="875477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/>
              <a:t>Informed Cg-17 of </a:t>
            </a:r>
            <a:r>
              <a:rPr lang="en-US" b="1" dirty="0" err="1" smtClean="0"/>
              <a:t>CHy</a:t>
            </a:r>
            <a:r>
              <a:rPr lang="en-US" b="1" dirty="0" smtClean="0"/>
              <a:t> proposal to develop WHOS as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r>
              <a:rPr lang="en-US" b="1" kern="0" dirty="0" smtClean="0"/>
              <a:t>	the </a:t>
            </a:r>
            <a:r>
              <a:rPr lang="en-US" b="1" kern="0" dirty="0" err="1" smtClean="0"/>
              <a:t>CHy</a:t>
            </a:r>
            <a:r>
              <a:rPr lang="en-US" b="1" kern="0" dirty="0" smtClean="0"/>
              <a:t> contribution to WIGOS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</a:pPr>
            <a:endParaRPr lang="en-US" sz="1200" b="1" kern="0" dirty="0" smtClean="0"/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	</a:t>
            </a:r>
            <a:r>
              <a:rPr lang="en-US" i="1" dirty="0" smtClean="0"/>
              <a:t>Congress </a:t>
            </a:r>
            <a:r>
              <a:rPr lang="en-US" i="1" dirty="0" smtClean="0"/>
              <a:t>welcomed the effort and urged the president</a:t>
            </a:r>
            <a:r>
              <a:rPr lang="en-US" i="1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i="1" dirty="0" smtClean="0"/>
              <a:t>	of </a:t>
            </a:r>
            <a:r>
              <a:rPr lang="en-US" i="1" dirty="0" err="1" smtClean="0"/>
              <a:t>CHy</a:t>
            </a:r>
            <a:r>
              <a:rPr lang="en-US" i="1" dirty="0" smtClean="0"/>
              <a:t> </a:t>
            </a:r>
            <a:r>
              <a:rPr lang="en-US" i="1" dirty="0" smtClean="0"/>
              <a:t>to continue guiding WHOS to full </a:t>
            </a:r>
            <a:r>
              <a:rPr lang="en-US" i="1" dirty="0" smtClean="0"/>
              <a:t>implementation</a:t>
            </a:r>
          </a:p>
          <a:p>
            <a:pPr lvl="1">
              <a:spcBef>
                <a:spcPts val="0"/>
              </a:spcBef>
            </a:pPr>
            <a:endParaRPr lang="en-US" sz="1200" dirty="0" smtClean="0"/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dirty="0" smtClean="0"/>
              <a:t> 	</a:t>
            </a:r>
            <a:r>
              <a:rPr lang="en-US" i="1" dirty="0" smtClean="0"/>
              <a:t>Congress </a:t>
            </a:r>
            <a:r>
              <a:rPr lang="en-US" i="1" dirty="0" smtClean="0"/>
              <a:t>urged the promotion of WHOS among </a:t>
            </a:r>
            <a:r>
              <a:rPr lang="en-US" i="1" dirty="0" err="1" smtClean="0"/>
              <a:t>NHSs</a:t>
            </a:r>
            <a:r>
              <a:rPr lang="en-US" i="1" dirty="0" smtClean="0"/>
              <a:t> </a:t>
            </a:r>
          </a:p>
          <a:p>
            <a:pPr lvl="1">
              <a:spcBef>
                <a:spcPts val="0"/>
              </a:spcBef>
            </a:pPr>
            <a:r>
              <a:rPr lang="en-US" i="1" dirty="0" smtClean="0"/>
              <a:t>	and </a:t>
            </a:r>
            <a:r>
              <a:rPr lang="en-US" i="1" dirty="0" smtClean="0"/>
              <a:t>the hydrological </a:t>
            </a:r>
            <a:r>
              <a:rPr lang="en-US" i="1" dirty="0" smtClean="0"/>
              <a:t>community</a:t>
            </a:r>
          </a:p>
          <a:p>
            <a:pPr lvl="1">
              <a:spcBef>
                <a:spcPts val="0"/>
              </a:spcBef>
            </a:pPr>
            <a:endParaRPr lang="en-US" sz="12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28600" y="4220051"/>
            <a:ext cx="8763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AutoNum type="arabicPeriod" startAt="2"/>
            </a:pPr>
            <a:r>
              <a:rPr lang="en-US" b="1" dirty="0" smtClean="0"/>
              <a:t>Implemented Phase 1 of WHOS in August 2015	</a:t>
            </a:r>
          </a:p>
          <a:p>
            <a:pPr marL="914400" lvl="1" indent="-457200">
              <a:spcBef>
                <a:spcPts val="1200"/>
              </a:spcBef>
              <a:buFont typeface="Arial"/>
              <a:buChar char="•"/>
            </a:pPr>
            <a:r>
              <a:rPr lang="en-US" i="1" dirty="0" smtClean="0"/>
              <a:t>Map interface with links to those </a:t>
            </a:r>
            <a:r>
              <a:rPr lang="en-US" i="1" dirty="0" err="1" smtClean="0"/>
              <a:t>NHSs</a:t>
            </a:r>
            <a:r>
              <a:rPr lang="en-US" i="1" dirty="0" smtClean="0"/>
              <a:t> that make their near real-time and historical stage and discharge data available online</a:t>
            </a:r>
            <a:endParaRPr lang="en-US" i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676400" y="-1"/>
            <a:ext cx="5835650" cy="6858001"/>
            <a:chOff x="1676400" y="-1"/>
            <a:chExt cx="5835650" cy="6858001"/>
          </a:xfrm>
        </p:grpSpPr>
        <p:pic>
          <p:nvPicPr>
            <p:cNvPr id="10" name="Picture 9" descr="Screen Shot 2016-01-25 at 7.34.08 AM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76400" y="-1"/>
              <a:ext cx="5835650" cy="6858001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rot="5400000">
              <a:off x="5856990" y="3962400"/>
              <a:ext cx="3200400" cy="1588"/>
            </a:xfrm>
            <a:prstGeom prst="line">
              <a:avLst/>
            </a:prstGeom>
            <a:ln w="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931590" y="11075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http://</a:t>
            </a:r>
            <a:r>
              <a:rPr lang="en-US" sz="1050" dirty="0" err="1" smtClean="0">
                <a:solidFill>
                  <a:schemeClr val="bg1"/>
                </a:solidFill>
              </a:rPr>
              <a:t>www.wmo.int/pages/prog/hwrp/chy/whos/index.php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5-21 at 7.06.1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24" y="1382362"/>
            <a:ext cx="8003707" cy="4724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304800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defRPr/>
            </a:pPr>
            <a:r>
              <a:rPr lang="en-CA" sz="3000" b="1" dirty="0" smtClean="0">
                <a:solidFill>
                  <a:srgbClr val="0000FF"/>
                </a:solidFill>
                <a:effectLst>
                  <a:outerShdw blurRad="38100" dist="25400" dir="2700000" algn="tl" rotWithShape="0">
                    <a:srgbClr val="000000">
                      <a:alpha val="60000"/>
                    </a:srgbClr>
                  </a:outerShdw>
                </a:effectLst>
              </a:rPr>
              <a:t>WMO Hydrological Observing System (WHOS)</a:t>
            </a:r>
          </a:p>
        </p:txBody>
      </p:sp>
      <p:sp>
        <p:nvSpPr>
          <p:cNvPr id="8" name="Right Arrow 7"/>
          <p:cNvSpPr/>
          <p:nvPr/>
        </p:nvSpPr>
        <p:spPr>
          <a:xfrm>
            <a:off x="3429000" y="1917168"/>
            <a:ext cx="838200" cy="31547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5-05-20 at 2.18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447800"/>
            <a:ext cx="2959100" cy="13555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ight Arrow 11"/>
          <p:cNvSpPr/>
          <p:nvPr/>
        </p:nvSpPr>
        <p:spPr>
          <a:xfrm rot="10800000">
            <a:off x="2330181" y="2438400"/>
            <a:ext cx="838200" cy="31547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914400"/>
            <a:ext cx="397952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/>
                <a:cs typeface="Times New Roman"/>
              </a:rPr>
              <a:t>Phase 1 --  </a:t>
            </a:r>
            <a:r>
              <a:rPr lang="en-US" sz="2000" b="1" dirty="0" err="1" smtClean="0">
                <a:latin typeface="Times New Roman"/>
                <a:cs typeface="Times New Roman"/>
              </a:rPr>
              <a:t>WorldWide</a:t>
            </a:r>
            <a:r>
              <a:rPr lang="en-US" sz="2000" b="1" dirty="0" smtClean="0">
                <a:latin typeface="Times New Roman"/>
                <a:cs typeface="Times New Roman"/>
              </a:rPr>
              <a:t> Map Portal</a:t>
            </a:r>
            <a:endParaRPr lang="en-US" sz="20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1-25 at 7.51.22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9144000" cy="561022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10800000">
            <a:off x="1905000" y="3581400"/>
            <a:ext cx="838200" cy="31547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Shot 2016-01-25 at 7.54.19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394075"/>
            <a:ext cx="1966375" cy="117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97F381-3638-FB47-AB30-81A19896E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6-01-25 at 7.58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9144001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502167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n-CA" sz="3000" b="1" dirty="0" smtClean="0">
                <a:solidFill>
                  <a:srgbClr val="0000FF"/>
                </a:solidFill>
                <a:effectLst>
                  <a:outerShdw blurRad="38100" dist="25400" dir="2700000" algn="tl" rotWithShape="0">
                    <a:srgbClr val="000000">
                      <a:alpha val="60000"/>
                    </a:srgbClr>
                  </a:outerShdw>
                </a:effectLst>
              </a:rPr>
              <a:t>Plans for 2016</a:t>
            </a:r>
            <a:endParaRPr lang="en-CA" sz="3000" b="1" dirty="0" smtClean="0">
              <a:solidFill>
                <a:srgbClr val="0000FF"/>
              </a:solidFill>
              <a:effectLst>
                <a:outerShdw blurRad="38100" dist="25400" dir="2700000" algn="tl" rotWithShape="0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95400"/>
            <a:ext cx="875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/>
              <a:t>Continued d</a:t>
            </a:r>
            <a:r>
              <a:rPr lang="en-US" b="1" dirty="0" smtClean="0"/>
              <a:t>evelop of Phase II </a:t>
            </a:r>
            <a:endParaRPr lang="en-US" dirty="0" smtClean="0"/>
          </a:p>
          <a:p>
            <a:pPr lvl="1">
              <a:spcBef>
                <a:spcPts val="0"/>
              </a:spcBef>
            </a:pPr>
            <a:endParaRPr lang="en-US" sz="1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228600" y="1828800"/>
            <a:ext cx="861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  	</a:t>
            </a:r>
            <a:r>
              <a:rPr lang="en-US" i="1" dirty="0" smtClean="0"/>
              <a:t>A </a:t>
            </a:r>
            <a:r>
              <a:rPr lang="en-US" i="1" dirty="0" smtClean="0"/>
              <a:t>fully</a:t>
            </a:r>
            <a:r>
              <a:rPr lang="en-US" i="1" dirty="0" smtClean="0"/>
              <a:t> WIGOS-WIS </a:t>
            </a:r>
            <a:r>
              <a:rPr lang="en-US" i="1" dirty="0" smtClean="0"/>
              <a:t>compliant services-oriented</a:t>
            </a:r>
            <a:r>
              <a:rPr lang="en-US" i="1" dirty="0" smtClean="0"/>
              <a:t> 	framework </a:t>
            </a:r>
            <a:r>
              <a:rPr lang="en-US" i="1" dirty="0" smtClean="0"/>
              <a:t>linking hydrologic data providers and users</a:t>
            </a:r>
            <a:r>
              <a:rPr lang="en-US" i="1" dirty="0" smtClean="0"/>
              <a:t> 	through </a:t>
            </a:r>
            <a:r>
              <a:rPr lang="en-US" i="1" dirty="0" smtClean="0"/>
              <a:t>a hydrologic information system enabling data</a:t>
            </a:r>
            <a:r>
              <a:rPr lang="en-US" i="1" dirty="0" smtClean="0"/>
              <a:t> 	registration</a:t>
            </a:r>
            <a:r>
              <a:rPr lang="en-US" i="1" dirty="0" smtClean="0"/>
              <a:t>, data discovery, and data access</a:t>
            </a:r>
            <a:r>
              <a:rPr lang="en-US" i="1" dirty="0" smtClean="0"/>
              <a:t>. </a:t>
            </a:r>
            <a:endParaRPr lang="en-US" i="1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657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 smtClean="0"/>
              <a:t>  	Regional </a:t>
            </a:r>
            <a:r>
              <a:rPr lang="en-US" i="1" dirty="0" smtClean="0"/>
              <a:t>prototypes currently being developed for</a:t>
            </a:r>
            <a:r>
              <a:rPr lang="en-US" i="1" dirty="0" smtClean="0"/>
              <a:t> 	Arctic HYCOS</a:t>
            </a:r>
            <a:r>
              <a:rPr lang="en-US" i="1" dirty="0" smtClean="0"/>
              <a:t>, La Plata basin in South America</a:t>
            </a:r>
            <a:r>
              <a:rPr lang="en-US" i="1" dirty="0" smtClean="0"/>
              <a:t>, and </a:t>
            </a:r>
            <a:r>
              <a:rPr lang="en-US" i="1" dirty="0" smtClean="0"/>
              <a:t>. .</a:t>
            </a:r>
            <a:r>
              <a:rPr lang="en-US" i="1" dirty="0" smtClean="0"/>
              <a:t> </a:t>
            </a:r>
            <a:r>
              <a:rPr lang="en-US" i="1" dirty="0" smtClean="0"/>
              <a:t> </a:t>
            </a:r>
            <a:endParaRPr lang="en-US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8600" y="4724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 smtClean="0"/>
              <a:t> 	Beta </a:t>
            </a:r>
            <a:r>
              <a:rPr lang="en-US" i="1" dirty="0" smtClean="0"/>
              <a:t>version for CHy-15 review and endorsement (Nov</a:t>
            </a:r>
            <a:r>
              <a:rPr lang="en-US" i="1" dirty="0" smtClean="0"/>
              <a:t> 	2016) Initial </a:t>
            </a:r>
            <a:r>
              <a:rPr lang="en-US" i="1" dirty="0" smtClean="0"/>
              <a:t>implementation for EC approval (</a:t>
            </a:r>
            <a:r>
              <a:rPr lang="en-US" i="1" dirty="0" smtClean="0"/>
              <a:t>June 2018</a:t>
            </a:r>
            <a:r>
              <a:rPr lang="en-US" i="1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502167"/>
            <a:ext cx="868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  <a:defRPr/>
            </a:pPr>
            <a:r>
              <a:rPr lang="en-CA" sz="3000" b="1" dirty="0" smtClean="0">
                <a:solidFill>
                  <a:srgbClr val="0000FF"/>
                </a:solidFill>
                <a:effectLst>
                  <a:outerShdw blurRad="38100" dist="25400" dir="2700000" algn="tl" rotWithShape="0">
                    <a:srgbClr val="000000">
                      <a:alpha val="60000"/>
                    </a:srgbClr>
                  </a:outerShdw>
                </a:effectLst>
              </a:rPr>
              <a:t>Issues</a:t>
            </a:r>
            <a:endParaRPr lang="en-CA" sz="3000" b="1" dirty="0" smtClean="0">
              <a:solidFill>
                <a:srgbClr val="0000FF"/>
              </a:solidFill>
              <a:effectLst>
                <a:outerShdw blurRad="38100" dist="25400" dir="2700000" algn="tl" rotWithShape="0">
                  <a:srgbClr val="000000">
                    <a:alpha val="6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295400"/>
            <a:ext cx="875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/>
              <a:t>No critical issues at this time, but . . . </a:t>
            </a:r>
            <a:endParaRPr lang="en-US" dirty="0" smtClean="0"/>
          </a:p>
          <a:p>
            <a:pPr lvl="1">
              <a:spcBef>
                <a:spcPts val="0"/>
              </a:spcBef>
            </a:pPr>
            <a:endParaRPr lang="en-US" sz="1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228600" y="18288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 smtClean="0"/>
              <a:t>  	</a:t>
            </a:r>
            <a:r>
              <a:rPr lang="en-US" i="1" dirty="0" smtClean="0"/>
              <a:t>The big unknown is how the Commission, at CHy-15,  	to all that has been proposed, developed, and 	implemented thus far, particularly with respect to the 	Phase II prototypes that will be presented during the 	session.</a:t>
            </a:r>
            <a:endParaRPr lang="en-US" i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969603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i="1" dirty="0" smtClean="0"/>
              <a:t>  	Concern is that as we move increasingly toward a WIS 	compliant interoperable system, </a:t>
            </a:r>
            <a:r>
              <a:rPr lang="en-US" i="1" dirty="0" err="1" smtClean="0"/>
              <a:t>NHSs</a:t>
            </a:r>
            <a:r>
              <a:rPr lang="en-US" i="1" dirty="0" smtClean="0"/>
              <a:t> will be</a:t>
            </a:r>
            <a:r>
              <a:rPr lang="en-US" i="1" dirty="0" smtClean="0"/>
              <a:t> </a:t>
            </a:r>
            <a:r>
              <a:rPr lang="en-US" i="1" dirty="0" smtClean="0"/>
              <a:t>strongly 	encouraged to move toward both WIGOS and WIS 	implementation, and many Services will find this difficult.</a:t>
            </a:r>
            <a:endParaRPr lang="en-US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Harry F. Lins</a:t>
            </a:r>
          </a:p>
          <a:p>
            <a:r>
              <a:rPr lang="en-GB" sz="1800" dirty="0" smtClean="0">
                <a:solidFill>
                  <a:srgbClr val="FFFF00"/>
                </a:solidFill>
              </a:rPr>
              <a:t>President, Commission for Hydrology</a:t>
            </a:r>
          </a:p>
          <a:p>
            <a:r>
              <a:rPr lang="en-GB" sz="1800" dirty="0" smtClean="0">
                <a:solidFill>
                  <a:srgbClr val="FFFF00"/>
                </a:solidFill>
              </a:rPr>
              <a:t>+1-571-218-5077</a:t>
            </a:r>
          </a:p>
          <a:p>
            <a:r>
              <a:rPr lang="en-GB" sz="1800" dirty="0" err="1" smtClean="0">
                <a:solidFill>
                  <a:srgbClr val="FFFF00"/>
                </a:solidFill>
              </a:rPr>
              <a:t>chy.president@gmail.com</a:t>
            </a:r>
            <a:endParaRPr 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MO_Powerpoint_template_en">
  <a:themeElements>
    <a:clrScheme name="WMO-Title-SF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MO-Title-SF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MO-Title-S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MO-Title-SF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MO-Title-SF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losing slide">
  <a:themeElements>
    <a:clrScheme name="1_Small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mallLogo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1_Small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mall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mall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WMO_Powerpoint_template_en.pot</Template>
  <TotalTime>32951</TotalTime>
  <Words>373</Words>
  <Application>Microsoft Macintosh PowerPoint</Application>
  <PresentationFormat>On-screen Show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WMO_Powerpoint_template_en</vt:lpstr>
      <vt:lpstr>Closing slide</vt:lpstr>
      <vt:lpstr>CHy Progress Toward WIGOS Implementation</vt:lpstr>
      <vt:lpstr>Slide 2</vt:lpstr>
      <vt:lpstr>Slide 3</vt:lpstr>
      <vt:lpstr>Slide 4</vt:lpstr>
      <vt:lpstr>Slide 5</vt:lpstr>
      <vt:lpstr>Slide 6</vt:lpstr>
      <vt:lpstr>Slide 7</vt:lpstr>
      <vt:lpstr>Slide 8</vt:lpstr>
      <vt:lpstr>Thank you for your attention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WMO Hydrological Observing System (WHOS)</dc:title>
  <dc:creator>Harry Lins</dc:creator>
  <cp:lastModifiedBy>Harry Lins</cp:lastModifiedBy>
  <cp:revision>99</cp:revision>
  <dcterms:created xsi:type="dcterms:W3CDTF">2016-01-24T15:37:11Z</dcterms:created>
  <dcterms:modified xsi:type="dcterms:W3CDTF">2016-01-25T08:22:01Z</dcterms:modified>
</cp:coreProperties>
</file>