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44" r:id="rId2"/>
    <p:sldMasterId id="2147483748" r:id="rId3"/>
    <p:sldMasterId id="2147483766" r:id="rId4"/>
    <p:sldMasterId id="2147483778" r:id="rId5"/>
  </p:sldMasterIdLst>
  <p:notesMasterIdLst>
    <p:notesMasterId r:id="rId20"/>
  </p:notesMasterIdLst>
  <p:handoutMasterIdLst>
    <p:handoutMasterId r:id="rId21"/>
  </p:handoutMasterIdLst>
  <p:sldIdLst>
    <p:sldId id="307" r:id="rId6"/>
    <p:sldId id="308" r:id="rId7"/>
    <p:sldId id="318" r:id="rId8"/>
    <p:sldId id="309" r:id="rId9"/>
    <p:sldId id="326" r:id="rId10"/>
    <p:sldId id="310" r:id="rId11"/>
    <p:sldId id="311" r:id="rId12"/>
    <p:sldId id="312" r:id="rId13"/>
    <p:sldId id="313" r:id="rId14"/>
    <p:sldId id="314" r:id="rId15"/>
    <p:sldId id="323" r:id="rId16"/>
    <p:sldId id="315" r:id="rId17"/>
    <p:sldId id="327" r:id="rId18"/>
    <p:sldId id="305" r:id="rId19"/>
  </p:sldIdLst>
  <p:sldSz cx="9144000" cy="6858000" type="screen4x3"/>
  <p:notesSz cx="6669088" cy="9753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1F5"/>
    <a:srgbClr val="96B9DC"/>
    <a:srgbClr val="2D4B9B"/>
    <a:srgbClr val="FF0000"/>
    <a:srgbClr val="090D5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3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119"/>
        <p:guide orient="horz" pos="3929"/>
        <p:guide orient="horz" pos="4292"/>
        <p:guide orient="horz" pos="981"/>
        <p:guide orient="horz" pos="4065"/>
        <p:guide orient="horz" pos="1344"/>
        <p:guide orient="horz" pos="572"/>
        <p:guide orient="horz" pos="799"/>
        <p:guide pos="2880"/>
        <p:guide pos="249"/>
        <p:guide pos="5602"/>
        <p:guide pos="158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232" y="-78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924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6238"/>
            <a:ext cx="28924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266238"/>
            <a:ext cx="28924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061B884-F40E-47AA-85E3-55DA93A083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917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91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65175"/>
            <a:ext cx="4787900" cy="359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2488"/>
            <a:ext cx="4887912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892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48775"/>
            <a:ext cx="2892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4" tIns="45083" rIns="90164" bIns="45083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7528335-8330-41CB-AD0B-FDDBF41E13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0643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7244338" indent="-36795075" defTabSz="9017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F19BF0-AFC1-4BF9-A18F-DC82CBA2248A}" type="slidenum">
              <a:rPr lang="en-US" altLang="de-DE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pPr/>
              <a:t>2</a:t>
            </a:fld>
            <a:endParaRPr lang="en-US" altLang="de-DE" smtClean="0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37244338" indent="-36795075" defTabSz="9017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17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9B26DAA-6078-4D3F-9872-296135B413F8}" type="slidenum">
              <a:rPr lang="en-US" altLang="de-DE" smtClean="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</a:rPr>
              <a:pPr/>
              <a:t>3</a:t>
            </a:fld>
            <a:endParaRPr lang="en-US" altLang="de-DE" smtClean="0">
              <a:solidFill>
                <a:srgbClr val="000000"/>
              </a:solidFill>
              <a:latin typeface="Times" pitchFamily="18" charset="0"/>
              <a:ea typeface="ＭＳ Ｐゴシック" pitchFamily="3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31838"/>
            <a:ext cx="4875212" cy="36576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440363"/>
            <a:ext cx="8207375" cy="898525"/>
          </a:xfrm>
        </p:spPr>
        <p:txBody>
          <a:bodyPr anchorCtr="1"/>
          <a:lstStyle>
            <a:lvl1pPr algn="ctr"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246999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EFDCFF1-149B-4B88-9C61-F8F5AC99522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221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DD2CBE2-0532-4905-9E0C-3AA8BE6D2F3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87876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14748F0-C5B0-4DFC-A160-A4F08A21460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125848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15C2C8B6-C604-4444-BF8D-757AC27340A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1916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6D30E5F-6950-459A-8AD5-2056C0F39F3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47125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FDF5ED1-FF48-4397-A82C-9B77BE1CC59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20226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FE3BD98-657B-4BAC-9560-E3345787CE8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82601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90FB206-4B4A-45F4-9D2D-DED6B0414D8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776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7913F88-363C-4282-BC6B-C9D3F7E4CC9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39377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F59496F-0980-4FB7-A5B4-41A4B110389F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21905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8959-DF49-44EA-B80E-3A0D0A3D6C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9692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0338140-D202-46F5-A6E3-EDB7A1545B02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4488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682F50AD-EEF3-4921-B2C8-C1FA1E9F8DB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90499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446DCA1-793B-4C76-97FD-B05F1BF7A7D0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56494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8C85B07-5D92-4CEB-B646-A73F4E558474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139067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D829EBD-93AD-4F66-AFCD-0003350C450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559312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0F8DECC-2444-4910-A1AF-9B0E5B647FD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71773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4C50AA7-02DF-4D18-8474-EABBC562B2E7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98996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312D846-4664-4DA3-804B-EF9D0472D45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45681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878E575-DA3C-4D77-BA93-C513F878F9C1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602869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C9C62AE-B5ED-4CF5-A9BF-9F6E8C27501D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85863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n"/>
              <a:defRPr/>
            </a:lvl1pPr>
            <a:lvl2pPr marL="692150" indent="-260350">
              <a:buFont typeface="Wingdings" pitchFamily="2" charset="2"/>
              <a:buChar char="n"/>
              <a:defRPr/>
            </a:lvl2pPr>
            <a:lvl3pPr marL="1143000" indent="-228600">
              <a:buFont typeface="Wingdings" pitchFamily="2" charset="2"/>
              <a:buChar char="n"/>
              <a:defRPr/>
            </a:lvl3pPr>
            <a:lvl4pPr marL="1600200" indent="-228600">
              <a:buFont typeface="Wingdings" pitchFamily="2" charset="2"/>
              <a:buChar char="n"/>
              <a:defRPr/>
            </a:lvl4pPr>
            <a:lvl5pPr marL="2057400" indent="-228600">
              <a:buFont typeface="Wingdings" pitchFamily="2" charset="2"/>
              <a:buChar char="n"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FB04-C40D-49F2-B673-502AFE0447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1978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"/>
              <a:defRPr/>
            </a:lvl1pPr>
            <a:lvl2pPr marL="692150" indent="-260350">
              <a:buFont typeface="Wingdings" pitchFamily="2" charset="2"/>
              <a:buChar char=""/>
              <a:defRPr/>
            </a:lvl2pPr>
            <a:lvl3pPr marL="1143000" indent="-228600">
              <a:buFont typeface="Wingdings" pitchFamily="2" charset="2"/>
              <a:buChar char=""/>
              <a:defRPr/>
            </a:lvl3pPr>
            <a:lvl4pPr marL="1600200" indent="-228600">
              <a:buFont typeface="Wingdings" pitchFamily="2" charset="2"/>
              <a:buChar char=""/>
              <a:defRPr/>
            </a:lvl4pPr>
            <a:lvl5pPr marL="2057400" indent="-228600">
              <a:buFont typeface="Wingdings" pitchFamily="2" charset="2"/>
              <a:buChar char=""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5B54-FF76-4A8C-A757-A3C01539C8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59273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3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08E2-4A15-4DD7-B779-D5AEA2836C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1518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n"/>
              <a:defRPr/>
            </a:lvl1pPr>
            <a:lvl2pPr marL="692150" indent="-260350">
              <a:buFont typeface="Wingdings" pitchFamily="2" charset="2"/>
              <a:buChar char="n"/>
              <a:defRPr/>
            </a:lvl2pPr>
            <a:lvl3pPr marL="1143000" indent="-228600">
              <a:buFont typeface="Wingdings" pitchFamily="2" charset="2"/>
              <a:buChar char="n"/>
              <a:defRPr/>
            </a:lvl3pPr>
            <a:lvl4pPr marL="1600200" indent="-228600">
              <a:buFont typeface="Wingdings" pitchFamily="2" charset="2"/>
              <a:buChar char="n"/>
              <a:defRPr/>
            </a:lvl4pPr>
            <a:lvl5pPr marL="2057400" indent="-228600">
              <a:buFont typeface="Wingdings" pitchFamily="2" charset="2"/>
              <a:buChar char="n"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2ED2-B2B9-4433-A2F9-42865CC659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090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Käst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6EAE-A0FE-4893-AF11-FCEBE83A59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99290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B9A4F9E-C884-41B5-81FC-9D5381E69AA6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39815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E3D7B71-3F98-4498-9AE0-2E54E8E12406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47163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Folienmasterformat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9" name="Picture 28" descr="Bundesadler_kleiner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C3B60ED1-A5DF-46E7-885C-E90B05066E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1" r:id="rId2"/>
    <p:sldLayoutId id="2147484022" r:id="rId3"/>
    <p:sldLayoutId id="2147484023" r:id="rId4"/>
    <p:sldLayoutId id="2147484024" r:id="rId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Folienmasterformat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52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3" name="Picture 28" descr="Bundesadler_klei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1951FF3-A03C-41C1-8974-E842289E80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lang="de-DE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Folienmasterformat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39913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6" name="Line 23"/>
          <p:cNvSpPr>
            <a:spLocks noChangeShapeType="1"/>
          </p:cNvSpPr>
          <p:nvPr userDrawn="1"/>
        </p:nvSpPr>
        <p:spPr bwMode="auto">
          <a:xfrm>
            <a:off x="244475" y="6351588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77" name="Picture 28" descr="Bundesadler_klei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405563"/>
            <a:ext cx="446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188913"/>
            <a:ext cx="2295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23"/>
          <p:cNvSpPr>
            <a:spLocks noChangeShapeType="1"/>
          </p:cNvSpPr>
          <p:nvPr userDrawn="1"/>
        </p:nvSpPr>
        <p:spPr bwMode="auto">
          <a:xfrm>
            <a:off x="244475" y="903288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381750"/>
            <a:ext cx="3709988" cy="2159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de-DE" altLang="de-DE"/>
              <a:t>PBPV – 03/2013</a:t>
            </a:r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5" y="6381750"/>
            <a:ext cx="465138" cy="2159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03C68B4-7B7A-463C-AAD2-387C51B7AA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Wingdings" pitchFamily="2" charset="2"/>
        <a:buChar char="l"/>
        <a:defRPr lang="de-DE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Master text styles</a:t>
            </a:r>
          </a:p>
          <a:p>
            <a:pPr lvl="1"/>
            <a:r>
              <a:rPr lang="en-GB" altLang="de-DE" smtClean="0"/>
              <a:t>Second level</a:t>
            </a:r>
          </a:p>
          <a:p>
            <a:pPr lvl="2"/>
            <a:r>
              <a:rPr lang="en-GB" altLang="de-DE" smtClean="0"/>
              <a:t>Third level</a:t>
            </a:r>
          </a:p>
          <a:p>
            <a:pPr lvl="3"/>
            <a:r>
              <a:rPr lang="en-GB" altLang="de-DE" smtClean="0"/>
              <a:t>Fourth level</a:t>
            </a:r>
          </a:p>
          <a:p>
            <a:pPr lvl="4"/>
            <a:r>
              <a:rPr lang="en-GB" altLang="de-DE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023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023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56374ADB-2176-467A-9CD1-38ED44820DC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Click to edit Master text styles</a:t>
            </a:r>
          </a:p>
          <a:p>
            <a:pPr lvl="1"/>
            <a:r>
              <a:rPr lang="en-GB" altLang="de-DE" smtClean="0"/>
              <a:t>Second level</a:t>
            </a:r>
          </a:p>
          <a:p>
            <a:pPr lvl="2"/>
            <a:r>
              <a:rPr lang="en-GB" altLang="de-DE" smtClean="0"/>
              <a:t>Third level</a:t>
            </a:r>
          </a:p>
          <a:p>
            <a:pPr lvl="3"/>
            <a:r>
              <a:rPr lang="en-GB" altLang="de-DE" smtClean="0"/>
              <a:t>Fourth level</a:t>
            </a:r>
          </a:p>
          <a:p>
            <a:pPr lvl="4"/>
            <a:r>
              <a:rPr lang="en-GB" altLang="de-DE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023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 altLang="de-DE"/>
              <a:t>September 08-12, 2014</a:t>
            </a:r>
            <a:endParaRPr lang="en-GB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023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de-DE"/>
              <a:t>OPAG-IOS, CBS-Ext(14)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C7DBD55D-6C42-4871-94E6-C6B14BB8DD0A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altLang="de-DE" sz="3200" smtClean="0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World Meteorological Organization</a:t>
            </a:r>
            <a:br>
              <a:rPr lang="en-GB" altLang="de-DE" sz="3200" smtClean="0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</a:br>
            <a:r>
              <a:rPr lang="en-GB" altLang="de-DE" sz="1800" smtClean="0">
                <a:solidFill>
                  <a:schemeClr val="bg1"/>
                </a:solidFill>
                <a:latin typeface="Arial Narrow" pitchFamily="34" charset="0"/>
                <a:ea typeface="ＭＳ Ｐゴシック" pitchFamily="34" charset="-128"/>
              </a:rPr>
              <a:t>Working together in weather, climate and water</a:t>
            </a:r>
            <a:endParaRPr lang="en-GB" altLang="de-DE" smtClean="0">
              <a:ea typeface="ＭＳ Ｐゴシック" pitchFamily="34" charset="-128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305800" cy="2016125"/>
          </a:xfrm>
        </p:spPr>
        <p:txBody>
          <a:bodyPr anchor="ctr"/>
          <a:lstStyle/>
          <a:p>
            <a:pPr eaLnBrk="1" hangingPunct="1"/>
            <a:r>
              <a:rPr lang="en-GB" altLang="de-DE" sz="40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ICG-WIGOS 5</a:t>
            </a:r>
          </a:p>
          <a:p>
            <a:pPr eaLnBrk="1" hangingPunct="1"/>
            <a:r>
              <a:rPr lang="en-GB" altLang="de-DE" sz="40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Progress on WIGOS activities within CBS</a:t>
            </a:r>
            <a:endParaRPr lang="en-GB" altLang="de-DE" sz="4400" b="1" dirty="0" smtClean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800">
                <a:solidFill>
                  <a:srgbClr val="FFFFFF"/>
                </a:solidFill>
                <a:latin typeface="Arial Black" pitchFamily="34" charset="0"/>
              </a:rPr>
              <a:t>WMO</a:t>
            </a:r>
            <a:endParaRPr lang="en-GB" altLang="de-DE" sz="14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2195513" y="5300663"/>
            <a:ext cx="5329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 i="1">
                <a:solidFill>
                  <a:srgbClr val="000000"/>
                </a:solidFill>
              </a:rPr>
              <a:t>Dr. Jochen Dibbern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de-DE" sz="2400" i="1">
                <a:solidFill>
                  <a:srgbClr val="000000"/>
                </a:solidFill>
              </a:rPr>
              <a:t>Chair, CBS OPAG-IOS</a:t>
            </a:r>
            <a:endParaRPr lang="en-GB" altLang="de-DE" sz="2400">
              <a:solidFill>
                <a:srgbClr val="000000"/>
              </a:solidFill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04800" y="3933825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de-DE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Geneva, 25-28 February 2016</a:t>
            </a:r>
            <a:endParaRPr lang="en-US" altLang="de-DE" sz="3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70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7489CC-4ACE-4DAA-8E77-1F20F1C68FE6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29705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706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28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IPET</a:t>
            </a:r>
            <a:r>
              <a:rPr lang="en-US" altLang="de-DE" sz="28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altLang="de-DE" sz="28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on Satellite Utilization and Products (Chair: Anthony Rea, Australia)</a:t>
            </a:r>
          </a:p>
        </p:txBody>
      </p:sp>
      <p:sp>
        <p:nvSpPr>
          <p:cNvPr id="41987" name="Content Placeholder 5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IPET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-SUP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addresses the users’ perspective, which is essential to promote the efficient use of satellite capabilities across all WMO Regions and </a:t>
            </a:r>
            <a:r>
              <a:rPr lang="en-US" altLang="de-DE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Programme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areas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IPET-SUP will in 2016 focus working on the vision for the WIGOS component system for 2040, in close cooperation with IPET-OSDE.</a:t>
            </a:r>
          </a:p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the context of WIGOS, the Team discussed and contributed to satellite performance monitoring, the WMO Satellite Data Dissemination Strategy, and the WIR/OSCAR Space.</a:t>
            </a: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E8497A-F1AD-4575-A913-8FB5D680FA78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41989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smtClean="0">
                <a:solidFill>
                  <a:srgbClr val="000000"/>
                </a:solidFill>
                <a:latin typeface="Arial" pitchFamily="34" charset="0"/>
              </a:rPr>
              <a:t>February 17-20, 2015</a:t>
            </a:r>
            <a:endParaRPr lang="en-GB" altLang="de-DE" sz="140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90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smtClean="0">
                <a:solidFill>
                  <a:srgbClr val="000000"/>
                </a:solidFill>
                <a:latin typeface="Arial" pitchFamily="34" charset="0"/>
              </a:rPr>
              <a:t>ICG-WIGOS 4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24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Steering Group on Radio Frequency Coordination (Chair: Jose Arimatea de Sousa Brito, Brazil)</a:t>
            </a:r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4608513"/>
          </a:xfrm>
        </p:spPr>
        <p:txBody>
          <a:bodyPr/>
          <a:lstStyle/>
          <a:p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RFC is relevant to nearly all observing systems</a:t>
            </a:r>
          </a:p>
          <a:p>
            <a:pPr lvl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Active and passive sensing</a:t>
            </a:r>
          </a:p>
          <a:p>
            <a:pPr lvl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Used by in situ, surface based and space  based remote sensing systems</a:t>
            </a:r>
          </a:p>
          <a:p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SG-RFC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in the OPAG IOS</a:t>
            </a:r>
          </a:p>
          <a:p>
            <a:pPr lvl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Input from all TCs &amp; RAs (Focal points or focus groups)</a:t>
            </a:r>
          </a:p>
          <a:p>
            <a:pPr lvl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Maintains guidance material that should be incorporated into the WIGOS manual &amp;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guides</a:t>
            </a:r>
          </a:p>
          <a:p>
            <a:pPr lvl="1"/>
            <a:endParaRPr lang="en-US" altLang="de-DE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preparation for WRC-15 under SG-RFC was excellent, with positive outcome of the conference for WMO. </a:t>
            </a:r>
          </a:p>
          <a:p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Because of its inter-disciplinary nature,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CBS-MG will discuss, that SG-RFC should directly report to CBS-MG.</a:t>
            </a: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buFontTx/>
              <a:buNone/>
            </a:pP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301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latin typeface="Arial" pitchFamily="34" charset="0"/>
                <a:cs typeface="Arial" pitchFamily="34" charset="0"/>
              </a:rPr>
              <a:t>February </a:t>
            </a:r>
            <a:r>
              <a:rPr lang="en-GB" altLang="de-DE" sz="1400" dirty="0" smtClean="0">
                <a:latin typeface="Arial" pitchFamily="34" charset="0"/>
                <a:cs typeface="Arial" pitchFamily="34" charset="0"/>
              </a:rPr>
              <a:t>25-28</a:t>
            </a:r>
            <a:r>
              <a:rPr lang="en-GB" altLang="de-DE" sz="1400" dirty="0" smtClean="0">
                <a:latin typeface="Arial" pitchFamily="34" charset="0"/>
                <a:cs typeface="Arial" pitchFamily="34" charset="0"/>
              </a:rPr>
              <a:t>, 2016</a:t>
            </a:r>
            <a:endParaRPr lang="en-GB" altLang="de-DE" sz="1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cs typeface="Arial" pitchFamily="34" charset="0"/>
            </a:endParaRP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latin typeface="Arial" pitchFamily="34" charset="0"/>
                <a:cs typeface="Arial" pitchFamily="34" charset="0"/>
              </a:rPr>
              <a:t>ICG-WIGOS </a:t>
            </a:r>
            <a:r>
              <a:rPr lang="en-GB" altLang="de-DE" sz="1400" dirty="0" smtClean="0">
                <a:latin typeface="Arial" pitchFamily="34" charset="0"/>
                <a:cs typeface="Arial" pitchFamily="34" charset="0"/>
              </a:rPr>
              <a:t>5</a:t>
            </a:r>
            <a:endParaRPr lang="en-GB" altLang="de-DE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8E7D13-57B2-4EE7-9FB1-62EEB0EF4B01}" type="slidenum">
              <a:rPr lang="en-GB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de-DE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24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Rapporteur on Scientific Evaluation of Impact Studies undertaken by NWP </a:t>
            </a:r>
            <a:r>
              <a:rPr lang="en-US" altLang="de-DE" sz="2400" b="1" dirty="0" err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Centres</a:t>
            </a:r>
            <a:r>
              <a:rPr lang="en-US" altLang="de-DE" sz="24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  </a:t>
            </a:r>
            <a:br>
              <a:rPr lang="en-US" altLang="de-DE" sz="24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US" altLang="de-DE" sz="18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(Erik </a:t>
            </a:r>
            <a:r>
              <a:rPr lang="en-US" altLang="de-DE" sz="1800" b="1" dirty="0" err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Andersson</a:t>
            </a:r>
            <a:r>
              <a:rPr lang="en-US" altLang="de-DE" sz="18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, ECMWF, and Yoshiaki Sato, Japan) </a:t>
            </a:r>
          </a:p>
        </p:txBody>
      </p:sp>
      <p:sp>
        <p:nvSpPr>
          <p:cNvPr id="46083" name="Content Placeholder 5"/>
          <p:cNvSpPr>
            <a:spLocks noGrp="1"/>
          </p:cNvSpPr>
          <p:nvPr>
            <p:ph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Sixth Workshop on the Impact of Various Observing Systems on NWP will be held in Shanghai, China, May 10-13. </a:t>
            </a:r>
          </a:p>
          <a:p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 second announcement will </a:t>
            </a:r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be issued </a:t>
            </a:r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before the end of January 2016, just after the 4</a:t>
            </a:r>
            <a:r>
              <a:rPr lang="en-US" altLang="de-DE" sz="2000" baseline="30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</a:t>
            </a:r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meeting (teleconference) of the SOC on 25 Jan 2016.</a:t>
            </a:r>
          </a:p>
          <a:p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There is a large interest in the Workshop, there will be about 40 oral presentation and a poster </a:t>
            </a:r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session of similar size.</a:t>
            </a:r>
            <a:endParaRPr lang="en-US" altLang="de-DE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endParaRPr lang="en-US" altLang="de-DE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DC4B58-538B-4A22-A48D-A940F384933B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46085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86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04664"/>
            <a:ext cx="7772400" cy="890736"/>
          </a:xfrm>
        </p:spPr>
        <p:txBody>
          <a:bodyPr/>
          <a:lstStyle/>
          <a:p>
            <a:pPr eaLnBrk="1" hangingPunct="1"/>
            <a:r>
              <a:rPr lang="en-US" altLang="de-DE" sz="3200" b="1" dirty="0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Challenges still to be addressed</a:t>
            </a:r>
            <a:endParaRPr lang="en-US" altLang="de-DE" sz="3200" b="1" dirty="0" smtClean="0">
              <a:solidFill>
                <a:srgbClr val="0000C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Content Placeholder 5"/>
          <p:cNvSpPr>
            <a:spLocks noGrp="1"/>
          </p:cNvSpPr>
          <p:nvPr>
            <p:ph idx="1"/>
          </p:nvPr>
        </p:nvSpPr>
        <p:spPr>
          <a:xfrm>
            <a:off x="684213" y="1557338"/>
            <a:ext cx="7772400" cy="4535958"/>
          </a:xfrm>
        </p:spPr>
        <p:txBody>
          <a:bodyPr/>
          <a:lstStyle/>
          <a:p>
            <a:r>
              <a:rPr lang="en-US" alt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Integration of IPET-WIFI activities into ICG-WIGOS</a:t>
            </a:r>
          </a:p>
          <a:p>
            <a:pPr lvl="1"/>
            <a:r>
              <a:rPr lang="en-US" altLang="de-DE" sz="16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Pro: better use of resources and representation of other TCs in the work of the TT, no possibility of overlap/duplication of efforts</a:t>
            </a:r>
          </a:p>
          <a:p>
            <a:pPr lvl="1"/>
            <a:r>
              <a:rPr lang="en-US" altLang="de-DE" sz="16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Con: would break the direct link with IPET-OSDE, SG-OD would need to replaced by a new ICG-WIOS TT on OSCAR </a:t>
            </a:r>
            <a:r>
              <a:rPr lang="en-US" altLang="de-DE" sz="16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development</a:t>
            </a:r>
          </a:p>
          <a:p>
            <a:pPr marL="457200" lvl="1" indent="0">
              <a:buNone/>
            </a:pPr>
            <a:endParaRPr lang="en-US" altLang="de-DE" sz="16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alt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WIGOS Editorial Board needed to ensure harmonization of all contributions to WIGOS regulatory material.</a:t>
            </a:r>
          </a:p>
          <a:p>
            <a:endParaRPr lang="en-US" alt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alt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Formation of a WMO Weather Radar Coordination </a:t>
            </a:r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Team</a:t>
            </a:r>
          </a:p>
          <a:p>
            <a:pPr marL="0" indent="0">
              <a:buNone/>
            </a:pPr>
            <a:endParaRPr lang="en-US" alt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alt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Develop guidance material on RBON; workshop is planned to be held on 18-20 May 2016.</a:t>
            </a:r>
          </a:p>
          <a:p>
            <a:endParaRPr lang="en-US" altLang="de-DE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DC4B58-538B-4A22-A48D-A940F384933B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46085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86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71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mtClean="0"/>
              <a:t>PBPV – 03/2013</a:t>
            </a:r>
          </a:p>
        </p:txBody>
      </p:sp>
      <p:pic>
        <p:nvPicPr>
          <p:cNvPr id="48131" name="Picture 2" descr="Wetterhü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75" y="942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6084168" y="1484784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Thank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attention</a:t>
            </a:r>
            <a:r>
              <a:rPr lang="de-DE" sz="2800" b="1" dirty="0" smtClean="0"/>
              <a:t>!</a:t>
            </a:r>
            <a:endParaRPr lang="de-DE" sz="2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632700" cy="1143000"/>
          </a:xfrm>
        </p:spPr>
        <p:txBody>
          <a:bodyPr/>
          <a:lstStyle/>
          <a:p>
            <a:r>
              <a:rPr lang="fr-CH" altLang="de-DE" sz="36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Content</a:t>
            </a:r>
            <a:endParaRPr lang="en-US" altLang="de-DE" sz="3600" b="1" smtClean="0">
              <a:solidFill>
                <a:srgbClr val="0000CC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371600"/>
            <a:ext cx="7559675" cy="4865688"/>
          </a:xfrm>
          <a:solidFill>
            <a:schemeClr val="bg1"/>
          </a:solidFill>
        </p:spPr>
        <p:txBody>
          <a:bodyPr/>
          <a:lstStyle/>
          <a:p>
            <a:pPr marL="914400" lvl="2" indent="0">
              <a:buFontTx/>
              <a:buNone/>
              <a:defRPr/>
            </a:pPr>
            <a:endParaRPr lang="en-US" altLang="de-DE" dirty="0" smtClean="0">
              <a:latin typeface="Arial" charset="0"/>
              <a:cs typeface="Arial" charset="0"/>
            </a:endParaRPr>
          </a:p>
          <a:p>
            <a:pPr lvl="3">
              <a:defRPr/>
            </a:pPr>
            <a:endParaRPr lang="en-US" altLang="de-DE" dirty="0" smtClean="0">
              <a:latin typeface="Arial" charset="0"/>
              <a:cs typeface="Arial" charset="0"/>
            </a:endParaRPr>
          </a:p>
          <a:p>
            <a:pPr>
              <a:spcBef>
                <a:spcPct val="40000"/>
              </a:spcBef>
              <a:buClr>
                <a:srgbClr val="2D4B9B"/>
              </a:buClr>
              <a:buSzPct val="95000"/>
              <a:buFont typeface="Wingdings" panose="05000000000000000000" pitchFamily="2" charset="2"/>
              <a:buChar char="§"/>
              <a:defRPr/>
            </a:pP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Achievements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and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next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steps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within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CBS</a:t>
            </a:r>
          </a:p>
          <a:p>
            <a:pPr>
              <a:spcBef>
                <a:spcPct val="40000"/>
              </a:spcBef>
              <a:buClr>
                <a:srgbClr val="2D4B9B"/>
              </a:buClr>
              <a:buSzPct val="95000"/>
              <a:buFont typeface="Wingdings" panose="05000000000000000000" pitchFamily="2" charset="2"/>
              <a:buChar char="§"/>
              <a:defRPr/>
            </a:pP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Challenges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still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to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be</a:t>
            </a:r>
            <a:r>
              <a:rPr lang="de-DE" altLang="de-DE" sz="24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addressed</a:t>
            </a:r>
            <a:endParaRPr lang="de-DE" altLang="de-DE" sz="24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marL="0" indent="0">
              <a:spcBef>
                <a:spcPct val="40000"/>
              </a:spcBef>
              <a:buClr>
                <a:srgbClr val="2D4B9B"/>
              </a:buClr>
              <a:buSzPct val="95000"/>
              <a:buFontTx/>
              <a:buNone/>
              <a:defRPr/>
            </a:pPr>
            <a:endParaRPr lang="de-DE" altLang="de-DE" sz="24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>
              <a:spcBef>
                <a:spcPct val="40000"/>
              </a:spcBef>
              <a:buClr>
                <a:srgbClr val="2D4B9B"/>
              </a:buClr>
              <a:buSzPct val="95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endParaRPr lang="fr-CH" altLang="de-DE" dirty="0" smtClean="0">
              <a:latin typeface="Arial" charset="0"/>
              <a:cs typeface="Arial" charset="0"/>
            </a:endParaRPr>
          </a:p>
        </p:txBody>
      </p:sp>
      <p:sp>
        <p:nvSpPr>
          <p:cNvPr id="30724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2D02AA-5D20-41EA-BD53-9F224E29E661}" type="slidenum">
              <a:rPr lang="en-GB" altLang="de-DE" sz="1400" smtClean="0">
                <a:solidFill>
                  <a:srgbClr val="000000"/>
                </a:solidFill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de-DE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25" name="Datumsplatzhalt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26" name="Fußzeilenplatzhalt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632700" cy="1143000"/>
          </a:xfrm>
        </p:spPr>
        <p:txBody>
          <a:bodyPr/>
          <a:lstStyle/>
          <a:p>
            <a:r>
              <a:rPr lang="fr-CH" altLang="de-DE" sz="36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Achievements and next steps</a:t>
            </a:r>
            <a:endParaRPr lang="en-US" altLang="de-DE" sz="3600" b="1" smtClean="0">
              <a:solidFill>
                <a:srgbClr val="0000CC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71600"/>
            <a:ext cx="7794625" cy="4865688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Arial"/>
                <a:ea typeface="Arial"/>
              </a:rPr>
              <a:t>focus </a:t>
            </a:r>
            <a:r>
              <a:rPr lang="en-US" sz="2400" dirty="0">
                <a:latin typeface="Arial"/>
                <a:ea typeface="Arial"/>
              </a:rPr>
              <a:t>of the OPAG-IOS activities with regard to WIGOS implementation was given </a:t>
            </a:r>
            <a:r>
              <a:rPr lang="en-US" sz="2400" dirty="0" smtClean="0">
                <a:latin typeface="Arial"/>
                <a:ea typeface="Arial"/>
              </a:rPr>
              <a:t>to</a:t>
            </a:r>
            <a:r>
              <a:rPr lang="en-US" dirty="0" smtClean="0">
                <a:latin typeface="Arial"/>
                <a:ea typeface="Arial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Arial"/>
                <a:ea typeface="Arial"/>
              </a:rPr>
              <a:t>WIGOS </a:t>
            </a:r>
            <a:r>
              <a:rPr lang="en-US" dirty="0">
                <a:latin typeface="Arial"/>
                <a:ea typeface="Arial"/>
              </a:rPr>
              <a:t>Technical Regulations, </a:t>
            </a:r>
            <a:endParaRPr lang="en-US" dirty="0" smtClean="0">
              <a:latin typeface="Arial"/>
              <a:ea typeface="Arial"/>
            </a:endParaRP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Arial"/>
                <a:ea typeface="Arial"/>
              </a:rPr>
              <a:t>WIGOS </a:t>
            </a:r>
            <a:r>
              <a:rPr lang="en-US" dirty="0">
                <a:latin typeface="Arial"/>
                <a:ea typeface="Arial"/>
              </a:rPr>
              <a:t>Metadata, and Quality Management, </a:t>
            </a:r>
            <a:endParaRPr lang="en-US" dirty="0" smtClean="0">
              <a:latin typeface="Arial"/>
              <a:ea typeface="Arial"/>
            </a:endParaRP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Arial"/>
                <a:ea typeface="Arial"/>
              </a:rPr>
              <a:t>the </a:t>
            </a:r>
            <a:r>
              <a:rPr lang="en-US" dirty="0">
                <a:latin typeface="Arial"/>
                <a:ea typeface="Arial"/>
              </a:rPr>
              <a:t>development of the WIR, </a:t>
            </a:r>
            <a:endParaRPr lang="en-US" dirty="0" smtClean="0">
              <a:latin typeface="Arial"/>
              <a:ea typeface="Arial"/>
            </a:endParaRP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Arial"/>
                <a:ea typeface="Arial"/>
              </a:rPr>
              <a:t>WIGOS Principles an guidance </a:t>
            </a:r>
            <a:r>
              <a:rPr lang="en-US" dirty="0">
                <a:latin typeface="Arial"/>
                <a:ea typeface="Arial"/>
              </a:rPr>
              <a:t>for Observing System Network Design and several achievements under </a:t>
            </a:r>
            <a:r>
              <a:rPr lang="en-US" dirty="0" smtClean="0">
                <a:latin typeface="Arial"/>
                <a:ea typeface="Arial"/>
              </a:rPr>
              <a:t>ET-SBO and ET-ABO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Arial"/>
                <a:ea typeface="Arial"/>
              </a:rPr>
              <a:t>contribution of OPAG-IOS to the GOS related components of the different Key Activity Areas of the WIGOS Implementation </a:t>
            </a:r>
            <a:r>
              <a:rPr lang="en-US" sz="2400" dirty="0" smtClean="0">
                <a:latin typeface="Arial"/>
                <a:ea typeface="Arial"/>
              </a:rPr>
              <a:t>Plan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de-DE" sz="2400" dirty="0">
                <a:latin typeface="Arial"/>
                <a:cs typeface="Arial" charset="0"/>
              </a:rPr>
              <a:t>c</a:t>
            </a:r>
            <a:r>
              <a:rPr lang="en-US" altLang="de-DE" sz="2400" dirty="0" smtClean="0">
                <a:latin typeface="Arial"/>
                <a:cs typeface="Arial" charset="0"/>
              </a:rPr>
              <a:t>ontribution of Satellite Observations to all </a:t>
            </a:r>
            <a:r>
              <a:rPr lang="en-US" altLang="de-DE" sz="2400" dirty="0">
                <a:latin typeface="Arial"/>
                <a:cs typeface="Arial" charset="0"/>
              </a:rPr>
              <a:t>W</a:t>
            </a:r>
            <a:r>
              <a:rPr lang="en-US" altLang="de-DE" sz="2400" dirty="0" smtClean="0">
                <a:latin typeface="Arial"/>
                <a:cs typeface="Arial" charset="0"/>
              </a:rPr>
              <a:t>IGOS component Observing Systems</a:t>
            </a:r>
            <a:endParaRPr lang="en-US" altLang="de-DE" sz="2400" dirty="0" smtClean="0">
              <a:latin typeface="Arial" charset="0"/>
              <a:cs typeface="Arial" charset="0"/>
            </a:endParaRPr>
          </a:p>
          <a:p>
            <a:pPr marL="914400" lvl="2" indent="0">
              <a:buFontTx/>
              <a:buNone/>
              <a:defRPr/>
            </a:pPr>
            <a:endParaRPr lang="en-US" altLang="de-DE" dirty="0" smtClean="0">
              <a:latin typeface="Arial" charset="0"/>
              <a:cs typeface="Arial" charset="0"/>
            </a:endParaRPr>
          </a:p>
          <a:p>
            <a:pPr lvl="3">
              <a:defRPr/>
            </a:pPr>
            <a:endParaRPr lang="en-US" altLang="de-DE" dirty="0" smtClean="0">
              <a:latin typeface="Arial" charset="0"/>
              <a:cs typeface="Arial" charset="0"/>
            </a:endParaRPr>
          </a:p>
          <a:p>
            <a:pPr lvl="2">
              <a:buFontTx/>
              <a:buNone/>
              <a:defRPr/>
            </a:pPr>
            <a:endParaRPr lang="fr-CH" altLang="de-DE" dirty="0" smtClean="0">
              <a:latin typeface="Arial" charset="0"/>
              <a:cs typeface="Arial" charset="0"/>
            </a:endParaRPr>
          </a:p>
        </p:txBody>
      </p:sp>
      <p:sp>
        <p:nvSpPr>
          <p:cNvPr id="31748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7C18EB-2F7D-4B54-8663-D9A16CD22315}" type="slidenum">
              <a:rPr lang="en-GB" altLang="de-DE" sz="1400" smtClean="0">
                <a:solidFill>
                  <a:srgbClr val="000000"/>
                </a:solidFill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de-DE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749" name="Datumsplatzhalt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750" name="Fußzeilenplatzhalt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20775" y="-26988"/>
            <a:ext cx="8023225" cy="1511301"/>
          </a:xfrm>
        </p:spPr>
        <p:txBody>
          <a:bodyPr/>
          <a:lstStyle/>
          <a:p>
            <a:pPr eaLnBrk="1" hangingPunct="1"/>
            <a:r>
              <a:rPr lang="en-US" altLang="de-DE" sz="28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IPET on WIGOS Framework Implementation Matters (Chair: Jochen Dibbern, Germany)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025" y="1371600"/>
            <a:ext cx="8588375" cy="4794250"/>
          </a:xfrm>
        </p:spPr>
        <p:txBody>
          <a:bodyPr/>
          <a:lstStyle/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There is a close link between IPET-WIFI Subgroups and ICG-WIGOS Task Teams</a:t>
            </a:r>
          </a:p>
          <a:p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SG-Regulatory Material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contributed to the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WIGOS Technical Regulations, the new WIGOS Manual and the significantly modified Manual on the GOS, all to come into effect from 1 July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2016. Further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revisions of the Manual on the GOS will be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synchronized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with revisions of the WIGOS Manual, leading to the eventual phasing out of the Manual on the GOS. 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Arial"/>
              </a:rPr>
              <a:t>It was proposed to establish a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WIGOS Editorial Board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under ICG-WIGOS to coordinate all activities for regular review and updating of the WIGOS regulatory material.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eaLnBrk="1" hangingPunct="1"/>
            <a:r>
              <a:rPr lang="en-GB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GB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SG-Metadata</a:t>
            </a:r>
            <a:r>
              <a:rPr lang="en-GB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contributed to the </a:t>
            </a:r>
            <a:r>
              <a:rPr lang="en-US" alt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development of the semantic standard for WIGOS Core Metadata </a:t>
            </a:r>
          </a:p>
          <a:p>
            <a:pPr eaLnBrk="1" hangingPunct="1"/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7A7D50-9910-408C-B384-277CFC663452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32773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774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20775" y="-26988"/>
            <a:ext cx="8023225" cy="1511301"/>
          </a:xfrm>
        </p:spPr>
        <p:txBody>
          <a:bodyPr/>
          <a:lstStyle/>
          <a:p>
            <a:pPr eaLnBrk="1" hangingPunct="1"/>
            <a:r>
              <a:rPr lang="en-US" altLang="de-DE" sz="28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IPET on WIGOS Framework Implementation Matters (Chair: Jochen Dibbern, Germany)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025" y="1371600"/>
            <a:ext cx="8588375" cy="4794250"/>
          </a:xfrm>
        </p:spPr>
        <p:txBody>
          <a:bodyPr/>
          <a:lstStyle/>
          <a:p>
            <a:r>
              <a:rPr lang="en-GB" altLang="de-DE" sz="20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During the development phase, the technical specification of OSCAR will be overseen by the IPET-WIFI in close collaboration with the Secretariat, </a:t>
            </a:r>
            <a:r>
              <a:rPr lang="en-GB" altLang="de-DE" sz="20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new SG-OD</a:t>
            </a:r>
            <a:r>
              <a:rPr lang="en-GB" altLang="de-DE" sz="20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, Chair: Simon Gilbert, UK, had its first meeting in July 2015</a:t>
            </a:r>
          </a:p>
          <a:p>
            <a:r>
              <a:rPr lang="en-GB" altLang="de-DE" sz="20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To further develop the </a:t>
            </a:r>
            <a:r>
              <a:rPr lang="en-GB" altLang="de-DE" sz="20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RBON concept</a:t>
            </a:r>
            <a:r>
              <a:rPr lang="en-GB" altLang="de-DE" sz="20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, there will be a Workshop with representatives from IPET-WIFI, GCOS, IPET-OSDE, </a:t>
            </a:r>
            <a:r>
              <a:rPr lang="en-GB" altLang="de-DE" sz="20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RAs </a:t>
            </a:r>
            <a:r>
              <a:rPr lang="en-GB" altLang="de-DE" sz="20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and Secretariat in May 2016.</a:t>
            </a:r>
          </a:p>
          <a:p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A new scheme for </a:t>
            </a:r>
            <a:r>
              <a:rPr lang="en-GB" altLang="de-DE" sz="2000" b="1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WIGOS observing station identifiers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has been proposed, which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allows a globally unique identifier to be issued to a station or platform </a:t>
            </a:r>
            <a:endParaRPr lang="en-US" altLang="de-DE" sz="20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7A7D50-9910-408C-B384-277CFC663452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32773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774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06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20775" y="-26988"/>
            <a:ext cx="8023225" cy="1511301"/>
          </a:xfrm>
        </p:spPr>
        <p:txBody>
          <a:bodyPr/>
          <a:lstStyle/>
          <a:p>
            <a:pPr eaLnBrk="1" hangingPunct="1"/>
            <a:r>
              <a:rPr lang="en-US" altLang="de-DE" sz="28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IPET on Observing System Design and Evolution (Chair: John Eyre, UK)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588375" cy="4865688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685800" algn="l"/>
              </a:tabLst>
            </a:pP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Steps have been undertaken to monitor the implementation of the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EGOS-IP.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IPET-OSDE will actively promote the implementation process through a network of national focal points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</a:t>
            </a:r>
          </a:p>
          <a:p>
            <a:pPr>
              <a:spcBef>
                <a:spcPts val="1200"/>
              </a:spcBef>
              <a:tabLst>
                <a:tab pos="685800" algn="l"/>
              </a:tabLst>
            </a:pP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high level document on the EGOS-IP, targeted at PRs has been developed.</a:t>
            </a: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tabLst>
                <a:tab pos="685800" algn="l"/>
              </a:tabLst>
            </a:pP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IPET will undertake steps towards developing a new vision for the global observing systems titled  “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Vision for WIGOS component Observing Systems in 2040”.</a:t>
            </a:r>
          </a:p>
          <a:p>
            <a:pPr eaLnBrk="1" hangingPunct="1">
              <a:tabLst>
                <a:tab pos="685800" algn="l"/>
              </a:tabLst>
            </a:pP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Observing Network Design</a:t>
            </a:r>
            <a:endParaRPr lang="en-GB" altLang="de-DE" sz="1600" dirty="0" smtClean="0">
              <a:latin typeface="ArialMT"/>
              <a:ea typeface="SimSun" pitchFamily="2" charset="-122"/>
              <a:cs typeface="ArialMT"/>
            </a:endParaRPr>
          </a:p>
          <a:p>
            <a:pPr lvl="1" eaLnBrk="1" hangingPunct="1">
              <a:tabLst>
                <a:tab pos="685800" algn="l"/>
              </a:tabLst>
            </a:pPr>
            <a:r>
              <a:rPr lang="en-GB" altLang="de-DE" sz="1600" dirty="0" smtClean="0">
                <a:latin typeface="ArialMT"/>
                <a:ea typeface="SimSun" pitchFamily="2" charset="-122"/>
                <a:cs typeface="ArialMT"/>
              </a:rPr>
              <a:t>Observing System Network Design (OSND) principles have been included in the Manual on WIGOS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GB" altLang="de-DE" sz="1600" dirty="0" smtClean="0">
                <a:latin typeface="ArialMT"/>
                <a:ea typeface="SimSun" pitchFamily="2" charset="-122"/>
              </a:rPr>
              <a:t>IPET-OSDE held two Workshops on Observing System Design. The guidance material, developed at these WS will be discussed at IPET-OSDE-2 and ICT-IOS-9  in April 2016 and then forwarded to WIGOS-PO to be included in the WIGOS Guide.</a:t>
            </a:r>
            <a:endParaRPr lang="de-DE" altLang="de-DE" sz="1600" dirty="0" smtClean="0">
              <a:latin typeface="Arial" pitchFamily="34" charset="0"/>
              <a:ea typeface="SimSun" pitchFamily="2" charset="-122"/>
            </a:endParaRPr>
          </a:p>
          <a:p>
            <a:pPr lvl="1" eaLnBrk="1" hangingPunct="1">
              <a:tabLst>
                <a:tab pos="685800" algn="l"/>
              </a:tabLst>
            </a:pPr>
            <a:endParaRPr lang="en-US" altLang="de-DE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tabLst>
                <a:tab pos="685800" algn="l"/>
              </a:tabLst>
            </a:pP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9159C2-ADA9-4268-BF3D-32801AD6051A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33797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798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24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Expert Team on Surface-based Observing Systems (Chair: Stuart Goldstraw, UK)</a:t>
            </a:r>
          </a:p>
        </p:txBody>
      </p:sp>
      <p:sp>
        <p:nvSpPr>
          <p:cNvPr id="37891" name="Content Placeholder 5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05350"/>
          </a:xfrm>
        </p:spPr>
        <p:txBody>
          <a:bodyPr/>
          <a:lstStyle/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2</a:t>
            </a:r>
            <a:r>
              <a:rPr lang="en-US" altLang="de-DE" sz="2000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nd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WIGOS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workshop on data quality monitoring and incident management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was held in December 2015 in Geneva, under ICG-WIGOS and chaired by ET-SBO.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Expert Team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worked in cooperation with IPET-WIFI SG-RM on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draft regulations on AWS, Weather radar systems and radar wind profiler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inclusion in the Manual on the GOS. It is the aim to get approval by ICT-IOS-9 and CBS-XVI in 2016.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Expert Team developed a proposal to establish a WMO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inter-commission and inter-</a:t>
            </a:r>
            <a:r>
              <a:rPr lang="en-US" altLang="de-DE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programme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coordination group on weather radar systems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under the joint management of CIMO and CBS. This proposal will be further examined by CIMO and CBS Management Group.</a:t>
            </a: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31989F-A0DF-4E38-ADB6-D9269A038129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37893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25-28,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894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5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28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Expert Team on Aircraft-based Observations</a:t>
            </a:r>
            <a:br>
              <a:rPr lang="en-US" altLang="de-DE" sz="28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US" altLang="de-DE" sz="24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(Chair: Frank Grooters, Netherlands)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>
          <a:xfrm>
            <a:off x="755650" y="1341438"/>
            <a:ext cx="7772400" cy="5111750"/>
          </a:xfrm>
        </p:spPr>
        <p:txBody>
          <a:bodyPr/>
          <a:lstStyle/>
          <a:p>
            <a:pPr eaLnBrk="1" hangingPunct="1"/>
            <a:r>
              <a:rPr lang="en-GB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CBS-ET-ABO and CIMO-ETAO have combined meetings; more than 3500 aircraft from 39 airlines, under 11 national/regional programmes produce currently around 700.000 observations globally per day.</a:t>
            </a:r>
          </a:p>
          <a:p>
            <a:pPr eaLnBrk="1" hangingPunct="1"/>
            <a:r>
              <a:rPr lang="en-GB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GB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ET developed </a:t>
            </a:r>
            <a:r>
              <a:rPr lang="en-GB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several reports and guidance documents related to </a:t>
            </a:r>
            <a:r>
              <a:rPr lang="en-GB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AMDAR </a:t>
            </a:r>
            <a:r>
              <a:rPr lang="en-GB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(guidance material on implementation and operation, AMDAR impact and benefits).</a:t>
            </a:r>
            <a:endParaRPr lang="en-GB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Development of the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Aircraft-Based Observations </a:t>
            </a:r>
            <a:r>
              <a:rPr lang="en-US" altLang="de-DE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Programme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(ABOP) Strategy and implementation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Plans</a:t>
            </a:r>
            <a:r>
              <a:rPr lang="en-US" altLang="de-DE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GB" altLang="de-DE" sz="2000" dirty="0" smtClean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/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Development of </a:t>
            </a:r>
            <a:r>
              <a:rPr lang="en-GB" altLang="de-DE" sz="2000" b="1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AMDAR-RIP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under way for all Regions except Region II.</a:t>
            </a:r>
          </a:p>
          <a:p>
            <a:pPr eaLnBrk="1" hangingPunct="1"/>
            <a:r>
              <a:rPr lang="en-GB" altLang="de-DE" sz="2000" b="1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Sub Group on WIGOS Regulatory Material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drafted update material for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the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Guide to the GOS,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on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Aircraft Meteorological Stations,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to be submitted to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ICT-IOS-9 and CBS-XVI </a:t>
            </a:r>
            <a:r>
              <a:rPr lang="en-GB" altLang="de-DE" sz="20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in 2016.</a:t>
            </a: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C40324-47A3-42ED-8ABA-90C582E79E8A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39941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25-28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2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</a:t>
            </a: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5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30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Expert Team on Satellite Systems</a:t>
            </a:r>
            <a:br>
              <a:rPr lang="en-US" altLang="de-DE" sz="30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</a:br>
            <a:r>
              <a:rPr lang="en-US" altLang="de-DE" sz="2400" b="1" smtClean="0">
                <a:solidFill>
                  <a:srgbClr val="0000CC"/>
                </a:solidFill>
                <a:latin typeface="Arial" pitchFamily="34" charset="0"/>
                <a:ea typeface="ＭＳ Ｐゴシック" pitchFamily="34" charset="-128"/>
              </a:rPr>
              <a:t>(Chair: Jack Kaye, USA)</a:t>
            </a:r>
          </a:p>
        </p:txBody>
      </p:sp>
      <p:sp>
        <p:nvSpPr>
          <p:cNvPr id="40963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ET-SAT is providing advice from a satellite operator’s perspective, </a:t>
            </a:r>
          </a:p>
          <a:p>
            <a:pPr lvl="1" eaLnBrk="1" hangingPunct="1"/>
            <a:r>
              <a:rPr lang="en-US" altLang="de-DE" sz="1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consolidating the inputs from participating agencies and </a:t>
            </a:r>
          </a:p>
          <a:p>
            <a:pPr lvl="1" eaLnBrk="1" hangingPunct="1"/>
            <a:r>
              <a:rPr lang="en-US" altLang="de-DE" sz="1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outcomes of the Coordination Group for Meteorological Satellites (CGMS) and </a:t>
            </a:r>
          </a:p>
          <a:p>
            <a:pPr lvl="1" eaLnBrk="1" hangingPunct="1"/>
            <a:r>
              <a:rPr lang="en-US" altLang="de-DE" sz="1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Committee on Earth Observation Satellites (CEOS).</a:t>
            </a:r>
          </a:p>
          <a:p>
            <a:pPr lvl="1" eaLnBrk="1" hangingPunct="1"/>
            <a:endParaRPr lang="en-US" altLang="de-DE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Team developed a draft version of </a:t>
            </a:r>
            <a:r>
              <a:rPr lang="en-US" altLang="de-DE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space based observations in 2040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and using the input from a workshop held </a:t>
            </a:r>
            <a:r>
              <a:rPr lang="en-US" altLang="de-DE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at WMO Secretariat on 18-20 Nov 2015 the draft will be presented to the Consultative Meeting on High-Level Policy on Satellite Matters, 28-29 Jan 2016. The vision should be developed and finalized by 2018 under CBS responsibility.</a:t>
            </a:r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de-DE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de-DE" sz="1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4846CE-F2F7-4064-863A-3CC5B462D672}" type="slidenum">
              <a:rPr lang="en-GB" altLang="de-DE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de-DE" sz="1400" smtClean="0">
              <a:solidFill>
                <a:srgbClr val="000000"/>
              </a:solidFill>
            </a:endParaRPr>
          </a:p>
        </p:txBody>
      </p:sp>
      <p:sp>
        <p:nvSpPr>
          <p:cNvPr id="40965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err="1" smtClean="0">
                <a:solidFill>
                  <a:srgbClr val="000000"/>
                </a:solidFill>
                <a:latin typeface="Arial" pitchFamily="34" charset="0"/>
              </a:rPr>
              <a:t>February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25-28</a:t>
            </a:r>
            <a:r>
              <a:rPr lang="de-DE" altLang="de-DE" sz="1400" dirty="0" smtClean="0">
                <a:solidFill>
                  <a:srgbClr val="000000"/>
                </a:solidFill>
                <a:latin typeface="Arial" pitchFamily="34" charset="0"/>
              </a:rPr>
              <a:t>, 2016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66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ICG-WIGOS </a:t>
            </a:r>
            <a:r>
              <a:rPr lang="en-GB" altLang="de-DE" sz="1400" dirty="0" smtClean="0">
                <a:solidFill>
                  <a:srgbClr val="000000"/>
                </a:solidFill>
                <a:latin typeface="Arial" pitchFamily="34" charset="0"/>
              </a:rPr>
              <a:t>5</a:t>
            </a: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de-DE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D Standard Master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lienmaster Quadrate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olienmaster Punkte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MO Template-2009">
  <a:themeElements>
    <a:clrScheme name="WMO Template-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 Template-2009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WMO Template-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WMO Template-2009">
  <a:themeElements>
    <a:clrScheme name="WMO Template-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 Template-2009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WMO Template-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-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-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2D4B9B"/>
    </a:dk2>
    <a:lt2>
      <a:srgbClr val="D2E1F5"/>
    </a:lt2>
    <a:accent1>
      <a:srgbClr val="96B9DC"/>
    </a:accent1>
    <a:accent2>
      <a:srgbClr val="E10019"/>
    </a:accent2>
    <a:accent3>
      <a:srgbClr val="FFFFFF"/>
    </a:accent3>
    <a:accent4>
      <a:srgbClr val="000000"/>
    </a:accent4>
    <a:accent5>
      <a:srgbClr val="C9D9EB"/>
    </a:accent5>
    <a:accent6>
      <a:srgbClr val="CC0016"/>
    </a:accent6>
    <a:hlink>
      <a:srgbClr val="2D4B9B"/>
    </a:hlink>
    <a:folHlink>
      <a:srgbClr val="96B9D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1330</Words>
  <Application>Microsoft Office PowerPoint</Application>
  <PresentationFormat>Bildschirmpräsentation (4:3)</PresentationFormat>
  <Paragraphs>126</Paragraphs>
  <Slides>14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DWD Standard Master</vt:lpstr>
      <vt:lpstr>Folienmaster Quadrate</vt:lpstr>
      <vt:lpstr>Folienmaster Punkte</vt:lpstr>
      <vt:lpstr>WMO Template-2009</vt:lpstr>
      <vt:lpstr>1_WMO Template-2009</vt:lpstr>
      <vt:lpstr>World Meteorological Organization Working together in weather, climate and water</vt:lpstr>
      <vt:lpstr>Content</vt:lpstr>
      <vt:lpstr>Achievements and next steps</vt:lpstr>
      <vt:lpstr>IPET on WIGOS Framework Implementation Matters (Chair: Jochen Dibbern, Germany)</vt:lpstr>
      <vt:lpstr>IPET on WIGOS Framework Implementation Matters (Chair: Jochen Dibbern, Germany)</vt:lpstr>
      <vt:lpstr>IPET on Observing System Design and Evolution (Chair: John Eyre, UK)</vt:lpstr>
      <vt:lpstr>Expert Team on Surface-based Observing Systems (Chair: Stuart Goldstraw, UK)</vt:lpstr>
      <vt:lpstr>Expert Team on Aircraft-based Observations (Chair: Frank Grooters, Netherlands)</vt:lpstr>
      <vt:lpstr>Expert Team on Satellite Systems (Chair: Jack Kaye, USA)</vt:lpstr>
      <vt:lpstr>IPET on Satellite Utilization and Products (Chair: Anthony Rea, Australia)</vt:lpstr>
      <vt:lpstr>Steering Group on Radio Frequency Coordination (Chair: Jose Arimatea de Sousa Brito, Brazil)</vt:lpstr>
      <vt:lpstr>Rapporteur on Scientific Evaluation of Impact Studies undertaken by NWP Centres   (Erik Andersson, ECMWF, and Yoshiaki Sato, Japan) </vt:lpstr>
      <vt:lpstr>Challenges still to be addressed</vt:lpstr>
      <vt:lpstr>PowerPoint-Präsentation</vt:lpstr>
    </vt:vector>
  </TitlesOfParts>
  <Company>mpm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Dibbern Jochen</cp:lastModifiedBy>
  <cp:revision>294</cp:revision>
  <cp:lastPrinted>2013-03-13T11:41:14Z</cp:lastPrinted>
  <dcterms:created xsi:type="dcterms:W3CDTF">2006-12-01T09:57:45Z</dcterms:created>
  <dcterms:modified xsi:type="dcterms:W3CDTF">2016-01-21T15:05:19Z</dcterms:modified>
</cp:coreProperties>
</file>