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3" r:id="rId2"/>
    <p:sldMasterId id="2147483798" r:id="rId3"/>
    <p:sldMasterId id="2147483810" r:id="rId4"/>
  </p:sldMasterIdLst>
  <p:notesMasterIdLst>
    <p:notesMasterId r:id="rId28"/>
  </p:notesMasterIdLst>
  <p:sldIdLst>
    <p:sldId id="400" r:id="rId5"/>
    <p:sldId id="402" r:id="rId6"/>
    <p:sldId id="406" r:id="rId7"/>
    <p:sldId id="407" r:id="rId8"/>
    <p:sldId id="403" r:id="rId9"/>
    <p:sldId id="408" r:id="rId10"/>
    <p:sldId id="413" r:id="rId11"/>
    <p:sldId id="405" r:id="rId12"/>
    <p:sldId id="391" r:id="rId13"/>
    <p:sldId id="409" r:id="rId14"/>
    <p:sldId id="410" r:id="rId15"/>
    <p:sldId id="401" r:id="rId16"/>
    <p:sldId id="281" r:id="rId17"/>
    <p:sldId id="412" r:id="rId18"/>
    <p:sldId id="411" r:id="rId19"/>
    <p:sldId id="414" r:id="rId20"/>
    <p:sldId id="336" r:id="rId21"/>
    <p:sldId id="415" r:id="rId22"/>
    <p:sldId id="416" r:id="rId23"/>
    <p:sldId id="346" r:id="rId24"/>
    <p:sldId id="417" r:id="rId25"/>
    <p:sldId id="418" r:id="rId26"/>
    <p:sldId id="3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6600"/>
    <a:srgbClr val="333399"/>
    <a:srgbClr val="000099"/>
    <a:srgbClr val="000066"/>
    <a:srgbClr val="0000CC"/>
    <a:srgbClr val="008000"/>
    <a:srgbClr val="800000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85" autoAdjust="0"/>
    <p:restoredTop sz="80989" autoAdjust="0"/>
  </p:normalViewPr>
  <p:slideViewPr>
    <p:cSldViewPr>
      <p:cViewPr>
        <p:scale>
          <a:sx n="82" d="100"/>
          <a:sy n="82" d="100"/>
        </p:scale>
        <p:origin x="-245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27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662DA-7C76-44A8-80F2-3B8FB8DEE591}" type="datetimeFigureOut">
              <a:rPr lang="en-AU" smtClean="0"/>
              <a:t>24/01/2016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5507E-7320-4498-80EB-82154FEF8354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162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"/>
              </a:rPr>
              <a:t>Just to mention some of them as examples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solidFill>
                  <a:srgbClr val="080808"/>
                </a:solidFill>
                <a:latin typeface="Verdana" pitchFamily="34" charset="0"/>
                <a:cs typeface="Arial" pitchFamily="34" charset="0"/>
              </a:rPr>
              <a:t>See WIGOS Technical Regulations in: WMO-No. 1157 (Eng. version: http://library.wmo.int/pmb_ged/wmo_1157_en.pdf; Resolutions 25 and 26 respectively)</a:t>
            </a:r>
            <a:endParaRPr lang="en-US" altLang="en-US" dirty="0" smtClean="0">
              <a:latin typeface="Times"/>
            </a:endParaRPr>
          </a:p>
          <a:p>
            <a:endParaRPr lang="en-US" altLang="en-US" dirty="0" smtClean="0">
              <a:latin typeface="Times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9pPr>
          </a:lstStyle>
          <a:p>
            <a:pPr algn="r">
              <a:spcBef>
                <a:spcPct val="0"/>
              </a:spcBef>
            </a:pPr>
            <a:fld id="{2F0E7533-C1F6-4B4A-8020-D50A97FCEB50}" type="slidenum">
              <a:rPr lang="en-US" altLang="en-US" smtClean="0"/>
              <a:pPr algn="r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9pPr>
          </a:lstStyle>
          <a:p>
            <a:pPr algn="r">
              <a:spcBef>
                <a:spcPct val="0"/>
              </a:spcBef>
            </a:pPr>
            <a:fld id="{B59EA914-1053-4013-ACB7-5848A4FF90DA}" type="slidenum">
              <a:rPr lang="en-US" altLang="en-US" smtClean="0"/>
              <a:pPr algn="r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+mn-lt"/>
              </a:rPr>
              <a:t>Request for sharing by Members those best practices, procedures to be used by others at the Regional / Global levels </a:t>
            </a:r>
          </a:p>
          <a:p>
            <a:pPr eaLnBrk="1" hangingPunct="1">
              <a:defRPr/>
            </a:pPr>
            <a:endParaRPr lang="fr-CH" altLang="en-US" dirty="0" smtClean="0">
              <a:latin typeface="+mn-lt"/>
            </a:endParaRPr>
          </a:p>
          <a:p>
            <a:pPr eaLnBrk="1" hangingPunct="1">
              <a:defRPr/>
            </a:pPr>
            <a:r>
              <a:rPr lang="en-GB" dirty="0" smtClean="0">
                <a:latin typeface="+mn-lt"/>
              </a:rPr>
              <a:t>The Guide should provide more detailed information, best practices and procedures, explanation and examples on how to implement standard and recommended practices and procedures specified in the Volume I, Part I – WIGOS of the </a:t>
            </a:r>
            <a:r>
              <a:rPr lang="en-GB" i="1" dirty="0" smtClean="0">
                <a:latin typeface="+mn-lt"/>
              </a:rPr>
              <a:t>WMO Technical Regulations</a:t>
            </a:r>
            <a:r>
              <a:rPr lang="en-GB" dirty="0" smtClean="0">
                <a:latin typeface="+mn-lt"/>
              </a:rPr>
              <a:t> (WMO-No. 49) and </a:t>
            </a:r>
            <a:r>
              <a:rPr lang="en-GB" i="1" dirty="0" smtClean="0">
                <a:latin typeface="+mn-lt"/>
              </a:rPr>
              <a:t>Manual on WIGOS</a:t>
            </a:r>
            <a:r>
              <a:rPr lang="en-GB" dirty="0" smtClean="0">
                <a:latin typeface="+mn-lt"/>
              </a:rPr>
              <a:t> into day-to-day operations.</a:t>
            </a:r>
          </a:p>
          <a:p>
            <a:pPr eaLnBrk="1" hangingPunct="1">
              <a:defRPr/>
            </a:pPr>
            <a:endParaRPr lang="en-GB" altLang="en-US" dirty="0" smtClean="0">
              <a:latin typeface="+mn-lt"/>
            </a:endParaRPr>
          </a:p>
          <a:p>
            <a:pPr eaLnBrk="1" hangingPunct="1">
              <a:defRPr/>
            </a:pPr>
            <a:r>
              <a:rPr lang="en-GB" dirty="0" smtClean="0">
                <a:latin typeface="+mn-lt"/>
              </a:rPr>
              <a:t>The Guide is intended to be used by managers/supervisors and other technical staff of NMHSs responsible for planning, implementation, performance and operation of national observing systems/networks. These individuals are the target audience. </a:t>
            </a:r>
            <a:endParaRPr lang="en-US" altLang="en-US" dirty="0" smtClean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dirty="0" smtClean="0">
                <a:latin typeface="Times"/>
              </a:rPr>
              <a:t>A specific presentation by S.</a:t>
            </a:r>
            <a:r>
              <a:rPr lang="en-AU" altLang="en-US" baseline="0" dirty="0" smtClean="0">
                <a:latin typeface="Times"/>
              </a:rPr>
              <a:t> Goldstraw </a:t>
            </a:r>
            <a:endParaRPr lang="en-AU" altLang="en-US" dirty="0" smtClean="0">
              <a:latin typeface="Times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9pPr>
          </a:lstStyle>
          <a:p>
            <a:pPr algn="r">
              <a:spcBef>
                <a:spcPct val="0"/>
              </a:spcBef>
            </a:pPr>
            <a:fld id="{B6DBA286-719D-495D-A204-CCCB476A5B09}" type="slidenum">
              <a:rPr lang="en-AU" altLang="en-US" smtClean="0"/>
              <a:pPr algn="r">
                <a:spcBef>
                  <a:spcPct val="0"/>
                </a:spcBef>
              </a:pPr>
              <a:t>7</a:t>
            </a:fld>
            <a:endParaRPr lang="en-AU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details will be discussed under SESSION 1 - Role of Members and NMHSs at the national WIGOS implementation, specifically in “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Moving from the WIGOS Framework towards the Pre-operational Phase”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J.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Dibbern</a:t>
            </a:r>
            <a:endParaRPr lang="en-US" altLang="en-US" b="0" dirty="0" smtClean="0">
              <a:latin typeface="Times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9pPr>
          </a:lstStyle>
          <a:p>
            <a:pPr algn="r">
              <a:spcBef>
                <a:spcPct val="0"/>
              </a:spcBef>
            </a:pPr>
            <a:fld id="{E732388D-A4AD-4CC4-8424-D77C17EEAB62}" type="slidenum">
              <a:rPr lang="en-AU" altLang="en-US" smtClean="0"/>
              <a:pPr algn="r">
                <a:spcBef>
                  <a:spcPct val="0"/>
                </a:spcBef>
              </a:pPr>
              <a:t>14</a:t>
            </a:fld>
            <a:endParaRPr lang="en-AU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details will be discussed under SESSION 1 - Role of Members and NMHSs at the national WIGOS implementation, specifically in “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Moving from the WIGOS Framework towards the Pre-operational Phase”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J.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Dibbern</a:t>
            </a:r>
            <a:endParaRPr lang="en-US" altLang="en-US" b="0" dirty="0" smtClean="0">
              <a:latin typeface="Times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/>
              </a:defRPr>
            </a:lvl9pPr>
          </a:lstStyle>
          <a:p>
            <a:pPr algn="r">
              <a:spcBef>
                <a:spcPct val="0"/>
              </a:spcBef>
            </a:pPr>
            <a:fld id="{E732388D-A4AD-4CC4-8424-D77C17EEAB62}" type="slidenum">
              <a:rPr lang="en-AU" altLang="en-US" smtClean="0"/>
              <a:pPr algn="r">
                <a:spcBef>
                  <a:spcPct val="0"/>
                </a:spcBef>
              </a:pPr>
              <a:t>17</a:t>
            </a:fld>
            <a:endParaRPr lang="en-AU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Implementation will, like GOS, be an ongoing thing but the foundation that we build now: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will position WMO well to assist and guide members, in the context of all of the WMO priorities (including GFCS, DRR </a:t>
            </a:r>
            <a:r>
              <a:rPr lang="en-AU" baseline="0" dirty="0" err="1" smtClean="0"/>
              <a:t>etc</a:t>
            </a:r>
            <a:r>
              <a:rPr lang="en-AU" baseline="0" dirty="0" smtClean="0"/>
              <a:t>) and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will equip regional associations to assist and evolve observing and service capacities within their region;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Will empower Members to design, evolve and sustain the observing systems that best meet national needs, and provide national leadership on integrated observations with the global brand recognition of WMO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5507E-7320-4498-80EB-82154FEF8354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0431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5507E-7320-4498-80EB-82154FEF8354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605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emf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 w="12700">
            <a:miter lim="400000"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pPr lvl="0"/>
            <a:r>
              <a:rPr sz="3000" dirty="0"/>
              <a:t>Click to edit Master title style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819847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2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117475" y="6532674"/>
            <a:ext cx="114141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kern="0">
                <a:solidFill>
                  <a:sysClr val="windowText" lastClr="000000"/>
                </a:solidFill>
              </a:rPr>
              <a:t>www.wmo.int</a:t>
            </a:r>
          </a:p>
        </p:txBody>
      </p:sp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>
                <a:solidFill>
                  <a:srgbClr val="FFFFFF"/>
                </a:solidFill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000" cap="all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5148262" y="6462712"/>
            <a:ext cx="1905002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967165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2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117475" y="6532674"/>
            <a:ext cx="114141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kern="0">
                <a:solidFill>
                  <a:sysClr val="windowText" lastClr="000000"/>
                </a:solidFill>
              </a:rPr>
              <a:t>www.wmo.int</a:t>
            </a:r>
          </a:p>
        </p:txBody>
      </p:sp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250825" y="3573462"/>
            <a:ext cx="8713790" cy="719139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179387" y="981075"/>
            <a:ext cx="4316415" cy="5472113"/>
          </a:xfrm>
          <a:prstGeom prst="rect">
            <a:avLst/>
          </a:prstGeom>
        </p:spPr>
        <p:txBody>
          <a:bodyPr/>
          <a:lstStyle>
            <a:lvl1pPr marL="342900" indent="-34290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790575" indent="-333375" algn="ctr">
              <a:buClrTx/>
              <a:buFontTx/>
              <a:defRPr>
                <a:solidFill>
                  <a:srgbClr val="FFFFFF"/>
                </a:solidFill>
              </a:defRPr>
            </a:lvl2pPr>
            <a:lvl3pPr marL="1234438" indent="-320038" algn="ctr">
              <a:buClrTx/>
              <a:buFontTx/>
              <a:defRPr>
                <a:solidFill>
                  <a:srgbClr val="FFFFFF"/>
                </a:solidFill>
              </a:defRPr>
            </a:lvl3pPr>
            <a:lvl4pPr marL="1727200" indent="-355600" algn="ctr">
              <a:buClrTx/>
              <a:buFontTx/>
              <a:defRPr>
                <a:solidFill>
                  <a:srgbClr val="FFFFFF"/>
                </a:solidFill>
              </a:defRPr>
            </a:lvl4pPr>
            <a:lvl5pPr marL="2184400" indent="-355600" algn="ctr">
              <a:buClrTx/>
              <a:buFontTx/>
              <a:defRPr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5148262" y="6462712"/>
            <a:ext cx="1905002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94621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2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117475" y="6532674"/>
            <a:ext cx="114141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kern="0">
                <a:solidFill>
                  <a:sysClr val="windowText" lastClr="000000"/>
                </a:solidFill>
              </a:rPr>
              <a:t>www.wmo.int</a:t>
            </a:r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457200" y="1435464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xfrm>
            <a:off x="5148262" y="6462712"/>
            <a:ext cx="1905002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183837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2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117475" y="6532674"/>
            <a:ext cx="114141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kern="0">
                <a:solidFill>
                  <a:sysClr val="windowText" lastClr="000000"/>
                </a:solidFill>
              </a:rPr>
              <a:t>www.wmo.int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xfrm>
            <a:off x="5148262" y="6462712"/>
            <a:ext cx="1905002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132489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2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117475" y="6532674"/>
            <a:ext cx="114141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kern="0">
                <a:solidFill>
                  <a:sysClr val="windowText" lastClr="000000"/>
                </a:solidFill>
              </a:rPr>
              <a:t>www.wmo.int</a:t>
            </a:r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FFFFFF"/>
                </a:solidFill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 marL="342900" indent="-342900" algn="ctr">
              <a:spcBef>
                <a:spcPts val="700"/>
              </a:spcBef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lvl1pPr>
            <a:lvl2pPr marL="783771" indent="-326571" algn="ctr">
              <a:spcBef>
                <a:spcPts val="700"/>
              </a:spcBef>
              <a:buClrTx/>
              <a:buFontTx/>
              <a:defRPr sz="3200">
                <a:solidFill>
                  <a:srgbClr val="FFFFFF"/>
                </a:solidFill>
              </a:defRPr>
            </a:lvl2pPr>
            <a:lvl3pPr marL="1219200" indent="-304800" algn="ctr">
              <a:spcBef>
                <a:spcPts val="700"/>
              </a:spcBef>
              <a:buClrTx/>
              <a:buFontTx/>
              <a:defRPr sz="3200">
                <a:solidFill>
                  <a:srgbClr val="FFFFFF"/>
                </a:solidFill>
              </a:defRPr>
            </a:lvl3pPr>
            <a:lvl4pPr marL="1737360" indent="-365760" algn="ctr">
              <a:spcBef>
                <a:spcPts val="700"/>
              </a:spcBef>
              <a:buClrTx/>
              <a:buFontTx/>
              <a:defRPr sz="3200">
                <a:solidFill>
                  <a:srgbClr val="FFFFFF"/>
                </a:solidFill>
              </a:defRPr>
            </a:lvl4pPr>
            <a:lvl5pPr marL="2194560" indent="-365760" algn="ctr">
              <a:spcBef>
                <a:spcPts val="700"/>
              </a:spcBef>
              <a:buClrTx/>
              <a:buFontTx/>
              <a:defRPr sz="32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5148262" y="6462712"/>
            <a:ext cx="1905002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004009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2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117475" y="6532674"/>
            <a:ext cx="114141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kern="0">
                <a:solidFill>
                  <a:sysClr val="windowText" lastClr="000000"/>
                </a:solidFill>
              </a:rPr>
              <a:t>www.wmo.int</a:t>
            </a:r>
          </a:p>
        </p:txBody>
      </p:sp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FFFFFF"/>
                </a:solidFill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5148262" y="6462712"/>
            <a:ext cx="1905002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963208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2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117475" y="6532674"/>
            <a:ext cx="114141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kern="0">
                <a:solidFill>
                  <a:sysClr val="windowText" lastClr="000000"/>
                </a:solidFill>
              </a:rPr>
              <a:t>www.wmo.int</a:t>
            </a:r>
          </a:p>
        </p:txBody>
      </p:sp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250825" y="3500437"/>
            <a:ext cx="8713790" cy="865189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179387" y="4365625"/>
            <a:ext cx="8785226" cy="2492375"/>
          </a:xfrm>
          <a:prstGeom prst="rect">
            <a:avLst/>
          </a:prstGeom>
        </p:spPr>
        <p:txBody>
          <a:bodyPr/>
          <a:lstStyle>
            <a:lvl1pPr marL="342900" indent="-3429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661307" indent="-204107" algn="ctr">
              <a:spcBef>
                <a:spcPts val="400"/>
              </a:spcBef>
              <a:buClrTx/>
              <a:buFontTx/>
              <a:defRPr sz="2000">
                <a:solidFill>
                  <a:srgbClr val="FFFFFF"/>
                </a:solidFill>
              </a:defRPr>
            </a:lvl2pPr>
            <a:lvl3pPr marL="1104900" indent="-190500" algn="ctr">
              <a:spcBef>
                <a:spcPts val="400"/>
              </a:spcBef>
              <a:buClrTx/>
              <a:buFontTx/>
              <a:defRPr sz="2000">
                <a:solidFill>
                  <a:srgbClr val="FFFFFF"/>
                </a:solidFill>
              </a:defRPr>
            </a:lvl3pPr>
            <a:lvl4pPr marL="1600200" indent="-228600" algn="ctr">
              <a:spcBef>
                <a:spcPts val="400"/>
              </a:spcBef>
              <a:buClrTx/>
              <a:buFontTx/>
              <a:defRPr sz="2000">
                <a:solidFill>
                  <a:srgbClr val="FFFFFF"/>
                </a:solidFill>
              </a:defRPr>
            </a:lvl4pPr>
            <a:lvl5pPr marL="2057400" indent="-228600" algn="ctr">
              <a:spcBef>
                <a:spcPts val="400"/>
              </a:spcBef>
              <a:buClrTx/>
              <a:buFontTx/>
              <a:defRPr sz="20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5148262" y="6462712"/>
            <a:ext cx="1905002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405655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2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117475" y="6532674"/>
            <a:ext cx="114141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kern="0">
                <a:solidFill>
                  <a:sysClr val="windowText" lastClr="000000"/>
                </a:solidFill>
              </a:rPr>
              <a:t>www.wmo.int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6769100" y="0"/>
            <a:ext cx="2195515" cy="6642101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179387" y="188912"/>
            <a:ext cx="6437315" cy="6669090"/>
          </a:xfrm>
          <a:prstGeom prst="rect">
            <a:avLst/>
          </a:prstGeom>
        </p:spPr>
        <p:txBody>
          <a:bodyPr/>
          <a:lstStyle>
            <a:lvl1pPr marL="342900" indent="-3429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661307" indent="-204107" algn="ctr">
              <a:spcBef>
                <a:spcPts val="400"/>
              </a:spcBef>
              <a:buClrTx/>
              <a:buFontTx/>
              <a:defRPr sz="2000">
                <a:solidFill>
                  <a:srgbClr val="FFFFFF"/>
                </a:solidFill>
              </a:defRPr>
            </a:lvl2pPr>
            <a:lvl3pPr marL="1104900" indent="-190500" algn="ctr">
              <a:spcBef>
                <a:spcPts val="400"/>
              </a:spcBef>
              <a:buClrTx/>
              <a:buFontTx/>
              <a:defRPr sz="2000">
                <a:solidFill>
                  <a:srgbClr val="FFFFFF"/>
                </a:solidFill>
              </a:defRPr>
            </a:lvl3pPr>
            <a:lvl4pPr marL="1600200" indent="-228600" algn="ctr">
              <a:spcBef>
                <a:spcPts val="400"/>
              </a:spcBef>
              <a:buClrTx/>
              <a:buFontTx/>
              <a:defRPr sz="2000">
                <a:solidFill>
                  <a:srgbClr val="FFFFFF"/>
                </a:solidFill>
              </a:defRPr>
            </a:lvl4pPr>
            <a:lvl5pPr marL="2057400" indent="-228600" algn="ctr">
              <a:spcBef>
                <a:spcPts val="400"/>
              </a:spcBef>
              <a:buClrTx/>
              <a:buFontTx/>
              <a:defRPr sz="20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xfrm>
            <a:off x="5148262" y="6462712"/>
            <a:ext cx="1905002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59126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3.png" descr="wmo_ppt_2012.psd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/>
          <p:nvPr/>
        </p:nvSpPr>
        <p:spPr>
          <a:xfrm>
            <a:off x="468312" y="1341437"/>
            <a:ext cx="1079502" cy="42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000"/>
              </a:spcBef>
              <a:defRPr sz="1800" b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>
              <a:defRPr b="0">
                <a:solidFill>
                  <a:srgbClr val="000000"/>
                </a:solidFill>
              </a:defRPr>
            </a:pPr>
            <a:r>
              <a:rPr kern="0"/>
              <a:t>WMO</a:t>
            </a: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1908175" y="0"/>
            <a:ext cx="6985000" cy="199072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1908175" y="3405187"/>
            <a:ext cx="6985000" cy="3452813"/>
          </a:xfrm>
          <a:prstGeom prst="rect">
            <a:avLst/>
          </a:prstGeom>
        </p:spPr>
        <p:txBody>
          <a:bodyPr/>
          <a:lstStyle>
            <a:lvl1pPr marL="0" indent="0"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Click to edit Master subtitle style</a:t>
            </a:r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5795962" y="6467475"/>
            <a:ext cx="1152527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8979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cap="none"/>
            </a:pPr>
            <a:r>
              <a:rPr sz="4000" cap="all"/>
              <a:t>Click to edit Master title style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/>
            </a:lvl1pPr>
          </a:lstStyle>
          <a:p>
            <a:pPr lvl="0">
              <a:defRPr sz="1800"/>
            </a:pPr>
            <a:r>
              <a:rPr sz="2000"/>
              <a:t>Click to edit Master text styles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2161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cap="none"/>
            </a:pPr>
            <a:r>
              <a:rPr sz="4000" cap="all"/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/>
            </a:lvl1pPr>
          </a:lstStyle>
          <a:p>
            <a:pPr lvl="0">
              <a:defRPr sz="1800"/>
            </a:pPr>
            <a:r>
              <a:rPr sz="2000"/>
              <a:t>Click to edit Master text styles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638842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250825" y="0"/>
            <a:ext cx="8713790" cy="11699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Click to edit Master title style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1403350" y="1412875"/>
            <a:ext cx="3703638" cy="5445125"/>
          </a:xfrm>
          <a:prstGeom prst="rect">
            <a:avLst/>
          </a:prstGeom>
        </p:spPr>
        <p:txBody>
          <a:bodyPr/>
          <a:lstStyle>
            <a:lvl2pPr marL="1079500" indent="-622300"/>
            <a:lvl3pPr marL="1554478" indent="-640078"/>
            <a:lvl4pPr marL="1964265" indent="-592665"/>
            <a:lvl5pPr marL="2421465" indent="-592665"/>
          </a:lstStyle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61515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1331640" y="159491"/>
            <a:ext cx="7355162" cy="113841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Click to edit Master title style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457200" y="1297907"/>
            <a:ext cx="4040188" cy="87696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Click to edit Master text styles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58607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250825" y="0"/>
            <a:ext cx="8713790" cy="11699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Click to edit Master title style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45003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947234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1331640" y="0"/>
            <a:ext cx="7344817" cy="138539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Click to edit Master title style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3575050" y="1412775"/>
            <a:ext cx="5111750" cy="5445225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1066800" indent="-609600">
              <a:spcBef>
                <a:spcPts val="700"/>
              </a:spcBef>
              <a:defRPr sz="3200"/>
            </a:lvl2pPr>
            <a:lvl3pPr marL="1524000" indent="-609600">
              <a:spcBef>
                <a:spcPts val="700"/>
              </a:spcBef>
              <a:defRPr sz="3200"/>
            </a:lvl3pPr>
            <a:lvl4pPr marL="1981200" indent="-609600">
              <a:spcBef>
                <a:spcPts val="700"/>
              </a:spcBef>
              <a:defRPr sz="3200"/>
            </a:lvl4pPr>
            <a:lvl5pPr marL="2438400" indent="-609600">
              <a:spcBef>
                <a:spcPts val="7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277338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>
              <a:defRPr sz="2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000"/>
              <a:t>Click to edit Master title style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63977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Click to edit Master title style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336344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7075488" y="0"/>
            <a:ext cx="1889127" cy="628491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Click to edit Master title style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403350" y="188912"/>
            <a:ext cx="5519738" cy="666909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233275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914650"/>
            <a:ext cx="9144000" cy="14446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614362" y="1485899"/>
            <a:ext cx="7916864" cy="827091"/>
          </a:xfrm>
          <a:prstGeom prst="rect">
            <a:avLst/>
          </a:prstGeom>
        </p:spPr>
        <p:txBody>
          <a:bodyPr/>
          <a:lstStyle>
            <a:lvl1pPr defTabSz="457200">
              <a:defRPr sz="3200">
                <a:solidFill>
                  <a:srgbClr val="0E5F7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E5F7E"/>
                </a:solidFill>
              </a:rPr>
              <a:t>Click to edit Master title style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614362" y="2312988"/>
            <a:ext cx="7916864" cy="243363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>
                <a:solidFill>
                  <a:srgbClr val="666666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666666"/>
                </a:solidFill>
              </a:rPr>
              <a:t>Click to edit Master subtitle style</a:t>
            </a:r>
          </a:p>
        </p:txBody>
      </p:sp>
      <p:pic>
        <p:nvPicPr>
          <p:cNvPr id="155" name="image5.png" descr="logo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39737"/>
            <a:ext cx="1346200" cy="977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1293593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0"/>
            <a:ext cx="9144000" cy="14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5.png" descr="logo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39737"/>
            <a:ext cx="1346200" cy="97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2155910" y="0"/>
            <a:ext cx="6530890" cy="16922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>
              <a:defRPr sz="2800">
                <a:solidFill>
                  <a:srgbClr val="0E5F7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E5F7E"/>
                </a:solidFill>
              </a:rPr>
              <a:t>Click to edit Master title style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254000" y="1968500"/>
            <a:ext cx="8637590" cy="4889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Tx/>
              <a:buSzTx/>
              <a:buFontTx/>
              <a:buNone/>
              <a:defRPr sz="2400">
                <a:solidFill>
                  <a:srgbClr val="666666"/>
                </a:solidFill>
              </a:defRPr>
            </a:lvl1pPr>
            <a:lvl2pPr marL="742950" indent="-285750">
              <a:spcBef>
                <a:spcPts val="800"/>
              </a:spcBef>
              <a:buClrTx/>
              <a:buFontTx/>
              <a:buChar char="•"/>
              <a:defRPr sz="2400">
                <a:solidFill>
                  <a:srgbClr val="666666"/>
                </a:solidFill>
              </a:defRPr>
            </a:lvl2pPr>
            <a:lvl3pPr marL="1143000" indent="-228600">
              <a:spcBef>
                <a:spcPts val="800"/>
              </a:spcBef>
              <a:buClrTx/>
              <a:buFontTx/>
              <a:buChar char="−"/>
              <a:defRPr sz="2400">
                <a:solidFill>
                  <a:srgbClr val="666666"/>
                </a:solidFill>
              </a:defRPr>
            </a:lvl3pPr>
            <a:lvl4pPr marL="1600200" indent="-228600">
              <a:spcBef>
                <a:spcPts val="800"/>
              </a:spcBef>
              <a:buClrTx/>
              <a:buFontTx/>
              <a:buChar char="–"/>
              <a:defRPr sz="2400">
                <a:solidFill>
                  <a:srgbClr val="666666"/>
                </a:solidFill>
              </a:defRPr>
            </a:lvl4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66666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66666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66666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66666"/>
                </a:solidFill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3421166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250825" y="0"/>
            <a:ext cx="8713790" cy="11699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Click to edit Master title style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403350" y="1412875"/>
            <a:ext cx="3703638" cy="5445125"/>
          </a:xfrm>
          <a:prstGeom prst="rect">
            <a:avLst/>
          </a:prstGeom>
        </p:spPr>
        <p:txBody>
          <a:bodyPr/>
          <a:lstStyle>
            <a:lvl2pPr marL="1079500" indent="-622300"/>
            <a:lvl3pPr marL="1554478" indent="-640078"/>
            <a:lvl4pPr marL="1964265" indent="-592665"/>
            <a:lvl5pPr marL="2421465" indent="-592665"/>
          </a:lstStyle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213846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0"/>
            <a:ext cx="9144000" cy="14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5.png" descr="logo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39737"/>
            <a:ext cx="1346200" cy="97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defTabSz="457200">
              <a:defRPr sz="2800" cap="all">
                <a:solidFill>
                  <a:srgbClr val="0E5F7E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800" cap="all">
                <a:solidFill>
                  <a:srgbClr val="0E5F7E"/>
                </a:solidFill>
              </a:rPr>
              <a:t>Click to edit Master title style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700"/>
              </a:spcBef>
              <a:buClrTx/>
              <a:buSzTx/>
              <a:buFontTx/>
              <a:buNone/>
              <a:defRPr sz="2000">
                <a:solidFill>
                  <a:srgbClr val="9E9E9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9E9E9E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96007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0"/>
            <a:ext cx="9144000" cy="14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5.png" descr="logo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39737"/>
            <a:ext cx="1346200" cy="97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1920875" y="0"/>
            <a:ext cx="6994525" cy="1692277"/>
          </a:xfrm>
          <a:prstGeom prst="rect">
            <a:avLst/>
          </a:prstGeom>
        </p:spPr>
        <p:txBody>
          <a:bodyPr/>
          <a:lstStyle>
            <a:lvl1pPr algn="ctr" defTabSz="457200">
              <a:defRPr sz="3200">
                <a:solidFill>
                  <a:srgbClr val="0E5F7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E5F7E"/>
                </a:solidFill>
              </a:rPr>
              <a:t>Click to edit Master title style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457200" y="1975667"/>
            <a:ext cx="4038600" cy="488233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Tx/>
              <a:buFontTx/>
              <a:buChar char="•"/>
              <a:defRPr sz="2000">
                <a:solidFill>
                  <a:srgbClr val="666666"/>
                </a:solidFill>
              </a:defRPr>
            </a:lvl1pPr>
            <a:lvl2pPr marL="774700" indent="-317500">
              <a:spcBef>
                <a:spcPts val="700"/>
              </a:spcBef>
              <a:buClrTx/>
              <a:buFontTx/>
              <a:buChar char="–"/>
              <a:defRPr sz="2000">
                <a:solidFill>
                  <a:srgbClr val="666666"/>
                </a:solidFill>
              </a:defRPr>
            </a:lvl2pPr>
            <a:lvl3pPr marL="1200150" indent="-285750">
              <a:spcBef>
                <a:spcPts val="700"/>
              </a:spcBef>
              <a:buClrTx/>
              <a:buFontTx/>
              <a:buChar char="•"/>
              <a:defRPr sz="2000">
                <a:solidFill>
                  <a:srgbClr val="666666"/>
                </a:solidFill>
              </a:defRPr>
            </a:lvl3pPr>
            <a:lvl4pPr marL="1698170" indent="-326570">
              <a:spcBef>
                <a:spcPts val="700"/>
              </a:spcBef>
              <a:buClrTx/>
              <a:buFontTx/>
              <a:buChar char="–"/>
              <a:defRPr sz="2000">
                <a:solidFill>
                  <a:srgbClr val="666666"/>
                </a:solidFill>
              </a:defRPr>
            </a:lvl4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66666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66666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66666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66666"/>
                </a:solidFill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5943448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0"/>
            <a:ext cx="9144000" cy="14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5.png" descr="logo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39737"/>
            <a:ext cx="1346200" cy="97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1920875" y="197591"/>
            <a:ext cx="6994525" cy="1297094"/>
          </a:xfrm>
          <a:prstGeom prst="rect">
            <a:avLst/>
          </a:prstGeom>
        </p:spPr>
        <p:txBody>
          <a:bodyPr/>
          <a:lstStyle>
            <a:lvl1pPr algn="ctr" defTabSz="457200">
              <a:defRPr sz="3200">
                <a:solidFill>
                  <a:srgbClr val="0E5F7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E5F7E"/>
                </a:solidFill>
              </a:rPr>
              <a:t>Click to edit Master title style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457200" y="1494683"/>
            <a:ext cx="4040188" cy="8024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700"/>
              </a:spcBef>
              <a:buClrTx/>
              <a:buSzTx/>
              <a:buFontTx/>
              <a:buNone/>
              <a:defRPr sz="2000">
                <a:solidFill>
                  <a:srgbClr val="0E5F7E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E5F7E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62077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0"/>
            <a:ext cx="9144000" cy="14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5.png" descr="logo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39737"/>
            <a:ext cx="1346200" cy="97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1920875" y="0"/>
            <a:ext cx="6994525" cy="1692277"/>
          </a:xfrm>
          <a:prstGeom prst="rect">
            <a:avLst/>
          </a:prstGeom>
        </p:spPr>
        <p:txBody>
          <a:bodyPr/>
          <a:lstStyle>
            <a:lvl1pPr algn="ctr" defTabSz="457200">
              <a:defRPr sz="3200">
                <a:solidFill>
                  <a:srgbClr val="0E5F7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E5F7E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477299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0"/>
            <a:ext cx="9144000" cy="14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5.png" descr="logo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39737"/>
            <a:ext cx="1346200" cy="977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9346551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0"/>
            <a:ext cx="9144000" cy="14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5.png" descr="logo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39737"/>
            <a:ext cx="1346200" cy="97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3575050" y="1896878"/>
            <a:ext cx="5111750" cy="496112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Tx/>
              <a:buFontTx/>
              <a:buChar char="•"/>
              <a:defRPr sz="2000">
                <a:solidFill>
                  <a:srgbClr val="666666"/>
                </a:solidFill>
              </a:defRPr>
            </a:lvl1pPr>
            <a:lvl2pPr marL="774700" indent="-317500">
              <a:spcBef>
                <a:spcPts val="700"/>
              </a:spcBef>
              <a:buClrTx/>
              <a:buFontTx/>
              <a:buChar char="–"/>
              <a:defRPr sz="2000">
                <a:solidFill>
                  <a:srgbClr val="666666"/>
                </a:solidFill>
              </a:defRPr>
            </a:lvl2pPr>
            <a:lvl3pPr marL="1200150" indent="-285750">
              <a:spcBef>
                <a:spcPts val="700"/>
              </a:spcBef>
              <a:buClrTx/>
              <a:buFontTx/>
              <a:buChar char="•"/>
              <a:defRPr sz="2000">
                <a:solidFill>
                  <a:srgbClr val="666666"/>
                </a:solidFill>
              </a:defRPr>
            </a:lvl3pPr>
            <a:lvl4pPr marL="0" indent="0">
              <a:spcBef>
                <a:spcPts val="700"/>
              </a:spcBef>
              <a:buClrTx/>
              <a:buSzTx/>
              <a:buFontTx/>
              <a:buNone/>
              <a:defRPr sz="2000">
                <a:solidFill>
                  <a:srgbClr val="666666"/>
                </a:solidFill>
              </a:defRPr>
            </a:lvl4pPr>
            <a:lvl5pPr marL="2209800" indent="-381000">
              <a:spcBef>
                <a:spcPts val="700"/>
              </a:spcBef>
              <a:buClrTx/>
              <a:buFontTx/>
              <a:buChar char="»"/>
              <a:defRPr sz="2000">
                <a:solidFill>
                  <a:srgbClr val="66666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66666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66666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66666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66666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66666"/>
                </a:solidFill>
              </a:rPr>
              <a:t>Fifth level</a:t>
            </a:r>
          </a:p>
        </p:txBody>
      </p:sp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2155825" y="0"/>
            <a:ext cx="6530975" cy="1692277"/>
          </a:xfrm>
          <a:prstGeom prst="rect">
            <a:avLst/>
          </a:prstGeom>
        </p:spPr>
        <p:txBody>
          <a:bodyPr/>
          <a:lstStyle>
            <a:lvl1pPr algn="ctr" defTabSz="457200">
              <a:defRPr sz="3200">
                <a:solidFill>
                  <a:srgbClr val="0E5F7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E5F7E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110109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0"/>
            <a:ext cx="9144000" cy="14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5.png" descr="logo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39737"/>
            <a:ext cx="1346200" cy="97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xfrm>
            <a:off x="1792288" y="5497707"/>
            <a:ext cx="5486402" cy="13602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buClrTx/>
              <a:buSzTx/>
              <a:buFontTx/>
              <a:buNone/>
              <a:defRPr sz="2000">
                <a:solidFill>
                  <a:srgbClr val="66666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66666"/>
                </a:solidFill>
              </a:rPr>
              <a:t>Click to edit Master text styles</a:t>
            </a:r>
          </a:p>
        </p:txBody>
      </p:sp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2155825" y="0"/>
            <a:ext cx="6530975" cy="1692277"/>
          </a:xfrm>
          <a:prstGeom prst="rect">
            <a:avLst/>
          </a:prstGeom>
        </p:spPr>
        <p:txBody>
          <a:bodyPr/>
          <a:lstStyle>
            <a:lvl1pPr algn="ctr" defTabSz="457200">
              <a:defRPr sz="3200">
                <a:solidFill>
                  <a:srgbClr val="0E5F7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E5F7E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931725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0"/>
            <a:ext cx="9144000" cy="14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5.png" descr="logo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39737"/>
            <a:ext cx="1346200" cy="977901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6629400" y="1243830"/>
            <a:ext cx="2057400" cy="5614170"/>
          </a:xfrm>
          <a:prstGeom prst="rect">
            <a:avLst/>
          </a:prstGeom>
        </p:spPr>
        <p:txBody>
          <a:bodyPr/>
          <a:lstStyle>
            <a:lvl1pPr algn="ctr" defTabSz="457200">
              <a:defRPr sz="3200">
                <a:solidFill>
                  <a:srgbClr val="0E5F7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E5F7E"/>
                </a:solidFill>
              </a:rPr>
              <a:t>Click to edit Master title style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xfrm>
            <a:off x="457200" y="1975667"/>
            <a:ext cx="6019800" cy="488233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Tx/>
              <a:buFontTx/>
              <a:buChar char="•"/>
              <a:defRPr sz="2400">
                <a:solidFill>
                  <a:srgbClr val="666666"/>
                </a:solidFill>
              </a:defRPr>
            </a:lvl1pPr>
            <a:lvl2pPr marL="742950" indent="-285750">
              <a:spcBef>
                <a:spcPts val="800"/>
              </a:spcBef>
              <a:buClrTx/>
              <a:buFontTx/>
              <a:buChar char="–"/>
              <a:defRPr sz="2400">
                <a:solidFill>
                  <a:srgbClr val="666666"/>
                </a:solidFill>
              </a:defRPr>
            </a:lvl2pPr>
            <a:lvl3pPr marL="1143000" indent="-228600">
              <a:spcBef>
                <a:spcPts val="800"/>
              </a:spcBef>
              <a:buClrTx/>
              <a:buFontTx/>
              <a:buChar char="•"/>
              <a:defRPr sz="2400">
                <a:solidFill>
                  <a:srgbClr val="666666"/>
                </a:solidFill>
              </a:defRPr>
            </a:lvl3pPr>
            <a:lvl4pPr marL="1600200" indent="-228600">
              <a:spcBef>
                <a:spcPts val="800"/>
              </a:spcBef>
              <a:buClrTx/>
              <a:buFontTx/>
              <a:buChar char="–"/>
              <a:defRPr sz="2400">
                <a:solidFill>
                  <a:srgbClr val="666666"/>
                </a:solidFill>
              </a:defRPr>
            </a:lvl4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66666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66666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66666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66666"/>
                </a:solidFill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6147589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xfrm>
            <a:off x="5867400" y="6478587"/>
            <a:ext cx="1152525" cy="34562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1325564"/>
          </a:xfrm>
          <a:prstGeom prst="rect">
            <a:avLst/>
          </a:prstGeom>
        </p:spPr>
        <p:txBody>
          <a:bodyPr lIns="0" tIns="0" rIns="0" bIns="0" anchor="t"/>
          <a:lstStyle>
            <a:lvl1pPr defTabSz="457200"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  <a:sym typeface="Helvetica"/>
              </a:defRPr>
            </a:lvl1pPr>
            <a:lvl2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  <a:sym typeface="Helvetica"/>
              </a:defRPr>
            </a:lvl2pPr>
            <a:lvl3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  <a:sym typeface="Helvetica"/>
              </a:defRPr>
            </a:lvl3pPr>
            <a:lvl4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  <a:sym typeface="Helvetica"/>
              </a:defRPr>
            </a:lvl4pPr>
            <a:lvl5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81395985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mo_ppt_201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8313" y="1341439"/>
            <a:ext cx="1079500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smtClean="0">
                <a:solidFill>
                  <a:srgbClr val="FFFFFF"/>
                </a:solidFill>
                <a:latin typeface="Arial Black" pitchFamily="34" charset="0"/>
              </a:rPr>
              <a:t>WMO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3211515"/>
            <a:ext cx="7921625" cy="1730375"/>
          </a:xfrm>
        </p:spPr>
        <p:txBody>
          <a:bodyPr/>
          <a:lstStyle>
            <a:lvl1pPr algn="ctr">
              <a:defRPr sz="4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106988"/>
            <a:ext cx="7921625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843215" y="6467475"/>
            <a:ext cx="2520950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795965" y="6467475"/>
            <a:ext cx="1152525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CE371-A013-426A-9734-7B607ADD054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13743"/>
      </p:ext>
    </p:extLst>
  </p:cSld>
  <p:clrMapOvr>
    <a:masterClrMapping/>
  </p:clrMapOvr>
  <p:transition spd="slow"/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331640" y="159491"/>
            <a:ext cx="7355162" cy="113841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Click to edit Master title style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457200" y="1297907"/>
            <a:ext cx="4040188" cy="87696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Click to edit Master text styles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0770792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mo_ppt_201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8313" y="1341439"/>
            <a:ext cx="1079500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smtClean="0">
                <a:solidFill>
                  <a:srgbClr val="FFFFFF"/>
                </a:solidFill>
                <a:latin typeface="Arial Black" pitchFamily="34" charset="0"/>
              </a:rPr>
              <a:t>WMO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8177" y="260354"/>
            <a:ext cx="6985000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8177" y="3405188"/>
            <a:ext cx="6985000" cy="175260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640" y="6467475"/>
            <a:ext cx="4032525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Rep co-chair ICG WIGOS, Bertrand Calpini, P CIMO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795965" y="6467475"/>
            <a:ext cx="1152525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1E84A-E7DF-45E6-8184-3ACF034D289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381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Rep co-chair ICG WIGOS, Bertrand Calpini, P CIMO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7E662-81A5-404F-9471-3DD9619C7C9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8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8" indent="0">
              <a:buNone/>
              <a:defRPr sz="1800"/>
            </a:lvl2pPr>
            <a:lvl3pPr marL="914296" indent="0">
              <a:buNone/>
              <a:defRPr sz="1600"/>
            </a:lvl3pPr>
            <a:lvl4pPr marL="1371445" indent="0">
              <a:buNone/>
              <a:defRPr sz="1400"/>
            </a:lvl4pPr>
            <a:lvl5pPr marL="1828592" indent="0">
              <a:buNone/>
              <a:defRPr sz="1400"/>
            </a:lvl5pPr>
            <a:lvl6pPr marL="2285740" indent="0">
              <a:buNone/>
              <a:defRPr sz="1400"/>
            </a:lvl6pPr>
            <a:lvl7pPr marL="2742888" indent="0">
              <a:buNone/>
              <a:defRPr sz="1400"/>
            </a:lvl7pPr>
            <a:lvl8pPr marL="3200036" indent="0">
              <a:buNone/>
              <a:defRPr sz="1400"/>
            </a:lvl8pPr>
            <a:lvl9pPr marL="365718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Rep co-chair ICG WIGOS, Bertrand Calpini, P CIMO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C5614-CFD8-4824-A7D8-0424E97BD96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7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2" y="1412877"/>
            <a:ext cx="3703638" cy="468312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90" y="1412877"/>
            <a:ext cx="3705225" cy="468312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042990" y="6453336"/>
            <a:ext cx="4465637" cy="3127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Rep co-chair ICG WIGOS, Bertrand Calpini, P CIMO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82FED-BD87-4874-ABAB-9D7FF36DA3D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2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55160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7A9EF-2C2F-42BC-8D3B-16DBEB39B23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1115616" y="6453336"/>
            <a:ext cx="44656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ClrTx/>
              <a:buFontTx/>
              <a:buNone/>
              <a:defRPr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Rep co-chair ICG WIGOS, Bertrand Calpini, P CIMO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69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799FA-6132-42C4-8B82-B3E957E085C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042990" y="6453191"/>
            <a:ext cx="4465637" cy="3127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Rep co-chair ICG WIGOS, Bertrand Calpini, P CIMO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91614-4D03-4056-BF2F-79FDE1B330C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042990" y="6453191"/>
            <a:ext cx="4465637" cy="3127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Rep co-chair ICG WIGOS, Bertrand Calpini, P CIMO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44816" cy="1008112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1412778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DB122-2F32-4BEA-968D-B88AE3AFF28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042990" y="6453191"/>
            <a:ext cx="4465637" cy="3127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Rep co-chair ICG WIGOS, Bertrand Calpini, P CIMO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35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300"/>
            </a:lvl3pPr>
            <a:lvl4pPr marL="1371445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A94B5-9A45-4E52-8DE8-7CB707F2C5D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042990" y="6453191"/>
            <a:ext cx="4465637" cy="3127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Rep co-chair ICG WIGOS, Bertrand Calpini, P CIMO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2635F-BBB7-46DB-863E-C84C40E9554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042990" y="6453191"/>
            <a:ext cx="4465637" cy="3127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Rep co-chair ICG WIGOS, Bertrand Calpini, P CIMO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>
              <a:defRPr sz="2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000"/>
              <a:t>Click to edit Master title style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112917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5490" y="188916"/>
            <a:ext cx="1889125" cy="5907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3350" y="188916"/>
            <a:ext cx="5519738" cy="5907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33D4F-50CF-4F62-A92F-B6A83C08D7B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042990" y="6453191"/>
            <a:ext cx="4465637" cy="3127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Rep co-chair ICG WIGOS, Bertrand Calpini, P CIMO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9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World Met Day Forum 2013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95277-66A5-429B-B375-3C27E35C01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r>
              <a:rPr lang="en-US">
                <a:solidFill>
                  <a:srgbClr val="000000"/>
                </a:solidFill>
              </a:rPr>
              <a:t>WIGOS </a:t>
            </a:r>
          </a:p>
        </p:txBody>
      </p:sp>
    </p:spTree>
    <p:extLst>
      <p:ext uri="{BB962C8B-B14F-4D97-AF65-F5344CB8AC3E}">
        <p14:creationId xmlns:p14="http://schemas.microsoft.com/office/powerpoint/2010/main" val="3810914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World Met Day Forum 2013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9FADD-0EBE-450B-B591-EE0276E530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r>
              <a:rPr lang="en-US">
                <a:solidFill>
                  <a:srgbClr val="000000"/>
                </a:solidFill>
              </a:rPr>
              <a:t>WIGOS </a:t>
            </a:r>
          </a:p>
        </p:txBody>
      </p:sp>
    </p:spTree>
    <p:extLst>
      <p:ext uri="{BB962C8B-B14F-4D97-AF65-F5344CB8AC3E}">
        <p14:creationId xmlns:p14="http://schemas.microsoft.com/office/powerpoint/2010/main" val="290073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World Met Day Forum 2013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13DF7-DEE2-49B0-B236-4071E8C73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r>
              <a:rPr lang="en-US">
                <a:solidFill>
                  <a:srgbClr val="000000"/>
                </a:solidFill>
              </a:rPr>
              <a:t>WIGOS </a:t>
            </a:r>
          </a:p>
        </p:txBody>
      </p:sp>
    </p:spTree>
    <p:extLst>
      <p:ext uri="{BB962C8B-B14F-4D97-AF65-F5344CB8AC3E}">
        <p14:creationId xmlns:p14="http://schemas.microsoft.com/office/powerpoint/2010/main" val="280217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World Met Day Forum 2013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49DC3-87D3-4FAC-B8CF-542A589D9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r>
              <a:rPr lang="en-US">
                <a:solidFill>
                  <a:srgbClr val="000000"/>
                </a:solidFill>
              </a:rPr>
              <a:t>WIGOS </a:t>
            </a:r>
          </a:p>
        </p:txBody>
      </p:sp>
    </p:spTree>
    <p:extLst>
      <p:ext uri="{BB962C8B-B14F-4D97-AF65-F5344CB8AC3E}">
        <p14:creationId xmlns:p14="http://schemas.microsoft.com/office/powerpoint/2010/main" val="283943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World Met Day Forum 2013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19D7A-1C74-4931-BA1A-22E3779CAF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r>
              <a:rPr lang="en-US">
                <a:solidFill>
                  <a:srgbClr val="000000"/>
                </a:solidFill>
              </a:rPr>
              <a:t>WIGOS </a:t>
            </a:r>
          </a:p>
        </p:txBody>
      </p:sp>
    </p:spTree>
    <p:extLst>
      <p:ext uri="{BB962C8B-B14F-4D97-AF65-F5344CB8AC3E}">
        <p14:creationId xmlns:p14="http://schemas.microsoft.com/office/powerpoint/2010/main" val="1883998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World Met Day Forum 2013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25DEC-BEFF-4101-833A-037CAF58F8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r>
              <a:rPr lang="en-US">
                <a:solidFill>
                  <a:srgbClr val="000000"/>
                </a:solidFill>
              </a:rPr>
              <a:t>WIGOS </a:t>
            </a:r>
          </a:p>
        </p:txBody>
      </p:sp>
    </p:spTree>
    <p:extLst>
      <p:ext uri="{BB962C8B-B14F-4D97-AF65-F5344CB8AC3E}">
        <p14:creationId xmlns:p14="http://schemas.microsoft.com/office/powerpoint/2010/main" val="407174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World Met Day Forum 2013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41CA2-6D19-44DB-AB6B-B84A8A0486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r>
              <a:rPr lang="en-US">
                <a:solidFill>
                  <a:srgbClr val="000000"/>
                </a:solidFill>
              </a:rPr>
              <a:t>WIGOS </a:t>
            </a:r>
          </a:p>
        </p:txBody>
      </p:sp>
    </p:spTree>
    <p:extLst>
      <p:ext uri="{BB962C8B-B14F-4D97-AF65-F5344CB8AC3E}">
        <p14:creationId xmlns:p14="http://schemas.microsoft.com/office/powerpoint/2010/main" val="257574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World Met Day Forum 2013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2EB44-A20D-4EA1-8EA4-821A5F8F3D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r>
              <a:rPr lang="en-US">
                <a:solidFill>
                  <a:srgbClr val="000000"/>
                </a:solidFill>
              </a:rPr>
              <a:t>WIGOS </a:t>
            </a:r>
          </a:p>
        </p:txBody>
      </p:sp>
    </p:spTree>
    <p:extLst>
      <p:ext uri="{BB962C8B-B14F-4D97-AF65-F5344CB8AC3E}">
        <p14:creationId xmlns:p14="http://schemas.microsoft.com/office/powerpoint/2010/main" val="3462657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World Met Day Forum 2013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9AAAC-85C8-456B-9DF1-151E54E819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r>
              <a:rPr lang="en-US">
                <a:solidFill>
                  <a:srgbClr val="000000"/>
                </a:solidFill>
              </a:rPr>
              <a:t>WIGOS </a:t>
            </a:r>
          </a:p>
        </p:txBody>
      </p:sp>
    </p:spTree>
    <p:extLst>
      <p:ext uri="{BB962C8B-B14F-4D97-AF65-F5344CB8AC3E}">
        <p14:creationId xmlns:p14="http://schemas.microsoft.com/office/powerpoint/2010/main" val="380331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Click to edit Master title style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7967698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World Met Day Forum 2013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485F7-7D1C-4748-A509-B76057AE36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r>
              <a:rPr lang="en-US">
                <a:solidFill>
                  <a:srgbClr val="000000"/>
                </a:solidFill>
              </a:rPr>
              <a:t>WIGOS </a:t>
            </a:r>
          </a:p>
        </p:txBody>
      </p:sp>
    </p:spTree>
    <p:extLst>
      <p:ext uri="{BB962C8B-B14F-4D97-AF65-F5344CB8AC3E}">
        <p14:creationId xmlns:p14="http://schemas.microsoft.com/office/powerpoint/2010/main" val="1017260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1600200"/>
            <a:ext cx="217805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600200"/>
            <a:ext cx="638333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World Met Day Forum 2013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65792-8408-41C8-8221-A8B437D578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r>
              <a:rPr lang="en-US">
                <a:solidFill>
                  <a:srgbClr val="000000"/>
                </a:solidFill>
              </a:rPr>
              <a:t>WIGOS </a:t>
            </a:r>
          </a:p>
        </p:txBody>
      </p:sp>
    </p:spTree>
    <p:extLst>
      <p:ext uri="{BB962C8B-B14F-4D97-AF65-F5344CB8AC3E}">
        <p14:creationId xmlns:p14="http://schemas.microsoft.com/office/powerpoint/2010/main" val="546116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Folientitel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1640" y="1988840"/>
            <a:ext cx="7488832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CH" dirty="0" smtClean="0"/>
              <a:t>Text: Zitat oder ähnliches (z.B. Unsere Mission), Arial 21pt</a:t>
            </a:r>
          </a:p>
          <a:p>
            <a:pPr lvl="0"/>
            <a:endParaRPr lang="de-CH" dirty="0" smtClean="0"/>
          </a:p>
          <a:p>
            <a:pPr lvl="0"/>
            <a:r>
              <a:rPr lang="de-CH" dirty="0" smtClean="0"/>
              <a:t>Voranstellen Anführungszeichen vorne und hinten: </a:t>
            </a:r>
          </a:p>
          <a:p>
            <a:pPr lvl="0"/>
            <a:r>
              <a:rPr lang="de-CH" dirty="0" smtClean="0"/>
              <a:t>Bild einfügen/ Insert Picture… </a:t>
            </a:r>
          </a:p>
          <a:p>
            <a:pPr lvl="0"/>
            <a:endParaRPr lang="de-CH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Folientitel</a:t>
            </a:r>
            <a:endParaRPr lang="de-CH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3138"/>
            <a:ext cx="9144000" cy="446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 smtClean="0"/>
              <a:t>Fläche: Rechteck, Farb-Füllung grau , ohne Rand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80897" y="980406"/>
            <a:ext cx="7345363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Text: </a:t>
            </a:r>
            <a:r>
              <a:rPr lang="en-US" dirty="0" err="1" smtClean="0"/>
              <a:t>Untertitel</a:t>
            </a:r>
            <a:r>
              <a:rPr lang="en-US" dirty="0" smtClean="0"/>
              <a:t>, Arial 12pt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88043" y="2103566"/>
            <a:ext cx="378395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de-CH" dirty="0" smtClean="0"/>
              <a:t>Text 1: Arial 21pt, Fett</a:t>
            </a:r>
            <a:endParaRPr lang="de-CH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868363" y="2633663"/>
            <a:ext cx="3662362" cy="295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 smtClean="0"/>
              <a:t>Bilder/ Grafiken 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68164" y="2107111"/>
            <a:ext cx="378395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de-CH" dirty="0" smtClean="0"/>
              <a:t>Text 2: Arial 21pt, Fett</a:t>
            </a:r>
            <a:endParaRPr lang="de-CH" dirty="0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4848484" y="2637208"/>
            <a:ext cx="3662362" cy="295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 smtClean="0"/>
              <a:t>Bilder/ Grafiken</a:t>
            </a:r>
            <a:br>
              <a:rPr lang="de-CH" dirty="0" smtClean="0"/>
            </a:br>
            <a:endParaRPr lang="de-CH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pic>
        <p:nvPicPr>
          <p:cNvPr id="56" name="Bild 55"/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88534" y="5870500"/>
            <a:ext cx="8995386" cy="917896"/>
          </a:xfrm>
          <a:prstGeom prst="rect">
            <a:avLst/>
          </a:prstGeom>
        </p:spPr>
      </p:pic>
      <p:sp>
        <p:nvSpPr>
          <p:cNvPr id="57" name="Rechteck 56"/>
          <p:cNvSpPr/>
          <p:nvPr userDrawn="1"/>
        </p:nvSpPr>
        <p:spPr bwMode="auto">
          <a:xfrm flipH="1">
            <a:off x="8220074" y="6429375"/>
            <a:ext cx="479426" cy="82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100" smtClean="0">
              <a:solidFill>
                <a:srgbClr val="FFFFFF"/>
              </a:solidFill>
            </a:endParaRPr>
          </a:p>
        </p:txBody>
      </p:sp>
      <p:sp>
        <p:nvSpPr>
          <p:cNvPr id="58" name="Rechteck 57"/>
          <p:cNvSpPr/>
          <p:nvPr userDrawn="1"/>
        </p:nvSpPr>
        <p:spPr bwMode="auto">
          <a:xfrm flipH="1">
            <a:off x="8274049" y="6309320"/>
            <a:ext cx="377825" cy="135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100" smtClean="0">
              <a:solidFill>
                <a:srgbClr val="FFFFFF"/>
              </a:solidFill>
            </a:endParaRPr>
          </a:p>
        </p:txBody>
      </p:sp>
      <p:sp>
        <p:nvSpPr>
          <p:cNvPr id="59" name="Rechteck 58"/>
          <p:cNvSpPr/>
          <p:nvPr userDrawn="1"/>
        </p:nvSpPr>
        <p:spPr>
          <a:xfrm>
            <a:off x="7659141" y="6327820"/>
            <a:ext cx="10750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1EE35605-8AB3-442C-A293-9F31FDF185BC}" type="slidenum">
              <a:rPr lang="de-CH" sz="1100" smtClean="0">
                <a:solidFill>
                  <a:srgbClr val="000000"/>
                </a:solidFill>
                <a:latin typeface="Roboto Light"/>
                <a:cs typeface="Roboto Light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de-DE" sz="1100" dirty="0">
              <a:solidFill>
                <a:srgbClr val="000000"/>
              </a:solidFill>
              <a:latin typeface="Roboto Light"/>
              <a:cs typeface="Roboto Light"/>
            </a:endParaRPr>
          </a:p>
        </p:txBody>
      </p:sp>
      <p:sp>
        <p:nvSpPr>
          <p:cNvPr id="60" name="Rechteck 59"/>
          <p:cNvSpPr/>
          <p:nvPr userDrawn="1"/>
        </p:nvSpPr>
        <p:spPr bwMode="auto">
          <a:xfrm>
            <a:off x="1194593" y="6340903"/>
            <a:ext cx="1309688" cy="2760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100" smtClean="0">
              <a:solidFill>
                <a:srgbClr val="FFFFFF"/>
              </a:solidFill>
            </a:endParaRPr>
          </a:p>
        </p:txBody>
      </p:sp>
      <p:sp>
        <p:nvSpPr>
          <p:cNvPr id="61" name="Rechteck 60"/>
          <p:cNvSpPr/>
          <p:nvPr userDrawn="1"/>
        </p:nvSpPr>
        <p:spPr bwMode="auto">
          <a:xfrm>
            <a:off x="2442940" y="6435724"/>
            <a:ext cx="103410" cy="920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100" smtClean="0">
              <a:solidFill>
                <a:srgbClr val="FFFFFF"/>
              </a:solidFill>
            </a:endParaRPr>
          </a:p>
        </p:txBody>
      </p:sp>
      <p:sp>
        <p:nvSpPr>
          <p:cNvPr id="63" name="Rechteck 62"/>
          <p:cNvSpPr/>
          <p:nvPr userDrawn="1"/>
        </p:nvSpPr>
        <p:spPr bwMode="auto">
          <a:xfrm>
            <a:off x="1288372" y="623731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100" smtClean="0">
              <a:solidFill>
                <a:srgbClr val="FFFFFF"/>
              </a:solidFill>
            </a:endParaRPr>
          </a:p>
        </p:txBody>
      </p:sp>
      <p:sp>
        <p:nvSpPr>
          <p:cNvPr id="64" name="Rechteck 63"/>
          <p:cNvSpPr/>
          <p:nvPr userDrawn="1"/>
        </p:nvSpPr>
        <p:spPr bwMode="auto">
          <a:xfrm>
            <a:off x="1081312" y="6323124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100" smtClean="0">
              <a:solidFill>
                <a:srgbClr val="FFFFFF"/>
              </a:solidFill>
            </a:endParaRPr>
          </a:p>
        </p:txBody>
      </p:sp>
      <p:pic>
        <p:nvPicPr>
          <p:cNvPr id="65" name="Bild 6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9632" y="6365453"/>
            <a:ext cx="1156246" cy="14401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175543" y="6244898"/>
            <a:ext cx="134203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6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MeteoSvizzera</a:t>
            </a:r>
            <a:endParaRPr lang="de-CH" sz="1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97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Folientitel</a:t>
            </a:r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65226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1: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502512" y="3499634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303191" y="3490376"/>
            <a:ext cx="2367383" cy="2027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08731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1/ Detail: Arial 12pt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450795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2: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494300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2/ Detail: Arial 12pt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56687" y="2121232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3: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6300192" y="2431520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3/ Detail: Arial 12pt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608663" y="3479743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3138"/>
            <a:ext cx="9144000" cy="446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 smtClean="0"/>
              <a:t>Fläche: Rechteck, Farb-Füllung grau , ohne Rand</a:t>
            </a:r>
            <a:endParaRPr lang="de-CH" dirty="0"/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7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252810" y="1634728"/>
            <a:ext cx="6991598" cy="29464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 err="1" smtClean="0"/>
              <a:t>Aufzählungen</a:t>
            </a:r>
            <a:r>
              <a:rPr lang="en-US" dirty="0" smtClean="0"/>
              <a:t>…………………………………….</a:t>
            </a:r>
            <a:br>
              <a:rPr lang="en-US" dirty="0" smtClean="0"/>
            </a:br>
            <a:r>
              <a:rPr lang="en-US" dirty="0" smtClean="0"/>
              <a:t>Arial 21pt……………………………</a:t>
            </a:r>
          </a:p>
          <a:p>
            <a:pPr lvl="0"/>
            <a:r>
              <a:rPr lang="en-US" dirty="0" smtClean="0"/>
              <a:t>Text………………..</a:t>
            </a:r>
          </a:p>
          <a:p>
            <a:pPr lvl="0"/>
            <a:r>
              <a:rPr lang="en-US" dirty="0" smtClean="0"/>
              <a:t>Text…………</a:t>
            </a:r>
          </a:p>
          <a:p>
            <a:pPr lvl="0"/>
            <a:r>
              <a:rPr lang="en-US" dirty="0" smtClean="0"/>
              <a:t>Text…</a:t>
            </a:r>
          </a:p>
        </p:txBody>
      </p:sp>
      <p:sp>
        <p:nvSpPr>
          <p:cNvPr id="29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Folientitel</a:t>
            </a:r>
            <a:endParaRPr lang="de-CH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90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52575"/>
            <a:ext cx="9144000" cy="4468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Fläche: Rechteck, Farb-Füllung grau , gemäss CD</a:t>
            </a:r>
            <a:endParaRPr lang="de-CH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1331913" y="1556792"/>
            <a:ext cx="1727200" cy="44645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 smtClean="0"/>
              <a:t>Bild 1</a:t>
            </a:r>
            <a:endParaRPr lang="de-CH" dirty="0"/>
          </a:p>
        </p:txBody>
      </p:sp>
      <p:sp>
        <p:nvSpPr>
          <p:cNvPr id="8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Folientitel</a:t>
            </a:r>
            <a:endParaRPr lang="de-CH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3203848" y="1556792"/>
            <a:ext cx="1727200" cy="44645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 smtClean="0"/>
              <a:t>Bild 2</a:t>
            </a:r>
            <a:endParaRPr lang="de-CH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076056" y="1556792"/>
            <a:ext cx="3664024" cy="2160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 smtClean="0"/>
              <a:t>Bild 3</a:t>
            </a:r>
            <a:endParaRPr lang="de-CH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076056" y="3861048"/>
            <a:ext cx="3664024" cy="2160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 smtClean="0"/>
              <a:t>Bild 4</a:t>
            </a:r>
            <a:endParaRPr lang="de-CH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9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252810" y="1634728"/>
            <a:ext cx="4297321" cy="44055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dirty="0" smtClean="0"/>
              <a:t>Text Arial 21pt</a:t>
            </a:r>
          </a:p>
          <a:p>
            <a:pPr lvl="0"/>
            <a:endParaRPr lang="en-US" dirty="0" smtClean="0"/>
          </a:p>
        </p:txBody>
      </p:sp>
      <p:sp>
        <p:nvSpPr>
          <p:cNvPr id="15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Folientitel</a:t>
            </a:r>
            <a:endParaRPr lang="de-CH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1412875"/>
            <a:ext cx="3240087" cy="4677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CH" dirty="0" err="1" smtClean="0"/>
              <a:t>Placeholder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Rectangle</a:t>
            </a:r>
            <a:endParaRPr lang="de-CH" dirty="0" smtClean="0"/>
          </a:p>
          <a:p>
            <a:pPr lvl="0"/>
            <a:r>
              <a:rPr lang="de-CH" dirty="0" err="1" smtClean="0"/>
              <a:t>Farbe&amp;Form</a:t>
            </a:r>
            <a:r>
              <a:rPr lang="de-CH" dirty="0" smtClean="0"/>
              <a:t> gemäss CD </a:t>
            </a:r>
            <a:endParaRPr lang="de-CH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59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Inhalt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641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7075488" y="0"/>
            <a:ext cx="1889127" cy="628491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Click to edit Master title style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1403350" y="188912"/>
            <a:ext cx="5519738" cy="666909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59448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2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117475" y="6532674"/>
            <a:ext cx="114141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kern="0">
                <a:solidFill>
                  <a:sysClr val="windowText" lastClr="000000"/>
                </a:solidFill>
              </a:rPr>
              <a:t>www.wmo.int</a:t>
            </a:r>
          </a:p>
        </p:txBody>
      </p:sp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Click to edit Master subtitle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xfrm>
            <a:off x="5148262" y="6462712"/>
            <a:ext cx="1905002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590616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2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117475" y="6532674"/>
            <a:ext cx="114141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kern="0">
                <a:solidFill>
                  <a:sysClr val="windowText" lastClr="000000"/>
                </a:solidFill>
              </a:rPr>
              <a:t>www.wmo.int</a:t>
            </a:r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250825" y="3500437"/>
            <a:ext cx="8713790" cy="865189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179387" y="4365625"/>
            <a:ext cx="8785226" cy="2492375"/>
          </a:xfrm>
          <a:prstGeom prst="rect">
            <a:avLst/>
          </a:prstGeom>
        </p:spPr>
        <p:txBody>
          <a:bodyPr/>
          <a:lstStyle>
            <a:lvl1pPr marL="342900" indent="-3429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661307" indent="-204107" algn="ctr">
              <a:spcBef>
                <a:spcPts val="400"/>
              </a:spcBef>
              <a:buClrTx/>
              <a:buFontTx/>
              <a:defRPr sz="2000">
                <a:solidFill>
                  <a:srgbClr val="FFFFFF"/>
                </a:solidFill>
              </a:defRPr>
            </a:lvl2pPr>
            <a:lvl3pPr marL="1104900" indent="-190500" algn="ctr">
              <a:spcBef>
                <a:spcPts val="400"/>
              </a:spcBef>
              <a:buClrTx/>
              <a:buFontTx/>
              <a:defRPr sz="2000">
                <a:solidFill>
                  <a:srgbClr val="FFFFFF"/>
                </a:solidFill>
              </a:defRPr>
            </a:lvl3pPr>
            <a:lvl4pPr marL="1600200" indent="-228600" algn="ctr">
              <a:spcBef>
                <a:spcPts val="400"/>
              </a:spcBef>
              <a:buClrTx/>
              <a:buFontTx/>
              <a:defRPr sz="2000">
                <a:solidFill>
                  <a:srgbClr val="FFFFFF"/>
                </a:solidFill>
              </a:defRPr>
            </a:lvl4pPr>
            <a:lvl5pPr marL="2057400" indent="-228600" algn="ctr">
              <a:spcBef>
                <a:spcPts val="400"/>
              </a:spcBef>
              <a:buClrTx/>
              <a:buFontTx/>
              <a:defRPr sz="20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5148262" y="6462712"/>
            <a:ext cx="1905002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878758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wmo_ppt_2012.jpg"/>
          <p:cNvPicPr/>
          <p:nvPr/>
        </p:nvPicPr>
        <p:blipFill>
          <a:blip r:embed="rId40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  <a:ln w="12700">
            <a:miter lim="400000"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/>
            <a:r>
              <a:rPr sz="3000"/>
              <a:t>Click to edit Master title style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250825" y="1052512"/>
            <a:ext cx="8713790" cy="5805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5867400" y="6478587"/>
            <a:ext cx="1152525" cy="26425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r">
              <a:spcBef>
                <a:spcPts val="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 kern="0">
                <a:solidFill>
                  <a:sysClr val="windowText" lastClr="000000"/>
                </a:solidFill>
              </a:rPr>
              <a:pPr/>
              <a:t>‹N°›</a:t>
            </a:fld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9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</p:sldLayoutIdLst>
  <p:transition spd="med"/>
  <p:txStyles>
    <p:titleStyle>
      <a:lvl1pPr>
        <a:defRPr sz="3000" b="1">
          <a:solidFill>
            <a:srgbClr val="333399"/>
          </a:solidFill>
          <a:latin typeface="Arial" pitchFamily="34" charset="0"/>
          <a:ea typeface="Arial"/>
          <a:cs typeface="Arial"/>
          <a:sym typeface="Arial"/>
        </a:defRPr>
      </a:lvl1pPr>
      <a:lvl2pPr>
        <a:defRPr sz="3000">
          <a:latin typeface="Arial"/>
          <a:ea typeface="Arial"/>
          <a:cs typeface="Arial"/>
          <a:sym typeface="Arial"/>
        </a:defRPr>
      </a:lvl2pPr>
      <a:lvl3pPr>
        <a:defRPr sz="3000">
          <a:latin typeface="Arial"/>
          <a:ea typeface="Arial"/>
          <a:cs typeface="Arial"/>
          <a:sym typeface="Arial"/>
        </a:defRPr>
      </a:lvl3pPr>
      <a:lvl4pPr>
        <a:defRPr sz="3000">
          <a:latin typeface="Arial"/>
          <a:ea typeface="Arial"/>
          <a:cs typeface="Arial"/>
          <a:sym typeface="Arial"/>
        </a:defRPr>
      </a:lvl4pPr>
      <a:lvl5pPr>
        <a:defRPr sz="3000">
          <a:latin typeface="Arial"/>
          <a:ea typeface="Arial"/>
          <a:cs typeface="Arial"/>
          <a:sym typeface="Arial"/>
        </a:defRPr>
      </a:lvl5pPr>
      <a:lvl6pPr>
        <a:defRPr sz="3000">
          <a:latin typeface="Arial"/>
          <a:ea typeface="Arial"/>
          <a:cs typeface="Arial"/>
          <a:sym typeface="Arial"/>
        </a:defRPr>
      </a:lvl6pPr>
      <a:lvl7pPr>
        <a:defRPr sz="3000">
          <a:latin typeface="Arial"/>
          <a:ea typeface="Arial"/>
          <a:cs typeface="Arial"/>
          <a:sym typeface="Arial"/>
        </a:defRPr>
      </a:lvl7pPr>
      <a:lvl8pPr>
        <a:defRPr sz="3000">
          <a:latin typeface="Arial"/>
          <a:ea typeface="Arial"/>
          <a:cs typeface="Arial"/>
          <a:sym typeface="Arial"/>
        </a:defRPr>
      </a:lvl8pPr>
      <a:lvl9pPr>
        <a:defRPr sz="3000">
          <a:latin typeface="Arial"/>
          <a:ea typeface="Arial"/>
          <a:cs typeface="Arial"/>
          <a:sym typeface="Arial"/>
        </a:defRPr>
      </a:lvl9pPr>
    </p:titleStyle>
    <p:bodyStyle>
      <a:lvl1pPr marL="533400" indent="-533400">
        <a:spcBef>
          <a:spcPts val="600"/>
        </a:spcBef>
        <a:buClr>
          <a:srgbClr val="FF9900"/>
        </a:buClr>
        <a:buSzPct val="100000"/>
        <a:buFont typeface="Wingdings"/>
        <a:buChar char="▪"/>
        <a:defRPr sz="2800">
          <a:latin typeface="Arial"/>
          <a:ea typeface="Arial"/>
          <a:cs typeface="Arial"/>
          <a:sym typeface="Arial"/>
        </a:defRPr>
      </a:lvl1pPr>
      <a:lvl2pPr marL="990600" indent="-533400">
        <a:spcBef>
          <a:spcPts val="600"/>
        </a:spcBef>
        <a:buClr>
          <a:srgbClr val="FF9900"/>
        </a:buClr>
        <a:buSzPct val="100000"/>
        <a:buFont typeface="Wingdings"/>
        <a:buChar char="▪"/>
        <a:defRPr sz="2800">
          <a:latin typeface="Arial"/>
          <a:ea typeface="Arial"/>
          <a:cs typeface="Arial"/>
          <a:sym typeface="Arial"/>
        </a:defRPr>
      </a:lvl2pPr>
      <a:lvl3pPr marL="1447800" indent="-533400">
        <a:spcBef>
          <a:spcPts val="600"/>
        </a:spcBef>
        <a:buClr>
          <a:srgbClr val="FF9900"/>
        </a:buClr>
        <a:buSzPct val="100000"/>
        <a:buFont typeface="Wingdings"/>
        <a:buChar char="▪"/>
        <a:defRPr sz="2800">
          <a:latin typeface="Arial"/>
          <a:ea typeface="Arial"/>
          <a:cs typeface="Arial"/>
          <a:sym typeface="Arial"/>
        </a:defRPr>
      </a:lvl3pPr>
      <a:lvl4pPr marL="1905000" indent="-533400">
        <a:spcBef>
          <a:spcPts val="600"/>
        </a:spcBef>
        <a:buClr>
          <a:srgbClr val="FF9900"/>
        </a:buClr>
        <a:buSzPct val="100000"/>
        <a:buFont typeface="Wingdings"/>
        <a:buChar char="▪"/>
        <a:defRPr sz="2800">
          <a:latin typeface="Arial"/>
          <a:ea typeface="Arial"/>
          <a:cs typeface="Arial"/>
          <a:sym typeface="Arial"/>
        </a:defRPr>
      </a:lvl4pPr>
      <a:lvl5pPr marL="2362200" indent="-533400">
        <a:spcBef>
          <a:spcPts val="600"/>
        </a:spcBef>
        <a:buClr>
          <a:srgbClr val="FF9900"/>
        </a:buClr>
        <a:buSzPct val="100000"/>
        <a:buFont typeface="Wingdings"/>
        <a:buChar char="▪"/>
        <a:defRPr sz="2800">
          <a:latin typeface="Arial"/>
          <a:ea typeface="Arial"/>
          <a:cs typeface="Arial"/>
          <a:sym typeface="Arial"/>
        </a:defRPr>
      </a:lvl5pPr>
      <a:lvl6pPr marL="2819400" indent="-533400">
        <a:spcBef>
          <a:spcPts val="600"/>
        </a:spcBef>
        <a:buClr>
          <a:srgbClr val="FF9900"/>
        </a:buClr>
        <a:buSzPct val="100000"/>
        <a:buFont typeface="Wingdings"/>
        <a:buChar char="▪"/>
        <a:defRPr sz="2800">
          <a:latin typeface="Arial"/>
          <a:ea typeface="Arial"/>
          <a:cs typeface="Arial"/>
          <a:sym typeface="Arial"/>
        </a:defRPr>
      </a:lvl6pPr>
      <a:lvl7pPr marL="3276600" indent="-533400">
        <a:spcBef>
          <a:spcPts val="600"/>
        </a:spcBef>
        <a:buClr>
          <a:srgbClr val="FF9900"/>
        </a:buClr>
        <a:buSzPct val="100000"/>
        <a:buFont typeface="Wingdings"/>
        <a:buChar char="▪"/>
        <a:defRPr sz="2800">
          <a:latin typeface="Arial"/>
          <a:ea typeface="Arial"/>
          <a:cs typeface="Arial"/>
          <a:sym typeface="Arial"/>
        </a:defRPr>
      </a:lvl7pPr>
      <a:lvl8pPr marL="3733800" indent="-533400">
        <a:spcBef>
          <a:spcPts val="600"/>
        </a:spcBef>
        <a:buClr>
          <a:srgbClr val="FF9900"/>
        </a:buClr>
        <a:buSzPct val="100000"/>
        <a:buFont typeface="Wingdings"/>
        <a:buChar char="▪"/>
        <a:defRPr sz="2800">
          <a:latin typeface="Arial"/>
          <a:ea typeface="Arial"/>
          <a:cs typeface="Arial"/>
          <a:sym typeface="Arial"/>
        </a:defRPr>
      </a:lvl8pPr>
      <a:lvl9pPr marL="4191000" indent="-533400">
        <a:spcBef>
          <a:spcPts val="600"/>
        </a:spcBef>
        <a:buClr>
          <a:srgbClr val="FF9900"/>
        </a:buClr>
        <a:buSzPct val="100000"/>
        <a:buFont typeface="Wingdings"/>
        <a:buChar char="▪"/>
        <a:defRPr sz="28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wmo_ppt_201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4"/>
            <a:ext cx="87137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6"/>
            <a:ext cx="871378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90" y="6453191"/>
            <a:ext cx="44656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n-US"/>
              <a:t>test footer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2" y="6478591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099AED99-1D12-406A-806A-00B33C0BA7D7}" type="slidenum">
              <a:rPr lang="en-US"/>
              <a:pPr eaLnBrk="0" fontAlgn="base" hangingPunct="0">
                <a:spcAft>
                  <a:spcPct val="0"/>
                </a:spcAft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5pPr>
      <a:lvl6pPr marL="457148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296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445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592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533339" indent="-533339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990487" indent="-533339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371445" indent="-45714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300">
          <a:solidFill>
            <a:schemeClr val="tx1"/>
          </a:solidFill>
          <a:latin typeface="Arial" charset="0"/>
        </a:defRPr>
      </a:lvl3pPr>
      <a:lvl4pPr marL="1752401" indent="-380956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209549" indent="-380956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666696" indent="-380956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123844" indent="-380956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580993" indent="-380956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4038141" indent="-380956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wmo_ppt_2012_las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itle 9"/>
          <p:cNvSpPr txBox="1">
            <a:spLocks/>
          </p:cNvSpPr>
          <p:nvPr/>
        </p:nvSpPr>
        <p:spPr bwMode="auto">
          <a:xfrm>
            <a:off x="117475" y="6380163"/>
            <a:ext cx="1141413" cy="4778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000000"/>
                </a:solidFill>
              </a:rPr>
              <a:t>www.wmo.int</a:t>
            </a:r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573463"/>
            <a:ext cx="87137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Thank you for your attention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462713"/>
            <a:ext cx="2447925" cy="3127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World Met Day Forum 2013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48263" y="6462713"/>
            <a:ext cx="1905000" cy="3127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7AF32C-15AE-44BC-94FE-437764B115E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r>
              <a:rPr lang="en-US">
                <a:solidFill>
                  <a:srgbClr val="000000"/>
                </a:solidFill>
              </a:rPr>
              <a:t>WIGOS </a:t>
            </a:r>
          </a:p>
        </p:txBody>
      </p:sp>
    </p:spTree>
    <p:extLst>
      <p:ext uri="{BB962C8B-B14F-4D97-AF65-F5344CB8AC3E}">
        <p14:creationId xmlns:p14="http://schemas.microsoft.com/office/powerpoint/2010/main" val="318327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9">
            <a:alphaModFix amt="70000"/>
          </a:blip>
          <a:stretch>
            <a:fillRect/>
          </a:stretch>
        </p:blipFill>
        <p:spPr>
          <a:xfrm>
            <a:off x="88534" y="5870500"/>
            <a:ext cx="8995386" cy="917896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 flipH="1">
            <a:off x="8220074" y="6429375"/>
            <a:ext cx="479426" cy="82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100" smtClean="0">
              <a:solidFill>
                <a:srgbClr val="FFFFFF"/>
              </a:solidFill>
            </a:endParaRPr>
          </a:p>
        </p:txBody>
      </p:sp>
      <p:sp>
        <p:nvSpPr>
          <p:cNvPr id="12" name="Rechteck 11"/>
          <p:cNvSpPr/>
          <p:nvPr/>
        </p:nvSpPr>
        <p:spPr bwMode="auto">
          <a:xfrm flipH="1">
            <a:off x="8274049" y="6309320"/>
            <a:ext cx="377825" cy="135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100" smtClean="0">
              <a:solidFill>
                <a:srgbClr val="FFFFFF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659141" y="6327820"/>
            <a:ext cx="10750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1EE35605-8AB3-442C-A293-9F31FDF185BC}" type="slidenum">
              <a:rPr lang="de-CH" sz="1100" smtClean="0">
                <a:solidFill>
                  <a:srgbClr val="000000"/>
                </a:solidFill>
                <a:latin typeface="Roboto Light"/>
                <a:cs typeface="Roboto Light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de-DE" sz="1100" dirty="0">
              <a:solidFill>
                <a:srgbClr val="000000"/>
              </a:solidFill>
              <a:latin typeface="Roboto Light"/>
              <a:cs typeface="Roboto Light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1194593" y="6340903"/>
            <a:ext cx="1309688" cy="2760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100" smtClean="0">
              <a:solidFill>
                <a:srgbClr val="FFFFFF"/>
              </a:solidFill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2442940" y="6435724"/>
            <a:ext cx="103410" cy="920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100" smtClean="0">
              <a:solidFill>
                <a:srgbClr val="FFFFFF"/>
              </a:solidFill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1288372" y="623731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100" smtClean="0">
              <a:solidFill>
                <a:srgbClr val="FFFFFF"/>
              </a:solidFill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1081312" y="6323124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100" smtClean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5543" y="6244898"/>
            <a:ext cx="134203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6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MeteoSvizzera</a:t>
            </a:r>
            <a:endParaRPr lang="de-CH" sz="1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8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o.int/wigo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wmo.int/pmb_ged/wmo_1157_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o.int/pages/prog/www/wigos/WGM.html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jpeg"/><Relationship Id="rId5" Type="http://schemas.openxmlformats.org/officeDocument/2006/relationships/hyperlink" Target="http://library.wmo.int/pmb_ged/wmo_1157_en.pdf" TargetMode="Externa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1844824"/>
            <a:ext cx="8496300" cy="1512168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66"/>
                </a:solidFill>
              </a:rPr>
              <a:t/>
            </a:r>
            <a:br>
              <a:rPr lang="en-US" sz="1800" b="1" dirty="0" smtClean="0">
                <a:solidFill>
                  <a:srgbClr val="000066"/>
                </a:solidFill>
              </a:rPr>
            </a:br>
            <a:r>
              <a:rPr lang="en-US" sz="1800" b="1" dirty="0" smtClean="0"/>
              <a:t>ICG-WIGOS-5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GENEVA, SWITZERLAND, 25-28 JANUARY 2016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b="1" i="1" dirty="0">
              <a:solidFill>
                <a:srgbClr val="0000CC"/>
              </a:solidFill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797152"/>
            <a:ext cx="8712968" cy="1800200"/>
          </a:xfrm>
        </p:spPr>
        <p:txBody>
          <a:bodyPr/>
          <a:lstStyle/>
          <a:p>
            <a:r>
              <a:rPr lang="en-US" sz="1800" i="1" dirty="0" smtClean="0"/>
              <a:t>Bertrand Calpini, </a:t>
            </a:r>
          </a:p>
          <a:p>
            <a:r>
              <a:rPr lang="en-US" sz="1800" i="1" dirty="0" smtClean="0"/>
              <a:t>Co-Chair </a:t>
            </a:r>
            <a:r>
              <a:rPr lang="en-US" sz="1800" i="1" dirty="0" smtClean="0"/>
              <a:t>ICG-WIGOS</a:t>
            </a:r>
            <a:r>
              <a:rPr lang="en-US" sz="1800" i="1" dirty="0"/>
              <a:t>, CIMO </a:t>
            </a:r>
            <a:r>
              <a:rPr lang="en-US" sz="1800" i="1" dirty="0" smtClean="0"/>
              <a:t>President</a:t>
            </a:r>
            <a:endParaRPr lang="en-US" sz="1800" i="1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467544" y="3573016"/>
            <a:ext cx="822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ICG-WIGOS &gt;&gt;&gt; Our </a:t>
            </a:r>
            <a:r>
              <a:rPr lang="fr-CH" sz="3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fr-CH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challenges</a:t>
            </a:r>
            <a:endParaRPr lang="de-CH" sz="3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7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0"/>
            <a:ext cx="790575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393409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400" dirty="0" smtClean="0">
                <a:solidFill>
                  <a:srgbClr val="000000"/>
                </a:solidFill>
              </a:rPr>
              <a:t>Maximum </a:t>
            </a:r>
            <a:r>
              <a:rPr lang="de-CH" sz="2400" dirty="0" err="1" smtClean="0">
                <a:solidFill>
                  <a:srgbClr val="000000"/>
                </a:solidFill>
              </a:rPr>
              <a:t>hail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size</a:t>
            </a:r>
            <a:r>
              <a:rPr lang="de-CH" sz="2400" dirty="0" smtClean="0">
                <a:solidFill>
                  <a:srgbClr val="000000"/>
                </a:solidFill>
              </a:rPr>
              <a:t> - Radar</a:t>
            </a:r>
            <a:endParaRPr lang="de-CH" sz="2400" dirty="0">
              <a:solidFill>
                <a:srgbClr val="000000"/>
              </a:solidFill>
            </a:endParaRPr>
          </a:p>
        </p:txBody>
      </p:sp>
      <p:sp>
        <p:nvSpPr>
          <p:cNvPr id="10" name="Textfeld 6"/>
          <p:cNvSpPr txBox="1"/>
          <p:nvPr/>
        </p:nvSpPr>
        <p:spPr>
          <a:xfrm>
            <a:off x="4572000" y="-432"/>
            <a:ext cx="151074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dirty="0" smtClean="0">
                <a:solidFill>
                  <a:srgbClr val="000000"/>
                </a:solidFill>
              </a:rPr>
              <a:t>6 June 2015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2" name="Textfeld 6"/>
          <p:cNvSpPr txBox="1"/>
          <p:nvPr/>
        </p:nvSpPr>
        <p:spPr>
          <a:xfrm>
            <a:off x="-1" y="6528424"/>
            <a:ext cx="2173357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600" i="1" dirty="0" smtClean="0">
                <a:solidFill>
                  <a:srgbClr val="000000"/>
                </a:solidFill>
              </a:rPr>
              <a:t>A Hering et al.</a:t>
            </a:r>
            <a:endParaRPr lang="de-CH" sz="1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0"/>
            <a:ext cx="790575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441242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400" dirty="0" err="1" smtClean="0">
                <a:solidFill>
                  <a:srgbClr val="000000"/>
                </a:solidFill>
              </a:rPr>
              <a:t>Hail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reports</a:t>
            </a:r>
            <a:r>
              <a:rPr lang="de-CH" sz="2400" dirty="0" smtClean="0">
                <a:solidFill>
                  <a:srgbClr val="000000"/>
                </a:solidFill>
              </a:rPr>
              <a:t> - MeteoSwiss App</a:t>
            </a:r>
            <a:endParaRPr lang="de-CH" sz="2400" dirty="0">
              <a:solidFill>
                <a:srgbClr val="000000"/>
              </a:solidFill>
            </a:endParaRPr>
          </a:p>
        </p:txBody>
      </p:sp>
      <p:sp>
        <p:nvSpPr>
          <p:cNvPr id="9" name="Textfeld 6"/>
          <p:cNvSpPr txBox="1"/>
          <p:nvPr/>
        </p:nvSpPr>
        <p:spPr>
          <a:xfrm>
            <a:off x="4572000" y="-432"/>
            <a:ext cx="151074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dirty="0" smtClean="0">
                <a:solidFill>
                  <a:srgbClr val="000000"/>
                </a:solidFill>
              </a:rPr>
              <a:t>6 June 2015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1" name="Textfeld 6"/>
          <p:cNvSpPr txBox="1"/>
          <p:nvPr/>
        </p:nvSpPr>
        <p:spPr>
          <a:xfrm>
            <a:off x="-1" y="6528424"/>
            <a:ext cx="2173357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600" i="1" dirty="0" smtClean="0">
                <a:solidFill>
                  <a:srgbClr val="000000"/>
                </a:solidFill>
              </a:rPr>
              <a:t>A Hering et al.</a:t>
            </a:r>
            <a:endParaRPr lang="de-CH" sz="1600" i="1" dirty="0">
              <a:solidFill>
                <a:srgbClr val="000000"/>
              </a:solidFill>
            </a:endParaRPr>
          </a:p>
        </p:txBody>
      </p:sp>
      <p:sp>
        <p:nvSpPr>
          <p:cNvPr id="12" name="Textfeld 6"/>
          <p:cNvSpPr txBox="1"/>
          <p:nvPr/>
        </p:nvSpPr>
        <p:spPr>
          <a:xfrm>
            <a:off x="6970643" y="4706251"/>
            <a:ext cx="217335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600" i="1" dirty="0" smtClean="0">
                <a:solidFill>
                  <a:srgbClr val="000000"/>
                </a:solidFill>
              </a:rPr>
              <a:t>Note: </a:t>
            </a:r>
            <a:r>
              <a:rPr lang="de-CH" sz="1600" i="1" dirty="0" err="1" smtClean="0">
                <a:solidFill>
                  <a:srgbClr val="000000"/>
                </a:solidFill>
              </a:rPr>
              <a:t>over</a:t>
            </a:r>
            <a:r>
              <a:rPr lang="de-CH" sz="1600" i="1" dirty="0" smtClean="0">
                <a:solidFill>
                  <a:srgbClr val="000000"/>
                </a:solidFill>
              </a:rPr>
              <a:t> </a:t>
            </a:r>
            <a:r>
              <a:rPr lang="de-CH" sz="1600" i="1" dirty="0" err="1" smtClean="0">
                <a:solidFill>
                  <a:srgbClr val="000000"/>
                </a:solidFill>
              </a:rPr>
              <a:t>lakes</a:t>
            </a:r>
            <a:r>
              <a:rPr lang="de-CH" sz="1600" i="1" dirty="0" smtClean="0">
                <a:solidFill>
                  <a:srgbClr val="000000"/>
                </a:solidFill>
              </a:rPr>
              <a:t>, </a:t>
            </a:r>
            <a:r>
              <a:rPr lang="de-CH" sz="1600" i="1" dirty="0" err="1" smtClean="0">
                <a:solidFill>
                  <a:srgbClr val="000000"/>
                </a:solidFill>
              </a:rPr>
              <a:t>mountains</a:t>
            </a:r>
            <a:r>
              <a:rPr lang="de-CH" sz="1600" i="1" dirty="0" smtClean="0">
                <a:solidFill>
                  <a:srgbClr val="000000"/>
                </a:solidFill>
              </a:rPr>
              <a:t> </a:t>
            </a:r>
            <a:r>
              <a:rPr lang="de-CH" sz="1600" i="1" dirty="0" err="1" smtClean="0">
                <a:solidFill>
                  <a:srgbClr val="000000"/>
                </a:solidFill>
              </a:rPr>
              <a:t>and</a:t>
            </a:r>
            <a:r>
              <a:rPr lang="de-CH" sz="1600" i="1" dirty="0" smtClean="0">
                <a:solidFill>
                  <a:srgbClr val="000000"/>
                </a:solidFill>
              </a:rPr>
              <a:t> </a:t>
            </a:r>
            <a:r>
              <a:rPr lang="de-CH" sz="1600" i="1" dirty="0" err="1" smtClean="0">
                <a:solidFill>
                  <a:srgbClr val="000000"/>
                </a:solidFill>
              </a:rPr>
              <a:t>abroad</a:t>
            </a:r>
            <a:r>
              <a:rPr lang="de-CH" sz="1600" i="1" dirty="0" smtClean="0">
                <a:solidFill>
                  <a:srgbClr val="000000"/>
                </a:solidFill>
              </a:rPr>
              <a:t> </a:t>
            </a:r>
            <a:r>
              <a:rPr lang="de-CH" sz="1600" i="1" dirty="0" err="1" smtClean="0">
                <a:solidFill>
                  <a:srgbClr val="000000"/>
                </a:solidFill>
              </a:rPr>
              <a:t>the</a:t>
            </a:r>
            <a:r>
              <a:rPr lang="de-CH" sz="1600" i="1" dirty="0" smtClean="0">
                <a:solidFill>
                  <a:srgbClr val="000000"/>
                </a:solidFill>
              </a:rPr>
              <a:t> </a:t>
            </a:r>
            <a:r>
              <a:rPr lang="de-CH" sz="1600" i="1" dirty="0" err="1" smtClean="0">
                <a:solidFill>
                  <a:srgbClr val="000000"/>
                </a:solidFill>
              </a:rPr>
              <a:t>chances</a:t>
            </a:r>
            <a:r>
              <a:rPr lang="de-CH" sz="1600" i="1" dirty="0" smtClean="0">
                <a:solidFill>
                  <a:srgbClr val="000000"/>
                </a:solidFill>
              </a:rPr>
              <a:t> </a:t>
            </a:r>
            <a:r>
              <a:rPr lang="de-CH" sz="1600" i="1" dirty="0" err="1" smtClean="0">
                <a:solidFill>
                  <a:srgbClr val="000000"/>
                </a:solidFill>
              </a:rPr>
              <a:t>to</a:t>
            </a:r>
            <a:r>
              <a:rPr lang="de-CH" sz="1600" i="1" dirty="0" smtClean="0">
                <a:solidFill>
                  <a:srgbClr val="000000"/>
                </a:solidFill>
              </a:rPr>
              <a:t> </a:t>
            </a:r>
            <a:r>
              <a:rPr lang="de-CH" sz="1600" i="1" dirty="0" err="1" smtClean="0">
                <a:solidFill>
                  <a:srgbClr val="000000"/>
                </a:solidFill>
              </a:rPr>
              <a:t>get</a:t>
            </a:r>
            <a:r>
              <a:rPr lang="de-CH" sz="1600" i="1" dirty="0" smtClean="0">
                <a:solidFill>
                  <a:srgbClr val="000000"/>
                </a:solidFill>
              </a:rPr>
              <a:t> </a:t>
            </a:r>
            <a:r>
              <a:rPr lang="de-CH" sz="1600" i="1" dirty="0" err="1" smtClean="0">
                <a:solidFill>
                  <a:srgbClr val="000000"/>
                </a:solidFill>
              </a:rPr>
              <a:t>reports</a:t>
            </a:r>
            <a:r>
              <a:rPr lang="de-CH" sz="1600" i="1" dirty="0" smtClean="0">
                <a:solidFill>
                  <a:srgbClr val="000000"/>
                </a:solidFill>
              </a:rPr>
              <a:t> </a:t>
            </a:r>
            <a:r>
              <a:rPr lang="de-CH" sz="1600" i="1" dirty="0" err="1" smtClean="0">
                <a:solidFill>
                  <a:srgbClr val="000000"/>
                </a:solidFill>
              </a:rPr>
              <a:t>are</a:t>
            </a:r>
            <a:r>
              <a:rPr lang="de-CH" sz="1600" i="1" dirty="0" smtClean="0">
                <a:solidFill>
                  <a:srgbClr val="000000"/>
                </a:solidFill>
              </a:rPr>
              <a:t> </a:t>
            </a:r>
            <a:r>
              <a:rPr lang="de-CH" sz="1600" i="1" dirty="0" err="1" smtClean="0">
                <a:solidFill>
                  <a:srgbClr val="000000"/>
                </a:solidFill>
              </a:rPr>
              <a:t>low</a:t>
            </a:r>
            <a:r>
              <a:rPr lang="de-CH" sz="1600" i="1" dirty="0" smtClean="0">
                <a:solidFill>
                  <a:srgbClr val="000000"/>
                </a:solidFill>
              </a:rPr>
              <a:t>.</a:t>
            </a:r>
            <a:endParaRPr lang="de-CH" sz="1600" i="1" dirty="0">
              <a:solidFill>
                <a:srgbClr val="000000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3923928" y="1628800"/>
            <a:ext cx="5220072" cy="2416236"/>
            <a:chOff x="3923928" y="1628800"/>
            <a:chExt cx="5220072" cy="2416236"/>
          </a:xfrm>
        </p:grpSpPr>
        <p:pic>
          <p:nvPicPr>
            <p:cNvPr id="7" name="Grafik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85" t="29013" r="33982" b="52296"/>
            <a:stretch/>
          </p:blipFill>
          <p:spPr>
            <a:xfrm>
              <a:off x="5726396" y="1628800"/>
              <a:ext cx="3417604" cy="2416236"/>
            </a:xfrm>
            <a:prstGeom prst="rect">
              <a:avLst/>
            </a:prstGeom>
            <a:ln w="25400">
              <a:solidFill>
                <a:schemeClr val="accent1">
                  <a:alpha val="39000"/>
                </a:schemeClr>
              </a:solidFill>
            </a:ln>
          </p:spPr>
        </p:pic>
        <p:sp>
          <p:nvSpPr>
            <p:cNvPr id="2" name="Rectangle 1"/>
            <p:cNvSpPr/>
            <p:nvPr/>
          </p:nvSpPr>
          <p:spPr bwMode="auto">
            <a:xfrm>
              <a:off x="3923928" y="2132856"/>
              <a:ext cx="1656184" cy="1152128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" name="Connecteur droit 4"/>
            <p:cNvCxnSpPr/>
            <p:nvPr/>
          </p:nvCxnSpPr>
          <p:spPr bwMode="auto">
            <a:xfrm flipV="1">
              <a:off x="3923928" y="1628800"/>
              <a:ext cx="1802468" cy="504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Connecteur droit 12"/>
            <p:cNvCxnSpPr/>
            <p:nvPr/>
          </p:nvCxnSpPr>
          <p:spPr bwMode="auto">
            <a:xfrm>
              <a:off x="3923928" y="3284984"/>
              <a:ext cx="1795885" cy="7600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9180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360" y="2204864"/>
            <a:ext cx="6985000" cy="1752600"/>
          </a:xfrm>
        </p:spPr>
        <p:txBody>
          <a:bodyPr/>
          <a:lstStyle/>
          <a:p>
            <a:r>
              <a:rPr lang="fr-CH" dirty="0" err="1" smtClean="0"/>
              <a:t>Finalizing</a:t>
            </a:r>
            <a:r>
              <a:rPr lang="fr-CH" dirty="0" smtClean="0"/>
              <a:t> </a:t>
            </a:r>
            <a:r>
              <a:rPr lang="fr-CH" dirty="0"/>
              <a:t>(</a:t>
            </a:r>
            <a:r>
              <a:rPr lang="fr-CH" dirty="0" err="1"/>
              <a:t>next</a:t>
            </a:r>
            <a:r>
              <a:rPr lang="fr-CH" dirty="0"/>
              <a:t> ca. 3 </a:t>
            </a:r>
            <a:r>
              <a:rPr lang="fr-CH" dirty="0" err="1"/>
              <a:t>years</a:t>
            </a:r>
            <a:r>
              <a:rPr lang="fr-CH" dirty="0"/>
              <a:t>)</a:t>
            </a:r>
          </a:p>
          <a:p>
            <a:endParaRPr lang="fr-CH" dirty="0" smtClean="0"/>
          </a:p>
          <a:p>
            <a:pPr lvl="1">
              <a:buFont typeface="+mj-lt"/>
              <a:buAutoNum type="arabicPeriod"/>
            </a:pPr>
            <a:r>
              <a:rPr lang="fr-CH" dirty="0" smtClean="0">
                <a:solidFill>
                  <a:schemeClr val="bg1"/>
                </a:solidFill>
              </a:rPr>
              <a:t>The </a:t>
            </a:r>
            <a:r>
              <a:rPr lang="fr-CH" dirty="0" err="1" smtClean="0">
                <a:solidFill>
                  <a:schemeClr val="bg1"/>
                </a:solidFill>
              </a:rPr>
              <a:t>necessary</a:t>
            </a:r>
            <a:r>
              <a:rPr lang="fr-CH" dirty="0" smtClean="0">
                <a:solidFill>
                  <a:schemeClr val="bg1"/>
                </a:solidFill>
              </a:rPr>
              <a:t> </a:t>
            </a:r>
            <a:r>
              <a:rPr lang="fr-CH" dirty="0" err="1" smtClean="0">
                <a:solidFill>
                  <a:schemeClr val="bg1"/>
                </a:solidFill>
              </a:rPr>
              <a:t>guiding</a:t>
            </a:r>
            <a:r>
              <a:rPr lang="fr-CH" dirty="0" smtClean="0">
                <a:solidFill>
                  <a:schemeClr val="bg1"/>
                </a:solidFill>
              </a:rPr>
              <a:t> </a:t>
            </a:r>
            <a:r>
              <a:rPr lang="fr-CH" dirty="0" err="1" smtClean="0">
                <a:solidFill>
                  <a:schemeClr val="bg1"/>
                </a:solidFill>
              </a:rPr>
              <a:t>material</a:t>
            </a:r>
            <a:endParaRPr lang="fr-CH" dirty="0" smtClean="0">
              <a:solidFill>
                <a:schemeClr val="bg1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fr-CH" dirty="0" smtClean="0">
                <a:solidFill>
                  <a:schemeClr val="bg1"/>
                </a:solidFill>
              </a:rPr>
              <a:t>The </a:t>
            </a:r>
            <a:r>
              <a:rPr lang="fr-CH" dirty="0" err="1" smtClean="0">
                <a:solidFill>
                  <a:schemeClr val="bg1"/>
                </a:solidFill>
              </a:rPr>
              <a:t>required</a:t>
            </a:r>
            <a:r>
              <a:rPr lang="fr-CH" dirty="0" smtClean="0">
                <a:solidFill>
                  <a:schemeClr val="bg1"/>
                </a:solidFill>
              </a:rPr>
              <a:t> Information Tools</a:t>
            </a:r>
          </a:p>
          <a:p>
            <a:pPr lvl="1">
              <a:buFont typeface="+mj-lt"/>
              <a:buAutoNum type="arabicPeriod"/>
            </a:pPr>
            <a:r>
              <a:rPr lang="fr-CH" dirty="0" smtClean="0">
                <a:solidFill>
                  <a:schemeClr val="bg1"/>
                </a:solidFill>
              </a:rPr>
              <a:t>The QA end-to-end </a:t>
            </a:r>
            <a:r>
              <a:rPr lang="fr-CH" dirty="0" err="1" smtClean="0">
                <a:solidFill>
                  <a:schemeClr val="bg1"/>
                </a:solidFill>
              </a:rPr>
              <a:t>processes</a:t>
            </a:r>
            <a:endParaRPr lang="fr-CH" dirty="0" smtClean="0">
              <a:solidFill>
                <a:schemeClr val="bg1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fr-CH" b="1" dirty="0" smtClean="0">
                <a:solidFill>
                  <a:schemeClr val="bg1"/>
                </a:solidFill>
              </a:rPr>
              <a:t>The </a:t>
            </a:r>
            <a:r>
              <a:rPr lang="fr-CH" b="1" dirty="0" err="1" smtClean="0">
                <a:solidFill>
                  <a:schemeClr val="bg1"/>
                </a:solidFill>
              </a:rPr>
              <a:t>required</a:t>
            </a:r>
            <a:r>
              <a:rPr lang="fr-CH" b="1" dirty="0" smtClean="0">
                <a:solidFill>
                  <a:schemeClr val="bg1"/>
                </a:solidFill>
              </a:rPr>
              <a:t> WIGOS «Training»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41E84A-E7DF-45E6-8184-3ACF034D289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331640" y="6467475"/>
            <a:ext cx="4032525" cy="3317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Rep co-chair ICG WIGOS 2016, B. Calpini P CIMO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3" y="2060848"/>
            <a:ext cx="8496300" cy="2376264"/>
          </a:xfrm>
        </p:spPr>
        <p:txBody>
          <a:bodyPr/>
          <a:lstStyle/>
          <a:p>
            <a:r>
              <a:rPr lang="en-US" sz="2800" b="1" dirty="0">
                <a:solidFill>
                  <a:srgbClr val="000099"/>
                </a:solidFill>
              </a:rPr>
              <a:t>Next Phase of WIGOS </a:t>
            </a:r>
            <a:r>
              <a:rPr lang="en-US" sz="2800" b="1" dirty="0" smtClean="0">
                <a:solidFill>
                  <a:srgbClr val="000099"/>
                </a:solidFill>
              </a:rPr>
              <a:t>Implementation</a:t>
            </a:r>
            <a:r>
              <a:rPr lang="en-US" sz="2800" b="1" dirty="0" smtClean="0">
                <a:solidFill>
                  <a:srgbClr val="000066"/>
                </a:solidFill>
              </a:rPr>
              <a:t/>
            </a:r>
            <a:br>
              <a:rPr lang="en-US" sz="2800" b="1" dirty="0" smtClean="0">
                <a:solidFill>
                  <a:srgbClr val="000066"/>
                </a:solidFill>
              </a:rPr>
            </a:br>
            <a:r>
              <a:rPr lang="en-US" sz="2800" b="1" dirty="0">
                <a:solidFill>
                  <a:srgbClr val="000066"/>
                </a:solidFill>
              </a:rPr>
              <a:t/>
            </a:r>
            <a:br>
              <a:rPr lang="en-US" sz="2800" b="1" dirty="0">
                <a:solidFill>
                  <a:srgbClr val="000066"/>
                </a:solidFill>
              </a:rPr>
            </a:br>
            <a:r>
              <a:rPr lang="en-US" sz="2800" b="1" i="1" dirty="0" smtClean="0">
                <a:solidFill>
                  <a:srgbClr val="0000CC"/>
                </a:solidFill>
              </a:rPr>
              <a:t>Guidance </a:t>
            </a:r>
            <a:r>
              <a:rPr lang="en-US" sz="2800" b="1" i="1" dirty="0">
                <a:solidFill>
                  <a:srgbClr val="0000CC"/>
                </a:solidFill>
              </a:rPr>
              <a:t>from </a:t>
            </a:r>
            <a:r>
              <a:rPr lang="en-US" sz="2800" b="1" i="1" dirty="0" smtClean="0">
                <a:solidFill>
                  <a:srgbClr val="0000CC"/>
                </a:solidFill>
              </a:rPr>
              <a:t>ICG-WIGOS</a:t>
            </a:r>
            <a:br>
              <a:rPr lang="en-US" sz="2800" b="1" i="1" dirty="0" smtClean="0">
                <a:solidFill>
                  <a:srgbClr val="0000CC"/>
                </a:solidFill>
              </a:rPr>
            </a:br>
            <a:r>
              <a:rPr lang="en-US" sz="2800" b="1" i="1" dirty="0" smtClean="0">
                <a:solidFill>
                  <a:srgbClr val="0000CC"/>
                </a:solidFill>
              </a:rPr>
              <a:t/>
            </a:r>
            <a:br>
              <a:rPr lang="en-US" sz="2800" b="1" i="1" dirty="0" smtClean="0">
                <a:solidFill>
                  <a:srgbClr val="0000CC"/>
                </a:solidFill>
              </a:rPr>
            </a:br>
            <a:r>
              <a:rPr lang="en-US" sz="2800" b="1" dirty="0"/>
              <a:t>WMO RA VI WIGOS Workshop</a:t>
            </a:r>
            <a:br>
              <a:rPr lang="en-US" sz="2800" b="1" dirty="0"/>
            </a:br>
            <a:r>
              <a:rPr lang="de-CH" sz="2800" b="1" dirty="0"/>
              <a:t>(</a:t>
            </a:r>
            <a:r>
              <a:rPr lang="de-CH" sz="2800" b="1" dirty="0" err="1"/>
              <a:t>Belgrade</a:t>
            </a:r>
            <a:r>
              <a:rPr lang="de-CH" sz="2800" b="1" dirty="0"/>
              <a:t>, </a:t>
            </a:r>
            <a:r>
              <a:rPr lang="de-CH" sz="2800" b="1" dirty="0" err="1"/>
              <a:t>Serbia</a:t>
            </a:r>
            <a:r>
              <a:rPr lang="de-CH" sz="2800" b="1" dirty="0"/>
              <a:t> 24 - 27 November 2015)</a:t>
            </a:r>
            <a:endParaRPr lang="en-US" sz="2800" b="1" i="1" dirty="0">
              <a:solidFill>
                <a:srgbClr val="0000CC"/>
              </a:solidFill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797152"/>
            <a:ext cx="8712968" cy="1800200"/>
          </a:xfrm>
        </p:spPr>
        <p:txBody>
          <a:bodyPr/>
          <a:lstStyle/>
          <a:p>
            <a:r>
              <a:rPr lang="en-US" sz="1800" i="1" dirty="0" smtClean="0"/>
              <a:t>Bertrand Calpini, </a:t>
            </a:r>
          </a:p>
          <a:p>
            <a:r>
              <a:rPr lang="en-US" sz="1800" i="1" dirty="0"/>
              <a:t>Deputy Director, </a:t>
            </a:r>
            <a:r>
              <a:rPr lang="en-US" sz="1800" i="1" dirty="0" err="1"/>
              <a:t>MeteoSwiss</a:t>
            </a:r>
            <a:endParaRPr lang="en-US" sz="1800" i="1" dirty="0" smtClean="0"/>
          </a:p>
          <a:p>
            <a:r>
              <a:rPr lang="en-US" sz="1800" i="1" dirty="0" smtClean="0"/>
              <a:t>CIMO President &amp; Co-Chair, ICG-WIGOS</a:t>
            </a:r>
            <a:endParaRPr lang="en-US" sz="1800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331640" y="6467475"/>
            <a:ext cx="4032525" cy="3317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Rep co-chair ICG WIGOS 2016, B. Calpini P CIMO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ea typeface="Arial"/>
                <a:cs typeface="Arial"/>
              </a:rPr>
              <a:t>Homework … from President RA VI</a:t>
            </a:r>
            <a:endParaRPr lang="en-US" sz="3200" b="1" dirty="0">
              <a:solidFill>
                <a:srgbClr val="333399"/>
              </a:solidFill>
              <a:latin typeface="Arial" pitchFamily="34" charset="0"/>
              <a:ea typeface="Arial"/>
              <a:cs typeface="Arial"/>
            </a:endParaRP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1CC53895-DBF6-4BCB-A1FC-E21C1847F311}" type="slidenum">
              <a:rPr lang="en-US" altLang="en-US" sz="1600">
                <a:solidFill>
                  <a:srgbClr val="FFFFFF"/>
                </a:solidFill>
                <a:latin typeface="Arial Narrow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6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0825" y="1340768"/>
            <a:ext cx="8713788" cy="45371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For your NMH what are the practical advantages when supporting OSCAR/surface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the ONLY complete description of a station/platform (much more than </a:t>
            </a:r>
            <a:r>
              <a:rPr lang="en-US" dirty="0" err="1" smtClean="0"/>
              <a:t>VolA</a:t>
            </a:r>
            <a:r>
              <a:rPr lang="en-US" dirty="0" smtClean="0"/>
              <a:t>), 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visible from all users, national and international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Allow to identify synergies nationally and across border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And support the RRR process.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331640" y="6467475"/>
            <a:ext cx="4032525" cy="3317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Rep co-chair ICG WIGOS 2016, B. Calpini P CIMO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0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360" y="1916832"/>
            <a:ext cx="6985000" cy="1752600"/>
          </a:xfrm>
        </p:spPr>
        <p:txBody>
          <a:bodyPr/>
          <a:lstStyle/>
          <a:p>
            <a:r>
              <a:rPr lang="fr-CH" dirty="0" err="1" smtClean="0"/>
              <a:t>Finalizing</a:t>
            </a:r>
            <a:r>
              <a:rPr lang="fr-CH" dirty="0" smtClean="0"/>
              <a:t> </a:t>
            </a:r>
            <a:r>
              <a:rPr lang="fr-CH" dirty="0"/>
              <a:t>(</a:t>
            </a:r>
            <a:r>
              <a:rPr lang="fr-CH" dirty="0" err="1"/>
              <a:t>next</a:t>
            </a:r>
            <a:r>
              <a:rPr lang="fr-CH" dirty="0"/>
              <a:t> ca. 3 </a:t>
            </a:r>
            <a:r>
              <a:rPr lang="fr-CH" dirty="0" err="1"/>
              <a:t>years</a:t>
            </a:r>
            <a:r>
              <a:rPr lang="fr-CH" dirty="0"/>
              <a:t>)</a:t>
            </a:r>
          </a:p>
          <a:p>
            <a:endParaRPr lang="fr-CH" dirty="0" smtClean="0"/>
          </a:p>
          <a:p>
            <a:pPr lvl="1">
              <a:buFont typeface="+mj-lt"/>
              <a:buAutoNum type="arabicPeriod"/>
            </a:pPr>
            <a:r>
              <a:rPr lang="fr-CH" dirty="0" smtClean="0">
                <a:solidFill>
                  <a:schemeClr val="bg1"/>
                </a:solidFill>
              </a:rPr>
              <a:t>The </a:t>
            </a:r>
            <a:r>
              <a:rPr lang="fr-CH" dirty="0" err="1" smtClean="0">
                <a:solidFill>
                  <a:schemeClr val="bg1"/>
                </a:solidFill>
              </a:rPr>
              <a:t>necessary</a:t>
            </a:r>
            <a:r>
              <a:rPr lang="fr-CH" dirty="0" smtClean="0">
                <a:solidFill>
                  <a:schemeClr val="bg1"/>
                </a:solidFill>
              </a:rPr>
              <a:t> </a:t>
            </a:r>
            <a:r>
              <a:rPr lang="fr-CH" dirty="0" err="1" smtClean="0">
                <a:solidFill>
                  <a:schemeClr val="bg1"/>
                </a:solidFill>
              </a:rPr>
              <a:t>guiding</a:t>
            </a:r>
            <a:r>
              <a:rPr lang="fr-CH" dirty="0" smtClean="0">
                <a:solidFill>
                  <a:schemeClr val="bg1"/>
                </a:solidFill>
              </a:rPr>
              <a:t> </a:t>
            </a:r>
            <a:r>
              <a:rPr lang="fr-CH" dirty="0" err="1" smtClean="0">
                <a:solidFill>
                  <a:schemeClr val="bg1"/>
                </a:solidFill>
              </a:rPr>
              <a:t>material</a:t>
            </a:r>
            <a:endParaRPr lang="fr-CH" dirty="0" smtClean="0">
              <a:solidFill>
                <a:schemeClr val="bg1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fr-CH" dirty="0" smtClean="0">
                <a:solidFill>
                  <a:schemeClr val="bg1"/>
                </a:solidFill>
              </a:rPr>
              <a:t>The </a:t>
            </a:r>
            <a:r>
              <a:rPr lang="fr-CH" dirty="0" err="1" smtClean="0">
                <a:solidFill>
                  <a:schemeClr val="bg1"/>
                </a:solidFill>
              </a:rPr>
              <a:t>required</a:t>
            </a:r>
            <a:r>
              <a:rPr lang="fr-CH" dirty="0" smtClean="0">
                <a:solidFill>
                  <a:schemeClr val="bg1"/>
                </a:solidFill>
              </a:rPr>
              <a:t> Information Tools</a:t>
            </a:r>
          </a:p>
          <a:p>
            <a:pPr lvl="1">
              <a:buFont typeface="+mj-lt"/>
              <a:buAutoNum type="arabicPeriod"/>
            </a:pPr>
            <a:r>
              <a:rPr lang="fr-CH" dirty="0" smtClean="0">
                <a:solidFill>
                  <a:schemeClr val="bg1"/>
                </a:solidFill>
              </a:rPr>
              <a:t>The QA end-to-end </a:t>
            </a:r>
            <a:r>
              <a:rPr lang="fr-CH" dirty="0" err="1" smtClean="0">
                <a:solidFill>
                  <a:schemeClr val="bg1"/>
                </a:solidFill>
              </a:rPr>
              <a:t>processes</a:t>
            </a:r>
            <a:endParaRPr lang="fr-CH" dirty="0" smtClean="0">
              <a:solidFill>
                <a:schemeClr val="bg1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fr-CH" b="1" dirty="0" smtClean="0">
                <a:solidFill>
                  <a:schemeClr val="bg1"/>
                </a:solidFill>
              </a:rPr>
              <a:t>The </a:t>
            </a:r>
            <a:r>
              <a:rPr lang="fr-CH" b="1" dirty="0" err="1" smtClean="0">
                <a:solidFill>
                  <a:schemeClr val="bg1"/>
                </a:solidFill>
              </a:rPr>
              <a:t>required</a:t>
            </a:r>
            <a:r>
              <a:rPr lang="fr-CH" b="1" dirty="0" smtClean="0">
                <a:solidFill>
                  <a:schemeClr val="bg1"/>
                </a:solidFill>
              </a:rPr>
              <a:t> WIGOS «Training»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41E84A-E7DF-45E6-8184-3ACF034D289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07504" y="5013176"/>
            <a:ext cx="9106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800" b="1" dirty="0" smtClean="0">
                <a:solidFill>
                  <a:schemeClr val="bg1"/>
                </a:solidFill>
                <a:latin typeface="Arial Bold"/>
              </a:rPr>
              <a:t>&gt;&gt;&gt; leadership </a:t>
            </a:r>
            <a:r>
              <a:rPr lang="fr-CH" sz="4800" b="1" dirty="0" err="1" smtClean="0">
                <a:solidFill>
                  <a:schemeClr val="bg1"/>
                </a:solidFill>
                <a:latin typeface="Arial Bold"/>
              </a:rPr>
              <a:t>from</a:t>
            </a:r>
            <a:r>
              <a:rPr lang="fr-CH" sz="4800" b="1" dirty="0" smtClean="0">
                <a:solidFill>
                  <a:schemeClr val="bg1"/>
                </a:solidFill>
                <a:latin typeface="Arial Bold"/>
              </a:rPr>
              <a:t> all 8 </a:t>
            </a:r>
            <a:r>
              <a:rPr lang="fr-CH" sz="4800" b="1" dirty="0" err="1" smtClean="0">
                <a:solidFill>
                  <a:schemeClr val="bg1"/>
                </a:solidFill>
                <a:latin typeface="Arial Bold"/>
              </a:rPr>
              <a:t>TCs</a:t>
            </a:r>
            <a:r>
              <a:rPr lang="fr-CH" sz="4800" b="1" dirty="0" smtClean="0">
                <a:solidFill>
                  <a:schemeClr val="bg1"/>
                </a:solidFill>
                <a:latin typeface="Arial Bold"/>
              </a:rPr>
              <a:t> </a:t>
            </a:r>
            <a:endParaRPr lang="de-CH" sz="4800" b="1" dirty="0">
              <a:solidFill>
                <a:schemeClr val="bg1"/>
              </a:solidFill>
              <a:latin typeface="Arial Bold"/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331640" y="6467475"/>
            <a:ext cx="4032525" cy="3317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Rep co-chair ICG WIGOS 2016, B. Calpini P CIMO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3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360" y="2204864"/>
            <a:ext cx="6985000" cy="1752600"/>
          </a:xfrm>
        </p:spPr>
        <p:txBody>
          <a:bodyPr/>
          <a:lstStyle/>
          <a:p>
            <a:r>
              <a:rPr lang="fr-CH" i="1" dirty="0" err="1" smtClean="0"/>
              <a:t>Finalizing</a:t>
            </a:r>
            <a:r>
              <a:rPr lang="fr-CH" i="1" dirty="0"/>
              <a:t> </a:t>
            </a:r>
            <a:r>
              <a:rPr lang="fr-CH" i="1" dirty="0" smtClean="0"/>
              <a:t>... </a:t>
            </a:r>
            <a:r>
              <a:rPr lang="fr-CH" b="1" dirty="0" smtClean="0"/>
              <a:t>And </a:t>
            </a:r>
            <a:r>
              <a:rPr lang="fr-CH" b="1" dirty="0" err="1" smtClean="0"/>
              <a:t>Implementing</a:t>
            </a:r>
            <a:r>
              <a:rPr lang="fr-CH" b="1" dirty="0" smtClean="0"/>
              <a:t> </a:t>
            </a:r>
            <a:r>
              <a:rPr lang="fr-CH" dirty="0" smtClean="0"/>
              <a:t>(long </a:t>
            </a:r>
            <a:r>
              <a:rPr lang="fr-CH" dirty="0" err="1" smtClean="0"/>
              <a:t>term</a:t>
            </a:r>
            <a:r>
              <a:rPr lang="fr-CH" dirty="0" smtClean="0"/>
              <a:t> perspective)</a:t>
            </a:r>
            <a:endParaRPr lang="fr-CH" b="1" dirty="0" smtClean="0"/>
          </a:p>
          <a:p>
            <a:endParaRPr lang="fr-CH" b="1" dirty="0" smtClean="0"/>
          </a:p>
          <a:p>
            <a:pPr lvl="1">
              <a:buFont typeface="+mj-lt"/>
              <a:buAutoNum type="arabicPeriod"/>
            </a:pPr>
            <a:r>
              <a:rPr lang="fr-CH" b="1" dirty="0" smtClean="0">
                <a:solidFill>
                  <a:schemeClr val="bg1"/>
                </a:solidFill>
              </a:rPr>
              <a:t>At the National </a:t>
            </a:r>
            <a:r>
              <a:rPr lang="fr-CH" b="1" dirty="0" err="1" smtClean="0">
                <a:solidFill>
                  <a:schemeClr val="bg1"/>
                </a:solidFill>
              </a:rPr>
              <a:t>Level</a:t>
            </a:r>
            <a:endParaRPr lang="fr-CH" b="1" dirty="0" smtClean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41E84A-E7DF-45E6-8184-3ACF034D289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331640" y="6467475"/>
            <a:ext cx="4032525" cy="3317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Rep co-chair ICG WIGOS 2016, B. Calpini P CIMO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5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333399"/>
                </a:solidFill>
                <a:latin typeface="Arial" pitchFamily="34" charset="0"/>
                <a:ea typeface="Arial"/>
                <a:cs typeface="Arial"/>
              </a:rPr>
              <a:t>Develop a national implementation plan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1CC53895-DBF6-4BCB-A1FC-E21C1847F311}" type="slidenum">
              <a:rPr lang="en-US" altLang="en-US" sz="1600">
                <a:solidFill>
                  <a:srgbClr val="FFFFFF"/>
                </a:solidFill>
                <a:latin typeface="Arial Narrow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6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0825" y="1340768"/>
            <a:ext cx="8713788" cy="4537177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Understand </a:t>
            </a:r>
            <a:r>
              <a:rPr lang="en-US" dirty="0"/>
              <a:t>national needs and priorities 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Understand WIGOS relevant WMO Tech </a:t>
            </a:r>
            <a:r>
              <a:rPr lang="en-US" dirty="0" err="1" smtClean="0"/>
              <a:t>Regs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Perform </a:t>
            </a:r>
            <a:r>
              <a:rPr lang="en-US" dirty="0"/>
              <a:t>critical analysis of capabilities and gaps (systems, processes, people, networks, </a:t>
            </a:r>
            <a:r>
              <a:rPr lang="en-US" dirty="0" smtClean="0"/>
              <a:t>governance, issues </a:t>
            </a:r>
            <a:r>
              <a:rPr lang="en-US" dirty="0"/>
              <a:t>of </a:t>
            </a:r>
            <a:r>
              <a:rPr lang="en-US" dirty="0" smtClean="0"/>
              <a:t>compliance)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Define expected outcomes and milestones </a:t>
            </a:r>
            <a:r>
              <a:rPr lang="en-US" dirty="0"/>
              <a:t>for </a:t>
            </a:r>
            <a:r>
              <a:rPr lang="en-US" dirty="0" smtClean="0"/>
              <a:t>national implementation, define key performance indicators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Establish governance and </a:t>
            </a:r>
            <a:r>
              <a:rPr lang="en-US" dirty="0" smtClean="0"/>
              <a:t>key relationships</a:t>
            </a:r>
          </a:p>
          <a:p>
            <a:endParaRPr lang="en-US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331640" y="6467475"/>
            <a:ext cx="4032525" cy="3317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Rep co-chair ICG WIGOS 2016, B. Calpini P CIMO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360" y="2204864"/>
            <a:ext cx="6985000" cy="1752600"/>
          </a:xfrm>
        </p:spPr>
        <p:txBody>
          <a:bodyPr/>
          <a:lstStyle/>
          <a:p>
            <a:r>
              <a:rPr lang="fr-CH" i="1" dirty="0" err="1" smtClean="0"/>
              <a:t>Finalizing</a:t>
            </a:r>
            <a:r>
              <a:rPr lang="fr-CH" i="1" dirty="0"/>
              <a:t> </a:t>
            </a:r>
            <a:r>
              <a:rPr lang="fr-CH" i="1" dirty="0" smtClean="0"/>
              <a:t>... </a:t>
            </a:r>
            <a:r>
              <a:rPr lang="fr-CH" b="1" dirty="0" smtClean="0"/>
              <a:t>And </a:t>
            </a:r>
            <a:r>
              <a:rPr lang="fr-CH" b="1" dirty="0" err="1" smtClean="0"/>
              <a:t>Implementing</a:t>
            </a:r>
            <a:r>
              <a:rPr lang="fr-CH" b="1" dirty="0" smtClean="0"/>
              <a:t> </a:t>
            </a:r>
            <a:r>
              <a:rPr lang="fr-CH" dirty="0" smtClean="0"/>
              <a:t>(</a:t>
            </a:r>
            <a:r>
              <a:rPr lang="fr-CH" dirty="0"/>
              <a:t>long </a:t>
            </a:r>
            <a:r>
              <a:rPr lang="fr-CH" dirty="0" err="1"/>
              <a:t>term</a:t>
            </a:r>
            <a:r>
              <a:rPr lang="fr-CH" dirty="0"/>
              <a:t> perspective)</a:t>
            </a:r>
            <a:endParaRPr lang="fr-CH" b="1" dirty="0"/>
          </a:p>
          <a:p>
            <a:pPr>
              <a:buNone/>
            </a:pPr>
            <a:endParaRPr lang="fr-CH" b="1" dirty="0" smtClean="0"/>
          </a:p>
          <a:p>
            <a:pPr lvl="1">
              <a:buFont typeface="+mj-lt"/>
              <a:buAutoNum type="arabicPeriod"/>
            </a:pPr>
            <a:r>
              <a:rPr lang="fr-CH" dirty="0" smtClean="0">
                <a:solidFill>
                  <a:schemeClr val="bg1"/>
                </a:solidFill>
              </a:rPr>
              <a:t>At the National </a:t>
            </a:r>
            <a:r>
              <a:rPr lang="fr-CH" dirty="0" err="1" smtClean="0">
                <a:solidFill>
                  <a:schemeClr val="bg1"/>
                </a:solidFill>
              </a:rPr>
              <a:t>Level</a:t>
            </a:r>
            <a:endParaRPr lang="fr-CH" dirty="0" smtClean="0">
              <a:solidFill>
                <a:schemeClr val="bg1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fr-CH" b="1" dirty="0" err="1" smtClean="0">
                <a:solidFill>
                  <a:schemeClr val="bg1"/>
                </a:solidFill>
              </a:rPr>
              <a:t>With</a:t>
            </a:r>
            <a:r>
              <a:rPr lang="fr-CH" b="1" dirty="0" smtClean="0">
                <a:solidFill>
                  <a:schemeClr val="bg1"/>
                </a:solidFill>
              </a:rPr>
              <a:t> the </a:t>
            </a:r>
            <a:r>
              <a:rPr lang="fr-CH" b="1" dirty="0" err="1" smtClean="0">
                <a:solidFill>
                  <a:schemeClr val="bg1"/>
                </a:solidFill>
              </a:rPr>
              <a:t>Regional</a:t>
            </a:r>
            <a:r>
              <a:rPr lang="fr-CH" b="1" dirty="0" smtClean="0">
                <a:solidFill>
                  <a:schemeClr val="bg1"/>
                </a:solidFill>
              </a:rPr>
              <a:t> WIGOS </a:t>
            </a:r>
            <a:r>
              <a:rPr lang="fr-CH" b="1" dirty="0" err="1" smtClean="0">
                <a:solidFill>
                  <a:schemeClr val="bg1"/>
                </a:solidFill>
              </a:rPr>
              <a:t>Centers</a:t>
            </a:r>
            <a:endParaRPr lang="fr-CH" b="1" dirty="0" smtClean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41E84A-E7DF-45E6-8184-3ACF034D289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331640" y="6467475"/>
            <a:ext cx="4032525" cy="3317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Rep co-chair ICG WIGOS 2016, B. Calpini P CIMO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360" y="2204864"/>
            <a:ext cx="6985000" cy="1752600"/>
          </a:xfrm>
        </p:spPr>
        <p:txBody>
          <a:bodyPr/>
          <a:lstStyle/>
          <a:p>
            <a:r>
              <a:rPr lang="fr-CH" i="1" dirty="0" err="1" smtClean="0"/>
              <a:t>Finalizing</a:t>
            </a:r>
            <a:r>
              <a:rPr lang="fr-CH" i="1" dirty="0"/>
              <a:t> </a:t>
            </a:r>
            <a:r>
              <a:rPr lang="fr-CH" i="1" dirty="0" smtClean="0"/>
              <a:t>... </a:t>
            </a:r>
            <a:r>
              <a:rPr lang="fr-CH" b="1" dirty="0" smtClean="0"/>
              <a:t>And </a:t>
            </a:r>
            <a:r>
              <a:rPr lang="fr-CH" b="1" dirty="0" err="1" smtClean="0"/>
              <a:t>Implementing</a:t>
            </a:r>
            <a:r>
              <a:rPr lang="fr-CH" b="1" dirty="0" smtClean="0"/>
              <a:t> </a:t>
            </a:r>
            <a:r>
              <a:rPr lang="fr-CH" dirty="0"/>
              <a:t>(long </a:t>
            </a:r>
            <a:r>
              <a:rPr lang="fr-CH" dirty="0" err="1"/>
              <a:t>term</a:t>
            </a:r>
            <a:r>
              <a:rPr lang="fr-CH" dirty="0"/>
              <a:t> perspective</a:t>
            </a:r>
            <a:r>
              <a:rPr lang="fr-CH" dirty="0" smtClean="0"/>
              <a:t>)</a:t>
            </a:r>
            <a:endParaRPr lang="fr-CH" b="1" dirty="0" smtClean="0"/>
          </a:p>
          <a:p>
            <a:endParaRPr lang="fr-CH" b="1" dirty="0" smtClean="0"/>
          </a:p>
          <a:p>
            <a:pPr lvl="1">
              <a:buFont typeface="+mj-lt"/>
              <a:buAutoNum type="arabicPeriod"/>
            </a:pPr>
            <a:r>
              <a:rPr lang="fr-CH" dirty="0" smtClean="0">
                <a:solidFill>
                  <a:schemeClr val="bg1"/>
                </a:solidFill>
              </a:rPr>
              <a:t>At the National </a:t>
            </a:r>
            <a:r>
              <a:rPr lang="fr-CH" dirty="0" err="1" smtClean="0">
                <a:solidFill>
                  <a:schemeClr val="bg1"/>
                </a:solidFill>
              </a:rPr>
              <a:t>Level</a:t>
            </a:r>
            <a:endParaRPr lang="fr-CH" dirty="0" smtClean="0">
              <a:solidFill>
                <a:schemeClr val="bg1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fr-CH" dirty="0" err="1" smtClean="0">
                <a:solidFill>
                  <a:schemeClr val="bg1"/>
                </a:solidFill>
              </a:rPr>
              <a:t>With</a:t>
            </a:r>
            <a:r>
              <a:rPr lang="fr-CH" dirty="0" smtClean="0">
                <a:solidFill>
                  <a:schemeClr val="bg1"/>
                </a:solidFill>
              </a:rPr>
              <a:t> the </a:t>
            </a:r>
            <a:r>
              <a:rPr lang="fr-CH" dirty="0" err="1" smtClean="0">
                <a:solidFill>
                  <a:schemeClr val="bg1"/>
                </a:solidFill>
              </a:rPr>
              <a:t>Regional</a:t>
            </a:r>
            <a:r>
              <a:rPr lang="fr-CH" dirty="0" smtClean="0">
                <a:solidFill>
                  <a:schemeClr val="bg1"/>
                </a:solidFill>
              </a:rPr>
              <a:t> WIGOS </a:t>
            </a:r>
            <a:r>
              <a:rPr lang="fr-CH" dirty="0" err="1" smtClean="0">
                <a:solidFill>
                  <a:schemeClr val="bg1"/>
                </a:solidFill>
              </a:rPr>
              <a:t>Centers</a:t>
            </a:r>
            <a:endParaRPr lang="fr-CH" dirty="0" smtClean="0">
              <a:solidFill>
                <a:schemeClr val="bg1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fr-CH" b="1" dirty="0" smtClean="0">
                <a:solidFill>
                  <a:schemeClr val="bg1"/>
                </a:solidFill>
              </a:rPr>
              <a:t>At the Global </a:t>
            </a:r>
            <a:r>
              <a:rPr lang="fr-CH" b="1" dirty="0" err="1" smtClean="0">
                <a:solidFill>
                  <a:schemeClr val="bg1"/>
                </a:solidFill>
              </a:rPr>
              <a:t>Level</a:t>
            </a:r>
            <a:r>
              <a:rPr lang="fr-CH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41E84A-E7DF-45E6-8184-3ACF034D289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331640" y="6467475"/>
            <a:ext cx="4032525" cy="3317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Rep co-chair ICG WIGOS 2016, B. Calpini P CIMO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Rep co-chair ICG WIGOS 2016, B. Calpini P CIMO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41E84A-E7DF-45E6-8184-3ACF034D289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Sous-titre 2"/>
          <p:cNvSpPr txBox="1">
            <a:spLocks/>
          </p:cNvSpPr>
          <p:nvPr/>
        </p:nvSpPr>
        <p:spPr bwMode="auto">
          <a:xfrm>
            <a:off x="827360" y="2204864"/>
            <a:ext cx="698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990487" indent="-53333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445" indent="-45714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401" indent="-38095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549" indent="-38095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6696" indent="-38095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123844" indent="-38095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580993" indent="-38095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4038141" indent="-38095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CH" kern="0" dirty="0" err="1" smtClean="0"/>
              <a:t>Finalizing</a:t>
            </a:r>
            <a:r>
              <a:rPr lang="fr-CH" kern="0" dirty="0" smtClean="0"/>
              <a:t> (</a:t>
            </a:r>
            <a:r>
              <a:rPr lang="fr-CH" kern="0" dirty="0" err="1" smtClean="0"/>
              <a:t>next</a:t>
            </a:r>
            <a:r>
              <a:rPr lang="fr-CH" kern="0" dirty="0" smtClean="0"/>
              <a:t> ca. 3 </a:t>
            </a:r>
            <a:r>
              <a:rPr lang="fr-CH" kern="0" dirty="0" err="1" smtClean="0"/>
              <a:t>years</a:t>
            </a:r>
            <a:r>
              <a:rPr lang="fr-CH" kern="0" dirty="0" smtClean="0"/>
              <a:t>)</a:t>
            </a:r>
          </a:p>
          <a:p>
            <a:endParaRPr lang="fr-CH" kern="0" dirty="0" smtClean="0"/>
          </a:p>
          <a:p>
            <a:pPr lvl="1">
              <a:buFont typeface="+mj-lt"/>
              <a:buAutoNum type="arabicPeriod"/>
            </a:pPr>
            <a:r>
              <a:rPr lang="fr-CH" b="1" kern="0" dirty="0" smtClean="0">
                <a:solidFill>
                  <a:schemeClr val="bg1"/>
                </a:solidFill>
              </a:rPr>
              <a:t>The </a:t>
            </a:r>
            <a:r>
              <a:rPr lang="fr-CH" b="1" kern="0" dirty="0" err="1" smtClean="0">
                <a:solidFill>
                  <a:schemeClr val="bg1"/>
                </a:solidFill>
              </a:rPr>
              <a:t>necessary</a:t>
            </a:r>
            <a:r>
              <a:rPr lang="fr-CH" b="1" kern="0" dirty="0" smtClean="0">
                <a:solidFill>
                  <a:schemeClr val="bg1"/>
                </a:solidFill>
              </a:rPr>
              <a:t> </a:t>
            </a:r>
            <a:r>
              <a:rPr lang="fr-CH" b="1" kern="0" dirty="0" err="1" smtClean="0">
                <a:solidFill>
                  <a:schemeClr val="bg1"/>
                </a:solidFill>
              </a:rPr>
              <a:t>guiding</a:t>
            </a:r>
            <a:r>
              <a:rPr lang="fr-CH" b="1" kern="0" dirty="0" smtClean="0">
                <a:solidFill>
                  <a:schemeClr val="bg1"/>
                </a:solidFill>
              </a:rPr>
              <a:t> </a:t>
            </a:r>
            <a:r>
              <a:rPr lang="fr-CH" b="1" kern="0" dirty="0" err="1" smtClean="0">
                <a:solidFill>
                  <a:schemeClr val="bg1"/>
                </a:solidFill>
              </a:rPr>
              <a:t>material</a:t>
            </a:r>
            <a:endParaRPr lang="fr-CH" b="1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50825" y="292611"/>
            <a:ext cx="8713790" cy="5847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AU" sz="3200" b="1" kern="1200" dirty="0" smtClean="0">
                <a:solidFill>
                  <a:schemeClr val="accent2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Conclusions</a:t>
            </a:r>
            <a:endParaRPr lang="en-AU" sz="3100" b="1" kern="1200" dirty="0">
              <a:solidFill>
                <a:schemeClr val="accent2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23" name="Text Placeholder 19"/>
          <p:cNvSpPr>
            <a:spLocks noGrp="1"/>
          </p:cNvSpPr>
          <p:nvPr>
            <p:ph type="body" idx="1"/>
          </p:nvPr>
        </p:nvSpPr>
        <p:spPr>
          <a:xfrm>
            <a:off x="179512" y="1196752"/>
            <a:ext cx="8785103" cy="48245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chemeClr val="tx1"/>
                </a:solidFill>
              </a:rPr>
              <a:t>WIGOS has a strong and evolving foundation 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sz="2400" b="1" i="1" dirty="0" smtClean="0">
                <a:solidFill>
                  <a:srgbClr val="0000FF"/>
                </a:solidFill>
              </a:rPr>
              <a:t>Empower Members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AU" sz="2400" dirty="0" smtClean="0"/>
              <a:t>reinforce their national mandate </a:t>
            </a:r>
            <a:br>
              <a:rPr lang="en-AU" sz="2400" dirty="0" smtClean="0"/>
            </a:br>
            <a:r>
              <a:rPr lang="en-AU" sz="2400" dirty="0" smtClean="0"/>
              <a:t>and leadership in providing services to society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AU" sz="2400" dirty="0" smtClean="0"/>
              <a:t>design, evolve and sustain integrated observing systems that meet national needs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sz="2400" b="1" i="1" dirty="0" smtClean="0">
                <a:solidFill>
                  <a:srgbClr val="0000FF"/>
                </a:solidFill>
              </a:rPr>
              <a:t>Enable RAs</a:t>
            </a:r>
            <a:r>
              <a:rPr lang="en-AU" sz="2400" dirty="0" smtClean="0"/>
              <a:t>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AU" sz="2400" dirty="0" smtClean="0"/>
              <a:t>support and evolve observing and service capacities with their Region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sz="2400" b="1" i="1" dirty="0" smtClean="0">
                <a:solidFill>
                  <a:srgbClr val="0000FF"/>
                </a:solidFill>
              </a:rPr>
              <a:t>Enable WMO</a:t>
            </a:r>
            <a:r>
              <a:rPr lang="en-AU" sz="2400" dirty="0" smtClean="0"/>
              <a:t> to assist and guide Members, in context of all WMO priorities (DRR, GFCS, etc.)</a:t>
            </a:r>
            <a:endParaRPr lang="en-AU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AU" dirty="0"/>
          </a:p>
        </p:txBody>
      </p:sp>
      <p:sp>
        <p:nvSpPr>
          <p:cNvPr id="5" name="Espace réservé du pied de page 3"/>
          <p:cNvSpPr txBox="1">
            <a:spLocks/>
          </p:cNvSpPr>
          <p:nvPr/>
        </p:nvSpPr>
        <p:spPr>
          <a:xfrm>
            <a:off x="1331640" y="6467475"/>
            <a:ext cx="4032525" cy="3317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smtClean="0"/>
              <a:t>Rep co-chair ICG WIGOS 2016, B. Calpini P CIMO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6187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360" y="2204864"/>
            <a:ext cx="6985000" cy="1752600"/>
          </a:xfrm>
        </p:spPr>
        <p:txBody>
          <a:bodyPr/>
          <a:lstStyle/>
          <a:p>
            <a:r>
              <a:rPr lang="fr-CH" i="1" dirty="0" err="1" smtClean="0"/>
              <a:t>Finalizing</a:t>
            </a:r>
            <a:r>
              <a:rPr lang="fr-CH" i="1" dirty="0"/>
              <a:t> </a:t>
            </a:r>
            <a:r>
              <a:rPr lang="fr-CH" i="1" dirty="0" smtClean="0"/>
              <a:t>... </a:t>
            </a:r>
            <a:r>
              <a:rPr lang="fr-CH" b="1" dirty="0" smtClean="0"/>
              <a:t>And </a:t>
            </a:r>
            <a:r>
              <a:rPr lang="fr-CH" b="1" dirty="0" err="1" smtClean="0"/>
              <a:t>Implementing</a:t>
            </a:r>
            <a:endParaRPr lang="fr-CH" b="1" dirty="0" smtClean="0"/>
          </a:p>
          <a:p>
            <a:endParaRPr lang="fr-CH" b="1" dirty="0" smtClean="0"/>
          </a:p>
          <a:p>
            <a:pPr lvl="1">
              <a:buFont typeface="+mj-lt"/>
              <a:buAutoNum type="arabicPeriod"/>
            </a:pPr>
            <a:r>
              <a:rPr lang="fr-CH" dirty="0" smtClean="0">
                <a:solidFill>
                  <a:schemeClr val="bg1"/>
                </a:solidFill>
              </a:rPr>
              <a:t>At the National </a:t>
            </a:r>
            <a:r>
              <a:rPr lang="fr-CH" dirty="0" err="1" smtClean="0">
                <a:solidFill>
                  <a:schemeClr val="bg1"/>
                </a:solidFill>
              </a:rPr>
              <a:t>Level</a:t>
            </a:r>
            <a:endParaRPr lang="fr-CH" dirty="0" smtClean="0">
              <a:solidFill>
                <a:schemeClr val="bg1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fr-CH" dirty="0" err="1" smtClean="0">
                <a:solidFill>
                  <a:schemeClr val="bg1"/>
                </a:solidFill>
              </a:rPr>
              <a:t>With</a:t>
            </a:r>
            <a:r>
              <a:rPr lang="fr-CH" dirty="0" smtClean="0">
                <a:solidFill>
                  <a:schemeClr val="bg1"/>
                </a:solidFill>
              </a:rPr>
              <a:t> the </a:t>
            </a:r>
            <a:r>
              <a:rPr lang="fr-CH" dirty="0" err="1" smtClean="0">
                <a:solidFill>
                  <a:schemeClr val="bg1"/>
                </a:solidFill>
              </a:rPr>
              <a:t>Regional</a:t>
            </a:r>
            <a:r>
              <a:rPr lang="fr-CH" dirty="0" smtClean="0">
                <a:solidFill>
                  <a:schemeClr val="bg1"/>
                </a:solidFill>
              </a:rPr>
              <a:t> WIGOS </a:t>
            </a:r>
            <a:r>
              <a:rPr lang="fr-CH" dirty="0" err="1" smtClean="0">
                <a:solidFill>
                  <a:schemeClr val="bg1"/>
                </a:solidFill>
              </a:rPr>
              <a:t>Centers</a:t>
            </a:r>
            <a:endParaRPr lang="fr-CH" dirty="0" smtClean="0">
              <a:solidFill>
                <a:schemeClr val="bg1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fr-CH" dirty="0" smtClean="0">
                <a:solidFill>
                  <a:schemeClr val="bg1"/>
                </a:solidFill>
              </a:rPr>
              <a:t>At the Global </a:t>
            </a:r>
            <a:r>
              <a:rPr lang="fr-CH" dirty="0" err="1" smtClean="0">
                <a:solidFill>
                  <a:schemeClr val="bg1"/>
                </a:solidFill>
              </a:rPr>
              <a:t>Level</a:t>
            </a:r>
            <a:r>
              <a:rPr lang="fr-CH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41E84A-E7DF-45E6-8184-3ACF034D289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07504" y="5013176"/>
            <a:ext cx="8831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800" b="1" dirty="0" smtClean="0">
                <a:solidFill>
                  <a:schemeClr val="bg1"/>
                </a:solidFill>
                <a:latin typeface="Arial Bold"/>
              </a:rPr>
              <a:t>&gt;&gt;&gt; leadership </a:t>
            </a:r>
            <a:r>
              <a:rPr lang="fr-CH" sz="4800" b="1" dirty="0" err="1" smtClean="0">
                <a:solidFill>
                  <a:schemeClr val="bg1"/>
                </a:solidFill>
                <a:latin typeface="Arial Bold"/>
              </a:rPr>
              <a:t>from</a:t>
            </a:r>
            <a:r>
              <a:rPr lang="fr-CH" sz="4800" b="1" dirty="0" smtClean="0">
                <a:solidFill>
                  <a:schemeClr val="bg1"/>
                </a:solidFill>
                <a:latin typeface="Arial Bold"/>
              </a:rPr>
              <a:t> all 6 </a:t>
            </a:r>
            <a:r>
              <a:rPr lang="fr-CH" sz="4800" b="1" dirty="0" err="1" smtClean="0">
                <a:solidFill>
                  <a:schemeClr val="bg1"/>
                </a:solidFill>
                <a:latin typeface="Arial Bold"/>
              </a:rPr>
              <a:t>RAs</a:t>
            </a:r>
            <a:endParaRPr lang="de-CH" sz="4800" b="1" dirty="0">
              <a:solidFill>
                <a:schemeClr val="bg1"/>
              </a:solidFill>
              <a:latin typeface="Arial Bold"/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331640" y="6467475"/>
            <a:ext cx="4032525" cy="3317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Rep co-chair ICG WIGOS 2016, B. Calpini P CIMO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3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41E84A-E7DF-45E6-8184-3ACF034D289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467544" y="2348880"/>
            <a:ext cx="82253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ICG-WIGOS &gt;&gt;&gt; Our </a:t>
            </a:r>
            <a:r>
              <a:rPr lang="fr-CH" sz="3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fr-CH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challenges</a:t>
            </a:r>
          </a:p>
          <a:p>
            <a:endParaRPr lang="fr-CH" sz="3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3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3224" y="4077072"/>
            <a:ext cx="8831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800" b="1" dirty="0" smtClean="0">
                <a:solidFill>
                  <a:schemeClr val="bg1"/>
                </a:solidFill>
                <a:latin typeface="Arial Bold"/>
              </a:rPr>
              <a:t>&gt;&gt;&gt; leadership </a:t>
            </a:r>
            <a:r>
              <a:rPr lang="fr-CH" sz="4800" b="1" dirty="0" err="1" smtClean="0">
                <a:solidFill>
                  <a:schemeClr val="bg1"/>
                </a:solidFill>
                <a:latin typeface="Arial Bold"/>
              </a:rPr>
              <a:t>from</a:t>
            </a:r>
            <a:r>
              <a:rPr lang="fr-CH" sz="4800" b="1" dirty="0" smtClean="0">
                <a:solidFill>
                  <a:schemeClr val="bg1"/>
                </a:solidFill>
                <a:latin typeface="Arial Bold"/>
              </a:rPr>
              <a:t> all 6 </a:t>
            </a:r>
            <a:r>
              <a:rPr lang="fr-CH" sz="4800" b="1" dirty="0" err="1" smtClean="0">
                <a:solidFill>
                  <a:schemeClr val="bg1"/>
                </a:solidFill>
                <a:latin typeface="Arial Bold"/>
              </a:rPr>
              <a:t>RAs</a:t>
            </a:r>
            <a:endParaRPr lang="de-CH" sz="4800" b="1" dirty="0">
              <a:solidFill>
                <a:schemeClr val="bg1"/>
              </a:solidFill>
              <a:latin typeface="Arial Bold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5540" y="3140968"/>
            <a:ext cx="9106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800" b="1" dirty="0" smtClean="0">
                <a:solidFill>
                  <a:schemeClr val="bg1"/>
                </a:solidFill>
                <a:latin typeface="Arial Bold"/>
              </a:rPr>
              <a:t>&gt;&gt;&gt; leadership </a:t>
            </a:r>
            <a:r>
              <a:rPr lang="fr-CH" sz="4800" b="1" dirty="0" err="1" smtClean="0">
                <a:solidFill>
                  <a:schemeClr val="bg1"/>
                </a:solidFill>
                <a:latin typeface="Arial Bold"/>
              </a:rPr>
              <a:t>from</a:t>
            </a:r>
            <a:r>
              <a:rPr lang="fr-CH" sz="4800" b="1" dirty="0" smtClean="0">
                <a:solidFill>
                  <a:schemeClr val="bg1"/>
                </a:solidFill>
                <a:latin typeface="Arial Bold"/>
              </a:rPr>
              <a:t> all 8 </a:t>
            </a:r>
            <a:r>
              <a:rPr lang="fr-CH" sz="4800" b="1" dirty="0" err="1" smtClean="0">
                <a:solidFill>
                  <a:schemeClr val="bg1"/>
                </a:solidFill>
                <a:latin typeface="Arial Bold"/>
              </a:rPr>
              <a:t>TCs</a:t>
            </a:r>
            <a:r>
              <a:rPr lang="fr-CH" sz="4800" b="1" dirty="0" smtClean="0">
                <a:solidFill>
                  <a:schemeClr val="bg1"/>
                </a:solidFill>
                <a:latin typeface="Arial Bold"/>
              </a:rPr>
              <a:t> </a:t>
            </a:r>
            <a:endParaRPr lang="de-CH" sz="4800" b="1" dirty="0">
              <a:solidFill>
                <a:schemeClr val="bg1"/>
              </a:solidFill>
              <a:latin typeface="Arial Bold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7504" y="5013176"/>
            <a:ext cx="8727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800" b="1" dirty="0" smtClean="0">
                <a:solidFill>
                  <a:srgbClr val="FFFF00"/>
                </a:solidFill>
                <a:latin typeface="Arial Bold"/>
              </a:rPr>
              <a:t>&gt;&gt;&gt; ICG WIGOS </a:t>
            </a:r>
            <a:r>
              <a:rPr lang="fr-CH" sz="4800" b="1" dirty="0" err="1" smtClean="0">
                <a:solidFill>
                  <a:srgbClr val="FFFF00"/>
                </a:solidFill>
                <a:latin typeface="Arial Bold"/>
              </a:rPr>
              <a:t>Governance</a:t>
            </a:r>
            <a:r>
              <a:rPr lang="fr-CH" sz="4800" b="1" dirty="0" smtClean="0">
                <a:solidFill>
                  <a:srgbClr val="FFFF00"/>
                </a:solidFill>
                <a:latin typeface="Arial Bold"/>
              </a:rPr>
              <a:t> </a:t>
            </a:r>
            <a:endParaRPr lang="de-CH" sz="4800" b="1" dirty="0">
              <a:solidFill>
                <a:srgbClr val="FFFF00"/>
              </a:solidFill>
              <a:latin typeface="Arial Bold"/>
            </a:endParaRPr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331640" y="6467475"/>
            <a:ext cx="4032525" cy="3317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Rep co-chair ICG WIGOS 2016, B. Calpini P CIMO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4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Thank you for your attention</a:t>
            </a:r>
            <a:endParaRPr lang="en-US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388" y="4365625"/>
            <a:ext cx="8785225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fr-CH" altLang="en-US" sz="3600" smtClean="0">
                <a:hlinkClick r:id="rId3"/>
              </a:rPr>
              <a:t>www.wmo.int/wigos</a:t>
            </a:r>
            <a:endParaRPr lang="fr-CH" altLang="en-US" sz="3600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26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44450"/>
            <a:ext cx="8713788" cy="792163"/>
          </a:xfrm>
        </p:spPr>
        <p:txBody>
          <a:bodyPr/>
          <a:lstStyle/>
          <a:p>
            <a:pPr algn="r" eaLnBrk="1" hangingPunct="1"/>
            <a:r>
              <a:rPr lang="en-US" altLang="en-US" sz="3200" b="1" dirty="0" smtClean="0">
                <a:solidFill>
                  <a:srgbClr val="000099"/>
                </a:solidFill>
                <a:latin typeface="Arial" pitchFamily="34" charset="0"/>
              </a:rPr>
              <a:t>New WIGOS </a:t>
            </a:r>
            <a:r>
              <a:rPr lang="en-US" altLang="en-US" sz="3200" b="1" dirty="0" smtClean="0">
                <a:solidFill>
                  <a:srgbClr val="CC0000"/>
                </a:solidFill>
                <a:latin typeface="Arial" pitchFamily="34" charset="0"/>
              </a:rPr>
              <a:t>Regulatory Material</a:t>
            </a:r>
            <a:endParaRPr lang="en-AU" altLang="en-US" sz="3200" b="1" dirty="0" smtClean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2305174" y="836613"/>
            <a:ext cx="6731322" cy="547270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GB" altLang="en-US" sz="2400" dirty="0" smtClean="0">
                <a:latin typeface="Arial" pitchFamily="34" charset="0"/>
              </a:rPr>
              <a:t>Members </a:t>
            </a:r>
            <a:r>
              <a:rPr lang="en-GB" altLang="en-US" sz="2400" b="1" dirty="0" smtClean="0">
                <a:solidFill>
                  <a:srgbClr val="C00000"/>
                </a:solidFill>
                <a:latin typeface="Arial" pitchFamily="34" charset="0"/>
              </a:rPr>
              <a:t>shall</a:t>
            </a:r>
            <a:r>
              <a:rPr lang="en-GB" altLang="en-US" sz="24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GB" altLang="en-US" sz="2400" dirty="0" smtClean="0">
                <a:latin typeface="Arial" pitchFamily="34" charset="0"/>
              </a:rPr>
              <a:t>implement and manage their national observing systems in accordance with the provisions of the </a:t>
            </a:r>
            <a:r>
              <a:rPr lang="en-GB" altLang="en-US" sz="2400" i="1" dirty="0" smtClean="0">
                <a:latin typeface="Arial" pitchFamily="34" charset="0"/>
              </a:rPr>
              <a:t>Technical Regulations</a:t>
            </a:r>
            <a:r>
              <a:rPr lang="en-GB" altLang="en-US" sz="2400" dirty="0" smtClean="0">
                <a:latin typeface="Arial" pitchFamily="34" charset="0"/>
              </a:rPr>
              <a:t>, Volume I, Part I, and the </a:t>
            </a:r>
            <a:r>
              <a:rPr lang="en-GB" altLang="en-US" sz="2400" i="1" dirty="0" smtClean="0">
                <a:latin typeface="Arial" pitchFamily="34" charset="0"/>
              </a:rPr>
              <a:t>Manual on WIGOS</a:t>
            </a:r>
          </a:p>
          <a:p>
            <a:pPr>
              <a:buFont typeface="Wingdings" pitchFamily="2" charset="2"/>
              <a:buChar char="v"/>
            </a:pPr>
            <a:r>
              <a:rPr lang="en-GB" altLang="en-US" sz="2400" dirty="0" smtClean="0">
                <a:latin typeface="Arial" pitchFamily="34" charset="0"/>
              </a:rPr>
              <a:t>Members </a:t>
            </a:r>
            <a:r>
              <a:rPr lang="en-GB" altLang="en-US" sz="2400" b="1" dirty="0" smtClean="0">
                <a:solidFill>
                  <a:srgbClr val="C00000"/>
                </a:solidFill>
                <a:latin typeface="Arial" pitchFamily="34" charset="0"/>
              </a:rPr>
              <a:t>shall</a:t>
            </a:r>
            <a:r>
              <a:rPr lang="en-GB" altLang="en-US" sz="24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GB" altLang="en-US" sz="2400" dirty="0" smtClean="0">
                <a:latin typeface="Arial" pitchFamily="34" charset="0"/>
              </a:rPr>
              <a:t>continuously monitor the performance of their observing systems. </a:t>
            </a:r>
          </a:p>
          <a:p>
            <a:pPr>
              <a:buFont typeface="Wingdings" pitchFamily="2" charset="2"/>
              <a:buChar char="v"/>
            </a:pPr>
            <a:r>
              <a:rPr lang="en-GB" altLang="en-US" sz="2400" dirty="0" smtClean="0">
                <a:latin typeface="Arial" pitchFamily="34" charset="0"/>
              </a:rPr>
              <a:t>Members </a:t>
            </a:r>
            <a:r>
              <a:rPr lang="en-GB" altLang="en-US" sz="2400" b="1" dirty="0" smtClean="0">
                <a:solidFill>
                  <a:srgbClr val="C00000"/>
                </a:solidFill>
                <a:latin typeface="Arial" pitchFamily="34" charset="0"/>
              </a:rPr>
              <a:t>shall</a:t>
            </a:r>
            <a:r>
              <a:rPr lang="en-GB" altLang="en-US" sz="24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GB" altLang="en-US" sz="2400" dirty="0" smtClean="0">
                <a:latin typeface="Arial" pitchFamily="34" charset="0"/>
              </a:rPr>
              <a:t>implement quality control for all observations for which they are responsible.</a:t>
            </a:r>
          </a:p>
          <a:p>
            <a:pPr>
              <a:buFont typeface="Wingdings" pitchFamily="2" charset="2"/>
              <a:buChar char="v"/>
            </a:pPr>
            <a:r>
              <a:rPr lang="en-GB" altLang="en-US" sz="2400" dirty="0" smtClean="0">
                <a:latin typeface="Arial" pitchFamily="34" charset="0"/>
              </a:rPr>
              <a:t>Members </a:t>
            </a:r>
            <a:r>
              <a:rPr lang="en-GB" altLang="en-US" sz="2400" b="1" dirty="0" smtClean="0">
                <a:solidFill>
                  <a:srgbClr val="C00000"/>
                </a:solidFill>
                <a:latin typeface="Arial" pitchFamily="34" charset="0"/>
              </a:rPr>
              <a:t>shall</a:t>
            </a:r>
            <a:r>
              <a:rPr lang="en-GB" altLang="en-US" sz="24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GB" altLang="en-US" sz="2400" dirty="0" smtClean="0">
                <a:latin typeface="Arial" pitchFamily="34" charset="0"/>
              </a:rPr>
              <a:t>record, retain and make available internationally the observational metadata as specified in the </a:t>
            </a:r>
            <a:r>
              <a:rPr lang="en-GB" altLang="en-US" sz="2400" i="1" dirty="0" smtClean="0">
                <a:latin typeface="Arial" pitchFamily="34" charset="0"/>
              </a:rPr>
              <a:t>Manual on WIGOS</a:t>
            </a:r>
            <a:r>
              <a:rPr lang="en-GB" altLang="en-US" sz="2400" dirty="0" smtClean="0">
                <a:latin typeface="Arial" pitchFamily="34" charset="0"/>
              </a:rPr>
              <a:t>, section 2.5.</a:t>
            </a:r>
          </a:p>
        </p:txBody>
      </p:sp>
      <p:pic>
        <p:nvPicPr>
          <p:cNvPr id="23556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168"/>
            <a:ext cx="20716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4" y="3284562"/>
            <a:ext cx="20891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331640" y="6453336"/>
            <a:ext cx="4032525" cy="3317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Rep co-chair ICG WIGOS 2016, B. Calpini P CIMO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41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ChangeArrowheads="1"/>
          </p:cNvSpPr>
          <p:nvPr/>
        </p:nvSpPr>
        <p:spPr bwMode="auto">
          <a:xfrm>
            <a:off x="228600" y="13716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 Black" pitchFamily="34" charset="0"/>
              </a:rPr>
              <a:t>WMO</a:t>
            </a:r>
            <a:endParaRPr lang="en-US" altLang="en-US" sz="14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457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8713788" cy="649287"/>
          </a:xfrm>
        </p:spPr>
        <p:txBody>
          <a:bodyPr/>
          <a:lstStyle/>
          <a:p>
            <a:pPr marL="342900" indent="-342900"/>
            <a:r>
              <a:rPr lang="en-US" altLang="en-US" sz="3200" b="1" dirty="0" smtClean="0">
                <a:solidFill>
                  <a:srgbClr val="000099"/>
                </a:solidFill>
                <a:latin typeface="Arial" pitchFamily="34" charset="0"/>
              </a:rPr>
              <a:t>New WIGOS </a:t>
            </a:r>
            <a:r>
              <a:rPr lang="en-US" altLang="en-US" sz="3200" b="1" i="1" dirty="0" smtClean="0">
                <a:solidFill>
                  <a:srgbClr val="006600"/>
                </a:solidFill>
                <a:latin typeface="Arial" pitchFamily="34" charset="0"/>
              </a:rPr>
              <a:t>Guidance</a:t>
            </a:r>
            <a:r>
              <a:rPr lang="en-US" altLang="en-US" sz="3200" b="1" i="1" dirty="0" smtClean="0">
                <a:latin typeface="Arial" pitchFamily="34" charset="0"/>
              </a:rPr>
              <a:t> </a:t>
            </a:r>
            <a:r>
              <a:rPr lang="en-US" altLang="en-US" sz="3200" b="1" dirty="0" smtClean="0">
                <a:solidFill>
                  <a:srgbClr val="006600"/>
                </a:solidFill>
                <a:latin typeface="Arial" pitchFamily="34" charset="0"/>
              </a:rPr>
              <a:t>Material</a:t>
            </a:r>
            <a:endParaRPr lang="en-US" altLang="en-US" sz="3200" b="1" i="1" dirty="0" smtClean="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24580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5364163" y="1124744"/>
            <a:ext cx="3779837" cy="5183981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3200" dirty="0" smtClean="0">
                <a:latin typeface="Arial" pitchFamily="34" charset="0"/>
              </a:rPr>
              <a:t>more detailed information, best practices and procedures, explanation and examples on how to implement national observing systems …</a:t>
            </a:r>
            <a:endParaRPr lang="en-US" altLang="en-US" dirty="0" smtClean="0">
              <a:latin typeface="Arial" pitchFamily="34" charset="0"/>
            </a:endParaRPr>
          </a:p>
        </p:txBody>
      </p:sp>
      <p:pic>
        <p:nvPicPr>
          <p:cNvPr id="24581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1558925"/>
            <a:ext cx="2489200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879475"/>
            <a:ext cx="182880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Elbow Connector 17"/>
          <p:cNvCxnSpPr/>
          <p:nvPr/>
        </p:nvCxnSpPr>
        <p:spPr>
          <a:xfrm>
            <a:off x="1868488" y="2492375"/>
            <a:ext cx="831850" cy="712788"/>
          </a:xfrm>
          <a:prstGeom prst="bentConnector3">
            <a:avLst>
              <a:gd name="adj1" fmla="val 50000"/>
            </a:avLst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flipV="1">
            <a:off x="1820863" y="3500438"/>
            <a:ext cx="879475" cy="847725"/>
          </a:xfrm>
          <a:prstGeom prst="bentConnector3">
            <a:avLst>
              <a:gd name="adj1" fmla="val 50000"/>
            </a:avLst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5" name="Picture 7">
            <a:hlinkClick r:id="rId5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630613"/>
            <a:ext cx="184467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331640" y="6467475"/>
            <a:ext cx="4032525" cy="3317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Rep co-chair ICG WIGOS 2016, B. Calpini P CIMO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41E84A-E7DF-45E6-8184-3ACF034D289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Sous-titre 2"/>
          <p:cNvSpPr txBox="1">
            <a:spLocks/>
          </p:cNvSpPr>
          <p:nvPr/>
        </p:nvSpPr>
        <p:spPr bwMode="auto">
          <a:xfrm>
            <a:off x="827360" y="2204864"/>
            <a:ext cx="698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990487" indent="-53333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445" indent="-45714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401" indent="-38095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549" indent="-38095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6696" indent="-38095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123844" indent="-38095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580993" indent="-38095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4038141" indent="-38095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CH" kern="0" dirty="0" err="1" smtClean="0"/>
              <a:t>Finalizing</a:t>
            </a:r>
            <a:r>
              <a:rPr lang="fr-CH" kern="0" dirty="0" smtClean="0"/>
              <a:t> </a:t>
            </a:r>
            <a:r>
              <a:rPr lang="fr-CH" kern="0" dirty="0"/>
              <a:t>(</a:t>
            </a:r>
            <a:r>
              <a:rPr lang="fr-CH" kern="0" dirty="0" err="1"/>
              <a:t>next</a:t>
            </a:r>
            <a:r>
              <a:rPr lang="fr-CH" kern="0" dirty="0"/>
              <a:t> ca. 3 </a:t>
            </a:r>
            <a:r>
              <a:rPr lang="fr-CH" kern="0" dirty="0" err="1"/>
              <a:t>years</a:t>
            </a:r>
            <a:r>
              <a:rPr lang="fr-CH" kern="0" dirty="0"/>
              <a:t>)</a:t>
            </a:r>
          </a:p>
          <a:p>
            <a:endParaRPr lang="fr-CH" kern="0" dirty="0" smtClean="0"/>
          </a:p>
          <a:p>
            <a:pPr lvl="1">
              <a:buFont typeface="+mj-lt"/>
              <a:buAutoNum type="arabicPeriod"/>
            </a:pPr>
            <a:r>
              <a:rPr lang="fr-CH" kern="0" dirty="0" smtClean="0">
                <a:solidFill>
                  <a:schemeClr val="bg1"/>
                </a:solidFill>
              </a:rPr>
              <a:t>The </a:t>
            </a:r>
            <a:r>
              <a:rPr lang="fr-CH" kern="0" dirty="0" err="1" smtClean="0">
                <a:solidFill>
                  <a:schemeClr val="bg1"/>
                </a:solidFill>
              </a:rPr>
              <a:t>necessary</a:t>
            </a:r>
            <a:r>
              <a:rPr lang="fr-CH" kern="0" dirty="0" smtClean="0">
                <a:solidFill>
                  <a:schemeClr val="bg1"/>
                </a:solidFill>
              </a:rPr>
              <a:t> </a:t>
            </a:r>
            <a:r>
              <a:rPr lang="fr-CH" kern="0" dirty="0" err="1" smtClean="0">
                <a:solidFill>
                  <a:schemeClr val="bg1"/>
                </a:solidFill>
              </a:rPr>
              <a:t>guiding</a:t>
            </a:r>
            <a:r>
              <a:rPr lang="fr-CH" kern="0" dirty="0" smtClean="0">
                <a:solidFill>
                  <a:schemeClr val="bg1"/>
                </a:solidFill>
              </a:rPr>
              <a:t> </a:t>
            </a:r>
            <a:r>
              <a:rPr lang="fr-CH" kern="0" dirty="0" err="1" smtClean="0">
                <a:solidFill>
                  <a:schemeClr val="bg1"/>
                </a:solidFill>
              </a:rPr>
              <a:t>material</a:t>
            </a:r>
            <a:endParaRPr lang="fr-CH" kern="0" dirty="0" smtClean="0">
              <a:solidFill>
                <a:schemeClr val="bg1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fr-CH" b="1" kern="0" dirty="0" smtClean="0">
                <a:solidFill>
                  <a:schemeClr val="bg1"/>
                </a:solidFill>
              </a:rPr>
              <a:t>The </a:t>
            </a:r>
            <a:r>
              <a:rPr lang="fr-CH" b="1" kern="0" dirty="0" err="1" smtClean="0">
                <a:solidFill>
                  <a:schemeClr val="bg1"/>
                </a:solidFill>
              </a:rPr>
              <a:t>required</a:t>
            </a:r>
            <a:r>
              <a:rPr lang="fr-CH" b="1" kern="0" dirty="0" smtClean="0">
                <a:solidFill>
                  <a:schemeClr val="bg1"/>
                </a:solidFill>
              </a:rPr>
              <a:t> Information Tools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331640" y="6467475"/>
            <a:ext cx="4032525" cy="3317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Rep co-chair ICG WIGOS 2016, B. Calpini P CIMO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smtClean="0"/>
              <a:t>WIR Components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2"/>
            <a:ext cx="6407943" cy="4467225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tabLst>
                <a:tab pos="3657600" algn="l"/>
              </a:tabLst>
            </a:pPr>
            <a:r>
              <a:rPr lang="en-US" altLang="en-US" sz="2400" b="1" dirty="0" smtClean="0">
                <a:solidFill>
                  <a:srgbClr val="FF0000"/>
                </a:solidFill>
              </a:rPr>
              <a:t>Portal</a:t>
            </a:r>
            <a:r>
              <a:rPr lang="en-US" altLang="en-US" sz="2400" dirty="0" smtClean="0"/>
              <a:t> </a:t>
            </a:r>
          </a:p>
          <a:p>
            <a:pPr marL="800048" lvl="1" indent="-342900">
              <a:lnSpc>
                <a:spcPct val="90000"/>
              </a:lnSpc>
              <a:tabLst>
                <a:tab pos="3657600" algn="l"/>
              </a:tabLst>
            </a:pPr>
            <a:r>
              <a:rPr lang="en-US" altLang="en-US" sz="2400" dirty="0" smtClean="0"/>
              <a:t>General WIGOS information</a:t>
            </a:r>
          </a:p>
          <a:p>
            <a:pPr marL="800048" lvl="1" indent="-342900">
              <a:lnSpc>
                <a:spcPct val="90000"/>
              </a:lnSpc>
              <a:tabLst>
                <a:tab pos="3657600" algn="l"/>
              </a:tabLst>
            </a:pPr>
            <a:r>
              <a:rPr lang="en-US" altLang="en-US" sz="2400" dirty="0" smtClean="0"/>
              <a:t>Basic documents</a:t>
            </a:r>
          </a:p>
          <a:p>
            <a:pPr marL="342900" indent="-342900">
              <a:lnSpc>
                <a:spcPct val="90000"/>
              </a:lnSpc>
              <a:tabLst>
                <a:tab pos="3657600" algn="l"/>
              </a:tabLst>
            </a:pPr>
            <a:r>
              <a:rPr lang="en-US" altLang="en-US" sz="2400" b="1" dirty="0" smtClean="0">
                <a:solidFill>
                  <a:srgbClr val="FF0000"/>
                </a:solidFill>
              </a:rPr>
              <a:t>SORT</a:t>
            </a:r>
          </a:p>
          <a:p>
            <a:pPr marL="800048" lvl="1" indent="-342900">
              <a:lnSpc>
                <a:spcPct val="90000"/>
              </a:lnSpc>
              <a:tabLst>
                <a:tab pos="3657600" algn="l"/>
              </a:tabLst>
            </a:pPr>
            <a:r>
              <a:rPr lang="en-US" altLang="en-US" sz="2400" dirty="0" smtClean="0"/>
              <a:t>WIGOS relevant Standards </a:t>
            </a:r>
            <a:br>
              <a:rPr lang="en-US" altLang="en-US" sz="2400" dirty="0" smtClean="0"/>
            </a:br>
            <a:r>
              <a:rPr lang="en-US" altLang="en-US" sz="2400" dirty="0" smtClean="0"/>
              <a:t>and best practices</a:t>
            </a:r>
          </a:p>
          <a:p>
            <a:pPr marL="342900" indent="-342900">
              <a:lnSpc>
                <a:spcPct val="90000"/>
              </a:lnSpc>
              <a:tabLst>
                <a:tab pos="3657600" algn="l"/>
              </a:tabLst>
            </a:pPr>
            <a:r>
              <a:rPr lang="en-US" altLang="en-US" sz="2400" b="1" dirty="0" smtClean="0">
                <a:solidFill>
                  <a:srgbClr val="FF0000"/>
                </a:solidFill>
              </a:rPr>
              <a:t>OSCAR</a:t>
            </a:r>
          </a:p>
          <a:p>
            <a:pPr marL="800048" lvl="1" indent="-342900">
              <a:lnSpc>
                <a:spcPct val="90000"/>
              </a:lnSpc>
              <a:tabLst>
                <a:tab pos="3657600" algn="l"/>
              </a:tabLst>
            </a:pPr>
            <a:r>
              <a:rPr lang="de-CH" altLang="en-US" sz="2400" dirty="0" err="1" smtClean="0"/>
              <a:t>Archival</a:t>
            </a:r>
            <a:r>
              <a:rPr lang="de-CH" altLang="en-US" sz="2400" dirty="0" smtClean="0"/>
              <a:t> and </a:t>
            </a:r>
            <a:r>
              <a:rPr lang="de-CH" altLang="en-US" sz="2400" dirty="0" err="1" smtClean="0"/>
              <a:t>exchange</a:t>
            </a:r>
            <a:r>
              <a:rPr lang="de-CH" altLang="en-US" sz="2400" dirty="0" smtClean="0"/>
              <a:t> </a:t>
            </a:r>
            <a:br>
              <a:rPr lang="de-CH" altLang="en-US" sz="2400" dirty="0" smtClean="0"/>
            </a:br>
            <a:r>
              <a:rPr lang="de-CH" altLang="en-US" sz="2400" dirty="0" smtClean="0"/>
              <a:t>of «</a:t>
            </a:r>
            <a:r>
              <a:rPr lang="de-CH" altLang="en-US" sz="2400" dirty="0" err="1" smtClean="0"/>
              <a:t>observation</a:t>
            </a:r>
            <a:r>
              <a:rPr lang="de-CH" altLang="en-US" sz="2400" dirty="0" smtClean="0"/>
              <a:t> </a:t>
            </a:r>
            <a:r>
              <a:rPr lang="de-CH" altLang="en-US" sz="2400" dirty="0" err="1" smtClean="0"/>
              <a:t>metadata</a:t>
            </a:r>
            <a:r>
              <a:rPr lang="de-CH" altLang="en-US" sz="2400" dirty="0" smtClean="0"/>
              <a:t>»</a:t>
            </a:r>
            <a:endParaRPr lang="en-US" altLang="en-US" sz="2400" dirty="0"/>
          </a:p>
          <a:p>
            <a:pPr marL="800048" lvl="1" indent="-342900">
              <a:lnSpc>
                <a:spcPct val="90000"/>
              </a:lnSpc>
              <a:tabLst>
                <a:tab pos="3657600" algn="l"/>
              </a:tabLst>
            </a:pPr>
            <a:r>
              <a:rPr lang="en-US" altLang="en-US" sz="2400" dirty="0" smtClean="0"/>
              <a:t>Network design and planning</a:t>
            </a:r>
          </a:p>
          <a:p>
            <a:pPr marL="800048" lvl="1" indent="-342900">
              <a:lnSpc>
                <a:spcPct val="90000"/>
              </a:lnSpc>
              <a:tabLst>
                <a:tab pos="3657600" algn="l"/>
              </a:tabLst>
            </a:pPr>
            <a:r>
              <a:rPr lang="en-US" altLang="en-US" sz="2400" dirty="0" smtClean="0"/>
              <a:t>Support for Rolling Requirements Review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" y="44623"/>
            <a:ext cx="9020603" cy="62467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" y="764704"/>
            <a:ext cx="9180512" cy="535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331640" y="6467475"/>
            <a:ext cx="4032525" cy="3317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Rep co-chair ICG WIGOS 2016, B. Calpini P CIMO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8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307975"/>
            <a:ext cx="8713788" cy="554038"/>
          </a:xfrm>
          <a:extLst/>
        </p:spPr>
        <p:txBody>
          <a:bodyPr lIns="91429" tIns="45715" rIns="91429" bIns="45715">
            <a:spAutoFit/>
          </a:bodyPr>
          <a:lstStyle/>
          <a:p>
            <a:pPr eaLnBrk="1" hangingPunct="1">
              <a:defRPr/>
            </a:pPr>
            <a:endParaRPr lang="en-AU" b="1" kern="1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28100" cy="51847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en-AU" sz="3200" b="1" kern="12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en-AU" sz="3200" b="1" kern="12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00009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WIGOS </a:t>
            </a:r>
            <a:r>
              <a:rPr lang="en-US" sz="3600" b="1" dirty="0" smtClean="0">
                <a:solidFill>
                  <a:srgbClr val="00009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Data Quality Monitoring </a:t>
            </a:r>
            <a:r>
              <a:rPr lang="en-AU" sz="3600" b="1" dirty="0" smtClean="0">
                <a:solidFill>
                  <a:srgbClr val="00009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System </a:t>
            </a:r>
            <a:r>
              <a:rPr lang="en-AU" sz="3600" b="1" dirty="0" smtClean="0">
                <a:solidFill>
                  <a:srgbClr val="33339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(WDQMS</a:t>
            </a:r>
            <a:r>
              <a:rPr lang="en-AU" altLang="en-US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)</a:t>
            </a:r>
            <a:endParaRPr lang="en-AU" altLang="en-US" sz="3600" dirty="0" smtClean="0">
              <a:latin typeface="Arial" pitchFamily="34" charset="0"/>
            </a:endParaRP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867400" y="6478588"/>
            <a:ext cx="1152525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F159C4FD-AC34-4848-9C11-73BC2FBCA395}" type="slidenum">
              <a:rPr lang="en-US" altLang="en-US" sz="1600">
                <a:solidFill>
                  <a:srgbClr val="FFFFFF"/>
                </a:solidFill>
                <a:latin typeface="Arial Narrow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6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32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331640" y="6467475"/>
            <a:ext cx="4032525" cy="3317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Rep co-chair ICG WIGOS 2016, B. Calpini P CIMO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2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41E84A-E7DF-45E6-8184-3ACF034D289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Sous-titre 2"/>
          <p:cNvSpPr txBox="1">
            <a:spLocks/>
          </p:cNvSpPr>
          <p:nvPr/>
        </p:nvSpPr>
        <p:spPr bwMode="auto">
          <a:xfrm>
            <a:off x="827360" y="2204864"/>
            <a:ext cx="698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990487" indent="-53333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445" indent="-45714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752401" indent="-38095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549" indent="-38095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6696" indent="-38095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123844" indent="-38095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580993" indent="-38095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4038141" indent="-38095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CH" kern="0" dirty="0" err="1" smtClean="0"/>
              <a:t>Finalizing</a:t>
            </a:r>
            <a:r>
              <a:rPr lang="fr-CH" kern="0" dirty="0" smtClean="0"/>
              <a:t> </a:t>
            </a:r>
            <a:r>
              <a:rPr lang="fr-CH" kern="0" dirty="0"/>
              <a:t>(</a:t>
            </a:r>
            <a:r>
              <a:rPr lang="fr-CH" kern="0" dirty="0" err="1"/>
              <a:t>next</a:t>
            </a:r>
            <a:r>
              <a:rPr lang="fr-CH" kern="0" dirty="0"/>
              <a:t> ca. 3 </a:t>
            </a:r>
            <a:r>
              <a:rPr lang="fr-CH" kern="0" dirty="0" err="1"/>
              <a:t>years</a:t>
            </a:r>
            <a:r>
              <a:rPr lang="fr-CH" kern="0" dirty="0"/>
              <a:t>)</a:t>
            </a:r>
          </a:p>
          <a:p>
            <a:endParaRPr lang="fr-CH" kern="0" dirty="0" smtClean="0"/>
          </a:p>
          <a:p>
            <a:pPr lvl="1">
              <a:buFont typeface="+mj-lt"/>
              <a:buAutoNum type="arabicPeriod"/>
            </a:pPr>
            <a:r>
              <a:rPr lang="fr-CH" kern="0" dirty="0" smtClean="0">
                <a:solidFill>
                  <a:schemeClr val="bg1"/>
                </a:solidFill>
              </a:rPr>
              <a:t>The </a:t>
            </a:r>
            <a:r>
              <a:rPr lang="fr-CH" kern="0" dirty="0" err="1" smtClean="0">
                <a:solidFill>
                  <a:schemeClr val="bg1"/>
                </a:solidFill>
              </a:rPr>
              <a:t>necessary</a:t>
            </a:r>
            <a:r>
              <a:rPr lang="fr-CH" kern="0" dirty="0" smtClean="0">
                <a:solidFill>
                  <a:schemeClr val="bg1"/>
                </a:solidFill>
              </a:rPr>
              <a:t> </a:t>
            </a:r>
            <a:r>
              <a:rPr lang="fr-CH" kern="0" dirty="0" err="1" smtClean="0">
                <a:solidFill>
                  <a:schemeClr val="bg1"/>
                </a:solidFill>
              </a:rPr>
              <a:t>guiding</a:t>
            </a:r>
            <a:r>
              <a:rPr lang="fr-CH" kern="0" dirty="0" smtClean="0">
                <a:solidFill>
                  <a:schemeClr val="bg1"/>
                </a:solidFill>
              </a:rPr>
              <a:t> </a:t>
            </a:r>
            <a:r>
              <a:rPr lang="fr-CH" kern="0" dirty="0" err="1" smtClean="0">
                <a:solidFill>
                  <a:schemeClr val="bg1"/>
                </a:solidFill>
              </a:rPr>
              <a:t>material</a:t>
            </a:r>
            <a:endParaRPr lang="fr-CH" kern="0" dirty="0" smtClean="0">
              <a:solidFill>
                <a:schemeClr val="bg1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fr-CH" kern="0" dirty="0" smtClean="0">
                <a:solidFill>
                  <a:schemeClr val="bg1"/>
                </a:solidFill>
              </a:rPr>
              <a:t>The </a:t>
            </a:r>
            <a:r>
              <a:rPr lang="fr-CH" kern="0" dirty="0" err="1" smtClean="0">
                <a:solidFill>
                  <a:schemeClr val="bg1"/>
                </a:solidFill>
              </a:rPr>
              <a:t>required</a:t>
            </a:r>
            <a:r>
              <a:rPr lang="fr-CH" kern="0" dirty="0" smtClean="0">
                <a:solidFill>
                  <a:schemeClr val="bg1"/>
                </a:solidFill>
              </a:rPr>
              <a:t> Information Tools</a:t>
            </a:r>
          </a:p>
          <a:p>
            <a:pPr lvl="1">
              <a:buFont typeface="+mj-lt"/>
              <a:buAutoNum type="arabicPeriod"/>
            </a:pPr>
            <a:r>
              <a:rPr lang="fr-CH" b="1" kern="0" dirty="0" smtClean="0">
                <a:solidFill>
                  <a:schemeClr val="bg1"/>
                </a:solidFill>
              </a:rPr>
              <a:t>The QA </a:t>
            </a:r>
            <a:r>
              <a:rPr lang="fr-CH" b="1" kern="0" dirty="0" err="1" smtClean="0">
                <a:solidFill>
                  <a:schemeClr val="bg1"/>
                </a:solidFill>
              </a:rPr>
              <a:t>work</a:t>
            </a:r>
            <a:r>
              <a:rPr lang="fr-CH" b="1" kern="0" dirty="0" smtClean="0">
                <a:solidFill>
                  <a:schemeClr val="bg1"/>
                </a:solidFill>
              </a:rPr>
              <a:t> </a:t>
            </a:r>
            <a:r>
              <a:rPr lang="fr-CH" b="1" kern="0" dirty="0" err="1" smtClean="0">
                <a:solidFill>
                  <a:schemeClr val="bg1"/>
                </a:solidFill>
              </a:rPr>
              <a:t>with</a:t>
            </a:r>
            <a:r>
              <a:rPr lang="fr-CH" b="1" kern="0" dirty="0" smtClean="0">
                <a:solidFill>
                  <a:schemeClr val="bg1"/>
                </a:solidFill>
              </a:rPr>
              <a:t> </a:t>
            </a:r>
            <a:r>
              <a:rPr lang="fr-CH" b="1" kern="0" dirty="0" err="1" smtClean="0">
                <a:solidFill>
                  <a:schemeClr val="bg1"/>
                </a:solidFill>
              </a:rPr>
              <a:t>Partners</a:t>
            </a:r>
            <a:endParaRPr lang="fr-CH" b="1" kern="0" dirty="0" smtClean="0">
              <a:solidFill>
                <a:schemeClr val="bg1"/>
              </a:solidFill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331640" y="6467475"/>
            <a:ext cx="4032525" cy="3317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Rep co-chair ICG WIGOS 2016, B. Calpini P CIMO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accent1">
                    <a:lumMod val="50000"/>
                  </a:schemeClr>
                </a:solidFill>
              </a:rPr>
              <a:t>Partners</a:t>
            </a:r>
            <a:r>
              <a:rPr lang="fr-CH" b="1" dirty="0" smtClean="0">
                <a:solidFill>
                  <a:schemeClr val="accent1">
                    <a:lumMod val="50000"/>
                  </a:schemeClr>
                </a:solidFill>
              </a:rPr>
              <a:t> / </a:t>
            </a:r>
            <a:r>
              <a:rPr lang="fr-CH" b="1" dirty="0" err="1" smtClean="0">
                <a:solidFill>
                  <a:schemeClr val="accent1">
                    <a:lumMod val="50000"/>
                  </a:schemeClr>
                </a:solidFill>
              </a:rPr>
              <a:t>Crowdsourcing</a:t>
            </a:r>
            <a:r>
              <a:rPr lang="fr-CH" b="1" dirty="0" smtClean="0">
                <a:solidFill>
                  <a:schemeClr val="accent1">
                    <a:lumMod val="50000"/>
                  </a:schemeClr>
                </a:solidFill>
              </a:rPr>
              <a:t> / </a:t>
            </a:r>
            <a:r>
              <a:rPr lang="fr-CH" b="1" dirty="0" err="1" smtClean="0">
                <a:solidFill>
                  <a:schemeClr val="accent1">
                    <a:lumMod val="50000"/>
                  </a:schemeClr>
                </a:solidFill>
              </a:rPr>
              <a:t>Big</a:t>
            </a:r>
            <a:r>
              <a:rPr lang="fr-CH" b="1" dirty="0" smtClean="0">
                <a:solidFill>
                  <a:schemeClr val="accent1">
                    <a:lumMod val="50000"/>
                  </a:schemeClr>
                </a:solidFill>
              </a:rPr>
              <a:t> Data</a:t>
            </a:r>
            <a:endParaRPr lang="de-CH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600"/>
            <a:ext cx="91440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91940"/>
            <a:ext cx="3200400" cy="247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7" y="1117600"/>
            <a:ext cx="2511425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0562" y="5720925"/>
            <a:ext cx="2411238" cy="461665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r>
              <a:rPr lang="fr-CH" dirty="0" err="1" smtClean="0"/>
              <a:t>Remote</a:t>
            </a:r>
            <a:r>
              <a:rPr lang="fr-CH" dirty="0" smtClean="0"/>
              <a:t> </a:t>
            </a:r>
            <a:r>
              <a:rPr lang="fr-CH" dirty="0" err="1" smtClean="0"/>
              <a:t>sensing</a:t>
            </a:r>
            <a:endParaRPr lang="fr-CH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366381" y="5720926"/>
            <a:ext cx="2683748" cy="461665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In situ observation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37452" y="5738813"/>
            <a:ext cx="2172390" cy="461665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r>
              <a:rPr lang="fr-CH" dirty="0" err="1" smtClean="0"/>
              <a:t>crowdsourcing</a:t>
            </a:r>
            <a:endParaRPr lang="fr-CH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971800" y="5610061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/>
              <a:t>+</a:t>
            </a:r>
            <a:endParaRPr lang="de-CH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27224" y="561671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/>
              <a:t>+</a:t>
            </a:r>
            <a:endParaRPr lang="de-CH" sz="4000" b="1" dirty="0"/>
          </a:p>
        </p:txBody>
      </p:sp>
      <p:sp>
        <p:nvSpPr>
          <p:cNvPr id="15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331640" y="6467475"/>
            <a:ext cx="4032525" cy="3317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Rep co-chair ICG WIGOS 2016, B. Calpini P CIMO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/>
      <p:bldP spid="14" grpId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Body slide">
  <a:themeElements>
    <a:clrScheme name="WMO-Title-S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MO-Title-SF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MO-Title-S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losing slide">
  <a:themeElements>
    <a:clrScheme name="1_Closing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losing slide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losing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D MeteoSchweiz Variante 1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1095</Words>
  <Application>Microsoft Office PowerPoint</Application>
  <PresentationFormat>Affichage à l'écran (4:3)</PresentationFormat>
  <Paragraphs>165</Paragraphs>
  <Slides>23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Default</vt:lpstr>
      <vt:lpstr>1_Body slide</vt:lpstr>
      <vt:lpstr>1_Closing slide</vt:lpstr>
      <vt:lpstr>1_CD MeteoSchweiz Variante 1</vt:lpstr>
      <vt:lpstr> ICG-WIGOS-5 GENEVA, SWITZERLAND, 25-28 JANUARY 2016 </vt:lpstr>
      <vt:lpstr>Présentation PowerPoint</vt:lpstr>
      <vt:lpstr>New WIGOS Regulatory Material</vt:lpstr>
      <vt:lpstr>New WIGOS Guidance Material</vt:lpstr>
      <vt:lpstr>Présentation PowerPoint</vt:lpstr>
      <vt:lpstr>WIR Components</vt:lpstr>
      <vt:lpstr>Présentation PowerPoint</vt:lpstr>
      <vt:lpstr>Présentation PowerPoint</vt:lpstr>
      <vt:lpstr>Partners / Crowdsourcing / Big Data</vt:lpstr>
      <vt:lpstr>Présentation PowerPoint</vt:lpstr>
      <vt:lpstr>Présentation PowerPoint</vt:lpstr>
      <vt:lpstr>Présentation PowerPoint</vt:lpstr>
      <vt:lpstr>Next Phase of WIGOS Implementation  Guidance from ICG-WIGOS  WMO RA VI WIGOS Workshop (Belgrade, Serbia 24 - 27 November 2015)</vt:lpstr>
      <vt:lpstr>Homework … from President RA VI</vt:lpstr>
      <vt:lpstr>Présentation PowerPoint</vt:lpstr>
      <vt:lpstr>Présentation PowerPoint</vt:lpstr>
      <vt:lpstr>Develop a national implementation plan</vt:lpstr>
      <vt:lpstr>Présentation PowerPoint</vt:lpstr>
      <vt:lpstr>Présentation PowerPoint</vt:lpstr>
      <vt:lpstr>Conclusions</vt:lpstr>
      <vt:lpstr>Présentation PowerPoint</vt:lpstr>
      <vt:lpstr>Présentation PowerPoint</vt:lpstr>
      <vt:lpstr>Thank you for your attention</vt:lpstr>
    </vt:vector>
  </TitlesOfParts>
  <Company>Bureau of Meteorology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IZahumensky@wmo.int;J. Dibbern</dc:creator>
  <cp:lastModifiedBy>Calpini Bertrand</cp:lastModifiedBy>
  <cp:revision>168</cp:revision>
  <dcterms:created xsi:type="dcterms:W3CDTF">2015-05-16T11:25:56Z</dcterms:created>
  <dcterms:modified xsi:type="dcterms:W3CDTF">2016-01-24T15:19:59Z</dcterms:modified>
</cp:coreProperties>
</file>