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0" r:id="rId2"/>
  </p:sldMasterIdLst>
  <p:notesMasterIdLst>
    <p:notesMasterId r:id="rId7"/>
  </p:notesMasterIdLst>
  <p:handoutMasterIdLst>
    <p:handoutMasterId r:id="rId8"/>
  </p:handoutMasterIdLst>
  <p:sldIdLst>
    <p:sldId id="263" r:id="rId3"/>
    <p:sldId id="273" r:id="rId4"/>
    <p:sldId id="275" r:id="rId5"/>
    <p:sldId id="262" r:id="rId6"/>
  </p:sldIdLst>
  <p:sldSz cx="9144000" cy="6858000" type="screen4x3"/>
  <p:notesSz cx="6858000" cy="9144000"/>
  <p:defaultTextStyle>
    <a:defPPr>
      <a:defRPr lang="en-GB"/>
    </a:defPPr>
    <a:lvl1pPr algn="ctr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6B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125" autoAdjust="0"/>
  </p:normalViewPr>
  <p:slideViewPr>
    <p:cSldViewPr>
      <p:cViewPr varScale="1">
        <p:scale>
          <a:sx n="103" d="100"/>
          <a:sy n="103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fld id="{FC2EFD1F-561F-4C3E-96A1-D382CB12D8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389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fld id="{5B646D5B-D828-4086-93A6-FAB251D3B7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8814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b="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fld id="{EC294A9C-8C64-48EA-9B05-8034702503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525019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173D5-B16F-4FF6-AC95-8BBA4875F5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402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01E398-A74E-4638-877F-23DE799662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7738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EB7A8-A9DE-4A03-810F-2CDFA48116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8507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052513"/>
            <a:ext cx="4279900" cy="4897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4897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1FD44-AED5-48AA-9021-A7DC76BAFB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7228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46AF8E-B76A-4B4C-BDB9-40D9CA37A1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1023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825A5-5AB7-4377-AF3D-747348D889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7634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2E817-9F6B-4571-BDA9-2FA61D5498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0750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85FBC-C2B4-4A47-8F3B-6A40601653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36043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33F045-DEC8-445C-9FF0-2048906B0B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1078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9454B-5D87-4961-BC61-E52CD68E88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380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fld id="{8DF94D46-51C4-4A7B-AB0C-7030AC7CFD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90561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25D408-B955-4E12-8BFC-CCECEF123A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0649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21C4-2CC2-4543-AA0F-FDD70FC9E4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4570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A71167-7F2F-49C0-9C4E-1512CF4178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08953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3BB7FD-EA5D-4A92-80F0-036FD67914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91966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CAC56C-2D52-4CFD-A0BB-663532A087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706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5B4E0-B61B-4259-A3AF-243E0AE588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695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9ED9AF-FC6F-4E82-BD8F-21A0A348FC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057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27585C-ABAC-4B9C-94D0-EA1B02690A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282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A6E20-CDA8-455C-916B-C088805D15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218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C8C6E-DC4D-4ADB-B1A3-71E1766CCA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428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4EA56-4956-461C-8276-458B534D0BB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902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51ED7F-1685-40BD-AB27-C0F663EAEF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667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wmo_ppt_2012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0"/>
            <a:r>
              <a:rPr lang="en-GB" altLang="en-US" smtClean="0"/>
              <a:t>First level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08511053-2C4D-45FF-851B-A5791203E23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mo_ppt_2012_las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This space can be used for contact information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F18803F5-A495-4A90-AA0A-F168D8F84A82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54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Thank you for your attention</a:t>
            </a:r>
          </a:p>
        </p:txBody>
      </p:sp>
      <p:sp>
        <p:nvSpPr>
          <p:cNvPr id="2055" name="Title 9"/>
          <p:cNvSpPr txBox="1">
            <a:spLocks/>
          </p:cNvSpPr>
          <p:nvPr/>
        </p:nvSpPr>
        <p:spPr bwMode="auto">
          <a:xfrm>
            <a:off x="117475" y="6380163"/>
            <a:ext cx="114141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cs typeface="Arial" charset="0"/>
              </a:rPr>
              <a:t>www.wmo.int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bg1"/>
          </a:solidFill>
          <a:latin typeface="Arial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bg1"/>
          </a:solidFill>
          <a:latin typeface="Arial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9512" y="2636913"/>
            <a:ext cx="8712968" cy="2304976"/>
          </a:xfrm>
        </p:spPr>
        <p:txBody>
          <a:bodyPr/>
          <a:lstStyle/>
          <a:p>
            <a:r>
              <a:rPr lang="en-US" altLang="en-US" sz="3600" b="1" dirty="0"/>
              <a:t>REVIEW OF </a:t>
            </a:r>
            <a:r>
              <a:rPr lang="en-US" altLang="en-US" sz="3600" b="1" smtClean="0"/>
              <a:t>OUTCOMES </a:t>
            </a:r>
            <a:r>
              <a:rPr lang="en-US" altLang="en-US" sz="3600" b="1" smtClean="0"/>
              <a:t>FROM      </a:t>
            </a:r>
            <a:r>
              <a:rPr lang="en-US" altLang="en-US" sz="3600" b="1" dirty="0" smtClean="0"/>
              <a:t>ICG-WIGOS TASK </a:t>
            </a:r>
            <a:r>
              <a:rPr lang="en-US" altLang="en-US" sz="3600" b="1" dirty="0" smtClean="0"/>
              <a:t>TEAMS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/>
              <a:t>O</a:t>
            </a:r>
            <a:r>
              <a:rPr lang="en-US" altLang="en-US" sz="3600" dirty="0" smtClean="0"/>
              <a:t>utcomes</a:t>
            </a:r>
            <a:r>
              <a:rPr lang="en-US" altLang="en-US" sz="2800" dirty="0" smtClean="0"/>
              <a:t> </a:t>
            </a:r>
            <a:r>
              <a:rPr lang="en-US" altLang="en-US" sz="3600" dirty="0" smtClean="0"/>
              <a:t>from</a:t>
            </a:r>
            <a:r>
              <a:rPr lang="en-US" altLang="en-US" sz="2800" dirty="0" smtClean="0"/>
              <a:t> </a:t>
            </a:r>
            <a:r>
              <a:rPr lang="en-US" altLang="en-US" sz="3600" dirty="0" smtClean="0"/>
              <a:t>the</a:t>
            </a:r>
            <a:r>
              <a:rPr lang="en-US" altLang="en-US" sz="2800" dirty="0" smtClean="0"/>
              <a:t> </a:t>
            </a:r>
            <a:r>
              <a:rPr lang="en-US" altLang="en-US" sz="3600" dirty="0" smtClean="0"/>
              <a:t>4</a:t>
            </a:r>
            <a:r>
              <a:rPr lang="en-US" altLang="en-US" sz="3600" baseline="30000" dirty="0" smtClean="0"/>
              <a:t>th</a:t>
            </a:r>
            <a:r>
              <a:rPr lang="en-US" altLang="en-US" sz="1800" dirty="0" smtClean="0"/>
              <a:t> </a:t>
            </a:r>
            <a:r>
              <a:rPr lang="en-US" altLang="en-US" sz="3600" dirty="0" smtClean="0"/>
              <a:t>Session</a:t>
            </a:r>
            <a:r>
              <a:rPr lang="en-US" altLang="en-US" sz="2400" dirty="0" smtClean="0"/>
              <a:t> </a:t>
            </a:r>
            <a:r>
              <a:rPr lang="en-US" altLang="en-US" sz="3600" dirty="0" smtClean="0"/>
              <a:t>of</a:t>
            </a:r>
            <a:r>
              <a:rPr lang="en-US" altLang="en-US" sz="2400" dirty="0" smtClean="0"/>
              <a:t> </a:t>
            </a:r>
            <a:r>
              <a:rPr lang="en-US" altLang="en-US" sz="3600" dirty="0" smtClean="0"/>
              <a:t>TT-WMD</a:t>
            </a:r>
            <a:endParaRPr lang="en-GB" altLang="en-US" sz="3600" dirty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229200"/>
            <a:ext cx="7921625" cy="792188"/>
          </a:xfrm>
        </p:spPr>
        <p:txBody>
          <a:bodyPr/>
          <a:lstStyle/>
          <a:p>
            <a:r>
              <a:rPr lang="en-US" altLang="en-US" dirty="0" smtClean="0"/>
              <a:t>ICG-WIGOS-5</a:t>
            </a:r>
          </a:p>
        </p:txBody>
      </p:sp>
      <p:sp>
        <p:nvSpPr>
          <p:cNvPr id="15" name="Title 9"/>
          <p:cNvSpPr txBox="1">
            <a:spLocks/>
          </p:cNvSpPr>
          <p:nvPr/>
        </p:nvSpPr>
        <p:spPr>
          <a:xfrm>
            <a:off x="117475" y="6453188"/>
            <a:ext cx="2438400" cy="2889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defTabSz="457200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200" dirty="0">
                <a:latin typeface="Arial"/>
                <a:ea typeface="+mj-ea"/>
                <a:cs typeface="Arial"/>
              </a:rPr>
              <a:t>WMO; </a:t>
            </a:r>
            <a:r>
              <a:rPr lang="en-US" sz="1200" dirty="0" smtClean="0">
                <a:latin typeface="Arial"/>
                <a:ea typeface="+mj-ea"/>
                <a:cs typeface="Arial"/>
              </a:rPr>
              <a:t>OBS/WIGOS</a:t>
            </a:r>
            <a:endParaRPr lang="en-US" sz="1200" dirty="0"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title"/>
          </p:nvPr>
        </p:nvSpPr>
        <p:spPr>
          <a:xfrm>
            <a:off x="35496" y="116632"/>
            <a:ext cx="9001000" cy="647799"/>
          </a:xfrm>
        </p:spPr>
        <p:txBody>
          <a:bodyPr/>
          <a:lstStyle/>
          <a:p>
            <a:r>
              <a:rPr lang="en-US" altLang="en-US" sz="3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ICG-WIGOS Task Team on WIGOS Metadata 4</a:t>
            </a:r>
            <a:r>
              <a:rPr lang="en-US" altLang="en-US" sz="3200" baseline="30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th</a:t>
            </a:r>
            <a:r>
              <a:rPr lang="en-US" altLang="en-US" sz="3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session</a:t>
            </a:r>
            <a:endParaRPr lang="en-GB" altLang="en-US" sz="32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825" y="836712"/>
            <a:ext cx="8713788" cy="5328815"/>
          </a:xfrm>
        </p:spPr>
        <p:txBody>
          <a:bodyPr/>
          <a:lstStyle/>
          <a:p>
            <a:pPr marL="0" indent="230188"/>
            <a:r>
              <a:rPr lang="en-US" sz="2000" dirty="0" smtClean="0"/>
              <a:t>Held </a:t>
            </a:r>
            <a:r>
              <a:rPr lang="en-US" sz="2000" dirty="0"/>
              <a:t>at </a:t>
            </a:r>
            <a:r>
              <a:rPr lang="en-US" sz="2000" dirty="0" err="1"/>
              <a:t>Alanya</a:t>
            </a:r>
            <a:r>
              <a:rPr lang="en-US" sz="2000" dirty="0"/>
              <a:t>, Turkey</a:t>
            </a:r>
            <a:r>
              <a:rPr lang="en-US" sz="2000" dirty="0" smtClean="0"/>
              <a:t>, </a:t>
            </a:r>
            <a:r>
              <a:rPr lang="en-US" sz="2000" dirty="0"/>
              <a:t>from 20 to 23 October </a:t>
            </a:r>
            <a:r>
              <a:rPr lang="en-US" sz="2000" dirty="0" smtClean="0"/>
              <a:t>2015, co-Chaired </a:t>
            </a:r>
            <a:r>
              <a:rPr lang="en-US" sz="2000" dirty="0"/>
              <a:t>by </a:t>
            </a:r>
            <a:r>
              <a:rPr lang="en-US" sz="2000" dirty="0" err="1" smtClean="0"/>
              <a:t>J.Klausen</a:t>
            </a:r>
            <a:r>
              <a:rPr lang="en-US" sz="2000" dirty="0" smtClean="0"/>
              <a:t> </a:t>
            </a:r>
            <a:r>
              <a:rPr lang="en-US" sz="2000" dirty="0"/>
              <a:t>(Switzerland) and </a:t>
            </a:r>
            <a:r>
              <a:rPr lang="en-US" sz="2000" dirty="0" smtClean="0"/>
              <a:t>K</a:t>
            </a:r>
            <a:r>
              <a:rPr lang="en-US" sz="2000" dirty="0"/>
              <a:t>. </a:t>
            </a:r>
            <a:r>
              <a:rPr lang="en-US" sz="2000" dirty="0" err="1"/>
              <a:t>Monnik</a:t>
            </a:r>
            <a:r>
              <a:rPr lang="en-US" sz="2000" dirty="0"/>
              <a:t> (Australia), co-Chairs TT-WMD</a:t>
            </a:r>
            <a:r>
              <a:rPr lang="en-US" sz="2000" dirty="0" smtClean="0"/>
              <a:t>.</a:t>
            </a:r>
          </a:p>
          <a:p>
            <a:pPr marL="0" indent="230188"/>
            <a:endParaRPr lang="en-US" sz="1400" dirty="0"/>
          </a:p>
          <a:p>
            <a:pPr marL="0" indent="230188"/>
            <a:r>
              <a:rPr lang="en-US" sz="2000" dirty="0" smtClean="0"/>
              <a:t>The latest </a:t>
            </a:r>
            <a:r>
              <a:rPr lang="en-US" sz="2000" dirty="0"/>
              <a:t>version of </a:t>
            </a:r>
            <a:r>
              <a:rPr lang="en-US" sz="2000" dirty="0" smtClean="0"/>
              <a:t>OSCAR/Surface structure and code tables were reviewed and taken into account for the </a:t>
            </a:r>
            <a:r>
              <a:rPr lang="en-US" sz="2000" dirty="0"/>
              <a:t>WIGOS Metadata Standard </a:t>
            </a:r>
            <a:r>
              <a:rPr lang="en-US" sz="2000" dirty="0" smtClean="0"/>
              <a:t>WMDS</a:t>
            </a:r>
          </a:p>
          <a:p>
            <a:pPr marL="0" indent="230188"/>
            <a:endParaRPr lang="en-US" sz="1400" dirty="0"/>
          </a:p>
          <a:p>
            <a:pPr marL="0" indent="230188"/>
            <a:r>
              <a:rPr lang="en-US" sz="2000" dirty="0" smtClean="0"/>
              <a:t>The draft </a:t>
            </a:r>
            <a:r>
              <a:rPr lang="en-US" sz="2000" dirty="0"/>
              <a:t>version of the logical data </a:t>
            </a:r>
            <a:r>
              <a:rPr lang="en-US" sz="2000" dirty="0" smtClean="0"/>
              <a:t>model of </a:t>
            </a:r>
            <a:r>
              <a:rPr lang="en-US" sz="2000" dirty="0"/>
              <a:t>OSCAR/Surface, for the exchange of </a:t>
            </a:r>
            <a:r>
              <a:rPr lang="en-US" sz="2000" dirty="0" smtClean="0"/>
              <a:t>metadata was also reviewed, </a:t>
            </a:r>
            <a:r>
              <a:rPr lang="en-US" sz="2000" dirty="0"/>
              <a:t>and </a:t>
            </a:r>
            <a:r>
              <a:rPr lang="en-US" sz="2000" dirty="0" smtClean="0"/>
              <a:t>proposals were made for </a:t>
            </a:r>
            <a:r>
              <a:rPr lang="en-US" sz="2000" dirty="0"/>
              <a:t>its improvement and update, towards a more complete and functional </a:t>
            </a:r>
            <a:r>
              <a:rPr lang="en-US" sz="2000" dirty="0" smtClean="0"/>
              <a:t>model; It reflects in the M-2-M procedures </a:t>
            </a:r>
            <a:r>
              <a:rPr lang="en-US" sz="2000" dirty="0"/>
              <a:t>for the automatic </a:t>
            </a:r>
            <a:r>
              <a:rPr lang="en-US" sz="2000" dirty="0" smtClean="0"/>
              <a:t>transfer </a:t>
            </a:r>
            <a:r>
              <a:rPr lang="en-US" sz="2000" dirty="0"/>
              <a:t>of </a:t>
            </a:r>
            <a:r>
              <a:rPr lang="en-US" sz="2000" dirty="0" smtClean="0"/>
              <a:t>metadata.</a:t>
            </a:r>
          </a:p>
          <a:p>
            <a:pPr marL="0" indent="230188"/>
            <a:endParaRPr lang="en-US" sz="1600" dirty="0"/>
          </a:p>
          <a:p>
            <a:pPr marL="0" indent="230188"/>
            <a:r>
              <a:rPr lang="en-US" sz="2000" dirty="0" smtClean="0"/>
              <a:t>The </a:t>
            </a:r>
            <a:r>
              <a:rPr lang="en-US" sz="2000" dirty="0"/>
              <a:t>development of guidance material for the application of the WMDS was agreed to be </a:t>
            </a:r>
            <a:r>
              <a:rPr lang="en-US" sz="2000" dirty="0" smtClean="0"/>
              <a:t>structured </a:t>
            </a:r>
            <a:r>
              <a:rPr lang="en-US" sz="2000" dirty="0"/>
              <a:t>in 3 sections </a:t>
            </a:r>
            <a:r>
              <a:rPr lang="en-US" sz="2000" dirty="0" smtClean="0"/>
              <a:t>of the Guide: </a:t>
            </a:r>
            <a:r>
              <a:rPr lang="en-US" sz="2000" dirty="0"/>
              <a:t>an </a:t>
            </a:r>
            <a:r>
              <a:rPr lang="en-US" sz="2000" b="1" dirty="0"/>
              <a:t>introduction</a:t>
            </a:r>
            <a:r>
              <a:rPr lang="en-US" sz="2000" dirty="0"/>
              <a:t> with </a:t>
            </a:r>
            <a:r>
              <a:rPr lang="en-US" sz="2000" dirty="0" smtClean="0"/>
              <a:t>the </a:t>
            </a:r>
            <a:r>
              <a:rPr lang="en-US" sz="2000" dirty="0"/>
              <a:t>identification of roles in managing metadata and the description of responsibilities, as well as their relation to OSCAR; the second and third sections dedicated to the </a:t>
            </a:r>
            <a:r>
              <a:rPr lang="en-US" sz="2000" b="1" dirty="0"/>
              <a:t>creation</a:t>
            </a:r>
            <a:r>
              <a:rPr lang="en-US" sz="2000" dirty="0"/>
              <a:t> and </a:t>
            </a:r>
            <a:r>
              <a:rPr lang="en-US" sz="2000" b="1" dirty="0"/>
              <a:t>using</a:t>
            </a:r>
            <a:r>
              <a:rPr lang="en-US" sz="2000" dirty="0"/>
              <a:t> of WIGOS metadata, respectively. The contents are to be developed by TT-WMD by June 2016.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ICG-WIGOS-5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5B4E0-B61B-4259-A3AF-243E0AE58827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4356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title"/>
          </p:nvPr>
        </p:nvSpPr>
        <p:spPr>
          <a:xfrm>
            <a:off x="35496" y="188913"/>
            <a:ext cx="9001000" cy="792162"/>
          </a:xfrm>
        </p:spPr>
        <p:txBody>
          <a:bodyPr/>
          <a:lstStyle/>
          <a:p>
            <a:r>
              <a:rPr lang="en-US" altLang="en-US" sz="3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ICG-WIGOS Task Team on WIGOS Metadata 4</a:t>
            </a:r>
            <a:r>
              <a:rPr lang="en-US" altLang="en-US" sz="3200" baseline="30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th</a:t>
            </a:r>
            <a:r>
              <a:rPr lang="en-US" altLang="en-US" sz="3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session</a:t>
            </a:r>
            <a:endParaRPr lang="en-GB" altLang="en-US" sz="32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395" y="1052513"/>
            <a:ext cx="8785101" cy="5040783"/>
          </a:xfrm>
        </p:spPr>
        <p:txBody>
          <a:bodyPr/>
          <a:lstStyle/>
          <a:p>
            <a:pPr marL="0" indent="230188"/>
            <a:r>
              <a:rPr lang="en-US" sz="2000" dirty="0" smtClean="0"/>
              <a:t>It </a:t>
            </a:r>
            <a:r>
              <a:rPr lang="en-US" sz="2000" dirty="0"/>
              <a:t>was proposed to use the </a:t>
            </a:r>
            <a:r>
              <a:rPr lang="en-US" sz="2000" dirty="0" smtClean="0"/>
              <a:t>CBS </a:t>
            </a:r>
            <a:r>
              <a:rPr lang="en-US" sz="2000" dirty="0"/>
              <a:t>“simple/fast track” procedure, for the approval of new or revised code tables in 2016. </a:t>
            </a:r>
            <a:r>
              <a:rPr lang="en-US" sz="2000" dirty="0" smtClean="0"/>
              <a:t>Draft </a:t>
            </a:r>
            <a:r>
              <a:rPr lang="en-US" sz="2000" dirty="0"/>
              <a:t>tables </a:t>
            </a:r>
            <a:r>
              <a:rPr lang="en-US" sz="2000" dirty="0" smtClean="0"/>
              <a:t>can be </a:t>
            </a:r>
            <a:r>
              <a:rPr lang="en-US" sz="2000" dirty="0"/>
              <a:t>used in "pre-operational </a:t>
            </a:r>
            <a:r>
              <a:rPr lang="en-US" sz="2000" dirty="0" smtClean="0"/>
              <a:t>mode“, meaning that they are </a:t>
            </a:r>
            <a:r>
              <a:rPr lang="en-US" sz="2000" dirty="0"/>
              <a:t>considered to be “good enough” for practical purposes, </a:t>
            </a:r>
            <a:r>
              <a:rPr lang="en-US" sz="2000" dirty="0" smtClean="0"/>
              <a:t>while </a:t>
            </a:r>
            <a:r>
              <a:rPr lang="en-US" sz="2000" dirty="0"/>
              <a:t>the formal approval process </a:t>
            </a:r>
            <a:r>
              <a:rPr lang="en-US" sz="2000" dirty="0" smtClean="0"/>
              <a:t>proceeds;</a:t>
            </a:r>
          </a:p>
          <a:p>
            <a:pPr marL="457200" lvl="1" indent="230188"/>
            <a:r>
              <a:rPr lang="en-US" sz="2000" dirty="0" smtClean="0"/>
              <a:t>Expected small impact </a:t>
            </a:r>
            <a:r>
              <a:rPr lang="en-US" sz="2000" dirty="0"/>
              <a:t>of not having formal </a:t>
            </a:r>
            <a:r>
              <a:rPr lang="en-US" sz="2000" dirty="0" smtClean="0"/>
              <a:t>approval, </a:t>
            </a:r>
            <a:r>
              <a:rPr lang="en-US" sz="2000" dirty="0"/>
              <a:t>since </a:t>
            </a:r>
            <a:r>
              <a:rPr lang="en-US" sz="2000" dirty="0" smtClean="0"/>
              <a:t>changes during </a:t>
            </a:r>
            <a:r>
              <a:rPr lang="en-US" sz="2000" dirty="0"/>
              <a:t>the approval </a:t>
            </a:r>
            <a:r>
              <a:rPr lang="en-US" sz="2000" dirty="0"/>
              <a:t>process are expected </a:t>
            </a:r>
            <a:r>
              <a:rPr lang="en-US" sz="2000" dirty="0" smtClean="0"/>
              <a:t>to be limited </a:t>
            </a:r>
            <a:r>
              <a:rPr lang="en-US" sz="2000" dirty="0"/>
              <a:t>to adjustments of the wording of definitions or to addition of new </a:t>
            </a:r>
            <a:r>
              <a:rPr lang="en-US" sz="2000" dirty="0" smtClean="0"/>
              <a:t>entries. </a:t>
            </a:r>
            <a:r>
              <a:rPr lang="en-US" sz="2000" dirty="0"/>
              <a:t>It is proposed to go through the next </a:t>
            </a:r>
            <a:r>
              <a:rPr lang="en-US" sz="2000" dirty="0" smtClean="0"/>
              <a:t>approval </a:t>
            </a:r>
            <a:r>
              <a:rPr lang="en-US" sz="2000" dirty="0"/>
              <a:t>“fast track” starting in June </a:t>
            </a:r>
            <a:r>
              <a:rPr lang="en-US" sz="2000" dirty="0" smtClean="0"/>
              <a:t>2016.</a:t>
            </a:r>
            <a:endParaRPr lang="en-US" sz="2000" dirty="0"/>
          </a:p>
          <a:p>
            <a:pPr marL="0" indent="230188"/>
            <a:endParaRPr lang="en-US" sz="2000" dirty="0"/>
          </a:p>
          <a:p>
            <a:pPr marL="0" indent="230188"/>
            <a:r>
              <a:rPr lang="en-US" sz="2000" dirty="0" smtClean="0"/>
              <a:t>Taking </a:t>
            </a:r>
            <a:r>
              <a:rPr lang="en-US" sz="2000" dirty="0"/>
              <a:t>into account the conclusions and the tasks that need to be completed before the entry into force (July 2016) of the WIGOS Regulatory </a:t>
            </a:r>
            <a:r>
              <a:rPr lang="en-US" sz="2000" dirty="0" smtClean="0"/>
              <a:t>Material, </a:t>
            </a:r>
            <a:r>
              <a:rPr lang="en-US" sz="2000" dirty="0"/>
              <a:t>the session agreed on the updates to the work </a:t>
            </a:r>
            <a:r>
              <a:rPr lang="en-US" sz="2000" dirty="0" smtClean="0"/>
              <a:t>plan. </a:t>
            </a:r>
            <a:endParaRPr lang="en-US" sz="2000" dirty="0"/>
          </a:p>
          <a:p>
            <a:pPr marL="0" indent="230188"/>
            <a:endParaRPr lang="en-US" sz="2000" dirty="0"/>
          </a:p>
          <a:p>
            <a:pPr marL="0" indent="230188"/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ICG-WIGOS-5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5B4E0-B61B-4259-A3AF-243E0AE58827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3933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Thank you for your attention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653135"/>
            <a:ext cx="8785225" cy="1439689"/>
          </a:xfrm>
        </p:spPr>
        <p:txBody>
          <a:bodyPr/>
          <a:lstStyle/>
          <a:p>
            <a:r>
              <a:rPr lang="en-GB" altLang="en-US" dirty="0"/>
              <a:t>http://www.wmo.int/wigos</a:t>
            </a:r>
            <a:endParaRPr lang="en-GB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ICG-WIGOS-5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8825A5-5AB7-4377-AF3D-747348D8893F}" type="slidenum">
              <a:rPr lang="en-GB" altLang="en-US" smtClean="0"/>
              <a:pPr/>
              <a:t>4</a:t>
            </a:fld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530</TotalTime>
  <Words>366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blank</vt:lpstr>
      <vt:lpstr>Closing slide</vt:lpstr>
      <vt:lpstr>REVIEW OF OUTCOMES FROM      ICG-WIGOS TASK TEAMS Outcomes from the 4th Session of TT-WMD</vt:lpstr>
      <vt:lpstr>ICG-WIGOS Task Team on WIGOS Metadata 4th session</vt:lpstr>
      <vt:lpstr>ICG-WIGOS Task Team on WIGOS Metadata 4th session</vt:lpstr>
      <vt:lpstr>Thank you for your attention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Steve Foreman</dc:creator>
  <cp:lastModifiedBy>Luis Filipe NUNES</cp:lastModifiedBy>
  <cp:revision>16</cp:revision>
  <dcterms:created xsi:type="dcterms:W3CDTF">2016-01-15T08:06:10Z</dcterms:created>
  <dcterms:modified xsi:type="dcterms:W3CDTF">2016-01-25T17:43:51Z</dcterms:modified>
</cp:coreProperties>
</file>