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63" r:id="rId3"/>
    <p:sldId id="256" r:id="rId4"/>
    <p:sldId id="273" r:id="rId5"/>
    <p:sldId id="265" r:id="rId6"/>
    <p:sldId id="274" r:id="rId7"/>
    <p:sldId id="262" r:id="rId8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B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125" autoAdjust="0"/>
  </p:normalViewPr>
  <p:slideViewPr>
    <p:cSldViewPr>
      <p:cViewPr varScale="1">
        <p:scale>
          <a:sx n="103" d="100"/>
          <a:sy n="103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FC2EFD1F-561F-4C3E-96A1-D382CB12D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89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B646D5B-D828-4086-93A6-FAB251D3B7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81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DD949B-6ADA-465E-9EEE-A75CE1F2C01F}" type="slidenum">
              <a:rPr lang="en-GB" altLang="en-US" sz="1200">
                <a:latin typeface="Times" charset="0"/>
              </a:rPr>
              <a:pPr/>
              <a:t>2</a:t>
            </a:fld>
            <a:endParaRPr lang="en-GB" altLang="en-US" sz="1200">
              <a:latin typeface="Times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b="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EC294A9C-8C64-48EA-9B05-8034702503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525019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173D5-B16F-4FF6-AC95-8BBA4875F5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0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E398-A74E-4638-877F-23DE799662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73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EB7A8-A9DE-4A03-810F-2CDFA48116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50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FD44-AED5-48AA-9021-A7DC76BAFB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228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6AF8E-B76A-4B4C-BDB9-40D9CA37A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102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825A5-5AB7-4377-AF3D-747348D889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63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2E817-9F6B-4571-BDA9-2FA61D5498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075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85FBC-C2B4-4A47-8F3B-6A40601653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60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3F045-DEC8-445C-9FF0-2048906B0B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078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9454B-5D87-4961-BC61-E52CD68E8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80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8DF94D46-51C4-4A7B-AB0C-7030AC7CFD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056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5D408-B955-4E12-8BFC-CCECEF123A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649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21C4-2CC2-4543-AA0F-FDD70FC9E4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57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71167-7F2F-49C0-9C4E-1512CF417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895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BB7FD-EA5D-4A92-80F0-036FD6791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196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AC56C-2D52-4CFD-A0BB-663532A087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5B4E0-B61B-4259-A3AF-243E0AE588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95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ED9AF-FC6F-4E82-BD8F-21A0A348F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5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7585C-ABAC-4B9C-94D0-EA1B02690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82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A6E20-CDA8-455C-916B-C088805D15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18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C8C6E-DC4D-4ADB-B1A3-71E1766CCA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4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4EA56-4956-461C-8276-458B534D0B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02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51ED7F-1685-40BD-AB27-C0F663EAEF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667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8511053-2C4D-45FF-851B-A5791203E2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This space can be used for contact information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r>
              <a:rPr lang="en-GB" smtClean="0"/>
              <a:t>ICG-WIGOS-5: WIGOS station identifiers</a:t>
            </a:r>
            <a:endParaRPr lang="en-GB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18803F5-A495-4A90-AA0A-F168D8F84A8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636913"/>
            <a:ext cx="7921625" cy="2304976"/>
          </a:xfrm>
        </p:spPr>
        <p:txBody>
          <a:bodyPr/>
          <a:lstStyle/>
          <a:p>
            <a:r>
              <a:rPr lang="en-US" altLang="en-US" sz="3600" b="1" dirty="0"/>
              <a:t>REVIEW OF WIGOS ACTIVITIES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Outcomes from the Joint RA II/RA V WIGOS Workshop on DRR</a:t>
            </a:r>
            <a:endParaRPr lang="en-GB" altLang="en-US" sz="36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ICG-WIGOS-5</a:t>
            </a:r>
            <a:endParaRPr lang="en-US" altLang="en-US" dirty="0" smtClean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l"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OBS/WIGOS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/>
              <a:t>Contents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Outcomes from the Joint WMO RA II and RA V WIGOS Workshop on DRR</a:t>
            </a:r>
            <a:endParaRPr lang="en-US" altLang="en-US" dirty="0" smtClean="0"/>
          </a:p>
          <a:p>
            <a:r>
              <a:rPr lang="en-US" altLang="en-US" dirty="0" smtClean="0"/>
              <a:t>The Jakarta Declaration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4EA56-4956-461C-8276-458B534D0BBE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 smtClean="0">
                <a:latin typeface="Arial Narrow" panose="020B0606020202030204" pitchFamily="34" charset="0"/>
              </a:rPr>
              <a:t>Joint </a:t>
            </a:r>
            <a:r>
              <a:rPr lang="en-US" altLang="en-US" sz="3400" dirty="0">
                <a:latin typeface="Arial Narrow" panose="020B0606020202030204" pitchFamily="34" charset="0"/>
              </a:rPr>
              <a:t>WMO RA </a:t>
            </a:r>
            <a:r>
              <a:rPr lang="en-US" altLang="en-US" sz="3400" dirty="0" smtClean="0">
                <a:latin typeface="Arial Narrow" panose="020B0606020202030204" pitchFamily="34" charset="0"/>
              </a:rPr>
              <a:t>II/RA </a:t>
            </a:r>
            <a:r>
              <a:rPr lang="en-US" altLang="en-US" sz="3400" dirty="0">
                <a:latin typeface="Arial Narrow" panose="020B0606020202030204" pitchFamily="34" charset="0"/>
              </a:rPr>
              <a:t>V WIGOS Workshop on </a:t>
            </a:r>
            <a:r>
              <a:rPr lang="en-US" altLang="en-US" sz="3400" dirty="0" smtClean="0">
                <a:latin typeface="Arial Narrow" panose="020B0606020202030204" pitchFamily="34" charset="0"/>
              </a:rPr>
              <a:t>DRR</a:t>
            </a:r>
            <a:endParaRPr lang="en-GB" altLang="en-US" sz="3400" dirty="0" smtClean="0">
              <a:latin typeface="Arial Narrow" panose="020B0606020202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040783"/>
          </a:xfrm>
        </p:spPr>
        <p:txBody>
          <a:bodyPr/>
          <a:lstStyle/>
          <a:p>
            <a:pPr marL="0" indent="230188"/>
            <a:r>
              <a:rPr lang="en-US" sz="2000" dirty="0" smtClean="0"/>
              <a:t>Held </a:t>
            </a:r>
            <a:r>
              <a:rPr lang="en-US" sz="2000" dirty="0"/>
              <a:t>in Jakarta, Indonesia, from 12 to 14 October </a:t>
            </a:r>
            <a:r>
              <a:rPr lang="en-US" sz="2000" dirty="0" smtClean="0"/>
              <a:t>2015,</a:t>
            </a:r>
          </a:p>
          <a:p>
            <a:pPr marL="0" indent="230188"/>
            <a:r>
              <a:rPr lang="en-US" sz="2000" dirty="0" smtClean="0"/>
              <a:t>Aimed </a:t>
            </a:r>
            <a:r>
              <a:rPr lang="en-US" sz="2000" dirty="0"/>
              <a:t>at enhancing the exchange of observations across the Southeast Asia region and to improve the availability and </a:t>
            </a:r>
            <a:r>
              <a:rPr lang="en-US" sz="2000" dirty="0" smtClean="0"/>
              <a:t>quality of most relevant observations for DRR </a:t>
            </a:r>
            <a:r>
              <a:rPr lang="en-US" sz="2000" dirty="0"/>
              <a:t>e.g. </a:t>
            </a:r>
            <a:r>
              <a:rPr lang="en-US" sz="2000" dirty="0" smtClean="0"/>
              <a:t>early </a:t>
            </a:r>
            <a:r>
              <a:rPr lang="en-US" sz="2000" dirty="0"/>
              <a:t>warning systems for severe weather </a:t>
            </a:r>
            <a:r>
              <a:rPr lang="en-US" sz="2000" dirty="0" smtClean="0"/>
              <a:t>events</a:t>
            </a:r>
          </a:p>
          <a:p>
            <a:pPr marL="0" indent="230188"/>
            <a:r>
              <a:rPr lang="en-US" sz="2000" dirty="0" smtClean="0"/>
              <a:t>Representatives </a:t>
            </a:r>
            <a:r>
              <a:rPr lang="en-US" sz="2000" dirty="0"/>
              <a:t>from </a:t>
            </a:r>
            <a:r>
              <a:rPr lang="en-US" sz="2000" dirty="0" smtClean="0"/>
              <a:t>8 RA </a:t>
            </a:r>
            <a:r>
              <a:rPr lang="en-US" sz="2000" dirty="0"/>
              <a:t>II and </a:t>
            </a:r>
            <a:r>
              <a:rPr lang="en-US" sz="2000" dirty="0" smtClean="0"/>
              <a:t>6 </a:t>
            </a:r>
            <a:r>
              <a:rPr lang="en-US" sz="2000" dirty="0"/>
              <a:t>RA V WMO </a:t>
            </a:r>
            <a:r>
              <a:rPr lang="en-US" sz="2000" dirty="0" smtClean="0"/>
              <a:t>Members reported </a:t>
            </a:r>
            <a:r>
              <a:rPr lang="en-US" sz="2000" dirty="0"/>
              <a:t>on their national observing networks and participated in the discussions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230188"/>
            <a:r>
              <a:rPr lang="en-US" sz="2000" dirty="0" smtClean="0"/>
              <a:t>Following </a:t>
            </a:r>
            <a:r>
              <a:rPr lang="en-US" sz="2000" dirty="0"/>
              <a:t>specific topics presented by </a:t>
            </a:r>
            <a:r>
              <a:rPr lang="en-US" sz="2000" dirty="0" smtClean="0"/>
              <a:t>8 invited speakers were discussed:</a:t>
            </a:r>
            <a:endParaRPr lang="en-US" sz="2000" dirty="0"/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weather </a:t>
            </a:r>
            <a:r>
              <a:rPr lang="en-US" sz="1800" dirty="0"/>
              <a:t>forecasting and warnings</a:t>
            </a:r>
            <a:r>
              <a:rPr lang="en-US" sz="1800" dirty="0" smtClean="0"/>
              <a:t>,</a:t>
            </a:r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radar </a:t>
            </a:r>
            <a:r>
              <a:rPr lang="en-US" sz="1800" dirty="0"/>
              <a:t>observations</a:t>
            </a:r>
            <a:r>
              <a:rPr lang="en-US" sz="1800" dirty="0" smtClean="0"/>
              <a:t>,</a:t>
            </a:r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lightning </a:t>
            </a:r>
            <a:r>
              <a:rPr lang="en-US" sz="1800" dirty="0"/>
              <a:t>detection systems</a:t>
            </a:r>
            <a:r>
              <a:rPr lang="en-US" sz="1800" dirty="0" smtClean="0"/>
              <a:t>,</a:t>
            </a:r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satellite observations</a:t>
            </a:r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GSM </a:t>
            </a:r>
            <a:r>
              <a:rPr lang="en-US" sz="1800" dirty="0"/>
              <a:t>(Global System for Mobile communications) attenuation by rain</a:t>
            </a:r>
            <a:r>
              <a:rPr lang="en-US" sz="1800" dirty="0" smtClean="0"/>
              <a:t>,</a:t>
            </a:r>
          </a:p>
          <a:p>
            <a:pPr marL="457200" lvl="1" indent="230188">
              <a:spcBef>
                <a:spcPts val="0"/>
              </a:spcBef>
            </a:pPr>
            <a:r>
              <a:rPr lang="en-US" sz="1800" dirty="0" smtClean="0"/>
              <a:t>special </a:t>
            </a:r>
            <a:r>
              <a:rPr lang="en-US" sz="1800" dirty="0"/>
              <a:t>talk on the OSCAR tool</a:t>
            </a:r>
            <a:r>
              <a:rPr lang="en-US" sz="1800" dirty="0" smtClean="0"/>
              <a:t>.</a:t>
            </a:r>
            <a:endParaRPr lang="en-US" sz="2000" dirty="0"/>
          </a:p>
          <a:p>
            <a:pPr marL="0" indent="230188"/>
            <a:r>
              <a:rPr lang="en-US" sz="2000" dirty="0" smtClean="0"/>
              <a:t>Previous draft </a:t>
            </a:r>
            <a:r>
              <a:rPr lang="en-US" sz="2000" dirty="0"/>
              <a:t>plans for common RA II and RA V WIGOS </a:t>
            </a:r>
            <a:r>
              <a:rPr lang="en-US" sz="2000" dirty="0" smtClean="0"/>
              <a:t>projects were reviewed </a:t>
            </a:r>
            <a:r>
              <a:rPr lang="en-US" sz="2000" dirty="0"/>
              <a:t>and further </a:t>
            </a:r>
            <a:r>
              <a:rPr lang="en-US" sz="2000" dirty="0" smtClean="0"/>
              <a:t>developed: “weather </a:t>
            </a:r>
            <a:r>
              <a:rPr lang="en-US" sz="2000" dirty="0"/>
              <a:t>radars </a:t>
            </a:r>
            <a:r>
              <a:rPr lang="en-US" sz="2000" dirty="0" smtClean="0"/>
              <a:t>data” </a:t>
            </a:r>
            <a:r>
              <a:rPr lang="en-US" sz="2000" dirty="0"/>
              <a:t>and </a:t>
            </a:r>
            <a:r>
              <a:rPr lang="en-US" sz="2000" dirty="0" smtClean="0"/>
              <a:t>“satellite data”, </a:t>
            </a:r>
            <a:r>
              <a:rPr lang="en-US" sz="1800" dirty="0" smtClean="0"/>
              <a:t>(had </a:t>
            </a:r>
            <a:r>
              <a:rPr lang="en-US" sz="1800" dirty="0"/>
              <a:t>been drafted </a:t>
            </a:r>
            <a:r>
              <a:rPr lang="en-US" sz="1800" dirty="0" smtClean="0"/>
              <a:t>at </a:t>
            </a:r>
            <a:r>
              <a:rPr lang="en-US" sz="1800" dirty="0"/>
              <a:t>preparatory </a:t>
            </a:r>
            <a:r>
              <a:rPr lang="en-US" sz="1800" dirty="0" smtClean="0"/>
              <a:t>meeting, 21-23 </a:t>
            </a:r>
            <a:r>
              <a:rPr lang="en-US" sz="1800" dirty="0"/>
              <a:t>April 2015 </a:t>
            </a:r>
            <a:r>
              <a:rPr lang="en-US" sz="1800" dirty="0" smtClean="0"/>
              <a:t>Jakarta</a:t>
            </a:r>
            <a:r>
              <a:rPr lang="en-US" sz="1800" dirty="0"/>
              <a:t>, </a:t>
            </a:r>
            <a:r>
              <a:rPr lang="en-US" sz="1800" dirty="0" smtClean="0"/>
              <a:t>Indonesia)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435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400" dirty="0" smtClean="0">
                <a:latin typeface="Arial Narrow" panose="020B0606020202030204" pitchFamily="34" charset="0"/>
              </a:rPr>
              <a:t>The Jakarta Declaration</a:t>
            </a:r>
            <a:endParaRPr lang="en-GB" altLang="en-US" sz="3400" dirty="0" smtClean="0">
              <a:latin typeface="Arial Narrow" panose="020B0606020202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908497"/>
            <a:ext cx="8713788" cy="5400823"/>
          </a:xfrm>
        </p:spPr>
        <p:txBody>
          <a:bodyPr/>
          <a:lstStyle/>
          <a:p>
            <a:pPr marL="0" indent="230188"/>
            <a:r>
              <a:rPr lang="en-US" sz="2000" dirty="0" smtClean="0"/>
              <a:t>The </a:t>
            </a:r>
            <a:r>
              <a:rPr lang="en-US" sz="2000" dirty="0"/>
              <a:t>major outcome of the Workshop is </a:t>
            </a:r>
            <a:r>
              <a:rPr lang="en-US" sz="2000" dirty="0" smtClean="0"/>
              <a:t>the “Jakarta declaration”:</a:t>
            </a:r>
          </a:p>
          <a:p>
            <a:pPr marL="457200" lvl="1" indent="230188"/>
            <a:r>
              <a:rPr lang="en-US" sz="1800" dirty="0" smtClean="0"/>
              <a:t>proposes </a:t>
            </a:r>
            <a:r>
              <a:rPr lang="en-US" sz="1800" dirty="0"/>
              <a:t>to develop </a:t>
            </a:r>
            <a:r>
              <a:rPr lang="en-US" sz="1800" dirty="0" smtClean="0"/>
              <a:t>2 WIGOS projects </a:t>
            </a:r>
            <a:r>
              <a:rPr lang="en-US" sz="1800" dirty="0"/>
              <a:t>across regions II and </a:t>
            </a:r>
            <a:r>
              <a:rPr lang="en-US" sz="1800" dirty="0" smtClean="0"/>
              <a:t>V;</a:t>
            </a:r>
          </a:p>
          <a:p>
            <a:pPr marL="457200" lvl="1" indent="230188"/>
            <a:r>
              <a:rPr lang="en-US" sz="1800" dirty="0" smtClean="0"/>
              <a:t>to </a:t>
            </a:r>
            <a:r>
              <a:rPr lang="en-US" sz="1800" dirty="0"/>
              <a:t>establish a joint coordination group for each </a:t>
            </a:r>
            <a:r>
              <a:rPr lang="en-US" sz="1800" dirty="0" smtClean="0"/>
              <a:t>project;</a:t>
            </a:r>
          </a:p>
          <a:p>
            <a:pPr marL="457200" lvl="1" indent="230188"/>
            <a:r>
              <a:rPr lang="en-US" sz="1800" dirty="0" smtClean="0"/>
              <a:t>the </a:t>
            </a:r>
            <a:r>
              <a:rPr lang="en-US" sz="1800" dirty="0"/>
              <a:t>Management Groups of </a:t>
            </a:r>
            <a:r>
              <a:rPr lang="en-US" sz="1800" dirty="0" smtClean="0"/>
              <a:t>RA </a:t>
            </a:r>
            <a:r>
              <a:rPr lang="en-US" sz="1800" dirty="0"/>
              <a:t>II and RA V are requested to </a:t>
            </a:r>
            <a:r>
              <a:rPr lang="en-US" sz="1800" dirty="0" smtClean="0"/>
              <a:t>review, approve </a:t>
            </a:r>
            <a:r>
              <a:rPr lang="en-US" sz="1800" dirty="0"/>
              <a:t>and support these </a:t>
            </a:r>
            <a:r>
              <a:rPr lang="en-US" sz="1800" dirty="0" smtClean="0"/>
              <a:t>projects.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 a) </a:t>
            </a:r>
            <a:r>
              <a:rPr lang="en-US" sz="2000" dirty="0"/>
              <a:t>“Satellite Data Project” aimed </a:t>
            </a:r>
            <a:r>
              <a:rPr lang="en-US" sz="2000" dirty="0" smtClean="0"/>
              <a:t>at: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dirty="0" smtClean="0"/>
              <a:t>(</a:t>
            </a:r>
            <a:r>
              <a:rPr lang="en-US" sz="1800" dirty="0" err="1"/>
              <a:t>i</a:t>
            </a:r>
            <a:r>
              <a:rPr lang="en-US" sz="1800" dirty="0"/>
              <a:t>) strengthening the capabilities of all Members to use geostationary satellite images and derived products in support of </a:t>
            </a:r>
            <a:r>
              <a:rPr lang="en-US" sz="1800" dirty="0" smtClean="0"/>
              <a:t>DRR;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ii) developing a protocol for the NMHSs in the project countries to request event-driven rapid-scan imagery for their respective national areas of interest</a:t>
            </a:r>
            <a:r>
              <a:rPr lang="en-US" sz="1800" dirty="0" smtClean="0"/>
              <a:t>;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b) “</a:t>
            </a:r>
            <a:r>
              <a:rPr lang="en-US" sz="2000" dirty="0"/>
              <a:t>Radar Data Project” aiming </a:t>
            </a:r>
            <a:r>
              <a:rPr lang="en-US" sz="2000" dirty="0" smtClean="0"/>
              <a:t>at: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dirty="0" smtClean="0"/>
              <a:t>(</a:t>
            </a:r>
            <a:r>
              <a:rPr lang="en-US" sz="1800" dirty="0" err="1"/>
              <a:t>i</a:t>
            </a:r>
            <a:r>
              <a:rPr lang="en-US" sz="1800" dirty="0"/>
              <a:t>) improvement of data quality of existing radars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 smtClean="0"/>
              <a:t>	(</a:t>
            </a:r>
            <a:r>
              <a:rPr lang="en-US" sz="1800" dirty="0"/>
              <a:t>ii) development and expansion of national radar networks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iii) near real time international exchange of radar data</a:t>
            </a:r>
            <a:r>
              <a:rPr lang="en-US" sz="1800" dirty="0" smtClean="0"/>
              <a:t>,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/>
              <a:t>iv) development of «sub-regional» radar data </a:t>
            </a:r>
            <a:r>
              <a:rPr lang="en-US" sz="1800" dirty="0" err="1"/>
              <a:t>centre</a:t>
            </a:r>
            <a:r>
              <a:rPr lang="en-US" sz="1800" dirty="0"/>
              <a:t>(s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400" dirty="0" smtClean="0">
                <a:latin typeface="Arial Narrow" panose="020B0606020202030204" pitchFamily="34" charset="0"/>
              </a:rPr>
              <a:t>The Jakarta Declaration</a:t>
            </a:r>
            <a:endParaRPr lang="en-GB" altLang="en-US" sz="3400" dirty="0" smtClean="0">
              <a:latin typeface="Arial Narrow" panose="020B0606020202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980728"/>
            <a:ext cx="8713788" cy="5184799"/>
          </a:xfrm>
        </p:spPr>
        <p:txBody>
          <a:bodyPr/>
          <a:lstStyle/>
          <a:p>
            <a:pPr marL="0" indent="230188"/>
            <a:r>
              <a:rPr lang="en-US" sz="2200" dirty="0" smtClean="0"/>
              <a:t>Recommends:</a:t>
            </a:r>
          </a:p>
          <a:p>
            <a:pPr marL="457200" lvl="1" indent="230188"/>
            <a:r>
              <a:rPr lang="en-US" sz="2000" dirty="0" smtClean="0"/>
              <a:t>the </a:t>
            </a:r>
            <a:r>
              <a:rPr lang="en-US" sz="2000" dirty="0"/>
              <a:t>WMO </a:t>
            </a:r>
            <a:r>
              <a:rPr lang="en-US" sz="2000" dirty="0" smtClean="0"/>
              <a:t>SG to </a:t>
            </a:r>
            <a:r>
              <a:rPr lang="en-US" sz="2000" dirty="0"/>
              <a:t>support the projects with technical assistance within available </a:t>
            </a:r>
            <a:r>
              <a:rPr lang="en-US" sz="2000" dirty="0" smtClean="0"/>
              <a:t>resources;</a:t>
            </a:r>
          </a:p>
          <a:p>
            <a:pPr marL="457200" lvl="1" indent="230188"/>
            <a:r>
              <a:rPr lang="en-US" sz="2000" dirty="0" smtClean="0"/>
              <a:t>satellite </a:t>
            </a:r>
            <a:r>
              <a:rPr lang="en-US" sz="2000" dirty="0"/>
              <a:t>operators provide the necessary support via </a:t>
            </a:r>
            <a:r>
              <a:rPr lang="en-US" sz="2000" dirty="0" smtClean="0"/>
              <a:t>CGMS.</a:t>
            </a:r>
          </a:p>
          <a:p>
            <a:pPr marL="0" indent="230188"/>
            <a:r>
              <a:rPr lang="en-US" sz="2200" dirty="0" smtClean="0"/>
              <a:t>Encourages</a:t>
            </a:r>
            <a:r>
              <a:rPr lang="en-US" sz="2200" dirty="0"/>
              <a:t>:</a:t>
            </a:r>
          </a:p>
          <a:p>
            <a:pPr marL="457200" lvl="1" indent="230188"/>
            <a:r>
              <a:rPr lang="en-US" sz="2000" dirty="0" smtClean="0"/>
              <a:t>satellite </a:t>
            </a:r>
            <a:r>
              <a:rPr lang="en-US" sz="2000" dirty="0"/>
              <a:t>operators of the </a:t>
            </a:r>
            <a:r>
              <a:rPr lang="en-US" sz="2000" dirty="0" smtClean="0"/>
              <a:t>Rep. </a:t>
            </a:r>
            <a:r>
              <a:rPr lang="en-US" sz="2000" dirty="0"/>
              <a:t>of Korea, </a:t>
            </a:r>
            <a:r>
              <a:rPr lang="en-US" sz="2000" dirty="0" smtClean="0"/>
              <a:t>China </a:t>
            </a:r>
            <a:r>
              <a:rPr lang="en-US" sz="2000" dirty="0"/>
              <a:t>and Japan to make digital data at the full resolution available to all Members </a:t>
            </a:r>
            <a:r>
              <a:rPr lang="en-US" sz="2000" dirty="0" smtClean="0"/>
              <a:t>involved in the “Satellite data project</a:t>
            </a:r>
            <a:r>
              <a:rPr lang="en-US" sz="2000" dirty="0"/>
              <a:t>” and to support it in any way they can</a:t>
            </a:r>
            <a:r>
              <a:rPr lang="en-US" sz="2000" dirty="0" smtClean="0"/>
              <a:t>;</a:t>
            </a:r>
          </a:p>
          <a:p>
            <a:pPr marL="457200" lvl="1" indent="230188"/>
            <a:r>
              <a:rPr lang="en-US" sz="2000" dirty="0" smtClean="0"/>
              <a:t>all </a:t>
            </a:r>
            <a:r>
              <a:rPr lang="en-US" sz="2000" dirty="0"/>
              <a:t>participating Members to freely share their radar data products with other project Members, according to the project </a:t>
            </a:r>
            <a:r>
              <a:rPr lang="en-US" sz="2000" dirty="0" smtClean="0"/>
              <a:t>plan</a:t>
            </a:r>
            <a:endParaRPr lang="en-US" sz="2000" dirty="0"/>
          </a:p>
          <a:p>
            <a:pPr marL="0" indent="230188"/>
            <a:endParaRPr lang="en-US" sz="2000" dirty="0"/>
          </a:p>
          <a:p>
            <a:pPr marL="0" lvl="1" indent="230188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5B4E0-B61B-4259-A3AF-243E0AE58827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200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653135"/>
            <a:ext cx="8785225" cy="1439689"/>
          </a:xfrm>
        </p:spPr>
        <p:txBody>
          <a:bodyPr/>
          <a:lstStyle/>
          <a:p>
            <a:r>
              <a:rPr lang="en-GB" altLang="en-US" dirty="0"/>
              <a:t>http://www.wmo.int/wigos</a:t>
            </a: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ICG-WIGOS-5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825A5-5AB7-4377-AF3D-747348D8893F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</TotalTime>
  <Words>382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</vt:lpstr>
      <vt:lpstr>Closing slide</vt:lpstr>
      <vt:lpstr>REVIEW OF WIGOS ACTIVITIES Outcomes from the Joint RA II/RA V WIGOS Workshop on DRR</vt:lpstr>
      <vt:lpstr>Contents</vt:lpstr>
      <vt:lpstr>Joint WMO RA II/RA V WIGOS Workshop on DRR</vt:lpstr>
      <vt:lpstr>The Jakarta Declaration</vt:lpstr>
      <vt:lpstr>The Jakarta Declaration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Steve Foreman</dc:creator>
  <cp:lastModifiedBy>Luis Filipe NUNES</cp:lastModifiedBy>
  <cp:revision>10</cp:revision>
  <dcterms:created xsi:type="dcterms:W3CDTF">2016-01-15T08:06:10Z</dcterms:created>
  <dcterms:modified xsi:type="dcterms:W3CDTF">2016-01-22T13:28:55Z</dcterms:modified>
</cp:coreProperties>
</file>