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744" r:id="rId2"/>
    <p:sldMasterId id="2147483748" r:id="rId3"/>
  </p:sldMasterIdLst>
  <p:notesMasterIdLst>
    <p:notesMasterId r:id="rId20"/>
  </p:notesMasterIdLst>
  <p:sldIdLst>
    <p:sldId id="256" r:id="rId4"/>
    <p:sldId id="289" r:id="rId5"/>
    <p:sldId id="274" r:id="rId6"/>
    <p:sldId id="275" r:id="rId7"/>
    <p:sldId id="276" r:id="rId8"/>
    <p:sldId id="277" r:id="rId9"/>
    <p:sldId id="279" r:id="rId10"/>
    <p:sldId id="278" r:id="rId11"/>
    <p:sldId id="288" r:id="rId12"/>
    <p:sldId id="280" r:id="rId13"/>
    <p:sldId id="281" r:id="rId14"/>
    <p:sldId id="282" r:id="rId15"/>
    <p:sldId id="283" r:id="rId16"/>
    <p:sldId id="284" r:id="rId17"/>
    <p:sldId id="286" r:id="rId18"/>
    <p:sldId id="287" r:id="rId19"/>
  </p:sldIdLst>
  <p:sldSz cx="9144000" cy="6858000" type="screen4x3"/>
  <p:notesSz cx="6669088" cy="97536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2" autoAdjust="0"/>
    <p:restoredTop sz="94660"/>
  </p:normalViewPr>
  <p:slideViewPr>
    <p:cSldViewPr>
      <p:cViewPr varScale="1">
        <p:scale>
          <a:sx n="60" d="100"/>
          <a:sy n="60" d="100"/>
        </p:scale>
        <p:origin x="-124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87363"/>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a:xfrm>
            <a:off x="3778250" y="0"/>
            <a:ext cx="2889250" cy="487363"/>
          </a:xfrm>
          <a:prstGeom prst="rect">
            <a:avLst/>
          </a:prstGeom>
        </p:spPr>
        <p:txBody>
          <a:bodyPr vert="horz" lIns="91440" tIns="45720" rIns="91440" bIns="45720" rtlCol="0"/>
          <a:lstStyle>
            <a:lvl1pPr algn="r">
              <a:defRPr sz="1200"/>
            </a:lvl1pPr>
          </a:lstStyle>
          <a:p>
            <a:pPr>
              <a:defRPr/>
            </a:pPr>
            <a:fld id="{15D6CE4E-46C1-4F59-8601-FBCBE78E1D7E}" type="datetimeFigureOut">
              <a:rPr lang="de-DE"/>
              <a:pPr>
                <a:defRPr/>
              </a:pPr>
              <a:t>16.02.2015</a:t>
            </a:fld>
            <a:endParaRPr lang="de-DE"/>
          </a:p>
        </p:txBody>
      </p:sp>
      <p:sp>
        <p:nvSpPr>
          <p:cNvPr id="4" name="Folienbildplatzhalter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66750" y="4632325"/>
            <a:ext cx="5335588" cy="4389438"/>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9264650"/>
            <a:ext cx="2889250" cy="487363"/>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778250" y="9264650"/>
            <a:ext cx="2889250" cy="487363"/>
          </a:xfrm>
          <a:prstGeom prst="rect">
            <a:avLst/>
          </a:prstGeom>
        </p:spPr>
        <p:txBody>
          <a:bodyPr vert="horz" lIns="91440" tIns="45720" rIns="91440" bIns="45720" rtlCol="0" anchor="b"/>
          <a:lstStyle>
            <a:lvl1pPr algn="r">
              <a:defRPr sz="1200"/>
            </a:lvl1pPr>
          </a:lstStyle>
          <a:p>
            <a:pPr>
              <a:defRPr/>
            </a:pPr>
            <a:fld id="{E66A82E2-C7FE-4EA0-AD57-C47F41727E0A}" type="slidenum">
              <a:rPr lang="de-DE"/>
              <a:pPr>
                <a:defRPr/>
              </a:pPr>
              <a:t>‹Nr.›</a:t>
            </a:fld>
            <a:endParaRPr lang="de-DE"/>
          </a:p>
        </p:txBody>
      </p:sp>
    </p:spTree>
    <p:extLst>
      <p:ext uri="{BB962C8B-B14F-4D97-AF65-F5344CB8AC3E}">
        <p14:creationId xmlns:p14="http://schemas.microsoft.com/office/powerpoint/2010/main" val="32289290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3" name="Picture 12" descr="K:\Deutscher Wetterdienst\Corporate Design Aktuell\DWD-Logo-Komplett\20mm\RGB\Wortbildmarke mit Claim\bmp\Wortbildmarke-und-Claim-positiv-auf-weiss.bm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94475" y="188913"/>
            <a:ext cx="229552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23"/>
          <p:cNvSpPr>
            <a:spLocks noChangeShapeType="1"/>
          </p:cNvSpPr>
          <p:nvPr userDrawn="1"/>
        </p:nvSpPr>
        <p:spPr bwMode="auto">
          <a:xfrm>
            <a:off x="244475" y="903288"/>
            <a:ext cx="8648700" cy="0"/>
          </a:xfrm>
          <a:prstGeom prst="line">
            <a:avLst/>
          </a:prstGeom>
          <a:noFill/>
          <a:ln w="25400">
            <a:solidFill>
              <a:srgbClr val="2D4B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63" name="Rectangle 2"/>
          <p:cNvSpPr>
            <a:spLocks noGrp="1" noChangeArrowheads="1"/>
          </p:cNvSpPr>
          <p:nvPr>
            <p:ph type="ctrTitle"/>
          </p:nvPr>
        </p:nvSpPr>
        <p:spPr>
          <a:xfrm>
            <a:off x="468313" y="5440363"/>
            <a:ext cx="8207375" cy="898525"/>
          </a:xfrm>
        </p:spPr>
        <p:txBody>
          <a:bodyPr anchorCtr="1"/>
          <a:lstStyle>
            <a:lvl1pPr algn="ctr">
              <a:defRPr sz="3600"/>
            </a:lvl1pPr>
          </a:lstStyle>
          <a:p>
            <a:pPr lvl="0"/>
            <a:r>
              <a:rPr lang="de-DE" noProof="0" smtClean="0"/>
              <a:t>Titelmasterformat durch Klicken bearbeiten</a:t>
            </a:r>
          </a:p>
        </p:txBody>
      </p:sp>
    </p:spTree>
    <p:extLst>
      <p:ext uri="{BB962C8B-B14F-4D97-AF65-F5344CB8AC3E}">
        <p14:creationId xmlns:p14="http://schemas.microsoft.com/office/powerpoint/2010/main" val="82470065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fei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Rectangle 15"/>
          <p:cNvSpPr>
            <a:spLocks noGrp="1" noChangeArrowheads="1"/>
          </p:cNvSpPr>
          <p:nvPr>
            <p:ph type="ftr" sz="quarter" idx="10"/>
          </p:nvPr>
        </p:nvSpPr>
        <p:spPr/>
        <p:txBody>
          <a:bodyPr/>
          <a:lstStyle>
            <a:lvl1pPr>
              <a:defRPr/>
            </a:lvl1pPr>
          </a:lstStyle>
          <a:p>
            <a:pPr>
              <a:defRPr/>
            </a:pPr>
            <a:r>
              <a:rPr lang="de-DE" dirty="0" smtClean="0"/>
              <a:t>ST-QM – 04.02.2015</a:t>
            </a:r>
            <a:endParaRPr lang="de-DE" dirty="0"/>
          </a:p>
        </p:txBody>
      </p:sp>
      <p:sp>
        <p:nvSpPr>
          <p:cNvPr id="5" name="Foliennummernplatzhalter 1"/>
          <p:cNvSpPr>
            <a:spLocks noGrp="1"/>
          </p:cNvSpPr>
          <p:nvPr>
            <p:ph type="sldNum" sz="quarter" idx="11"/>
          </p:nvPr>
        </p:nvSpPr>
        <p:spPr/>
        <p:txBody>
          <a:bodyPr/>
          <a:lstStyle>
            <a:lvl1pPr>
              <a:defRPr/>
            </a:lvl1pPr>
          </a:lstStyle>
          <a:p>
            <a:pPr>
              <a:defRPr/>
            </a:pPr>
            <a:fld id="{AD60E834-B451-4463-813D-9785E95547AA}" type="slidenum">
              <a:rPr lang="de-DE"/>
              <a:pPr>
                <a:defRPr/>
              </a:pPr>
              <a:t>‹Nr.›</a:t>
            </a:fld>
            <a:endParaRPr lang="de-DE" dirty="0"/>
          </a:p>
        </p:txBody>
      </p:sp>
    </p:spTree>
    <p:extLst>
      <p:ext uri="{BB962C8B-B14F-4D97-AF65-F5344CB8AC3E}">
        <p14:creationId xmlns:p14="http://schemas.microsoft.com/office/powerpoint/2010/main" val="187127312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Kästch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lvl1pPr marL="352425" indent="-352425">
              <a:buFont typeface="Wingdings" pitchFamily="2" charset="2"/>
              <a:buChar char="n"/>
              <a:defRPr/>
            </a:lvl1pPr>
            <a:lvl2pPr marL="692150" indent="-260350">
              <a:buFont typeface="Wingdings" pitchFamily="2" charset="2"/>
              <a:buChar char="n"/>
              <a:defRPr/>
            </a:lvl2pPr>
            <a:lvl3pPr marL="1143000" indent="-228600">
              <a:buFont typeface="Wingdings" pitchFamily="2" charset="2"/>
              <a:buChar char="n"/>
              <a:defRPr/>
            </a:lvl3pPr>
            <a:lvl4pPr marL="1600200" indent="-228600">
              <a:buFont typeface="Wingdings" pitchFamily="2" charset="2"/>
              <a:buChar char="n"/>
              <a:defRPr/>
            </a:lvl4pPr>
            <a:lvl5pPr marL="2057400" indent="-228600">
              <a:buFont typeface="Wingdings" pitchFamily="2" charset="2"/>
              <a:buChar char="n"/>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5"/>
          <p:cNvSpPr>
            <a:spLocks noGrp="1" noChangeArrowheads="1"/>
          </p:cNvSpPr>
          <p:nvPr>
            <p:ph type="ftr" sz="quarter" idx="10"/>
          </p:nvPr>
        </p:nvSpPr>
        <p:spPr/>
        <p:txBody>
          <a:bodyPr/>
          <a:lstStyle>
            <a:lvl1pPr>
              <a:defRPr/>
            </a:lvl1pPr>
          </a:lstStyle>
          <a:p>
            <a:pPr>
              <a:defRPr/>
            </a:pPr>
            <a:r>
              <a:rPr lang="de-DE"/>
              <a:t>ST-QM – 07.02.2014</a:t>
            </a:r>
          </a:p>
        </p:txBody>
      </p:sp>
      <p:sp>
        <p:nvSpPr>
          <p:cNvPr id="5" name="Foliennummernplatzhalter 1"/>
          <p:cNvSpPr>
            <a:spLocks noGrp="1"/>
          </p:cNvSpPr>
          <p:nvPr>
            <p:ph type="sldNum" sz="quarter" idx="11"/>
          </p:nvPr>
        </p:nvSpPr>
        <p:spPr/>
        <p:txBody>
          <a:bodyPr/>
          <a:lstStyle>
            <a:lvl1pPr>
              <a:defRPr/>
            </a:lvl1pPr>
          </a:lstStyle>
          <a:p>
            <a:pPr>
              <a:defRPr/>
            </a:pPr>
            <a:fld id="{E99F1D0B-8749-4E11-81BA-9D4B113A2F3B}" type="slidenum">
              <a:rPr lang="de-DE"/>
              <a:pPr>
                <a:defRPr/>
              </a:pPr>
              <a:t>‹Nr.›</a:t>
            </a:fld>
            <a:endParaRPr lang="de-DE" dirty="0"/>
          </a:p>
        </p:txBody>
      </p:sp>
    </p:spTree>
    <p:extLst>
      <p:ext uri="{BB962C8B-B14F-4D97-AF65-F5344CB8AC3E}">
        <p14:creationId xmlns:p14="http://schemas.microsoft.com/office/powerpoint/2010/main" val="263121315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und Inhalt Punk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lvl1pPr marL="352425" indent="-352425">
              <a:buFont typeface="Wingdings" pitchFamily="2" charset="2"/>
              <a:buChar char=""/>
              <a:defRPr/>
            </a:lvl1pPr>
            <a:lvl2pPr marL="692150" indent="-260350">
              <a:buFont typeface="Wingdings" pitchFamily="2" charset="2"/>
              <a:buChar char=""/>
              <a:defRPr/>
            </a:lvl2pPr>
            <a:lvl3pPr marL="1143000" indent="-228600">
              <a:buFont typeface="Wingdings" pitchFamily="2" charset="2"/>
              <a:buChar char=""/>
              <a:defRPr/>
            </a:lvl3pPr>
            <a:lvl4pPr marL="1600200" indent="-228600">
              <a:buFont typeface="Wingdings" pitchFamily="2" charset="2"/>
              <a:buChar char=""/>
              <a:defRPr/>
            </a:lvl4pPr>
            <a:lvl5pPr marL="2057400" indent="-228600">
              <a:buFont typeface="Wingdings" pitchFamily="2" charset="2"/>
              <a:buChar char=""/>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5"/>
          <p:cNvSpPr>
            <a:spLocks noGrp="1" noChangeArrowheads="1"/>
          </p:cNvSpPr>
          <p:nvPr>
            <p:ph type="ftr" sz="quarter" idx="10"/>
          </p:nvPr>
        </p:nvSpPr>
        <p:spPr/>
        <p:txBody>
          <a:bodyPr/>
          <a:lstStyle>
            <a:lvl1pPr>
              <a:defRPr/>
            </a:lvl1pPr>
          </a:lstStyle>
          <a:p>
            <a:pPr>
              <a:defRPr/>
            </a:pPr>
            <a:r>
              <a:rPr lang="de-DE"/>
              <a:t>ST-QM – 07.02.2014</a:t>
            </a:r>
          </a:p>
        </p:txBody>
      </p:sp>
      <p:sp>
        <p:nvSpPr>
          <p:cNvPr id="5" name="Foliennummernplatzhalter 1"/>
          <p:cNvSpPr>
            <a:spLocks noGrp="1"/>
          </p:cNvSpPr>
          <p:nvPr>
            <p:ph type="sldNum" sz="quarter" idx="11"/>
          </p:nvPr>
        </p:nvSpPr>
        <p:spPr/>
        <p:txBody>
          <a:bodyPr/>
          <a:lstStyle>
            <a:lvl1pPr>
              <a:defRPr/>
            </a:lvl1pPr>
          </a:lstStyle>
          <a:p>
            <a:pPr>
              <a:defRPr/>
            </a:pPr>
            <a:fld id="{6CB032DC-CB05-4380-81CB-E929AEB181F6}" type="slidenum">
              <a:rPr lang="de-DE"/>
              <a:pPr>
                <a:defRPr/>
              </a:pPr>
              <a:t>‹Nr.›</a:t>
            </a:fld>
            <a:endParaRPr lang="de-DE" dirty="0"/>
          </a:p>
        </p:txBody>
      </p:sp>
    </p:spTree>
    <p:extLst>
      <p:ext uri="{BB962C8B-B14F-4D97-AF65-F5344CB8AC3E}">
        <p14:creationId xmlns:p14="http://schemas.microsoft.com/office/powerpoint/2010/main" val="56937284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5"/>
          <p:cNvSpPr>
            <a:spLocks noGrp="1" noChangeArrowheads="1"/>
          </p:cNvSpPr>
          <p:nvPr>
            <p:ph type="ftr" sz="quarter" idx="10"/>
          </p:nvPr>
        </p:nvSpPr>
        <p:spPr/>
        <p:txBody>
          <a:bodyPr/>
          <a:lstStyle>
            <a:lvl1pPr>
              <a:defRPr/>
            </a:lvl1pPr>
          </a:lstStyle>
          <a:p>
            <a:pPr>
              <a:defRPr/>
            </a:pPr>
            <a:r>
              <a:rPr lang="de-DE"/>
              <a:t>ST-QM – 07.02.2014</a:t>
            </a:r>
          </a:p>
        </p:txBody>
      </p:sp>
      <p:sp>
        <p:nvSpPr>
          <p:cNvPr id="3" name="Foliennummernplatzhalter 1"/>
          <p:cNvSpPr>
            <a:spLocks noGrp="1"/>
          </p:cNvSpPr>
          <p:nvPr>
            <p:ph type="sldNum" sz="quarter" idx="11"/>
          </p:nvPr>
        </p:nvSpPr>
        <p:spPr/>
        <p:txBody>
          <a:bodyPr/>
          <a:lstStyle>
            <a:lvl1pPr>
              <a:defRPr/>
            </a:lvl1pPr>
          </a:lstStyle>
          <a:p>
            <a:pPr>
              <a:defRPr/>
            </a:pPr>
            <a:fld id="{3DCF42FC-F050-4B1B-9975-FA2E86C776BC}" type="slidenum">
              <a:rPr lang="de-DE"/>
              <a:pPr>
                <a:defRPr/>
              </a:pPr>
              <a:t>‹Nr.›</a:t>
            </a:fld>
            <a:endParaRPr lang="de-DE" dirty="0"/>
          </a:p>
        </p:txBody>
      </p:sp>
    </p:spTree>
    <p:extLst>
      <p:ext uri="{BB962C8B-B14F-4D97-AF65-F5344CB8AC3E}">
        <p14:creationId xmlns:p14="http://schemas.microsoft.com/office/powerpoint/2010/main" val="145028040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el und Inhalt Kästch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lvl1pPr marL="352425" indent="-352425">
              <a:buFont typeface="Wingdings" pitchFamily="2" charset="2"/>
              <a:buChar char="n"/>
              <a:defRPr/>
            </a:lvl1pPr>
            <a:lvl2pPr marL="692150" indent="-260350">
              <a:buFont typeface="Wingdings" pitchFamily="2" charset="2"/>
              <a:buChar char="n"/>
              <a:defRPr/>
            </a:lvl2pPr>
            <a:lvl3pPr marL="1143000" indent="-228600">
              <a:buFont typeface="Wingdings" pitchFamily="2" charset="2"/>
              <a:buChar char="n"/>
              <a:defRPr/>
            </a:lvl3pPr>
            <a:lvl4pPr marL="1600200" indent="-228600">
              <a:buFont typeface="Wingdings" pitchFamily="2" charset="2"/>
              <a:buChar char="n"/>
              <a:defRPr/>
            </a:lvl4pPr>
            <a:lvl5pPr marL="2057400" indent="-228600">
              <a:buFont typeface="Wingdings" pitchFamily="2" charset="2"/>
              <a:buChar char="n"/>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5"/>
          <p:cNvSpPr>
            <a:spLocks noGrp="1" noChangeArrowheads="1"/>
          </p:cNvSpPr>
          <p:nvPr>
            <p:ph type="ftr" sz="quarter" idx="10"/>
          </p:nvPr>
        </p:nvSpPr>
        <p:spPr/>
        <p:txBody>
          <a:bodyPr/>
          <a:lstStyle>
            <a:lvl1pPr>
              <a:defRPr/>
            </a:lvl1pPr>
          </a:lstStyle>
          <a:p>
            <a:pPr>
              <a:defRPr/>
            </a:pPr>
            <a:r>
              <a:rPr lang="de-DE"/>
              <a:t>ST-QM – 07.02.2014</a:t>
            </a:r>
          </a:p>
        </p:txBody>
      </p:sp>
      <p:sp>
        <p:nvSpPr>
          <p:cNvPr id="5" name="Foliennummernplatzhalter 1"/>
          <p:cNvSpPr>
            <a:spLocks noGrp="1"/>
          </p:cNvSpPr>
          <p:nvPr>
            <p:ph type="sldNum" sz="quarter" idx="11"/>
          </p:nvPr>
        </p:nvSpPr>
        <p:spPr/>
        <p:txBody>
          <a:bodyPr/>
          <a:lstStyle>
            <a:lvl1pPr>
              <a:defRPr/>
            </a:lvl1pPr>
          </a:lstStyle>
          <a:p>
            <a:pPr>
              <a:defRPr/>
            </a:pPr>
            <a:fld id="{2464664C-E9EB-40F0-8739-1D2D38C25A0E}" type="slidenum">
              <a:rPr lang="de-DE"/>
              <a:pPr>
                <a:defRPr/>
              </a:pPr>
              <a:t>‹Nr.›</a:t>
            </a:fld>
            <a:endParaRPr lang="de-DE"/>
          </a:p>
        </p:txBody>
      </p:sp>
    </p:spTree>
    <p:extLst>
      <p:ext uri="{BB962C8B-B14F-4D97-AF65-F5344CB8AC3E}">
        <p14:creationId xmlns:p14="http://schemas.microsoft.com/office/powerpoint/2010/main" val="18694959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el und Inhalt Kästch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lang="de-DE" smtClean="0"/>
            </a:lvl1pPr>
            <a:lvl2pPr>
              <a:defRPr lang="de-DE" smtClean="0"/>
            </a:lvl2pPr>
            <a:lvl3pPr>
              <a:defRPr lang="de-DE" smtClean="0"/>
            </a:lvl3pPr>
            <a:lvl4pPr>
              <a:defRPr lang="de-DE" smtClean="0"/>
            </a:lvl4pPr>
            <a:lvl5pPr>
              <a:defRPr lang="de-DE"/>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5"/>
          <p:cNvSpPr>
            <a:spLocks noGrp="1" noChangeArrowheads="1"/>
          </p:cNvSpPr>
          <p:nvPr>
            <p:ph type="ftr" sz="quarter" idx="10"/>
          </p:nvPr>
        </p:nvSpPr>
        <p:spPr/>
        <p:txBody>
          <a:bodyPr/>
          <a:lstStyle>
            <a:lvl1pPr>
              <a:defRPr/>
            </a:lvl1pPr>
          </a:lstStyle>
          <a:p>
            <a:pPr>
              <a:defRPr/>
            </a:pPr>
            <a:r>
              <a:rPr lang="de-DE"/>
              <a:t>ST-QM – 07.02.2014</a:t>
            </a:r>
          </a:p>
        </p:txBody>
      </p:sp>
      <p:sp>
        <p:nvSpPr>
          <p:cNvPr id="5" name="Foliennummernplatzhalter 1"/>
          <p:cNvSpPr>
            <a:spLocks noGrp="1"/>
          </p:cNvSpPr>
          <p:nvPr>
            <p:ph type="sldNum" sz="quarter" idx="11"/>
          </p:nvPr>
        </p:nvSpPr>
        <p:spPr/>
        <p:txBody>
          <a:bodyPr/>
          <a:lstStyle>
            <a:lvl1pPr>
              <a:defRPr/>
            </a:lvl1pPr>
          </a:lstStyle>
          <a:p>
            <a:pPr>
              <a:defRPr/>
            </a:pPr>
            <a:fld id="{83D43370-C699-496B-A2F7-31F6D47E81E7}" type="slidenum">
              <a:rPr lang="de-DE"/>
              <a:pPr>
                <a:defRPr/>
              </a:pPr>
              <a:t>‹Nr.›</a:t>
            </a:fld>
            <a:endParaRPr lang="de-DE"/>
          </a:p>
        </p:txBody>
      </p:sp>
    </p:spTree>
    <p:extLst>
      <p:ext uri="{BB962C8B-B14F-4D97-AF65-F5344CB8AC3E}">
        <p14:creationId xmlns:p14="http://schemas.microsoft.com/office/powerpoint/2010/main" val="240619596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6.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196975"/>
            <a:ext cx="83534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e-DE" altLang="de-DE" smtClean="0"/>
              <a:t>Folienmasterformat durch Klicken bearbeiten</a:t>
            </a:r>
          </a:p>
        </p:txBody>
      </p:sp>
      <p:sp>
        <p:nvSpPr>
          <p:cNvPr id="1027" name="Rectangle 3"/>
          <p:cNvSpPr>
            <a:spLocks noGrp="1" noChangeArrowheads="1"/>
          </p:cNvSpPr>
          <p:nvPr>
            <p:ph type="body" idx="1"/>
          </p:nvPr>
        </p:nvSpPr>
        <p:spPr bwMode="auto">
          <a:xfrm>
            <a:off x="395288" y="1839913"/>
            <a:ext cx="8353425" cy="431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8" name="Line 23"/>
          <p:cNvSpPr>
            <a:spLocks noChangeShapeType="1"/>
          </p:cNvSpPr>
          <p:nvPr/>
        </p:nvSpPr>
        <p:spPr bwMode="auto">
          <a:xfrm>
            <a:off x="244475" y="6351588"/>
            <a:ext cx="8613775" cy="0"/>
          </a:xfrm>
          <a:prstGeom prst="line">
            <a:avLst/>
          </a:prstGeom>
          <a:noFill/>
          <a:ln w="15240">
            <a:solidFill>
              <a:srgbClr val="2D4B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1029" name="Picture 28" descr="Bundesadler_klein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775" y="6405563"/>
            <a:ext cx="44608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2" descr="K:\Deutscher Wetterdienst\Corporate Design Aktuell\DWD-Logo-Komplett\20mm\RGB\Wortbildmarke mit Claim\bmp\Wortbildmarke-und-Claim-positiv-auf-weiss.bmp"/>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94475" y="188913"/>
            <a:ext cx="229552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23"/>
          <p:cNvSpPr>
            <a:spLocks noChangeShapeType="1"/>
          </p:cNvSpPr>
          <p:nvPr/>
        </p:nvSpPr>
        <p:spPr bwMode="auto">
          <a:xfrm>
            <a:off x="244475" y="903288"/>
            <a:ext cx="8648700" cy="0"/>
          </a:xfrm>
          <a:prstGeom prst="line">
            <a:avLst/>
          </a:prstGeom>
          <a:noFill/>
          <a:ln w="25400">
            <a:solidFill>
              <a:srgbClr val="2D4B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tangle 15"/>
          <p:cNvSpPr>
            <a:spLocks noGrp="1" noChangeArrowheads="1"/>
          </p:cNvSpPr>
          <p:nvPr>
            <p:ph type="ftr" sz="quarter" idx="3"/>
          </p:nvPr>
        </p:nvSpPr>
        <p:spPr>
          <a:xfrm>
            <a:off x="4572000" y="6381750"/>
            <a:ext cx="3709988" cy="215900"/>
          </a:xfrm>
          <a:prstGeom prst="rect">
            <a:avLst/>
          </a:prstGeom>
          <a:ln/>
        </p:spPr>
        <p:txBody>
          <a:bodyPr vert="horz" wrap="square" lIns="91440" tIns="45720" rIns="91440" bIns="45720" numCol="1" anchor="ctr" anchorCtr="0" compatLnSpc="1">
            <a:prstTxWarp prst="textNoShape">
              <a:avLst/>
            </a:prstTxWarp>
          </a:bodyPr>
          <a:lstStyle>
            <a:lvl1pPr algn="r" eaLnBrk="0" hangingPunct="0">
              <a:defRPr sz="1000">
                <a:cs typeface="+mn-cs"/>
              </a:defRPr>
            </a:lvl1pPr>
          </a:lstStyle>
          <a:p>
            <a:pPr>
              <a:defRPr/>
            </a:pPr>
            <a:r>
              <a:rPr lang="de-DE"/>
              <a:t>ST-QM – 07.02.2014</a:t>
            </a:r>
          </a:p>
        </p:txBody>
      </p:sp>
      <p:sp>
        <p:nvSpPr>
          <p:cNvPr id="20" name="Foliennummernplatzhalter 1"/>
          <p:cNvSpPr>
            <a:spLocks noGrp="1"/>
          </p:cNvSpPr>
          <p:nvPr>
            <p:ph type="sldNum" sz="quarter" idx="4"/>
          </p:nvPr>
        </p:nvSpPr>
        <p:spPr>
          <a:xfrm>
            <a:off x="8283575" y="6381750"/>
            <a:ext cx="465138" cy="215900"/>
          </a:xfrm>
          <a:prstGeom prst="rect">
            <a:avLst/>
          </a:prstGeom>
        </p:spPr>
        <p:txBody>
          <a:bodyPr lIns="0" tIns="0" rIns="0" bIns="0" anchor="ctr" anchorCtr="0"/>
          <a:lstStyle>
            <a:lvl1pPr algn="r" eaLnBrk="0" hangingPunct="0">
              <a:defRPr sz="1000">
                <a:cs typeface="+mn-cs"/>
              </a:defRPr>
            </a:lvl1pPr>
          </a:lstStyle>
          <a:p>
            <a:pPr>
              <a:defRPr/>
            </a:pPr>
            <a:fld id="{D65189FD-A6DD-4A84-B6E0-0842C8CCE76D}"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3805" r:id="rId1"/>
    <p:sldLayoutId id="2147483799" r:id="rId2"/>
    <p:sldLayoutId id="2147483800" r:id="rId3"/>
    <p:sldLayoutId id="2147483801" r:id="rId4"/>
    <p:sldLayoutId id="2147483802" r:id="rId5"/>
  </p:sldLayoutIdLst>
  <p:transition>
    <p:fade/>
  </p:transition>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L="352425" indent="-352425"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ea typeface="+mn-ea"/>
          <a:cs typeface="+mn-cs"/>
        </a:defRPr>
      </a:lvl1pPr>
      <a:lvl2pPr marL="692150" indent="-260350"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defRPr>
      </a:lvl2pPr>
      <a:lvl3pPr marL="1143000" indent="-228600"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defRPr>
      </a:lvl3pPr>
      <a:lvl4pPr marL="1600200" indent="-228600"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defRPr>
      </a:lvl4pPr>
      <a:lvl5pPr marL="2057400" indent="-228600" algn="l" rtl="0" eaLnBrk="0" fontAlgn="base" hangingPunct="0">
        <a:spcBef>
          <a:spcPct val="40000"/>
        </a:spcBef>
        <a:spcAft>
          <a:spcPct val="0"/>
        </a:spcAft>
        <a:buClr>
          <a:schemeClr val="tx2"/>
        </a:buClr>
        <a:buSzPct val="95000"/>
        <a:buFont typeface="Wingdings" pitchFamily="2" charset="2"/>
        <a:buChar char="è"/>
        <a:defRPr>
          <a:solidFill>
            <a:schemeClr val="tx1"/>
          </a:solidFill>
          <a:latin typeface="+mn-lt"/>
        </a:defRPr>
      </a:lvl5pPr>
      <a:lvl6pPr marL="2514600" indent="-228600" algn="l" rtl="0" eaLnBrk="1" fontAlgn="base" hangingPunct="1">
        <a:spcBef>
          <a:spcPct val="40000"/>
        </a:spcBef>
        <a:spcAft>
          <a:spcPct val="0"/>
        </a:spcAft>
        <a:buClr>
          <a:schemeClr val="accent1"/>
        </a:buClr>
        <a:buFont typeface="Wingdings" pitchFamily="2" charset="2"/>
        <a:buChar char="è"/>
        <a:defRPr>
          <a:solidFill>
            <a:schemeClr val="tx1"/>
          </a:solidFill>
          <a:latin typeface="+mn-lt"/>
        </a:defRPr>
      </a:lvl6pPr>
      <a:lvl7pPr marL="2971800" indent="-228600" algn="l" rtl="0" eaLnBrk="1" fontAlgn="base" hangingPunct="1">
        <a:spcBef>
          <a:spcPct val="40000"/>
        </a:spcBef>
        <a:spcAft>
          <a:spcPct val="0"/>
        </a:spcAft>
        <a:buClr>
          <a:schemeClr val="accent1"/>
        </a:buClr>
        <a:buFont typeface="Wingdings" pitchFamily="2" charset="2"/>
        <a:buChar char="è"/>
        <a:defRPr>
          <a:solidFill>
            <a:schemeClr val="tx1"/>
          </a:solidFill>
          <a:latin typeface="+mn-lt"/>
        </a:defRPr>
      </a:lvl7pPr>
      <a:lvl8pPr marL="3429000" indent="-228600" algn="l" rtl="0" eaLnBrk="1" fontAlgn="base" hangingPunct="1">
        <a:spcBef>
          <a:spcPct val="40000"/>
        </a:spcBef>
        <a:spcAft>
          <a:spcPct val="0"/>
        </a:spcAft>
        <a:buClr>
          <a:schemeClr val="accent1"/>
        </a:buClr>
        <a:buFont typeface="Wingdings" pitchFamily="2" charset="2"/>
        <a:buChar char="è"/>
        <a:defRPr>
          <a:solidFill>
            <a:schemeClr val="tx1"/>
          </a:solidFill>
          <a:latin typeface="+mn-lt"/>
        </a:defRPr>
      </a:lvl8pPr>
      <a:lvl9pPr marL="3886200" indent="-228600" algn="l" rtl="0" eaLnBrk="1" fontAlgn="base" hangingPunct="1">
        <a:spcBef>
          <a:spcPct val="40000"/>
        </a:spcBef>
        <a:spcAft>
          <a:spcPct val="0"/>
        </a:spcAft>
        <a:buClr>
          <a:schemeClr val="accent1"/>
        </a:buClr>
        <a:buFont typeface="Wingdings" pitchFamily="2" charset="2"/>
        <a:buChar char="è"/>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95288" y="1196975"/>
            <a:ext cx="83534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e-DE" altLang="de-DE" smtClean="0"/>
              <a:t>Folienmasterformat durch Klicken bearbeiten</a:t>
            </a:r>
          </a:p>
        </p:txBody>
      </p:sp>
      <p:sp>
        <p:nvSpPr>
          <p:cNvPr id="2051" name="Rectangle 3"/>
          <p:cNvSpPr>
            <a:spLocks noGrp="1" noChangeArrowheads="1"/>
          </p:cNvSpPr>
          <p:nvPr>
            <p:ph type="body" idx="1"/>
          </p:nvPr>
        </p:nvSpPr>
        <p:spPr bwMode="auto">
          <a:xfrm>
            <a:off x="395288" y="1839913"/>
            <a:ext cx="8353425" cy="431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2052" name="Line 23"/>
          <p:cNvSpPr>
            <a:spLocks noChangeShapeType="1"/>
          </p:cNvSpPr>
          <p:nvPr/>
        </p:nvSpPr>
        <p:spPr bwMode="auto">
          <a:xfrm>
            <a:off x="244475" y="6351588"/>
            <a:ext cx="8613775" cy="0"/>
          </a:xfrm>
          <a:prstGeom prst="line">
            <a:avLst/>
          </a:prstGeom>
          <a:noFill/>
          <a:ln w="15240">
            <a:solidFill>
              <a:srgbClr val="2D4B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2053" name="Picture 28" descr="Bundesadler_klei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6405563"/>
            <a:ext cx="44608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2" descr="K:\Deutscher Wetterdienst\Corporate Design Aktuell\DWD-Logo-Komplett\20mm\RGB\Wortbildmarke mit Claim\bmp\Wortbildmarke-und-Claim-positiv-auf-weiss.bm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94475" y="188913"/>
            <a:ext cx="229552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Line 23"/>
          <p:cNvSpPr>
            <a:spLocks noChangeShapeType="1"/>
          </p:cNvSpPr>
          <p:nvPr/>
        </p:nvSpPr>
        <p:spPr bwMode="auto">
          <a:xfrm>
            <a:off x="244475" y="903288"/>
            <a:ext cx="8648700" cy="0"/>
          </a:xfrm>
          <a:prstGeom prst="line">
            <a:avLst/>
          </a:prstGeom>
          <a:noFill/>
          <a:ln w="25400">
            <a:solidFill>
              <a:srgbClr val="2D4B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tangle 15"/>
          <p:cNvSpPr>
            <a:spLocks noGrp="1" noChangeArrowheads="1"/>
          </p:cNvSpPr>
          <p:nvPr>
            <p:ph type="ftr" sz="quarter" idx="3"/>
          </p:nvPr>
        </p:nvSpPr>
        <p:spPr>
          <a:xfrm>
            <a:off x="4572000" y="6381750"/>
            <a:ext cx="3709988" cy="215900"/>
          </a:xfrm>
          <a:prstGeom prst="rect">
            <a:avLst/>
          </a:prstGeom>
          <a:ln/>
        </p:spPr>
        <p:txBody>
          <a:bodyPr vert="horz" wrap="square" lIns="91440" tIns="45720" rIns="91440" bIns="45720" numCol="1" anchor="ctr" anchorCtr="0" compatLnSpc="1">
            <a:prstTxWarp prst="textNoShape">
              <a:avLst/>
            </a:prstTxWarp>
          </a:bodyPr>
          <a:lstStyle>
            <a:lvl1pPr algn="r" eaLnBrk="0" hangingPunct="0">
              <a:defRPr sz="1000">
                <a:cs typeface="+mn-cs"/>
              </a:defRPr>
            </a:lvl1pPr>
          </a:lstStyle>
          <a:p>
            <a:pPr>
              <a:defRPr/>
            </a:pPr>
            <a:r>
              <a:rPr lang="de-DE"/>
              <a:t>ST-QM – 07.02.2014</a:t>
            </a:r>
          </a:p>
        </p:txBody>
      </p:sp>
      <p:sp>
        <p:nvSpPr>
          <p:cNvPr id="20" name="Foliennummernplatzhalter 1"/>
          <p:cNvSpPr>
            <a:spLocks noGrp="1"/>
          </p:cNvSpPr>
          <p:nvPr>
            <p:ph type="sldNum" sz="quarter" idx="4"/>
          </p:nvPr>
        </p:nvSpPr>
        <p:spPr>
          <a:xfrm>
            <a:off x="8283575" y="6381750"/>
            <a:ext cx="465138" cy="215900"/>
          </a:xfrm>
          <a:prstGeom prst="rect">
            <a:avLst/>
          </a:prstGeom>
        </p:spPr>
        <p:txBody>
          <a:bodyPr lIns="0" tIns="0" rIns="0" bIns="0" anchor="ctr" anchorCtr="0"/>
          <a:lstStyle>
            <a:lvl1pPr algn="r" eaLnBrk="0" hangingPunct="0">
              <a:defRPr sz="1000">
                <a:cs typeface="+mn-cs"/>
              </a:defRPr>
            </a:lvl1pPr>
          </a:lstStyle>
          <a:p>
            <a:pPr>
              <a:defRPr/>
            </a:pPr>
            <a:fld id="{BCF9BFEB-6EF5-4072-883E-185B23243D02}"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803" r:id="rId1"/>
  </p:sldLayoutIdLst>
  <p:transition>
    <p:fade/>
  </p:transition>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eaLnBrk="0" fontAlgn="base" hangingPunct="0">
        <a:spcBef>
          <a:spcPct val="0"/>
        </a:spcBef>
        <a:spcAft>
          <a:spcPct val="0"/>
        </a:spcAft>
        <a:defRPr sz="2400" b="1">
          <a:solidFill>
            <a:schemeClr val="accent1"/>
          </a:solidFill>
          <a:latin typeface="Arial" charset="0"/>
        </a:defRPr>
      </a:lvl6pPr>
      <a:lvl7pPr marL="914400" algn="l" rtl="0" eaLnBrk="0" fontAlgn="base" hangingPunct="0">
        <a:spcBef>
          <a:spcPct val="0"/>
        </a:spcBef>
        <a:spcAft>
          <a:spcPct val="0"/>
        </a:spcAft>
        <a:defRPr sz="2400" b="1">
          <a:solidFill>
            <a:schemeClr val="accent1"/>
          </a:solidFill>
          <a:latin typeface="Arial" charset="0"/>
        </a:defRPr>
      </a:lvl7pPr>
      <a:lvl8pPr marL="1371600" algn="l" rtl="0" eaLnBrk="0" fontAlgn="base" hangingPunct="0">
        <a:spcBef>
          <a:spcPct val="0"/>
        </a:spcBef>
        <a:spcAft>
          <a:spcPct val="0"/>
        </a:spcAft>
        <a:defRPr sz="2400" b="1">
          <a:solidFill>
            <a:schemeClr val="accent1"/>
          </a:solidFill>
          <a:latin typeface="Arial" charset="0"/>
        </a:defRPr>
      </a:lvl8pPr>
      <a:lvl9pPr marL="1828800" algn="l" rtl="0" eaLnBrk="0" fontAlgn="base" hangingPunct="0">
        <a:spcBef>
          <a:spcPct val="0"/>
        </a:spcBef>
        <a:spcAft>
          <a:spcPct val="0"/>
        </a:spcAft>
        <a:defRPr sz="2400" b="1">
          <a:solidFill>
            <a:schemeClr val="accent1"/>
          </a:solidFill>
          <a:latin typeface="Arial" charset="0"/>
        </a:defRPr>
      </a:lvl9pPr>
    </p:titleStyle>
    <p:bodyStyle>
      <a:lvl1pPr marL="352425" indent="-352425" algn="l" rtl="0" eaLnBrk="0" fontAlgn="base" hangingPunct="0">
        <a:spcBef>
          <a:spcPct val="40000"/>
        </a:spcBef>
        <a:spcAft>
          <a:spcPct val="0"/>
        </a:spcAft>
        <a:buClr>
          <a:schemeClr val="tx2"/>
        </a:buClr>
        <a:buFont typeface="Wingdings" pitchFamily="2" charset="2"/>
        <a:buChar char="n"/>
        <a:defRPr lang="de-DE">
          <a:solidFill>
            <a:schemeClr val="tx1"/>
          </a:solidFill>
          <a:latin typeface="+mn-lt"/>
          <a:ea typeface="+mn-ea"/>
          <a:cs typeface="+mn-cs"/>
        </a:defRPr>
      </a:lvl1pPr>
      <a:lvl2pPr marL="692150" indent="-260350" algn="l" rtl="0" eaLnBrk="0" fontAlgn="base" hangingPunct="0">
        <a:spcBef>
          <a:spcPct val="40000"/>
        </a:spcBef>
        <a:spcAft>
          <a:spcPct val="0"/>
        </a:spcAft>
        <a:buClr>
          <a:schemeClr val="tx2"/>
        </a:buClr>
        <a:buFont typeface="Wingdings" pitchFamily="2" charset="2"/>
        <a:buChar char="n"/>
        <a:defRPr lang="de-DE">
          <a:solidFill>
            <a:schemeClr val="tx1"/>
          </a:solidFill>
          <a:latin typeface="+mn-lt"/>
        </a:defRPr>
      </a:lvl2pPr>
      <a:lvl3pPr marL="1143000" indent="-228600" algn="l" rtl="0" eaLnBrk="0" fontAlgn="base" hangingPunct="0">
        <a:spcBef>
          <a:spcPct val="40000"/>
        </a:spcBef>
        <a:spcAft>
          <a:spcPct val="0"/>
        </a:spcAft>
        <a:buClr>
          <a:schemeClr val="tx2"/>
        </a:buClr>
        <a:buFont typeface="Wingdings" pitchFamily="2" charset="2"/>
        <a:buChar char="n"/>
        <a:defRPr lang="de-DE">
          <a:solidFill>
            <a:schemeClr val="tx1"/>
          </a:solidFill>
          <a:latin typeface="+mn-lt"/>
        </a:defRPr>
      </a:lvl3pPr>
      <a:lvl4pPr marL="1600200" indent="-228600" algn="l" rtl="0" eaLnBrk="0" fontAlgn="base" hangingPunct="0">
        <a:spcBef>
          <a:spcPct val="40000"/>
        </a:spcBef>
        <a:spcAft>
          <a:spcPct val="0"/>
        </a:spcAft>
        <a:buClr>
          <a:schemeClr val="tx2"/>
        </a:buClr>
        <a:buFont typeface="Wingdings" pitchFamily="2" charset="2"/>
        <a:buChar char="n"/>
        <a:defRPr lang="de-DE">
          <a:solidFill>
            <a:schemeClr val="tx1"/>
          </a:solidFill>
          <a:latin typeface="+mn-lt"/>
        </a:defRPr>
      </a:lvl4pPr>
      <a:lvl5pPr marL="2057400" indent="-228600" algn="l" rtl="0" eaLnBrk="0" fontAlgn="base" hangingPunct="0">
        <a:spcBef>
          <a:spcPct val="40000"/>
        </a:spcBef>
        <a:spcAft>
          <a:spcPct val="0"/>
        </a:spcAft>
        <a:buClr>
          <a:schemeClr val="tx2"/>
        </a:buClr>
        <a:buFont typeface="Wingdings" pitchFamily="2" charset="2"/>
        <a:buChar char="n"/>
        <a:defRPr lang="de-DE">
          <a:solidFill>
            <a:schemeClr val="tx1"/>
          </a:solidFill>
          <a:latin typeface="+mn-lt"/>
        </a:defRPr>
      </a:lvl5pPr>
      <a:lvl6pPr marL="25146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6pPr>
      <a:lvl7pPr marL="29718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7pPr>
      <a:lvl8pPr marL="34290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8pPr>
      <a:lvl9pPr marL="38862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395288" y="1196975"/>
            <a:ext cx="8353425"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de-DE" altLang="de-DE" smtClean="0"/>
              <a:t>Folienmasterformat durch Klicken bearbeiten</a:t>
            </a:r>
          </a:p>
        </p:txBody>
      </p:sp>
      <p:sp>
        <p:nvSpPr>
          <p:cNvPr id="3075" name="Rectangle 3"/>
          <p:cNvSpPr>
            <a:spLocks noGrp="1" noChangeArrowheads="1"/>
          </p:cNvSpPr>
          <p:nvPr>
            <p:ph type="body" idx="1"/>
          </p:nvPr>
        </p:nvSpPr>
        <p:spPr bwMode="auto">
          <a:xfrm>
            <a:off x="395288" y="1839913"/>
            <a:ext cx="8353425" cy="431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076" name="Line 23"/>
          <p:cNvSpPr>
            <a:spLocks noChangeShapeType="1"/>
          </p:cNvSpPr>
          <p:nvPr/>
        </p:nvSpPr>
        <p:spPr bwMode="auto">
          <a:xfrm>
            <a:off x="244475" y="6351588"/>
            <a:ext cx="8613775" cy="0"/>
          </a:xfrm>
          <a:prstGeom prst="line">
            <a:avLst/>
          </a:prstGeom>
          <a:noFill/>
          <a:ln w="15240">
            <a:solidFill>
              <a:srgbClr val="2D4B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pic>
        <p:nvPicPr>
          <p:cNvPr id="3077" name="Picture 28" descr="Bundesadler_klei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6405563"/>
            <a:ext cx="44608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2" descr="K:\Deutscher Wetterdienst\Corporate Design Aktuell\DWD-Logo-Komplett\20mm\RGB\Wortbildmarke mit Claim\bmp\Wortbildmarke-und-Claim-positiv-auf-weiss.bm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94475" y="188913"/>
            <a:ext cx="229552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9" name="Line 23"/>
          <p:cNvSpPr>
            <a:spLocks noChangeShapeType="1"/>
          </p:cNvSpPr>
          <p:nvPr/>
        </p:nvSpPr>
        <p:spPr bwMode="auto">
          <a:xfrm>
            <a:off x="244475" y="903288"/>
            <a:ext cx="8648700" cy="0"/>
          </a:xfrm>
          <a:prstGeom prst="line">
            <a:avLst/>
          </a:prstGeom>
          <a:noFill/>
          <a:ln w="25400">
            <a:solidFill>
              <a:srgbClr val="2D4B9B"/>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tangle 15"/>
          <p:cNvSpPr>
            <a:spLocks noGrp="1" noChangeArrowheads="1"/>
          </p:cNvSpPr>
          <p:nvPr>
            <p:ph type="ftr" sz="quarter" idx="3"/>
          </p:nvPr>
        </p:nvSpPr>
        <p:spPr>
          <a:xfrm>
            <a:off x="4572000" y="6381750"/>
            <a:ext cx="3709988" cy="215900"/>
          </a:xfrm>
          <a:prstGeom prst="rect">
            <a:avLst/>
          </a:prstGeom>
          <a:ln/>
        </p:spPr>
        <p:txBody>
          <a:bodyPr vert="horz" wrap="square" lIns="91440" tIns="45720" rIns="91440" bIns="45720" numCol="1" anchor="ctr" anchorCtr="0" compatLnSpc="1">
            <a:prstTxWarp prst="textNoShape">
              <a:avLst/>
            </a:prstTxWarp>
          </a:bodyPr>
          <a:lstStyle>
            <a:lvl1pPr algn="r" eaLnBrk="0" hangingPunct="0">
              <a:defRPr sz="1000">
                <a:cs typeface="+mn-cs"/>
              </a:defRPr>
            </a:lvl1pPr>
          </a:lstStyle>
          <a:p>
            <a:pPr>
              <a:defRPr/>
            </a:pPr>
            <a:r>
              <a:rPr lang="de-DE"/>
              <a:t>ST-QM – 07.02.2014</a:t>
            </a:r>
          </a:p>
        </p:txBody>
      </p:sp>
      <p:sp>
        <p:nvSpPr>
          <p:cNvPr id="20" name="Foliennummernplatzhalter 1"/>
          <p:cNvSpPr>
            <a:spLocks noGrp="1"/>
          </p:cNvSpPr>
          <p:nvPr>
            <p:ph type="sldNum" sz="quarter" idx="4"/>
          </p:nvPr>
        </p:nvSpPr>
        <p:spPr>
          <a:xfrm>
            <a:off x="8283575" y="6381750"/>
            <a:ext cx="465138" cy="215900"/>
          </a:xfrm>
          <a:prstGeom prst="rect">
            <a:avLst/>
          </a:prstGeom>
        </p:spPr>
        <p:txBody>
          <a:bodyPr lIns="0" tIns="0" rIns="0" bIns="0" anchor="ctr" anchorCtr="0"/>
          <a:lstStyle>
            <a:lvl1pPr algn="r" eaLnBrk="0" hangingPunct="0">
              <a:defRPr sz="1000">
                <a:cs typeface="+mn-cs"/>
              </a:defRPr>
            </a:lvl1pPr>
          </a:lstStyle>
          <a:p>
            <a:pPr>
              <a:defRPr/>
            </a:pPr>
            <a:fld id="{A7F83C01-9DF1-4A64-96C9-F2838E33957F}"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804" r:id="rId1"/>
  </p:sldLayoutIdLst>
  <p:transition>
    <p:fade/>
  </p:transition>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eaLnBrk="0" fontAlgn="base" hangingPunct="0">
        <a:spcBef>
          <a:spcPct val="0"/>
        </a:spcBef>
        <a:spcAft>
          <a:spcPct val="0"/>
        </a:spcAft>
        <a:defRPr sz="2400" b="1">
          <a:solidFill>
            <a:schemeClr val="accent1"/>
          </a:solidFill>
          <a:latin typeface="Arial" charset="0"/>
        </a:defRPr>
      </a:lvl6pPr>
      <a:lvl7pPr marL="914400" algn="l" rtl="0" eaLnBrk="0" fontAlgn="base" hangingPunct="0">
        <a:spcBef>
          <a:spcPct val="0"/>
        </a:spcBef>
        <a:spcAft>
          <a:spcPct val="0"/>
        </a:spcAft>
        <a:defRPr sz="2400" b="1">
          <a:solidFill>
            <a:schemeClr val="accent1"/>
          </a:solidFill>
          <a:latin typeface="Arial" charset="0"/>
        </a:defRPr>
      </a:lvl7pPr>
      <a:lvl8pPr marL="1371600" algn="l" rtl="0" eaLnBrk="0" fontAlgn="base" hangingPunct="0">
        <a:spcBef>
          <a:spcPct val="0"/>
        </a:spcBef>
        <a:spcAft>
          <a:spcPct val="0"/>
        </a:spcAft>
        <a:defRPr sz="2400" b="1">
          <a:solidFill>
            <a:schemeClr val="accent1"/>
          </a:solidFill>
          <a:latin typeface="Arial" charset="0"/>
        </a:defRPr>
      </a:lvl8pPr>
      <a:lvl9pPr marL="1828800" algn="l" rtl="0" eaLnBrk="0" fontAlgn="base" hangingPunct="0">
        <a:spcBef>
          <a:spcPct val="0"/>
        </a:spcBef>
        <a:spcAft>
          <a:spcPct val="0"/>
        </a:spcAft>
        <a:defRPr sz="2400" b="1">
          <a:solidFill>
            <a:schemeClr val="accent1"/>
          </a:solidFill>
          <a:latin typeface="Arial" charset="0"/>
        </a:defRPr>
      </a:lvl9pPr>
    </p:titleStyle>
    <p:bodyStyle>
      <a:lvl1pPr marL="352425" indent="-352425" algn="l" rtl="0" eaLnBrk="0" fontAlgn="base" hangingPunct="0">
        <a:spcBef>
          <a:spcPct val="40000"/>
        </a:spcBef>
        <a:spcAft>
          <a:spcPct val="0"/>
        </a:spcAft>
        <a:buClr>
          <a:schemeClr val="tx2"/>
        </a:buClr>
        <a:buFont typeface="Wingdings" pitchFamily="2" charset="2"/>
        <a:buChar char="l"/>
        <a:defRPr lang="de-DE">
          <a:solidFill>
            <a:schemeClr val="tx1"/>
          </a:solidFill>
          <a:latin typeface="+mn-lt"/>
          <a:ea typeface="+mn-ea"/>
          <a:cs typeface="+mn-cs"/>
        </a:defRPr>
      </a:lvl1pPr>
      <a:lvl2pPr marL="692150" indent="-260350" algn="l" rtl="0" eaLnBrk="0" fontAlgn="base" hangingPunct="0">
        <a:spcBef>
          <a:spcPct val="40000"/>
        </a:spcBef>
        <a:spcAft>
          <a:spcPct val="0"/>
        </a:spcAft>
        <a:buClr>
          <a:schemeClr val="tx2"/>
        </a:buClr>
        <a:buFont typeface="Wingdings" pitchFamily="2" charset="2"/>
        <a:buChar char="l"/>
        <a:defRPr lang="de-DE">
          <a:solidFill>
            <a:schemeClr val="tx1"/>
          </a:solidFill>
          <a:latin typeface="+mn-lt"/>
        </a:defRPr>
      </a:lvl2pPr>
      <a:lvl3pPr marL="1143000" indent="-228600" algn="l" rtl="0" eaLnBrk="0" fontAlgn="base" hangingPunct="0">
        <a:spcBef>
          <a:spcPct val="40000"/>
        </a:spcBef>
        <a:spcAft>
          <a:spcPct val="0"/>
        </a:spcAft>
        <a:buClr>
          <a:schemeClr val="tx2"/>
        </a:buClr>
        <a:buFont typeface="Wingdings" pitchFamily="2" charset="2"/>
        <a:buChar char="l"/>
        <a:defRPr lang="de-DE">
          <a:solidFill>
            <a:schemeClr val="tx1"/>
          </a:solidFill>
          <a:latin typeface="+mn-lt"/>
        </a:defRPr>
      </a:lvl3pPr>
      <a:lvl4pPr marL="1600200" indent="-228600" algn="l" rtl="0" eaLnBrk="0" fontAlgn="base" hangingPunct="0">
        <a:spcBef>
          <a:spcPct val="40000"/>
        </a:spcBef>
        <a:spcAft>
          <a:spcPct val="0"/>
        </a:spcAft>
        <a:buClr>
          <a:schemeClr val="tx2"/>
        </a:buClr>
        <a:buFont typeface="Wingdings" pitchFamily="2" charset="2"/>
        <a:buChar char="l"/>
        <a:defRPr lang="de-DE">
          <a:solidFill>
            <a:schemeClr val="tx1"/>
          </a:solidFill>
          <a:latin typeface="+mn-lt"/>
        </a:defRPr>
      </a:lvl4pPr>
      <a:lvl5pPr marL="2057400" indent="-228600" algn="l" rtl="0" eaLnBrk="0" fontAlgn="base" hangingPunct="0">
        <a:spcBef>
          <a:spcPct val="40000"/>
        </a:spcBef>
        <a:spcAft>
          <a:spcPct val="0"/>
        </a:spcAft>
        <a:buClr>
          <a:schemeClr val="tx2"/>
        </a:buClr>
        <a:buFont typeface="Wingdings" pitchFamily="2" charset="2"/>
        <a:buChar char="l"/>
        <a:defRPr lang="de-DE">
          <a:solidFill>
            <a:schemeClr val="tx1"/>
          </a:solidFill>
          <a:latin typeface="+mn-lt"/>
        </a:defRPr>
      </a:lvl5pPr>
      <a:lvl6pPr marL="25146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6pPr>
      <a:lvl7pPr marL="29718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7pPr>
      <a:lvl8pPr marL="34290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8pPr>
      <a:lvl9pPr marL="3886200" indent="-228600" algn="l" rtl="0" eaLnBrk="0" fontAlgn="base" hangingPunct="0">
        <a:spcBef>
          <a:spcPct val="40000"/>
        </a:spcBef>
        <a:spcAft>
          <a:spcPct val="0"/>
        </a:spcAft>
        <a:buClr>
          <a:schemeClr val="accent1"/>
        </a:buClr>
        <a:buFont typeface="Wingdings" pitchFamily="2" charset="2"/>
        <a:buChar char="è"/>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8313" y="5229201"/>
            <a:ext cx="8136135" cy="1109688"/>
          </a:xfrm>
        </p:spPr>
        <p:txBody>
          <a:bodyPr/>
          <a:lstStyle/>
          <a:p>
            <a:r>
              <a:rPr lang="en-US" dirty="0"/>
              <a:t>TASK TEAM ON WIGOS QUALITY MANAGEMENT (TT-WQM)</a:t>
            </a:r>
            <a:endParaRPr lang="de-DE"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Development of the WIGOS Quality Monitoring </a:t>
            </a:r>
            <a:r>
              <a:rPr lang="en-US" dirty="0" smtClean="0"/>
              <a:t>System</a:t>
            </a:r>
            <a:endParaRPr lang="de-DE" dirty="0"/>
          </a:p>
        </p:txBody>
      </p:sp>
      <p:sp>
        <p:nvSpPr>
          <p:cNvPr id="3" name="Inhaltsplatzhalter 2"/>
          <p:cNvSpPr>
            <a:spLocks noGrp="1"/>
          </p:cNvSpPr>
          <p:nvPr>
            <p:ph idx="1"/>
          </p:nvPr>
        </p:nvSpPr>
        <p:spPr/>
        <p:txBody>
          <a:bodyPr/>
          <a:lstStyle/>
          <a:p>
            <a:pPr marL="0" indent="0">
              <a:buNone/>
            </a:pPr>
            <a:r>
              <a:rPr lang="en-US" sz="2000" b="1" dirty="0" smtClean="0"/>
              <a:t>Long-term </a:t>
            </a:r>
            <a:r>
              <a:rPr lang="en-US" sz="2000" b="1" dirty="0" smtClean="0"/>
              <a:t>scope</a:t>
            </a:r>
            <a:r>
              <a:rPr lang="en-US" sz="2000" dirty="0" smtClean="0"/>
              <a:t>:</a:t>
            </a:r>
            <a:endParaRPr lang="en-US" sz="2000" dirty="0"/>
          </a:p>
          <a:p>
            <a:r>
              <a:rPr lang="en-US" sz="2000" dirty="0" smtClean="0"/>
              <a:t>WQMS defined </a:t>
            </a:r>
            <a:r>
              <a:rPr lang="en-US" sz="2000" dirty="0"/>
              <a:t>and implemented for all component observing systems.</a:t>
            </a:r>
          </a:p>
          <a:p>
            <a:r>
              <a:rPr lang="en-US" sz="2000" dirty="0" smtClean="0"/>
              <a:t>Extension of scope step-wise.</a:t>
            </a:r>
            <a:endParaRPr lang="en-US" sz="2000" dirty="0"/>
          </a:p>
          <a:p>
            <a:pPr marL="0" indent="0">
              <a:buNone/>
            </a:pPr>
            <a:r>
              <a:rPr lang="en-US" sz="2000" b="1" dirty="0"/>
              <a:t>Short to </a:t>
            </a:r>
            <a:r>
              <a:rPr lang="en-US" sz="2000" b="1" dirty="0" smtClean="0"/>
              <a:t>medium-term </a:t>
            </a:r>
            <a:r>
              <a:rPr lang="en-US" sz="2000" b="1" dirty="0" smtClean="0"/>
              <a:t>scope</a:t>
            </a:r>
            <a:r>
              <a:rPr lang="en-US" sz="2000" b="1" dirty="0" smtClean="0"/>
              <a:t>:</a:t>
            </a:r>
            <a:endParaRPr lang="en-US" sz="2000" b="1" dirty="0"/>
          </a:p>
          <a:p>
            <a:r>
              <a:rPr lang="en-US" sz="2000" dirty="0" smtClean="0"/>
              <a:t>Update </a:t>
            </a:r>
            <a:r>
              <a:rPr lang="en-US" sz="2000" dirty="0"/>
              <a:t>of the quality monitoring system of the WWW </a:t>
            </a:r>
            <a:r>
              <a:rPr lang="en-US" sz="2000" dirty="0" err="1"/>
              <a:t>Programme</a:t>
            </a:r>
            <a:r>
              <a:rPr lang="en-US" sz="2000" dirty="0"/>
              <a:t> and the </a:t>
            </a:r>
            <a:r>
              <a:rPr lang="en-US" sz="2000" dirty="0" smtClean="0"/>
              <a:t>GOS: Focus on surface-based </a:t>
            </a:r>
            <a:r>
              <a:rPr lang="en-US" sz="2000" dirty="0"/>
              <a:t>sub-system and its monitoring by NWP </a:t>
            </a:r>
            <a:r>
              <a:rPr lang="en-US" sz="2000" dirty="0" err="1"/>
              <a:t>centres</a:t>
            </a:r>
            <a:r>
              <a:rPr lang="en-US" sz="2000" dirty="0" smtClean="0"/>
              <a:t>.</a:t>
            </a:r>
          </a:p>
          <a:p>
            <a:r>
              <a:rPr lang="en-US" sz="2000" dirty="0" smtClean="0"/>
              <a:t>QM of surface </a:t>
            </a:r>
            <a:r>
              <a:rPr lang="en-US" sz="2000" dirty="0"/>
              <a:t>pressure, air temperature, wind, humidity and </a:t>
            </a:r>
            <a:r>
              <a:rPr lang="en-US" sz="2000" dirty="0" smtClean="0"/>
              <a:t>precipitation, includes:</a:t>
            </a:r>
          </a:p>
          <a:p>
            <a:pPr marL="790575" lvl="2" indent="0">
              <a:buNone/>
            </a:pPr>
            <a:r>
              <a:rPr lang="en-US" sz="2000" dirty="0" smtClean="0"/>
              <a:t>•	Automatic distribution of monitoring reports to data providers, and</a:t>
            </a:r>
          </a:p>
          <a:p>
            <a:pPr marL="790575" lvl="2" indent="0">
              <a:buNone/>
            </a:pPr>
            <a:r>
              <a:rPr lang="en-US" sz="2000" dirty="0" smtClean="0"/>
              <a:t>•</a:t>
            </a:r>
            <a:r>
              <a:rPr lang="en-US" sz="2000" dirty="0"/>
              <a:t>	Automatic real-time/near-real-time practices and procedures for follow-up/corrective actions.</a:t>
            </a:r>
          </a:p>
          <a:p>
            <a:endParaRPr lang="de-DE"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10</a:t>
            </a:fld>
            <a:endParaRPr lang="de-DE" dirty="0"/>
          </a:p>
        </p:txBody>
      </p:sp>
    </p:spTree>
    <p:extLst>
      <p:ext uri="{BB962C8B-B14F-4D97-AF65-F5344CB8AC3E}">
        <p14:creationId xmlns:p14="http://schemas.microsoft.com/office/powerpoint/2010/main" val="235679448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Deliverables</a:t>
            </a:r>
            <a:endParaRPr lang="de-DE" dirty="0"/>
          </a:p>
        </p:txBody>
      </p:sp>
      <p:sp>
        <p:nvSpPr>
          <p:cNvPr id="3" name="Inhaltsplatzhalter 2"/>
          <p:cNvSpPr>
            <a:spLocks noGrp="1"/>
          </p:cNvSpPr>
          <p:nvPr>
            <p:ph idx="1"/>
          </p:nvPr>
        </p:nvSpPr>
        <p:spPr/>
        <p:txBody>
          <a:bodyPr/>
          <a:lstStyle/>
          <a:p>
            <a:pPr marL="0" indent="0">
              <a:buNone/>
            </a:pPr>
            <a:r>
              <a:rPr lang="en-GB" sz="2000" b="1" dirty="0"/>
              <a:t>Long term:</a:t>
            </a:r>
            <a:endParaRPr lang="de-DE" sz="2000" dirty="0"/>
          </a:p>
          <a:p>
            <a:r>
              <a:rPr lang="en-GB" sz="2000" dirty="0"/>
              <a:t>The WIGOS Quality Monitoring System (WQMS) established with:</a:t>
            </a:r>
            <a:endParaRPr lang="de-DE" sz="2000" dirty="0"/>
          </a:p>
          <a:p>
            <a:pPr lvl="1">
              <a:buFont typeface="Wingdings" panose="05000000000000000000" pitchFamily="2" charset="2"/>
              <a:buChar char="§"/>
            </a:pPr>
            <a:r>
              <a:rPr lang="en-GB" sz="2000" dirty="0"/>
              <a:t>WMO Lead Centres, Monitoring Centres and Regional </a:t>
            </a:r>
            <a:r>
              <a:rPr lang="en-GB" sz="2000" dirty="0" smtClean="0"/>
              <a:t>Centres</a:t>
            </a:r>
          </a:p>
          <a:p>
            <a:pPr lvl="1">
              <a:buFont typeface="Wingdings" panose="05000000000000000000" pitchFamily="2" charset="2"/>
              <a:buChar char="§"/>
            </a:pPr>
            <a:r>
              <a:rPr lang="en-GB" sz="2000" dirty="0" smtClean="0"/>
              <a:t>A </a:t>
            </a:r>
            <a:r>
              <a:rPr lang="en-GB" sz="2000" dirty="0"/>
              <a:t>fault management </a:t>
            </a:r>
            <a:r>
              <a:rPr lang="en-GB" sz="2000" dirty="0" smtClean="0"/>
              <a:t>system/ reporting </a:t>
            </a:r>
            <a:r>
              <a:rPr lang="en-GB" sz="2000" dirty="0"/>
              <a:t>system for </a:t>
            </a:r>
            <a:r>
              <a:rPr lang="en-GB" sz="2000" dirty="0" smtClean="0"/>
              <a:t>QM</a:t>
            </a:r>
            <a:endParaRPr lang="de-DE" sz="2000" dirty="0"/>
          </a:p>
          <a:p>
            <a:pPr marL="0" indent="0">
              <a:buNone/>
            </a:pPr>
            <a:r>
              <a:rPr lang="en-GB" sz="2000" b="1" dirty="0"/>
              <a:t>Short to medium term:</a:t>
            </a:r>
            <a:endParaRPr lang="de-DE" sz="2000" dirty="0"/>
          </a:p>
          <a:p>
            <a:r>
              <a:rPr lang="en-GB" sz="2000" dirty="0"/>
              <a:t>A quality monitoring and fault management system in connection with ECMWF and perhaps other global NWP centres for GOS starting from selected pilots.</a:t>
            </a:r>
            <a:endParaRPr lang="de-DE" sz="2000" dirty="0"/>
          </a:p>
          <a:p>
            <a:endParaRPr lang="de-DE" sz="2000"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11</a:t>
            </a:fld>
            <a:endParaRPr lang="de-DE" dirty="0"/>
          </a:p>
        </p:txBody>
      </p:sp>
    </p:spTree>
    <p:extLst>
      <p:ext uri="{BB962C8B-B14F-4D97-AF65-F5344CB8AC3E}">
        <p14:creationId xmlns:p14="http://schemas.microsoft.com/office/powerpoint/2010/main" val="3682945036"/>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12</a:t>
            </a:fld>
            <a:endParaRPr lang="de-DE"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485"/>
            <a:ext cx="9252519" cy="6950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818339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13</a:t>
            </a:fld>
            <a:endParaRPr lang="de-DE"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411156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and</a:t>
            </a:r>
            <a:r>
              <a:rPr lang="de-DE" dirty="0" smtClean="0"/>
              <a:t> </a:t>
            </a:r>
            <a:r>
              <a:rPr lang="de-DE" dirty="0" err="1" smtClean="0"/>
              <a:t>Activities</a:t>
            </a:r>
            <a:endParaRPr lang="de-DE" dirty="0"/>
          </a:p>
        </p:txBody>
      </p:sp>
      <p:sp>
        <p:nvSpPr>
          <p:cNvPr id="3" name="Inhaltsplatzhalter 2"/>
          <p:cNvSpPr>
            <a:spLocks noGrp="1"/>
          </p:cNvSpPr>
          <p:nvPr>
            <p:ph idx="1"/>
          </p:nvPr>
        </p:nvSpPr>
        <p:spPr/>
        <p:txBody>
          <a:bodyPr/>
          <a:lstStyle/>
          <a:p>
            <a:pPr>
              <a:buFont typeface="+mj-lt"/>
              <a:buAutoNum type="arabicPeriod"/>
            </a:pPr>
            <a:r>
              <a:rPr lang="de-DE" sz="2000" dirty="0" smtClean="0"/>
              <a:t>Develop </a:t>
            </a:r>
            <a:r>
              <a:rPr lang="de-DE" sz="2000" dirty="0" err="1"/>
              <a:t>regulations</a:t>
            </a:r>
            <a:r>
              <a:rPr lang="de-DE" sz="2000" dirty="0"/>
              <a:t>/</a:t>
            </a:r>
            <a:r>
              <a:rPr lang="de-DE" sz="2000" dirty="0" err="1"/>
              <a:t>guidance</a:t>
            </a:r>
            <a:r>
              <a:rPr lang="de-DE" sz="2000" dirty="0"/>
              <a:t> on </a:t>
            </a:r>
            <a:r>
              <a:rPr lang="de-DE" sz="2000" dirty="0" err="1"/>
              <a:t>the</a:t>
            </a:r>
            <a:r>
              <a:rPr lang="de-DE" sz="2000" dirty="0"/>
              <a:t> WIGOS Global Quality Monitoring System (2016, TT-WRM)</a:t>
            </a:r>
          </a:p>
          <a:p>
            <a:pPr>
              <a:buFont typeface="+mj-lt"/>
              <a:buAutoNum type="arabicPeriod"/>
            </a:pPr>
            <a:r>
              <a:rPr lang="de-DE" sz="2000" dirty="0" smtClean="0"/>
              <a:t>Develop </a:t>
            </a:r>
            <a:r>
              <a:rPr lang="de-DE" sz="2000" dirty="0" err="1"/>
              <a:t>functional</a:t>
            </a:r>
            <a:r>
              <a:rPr lang="de-DE" sz="2000" dirty="0"/>
              <a:t> </a:t>
            </a:r>
            <a:r>
              <a:rPr lang="de-DE" sz="2000" dirty="0" err="1"/>
              <a:t>and</a:t>
            </a:r>
            <a:r>
              <a:rPr lang="de-DE" sz="2000" dirty="0"/>
              <a:t> </a:t>
            </a:r>
            <a:r>
              <a:rPr lang="de-DE" sz="2000" dirty="0" err="1"/>
              <a:t>technical</a:t>
            </a:r>
            <a:r>
              <a:rPr lang="de-DE" sz="2000" dirty="0"/>
              <a:t> </a:t>
            </a:r>
            <a:r>
              <a:rPr lang="de-DE" sz="2000" dirty="0" err="1"/>
              <a:t>specifications</a:t>
            </a:r>
            <a:r>
              <a:rPr lang="de-DE" sz="2000" dirty="0"/>
              <a:t> </a:t>
            </a:r>
            <a:r>
              <a:rPr lang="de-DE" sz="2000" dirty="0" err="1"/>
              <a:t>for</a:t>
            </a:r>
            <a:r>
              <a:rPr lang="de-DE" sz="2000" dirty="0"/>
              <a:t> a global Fault Management System (FMS) - 2015 [</a:t>
            </a:r>
            <a:r>
              <a:rPr lang="de-DE" sz="2000" dirty="0" err="1"/>
              <a:t>S.Klink</a:t>
            </a:r>
            <a:r>
              <a:rPr lang="de-DE" sz="2000" dirty="0"/>
              <a:t>, TT-WQM]</a:t>
            </a:r>
          </a:p>
          <a:p>
            <a:pPr lvl="1">
              <a:buFont typeface="Wingdings" panose="05000000000000000000" pitchFamily="2" charset="2"/>
              <a:buChar char="§"/>
            </a:pPr>
            <a:r>
              <a:rPr lang="de-DE" sz="2000" dirty="0" err="1" smtClean="0"/>
              <a:t>Identify</a:t>
            </a:r>
            <a:r>
              <a:rPr lang="de-DE" sz="2000" dirty="0" smtClean="0"/>
              <a:t> </a:t>
            </a:r>
            <a:r>
              <a:rPr lang="de-DE" sz="2000" dirty="0"/>
              <a:t>an off-</a:t>
            </a:r>
            <a:r>
              <a:rPr lang="de-DE" sz="2000" dirty="0" err="1"/>
              <a:t>the</a:t>
            </a:r>
            <a:r>
              <a:rPr lang="de-DE" sz="2000" dirty="0"/>
              <a:t>-</a:t>
            </a:r>
            <a:r>
              <a:rPr lang="de-DE" sz="2000" dirty="0" err="1"/>
              <a:t>shelf</a:t>
            </a:r>
            <a:r>
              <a:rPr lang="de-DE" sz="2000" dirty="0"/>
              <a:t> FMS </a:t>
            </a:r>
            <a:r>
              <a:rPr lang="de-DE" sz="2000" dirty="0" err="1"/>
              <a:t>that</a:t>
            </a:r>
            <a:r>
              <a:rPr lang="de-DE" sz="2000" dirty="0"/>
              <a:t> </a:t>
            </a:r>
            <a:r>
              <a:rPr lang="de-DE" sz="2000" dirty="0" err="1"/>
              <a:t>might</a:t>
            </a:r>
            <a:r>
              <a:rPr lang="de-DE" sz="2000" dirty="0"/>
              <a:t> </a:t>
            </a:r>
            <a:r>
              <a:rPr lang="de-DE" sz="2000" dirty="0" err="1"/>
              <a:t>be</a:t>
            </a:r>
            <a:r>
              <a:rPr lang="de-DE" sz="2000" dirty="0"/>
              <a:t> </a:t>
            </a:r>
            <a:r>
              <a:rPr lang="de-DE" sz="2000" dirty="0" err="1"/>
              <a:t>applied</a:t>
            </a:r>
            <a:r>
              <a:rPr lang="de-DE" sz="2000" dirty="0"/>
              <a:t> </a:t>
            </a:r>
            <a:r>
              <a:rPr lang="de-DE" sz="2000" dirty="0" err="1"/>
              <a:t>and</a:t>
            </a:r>
            <a:r>
              <a:rPr lang="de-DE" sz="2000" dirty="0"/>
              <a:t> </a:t>
            </a:r>
            <a:r>
              <a:rPr lang="de-DE" sz="2000" dirty="0" err="1"/>
              <a:t>assessed</a:t>
            </a:r>
            <a:r>
              <a:rPr lang="de-DE" sz="2000" dirty="0"/>
              <a:t> in </a:t>
            </a:r>
            <a:r>
              <a:rPr lang="de-DE" sz="2000" dirty="0" err="1"/>
              <a:t>the</a:t>
            </a:r>
            <a:r>
              <a:rPr lang="de-DE" sz="2000" dirty="0"/>
              <a:t> FMS </a:t>
            </a:r>
            <a:r>
              <a:rPr lang="de-DE" sz="2000" dirty="0" err="1"/>
              <a:t>pilots</a:t>
            </a:r>
            <a:r>
              <a:rPr lang="de-DE" sz="2000" dirty="0"/>
              <a:t>. (TT-WQM)</a:t>
            </a:r>
          </a:p>
          <a:p>
            <a:pPr marL="342900" indent="-342900">
              <a:buFont typeface="+mj-lt"/>
              <a:buAutoNum type="arabicPeriod"/>
            </a:pPr>
            <a:endParaRPr lang="de-DE" sz="2000"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14</a:t>
            </a:fld>
            <a:endParaRPr lang="de-DE" dirty="0"/>
          </a:p>
        </p:txBody>
      </p:sp>
    </p:spTree>
    <p:extLst>
      <p:ext uri="{BB962C8B-B14F-4D97-AF65-F5344CB8AC3E}">
        <p14:creationId xmlns:p14="http://schemas.microsoft.com/office/powerpoint/2010/main" val="419484744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and</a:t>
            </a:r>
            <a:r>
              <a:rPr lang="de-DE" dirty="0" smtClean="0"/>
              <a:t> </a:t>
            </a:r>
            <a:r>
              <a:rPr lang="de-DE" dirty="0" err="1" smtClean="0"/>
              <a:t>Activities</a:t>
            </a:r>
            <a:endParaRPr lang="de-DE" dirty="0"/>
          </a:p>
        </p:txBody>
      </p:sp>
      <p:sp>
        <p:nvSpPr>
          <p:cNvPr id="3" name="Inhaltsplatzhalter 2"/>
          <p:cNvSpPr>
            <a:spLocks noGrp="1"/>
          </p:cNvSpPr>
          <p:nvPr>
            <p:ph idx="1"/>
          </p:nvPr>
        </p:nvSpPr>
        <p:spPr/>
        <p:txBody>
          <a:bodyPr/>
          <a:lstStyle/>
          <a:p>
            <a:pPr marL="342900" indent="-342900">
              <a:buFont typeface="+mj-lt"/>
              <a:buAutoNum type="arabicPeriod" startAt="3"/>
            </a:pPr>
            <a:r>
              <a:rPr lang="de-DE" sz="2000" dirty="0" smtClean="0"/>
              <a:t>Develop </a:t>
            </a:r>
            <a:r>
              <a:rPr lang="de-DE" sz="2000" dirty="0"/>
              <a:t>a </a:t>
            </a:r>
            <a:r>
              <a:rPr lang="de-DE" sz="2000" dirty="0" err="1"/>
              <a:t>proposal</a:t>
            </a:r>
            <a:r>
              <a:rPr lang="de-DE" sz="2000" dirty="0"/>
              <a:t> </a:t>
            </a:r>
            <a:r>
              <a:rPr lang="de-DE" sz="2000" dirty="0" err="1"/>
              <a:t>for</a:t>
            </a:r>
            <a:r>
              <a:rPr lang="de-DE" sz="2000" dirty="0"/>
              <a:t> </a:t>
            </a:r>
            <a:r>
              <a:rPr lang="de-DE" sz="2000" dirty="0" err="1"/>
              <a:t>the</a:t>
            </a:r>
            <a:r>
              <a:rPr lang="de-DE" sz="2000" dirty="0"/>
              <a:t> GOS Implementation </a:t>
            </a:r>
            <a:r>
              <a:rPr lang="de-DE" sz="2000" dirty="0" err="1"/>
              <a:t>of</a:t>
            </a:r>
            <a:r>
              <a:rPr lang="de-DE" sz="2000" dirty="0"/>
              <a:t> </a:t>
            </a:r>
            <a:r>
              <a:rPr lang="de-DE" sz="2000" dirty="0" err="1"/>
              <a:t>the</a:t>
            </a:r>
            <a:r>
              <a:rPr lang="de-DE" sz="2000" dirty="0"/>
              <a:t> WIGOS Global Quality Monitoring System (IPET-WIFI/SG-QM, ET-SBO)</a:t>
            </a:r>
          </a:p>
          <a:p>
            <a:pPr marL="342900" indent="-342900">
              <a:buFont typeface="+mj-lt"/>
              <a:buAutoNum type="arabicPeriod" startAt="3"/>
            </a:pPr>
            <a:r>
              <a:rPr lang="de-DE" sz="2000" dirty="0" smtClean="0"/>
              <a:t>GOS </a:t>
            </a:r>
            <a:r>
              <a:rPr lang="de-DE" sz="2000" dirty="0"/>
              <a:t>QM </a:t>
            </a:r>
            <a:r>
              <a:rPr lang="de-DE" sz="2000" dirty="0" err="1"/>
              <a:t>Pilots</a:t>
            </a:r>
            <a:r>
              <a:rPr lang="de-DE" sz="2000" dirty="0"/>
              <a:t> (</a:t>
            </a:r>
            <a:r>
              <a:rPr lang="de-DE" sz="2000" dirty="0" smtClean="0"/>
              <a:t>SG-QM)</a:t>
            </a:r>
          </a:p>
          <a:p>
            <a:pPr marL="682625" lvl="1" indent="-342900">
              <a:buFont typeface="Wingdings" panose="05000000000000000000" pitchFamily="2" charset="2"/>
              <a:buChar char="§"/>
            </a:pPr>
            <a:r>
              <a:rPr lang="de-DE" sz="2000" dirty="0" smtClean="0"/>
              <a:t>Pilot </a:t>
            </a:r>
            <a:r>
              <a:rPr lang="de-DE" sz="2000" dirty="0"/>
              <a:t>(2015 - ECMWF, NCEP, </a:t>
            </a:r>
            <a:r>
              <a:rPr lang="de-DE" sz="2000" dirty="0" err="1"/>
              <a:t>others</a:t>
            </a:r>
            <a:r>
              <a:rPr lang="de-DE" sz="2000" dirty="0"/>
              <a:t>?) [</a:t>
            </a:r>
            <a:r>
              <a:rPr lang="de-DE" sz="2000" dirty="0" err="1"/>
              <a:t>R.Grumbine</a:t>
            </a:r>
            <a:r>
              <a:rPr lang="de-DE" sz="2000" dirty="0"/>
              <a:t>, </a:t>
            </a:r>
            <a:r>
              <a:rPr lang="de-DE" sz="2000" dirty="0" err="1"/>
              <a:t>D.Richardson</a:t>
            </a:r>
            <a:r>
              <a:rPr lang="de-DE" sz="2000" dirty="0"/>
              <a:t>]</a:t>
            </a:r>
          </a:p>
          <a:p>
            <a:pPr lvl="2">
              <a:buFont typeface="Courier New" panose="02070309020205020404" pitchFamily="49" charset="0"/>
              <a:buChar char="o"/>
            </a:pPr>
            <a:r>
              <a:rPr lang="de-DE" sz="2000" dirty="0" err="1"/>
              <a:t>Participating</a:t>
            </a:r>
            <a:r>
              <a:rPr lang="de-DE" sz="2000" dirty="0"/>
              <a:t> NWP </a:t>
            </a:r>
            <a:r>
              <a:rPr lang="de-DE" sz="2000" dirty="0" err="1"/>
              <a:t>centres</a:t>
            </a:r>
            <a:r>
              <a:rPr lang="de-DE" sz="2000" dirty="0"/>
              <a:t> </a:t>
            </a:r>
            <a:r>
              <a:rPr lang="de-DE" sz="2000" dirty="0" err="1"/>
              <a:t>to</a:t>
            </a:r>
            <a:r>
              <a:rPr lang="de-DE" sz="2000" dirty="0"/>
              <a:t> </a:t>
            </a:r>
            <a:r>
              <a:rPr lang="de-DE" sz="2000" dirty="0" err="1"/>
              <a:t>agree</a:t>
            </a:r>
            <a:r>
              <a:rPr lang="de-DE" sz="2000" dirty="0"/>
              <a:t> on:</a:t>
            </a:r>
          </a:p>
          <a:p>
            <a:pPr marL="1371600" lvl="3" indent="0">
              <a:buNone/>
            </a:pPr>
            <a:r>
              <a:rPr lang="de-DE" sz="2000" dirty="0"/>
              <a:t>i.	Information </a:t>
            </a:r>
            <a:r>
              <a:rPr lang="de-DE" sz="2000" dirty="0" err="1"/>
              <a:t>to</a:t>
            </a:r>
            <a:r>
              <a:rPr lang="de-DE" sz="2000" dirty="0"/>
              <a:t> </a:t>
            </a:r>
            <a:r>
              <a:rPr lang="de-DE" sz="2000" dirty="0" err="1"/>
              <a:t>exchange</a:t>
            </a:r>
            <a:r>
              <a:rPr lang="de-DE" sz="2000" dirty="0"/>
              <a:t>;</a:t>
            </a:r>
          </a:p>
          <a:p>
            <a:pPr marL="1371600" lvl="3" indent="0">
              <a:buNone/>
            </a:pPr>
            <a:r>
              <a:rPr lang="de-DE" sz="2000" dirty="0"/>
              <a:t>ii.	Format </a:t>
            </a:r>
            <a:r>
              <a:rPr lang="de-DE" sz="2000" dirty="0" err="1"/>
              <a:t>for</a:t>
            </a:r>
            <a:r>
              <a:rPr lang="de-DE" sz="2000" dirty="0"/>
              <a:t> </a:t>
            </a:r>
            <a:r>
              <a:rPr lang="de-DE" sz="2000" dirty="0" err="1"/>
              <a:t>exchange</a:t>
            </a:r>
            <a:r>
              <a:rPr lang="de-DE" sz="2000" dirty="0"/>
              <a:t>;</a:t>
            </a:r>
          </a:p>
          <a:p>
            <a:pPr marL="1371600" lvl="3" indent="0">
              <a:buNone/>
            </a:pPr>
            <a:r>
              <a:rPr lang="de-DE" sz="2000" dirty="0"/>
              <a:t>iii.	</a:t>
            </a:r>
            <a:r>
              <a:rPr lang="de-DE" sz="2000" dirty="0" err="1"/>
              <a:t>Feasibility</a:t>
            </a:r>
            <a:r>
              <a:rPr lang="de-DE" sz="2000" dirty="0"/>
              <a:t> </a:t>
            </a:r>
            <a:r>
              <a:rPr lang="de-DE" sz="2000" dirty="0" err="1"/>
              <a:t>and</a:t>
            </a:r>
            <a:r>
              <a:rPr lang="de-DE" sz="2000" dirty="0"/>
              <a:t> </a:t>
            </a:r>
            <a:r>
              <a:rPr lang="de-DE" sz="2000" dirty="0" err="1"/>
              <a:t>commencement</a:t>
            </a:r>
            <a:r>
              <a:rPr lang="de-DE" sz="2000" dirty="0"/>
              <a:t>.</a:t>
            </a:r>
          </a:p>
          <a:p>
            <a:pPr marL="342900" indent="-342900">
              <a:buFont typeface="+mj-lt"/>
              <a:buAutoNum type="arabicPeriod" startAt="3"/>
            </a:pPr>
            <a:r>
              <a:rPr lang="de-DE" sz="2000" dirty="0" smtClean="0"/>
              <a:t>Integration </a:t>
            </a:r>
            <a:r>
              <a:rPr lang="de-DE" sz="2000" dirty="0" err="1"/>
              <a:t>of</a:t>
            </a:r>
            <a:r>
              <a:rPr lang="de-DE" sz="2000" dirty="0"/>
              <a:t> GCOS </a:t>
            </a:r>
            <a:r>
              <a:rPr lang="de-DE" sz="2000" dirty="0" err="1"/>
              <a:t>networks</a:t>
            </a:r>
            <a:r>
              <a:rPr lang="de-DE" sz="2000" dirty="0"/>
              <a:t> </a:t>
            </a:r>
            <a:r>
              <a:rPr lang="de-DE" sz="2000" dirty="0" err="1"/>
              <a:t>into</a:t>
            </a:r>
            <a:r>
              <a:rPr lang="de-DE" sz="2000" dirty="0"/>
              <a:t> EUMETNET </a:t>
            </a:r>
            <a:r>
              <a:rPr lang="de-DE" sz="2000" dirty="0" err="1"/>
              <a:t>monitoring</a:t>
            </a:r>
            <a:r>
              <a:rPr lang="de-DE" sz="2000" dirty="0"/>
              <a:t> </a:t>
            </a:r>
            <a:r>
              <a:rPr lang="de-DE" sz="2000" dirty="0" err="1"/>
              <a:t>system</a:t>
            </a:r>
            <a:r>
              <a:rPr lang="de-DE" sz="2000" dirty="0"/>
              <a:t> (2015) [</a:t>
            </a:r>
            <a:r>
              <a:rPr lang="de-DE" sz="2000" dirty="0" err="1"/>
              <a:t>S.Klink</a:t>
            </a:r>
            <a:r>
              <a:rPr lang="de-DE" sz="2000" dirty="0" smtClean="0"/>
              <a:t>]</a:t>
            </a:r>
            <a:endParaRPr lang="de-DE" sz="2000"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15</a:t>
            </a:fld>
            <a:endParaRPr lang="de-DE" dirty="0"/>
          </a:p>
        </p:txBody>
      </p:sp>
    </p:spTree>
    <p:extLst>
      <p:ext uri="{BB962C8B-B14F-4D97-AF65-F5344CB8AC3E}">
        <p14:creationId xmlns:p14="http://schemas.microsoft.com/office/powerpoint/2010/main" val="261090788"/>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and</a:t>
            </a:r>
            <a:r>
              <a:rPr lang="de-DE" dirty="0" smtClean="0"/>
              <a:t> </a:t>
            </a:r>
            <a:r>
              <a:rPr lang="de-DE" dirty="0" err="1" smtClean="0"/>
              <a:t>Activities</a:t>
            </a:r>
            <a:endParaRPr lang="de-DE" dirty="0"/>
          </a:p>
        </p:txBody>
      </p:sp>
      <p:sp>
        <p:nvSpPr>
          <p:cNvPr id="3" name="Inhaltsplatzhalter 2"/>
          <p:cNvSpPr>
            <a:spLocks noGrp="1"/>
          </p:cNvSpPr>
          <p:nvPr>
            <p:ph idx="1"/>
          </p:nvPr>
        </p:nvSpPr>
        <p:spPr/>
        <p:txBody>
          <a:bodyPr/>
          <a:lstStyle/>
          <a:p>
            <a:pPr>
              <a:buFont typeface="+mj-lt"/>
              <a:buAutoNum type="arabicPeriod" startAt="6"/>
            </a:pPr>
            <a:r>
              <a:rPr lang="de-DE" sz="2000" dirty="0" smtClean="0"/>
              <a:t>GOS </a:t>
            </a:r>
            <a:r>
              <a:rPr lang="de-DE" sz="2000" dirty="0"/>
              <a:t>FMS </a:t>
            </a:r>
            <a:r>
              <a:rPr lang="de-DE" sz="2000" dirty="0" err="1"/>
              <a:t>Pilots</a:t>
            </a:r>
            <a:r>
              <a:rPr lang="de-DE" sz="2000" dirty="0"/>
              <a:t> (2015 - ET-SBO)</a:t>
            </a:r>
          </a:p>
          <a:p>
            <a:pPr lvl="2">
              <a:buFont typeface="Wingdings" panose="05000000000000000000" pitchFamily="2" charset="2"/>
              <a:buChar char="§"/>
            </a:pPr>
            <a:r>
              <a:rPr lang="de-DE" sz="2000" dirty="0" smtClean="0"/>
              <a:t>2 </a:t>
            </a:r>
            <a:r>
              <a:rPr lang="de-DE" sz="2000" dirty="0"/>
              <a:t>regional </a:t>
            </a:r>
            <a:r>
              <a:rPr lang="de-DE" sz="2000" dirty="0" err="1"/>
              <a:t>pilot</a:t>
            </a:r>
            <a:r>
              <a:rPr lang="de-DE" sz="2000" dirty="0"/>
              <a:t> FMS in </a:t>
            </a:r>
            <a:r>
              <a:rPr lang="de-DE" sz="2000" dirty="0" err="1"/>
              <a:t>association</a:t>
            </a:r>
            <a:r>
              <a:rPr lang="de-DE" sz="2000" dirty="0"/>
              <a:t> </a:t>
            </a:r>
            <a:r>
              <a:rPr lang="de-DE" sz="2000" dirty="0" err="1"/>
              <a:t>with</a:t>
            </a:r>
            <a:r>
              <a:rPr lang="de-DE" sz="2000" dirty="0"/>
              <a:t> </a:t>
            </a:r>
            <a:r>
              <a:rPr lang="de-DE" sz="2000" dirty="0" err="1"/>
              <a:t>the</a:t>
            </a:r>
            <a:r>
              <a:rPr lang="de-DE" sz="2000" dirty="0"/>
              <a:t> NWP Quality Monitoring Pilot</a:t>
            </a:r>
          </a:p>
          <a:p>
            <a:pPr>
              <a:buFont typeface="+mj-lt"/>
              <a:buAutoNum type="arabicPeriod" startAt="6"/>
            </a:pPr>
            <a:r>
              <a:rPr lang="de-DE" sz="2000" dirty="0" smtClean="0"/>
              <a:t>Develop </a:t>
            </a:r>
            <a:r>
              <a:rPr lang="de-DE" sz="2000" dirty="0" err="1"/>
              <a:t>guidance</a:t>
            </a:r>
            <a:r>
              <a:rPr lang="de-DE" sz="2000" dirty="0"/>
              <a:t> on </a:t>
            </a:r>
            <a:r>
              <a:rPr lang="de-DE" sz="2000" dirty="0" err="1"/>
              <a:t>the</a:t>
            </a:r>
            <a:r>
              <a:rPr lang="de-DE" sz="2000" dirty="0"/>
              <a:t> GOS WIGOS Global Quality Monitoring System (SG-QM, SG-RM)</a:t>
            </a:r>
          </a:p>
          <a:p>
            <a:pPr>
              <a:buFont typeface="+mj-lt"/>
              <a:buAutoNum type="arabicPeriod" startAt="6"/>
            </a:pPr>
            <a:r>
              <a:rPr lang="de-DE" sz="2000" dirty="0" err="1" smtClean="0"/>
              <a:t>Produce</a:t>
            </a:r>
            <a:r>
              <a:rPr lang="de-DE" sz="2000" dirty="0" smtClean="0"/>
              <a:t> </a:t>
            </a:r>
            <a:r>
              <a:rPr lang="de-DE" sz="2000" dirty="0" err="1"/>
              <a:t>report</a:t>
            </a:r>
            <a:r>
              <a:rPr lang="de-DE" sz="2000" dirty="0"/>
              <a:t> </a:t>
            </a:r>
            <a:r>
              <a:rPr lang="de-DE" sz="2000" dirty="0" err="1"/>
              <a:t>to</a:t>
            </a:r>
            <a:r>
              <a:rPr lang="de-DE" sz="2000" dirty="0"/>
              <a:t> ICG-WIGOS on GOS Quality Monitoring </a:t>
            </a:r>
            <a:r>
              <a:rPr lang="de-DE" sz="2000" dirty="0" err="1"/>
              <a:t>and</a:t>
            </a:r>
            <a:r>
              <a:rPr lang="de-DE" sz="2000" dirty="0"/>
              <a:t> Fault Management System </a:t>
            </a:r>
            <a:r>
              <a:rPr lang="de-DE" sz="2000" dirty="0" err="1"/>
              <a:t>pilots</a:t>
            </a:r>
            <a:r>
              <a:rPr lang="de-DE" sz="2000" dirty="0"/>
              <a:t> (2016 - TT-WQM)</a:t>
            </a:r>
          </a:p>
          <a:p>
            <a:endParaRPr lang="de-DE" sz="2000"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16</a:t>
            </a:fld>
            <a:endParaRPr lang="de-DE" dirty="0"/>
          </a:p>
        </p:txBody>
      </p:sp>
    </p:spTree>
    <p:extLst>
      <p:ext uri="{BB962C8B-B14F-4D97-AF65-F5344CB8AC3E}">
        <p14:creationId xmlns:p14="http://schemas.microsoft.com/office/powerpoint/2010/main" val="71876319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Topics:</a:t>
            </a:r>
            <a:endParaRPr lang="de-DE" dirty="0"/>
          </a:p>
        </p:txBody>
      </p:sp>
      <p:sp>
        <p:nvSpPr>
          <p:cNvPr id="3" name="Inhaltsplatzhalter 2"/>
          <p:cNvSpPr>
            <a:spLocks noGrp="1"/>
          </p:cNvSpPr>
          <p:nvPr>
            <p:ph idx="1"/>
          </p:nvPr>
        </p:nvSpPr>
        <p:spPr/>
        <p:txBody>
          <a:bodyPr/>
          <a:lstStyle/>
          <a:p>
            <a:r>
              <a:rPr lang="de-DE" sz="2400" dirty="0" err="1" smtClean="0"/>
              <a:t>Activities</a:t>
            </a:r>
            <a:r>
              <a:rPr lang="de-DE" sz="2400" dirty="0" smtClean="0"/>
              <a:t> </a:t>
            </a:r>
            <a:r>
              <a:rPr lang="de-DE" sz="2400" dirty="0" err="1" smtClean="0"/>
              <a:t>and</a:t>
            </a:r>
            <a:r>
              <a:rPr lang="de-DE" sz="2400" dirty="0" smtClean="0"/>
              <a:t> </a:t>
            </a:r>
            <a:r>
              <a:rPr lang="de-DE" sz="2400" dirty="0" err="1" smtClean="0"/>
              <a:t>discussions</a:t>
            </a:r>
            <a:r>
              <a:rPr lang="de-DE" sz="2400" dirty="0" smtClean="0"/>
              <a:t> </a:t>
            </a:r>
            <a:r>
              <a:rPr lang="de-DE" sz="2400" dirty="0" err="1" smtClean="0"/>
              <a:t>of</a:t>
            </a:r>
            <a:r>
              <a:rPr lang="de-DE" sz="2400" dirty="0" smtClean="0"/>
              <a:t> </a:t>
            </a:r>
            <a:r>
              <a:rPr lang="de-DE" sz="2400" dirty="0" err="1" smtClean="0"/>
              <a:t>the</a:t>
            </a:r>
            <a:r>
              <a:rPr lang="de-DE" sz="2400" dirty="0" smtClean="0"/>
              <a:t> </a:t>
            </a:r>
            <a:r>
              <a:rPr lang="de-DE" sz="2400" dirty="0" err="1" smtClean="0"/>
              <a:t>task</a:t>
            </a:r>
            <a:r>
              <a:rPr lang="de-DE" sz="2400" dirty="0" smtClean="0"/>
              <a:t> </a:t>
            </a:r>
            <a:r>
              <a:rPr lang="de-DE" sz="2400" dirty="0" err="1" smtClean="0"/>
              <a:t>team</a:t>
            </a:r>
            <a:endParaRPr lang="de-DE" sz="2400" dirty="0" smtClean="0"/>
          </a:p>
          <a:p>
            <a:r>
              <a:rPr lang="de-DE" sz="2400" dirty="0" err="1" smtClean="0"/>
              <a:t>Proposal</a:t>
            </a:r>
            <a:r>
              <a:rPr lang="de-DE" sz="2400" dirty="0" smtClean="0"/>
              <a:t> </a:t>
            </a:r>
            <a:r>
              <a:rPr lang="de-DE" sz="2400" dirty="0" err="1" smtClean="0"/>
              <a:t>for</a:t>
            </a:r>
            <a:r>
              <a:rPr lang="de-DE" sz="2400" dirty="0" smtClean="0"/>
              <a:t> WIGOS Quality Monitoring System</a:t>
            </a:r>
            <a:endParaRPr lang="de-DE" sz="2400"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2</a:t>
            </a:fld>
            <a:endParaRPr lang="de-DE" dirty="0"/>
          </a:p>
        </p:txBody>
      </p:sp>
    </p:spTree>
    <p:extLst>
      <p:ext uri="{BB962C8B-B14F-4D97-AF65-F5344CB8AC3E}">
        <p14:creationId xmlns:p14="http://schemas.microsoft.com/office/powerpoint/2010/main" val="231203281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Summary of activities of TT-WQM since ICG-WIGOS-3 </a:t>
            </a:r>
            <a:endParaRPr lang="de-DE" dirty="0"/>
          </a:p>
        </p:txBody>
      </p:sp>
      <p:sp>
        <p:nvSpPr>
          <p:cNvPr id="3" name="Inhaltsplatzhalter 2"/>
          <p:cNvSpPr>
            <a:spLocks noGrp="1"/>
          </p:cNvSpPr>
          <p:nvPr>
            <p:ph idx="1"/>
          </p:nvPr>
        </p:nvSpPr>
        <p:spPr/>
        <p:txBody>
          <a:bodyPr/>
          <a:lstStyle/>
          <a:p>
            <a:pPr marL="0" indent="0">
              <a:buNone/>
            </a:pPr>
            <a:r>
              <a:rPr lang="en-US" altLang="de-DE" sz="2400" dirty="0" smtClean="0"/>
              <a:t>Meeting TT-WQM-1 at </a:t>
            </a:r>
            <a:r>
              <a:rPr lang="en-US" altLang="de-DE" sz="2400" dirty="0"/>
              <a:t>WMO </a:t>
            </a:r>
            <a:r>
              <a:rPr lang="en-US" altLang="de-DE" sz="2400" dirty="0" smtClean="0"/>
              <a:t>(Geneva), 17-20 </a:t>
            </a:r>
            <a:r>
              <a:rPr lang="en-US" altLang="de-DE" sz="2400" dirty="0"/>
              <a:t>June </a:t>
            </a:r>
            <a:r>
              <a:rPr lang="en-US" altLang="de-DE" sz="2400" dirty="0" smtClean="0"/>
              <a:t>2014:</a:t>
            </a:r>
          </a:p>
          <a:p>
            <a:r>
              <a:rPr lang="en-US" altLang="de-DE" sz="2400" dirty="0" smtClean="0"/>
              <a:t>Update of Terms of Reference,</a:t>
            </a:r>
          </a:p>
          <a:p>
            <a:r>
              <a:rPr lang="en-US" altLang="de-DE" sz="2400" dirty="0" smtClean="0"/>
              <a:t>Concept </a:t>
            </a:r>
            <a:r>
              <a:rPr lang="en-US" altLang="de-DE" sz="2400" dirty="0"/>
              <a:t>of the WIGOS Workshop on Observational Data </a:t>
            </a:r>
            <a:r>
              <a:rPr lang="en-US" altLang="de-DE" sz="2400" dirty="0" smtClean="0"/>
              <a:t>Monitoring,</a:t>
            </a:r>
          </a:p>
          <a:p>
            <a:r>
              <a:rPr lang="en-US" altLang="de-DE" sz="2400" dirty="0" smtClean="0"/>
              <a:t>Future </a:t>
            </a:r>
            <a:r>
              <a:rPr lang="en-US" altLang="de-DE" sz="2400" dirty="0"/>
              <a:t>Work </a:t>
            </a:r>
            <a:r>
              <a:rPr lang="en-US" altLang="de-DE" sz="2400" dirty="0" err="1"/>
              <a:t>Programme</a:t>
            </a:r>
            <a:r>
              <a:rPr lang="en-US" altLang="de-DE" sz="2400" dirty="0"/>
              <a:t> and Action </a:t>
            </a:r>
            <a:r>
              <a:rPr lang="en-US" altLang="de-DE" sz="2400" dirty="0" smtClean="0"/>
              <a:t>Plan</a:t>
            </a:r>
          </a:p>
          <a:p>
            <a:pPr marL="0" indent="0">
              <a:buNone/>
            </a:pPr>
            <a:r>
              <a:rPr lang="en-US" altLang="de-DE" sz="2400" dirty="0" smtClean="0"/>
              <a:t>Email </a:t>
            </a:r>
            <a:r>
              <a:rPr lang="en-US" altLang="de-DE" sz="2400" dirty="0" smtClean="0"/>
              <a:t>exchange concerning </a:t>
            </a:r>
            <a:r>
              <a:rPr lang="en-US" altLang="de-DE" sz="2400" dirty="0" smtClean="0"/>
              <a:t>quality flags</a:t>
            </a:r>
          </a:p>
          <a:p>
            <a:pPr marL="0" indent="0">
              <a:buNone/>
            </a:pPr>
            <a:r>
              <a:rPr lang="en-US" altLang="de-DE" sz="2400" dirty="0"/>
              <a:t>Review of Manual on WIGOS and the WMO Technical Regulation (WMO no 49), Volume 1, Part 1 – </a:t>
            </a:r>
            <a:r>
              <a:rPr lang="en-US" altLang="de-DE" sz="2400" dirty="0" smtClean="0"/>
              <a:t>WIGOS</a:t>
            </a:r>
            <a:endParaRPr lang="en-US" altLang="de-DE" sz="2400" dirty="0"/>
          </a:p>
        </p:txBody>
      </p:sp>
    </p:spTree>
    <p:extLst>
      <p:ext uri="{BB962C8B-B14F-4D97-AF65-F5344CB8AC3E}">
        <p14:creationId xmlns:p14="http://schemas.microsoft.com/office/powerpoint/2010/main" val="28685301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Summary of activities of TT-WQM since ICG-WIGOS-3 </a:t>
            </a:r>
            <a:endParaRPr lang="de-DE" dirty="0"/>
          </a:p>
        </p:txBody>
      </p:sp>
      <p:sp>
        <p:nvSpPr>
          <p:cNvPr id="3" name="Inhaltsplatzhalter 2"/>
          <p:cNvSpPr>
            <a:spLocks noGrp="1"/>
          </p:cNvSpPr>
          <p:nvPr>
            <p:ph idx="1"/>
          </p:nvPr>
        </p:nvSpPr>
        <p:spPr/>
        <p:txBody>
          <a:bodyPr/>
          <a:lstStyle/>
          <a:p>
            <a:pPr marL="0" indent="0">
              <a:buNone/>
            </a:pPr>
            <a:r>
              <a:rPr lang="en-US" altLang="de-DE" sz="2400" dirty="0" smtClean="0"/>
              <a:t>Workshop </a:t>
            </a:r>
            <a:r>
              <a:rPr lang="en-US" altLang="de-DE" sz="2400" dirty="0"/>
              <a:t>on Quality Monitoring and Incident Management </a:t>
            </a:r>
            <a:r>
              <a:rPr lang="en-US" altLang="de-DE" sz="2400" dirty="0" smtClean="0"/>
              <a:t>at </a:t>
            </a:r>
            <a:r>
              <a:rPr lang="en-US" altLang="de-DE" sz="2400" dirty="0"/>
              <a:t>WMO </a:t>
            </a:r>
            <a:r>
              <a:rPr lang="en-US" altLang="de-DE" sz="2400" dirty="0" smtClean="0"/>
              <a:t>(Geneva) 10-12 </a:t>
            </a:r>
            <a:r>
              <a:rPr lang="en-US" altLang="de-DE" sz="2400" dirty="0"/>
              <a:t>December </a:t>
            </a:r>
            <a:r>
              <a:rPr lang="en-US" altLang="de-DE" sz="2400" dirty="0" smtClean="0"/>
              <a:t>2014 (chair Mr. </a:t>
            </a:r>
            <a:r>
              <a:rPr lang="en-US" altLang="de-DE" sz="2400" dirty="0"/>
              <a:t>Stuart </a:t>
            </a:r>
            <a:r>
              <a:rPr lang="en-US" altLang="de-DE" sz="2400" dirty="0" err="1"/>
              <a:t>Goldstraw</a:t>
            </a:r>
            <a:r>
              <a:rPr lang="en-US" altLang="de-DE" sz="2400" dirty="0"/>
              <a:t>, </a:t>
            </a:r>
            <a:r>
              <a:rPr lang="en-US" altLang="de-DE" sz="2400" dirty="0" smtClean="0"/>
              <a:t> chair of ET-SBO).</a:t>
            </a:r>
          </a:p>
          <a:p>
            <a:pPr marL="0" indent="0">
              <a:buNone/>
            </a:pPr>
            <a:r>
              <a:rPr lang="en-US" altLang="de-DE" sz="2400" dirty="0" smtClean="0"/>
              <a:t>Proposal: Development </a:t>
            </a:r>
            <a:r>
              <a:rPr lang="en-US" altLang="de-DE" sz="2400" dirty="0"/>
              <a:t>of the WIGOS Quality Monitoring System (WQMS)</a:t>
            </a:r>
            <a:endParaRPr lang="en-US" altLang="de-DE" sz="2400" dirty="0" smtClean="0"/>
          </a:p>
        </p:txBody>
      </p:sp>
    </p:spTree>
    <p:extLst>
      <p:ext uri="{BB962C8B-B14F-4D97-AF65-F5344CB8AC3E}">
        <p14:creationId xmlns:p14="http://schemas.microsoft.com/office/powerpoint/2010/main" val="124547812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Regulatory </a:t>
            </a:r>
            <a:r>
              <a:rPr lang="en-US" dirty="0"/>
              <a:t>material and QM practices</a:t>
            </a:r>
            <a:endParaRPr lang="de-DE" dirty="0"/>
          </a:p>
        </p:txBody>
      </p:sp>
      <p:sp>
        <p:nvSpPr>
          <p:cNvPr id="3" name="Inhaltsplatzhalter 2"/>
          <p:cNvSpPr>
            <a:spLocks noGrp="1"/>
          </p:cNvSpPr>
          <p:nvPr>
            <p:ph idx="1"/>
          </p:nvPr>
        </p:nvSpPr>
        <p:spPr/>
        <p:txBody>
          <a:bodyPr/>
          <a:lstStyle/>
          <a:p>
            <a:pPr marL="0" indent="0">
              <a:buNone/>
            </a:pPr>
            <a:r>
              <a:rPr lang="en-US" sz="2000" dirty="0" smtClean="0"/>
              <a:t>Guidance </a:t>
            </a:r>
            <a:r>
              <a:rPr lang="en-US" sz="2000" dirty="0"/>
              <a:t>material </a:t>
            </a:r>
            <a:r>
              <a:rPr lang="en-US" sz="2000" dirty="0" smtClean="0"/>
              <a:t>that should be considered:</a:t>
            </a:r>
            <a:endParaRPr lang="en-US" sz="2000" dirty="0"/>
          </a:p>
          <a:p>
            <a:r>
              <a:rPr lang="en-US" sz="2000" dirty="0" smtClean="0"/>
              <a:t>Quality </a:t>
            </a:r>
            <a:r>
              <a:rPr lang="en-US" sz="2000" dirty="0"/>
              <a:t>flags for data quality for the different observational networks</a:t>
            </a:r>
          </a:p>
          <a:p>
            <a:r>
              <a:rPr lang="en-US" sz="2000" dirty="0"/>
              <a:t>Emergency plans for gaps and errors in </a:t>
            </a:r>
            <a:r>
              <a:rPr lang="en-US" sz="2000" dirty="0" smtClean="0"/>
              <a:t>data:</a:t>
            </a:r>
          </a:p>
          <a:p>
            <a:pPr lvl="1">
              <a:buFont typeface="Wingdings" panose="05000000000000000000" pitchFamily="2" charset="2"/>
              <a:buChar char="§"/>
            </a:pPr>
            <a:r>
              <a:rPr lang="en-US" sz="2000" dirty="0" smtClean="0"/>
              <a:t>communication </a:t>
            </a:r>
            <a:r>
              <a:rPr lang="en-US" sz="2000" dirty="0"/>
              <a:t>of missing data or defunct </a:t>
            </a:r>
            <a:r>
              <a:rPr lang="en-US" sz="2000" dirty="0" smtClean="0"/>
              <a:t>programs</a:t>
            </a:r>
          </a:p>
          <a:p>
            <a:pPr lvl="1">
              <a:buFont typeface="Wingdings" panose="05000000000000000000" pitchFamily="2" charset="2"/>
              <a:buChar char="§"/>
            </a:pPr>
            <a:r>
              <a:rPr lang="en-US" sz="2000" dirty="0" smtClean="0"/>
              <a:t>actions</a:t>
            </a:r>
            <a:r>
              <a:rPr lang="en-US" sz="2000" dirty="0"/>
              <a:t>, that have to be taken in such cases </a:t>
            </a:r>
          </a:p>
          <a:p>
            <a:r>
              <a:rPr lang="en-US" sz="2000" dirty="0"/>
              <a:t>Introduction of statistical instruments for tests of inconsistent and erroneous data for all programs and for quality control of data (in order to describe the quality control of data outlined in the WIGOS manual, chapter </a:t>
            </a:r>
            <a:r>
              <a:rPr lang="en-US" sz="2000" dirty="0" smtClean="0"/>
              <a:t>2.4.3.4)</a:t>
            </a:r>
            <a:endParaRPr lang="en-US" sz="2000"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5</a:t>
            </a:fld>
            <a:endParaRPr lang="de-DE" dirty="0"/>
          </a:p>
        </p:txBody>
      </p:sp>
    </p:spTree>
    <p:extLst>
      <p:ext uri="{BB962C8B-B14F-4D97-AF65-F5344CB8AC3E}">
        <p14:creationId xmlns:p14="http://schemas.microsoft.com/office/powerpoint/2010/main" val="11937683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Regulatory </a:t>
            </a:r>
            <a:r>
              <a:rPr lang="en-US" dirty="0"/>
              <a:t>material and QM practices</a:t>
            </a:r>
            <a:endParaRPr lang="de-DE" dirty="0"/>
          </a:p>
        </p:txBody>
      </p:sp>
      <p:sp>
        <p:nvSpPr>
          <p:cNvPr id="3" name="Inhaltsplatzhalter 2"/>
          <p:cNvSpPr>
            <a:spLocks noGrp="1"/>
          </p:cNvSpPr>
          <p:nvPr>
            <p:ph idx="1"/>
          </p:nvPr>
        </p:nvSpPr>
        <p:spPr/>
        <p:txBody>
          <a:bodyPr/>
          <a:lstStyle/>
          <a:p>
            <a:pPr marL="0" indent="0">
              <a:buNone/>
            </a:pPr>
            <a:r>
              <a:rPr lang="en-US" sz="2000" dirty="0" smtClean="0"/>
              <a:t>Feedback loops are </a:t>
            </a:r>
            <a:r>
              <a:rPr lang="en-US" sz="2000" dirty="0" smtClean="0"/>
              <a:t>recommended between:</a:t>
            </a:r>
            <a:endParaRPr lang="en-US" sz="2000" dirty="0" smtClean="0"/>
          </a:p>
          <a:p>
            <a:r>
              <a:rPr lang="en-US" sz="2000" dirty="0" smtClean="0"/>
              <a:t>Observational data quality monitoring systems and data providers:</a:t>
            </a:r>
          </a:p>
          <a:p>
            <a:pPr lvl="1">
              <a:buFont typeface="Wingdings" panose="05000000000000000000" pitchFamily="2" charset="2"/>
              <a:buChar char="§"/>
            </a:pPr>
            <a:r>
              <a:rPr lang="en-US" sz="2000" dirty="0" smtClean="0"/>
              <a:t>(Near) real time,</a:t>
            </a:r>
          </a:p>
          <a:p>
            <a:pPr lvl="1">
              <a:buFont typeface="Wingdings" panose="05000000000000000000" pitchFamily="2" charset="2"/>
              <a:buChar char="§"/>
            </a:pPr>
            <a:r>
              <a:rPr lang="en-US" sz="2000" dirty="0" smtClean="0"/>
              <a:t>identify problems and take corrective actions,</a:t>
            </a:r>
          </a:p>
          <a:p>
            <a:pPr lvl="1">
              <a:buFont typeface="Wingdings" panose="05000000000000000000" pitchFamily="2" charset="2"/>
              <a:buChar char="§"/>
            </a:pPr>
            <a:r>
              <a:rPr lang="en-US" sz="2000" dirty="0" smtClean="0"/>
              <a:t>provide guidance material (“lessons learned”)</a:t>
            </a:r>
            <a:endParaRPr lang="en-US" sz="2000" dirty="0"/>
          </a:p>
          <a:p>
            <a:r>
              <a:rPr lang="en-US" sz="2000" dirty="0" smtClean="0"/>
              <a:t>Observational data </a:t>
            </a:r>
            <a:r>
              <a:rPr lang="en-US" sz="2000" dirty="0"/>
              <a:t>providers and the user </a:t>
            </a:r>
            <a:r>
              <a:rPr lang="en-US" sz="2000" dirty="0" smtClean="0"/>
              <a:t>community:</a:t>
            </a:r>
          </a:p>
          <a:p>
            <a:pPr lvl="1">
              <a:buFont typeface="Wingdings" panose="05000000000000000000" pitchFamily="2" charset="2"/>
              <a:buChar char="§"/>
            </a:pPr>
            <a:r>
              <a:rPr lang="en-US" sz="2000" dirty="0" smtClean="0"/>
              <a:t>In case, user expectations are not met,</a:t>
            </a:r>
          </a:p>
          <a:p>
            <a:pPr lvl="1">
              <a:buFont typeface="Wingdings" panose="05000000000000000000" pitchFamily="2" charset="2"/>
              <a:buChar char="§"/>
            </a:pPr>
            <a:r>
              <a:rPr lang="en-US" sz="2000" dirty="0" smtClean="0"/>
              <a:t>Make solutions available from </a:t>
            </a:r>
            <a:r>
              <a:rPr lang="en-US" sz="2000" dirty="0" smtClean="0"/>
              <a:t>members for members</a:t>
            </a:r>
            <a:endParaRPr lang="en-US" sz="2000" dirty="0" smtClean="0"/>
          </a:p>
          <a:p>
            <a:pPr lvl="1">
              <a:buFont typeface="Wingdings" panose="05000000000000000000" pitchFamily="2" charset="2"/>
              <a:buChar char="§"/>
            </a:pPr>
            <a:r>
              <a:rPr lang="en-US" sz="2000" dirty="0" smtClean="0"/>
              <a:t>ICG-WIGOS </a:t>
            </a:r>
            <a:r>
              <a:rPr lang="en-US" sz="2000" dirty="0"/>
              <a:t>should consider a recommendation about adding functionality for this area to the WIR.</a:t>
            </a:r>
          </a:p>
          <a:p>
            <a:endParaRPr lang="de-DE"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6</a:t>
            </a:fld>
            <a:endParaRPr lang="de-DE" dirty="0"/>
          </a:p>
        </p:txBody>
      </p:sp>
    </p:spTree>
    <p:extLst>
      <p:ext uri="{BB962C8B-B14F-4D97-AF65-F5344CB8AC3E}">
        <p14:creationId xmlns:p14="http://schemas.microsoft.com/office/powerpoint/2010/main" val="197806618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Regulatory </a:t>
            </a:r>
            <a:r>
              <a:rPr lang="en-US" dirty="0"/>
              <a:t>material and QM practices</a:t>
            </a:r>
            <a:endParaRPr lang="de-DE" dirty="0"/>
          </a:p>
        </p:txBody>
      </p:sp>
      <p:sp>
        <p:nvSpPr>
          <p:cNvPr id="3" name="Inhaltsplatzhalter 2"/>
          <p:cNvSpPr>
            <a:spLocks noGrp="1"/>
          </p:cNvSpPr>
          <p:nvPr>
            <p:ph idx="1"/>
          </p:nvPr>
        </p:nvSpPr>
        <p:spPr/>
        <p:txBody>
          <a:bodyPr/>
          <a:lstStyle/>
          <a:p>
            <a:pPr marL="0" indent="0">
              <a:buNone/>
            </a:pPr>
            <a:r>
              <a:rPr lang="en-US" sz="2000" dirty="0" smtClean="0"/>
              <a:t>Exchange about experience between communities:</a:t>
            </a:r>
          </a:p>
          <a:p>
            <a:r>
              <a:rPr lang="en-US" sz="2000" dirty="0" smtClean="0"/>
              <a:t>GAW:</a:t>
            </a:r>
          </a:p>
          <a:p>
            <a:pPr lvl="1"/>
            <a:r>
              <a:rPr lang="en-US" sz="2000" dirty="0" smtClean="0"/>
              <a:t>regional </a:t>
            </a:r>
            <a:r>
              <a:rPr lang="en-US" sz="2000" dirty="0"/>
              <a:t>calibration </a:t>
            </a:r>
            <a:r>
              <a:rPr lang="en-US" sz="2000" dirty="0" err="1" smtClean="0"/>
              <a:t>centres</a:t>
            </a:r>
            <a:r>
              <a:rPr lang="en-US" sz="2000" dirty="0" smtClean="0"/>
              <a:t>,</a:t>
            </a:r>
          </a:p>
          <a:p>
            <a:pPr lvl="1"/>
            <a:r>
              <a:rPr lang="en-US" sz="2000" dirty="0" smtClean="0"/>
              <a:t>audits,</a:t>
            </a:r>
          </a:p>
          <a:p>
            <a:pPr lvl="1"/>
            <a:r>
              <a:rPr lang="en-US" sz="2000" dirty="0" smtClean="0"/>
              <a:t>quality flags</a:t>
            </a:r>
          </a:p>
          <a:p>
            <a:r>
              <a:rPr lang="en-US" sz="2000" dirty="0" smtClean="0"/>
              <a:t>EUCOS:</a:t>
            </a:r>
          </a:p>
          <a:p>
            <a:pPr lvl="1"/>
            <a:r>
              <a:rPr lang="en-US" sz="2000" dirty="0" smtClean="0"/>
              <a:t>clear </a:t>
            </a:r>
            <a:r>
              <a:rPr lang="en-US" sz="2000" dirty="0"/>
              <a:t>assignment of responsibilities in case of missing or faulty </a:t>
            </a:r>
            <a:r>
              <a:rPr lang="en-US" sz="2000" dirty="0" smtClean="0"/>
              <a:t>data</a:t>
            </a:r>
          </a:p>
          <a:p>
            <a:pPr lvl="1"/>
            <a:r>
              <a:rPr lang="en-US" sz="2000" dirty="0" smtClean="0"/>
              <a:t>structured </a:t>
            </a:r>
            <a:r>
              <a:rPr lang="en-US" sz="2000" dirty="0"/>
              <a:t>feedback loop for correction and resubmission of </a:t>
            </a:r>
            <a:r>
              <a:rPr lang="en-US" sz="2000" dirty="0" smtClean="0"/>
              <a:t>data</a:t>
            </a:r>
          </a:p>
          <a:p>
            <a:pPr marL="0" indent="0">
              <a:buNone/>
            </a:pPr>
            <a:endParaRPr lang="en-US" sz="2000" dirty="0" smtClean="0"/>
          </a:p>
          <a:p>
            <a:pPr marL="0" indent="0">
              <a:buNone/>
            </a:pPr>
            <a:r>
              <a:rPr lang="en-US" sz="2000" dirty="0" smtClean="0"/>
              <a:t>Concept </a:t>
            </a:r>
            <a:r>
              <a:rPr lang="en-US" sz="2000" dirty="0"/>
              <a:t>of implementing WIGOS QM on regional and national </a:t>
            </a:r>
            <a:r>
              <a:rPr lang="en-US" sz="2000" dirty="0" smtClean="0"/>
              <a:t>level?</a:t>
            </a:r>
            <a:endParaRPr lang="en-US" sz="2000" dirty="0"/>
          </a:p>
          <a:p>
            <a:endParaRPr lang="de-DE"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7</a:t>
            </a:fld>
            <a:endParaRPr lang="de-DE" dirty="0"/>
          </a:p>
        </p:txBody>
      </p:sp>
    </p:spTree>
    <p:extLst>
      <p:ext uri="{BB962C8B-B14F-4D97-AF65-F5344CB8AC3E}">
        <p14:creationId xmlns:p14="http://schemas.microsoft.com/office/powerpoint/2010/main" val="294364920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REVIEWED TERMS OF REFERENCE OF TT-WQM</a:t>
            </a:r>
            <a:endParaRPr lang="de-DE" dirty="0"/>
          </a:p>
        </p:txBody>
      </p:sp>
      <p:sp>
        <p:nvSpPr>
          <p:cNvPr id="3" name="Inhaltsplatzhalter 2"/>
          <p:cNvSpPr>
            <a:spLocks noGrp="1"/>
          </p:cNvSpPr>
          <p:nvPr>
            <p:ph idx="1"/>
          </p:nvPr>
        </p:nvSpPr>
        <p:spPr/>
        <p:txBody>
          <a:bodyPr/>
          <a:lstStyle/>
          <a:p>
            <a:pPr marL="0" indent="0">
              <a:buNone/>
            </a:pPr>
            <a:r>
              <a:rPr lang="en-US" sz="1400" dirty="0"/>
              <a:t>The Task Team </a:t>
            </a:r>
            <a:r>
              <a:rPr lang="en-US" sz="1400" dirty="0" smtClean="0"/>
              <a:t>shall:</a:t>
            </a:r>
          </a:p>
          <a:p>
            <a:pPr marL="0" indent="0">
              <a:buNone/>
            </a:pPr>
            <a:r>
              <a:rPr lang="en-US" sz="1400" dirty="0" smtClean="0"/>
              <a:t>a)	Examine current quality management practices and procedures being used by WMO observing systems, including those co-sponsored by the organization.</a:t>
            </a:r>
          </a:p>
          <a:p>
            <a:pPr marL="0" indent="0">
              <a:buNone/>
            </a:pPr>
            <a:r>
              <a:rPr lang="en-US" sz="1400" dirty="0" smtClean="0"/>
              <a:t>b</a:t>
            </a:r>
            <a:r>
              <a:rPr lang="en-US" sz="1400" dirty="0"/>
              <a:t>)	Report on QM practices and procedures used, with identification of areas for improvement.</a:t>
            </a:r>
          </a:p>
          <a:p>
            <a:pPr marL="0" indent="0">
              <a:buNone/>
            </a:pPr>
            <a:r>
              <a:rPr lang="en-US" sz="1400" dirty="0"/>
              <a:t>c)	Based on a review of the current practices in the observational data monitoring system, formulate a  recommendation on the way forward, including suggestions on:</a:t>
            </a:r>
          </a:p>
          <a:p>
            <a:pPr marL="0" indent="0">
              <a:buNone/>
            </a:pPr>
            <a:r>
              <a:rPr lang="en-US" sz="1400" dirty="0"/>
              <a:t>•	</a:t>
            </a:r>
            <a:r>
              <a:rPr lang="en-US" sz="1400" dirty="0" err="1"/>
              <a:t>modernisation</a:t>
            </a:r>
            <a:r>
              <a:rPr lang="en-US" sz="1400" dirty="0"/>
              <a:t> of the monitoring system,</a:t>
            </a:r>
          </a:p>
          <a:p>
            <a:pPr marL="0" indent="0">
              <a:buNone/>
            </a:pPr>
            <a:r>
              <a:rPr lang="en-US" sz="1400" dirty="0"/>
              <a:t>•	near-real time reporting,</a:t>
            </a:r>
          </a:p>
          <a:p>
            <a:pPr marL="0" indent="0">
              <a:buNone/>
            </a:pPr>
            <a:r>
              <a:rPr lang="en-US" sz="1400" dirty="0"/>
              <a:t>•	quality evaluation leading to quality improvement,</a:t>
            </a:r>
          </a:p>
          <a:p>
            <a:pPr marL="0" indent="0">
              <a:buNone/>
            </a:pPr>
            <a:r>
              <a:rPr lang="en-US" sz="1400" dirty="0"/>
              <a:t>•	fault management with feedback mechanisms,</a:t>
            </a:r>
          </a:p>
          <a:p>
            <a:pPr marL="0" indent="0">
              <a:buNone/>
            </a:pPr>
            <a:r>
              <a:rPr lang="en-US" sz="1400" dirty="0"/>
              <a:t>•	extension of the observational data monitoring to non-weather areas (i.e. beyond the GOS), where appropriate and possible,</a:t>
            </a:r>
          </a:p>
          <a:p>
            <a:pPr marL="0" indent="0">
              <a:buNone/>
            </a:pPr>
            <a:r>
              <a:rPr lang="en-US" sz="1400" dirty="0"/>
              <a:t>d)	Undertake other activities related to WIGOS quality management as directed by ICG-WIGOS.</a:t>
            </a:r>
          </a:p>
          <a:p>
            <a:pPr marL="0" indent="0">
              <a:buNone/>
            </a:pPr>
            <a:r>
              <a:rPr lang="en-US" sz="1400" dirty="0"/>
              <a:t>e)	Report at least annually to the ICG-WIGOS on progress made.</a:t>
            </a:r>
          </a:p>
          <a:p>
            <a:pPr marL="0" indent="0">
              <a:buNone/>
            </a:pPr>
            <a:r>
              <a:rPr lang="en-US" sz="1400" dirty="0"/>
              <a:t>f)	Complete its tasks by December 2015.</a:t>
            </a:r>
          </a:p>
          <a:p>
            <a:endParaRPr lang="en-US" sz="1400" dirty="0"/>
          </a:p>
          <a:p>
            <a:endParaRPr lang="de-DE"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8</a:t>
            </a:fld>
            <a:endParaRPr lang="de-DE" dirty="0"/>
          </a:p>
        </p:txBody>
      </p:sp>
    </p:spTree>
    <p:extLst>
      <p:ext uri="{BB962C8B-B14F-4D97-AF65-F5344CB8AC3E}">
        <p14:creationId xmlns:p14="http://schemas.microsoft.com/office/powerpoint/2010/main" val="197806618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Further </a:t>
            </a:r>
            <a:r>
              <a:rPr lang="de-DE" dirty="0" err="1" smtClean="0"/>
              <a:t>comments</a:t>
            </a:r>
            <a:r>
              <a:rPr lang="de-DE" dirty="0" smtClean="0"/>
              <a:t>:</a:t>
            </a:r>
            <a:endParaRPr lang="de-DE" dirty="0"/>
          </a:p>
        </p:txBody>
      </p:sp>
      <p:sp>
        <p:nvSpPr>
          <p:cNvPr id="3" name="Inhaltsplatzhalter 2"/>
          <p:cNvSpPr>
            <a:spLocks noGrp="1"/>
          </p:cNvSpPr>
          <p:nvPr>
            <p:ph idx="1"/>
          </p:nvPr>
        </p:nvSpPr>
        <p:spPr/>
        <p:txBody>
          <a:bodyPr/>
          <a:lstStyle/>
          <a:p>
            <a:r>
              <a:rPr lang="en-US" dirty="0" smtClean="0"/>
              <a:t>Task </a:t>
            </a:r>
            <a:r>
              <a:rPr lang="en-US" dirty="0"/>
              <a:t>team is not yet complete</a:t>
            </a:r>
            <a:r>
              <a:rPr lang="en-US" dirty="0" smtClean="0"/>
              <a:t>.</a:t>
            </a:r>
          </a:p>
          <a:p>
            <a:pPr lvl="1"/>
            <a:r>
              <a:rPr lang="en-US" dirty="0"/>
              <a:t>E</a:t>
            </a:r>
            <a:r>
              <a:rPr lang="en-US" dirty="0" smtClean="0"/>
              <a:t>xpert </a:t>
            </a:r>
            <a:r>
              <a:rPr lang="en-US" dirty="0"/>
              <a:t>on satellite </a:t>
            </a:r>
            <a:r>
              <a:rPr lang="en-US" dirty="0" smtClean="0"/>
              <a:t>monitoring?</a:t>
            </a:r>
          </a:p>
          <a:p>
            <a:pPr lvl="1"/>
            <a:r>
              <a:rPr lang="en-US" dirty="0" smtClean="0"/>
              <a:t>Expert on </a:t>
            </a:r>
            <a:r>
              <a:rPr lang="en-US" dirty="0"/>
              <a:t>hydrological </a:t>
            </a:r>
            <a:r>
              <a:rPr lang="en-US" dirty="0" smtClean="0"/>
              <a:t>observations?</a:t>
            </a:r>
            <a:endParaRPr lang="de-DE" dirty="0"/>
          </a:p>
        </p:txBody>
      </p:sp>
      <p:sp>
        <p:nvSpPr>
          <p:cNvPr id="4" name="Fußzeilenplatzhalter 3"/>
          <p:cNvSpPr>
            <a:spLocks noGrp="1"/>
          </p:cNvSpPr>
          <p:nvPr>
            <p:ph type="ftr" sz="quarter" idx="10"/>
          </p:nvPr>
        </p:nvSpPr>
        <p:spPr/>
        <p:txBody>
          <a:bodyPr/>
          <a:lstStyle/>
          <a:p>
            <a:pPr>
              <a:defRPr/>
            </a:pPr>
            <a:r>
              <a:rPr lang="de-DE" smtClean="0"/>
              <a:t>ST-QM – 04.02.2015</a:t>
            </a:r>
            <a:endParaRPr lang="de-DE" dirty="0"/>
          </a:p>
        </p:txBody>
      </p:sp>
      <p:sp>
        <p:nvSpPr>
          <p:cNvPr id="5" name="Foliennummernplatzhalter 4"/>
          <p:cNvSpPr>
            <a:spLocks noGrp="1"/>
          </p:cNvSpPr>
          <p:nvPr>
            <p:ph type="sldNum" sz="quarter" idx="11"/>
          </p:nvPr>
        </p:nvSpPr>
        <p:spPr/>
        <p:txBody>
          <a:bodyPr/>
          <a:lstStyle/>
          <a:p>
            <a:pPr>
              <a:defRPr/>
            </a:pPr>
            <a:fld id="{AD60E834-B451-4463-813D-9785E95547AA}" type="slidenum">
              <a:rPr lang="de-DE" smtClean="0"/>
              <a:pPr>
                <a:defRPr/>
              </a:pPr>
              <a:t>9</a:t>
            </a:fld>
            <a:endParaRPr lang="de-DE" dirty="0"/>
          </a:p>
        </p:txBody>
      </p:sp>
    </p:spTree>
    <p:extLst>
      <p:ext uri="{BB962C8B-B14F-4D97-AF65-F5344CB8AC3E}">
        <p14:creationId xmlns:p14="http://schemas.microsoft.com/office/powerpoint/2010/main" val="270668799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WD_Design2013">
  <a:themeElements>
    <a:clrScheme name="">
      <a:dk1>
        <a:srgbClr val="000000"/>
      </a:dk1>
      <a:lt1>
        <a:srgbClr val="FFFFFF"/>
      </a:lt1>
      <a:dk2>
        <a:srgbClr val="2D4B9B"/>
      </a:dk2>
      <a:lt2>
        <a:srgbClr val="D2E1F5"/>
      </a:lt2>
      <a:accent1>
        <a:srgbClr val="96B9DC"/>
      </a:accent1>
      <a:accent2>
        <a:srgbClr val="E10019"/>
      </a:accent2>
      <a:accent3>
        <a:srgbClr val="FFFFFF"/>
      </a:accent3>
      <a:accent4>
        <a:srgbClr val="000000"/>
      </a:accent4>
      <a:accent5>
        <a:srgbClr val="C9D9EB"/>
      </a:accent5>
      <a:accent6>
        <a:srgbClr val="CC0016"/>
      </a:accent6>
      <a:hlink>
        <a:srgbClr val="2D4B9B"/>
      </a:hlink>
      <a:folHlink>
        <a:srgbClr val="96B9DC"/>
      </a:folHlink>
    </a:clrScheme>
    <a:fontScheme name="DWD Standard Maste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DWD Standard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WD Standard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WD Standard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WD Standard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WD Standard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WD Standard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WD Standard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WD Standard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WD Standard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WD Standard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WD Standard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WD Standard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WD Standard Master 13">
        <a:dk1>
          <a:srgbClr val="000000"/>
        </a:dk1>
        <a:lt1>
          <a:srgbClr val="FFFFFF"/>
        </a:lt1>
        <a:dk2>
          <a:srgbClr val="000000"/>
        </a:dk2>
        <a:lt2>
          <a:srgbClr val="808080"/>
        </a:lt2>
        <a:accent1>
          <a:srgbClr val="1017A8"/>
        </a:accent1>
        <a:accent2>
          <a:srgbClr val="333399"/>
        </a:accent2>
        <a:accent3>
          <a:srgbClr val="FFFFFF"/>
        </a:accent3>
        <a:accent4>
          <a:srgbClr val="000000"/>
        </a:accent4>
        <a:accent5>
          <a:srgbClr val="AAABD1"/>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WD Standard Master 14">
        <a:dk1>
          <a:srgbClr val="000000"/>
        </a:dk1>
        <a:lt1>
          <a:srgbClr val="FFFFFF"/>
        </a:lt1>
        <a:dk2>
          <a:srgbClr val="000000"/>
        </a:dk2>
        <a:lt2>
          <a:srgbClr val="808080"/>
        </a:lt2>
        <a:accent1>
          <a:srgbClr val="1017A8"/>
        </a:accent1>
        <a:accent2>
          <a:srgbClr val="575DC2"/>
        </a:accent2>
        <a:accent3>
          <a:srgbClr val="FFFFFF"/>
        </a:accent3>
        <a:accent4>
          <a:srgbClr val="000000"/>
        </a:accent4>
        <a:accent5>
          <a:srgbClr val="AAABD1"/>
        </a:accent5>
        <a:accent6>
          <a:srgbClr val="4E53B0"/>
        </a:accent6>
        <a:hlink>
          <a:srgbClr val="9FA3DC"/>
        </a:hlink>
        <a:folHlink>
          <a:srgbClr val="DBDDF2"/>
        </a:folHlink>
      </a:clrScheme>
      <a:clrMap bg1="lt1" tx1="dk1" bg2="lt2" tx2="dk2" accent1="accent1" accent2="accent2" accent3="accent3" accent4="accent4" accent5="accent5" accent6="accent6" hlink="hlink" folHlink="folHlink"/>
    </a:extraClrScheme>
    <a:extraClrScheme>
      <a:clrScheme name="DWD Standard Master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clrMap bg1="lt1" tx1="dk1" bg2="lt2" tx2="dk2" accent1="accent1" accent2="accent2" accent3="accent3" accent4="accent4" accent5="accent5" accent6="accent6" hlink="hlink" folHlink="folHlink"/>
    </a:extraClrScheme>
    <a:extraClrScheme>
      <a:clrScheme name="DWD Standard Master 16">
        <a:dk1>
          <a:srgbClr val="000000"/>
        </a:dk1>
        <a:lt1>
          <a:srgbClr val="FFFFFF"/>
        </a:lt1>
        <a:dk2>
          <a:srgbClr val="000000"/>
        </a:dk2>
        <a:lt2>
          <a:srgbClr val="808080"/>
        </a:lt2>
        <a:accent1>
          <a:srgbClr val="2D4B9B"/>
        </a:accent1>
        <a:accent2>
          <a:srgbClr val="96B9DC"/>
        </a:accent2>
        <a:accent3>
          <a:srgbClr val="FFFFFF"/>
        </a:accent3>
        <a:accent4>
          <a:srgbClr val="000000"/>
        </a:accent4>
        <a:accent5>
          <a:srgbClr val="ADB1CB"/>
        </a:accent5>
        <a:accent6>
          <a:srgbClr val="87A7C7"/>
        </a:accent6>
        <a:hlink>
          <a:srgbClr val="D2E1F5"/>
        </a:hlink>
        <a:folHlink>
          <a:srgbClr val="E1001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olienmaster Quadrate">
  <a:themeElements>
    <a:clrScheme name="">
      <a:dk1>
        <a:srgbClr val="000000"/>
      </a:dk1>
      <a:lt1>
        <a:srgbClr val="FFFFFF"/>
      </a:lt1>
      <a:dk2>
        <a:srgbClr val="2D4B9B"/>
      </a:dk2>
      <a:lt2>
        <a:srgbClr val="D2E1F5"/>
      </a:lt2>
      <a:accent1>
        <a:srgbClr val="96B9DC"/>
      </a:accent1>
      <a:accent2>
        <a:srgbClr val="E10019"/>
      </a:accent2>
      <a:accent3>
        <a:srgbClr val="FFFFFF"/>
      </a:accent3>
      <a:accent4>
        <a:srgbClr val="000000"/>
      </a:accent4>
      <a:accent5>
        <a:srgbClr val="C9D9EB"/>
      </a:accent5>
      <a:accent6>
        <a:srgbClr val="CC0016"/>
      </a:accent6>
      <a:hlink>
        <a:srgbClr val="2D4B9B"/>
      </a:hlink>
      <a:folHlink>
        <a:srgbClr val="96B9DC"/>
      </a:folHlink>
    </a:clrScheme>
    <a:fontScheme name="DWD Standard Maste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DWD Standard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WD Standard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WD Standard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WD Standard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WD Standard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WD Standard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WD Standard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WD Standard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WD Standard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WD Standard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WD Standard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WD Standard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WD Standard Master 13">
        <a:dk1>
          <a:srgbClr val="000000"/>
        </a:dk1>
        <a:lt1>
          <a:srgbClr val="FFFFFF"/>
        </a:lt1>
        <a:dk2>
          <a:srgbClr val="000000"/>
        </a:dk2>
        <a:lt2>
          <a:srgbClr val="808080"/>
        </a:lt2>
        <a:accent1>
          <a:srgbClr val="1017A8"/>
        </a:accent1>
        <a:accent2>
          <a:srgbClr val="333399"/>
        </a:accent2>
        <a:accent3>
          <a:srgbClr val="FFFFFF"/>
        </a:accent3>
        <a:accent4>
          <a:srgbClr val="000000"/>
        </a:accent4>
        <a:accent5>
          <a:srgbClr val="AAABD1"/>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WD Standard Master 14">
        <a:dk1>
          <a:srgbClr val="000000"/>
        </a:dk1>
        <a:lt1>
          <a:srgbClr val="FFFFFF"/>
        </a:lt1>
        <a:dk2>
          <a:srgbClr val="000000"/>
        </a:dk2>
        <a:lt2>
          <a:srgbClr val="808080"/>
        </a:lt2>
        <a:accent1>
          <a:srgbClr val="1017A8"/>
        </a:accent1>
        <a:accent2>
          <a:srgbClr val="575DC2"/>
        </a:accent2>
        <a:accent3>
          <a:srgbClr val="FFFFFF"/>
        </a:accent3>
        <a:accent4>
          <a:srgbClr val="000000"/>
        </a:accent4>
        <a:accent5>
          <a:srgbClr val="AAABD1"/>
        </a:accent5>
        <a:accent6>
          <a:srgbClr val="4E53B0"/>
        </a:accent6>
        <a:hlink>
          <a:srgbClr val="9FA3DC"/>
        </a:hlink>
        <a:folHlink>
          <a:srgbClr val="DBDDF2"/>
        </a:folHlink>
      </a:clrScheme>
      <a:clrMap bg1="lt1" tx1="dk1" bg2="lt2" tx2="dk2" accent1="accent1" accent2="accent2" accent3="accent3" accent4="accent4" accent5="accent5" accent6="accent6" hlink="hlink" folHlink="folHlink"/>
    </a:extraClrScheme>
    <a:extraClrScheme>
      <a:clrScheme name="DWD Standard Master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clrMap bg1="lt1" tx1="dk1" bg2="lt2" tx2="dk2" accent1="accent1" accent2="accent2" accent3="accent3" accent4="accent4" accent5="accent5" accent6="accent6" hlink="hlink" folHlink="folHlink"/>
    </a:extraClrScheme>
    <a:extraClrScheme>
      <a:clrScheme name="DWD Standard Master 16">
        <a:dk1>
          <a:srgbClr val="000000"/>
        </a:dk1>
        <a:lt1>
          <a:srgbClr val="FFFFFF"/>
        </a:lt1>
        <a:dk2>
          <a:srgbClr val="000000"/>
        </a:dk2>
        <a:lt2>
          <a:srgbClr val="808080"/>
        </a:lt2>
        <a:accent1>
          <a:srgbClr val="2D4B9B"/>
        </a:accent1>
        <a:accent2>
          <a:srgbClr val="96B9DC"/>
        </a:accent2>
        <a:accent3>
          <a:srgbClr val="FFFFFF"/>
        </a:accent3>
        <a:accent4>
          <a:srgbClr val="000000"/>
        </a:accent4>
        <a:accent5>
          <a:srgbClr val="ADB1CB"/>
        </a:accent5>
        <a:accent6>
          <a:srgbClr val="87A7C7"/>
        </a:accent6>
        <a:hlink>
          <a:srgbClr val="D2E1F5"/>
        </a:hlink>
        <a:folHlink>
          <a:srgbClr val="E1001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olienmaster Punkte">
  <a:themeElements>
    <a:clrScheme name="">
      <a:dk1>
        <a:srgbClr val="000000"/>
      </a:dk1>
      <a:lt1>
        <a:srgbClr val="FFFFFF"/>
      </a:lt1>
      <a:dk2>
        <a:srgbClr val="2D4B9B"/>
      </a:dk2>
      <a:lt2>
        <a:srgbClr val="D2E1F5"/>
      </a:lt2>
      <a:accent1>
        <a:srgbClr val="96B9DC"/>
      </a:accent1>
      <a:accent2>
        <a:srgbClr val="E10019"/>
      </a:accent2>
      <a:accent3>
        <a:srgbClr val="FFFFFF"/>
      </a:accent3>
      <a:accent4>
        <a:srgbClr val="000000"/>
      </a:accent4>
      <a:accent5>
        <a:srgbClr val="C9D9EB"/>
      </a:accent5>
      <a:accent6>
        <a:srgbClr val="CC0016"/>
      </a:accent6>
      <a:hlink>
        <a:srgbClr val="2D4B9B"/>
      </a:hlink>
      <a:folHlink>
        <a:srgbClr val="96B9DC"/>
      </a:folHlink>
    </a:clrScheme>
    <a:fontScheme name="DWD Standard Master">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800" b="0" i="0" u="none" strike="noStrike" cap="none" normalizeH="0" baseline="0" smtClean="0">
            <a:ln>
              <a:noFill/>
            </a:ln>
            <a:solidFill>
              <a:schemeClr val="tx1"/>
            </a:solidFill>
            <a:effectLst/>
            <a:latin typeface="Arial" charset="0"/>
          </a:defRPr>
        </a:defPPr>
      </a:lstStyle>
    </a:lnDef>
  </a:objectDefaults>
  <a:extraClrSchemeLst>
    <a:extraClrScheme>
      <a:clrScheme name="DWD Standard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WD Standard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WD Standard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WD Standard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WD Standard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WD Standard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WD Standard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WD Standard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WD Standard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WD Standard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WD Standard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WD Standard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WD Standard Master 13">
        <a:dk1>
          <a:srgbClr val="000000"/>
        </a:dk1>
        <a:lt1>
          <a:srgbClr val="FFFFFF"/>
        </a:lt1>
        <a:dk2>
          <a:srgbClr val="000000"/>
        </a:dk2>
        <a:lt2>
          <a:srgbClr val="808080"/>
        </a:lt2>
        <a:accent1>
          <a:srgbClr val="1017A8"/>
        </a:accent1>
        <a:accent2>
          <a:srgbClr val="333399"/>
        </a:accent2>
        <a:accent3>
          <a:srgbClr val="FFFFFF"/>
        </a:accent3>
        <a:accent4>
          <a:srgbClr val="000000"/>
        </a:accent4>
        <a:accent5>
          <a:srgbClr val="AAABD1"/>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WD Standard Master 14">
        <a:dk1>
          <a:srgbClr val="000000"/>
        </a:dk1>
        <a:lt1>
          <a:srgbClr val="FFFFFF"/>
        </a:lt1>
        <a:dk2>
          <a:srgbClr val="000000"/>
        </a:dk2>
        <a:lt2>
          <a:srgbClr val="808080"/>
        </a:lt2>
        <a:accent1>
          <a:srgbClr val="1017A8"/>
        </a:accent1>
        <a:accent2>
          <a:srgbClr val="575DC2"/>
        </a:accent2>
        <a:accent3>
          <a:srgbClr val="FFFFFF"/>
        </a:accent3>
        <a:accent4>
          <a:srgbClr val="000000"/>
        </a:accent4>
        <a:accent5>
          <a:srgbClr val="AAABD1"/>
        </a:accent5>
        <a:accent6>
          <a:srgbClr val="4E53B0"/>
        </a:accent6>
        <a:hlink>
          <a:srgbClr val="9FA3DC"/>
        </a:hlink>
        <a:folHlink>
          <a:srgbClr val="DBDDF2"/>
        </a:folHlink>
      </a:clrScheme>
      <a:clrMap bg1="lt1" tx1="dk1" bg2="lt2" tx2="dk2" accent1="accent1" accent2="accent2" accent3="accent3" accent4="accent4" accent5="accent5" accent6="accent6" hlink="hlink" folHlink="folHlink"/>
    </a:extraClrScheme>
    <a:extraClrScheme>
      <a:clrScheme name="DWD Standard Master 15">
        <a:dk1>
          <a:srgbClr val="000000"/>
        </a:dk1>
        <a:lt1>
          <a:srgbClr val="FFFFFF"/>
        </a:lt1>
        <a:dk2>
          <a:srgbClr val="000000"/>
        </a:dk2>
        <a:lt2>
          <a:srgbClr val="808080"/>
        </a:lt2>
        <a:accent1>
          <a:srgbClr val="2D4B9B"/>
        </a:accent1>
        <a:accent2>
          <a:srgbClr val="6278B4"/>
        </a:accent2>
        <a:accent3>
          <a:srgbClr val="FFFFFF"/>
        </a:accent3>
        <a:accent4>
          <a:srgbClr val="000000"/>
        </a:accent4>
        <a:accent5>
          <a:srgbClr val="ADB1CB"/>
        </a:accent5>
        <a:accent6>
          <a:srgbClr val="586CA3"/>
        </a:accent6>
        <a:hlink>
          <a:srgbClr val="96A5CD"/>
        </a:hlink>
        <a:folHlink>
          <a:srgbClr val="CBD3E6"/>
        </a:folHlink>
      </a:clrScheme>
      <a:clrMap bg1="lt1" tx1="dk1" bg2="lt2" tx2="dk2" accent1="accent1" accent2="accent2" accent3="accent3" accent4="accent4" accent5="accent5" accent6="accent6" hlink="hlink" folHlink="folHlink"/>
    </a:extraClrScheme>
    <a:extraClrScheme>
      <a:clrScheme name="DWD Standard Master 16">
        <a:dk1>
          <a:srgbClr val="000000"/>
        </a:dk1>
        <a:lt1>
          <a:srgbClr val="FFFFFF"/>
        </a:lt1>
        <a:dk2>
          <a:srgbClr val="000000"/>
        </a:dk2>
        <a:lt2>
          <a:srgbClr val="808080"/>
        </a:lt2>
        <a:accent1>
          <a:srgbClr val="2D4B9B"/>
        </a:accent1>
        <a:accent2>
          <a:srgbClr val="96B9DC"/>
        </a:accent2>
        <a:accent3>
          <a:srgbClr val="FFFFFF"/>
        </a:accent3>
        <a:accent4>
          <a:srgbClr val="000000"/>
        </a:accent4>
        <a:accent5>
          <a:srgbClr val="ADB1CB"/>
        </a:accent5>
        <a:accent6>
          <a:srgbClr val="87A7C7"/>
        </a:accent6>
        <a:hlink>
          <a:srgbClr val="D2E1F5"/>
        </a:hlink>
        <a:folHlink>
          <a:srgbClr val="E1001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DWD_Design2013</Template>
  <TotalTime>0</TotalTime>
  <Words>739</Words>
  <Application>Microsoft Office PowerPoint</Application>
  <PresentationFormat>Bildschirmpräsentation (4:3)</PresentationFormat>
  <Paragraphs>119</Paragraphs>
  <Slides>16</Slides>
  <Notes>0</Notes>
  <HiddenSlides>0</HiddenSlides>
  <MMClips>0</MMClips>
  <ScaleCrop>false</ScaleCrop>
  <HeadingPairs>
    <vt:vector size="4" baseType="variant">
      <vt:variant>
        <vt:lpstr>Design</vt:lpstr>
      </vt:variant>
      <vt:variant>
        <vt:i4>3</vt:i4>
      </vt:variant>
      <vt:variant>
        <vt:lpstr>Folientitel</vt:lpstr>
      </vt:variant>
      <vt:variant>
        <vt:i4>16</vt:i4>
      </vt:variant>
    </vt:vector>
  </HeadingPairs>
  <TitlesOfParts>
    <vt:vector size="19" baseType="lpstr">
      <vt:lpstr>DWD_Design2013</vt:lpstr>
      <vt:lpstr>Folienmaster Quadrate</vt:lpstr>
      <vt:lpstr>Folienmaster Punkte</vt:lpstr>
      <vt:lpstr>TASK TEAM ON WIGOS QUALITY MANAGEMENT (TT-WQM)</vt:lpstr>
      <vt:lpstr>Topics:</vt:lpstr>
      <vt:lpstr>Summary of activities of TT-WQM since ICG-WIGOS-3 </vt:lpstr>
      <vt:lpstr>Summary of activities of TT-WQM since ICG-WIGOS-3 </vt:lpstr>
      <vt:lpstr>Regulatory material and QM practices</vt:lpstr>
      <vt:lpstr>Regulatory material and QM practices</vt:lpstr>
      <vt:lpstr>Regulatory material and QM practices</vt:lpstr>
      <vt:lpstr>REVIEWED TERMS OF REFERENCE OF TT-WQM</vt:lpstr>
      <vt:lpstr>Further comments:</vt:lpstr>
      <vt:lpstr>Development of the WIGOS Quality Monitoring System</vt:lpstr>
      <vt:lpstr>Deliverables</vt:lpstr>
      <vt:lpstr>PowerPoint-Präsentation</vt:lpstr>
      <vt:lpstr>PowerPoint-Präsentation</vt:lpstr>
      <vt:lpstr>Tasks and Activities</vt:lpstr>
      <vt:lpstr>Tasks and Activities</vt:lpstr>
      <vt:lpstr>Tasks and Activities</vt:lpstr>
    </vt:vector>
  </TitlesOfParts>
  <Company>Deutscher Wetterdienst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Feststellung des angemessenen Umfang des Qualitätsmanagementsystems</dc:title>
  <dc:creator>Zimmermann Jörg</dc:creator>
  <cp:lastModifiedBy>Zimmermann Jörg</cp:lastModifiedBy>
  <cp:revision>37</cp:revision>
  <dcterms:created xsi:type="dcterms:W3CDTF">2014-01-27T10:33:24Z</dcterms:created>
  <dcterms:modified xsi:type="dcterms:W3CDTF">2015-02-16T10:14:01Z</dcterms:modified>
</cp:coreProperties>
</file>