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 id="2147483699" r:id="rId3"/>
  </p:sldMasterIdLst>
  <p:notesMasterIdLst>
    <p:notesMasterId r:id="rId23"/>
  </p:notesMasterIdLst>
  <p:handoutMasterIdLst>
    <p:handoutMasterId r:id="rId24"/>
  </p:handoutMasterIdLst>
  <p:sldIdLst>
    <p:sldId id="263" r:id="rId4"/>
    <p:sldId id="282" r:id="rId5"/>
    <p:sldId id="270" r:id="rId6"/>
    <p:sldId id="283" r:id="rId7"/>
    <p:sldId id="271" r:id="rId8"/>
    <p:sldId id="272" r:id="rId9"/>
    <p:sldId id="284" r:id="rId10"/>
    <p:sldId id="267" r:id="rId11"/>
    <p:sldId id="268" r:id="rId12"/>
    <p:sldId id="277" r:id="rId13"/>
    <p:sldId id="278" r:id="rId14"/>
    <p:sldId id="279" r:id="rId15"/>
    <p:sldId id="280" r:id="rId16"/>
    <p:sldId id="269" r:id="rId17"/>
    <p:sldId id="281" r:id="rId18"/>
    <p:sldId id="273" r:id="rId19"/>
    <p:sldId id="274" r:id="rId20"/>
    <p:sldId id="285" r:id="rId21"/>
    <p:sldId id="262" r:id="rId22"/>
  </p:sldIdLst>
  <p:sldSz cx="9144000" cy="6858000" type="screen4x3"/>
  <p:notesSz cx="6858000" cy="9144000"/>
  <p:defaultTextStyle>
    <a:defPPr>
      <a:defRPr lang="en-US"/>
    </a:defPPr>
    <a:lvl1pPr algn="l" rtl="0" eaLnBrk="0" fontAlgn="base" hangingPunct="0">
      <a:spcBef>
        <a:spcPct val="50000"/>
      </a:spcBef>
      <a:spcAft>
        <a:spcPct val="0"/>
      </a:spcAft>
      <a:buClr>
        <a:srgbClr val="FF9900"/>
      </a:buClr>
      <a:buFont typeface="Wingdings" charset="0"/>
      <a:defRPr sz="2400" kern="1200">
        <a:solidFill>
          <a:schemeClr val="tx1"/>
        </a:solidFill>
        <a:latin typeface="Arial" charset="0"/>
        <a:ea typeface="ＭＳ Ｐゴシック" charset="0"/>
        <a:cs typeface="+mn-cs"/>
      </a:defRPr>
    </a:lvl1pPr>
    <a:lvl2pPr marL="457200" algn="l" rtl="0" eaLnBrk="0" fontAlgn="base" hangingPunct="0">
      <a:spcBef>
        <a:spcPct val="50000"/>
      </a:spcBef>
      <a:spcAft>
        <a:spcPct val="0"/>
      </a:spcAft>
      <a:buClr>
        <a:srgbClr val="FF9900"/>
      </a:buClr>
      <a:buFont typeface="Wingdings" charset="0"/>
      <a:defRPr sz="2400" kern="1200">
        <a:solidFill>
          <a:schemeClr val="tx1"/>
        </a:solidFill>
        <a:latin typeface="Arial" charset="0"/>
        <a:ea typeface="ＭＳ Ｐゴシック" charset="0"/>
        <a:cs typeface="+mn-cs"/>
      </a:defRPr>
    </a:lvl2pPr>
    <a:lvl3pPr marL="914400" algn="l" rtl="0" eaLnBrk="0" fontAlgn="base" hangingPunct="0">
      <a:spcBef>
        <a:spcPct val="50000"/>
      </a:spcBef>
      <a:spcAft>
        <a:spcPct val="0"/>
      </a:spcAft>
      <a:buClr>
        <a:srgbClr val="FF9900"/>
      </a:buClr>
      <a:buFont typeface="Wingdings" charset="0"/>
      <a:defRPr sz="2400" kern="1200">
        <a:solidFill>
          <a:schemeClr val="tx1"/>
        </a:solidFill>
        <a:latin typeface="Arial" charset="0"/>
        <a:ea typeface="ＭＳ Ｐゴシック" charset="0"/>
        <a:cs typeface="+mn-cs"/>
      </a:defRPr>
    </a:lvl3pPr>
    <a:lvl4pPr marL="1371600" algn="l" rtl="0" eaLnBrk="0" fontAlgn="base" hangingPunct="0">
      <a:spcBef>
        <a:spcPct val="50000"/>
      </a:spcBef>
      <a:spcAft>
        <a:spcPct val="0"/>
      </a:spcAft>
      <a:buClr>
        <a:srgbClr val="FF9900"/>
      </a:buClr>
      <a:buFont typeface="Wingdings" charset="0"/>
      <a:defRPr sz="2400" kern="1200">
        <a:solidFill>
          <a:schemeClr val="tx1"/>
        </a:solidFill>
        <a:latin typeface="Arial" charset="0"/>
        <a:ea typeface="ＭＳ Ｐゴシック" charset="0"/>
        <a:cs typeface="+mn-cs"/>
      </a:defRPr>
    </a:lvl4pPr>
    <a:lvl5pPr marL="1828800" algn="l" rtl="0" eaLnBrk="0" fontAlgn="base" hangingPunct="0">
      <a:spcBef>
        <a:spcPct val="50000"/>
      </a:spcBef>
      <a:spcAft>
        <a:spcPct val="0"/>
      </a:spcAft>
      <a:buClr>
        <a:srgbClr val="FF9900"/>
      </a:buClr>
      <a:buFont typeface="Wingdings" charset="0"/>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5" autoAdjust="0"/>
    <p:restoredTop sz="94617" autoAdjust="0"/>
  </p:normalViewPr>
  <p:slideViewPr>
    <p:cSldViewPr>
      <p:cViewPr varScale="1">
        <p:scale>
          <a:sx n="73" d="100"/>
          <a:sy n="73" d="100"/>
        </p:scale>
        <p:origin x="-104" y="-5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endParaRPr 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endParaRPr 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1D469AF1-48E1-9F46-9C38-5BFA3CDA99FB}" type="slidenum">
              <a:rPr lang="en-US"/>
              <a:pPr/>
              <a:t>‹n.›</a:t>
            </a:fld>
            <a:endParaRPr lang="en-US"/>
          </a:p>
        </p:txBody>
      </p:sp>
    </p:spTree>
    <p:extLst>
      <p:ext uri="{BB962C8B-B14F-4D97-AF65-F5344CB8AC3E}">
        <p14:creationId xmlns:p14="http://schemas.microsoft.com/office/powerpoint/2010/main" val="1603223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A50293C5-7AB5-A540-ABFC-F31CCEEADC6C}" type="slidenum">
              <a:rPr lang="en-US"/>
              <a:pPr/>
              <a:t>‹n.›</a:t>
            </a:fld>
            <a:endParaRPr lang="en-US"/>
          </a:p>
        </p:txBody>
      </p:sp>
    </p:spTree>
    <p:extLst>
      <p:ext uri="{BB962C8B-B14F-4D97-AF65-F5344CB8AC3E}">
        <p14:creationId xmlns:p14="http://schemas.microsoft.com/office/powerpoint/2010/main" val="3620946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8914" name="Picture 11" descr="wmo_ppt_2012.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sz="2400">
                <a:solidFill>
                  <a:schemeClr val="tx1"/>
                </a:solidFill>
                <a:latin typeface="Times" charset="0"/>
                <a:ea typeface="ＭＳ Ｐゴシック" charset="0"/>
              </a:defRPr>
            </a:lvl1pPr>
            <a:lvl2pPr marL="742950" indent="-285750">
              <a:spcBef>
                <a:spcPct val="0"/>
              </a:spcBef>
              <a:defRPr sz="2400">
                <a:solidFill>
                  <a:schemeClr val="tx1"/>
                </a:solidFill>
                <a:latin typeface="Times" charset="0"/>
                <a:ea typeface="ＭＳ Ｐゴシック" charset="0"/>
              </a:defRPr>
            </a:lvl2pPr>
            <a:lvl3pPr marL="1143000" indent="-228600">
              <a:spcBef>
                <a:spcPct val="0"/>
              </a:spcBef>
              <a:defRPr sz="2400">
                <a:solidFill>
                  <a:schemeClr val="tx1"/>
                </a:solidFill>
                <a:latin typeface="Times" charset="0"/>
                <a:ea typeface="ＭＳ Ｐゴシック" charset="0"/>
              </a:defRPr>
            </a:lvl3pPr>
            <a:lvl4pPr marL="1600200" indent="-228600">
              <a:spcBef>
                <a:spcPct val="0"/>
              </a:spcBef>
              <a:defRPr sz="2400">
                <a:solidFill>
                  <a:schemeClr val="tx1"/>
                </a:solidFill>
                <a:latin typeface="Times" charset="0"/>
                <a:ea typeface="ＭＳ Ｐゴシック" charset="0"/>
              </a:defRPr>
            </a:lvl4pPr>
            <a:lvl5pPr marL="2057400" indent="-228600">
              <a:spcBef>
                <a:spcPct val="0"/>
              </a:spcBef>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buClrTx/>
              <a:buFontTx/>
              <a:buNone/>
            </a:pPr>
            <a:r>
              <a:rPr lang="en-US" sz="1800">
                <a:solidFill>
                  <a:schemeClr val="bg1"/>
                </a:solidFill>
                <a:latin typeface="Arial Black"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a:solidFill>
                  <a:schemeClr val="bg1"/>
                </a:solidFill>
              </a:defRPr>
            </a:lvl1pPr>
          </a:lstStyle>
          <a:p>
            <a:pPr lvl="0"/>
            <a:r>
              <a:rPr lang="en-US" noProof="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charset="0"/>
              <a:buNone/>
              <a:defRPr>
                <a:solidFill>
                  <a:schemeClr val="bg1"/>
                </a:solidFill>
              </a:defRPr>
            </a:lvl1pPr>
          </a:lstStyle>
          <a:p>
            <a:pPr lvl="0"/>
            <a:r>
              <a:rPr lang="en-US" noProof="0"/>
              <a:t>Click to edit Master subtitle style</a:t>
            </a:r>
          </a:p>
        </p:txBody>
      </p:sp>
      <p:sp>
        <p:nvSpPr>
          <p:cNvPr id="11" name="Rectangle 6"/>
          <p:cNvSpPr>
            <a:spLocks noGrp="1" noChangeArrowheads="1"/>
          </p:cNvSpPr>
          <p:nvPr>
            <p:ph type="ftr" sz="quarter" idx="3"/>
          </p:nvPr>
        </p:nvSpPr>
        <p:spPr>
          <a:xfrm>
            <a:off x="2843213" y="6467475"/>
            <a:ext cx="2520950" cy="331788"/>
          </a:xfrm>
        </p:spPr>
        <p:txBody>
          <a:bodyPr/>
          <a:lstStyle>
            <a:lvl1pPr>
              <a:defRPr/>
            </a:lvl1pPr>
          </a:lstStyle>
          <a:p>
            <a:r>
              <a:rPr lang="en-US"/>
              <a:t>test footer</a:t>
            </a:r>
          </a:p>
        </p:txBody>
      </p:sp>
      <p:sp>
        <p:nvSpPr>
          <p:cNvPr id="12" name="Rectangle 7"/>
          <p:cNvSpPr>
            <a:spLocks noGrp="1" noChangeArrowheads="1"/>
          </p:cNvSpPr>
          <p:nvPr>
            <p:ph type="sldNum" sz="quarter" idx="4"/>
          </p:nvPr>
        </p:nvSpPr>
        <p:spPr>
          <a:xfrm>
            <a:off x="5795963" y="6467475"/>
            <a:ext cx="1152525" cy="331788"/>
          </a:xfrm>
        </p:spPr>
        <p:txBody>
          <a:bodyPr/>
          <a:lstStyle>
            <a:lvl1pPr>
              <a:defRPr/>
            </a:lvl1pPr>
          </a:lstStyle>
          <a:p>
            <a:fld id="{F1F999BD-653C-5948-90EF-9DFDA8BCA582}" type="slidenum">
              <a:rPr lang="en-US"/>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t>test footer</a:t>
            </a:r>
          </a:p>
        </p:txBody>
      </p:sp>
      <p:sp>
        <p:nvSpPr>
          <p:cNvPr id="6" name="Rectangle 7"/>
          <p:cNvSpPr>
            <a:spLocks noGrp="1" noChangeArrowheads="1"/>
          </p:cNvSpPr>
          <p:nvPr>
            <p:ph type="sldNum" sz="quarter" idx="11"/>
          </p:nvPr>
        </p:nvSpPr>
        <p:spPr>
          <a:ln/>
        </p:spPr>
        <p:txBody>
          <a:bodyPr/>
          <a:lstStyle>
            <a:lvl1pPr>
              <a:defRPr/>
            </a:lvl1pPr>
          </a:lstStyle>
          <a:p>
            <a:fld id="{BD792253-FB18-4E42-AD43-A223AE9E747A}" type="slidenum">
              <a:rPr lang="en-US"/>
              <a:pPr/>
              <a:t>‹n.›</a:t>
            </a:fld>
            <a:endParaRPr lang="en-US"/>
          </a:p>
        </p:txBody>
      </p:sp>
    </p:spTree>
    <p:extLst>
      <p:ext uri="{BB962C8B-B14F-4D97-AF65-F5344CB8AC3E}">
        <p14:creationId xmlns:p14="http://schemas.microsoft.com/office/powerpoint/2010/main" val="96969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t>test footer</a:t>
            </a:r>
          </a:p>
        </p:txBody>
      </p:sp>
      <p:sp>
        <p:nvSpPr>
          <p:cNvPr id="5" name="Rectangle 7"/>
          <p:cNvSpPr>
            <a:spLocks noGrp="1" noChangeArrowheads="1"/>
          </p:cNvSpPr>
          <p:nvPr>
            <p:ph type="sldNum" sz="quarter" idx="11"/>
          </p:nvPr>
        </p:nvSpPr>
        <p:spPr>
          <a:ln/>
        </p:spPr>
        <p:txBody>
          <a:bodyPr/>
          <a:lstStyle>
            <a:lvl1pPr>
              <a:defRPr/>
            </a:lvl1pPr>
          </a:lstStyle>
          <a:p>
            <a:fld id="{BE0F0360-6C1E-5745-BE1E-DEA8E8F24935}" type="slidenum">
              <a:rPr lang="en-US"/>
              <a:pPr/>
              <a:t>‹n.›</a:t>
            </a:fld>
            <a:endParaRPr lang="en-US"/>
          </a:p>
        </p:txBody>
      </p:sp>
    </p:spTree>
    <p:extLst>
      <p:ext uri="{BB962C8B-B14F-4D97-AF65-F5344CB8AC3E}">
        <p14:creationId xmlns:p14="http://schemas.microsoft.com/office/powerpoint/2010/main" val="2063340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t>test footer</a:t>
            </a:r>
          </a:p>
        </p:txBody>
      </p:sp>
      <p:sp>
        <p:nvSpPr>
          <p:cNvPr id="5" name="Rectangle 7"/>
          <p:cNvSpPr>
            <a:spLocks noGrp="1" noChangeArrowheads="1"/>
          </p:cNvSpPr>
          <p:nvPr>
            <p:ph type="sldNum" sz="quarter" idx="11"/>
          </p:nvPr>
        </p:nvSpPr>
        <p:spPr>
          <a:ln/>
        </p:spPr>
        <p:txBody>
          <a:bodyPr/>
          <a:lstStyle>
            <a:lvl1pPr>
              <a:defRPr/>
            </a:lvl1pPr>
          </a:lstStyle>
          <a:p>
            <a:fld id="{0C6D0F8D-087B-B24B-93E6-8F90CDE4CEC2}" type="slidenum">
              <a:rPr lang="en-US"/>
              <a:pPr/>
              <a:t>‹n.›</a:t>
            </a:fld>
            <a:endParaRPr lang="en-US"/>
          </a:p>
        </p:txBody>
      </p:sp>
    </p:spTree>
    <p:extLst>
      <p:ext uri="{BB962C8B-B14F-4D97-AF65-F5344CB8AC3E}">
        <p14:creationId xmlns:p14="http://schemas.microsoft.com/office/powerpoint/2010/main" val="155423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fr-CH" smtClean="0"/>
              <a:t>Click to edit Master title style</a:t>
            </a:r>
            <a:endParaRPr lang="en-US"/>
          </a:p>
        </p:txBody>
      </p:sp>
      <p:sp>
        <p:nvSpPr>
          <p:cNvPr id="3" name="Text Placeholder 2"/>
          <p:cNvSpPr>
            <a:spLocks noGrp="1"/>
          </p:cNvSpPr>
          <p:nvPr>
            <p:ph type="body" sz="half" idx="1"/>
          </p:nvPr>
        </p:nvSpPr>
        <p:spPr>
          <a:xfrm>
            <a:off x="250825" y="1052513"/>
            <a:ext cx="4279900" cy="4897437"/>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683125" y="1052513"/>
            <a:ext cx="4281488" cy="4897437"/>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Footer Placeholder 4"/>
          <p:cNvSpPr>
            <a:spLocks noGrp="1"/>
          </p:cNvSpPr>
          <p:nvPr>
            <p:ph type="ftr" sz="quarter" idx="10"/>
          </p:nvPr>
        </p:nvSpPr>
        <p:spPr>
          <a:xfrm>
            <a:off x="1042988" y="6453188"/>
            <a:ext cx="4465637" cy="312737"/>
          </a:xfrm>
        </p:spPr>
        <p:txBody>
          <a:bodyPr/>
          <a:lstStyle>
            <a:lvl1pPr>
              <a:defRPr/>
            </a:lvl1pPr>
          </a:lstStyle>
          <a:p>
            <a:r>
              <a:rPr lang="en-US"/>
              <a:t>test footer</a:t>
            </a:r>
          </a:p>
        </p:txBody>
      </p:sp>
      <p:sp>
        <p:nvSpPr>
          <p:cNvPr id="6" name="Slide Number Placeholder 5"/>
          <p:cNvSpPr>
            <a:spLocks noGrp="1"/>
          </p:cNvSpPr>
          <p:nvPr>
            <p:ph type="sldNum" sz="quarter" idx="11"/>
          </p:nvPr>
        </p:nvSpPr>
        <p:spPr>
          <a:xfrm>
            <a:off x="5867400" y="6478588"/>
            <a:ext cx="1152525" cy="312737"/>
          </a:xfrm>
        </p:spPr>
        <p:txBody>
          <a:bodyPr/>
          <a:lstStyle>
            <a:lvl1pPr>
              <a:defRPr/>
            </a:lvl1pPr>
          </a:lstStyle>
          <a:p>
            <a:fld id="{E6E700E2-FCB2-C241-B702-D5F47F404C33}" type="slidenum">
              <a:rPr lang="en-US"/>
              <a:pPr/>
              <a:t>‹n.›</a:t>
            </a:fld>
            <a:endParaRPr lang="en-US"/>
          </a:p>
        </p:txBody>
      </p:sp>
    </p:spTree>
    <p:extLst>
      <p:ext uri="{BB962C8B-B14F-4D97-AF65-F5344CB8AC3E}">
        <p14:creationId xmlns:p14="http://schemas.microsoft.com/office/powerpoint/2010/main" val="1442779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t>test footer</a:t>
            </a:r>
          </a:p>
        </p:txBody>
      </p:sp>
      <p:sp>
        <p:nvSpPr>
          <p:cNvPr id="5" name="Rectangle 11"/>
          <p:cNvSpPr>
            <a:spLocks noGrp="1" noChangeArrowheads="1"/>
          </p:cNvSpPr>
          <p:nvPr>
            <p:ph type="sldNum" sz="quarter" idx="11"/>
          </p:nvPr>
        </p:nvSpPr>
        <p:spPr>
          <a:ln/>
        </p:spPr>
        <p:txBody>
          <a:bodyPr/>
          <a:lstStyle>
            <a:lvl1pPr>
              <a:defRPr/>
            </a:lvl1pPr>
          </a:lstStyle>
          <a:p>
            <a:fld id="{9F19FA36-315A-A440-BB09-6228A28C16A9}" type="slidenum">
              <a:rPr lang="en-US"/>
              <a:pPr/>
              <a:t>‹n.›</a:t>
            </a:fld>
            <a:endParaRPr lang="en-US"/>
          </a:p>
        </p:txBody>
      </p:sp>
    </p:spTree>
    <p:extLst>
      <p:ext uri="{BB962C8B-B14F-4D97-AF65-F5344CB8AC3E}">
        <p14:creationId xmlns:p14="http://schemas.microsoft.com/office/powerpoint/2010/main" val="4235923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t>test footer</a:t>
            </a:r>
          </a:p>
        </p:txBody>
      </p:sp>
      <p:sp>
        <p:nvSpPr>
          <p:cNvPr id="5" name="Rectangle 11"/>
          <p:cNvSpPr>
            <a:spLocks noGrp="1" noChangeArrowheads="1"/>
          </p:cNvSpPr>
          <p:nvPr>
            <p:ph type="sldNum" sz="quarter" idx="11"/>
          </p:nvPr>
        </p:nvSpPr>
        <p:spPr>
          <a:ln/>
        </p:spPr>
        <p:txBody>
          <a:bodyPr/>
          <a:lstStyle>
            <a:lvl1pPr>
              <a:defRPr/>
            </a:lvl1pPr>
          </a:lstStyle>
          <a:p>
            <a:fld id="{CD8C57C8-C661-DA4F-A30F-BCF8F31F9AFB}" type="slidenum">
              <a:rPr lang="en-US"/>
              <a:pPr/>
              <a:t>‹n.›</a:t>
            </a:fld>
            <a:endParaRPr lang="en-US"/>
          </a:p>
        </p:txBody>
      </p:sp>
    </p:spTree>
    <p:extLst>
      <p:ext uri="{BB962C8B-B14F-4D97-AF65-F5344CB8AC3E}">
        <p14:creationId xmlns:p14="http://schemas.microsoft.com/office/powerpoint/2010/main" val="2268737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r>
              <a:rPr lang="en-US"/>
              <a:t>test footer</a:t>
            </a:r>
          </a:p>
        </p:txBody>
      </p:sp>
      <p:sp>
        <p:nvSpPr>
          <p:cNvPr id="5" name="Rectangle 11"/>
          <p:cNvSpPr>
            <a:spLocks noGrp="1" noChangeArrowheads="1"/>
          </p:cNvSpPr>
          <p:nvPr>
            <p:ph type="sldNum" sz="quarter" idx="11"/>
          </p:nvPr>
        </p:nvSpPr>
        <p:spPr>
          <a:ln/>
        </p:spPr>
        <p:txBody>
          <a:bodyPr/>
          <a:lstStyle>
            <a:lvl1pPr>
              <a:defRPr/>
            </a:lvl1pPr>
          </a:lstStyle>
          <a:p>
            <a:fld id="{683C1BD7-46F8-4548-86E7-7CF5E21189AA}" type="slidenum">
              <a:rPr lang="en-US"/>
              <a:pPr/>
              <a:t>‹n.›</a:t>
            </a:fld>
            <a:endParaRPr lang="en-US"/>
          </a:p>
        </p:txBody>
      </p:sp>
    </p:spTree>
    <p:extLst>
      <p:ext uri="{BB962C8B-B14F-4D97-AF65-F5344CB8AC3E}">
        <p14:creationId xmlns:p14="http://schemas.microsoft.com/office/powerpoint/2010/main" val="268327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r>
              <a:rPr lang="en-US"/>
              <a:t>test footer</a:t>
            </a:r>
          </a:p>
        </p:txBody>
      </p:sp>
      <p:sp>
        <p:nvSpPr>
          <p:cNvPr id="6" name="Rectangle 11"/>
          <p:cNvSpPr>
            <a:spLocks noGrp="1" noChangeArrowheads="1"/>
          </p:cNvSpPr>
          <p:nvPr>
            <p:ph type="sldNum" sz="quarter" idx="11"/>
          </p:nvPr>
        </p:nvSpPr>
        <p:spPr>
          <a:ln/>
        </p:spPr>
        <p:txBody>
          <a:bodyPr/>
          <a:lstStyle>
            <a:lvl1pPr>
              <a:defRPr/>
            </a:lvl1pPr>
          </a:lstStyle>
          <a:p>
            <a:fld id="{6FFF523C-BF91-D043-9F15-C7F3DC83E39E}" type="slidenum">
              <a:rPr lang="en-US"/>
              <a:pPr/>
              <a:t>‹n.›</a:t>
            </a:fld>
            <a:endParaRPr lang="en-US"/>
          </a:p>
        </p:txBody>
      </p:sp>
    </p:spTree>
    <p:extLst>
      <p:ext uri="{BB962C8B-B14F-4D97-AF65-F5344CB8AC3E}">
        <p14:creationId xmlns:p14="http://schemas.microsoft.com/office/powerpoint/2010/main" val="1911477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r>
              <a:rPr lang="en-US"/>
              <a:t>test footer</a:t>
            </a:r>
          </a:p>
        </p:txBody>
      </p:sp>
      <p:sp>
        <p:nvSpPr>
          <p:cNvPr id="8" name="Rectangle 11"/>
          <p:cNvSpPr>
            <a:spLocks noGrp="1" noChangeArrowheads="1"/>
          </p:cNvSpPr>
          <p:nvPr>
            <p:ph type="sldNum" sz="quarter" idx="11"/>
          </p:nvPr>
        </p:nvSpPr>
        <p:spPr>
          <a:ln/>
        </p:spPr>
        <p:txBody>
          <a:bodyPr/>
          <a:lstStyle>
            <a:lvl1pPr>
              <a:defRPr/>
            </a:lvl1pPr>
          </a:lstStyle>
          <a:p>
            <a:fld id="{16E4BC19-B0AB-054E-A5C8-8DF49F1170E2}" type="slidenum">
              <a:rPr lang="en-US"/>
              <a:pPr/>
              <a:t>‹n.›</a:t>
            </a:fld>
            <a:endParaRPr lang="en-US"/>
          </a:p>
        </p:txBody>
      </p:sp>
    </p:spTree>
    <p:extLst>
      <p:ext uri="{BB962C8B-B14F-4D97-AF65-F5344CB8AC3E}">
        <p14:creationId xmlns:p14="http://schemas.microsoft.com/office/powerpoint/2010/main" val="540484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ln/>
        </p:spPr>
        <p:txBody>
          <a:bodyPr/>
          <a:lstStyle>
            <a:lvl1pPr>
              <a:defRPr/>
            </a:lvl1pPr>
          </a:lstStyle>
          <a:p>
            <a:r>
              <a:rPr lang="en-US"/>
              <a:t>test footer</a:t>
            </a:r>
          </a:p>
        </p:txBody>
      </p:sp>
      <p:sp>
        <p:nvSpPr>
          <p:cNvPr id="4" name="Rectangle 11"/>
          <p:cNvSpPr>
            <a:spLocks noGrp="1" noChangeArrowheads="1"/>
          </p:cNvSpPr>
          <p:nvPr>
            <p:ph type="sldNum" sz="quarter" idx="11"/>
          </p:nvPr>
        </p:nvSpPr>
        <p:spPr>
          <a:ln/>
        </p:spPr>
        <p:txBody>
          <a:bodyPr/>
          <a:lstStyle>
            <a:lvl1pPr>
              <a:defRPr/>
            </a:lvl1pPr>
          </a:lstStyle>
          <a:p>
            <a:fld id="{DCC03F57-A99C-1F41-8F83-1673CC549961}" type="slidenum">
              <a:rPr lang="en-US"/>
              <a:pPr/>
              <a:t>‹n.›</a:t>
            </a:fld>
            <a:endParaRPr lang="en-US"/>
          </a:p>
        </p:txBody>
      </p:sp>
    </p:spTree>
    <p:extLst>
      <p:ext uri="{BB962C8B-B14F-4D97-AF65-F5344CB8AC3E}">
        <p14:creationId xmlns:p14="http://schemas.microsoft.com/office/powerpoint/2010/main" val="294278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sz="2400">
                <a:solidFill>
                  <a:schemeClr val="tx1"/>
                </a:solidFill>
                <a:latin typeface="Times" charset="0"/>
                <a:ea typeface="ＭＳ Ｐゴシック" charset="0"/>
              </a:defRPr>
            </a:lvl1pPr>
            <a:lvl2pPr marL="742950" indent="-285750">
              <a:spcBef>
                <a:spcPct val="0"/>
              </a:spcBef>
              <a:defRPr sz="2400">
                <a:solidFill>
                  <a:schemeClr val="tx1"/>
                </a:solidFill>
                <a:latin typeface="Times" charset="0"/>
                <a:ea typeface="ＭＳ Ｐゴシック" charset="0"/>
              </a:defRPr>
            </a:lvl2pPr>
            <a:lvl3pPr marL="1143000" indent="-228600">
              <a:spcBef>
                <a:spcPct val="0"/>
              </a:spcBef>
              <a:defRPr sz="2400">
                <a:solidFill>
                  <a:schemeClr val="tx1"/>
                </a:solidFill>
                <a:latin typeface="Times" charset="0"/>
                <a:ea typeface="ＭＳ Ｐゴシック" charset="0"/>
              </a:defRPr>
            </a:lvl3pPr>
            <a:lvl4pPr marL="1600200" indent="-228600">
              <a:spcBef>
                <a:spcPct val="0"/>
              </a:spcBef>
              <a:defRPr sz="2400">
                <a:solidFill>
                  <a:schemeClr val="tx1"/>
                </a:solidFill>
                <a:latin typeface="Times" charset="0"/>
                <a:ea typeface="ＭＳ Ｐゴシック" charset="0"/>
              </a:defRPr>
            </a:lvl4pPr>
            <a:lvl5pPr marL="2057400" indent="-228600">
              <a:spcBef>
                <a:spcPct val="0"/>
              </a:spcBef>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buClrTx/>
              <a:buFontTx/>
              <a:buNone/>
            </a:pPr>
            <a:r>
              <a:rPr lang="en-US" sz="1800">
                <a:solidFill>
                  <a:schemeClr val="bg1"/>
                </a:solidFill>
                <a:latin typeface="Arial Black"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fld id="{DF59C37E-03D2-5E48-886D-CE20E203E4C3}" type="slidenum">
              <a:rPr lang="en-US"/>
              <a:pPr/>
              <a:t>‹n.›</a:t>
            </a:fld>
            <a:endParaRPr lang="en-US"/>
          </a:p>
        </p:txBody>
      </p:sp>
    </p:spTree>
    <p:extLst>
      <p:ext uri="{BB962C8B-B14F-4D97-AF65-F5344CB8AC3E}">
        <p14:creationId xmlns:p14="http://schemas.microsoft.com/office/powerpoint/2010/main" val="1757151219"/>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r>
              <a:rPr lang="en-US"/>
              <a:t>test footer</a:t>
            </a:r>
          </a:p>
        </p:txBody>
      </p:sp>
      <p:sp>
        <p:nvSpPr>
          <p:cNvPr id="3" name="Rectangle 11"/>
          <p:cNvSpPr>
            <a:spLocks noGrp="1" noChangeArrowheads="1"/>
          </p:cNvSpPr>
          <p:nvPr>
            <p:ph type="sldNum" sz="quarter" idx="11"/>
          </p:nvPr>
        </p:nvSpPr>
        <p:spPr>
          <a:ln/>
        </p:spPr>
        <p:txBody>
          <a:bodyPr/>
          <a:lstStyle>
            <a:lvl1pPr>
              <a:defRPr/>
            </a:lvl1pPr>
          </a:lstStyle>
          <a:p>
            <a:fld id="{679527CD-E633-9242-A596-486CF8D2805D}" type="slidenum">
              <a:rPr lang="en-US"/>
              <a:pPr/>
              <a:t>‹n.›</a:t>
            </a:fld>
            <a:endParaRPr lang="en-US"/>
          </a:p>
        </p:txBody>
      </p:sp>
    </p:spTree>
    <p:extLst>
      <p:ext uri="{BB962C8B-B14F-4D97-AF65-F5344CB8AC3E}">
        <p14:creationId xmlns:p14="http://schemas.microsoft.com/office/powerpoint/2010/main" val="1143355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r>
              <a:rPr lang="en-US"/>
              <a:t>test footer</a:t>
            </a:r>
          </a:p>
        </p:txBody>
      </p:sp>
      <p:sp>
        <p:nvSpPr>
          <p:cNvPr id="6" name="Rectangle 11"/>
          <p:cNvSpPr>
            <a:spLocks noGrp="1" noChangeArrowheads="1"/>
          </p:cNvSpPr>
          <p:nvPr>
            <p:ph type="sldNum" sz="quarter" idx="11"/>
          </p:nvPr>
        </p:nvSpPr>
        <p:spPr>
          <a:ln/>
        </p:spPr>
        <p:txBody>
          <a:bodyPr/>
          <a:lstStyle>
            <a:lvl1pPr>
              <a:defRPr/>
            </a:lvl1pPr>
          </a:lstStyle>
          <a:p>
            <a:fld id="{0D7DDE77-9574-1545-916D-4078FF138AEF}" type="slidenum">
              <a:rPr lang="en-US"/>
              <a:pPr/>
              <a:t>‹n.›</a:t>
            </a:fld>
            <a:endParaRPr lang="en-US"/>
          </a:p>
        </p:txBody>
      </p:sp>
    </p:spTree>
    <p:extLst>
      <p:ext uri="{BB962C8B-B14F-4D97-AF65-F5344CB8AC3E}">
        <p14:creationId xmlns:p14="http://schemas.microsoft.com/office/powerpoint/2010/main" val="97429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r>
              <a:rPr lang="en-US"/>
              <a:t>test footer</a:t>
            </a:r>
          </a:p>
        </p:txBody>
      </p:sp>
      <p:sp>
        <p:nvSpPr>
          <p:cNvPr id="6" name="Rectangle 11"/>
          <p:cNvSpPr>
            <a:spLocks noGrp="1" noChangeArrowheads="1"/>
          </p:cNvSpPr>
          <p:nvPr>
            <p:ph type="sldNum" sz="quarter" idx="11"/>
          </p:nvPr>
        </p:nvSpPr>
        <p:spPr>
          <a:ln/>
        </p:spPr>
        <p:txBody>
          <a:bodyPr/>
          <a:lstStyle>
            <a:lvl1pPr>
              <a:defRPr/>
            </a:lvl1pPr>
          </a:lstStyle>
          <a:p>
            <a:fld id="{4250DE93-09FB-2B43-9EFA-864CC8028561}" type="slidenum">
              <a:rPr lang="en-US"/>
              <a:pPr/>
              <a:t>‹n.›</a:t>
            </a:fld>
            <a:endParaRPr lang="en-US"/>
          </a:p>
        </p:txBody>
      </p:sp>
    </p:spTree>
    <p:extLst>
      <p:ext uri="{BB962C8B-B14F-4D97-AF65-F5344CB8AC3E}">
        <p14:creationId xmlns:p14="http://schemas.microsoft.com/office/powerpoint/2010/main" val="2577125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t>test footer</a:t>
            </a:r>
          </a:p>
        </p:txBody>
      </p:sp>
      <p:sp>
        <p:nvSpPr>
          <p:cNvPr id="5" name="Rectangle 11"/>
          <p:cNvSpPr>
            <a:spLocks noGrp="1" noChangeArrowheads="1"/>
          </p:cNvSpPr>
          <p:nvPr>
            <p:ph type="sldNum" sz="quarter" idx="11"/>
          </p:nvPr>
        </p:nvSpPr>
        <p:spPr>
          <a:ln/>
        </p:spPr>
        <p:txBody>
          <a:bodyPr/>
          <a:lstStyle>
            <a:lvl1pPr>
              <a:defRPr/>
            </a:lvl1pPr>
          </a:lstStyle>
          <a:p>
            <a:fld id="{746F04A1-662F-1F4A-960C-E01422DD31D9}" type="slidenum">
              <a:rPr lang="en-US"/>
              <a:pPr/>
              <a:t>‹n.›</a:t>
            </a:fld>
            <a:endParaRPr lang="en-US"/>
          </a:p>
        </p:txBody>
      </p:sp>
    </p:spTree>
    <p:extLst>
      <p:ext uri="{BB962C8B-B14F-4D97-AF65-F5344CB8AC3E}">
        <p14:creationId xmlns:p14="http://schemas.microsoft.com/office/powerpoint/2010/main" val="3327164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t>test footer</a:t>
            </a:r>
          </a:p>
        </p:txBody>
      </p:sp>
      <p:sp>
        <p:nvSpPr>
          <p:cNvPr id="5" name="Rectangle 11"/>
          <p:cNvSpPr>
            <a:spLocks noGrp="1" noChangeArrowheads="1"/>
          </p:cNvSpPr>
          <p:nvPr>
            <p:ph type="sldNum" sz="quarter" idx="11"/>
          </p:nvPr>
        </p:nvSpPr>
        <p:spPr>
          <a:ln/>
        </p:spPr>
        <p:txBody>
          <a:bodyPr/>
          <a:lstStyle>
            <a:lvl1pPr>
              <a:defRPr/>
            </a:lvl1pPr>
          </a:lstStyle>
          <a:p>
            <a:fld id="{4D2A7C60-9988-0F41-AC93-383116C3B380}" type="slidenum">
              <a:rPr lang="en-US"/>
              <a:pPr/>
              <a:t>‹n.›</a:t>
            </a:fld>
            <a:endParaRPr lang="en-US"/>
          </a:p>
        </p:txBody>
      </p:sp>
    </p:spTree>
    <p:extLst>
      <p:ext uri="{BB962C8B-B14F-4D97-AF65-F5344CB8AC3E}">
        <p14:creationId xmlns:p14="http://schemas.microsoft.com/office/powerpoint/2010/main" val="2419492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085161-8156-004D-9F4D-7CB57F1EA9E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56197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5D3218-1BBB-E94D-AE5A-F7507C23B57D}"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886478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B6BB67-57E0-984A-BD2B-05732132E51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042104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D9CF5AA-A206-314C-8E55-F9461D43070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370486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657C16C-82E2-FF41-8223-DEC4867CE51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47820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t>test footer</a:t>
            </a:r>
          </a:p>
        </p:txBody>
      </p:sp>
      <p:sp>
        <p:nvSpPr>
          <p:cNvPr id="5" name="Rectangle 7"/>
          <p:cNvSpPr>
            <a:spLocks noGrp="1" noChangeArrowheads="1"/>
          </p:cNvSpPr>
          <p:nvPr>
            <p:ph type="sldNum" sz="quarter" idx="11"/>
          </p:nvPr>
        </p:nvSpPr>
        <p:spPr>
          <a:ln/>
        </p:spPr>
        <p:txBody>
          <a:bodyPr/>
          <a:lstStyle>
            <a:lvl1pPr>
              <a:defRPr/>
            </a:lvl1pPr>
          </a:lstStyle>
          <a:p>
            <a:fld id="{AD47AEDF-4E62-D74E-937F-5662253521AB}" type="slidenum">
              <a:rPr lang="en-US"/>
              <a:pPr/>
              <a:t>‹n.›</a:t>
            </a:fld>
            <a:endParaRPr lang="en-US"/>
          </a:p>
        </p:txBody>
      </p:sp>
    </p:spTree>
    <p:extLst>
      <p:ext uri="{BB962C8B-B14F-4D97-AF65-F5344CB8AC3E}">
        <p14:creationId xmlns:p14="http://schemas.microsoft.com/office/powerpoint/2010/main" val="104306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9FAA017-F0D4-7E42-97D7-32CC6BEFF354}"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46980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54D2536-2233-F34C-8F84-2B011735C59D}"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659374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FB6E26C-2C0D-664E-8D86-DD21E6248E20}"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7444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8168CF7-9B0F-0E40-99C7-C29E5ABADC23}"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646831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560B7A1-BBC1-724F-B90F-E55192A62675}"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592585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3ABFBF-1875-E446-83DA-5FBB1B58EA54}"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122190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11F27B5-BC52-9342-A67B-E91DF924975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80994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r>
              <a:rPr lang="en-US"/>
              <a:t>test footer</a:t>
            </a:r>
          </a:p>
        </p:txBody>
      </p:sp>
      <p:sp>
        <p:nvSpPr>
          <p:cNvPr id="5" name="Rectangle 7"/>
          <p:cNvSpPr>
            <a:spLocks noGrp="1" noChangeArrowheads="1"/>
          </p:cNvSpPr>
          <p:nvPr>
            <p:ph type="sldNum" sz="quarter" idx="11"/>
          </p:nvPr>
        </p:nvSpPr>
        <p:spPr>
          <a:ln/>
        </p:spPr>
        <p:txBody>
          <a:bodyPr/>
          <a:lstStyle>
            <a:lvl1pPr>
              <a:defRPr/>
            </a:lvl1pPr>
          </a:lstStyle>
          <a:p>
            <a:fld id="{F277D1DD-C5EA-6B4A-8624-47C8860B5958}" type="slidenum">
              <a:rPr lang="en-US"/>
              <a:pPr/>
              <a:t>‹n.›</a:t>
            </a:fld>
            <a:endParaRPr lang="en-US"/>
          </a:p>
        </p:txBody>
      </p:sp>
    </p:spTree>
    <p:extLst>
      <p:ext uri="{BB962C8B-B14F-4D97-AF65-F5344CB8AC3E}">
        <p14:creationId xmlns:p14="http://schemas.microsoft.com/office/powerpoint/2010/main" val="110844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r>
              <a:rPr lang="en-US"/>
              <a:t>test footer</a:t>
            </a:r>
          </a:p>
        </p:txBody>
      </p:sp>
      <p:sp>
        <p:nvSpPr>
          <p:cNvPr id="6" name="Rectangle 7"/>
          <p:cNvSpPr>
            <a:spLocks noGrp="1" noChangeArrowheads="1"/>
          </p:cNvSpPr>
          <p:nvPr>
            <p:ph type="sldNum" sz="quarter" idx="11"/>
          </p:nvPr>
        </p:nvSpPr>
        <p:spPr>
          <a:ln/>
        </p:spPr>
        <p:txBody>
          <a:bodyPr/>
          <a:lstStyle>
            <a:lvl1pPr>
              <a:defRPr/>
            </a:lvl1pPr>
          </a:lstStyle>
          <a:p>
            <a:fld id="{9690B084-44E3-2B4F-9349-10B4A98115F5}" type="slidenum">
              <a:rPr lang="en-US"/>
              <a:pPr/>
              <a:t>‹n.›</a:t>
            </a:fld>
            <a:endParaRPr lang="en-US"/>
          </a:p>
        </p:txBody>
      </p:sp>
    </p:spTree>
    <p:extLst>
      <p:ext uri="{BB962C8B-B14F-4D97-AF65-F5344CB8AC3E}">
        <p14:creationId xmlns:p14="http://schemas.microsoft.com/office/powerpoint/2010/main" val="294879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r>
              <a:rPr lang="en-US"/>
              <a:t>test footer</a:t>
            </a:r>
          </a:p>
        </p:txBody>
      </p:sp>
      <p:sp>
        <p:nvSpPr>
          <p:cNvPr id="8" name="Rectangle 7"/>
          <p:cNvSpPr>
            <a:spLocks noGrp="1" noChangeArrowheads="1"/>
          </p:cNvSpPr>
          <p:nvPr>
            <p:ph type="sldNum" sz="quarter" idx="11"/>
          </p:nvPr>
        </p:nvSpPr>
        <p:spPr>
          <a:ln/>
        </p:spPr>
        <p:txBody>
          <a:bodyPr/>
          <a:lstStyle>
            <a:lvl1pPr>
              <a:defRPr/>
            </a:lvl1pPr>
          </a:lstStyle>
          <a:p>
            <a:fld id="{FFE163D3-9EE7-5B4B-B506-9688828E718B}" type="slidenum">
              <a:rPr lang="en-US"/>
              <a:pPr/>
              <a:t>‹n.›</a:t>
            </a:fld>
            <a:endParaRPr lang="en-US"/>
          </a:p>
        </p:txBody>
      </p:sp>
    </p:spTree>
    <p:extLst>
      <p:ext uri="{BB962C8B-B14F-4D97-AF65-F5344CB8AC3E}">
        <p14:creationId xmlns:p14="http://schemas.microsoft.com/office/powerpoint/2010/main" val="13810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r>
              <a:rPr lang="en-US"/>
              <a:t>test footer</a:t>
            </a:r>
          </a:p>
        </p:txBody>
      </p:sp>
      <p:sp>
        <p:nvSpPr>
          <p:cNvPr id="4" name="Rectangle 7"/>
          <p:cNvSpPr>
            <a:spLocks noGrp="1" noChangeArrowheads="1"/>
          </p:cNvSpPr>
          <p:nvPr>
            <p:ph type="sldNum" sz="quarter" idx="11"/>
          </p:nvPr>
        </p:nvSpPr>
        <p:spPr>
          <a:ln/>
        </p:spPr>
        <p:txBody>
          <a:bodyPr/>
          <a:lstStyle>
            <a:lvl1pPr>
              <a:defRPr/>
            </a:lvl1pPr>
          </a:lstStyle>
          <a:p>
            <a:fld id="{6A7A23B2-5AE0-B148-AF53-4A443FADF3BC}" type="slidenum">
              <a:rPr lang="en-US"/>
              <a:pPr/>
              <a:t>‹n.›</a:t>
            </a:fld>
            <a:endParaRPr lang="en-US"/>
          </a:p>
        </p:txBody>
      </p:sp>
    </p:spTree>
    <p:extLst>
      <p:ext uri="{BB962C8B-B14F-4D97-AF65-F5344CB8AC3E}">
        <p14:creationId xmlns:p14="http://schemas.microsoft.com/office/powerpoint/2010/main" val="57313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en-US"/>
              <a:t>test footer</a:t>
            </a:r>
          </a:p>
        </p:txBody>
      </p:sp>
      <p:sp>
        <p:nvSpPr>
          <p:cNvPr id="3" name="Rectangle 7"/>
          <p:cNvSpPr>
            <a:spLocks noGrp="1" noChangeArrowheads="1"/>
          </p:cNvSpPr>
          <p:nvPr>
            <p:ph type="sldNum" sz="quarter" idx="11"/>
          </p:nvPr>
        </p:nvSpPr>
        <p:spPr>
          <a:ln/>
        </p:spPr>
        <p:txBody>
          <a:bodyPr/>
          <a:lstStyle>
            <a:lvl1pPr>
              <a:defRPr/>
            </a:lvl1pPr>
          </a:lstStyle>
          <a:p>
            <a:fld id="{7289C1FD-B8CB-E640-935C-219342EE0F35}" type="slidenum">
              <a:rPr lang="en-US"/>
              <a:pPr/>
              <a:t>‹n.›</a:t>
            </a:fld>
            <a:endParaRPr lang="en-US"/>
          </a:p>
        </p:txBody>
      </p:sp>
    </p:spTree>
    <p:extLst>
      <p:ext uri="{BB962C8B-B14F-4D97-AF65-F5344CB8AC3E}">
        <p14:creationId xmlns:p14="http://schemas.microsoft.com/office/powerpoint/2010/main" val="78866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t>test footer</a:t>
            </a:r>
          </a:p>
        </p:txBody>
      </p:sp>
      <p:sp>
        <p:nvSpPr>
          <p:cNvPr id="6" name="Rectangle 7"/>
          <p:cNvSpPr>
            <a:spLocks noGrp="1" noChangeArrowheads="1"/>
          </p:cNvSpPr>
          <p:nvPr>
            <p:ph type="sldNum" sz="quarter" idx="11"/>
          </p:nvPr>
        </p:nvSpPr>
        <p:spPr>
          <a:ln/>
        </p:spPr>
        <p:txBody>
          <a:bodyPr/>
          <a:lstStyle>
            <a:lvl1pPr>
              <a:defRPr/>
            </a:lvl1pPr>
          </a:lstStyle>
          <a:p>
            <a:fld id="{E7AF90A5-6AF2-3449-98F3-B1B391FC4E42}" type="slidenum">
              <a:rPr lang="en-US"/>
              <a:pPr/>
              <a:t>‹n.›</a:t>
            </a:fld>
            <a:endParaRPr lang="en-US"/>
          </a:p>
        </p:txBody>
      </p:sp>
    </p:spTree>
    <p:extLst>
      <p:ext uri="{BB962C8B-B14F-4D97-AF65-F5344CB8AC3E}">
        <p14:creationId xmlns:p14="http://schemas.microsoft.com/office/powerpoint/2010/main" val="29463502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4.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3" descr="wmo_ppt_2012.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152550E9-806D-054C-AC82-9A252E4C391C}"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98"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 id="2147483676" r:id="rId12"/>
    <p:sldLayoutId id="2147483697" r:id="rId13"/>
  </p:sldLayoutIdLst>
  <p:hf hdr="0" dt="0"/>
  <p:txStyles>
    <p:titleStyle>
      <a:lvl1pPr algn="l" rtl="0" eaLnBrk="0" fontAlgn="base" hangingPunct="0">
        <a:spcBef>
          <a:spcPct val="0"/>
        </a:spcBef>
        <a:spcAft>
          <a:spcPct val="0"/>
        </a:spcAft>
        <a:defRPr sz="3000">
          <a:solidFill>
            <a:schemeClr val="tx2"/>
          </a:solidFill>
          <a:latin typeface="Arial" charset="0"/>
          <a:ea typeface="ＭＳ Ｐゴシック" charset="0"/>
          <a:cs typeface="+mj-cs"/>
        </a:defRPr>
      </a:lvl1pPr>
      <a:lvl2pPr algn="l" rtl="0" eaLnBrk="0" fontAlgn="base" hangingPunct="0">
        <a:spcBef>
          <a:spcPct val="0"/>
        </a:spcBef>
        <a:spcAft>
          <a:spcPct val="0"/>
        </a:spcAft>
        <a:defRPr sz="3000">
          <a:solidFill>
            <a:schemeClr val="tx2"/>
          </a:solidFill>
          <a:latin typeface="Arial" charset="0"/>
          <a:ea typeface="ＭＳ Ｐゴシック" charset="0"/>
        </a:defRPr>
      </a:lvl2pPr>
      <a:lvl3pPr algn="l" rtl="0" eaLnBrk="0" fontAlgn="base" hangingPunct="0">
        <a:spcBef>
          <a:spcPct val="0"/>
        </a:spcBef>
        <a:spcAft>
          <a:spcPct val="0"/>
        </a:spcAft>
        <a:defRPr sz="3000">
          <a:solidFill>
            <a:schemeClr val="tx2"/>
          </a:solidFill>
          <a:latin typeface="Arial" charset="0"/>
          <a:ea typeface="ＭＳ Ｐゴシック" charset="0"/>
        </a:defRPr>
      </a:lvl3pPr>
      <a:lvl4pPr algn="l" rtl="0" eaLnBrk="0" fontAlgn="base" hangingPunct="0">
        <a:spcBef>
          <a:spcPct val="0"/>
        </a:spcBef>
        <a:spcAft>
          <a:spcPct val="0"/>
        </a:spcAft>
        <a:defRPr sz="3000">
          <a:solidFill>
            <a:schemeClr val="tx2"/>
          </a:solidFill>
          <a:latin typeface="Arial" charset="0"/>
          <a:ea typeface="ＭＳ Ｐゴシック" charset="0"/>
        </a:defRPr>
      </a:lvl4pPr>
      <a:lvl5pPr algn="l" rtl="0" eaLnBrk="0" fontAlgn="base" hangingPunct="0">
        <a:spcBef>
          <a:spcPct val="0"/>
        </a:spcBef>
        <a:spcAft>
          <a:spcPct val="0"/>
        </a:spcAft>
        <a:defRPr sz="3000">
          <a:solidFill>
            <a:schemeClr val="tx2"/>
          </a:solidFill>
          <a:latin typeface="Arial" charset="0"/>
          <a:ea typeface="ＭＳ Ｐゴシック"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charset="0"/>
        <a:buChar char="§"/>
        <a:defRPr sz="2800">
          <a:solidFill>
            <a:schemeClr val="tx1"/>
          </a:solidFill>
          <a:latin typeface="Arial" charset="0"/>
          <a:ea typeface="ＭＳ Ｐゴシック" charset="0"/>
          <a:cs typeface="+mn-cs"/>
        </a:defRPr>
      </a:lvl1pPr>
      <a:lvl2pPr marL="990600" indent="-533400" algn="l" rtl="0" eaLnBrk="0" fontAlgn="base" hangingPunct="0">
        <a:spcBef>
          <a:spcPct val="20000"/>
        </a:spcBef>
        <a:spcAft>
          <a:spcPct val="0"/>
        </a:spcAft>
        <a:buClr>
          <a:srgbClr val="FF9900"/>
        </a:buClr>
        <a:buFont typeface="Wingdings" charset="0"/>
        <a:buChar char="§"/>
        <a:defRPr sz="2400">
          <a:solidFill>
            <a:srgbClr val="3366FF"/>
          </a:solidFill>
          <a:latin typeface="Arial" charset="0"/>
          <a:ea typeface="ＭＳ Ｐゴシック" charset="0"/>
        </a:defRPr>
      </a:lvl2pPr>
      <a:lvl3pPr marL="1371600" indent="-457200" algn="l" rtl="0" eaLnBrk="0" fontAlgn="base" hangingPunct="0">
        <a:spcBef>
          <a:spcPct val="20000"/>
        </a:spcBef>
        <a:spcAft>
          <a:spcPct val="0"/>
        </a:spcAft>
        <a:buClr>
          <a:srgbClr val="FF9900"/>
        </a:buClr>
        <a:buFont typeface="Wingdings" charset="0"/>
        <a:buChar char="§"/>
        <a:defRPr sz="1800">
          <a:solidFill>
            <a:schemeClr val="tx1"/>
          </a:solidFill>
          <a:latin typeface="Arial" charset="0"/>
          <a:ea typeface="ＭＳ Ｐゴシック" charset="0"/>
        </a:defRPr>
      </a:lvl3pPr>
      <a:lvl4pPr marL="1752600" indent="-381000" algn="l" rtl="0" eaLnBrk="0" fontAlgn="base" hangingPunct="0">
        <a:spcBef>
          <a:spcPct val="20000"/>
        </a:spcBef>
        <a:spcAft>
          <a:spcPct val="0"/>
        </a:spcAft>
        <a:buClr>
          <a:srgbClr val="FF9900"/>
        </a:buClr>
        <a:buFont typeface="Wingdings" charset="0"/>
        <a:buChar char="§"/>
        <a:defRPr sz="2000">
          <a:solidFill>
            <a:schemeClr val="tx1"/>
          </a:solidFill>
          <a:latin typeface="Arial" charset="0"/>
          <a:ea typeface="ＭＳ Ｐゴシック" charset="0"/>
        </a:defRPr>
      </a:lvl4pPr>
      <a:lvl5pPr marL="2209800" indent="-381000" algn="l" rtl="0" eaLnBrk="0" fontAlgn="base" hangingPunct="0">
        <a:spcBef>
          <a:spcPct val="20000"/>
        </a:spcBef>
        <a:spcAft>
          <a:spcPct val="0"/>
        </a:spcAft>
        <a:buClr>
          <a:srgbClr val="FF9900"/>
        </a:buClr>
        <a:buFont typeface="Wingdings" charset="0"/>
        <a:buChar char="§"/>
        <a:defRPr sz="2000">
          <a:solidFill>
            <a:schemeClr val="tx1"/>
          </a:solidFill>
          <a:latin typeface="Arial" charset="0"/>
          <a:ea typeface="ＭＳ Ｐゴシック"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3" descr="wmo_ppt_2012_last.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This space can be used for contact information</a:t>
            </a:r>
          </a:p>
          <a:p>
            <a:pPr lvl="1"/>
            <a:r>
              <a:rPr lang="en-US"/>
              <a:t>Second level</a:t>
            </a:r>
          </a:p>
          <a:p>
            <a:pPr lvl="2"/>
            <a:r>
              <a:rPr lang="en-US"/>
              <a:t>Third level</a:t>
            </a:r>
          </a:p>
          <a:p>
            <a:pPr lvl="3"/>
            <a:r>
              <a:rPr lang="en-US"/>
              <a:t>Fourth level</a:t>
            </a:r>
          </a:p>
          <a:p>
            <a:pPr lvl="4"/>
            <a:r>
              <a:rPr lang="en-US"/>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t>test footer</a:t>
            </a: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C52FED78-DA00-1646-9C47-3B8FD2A95D1B}" type="slidenum">
              <a:rPr lang="en-US"/>
              <a:pPr/>
              <a:t>‹n.›</a:t>
            </a:fld>
            <a:endParaRPr lang="en-US"/>
          </a:p>
        </p:txBody>
      </p:sp>
      <p:sp>
        <p:nvSpPr>
          <p:cNvPr id="1030"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Thank you for your attention</a:t>
            </a:r>
          </a:p>
        </p:txBody>
      </p:sp>
      <p:sp>
        <p:nvSpPr>
          <p:cNvPr id="6" name="Title 9"/>
          <p:cNvSpPr txBox="1">
            <a:spLocks/>
          </p:cNvSpPr>
          <p:nvPr userDrawn="1"/>
        </p:nvSpPr>
        <p:spPr>
          <a:xfrm>
            <a:off x="117475" y="6380163"/>
            <a:ext cx="1141413" cy="477837"/>
          </a:xfrm>
          <a:prstGeom prst="rect">
            <a:avLst/>
          </a:prstGeom>
        </p:spPr>
        <p:txBody>
          <a:bodyPr anchor="ctr">
            <a:normAutofit/>
          </a:bodyPr>
          <a:lstStyle/>
          <a:p>
            <a:pPr defTabSz="457200" eaLnBrk="1" fontAlgn="auto" hangingPunct="1">
              <a:spcBef>
                <a:spcPct val="0"/>
              </a:spcBef>
              <a:spcAft>
                <a:spcPts val="0"/>
              </a:spcAft>
              <a:buClrTx/>
              <a:buFontTx/>
              <a:buNone/>
              <a:defRPr/>
            </a:pPr>
            <a:r>
              <a:rPr lang="en-US" sz="1200" dirty="0" err="1">
                <a:latin typeface="Arial"/>
                <a:ea typeface="+mj-ea"/>
                <a:cs typeface="Arial"/>
              </a:rPr>
              <a:t>www.wmo.int</a:t>
            </a:r>
            <a:endParaRPr lang="en-US" sz="1200" dirty="0">
              <a:latin typeface="Arial"/>
              <a:ea typeface="+mj-ea"/>
              <a:cs typeface="Arial"/>
            </a:endParaRP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hf hdr="0" dt="0"/>
  <p:txStyles>
    <p:titleStyle>
      <a:lvl1pPr algn="ctr" rtl="0" eaLnBrk="0" fontAlgn="base" hangingPunct="0">
        <a:spcBef>
          <a:spcPct val="0"/>
        </a:spcBef>
        <a:spcAft>
          <a:spcPct val="0"/>
        </a:spcAft>
        <a:defRPr sz="4000">
          <a:solidFill>
            <a:schemeClr val="bg1"/>
          </a:solidFill>
          <a:latin typeface="+mj-lt"/>
          <a:ea typeface="ＭＳ Ｐゴシック" charset="0"/>
          <a:cs typeface="+mj-cs"/>
        </a:defRPr>
      </a:lvl1pPr>
      <a:lvl2pPr algn="ctr" rtl="0" eaLnBrk="0" fontAlgn="base" hangingPunct="0">
        <a:spcBef>
          <a:spcPct val="0"/>
        </a:spcBef>
        <a:spcAft>
          <a:spcPct val="0"/>
        </a:spcAft>
        <a:defRPr sz="4000">
          <a:solidFill>
            <a:schemeClr val="bg1"/>
          </a:solidFill>
          <a:latin typeface="Arial Narrow" pitchFamily="34" charset="0"/>
          <a:ea typeface="ＭＳ Ｐゴシック" charset="0"/>
        </a:defRPr>
      </a:lvl2pPr>
      <a:lvl3pPr algn="ctr" rtl="0" eaLnBrk="0" fontAlgn="base" hangingPunct="0">
        <a:spcBef>
          <a:spcPct val="0"/>
        </a:spcBef>
        <a:spcAft>
          <a:spcPct val="0"/>
        </a:spcAft>
        <a:defRPr sz="4000">
          <a:solidFill>
            <a:schemeClr val="bg1"/>
          </a:solidFill>
          <a:latin typeface="Arial Narrow" pitchFamily="34" charset="0"/>
          <a:ea typeface="ＭＳ Ｐゴシック" charset="0"/>
        </a:defRPr>
      </a:lvl3pPr>
      <a:lvl4pPr algn="ctr" rtl="0" eaLnBrk="0" fontAlgn="base" hangingPunct="0">
        <a:spcBef>
          <a:spcPct val="0"/>
        </a:spcBef>
        <a:spcAft>
          <a:spcPct val="0"/>
        </a:spcAft>
        <a:defRPr sz="4000">
          <a:solidFill>
            <a:schemeClr val="bg1"/>
          </a:solidFill>
          <a:latin typeface="Arial Narrow" pitchFamily="34" charset="0"/>
          <a:ea typeface="ＭＳ Ｐゴシック" charset="0"/>
        </a:defRPr>
      </a:lvl4pPr>
      <a:lvl5pPr algn="ctr" rtl="0" eaLnBrk="0" fontAlgn="base" hangingPunct="0">
        <a:spcBef>
          <a:spcPct val="0"/>
        </a:spcBef>
        <a:spcAft>
          <a:spcPct val="0"/>
        </a:spcAft>
        <a:defRPr sz="4000">
          <a:solidFill>
            <a:schemeClr val="bg1"/>
          </a:solidFill>
          <a:latin typeface="Arial Narrow" pitchFamily="34" charset="0"/>
          <a:ea typeface="ＭＳ Ｐゴシック"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ＭＳ Ｐゴシック" charset="0"/>
          <a:cs typeface="+mn-cs"/>
        </a:defRPr>
      </a:lvl1pPr>
      <a:lvl2pPr marL="742950" indent="-285750" algn="ctr" rtl="0" eaLnBrk="0" fontAlgn="base" hangingPunct="0">
        <a:spcBef>
          <a:spcPct val="20000"/>
        </a:spcBef>
        <a:spcAft>
          <a:spcPct val="0"/>
        </a:spcAft>
        <a:buClr>
          <a:srgbClr val="FF9900"/>
        </a:buClr>
        <a:buFont typeface="Wingdings" charset="0"/>
        <a:buChar char="§"/>
        <a:defRPr sz="2800">
          <a:solidFill>
            <a:schemeClr val="bg1"/>
          </a:solidFill>
          <a:latin typeface="Arial" charset="0"/>
          <a:ea typeface="ＭＳ Ｐゴシック" charset="0"/>
        </a:defRPr>
      </a:lvl2pPr>
      <a:lvl3pPr marL="1143000" indent="-228600" algn="ctr" rtl="0" eaLnBrk="0" fontAlgn="base" hangingPunct="0">
        <a:spcBef>
          <a:spcPct val="20000"/>
        </a:spcBef>
        <a:spcAft>
          <a:spcPct val="0"/>
        </a:spcAft>
        <a:buClr>
          <a:srgbClr val="FF9900"/>
        </a:buClr>
        <a:buFont typeface="Wingdings" charset="0"/>
        <a:buChar char="§"/>
        <a:defRPr sz="2400">
          <a:solidFill>
            <a:schemeClr val="bg1"/>
          </a:solidFill>
          <a:latin typeface="Arial" charset="0"/>
          <a:ea typeface="ＭＳ Ｐゴシック" charset="0"/>
        </a:defRPr>
      </a:lvl3pPr>
      <a:lvl4pPr marL="1600200" indent="-228600" algn="ctr" rtl="0" eaLnBrk="0" fontAlgn="base" hangingPunct="0">
        <a:spcBef>
          <a:spcPct val="20000"/>
        </a:spcBef>
        <a:spcAft>
          <a:spcPct val="0"/>
        </a:spcAft>
        <a:buClr>
          <a:srgbClr val="FF9900"/>
        </a:buClr>
        <a:buFont typeface="Wingdings" charset="0"/>
        <a:buChar char="§"/>
        <a:defRPr sz="2000">
          <a:solidFill>
            <a:schemeClr val="bg1"/>
          </a:solidFill>
          <a:latin typeface="Arial" charset="0"/>
          <a:ea typeface="ＭＳ Ｐゴシック" charset="0"/>
        </a:defRPr>
      </a:lvl4pPr>
      <a:lvl5pPr marL="2057400" indent="-228600" algn="ctr" rtl="0" eaLnBrk="0" fontAlgn="base" hangingPunct="0">
        <a:spcBef>
          <a:spcPct val="20000"/>
        </a:spcBef>
        <a:spcAft>
          <a:spcPct val="0"/>
        </a:spcAft>
        <a:buClr>
          <a:srgbClr val="FF9900"/>
        </a:buClr>
        <a:buFont typeface="Wingdings" charset="0"/>
        <a:buChar char="§"/>
        <a:defRPr sz="2000">
          <a:solidFill>
            <a:schemeClr val="bg1"/>
          </a:solidFill>
          <a:latin typeface="Arial"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a:ea typeface="+mn-ea"/>
              </a:defRPr>
            </a:lvl1pPr>
          </a:lstStyle>
          <a:p>
            <a:pPr>
              <a:spcBef>
                <a:spcPct val="0"/>
              </a:spcBef>
              <a:buClrTx/>
              <a:buFontTx/>
              <a:buNone/>
              <a:defRPr/>
            </a:pPr>
            <a:endParaRPr lang="en-US">
              <a:solidFill>
                <a:srgbClr val="000000"/>
              </a:solidFill>
            </a:endParaRPr>
          </a:p>
        </p:txBody>
      </p:sp>
      <p:sp>
        <p:nvSpPr>
          <p:cNvPr id="624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a:ea typeface="+mn-ea"/>
              </a:defRPr>
            </a:lvl1pPr>
          </a:lstStyle>
          <a:p>
            <a:pPr>
              <a:spcBef>
                <a:spcPct val="0"/>
              </a:spcBef>
              <a:buClrTx/>
              <a:buFontTx/>
              <a:buNone/>
              <a:defRPr/>
            </a:pPr>
            <a:endParaRPr lang="en-US">
              <a:solidFill>
                <a:srgbClr val="000000"/>
              </a:solidFill>
            </a:endParaRPr>
          </a:p>
        </p:txBody>
      </p:sp>
      <p:sp>
        <p:nvSpPr>
          <p:cNvPr id="624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spcBef>
                <a:spcPct val="0"/>
              </a:spcBef>
              <a:buClrTx/>
              <a:buFontTx/>
              <a:buNone/>
            </a:pPr>
            <a:fld id="{625C94EC-F511-9F44-800F-0EB13D92FEF9}" type="slidenum">
              <a:rPr lang="en-US" smtClean="0">
                <a:solidFill>
                  <a:srgbClr val="000000"/>
                </a:solidFill>
                <a:latin typeface="Times" charset="0"/>
              </a:rPr>
              <a:pPr>
                <a:spcBef>
                  <a:spcPct val="0"/>
                </a:spcBef>
                <a:buClrTx/>
                <a:buFontTx/>
                <a:buNone/>
              </a:pPr>
              <a:t>‹n.›</a:t>
            </a:fld>
            <a:endParaRPr lang="en-US" smtClean="0">
              <a:solidFill>
                <a:srgbClr val="000000"/>
              </a:solidFill>
              <a:latin typeface="Times" charset="0"/>
            </a:endParaRPr>
          </a:p>
        </p:txBody>
      </p:sp>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3728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a:ea typeface="ＭＳ Ｐゴシック" charset="0"/>
        </a:defRPr>
      </a:lvl2pPr>
      <a:lvl3pPr algn="ctr" rtl="0" eaLnBrk="0" fontAlgn="base" hangingPunct="0">
        <a:spcBef>
          <a:spcPct val="0"/>
        </a:spcBef>
        <a:spcAft>
          <a:spcPct val="0"/>
        </a:spcAft>
        <a:defRPr sz="4400">
          <a:solidFill>
            <a:schemeClr val="tx2"/>
          </a:solidFill>
          <a:latin typeface="Times"/>
          <a:ea typeface="ＭＳ Ｐゴシック" charset="0"/>
        </a:defRPr>
      </a:lvl3pPr>
      <a:lvl4pPr algn="ctr" rtl="0" eaLnBrk="0" fontAlgn="base" hangingPunct="0">
        <a:spcBef>
          <a:spcPct val="0"/>
        </a:spcBef>
        <a:spcAft>
          <a:spcPct val="0"/>
        </a:spcAft>
        <a:defRPr sz="4400">
          <a:solidFill>
            <a:schemeClr val="tx2"/>
          </a:solidFill>
          <a:latin typeface="Times"/>
          <a:ea typeface="ＭＳ Ｐゴシック" charset="0"/>
        </a:defRPr>
      </a:lvl4pPr>
      <a:lvl5pPr algn="ctr" rtl="0" eaLnBrk="0" fontAlgn="base" hangingPunct="0">
        <a:spcBef>
          <a:spcPct val="0"/>
        </a:spcBef>
        <a:spcAft>
          <a:spcPct val="0"/>
        </a:spcAft>
        <a:defRPr sz="4400">
          <a:solidFill>
            <a:schemeClr val="tx2"/>
          </a:solidFill>
          <a:latin typeface="Times"/>
          <a:ea typeface="ＭＳ Ｐゴシック" charset="0"/>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8.jpe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611188" y="2276872"/>
            <a:ext cx="7921625" cy="1730375"/>
          </a:xfrm>
        </p:spPr>
        <p:txBody>
          <a:bodyPr/>
          <a:lstStyle/>
          <a:p>
            <a:r>
              <a:rPr lang="en-GB" dirty="0" smtClean="0"/>
              <a:t>WIGOS from the CAS Perspective</a:t>
            </a:r>
            <a:endParaRPr lang="en-US" dirty="0"/>
          </a:p>
        </p:txBody>
      </p:sp>
      <p:sp>
        <p:nvSpPr>
          <p:cNvPr id="6150" name="Rectangle 6"/>
          <p:cNvSpPr>
            <a:spLocks noGrp="1" noChangeArrowheads="1"/>
          </p:cNvSpPr>
          <p:nvPr>
            <p:ph type="subTitle" idx="1"/>
          </p:nvPr>
        </p:nvSpPr>
        <p:spPr>
          <a:xfrm>
            <a:off x="611188" y="4149080"/>
            <a:ext cx="7921625" cy="914400"/>
          </a:xfrm>
        </p:spPr>
        <p:txBody>
          <a:bodyPr/>
          <a:lstStyle/>
          <a:p>
            <a:r>
              <a:rPr lang="en-US" dirty="0" err="1" smtClean="0"/>
              <a:t>Sandro</a:t>
            </a:r>
            <a:r>
              <a:rPr lang="en-US" dirty="0" smtClean="0"/>
              <a:t> Fuzzi</a:t>
            </a:r>
            <a:endParaRPr lang="en-US" dirty="0"/>
          </a:p>
          <a:p>
            <a:r>
              <a:rPr lang="en-US" dirty="0" smtClean="0"/>
              <a:t>National Research Council, Italy</a:t>
            </a:r>
            <a:endParaRPr lang="en-US" dirty="0"/>
          </a:p>
        </p:txBody>
      </p:sp>
      <p:sp>
        <p:nvSpPr>
          <p:cNvPr id="15" name="Title 9"/>
          <p:cNvSpPr txBox="1">
            <a:spLocks/>
          </p:cNvSpPr>
          <p:nvPr/>
        </p:nvSpPr>
        <p:spPr>
          <a:xfrm>
            <a:off x="117475" y="6453188"/>
            <a:ext cx="2438400" cy="288925"/>
          </a:xfrm>
          <a:prstGeom prst="rect">
            <a:avLst/>
          </a:prstGeom>
        </p:spPr>
        <p:txBody>
          <a:bodyPr anchor="ctr">
            <a:normAutofit/>
          </a:bodyPr>
          <a:lstStyle/>
          <a:p>
            <a:pPr defTabSz="457200" eaLnBrk="1" fontAlgn="auto" hangingPunct="1">
              <a:spcBef>
                <a:spcPct val="0"/>
              </a:spcBef>
              <a:spcAft>
                <a:spcPts val="0"/>
              </a:spcAft>
              <a:buClrTx/>
              <a:buFontTx/>
              <a:buNone/>
              <a:defRPr/>
            </a:pPr>
            <a:r>
              <a:rPr lang="en-US" sz="1200" dirty="0" smtClean="0">
                <a:latin typeface="Arial"/>
                <a:ea typeface="+mj-ea"/>
                <a:cs typeface="Arial"/>
              </a:rPr>
              <a:t>WMO: Research Dept.</a:t>
            </a:r>
            <a:endParaRPr lang="en-US" sz="1200" dirty="0">
              <a:latin typeface="Arial"/>
              <a:ea typeface="+mj-ea"/>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WIGOS Pilot </a:t>
            </a:r>
            <a:r>
              <a:rPr lang="en-US" sz="4000" dirty="0" smtClean="0"/>
              <a:t>Projects in GAW</a:t>
            </a:r>
            <a:endParaRPr lang="en-US" sz="4000" dirty="0"/>
          </a:p>
        </p:txBody>
      </p:sp>
      <p:sp>
        <p:nvSpPr>
          <p:cNvPr id="3" name="Content Placeholder 2"/>
          <p:cNvSpPr>
            <a:spLocks noGrp="1"/>
          </p:cNvSpPr>
          <p:nvPr>
            <p:ph idx="1"/>
          </p:nvPr>
        </p:nvSpPr>
        <p:spPr>
          <a:xfrm>
            <a:off x="250825" y="1052513"/>
            <a:ext cx="8713788" cy="5112791"/>
          </a:xfrm>
        </p:spPr>
        <p:txBody>
          <a:bodyPr/>
          <a:lstStyle/>
          <a:p>
            <a:r>
              <a:rPr lang="en-US" dirty="0" smtClean="0"/>
              <a:t>WDC-PP:</a:t>
            </a:r>
          </a:p>
          <a:p>
            <a:pPr lvl="1"/>
            <a:r>
              <a:rPr lang="en-GB" dirty="0" smtClean="0"/>
              <a:t>Overview:</a:t>
            </a:r>
          </a:p>
          <a:p>
            <a:pPr lvl="2"/>
            <a:r>
              <a:rPr lang="en-GB" dirty="0"/>
              <a:t>This pilot will improve the interoperability of GAW WDCs with WIS </a:t>
            </a:r>
            <a:r>
              <a:rPr lang="en-GB" dirty="0" smtClean="0"/>
              <a:t>and </a:t>
            </a:r>
            <a:r>
              <a:rPr lang="en-GB" dirty="0"/>
              <a:t>other clients (e.g., individual users, satellite community) by </a:t>
            </a:r>
            <a:r>
              <a:rPr lang="en-GB" dirty="0" smtClean="0"/>
              <a:t>exposing </a:t>
            </a:r>
            <a:r>
              <a:rPr lang="en-GB" dirty="0"/>
              <a:t>ISO 19115-compliant metadata representations describing </a:t>
            </a:r>
            <a:r>
              <a:rPr lang="en-GB" dirty="0" smtClean="0"/>
              <a:t>the </a:t>
            </a:r>
            <a:r>
              <a:rPr lang="en-GB" dirty="0"/>
              <a:t>data archived at each WDC. </a:t>
            </a:r>
            <a:endParaRPr lang="en-GB" dirty="0" smtClean="0"/>
          </a:p>
          <a:p>
            <a:pPr lvl="3"/>
            <a:r>
              <a:rPr lang="en-GB" sz="1600" dirty="0" smtClean="0"/>
              <a:t>GAWSIS ready to expose WMO Core Compliant metadata</a:t>
            </a:r>
          </a:p>
          <a:p>
            <a:pPr lvl="3"/>
            <a:r>
              <a:rPr lang="en-GB" sz="1600" dirty="0" smtClean="0"/>
              <a:t>Compliance tests still pending due to the lack of a compliance test mechanism</a:t>
            </a:r>
          </a:p>
          <a:p>
            <a:pPr lvl="3"/>
            <a:r>
              <a:rPr lang="en-GB" sz="1600" dirty="0" smtClean="0"/>
              <a:t>Several WDCs will do this on their own and others depend on GAWSIS for this </a:t>
            </a:r>
            <a:endParaRPr lang="en-GB" dirty="0"/>
          </a:p>
          <a:p>
            <a:pPr lvl="2"/>
            <a:r>
              <a:rPr lang="en-GB" dirty="0"/>
              <a:t>These metadata will be used to establish a prototype client (</a:t>
            </a:r>
            <a:r>
              <a:rPr lang="en-GB" dirty="0" smtClean="0"/>
              <a:t>human/machine </a:t>
            </a:r>
            <a:r>
              <a:rPr lang="en-GB" dirty="0"/>
              <a:t>interface) through which data and metadata of a given </a:t>
            </a:r>
            <a:r>
              <a:rPr lang="en-GB" dirty="0" smtClean="0"/>
              <a:t>station </a:t>
            </a:r>
            <a:r>
              <a:rPr lang="en-GB" dirty="0"/>
              <a:t>that are archived at different WDCs can be combined and </a:t>
            </a:r>
            <a:r>
              <a:rPr lang="en-GB" dirty="0" smtClean="0"/>
              <a:t>retrieved </a:t>
            </a:r>
            <a:r>
              <a:rPr lang="en-GB" dirty="0"/>
              <a:t>with a single client</a:t>
            </a:r>
            <a:r>
              <a:rPr lang="en-GB" dirty="0" smtClean="0"/>
              <a:t>.</a:t>
            </a:r>
          </a:p>
          <a:p>
            <a:pPr lvl="3"/>
            <a:r>
              <a:rPr lang="en-GB" sz="1600" dirty="0" smtClean="0"/>
              <a:t>The need for such a client has only partly been recognised by the WDCs</a:t>
            </a:r>
            <a:endParaRPr lang="en-GB" sz="1600" dirty="0"/>
          </a:p>
        </p:txBody>
      </p:sp>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sp>
        <p:nvSpPr>
          <p:cNvPr id="5" name="Slide Number Placeholder 4"/>
          <p:cNvSpPr>
            <a:spLocks noGrp="1"/>
          </p:cNvSpPr>
          <p:nvPr>
            <p:ph type="sldNum" sz="quarter" idx="11"/>
          </p:nvPr>
        </p:nvSpPr>
        <p:spPr/>
        <p:txBody>
          <a:bodyPr/>
          <a:lstStyle/>
          <a:p>
            <a:fld id="{AD47AEDF-4E62-D74E-937F-5662253521AB}" type="slidenum">
              <a:rPr lang="en-US" smtClean="0"/>
              <a:pPr/>
              <a:t>10</a:t>
            </a:fld>
            <a:endParaRPr lang="en-US"/>
          </a:p>
        </p:txBody>
      </p:sp>
    </p:spTree>
    <p:extLst>
      <p:ext uri="{BB962C8B-B14F-4D97-AF65-F5344CB8AC3E}">
        <p14:creationId xmlns:p14="http://schemas.microsoft.com/office/powerpoint/2010/main" val="20499253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WIGOS Pilot </a:t>
            </a:r>
            <a:r>
              <a:rPr lang="en-US" sz="4000" dirty="0" smtClean="0"/>
              <a:t>Projects in GAW</a:t>
            </a:r>
            <a:endParaRPr lang="en-US" sz="4000" dirty="0"/>
          </a:p>
        </p:txBody>
      </p:sp>
      <p:sp>
        <p:nvSpPr>
          <p:cNvPr id="3" name="Content Placeholder 2"/>
          <p:cNvSpPr>
            <a:spLocks noGrp="1"/>
          </p:cNvSpPr>
          <p:nvPr>
            <p:ph idx="1"/>
          </p:nvPr>
        </p:nvSpPr>
        <p:spPr>
          <a:xfrm>
            <a:off x="250825" y="1052513"/>
            <a:ext cx="8713788" cy="5112791"/>
          </a:xfrm>
        </p:spPr>
        <p:txBody>
          <a:bodyPr/>
          <a:lstStyle/>
          <a:p>
            <a:endParaRPr lang="en-GB" dirty="0" smtClean="0"/>
          </a:p>
          <a:p>
            <a:r>
              <a:rPr lang="en-GB" dirty="0" smtClean="0"/>
              <a:t>GAW-IDOA</a:t>
            </a:r>
            <a:endParaRPr lang="en-GB" dirty="0"/>
          </a:p>
          <a:p>
            <a:pPr lvl="1"/>
            <a:r>
              <a:rPr lang="en-GB" dirty="0"/>
              <a:t>Improvement of Dissemination of Ozone (total column, profiles and surface) </a:t>
            </a:r>
            <a:r>
              <a:rPr lang="en-GB" dirty="0" smtClean="0"/>
              <a:t>and </a:t>
            </a:r>
            <a:r>
              <a:rPr lang="en-GB" dirty="0"/>
              <a:t>Aerosol observations through the WIS </a:t>
            </a:r>
            <a:endParaRPr lang="en-GB" dirty="0" smtClean="0"/>
          </a:p>
          <a:p>
            <a:pPr lvl="1"/>
            <a:r>
              <a:rPr lang="en-GB" dirty="0" smtClean="0"/>
              <a:t>Project aims:</a:t>
            </a:r>
          </a:p>
          <a:p>
            <a:pPr lvl="2"/>
            <a:r>
              <a:rPr lang="en-GB" dirty="0"/>
              <a:t>Improve dissemination of ozone (total column, profiles and surface) and </a:t>
            </a:r>
            <a:r>
              <a:rPr lang="en-GB" dirty="0" smtClean="0"/>
              <a:t>aerosol </a:t>
            </a:r>
            <a:r>
              <a:rPr lang="en-GB" dirty="0"/>
              <a:t>observations through the WIS </a:t>
            </a:r>
            <a:endParaRPr lang="en-GB" dirty="0" smtClean="0"/>
          </a:p>
          <a:p>
            <a:pPr marL="914400" lvl="2" indent="0">
              <a:buNone/>
            </a:pPr>
            <a:r>
              <a:rPr lang="en-GB" i="1" dirty="0" smtClean="0"/>
              <a:t>for</a:t>
            </a:r>
            <a:r>
              <a:rPr lang="en-GB" i="1" dirty="0"/>
              <a:t>: </a:t>
            </a:r>
          </a:p>
          <a:p>
            <a:pPr lvl="2"/>
            <a:r>
              <a:rPr lang="en-GB" dirty="0"/>
              <a:t>Ingestion into atmospheric models using data assimilation </a:t>
            </a:r>
          </a:p>
          <a:p>
            <a:pPr lvl="2"/>
            <a:r>
              <a:rPr lang="en-GB" dirty="0"/>
              <a:t>Support improved forecasts of weather, surface UV and air quality </a:t>
            </a:r>
          </a:p>
          <a:p>
            <a:pPr lvl="2"/>
            <a:r>
              <a:rPr lang="en-GB" dirty="0"/>
              <a:t>Verification of models </a:t>
            </a:r>
          </a:p>
        </p:txBody>
      </p:sp>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sp>
        <p:nvSpPr>
          <p:cNvPr id="5" name="Slide Number Placeholder 4"/>
          <p:cNvSpPr>
            <a:spLocks noGrp="1"/>
          </p:cNvSpPr>
          <p:nvPr>
            <p:ph type="sldNum" sz="quarter" idx="11"/>
          </p:nvPr>
        </p:nvSpPr>
        <p:spPr/>
        <p:txBody>
          <a:bodyPr/>
          <a:lstStyle/>
          <a:p>
            <a:fld id="{AD47AEDF-4E62-D74E-937F-5662253521AB}" type="slidenum">
              <a:rPr lang="en-US" smtClean="0"/>
              <a:pPr/>
              <a:t>11</a:t>
            </a:fld>
            <a:endParaRPr lang="en-US"/>
          </a:p>
        </p:txBody>
      </p:sp>
    </p:spTree>
    <p:extLst>
      <p:ext uri="{BB962C8B-B14F-4D97-AF65-F5344CB8AC3E}">
        <p14:creationId xmlns:p14="http://schemas.microsoft.com/office/powerpoint/2010/main" val="19361573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WIGOS Pilot </a:t>
            </a:r>
            <a:r>
              <a:rPr lang="en-US" sz="4000" dirty="0" smtClean="0"/>
              <a:t>Projects in GAW</a:t>
            </a:r>
            <a:endParaRPr lang="en-US" sz="4000" dirty="0"/>
          </a:p>
        </p:txBody>
      </p:sp>
      <p:sp>
        <p:nvSpPr>
          <p:cNvPr id="3" name="Content Placeholder 2"/>
          <p:cNvSpPr>
            <a:spLocks noGrp="1"/>
          </p:cNvSpPr>
          <p:nvPr>
            <p:ph idx="1"/>
          </p:nvPr>
        </p:nvSpPr>
        <p:spPr>
          <a:xfrm>
            <a:off x="250825" y="1052513"/>
            <a:ext cx="8713788" cy="5112791"/>
          </a:xfrm>
        </p:spPr>
        <p:txBody>
          <a:bodyPr/>
          <a:lstStyle/>
          <a:p>
            <a:r>
              <a:rPr lang="en-GB" dirty="0" smtClean="0"/>
              <a:t>GAW-IDOA:</a:t>
            </a:r>
          </a:p>
          <a:p>
            <a:pPr lvl="1"/>
            <a:r>
              <a:rPr lang="en-GB" dirty="0" smtClean="0"/>
              <a:t>Overview:</a:t>
            </a:r>
          </a:p>
          <a:p>
            <a:pPr lvl="2"/>
            <a:r>
              <a:rPr lang="en-GB" sz="1600" dirty="0"/>
              <a:t>This </a:t>
            </a:r>
            <a:r>
              <a:rPr lang="en-GB" sz="1600" dirty="0" smtClean="0"/>
              <a:t>PP </a:t>
            </a:r>
            <a:r>
              <a:rPr lang="en-GB" sz="1600" dirty="0"/>
              <a:t>will improve availability of ozone and Aerosol Optical Depth (AOD) </a:t>
            </a:r>
            <a:r>
              <a:rPr lang="en-GB" sz="1600" dirty="0" smtClean="0"/>
              <a:t>and </a:t>
            </a:r>
            <a:r>
              <a:rPr lang="en-GB" sz="1600" dirty="0"/>
              <a:t>surface Particulate Matter (PM) observations to the user community and </a:t>
            </a:r>
            <a:r>
              <a:rPr lang="en-GB" sz="1600" dirty="0" smtClean="0"/>
              <a:t>prepare </a:t>
            </a:r>
            <a:r>
              <a:rPr lang="en-GB" sz="1600" dirty="0"/>
              <a:t>documentation to help other communities make their observing </a:t>
            </a:r>
            <a:r>
              <a:rPr lang="en-GB" sz="1600" dirty="0" smtClean="0"/>
              <a:t>practices </a:t>
            </a:r>
            <a:r>
              <a:rPr lang="en-GB" sz="1600" dirty="0"/>
              <a:t>compatible. </a:t>
            </a:r>
          </a:p>
          <a:p>
            <a:pPr lvl="2"/>
            <a:r>
              <a:rPr lang="en-GB" sz="1600" dirty="0"/>
              <a:t>This </a:t>
            </a:r>
            <a:r>
              <a:rPr lang="en-GB" sz="1600" dirty="0" smtClean="0"/>
              <a:t>PP combines </a:t>
            </a:r>
            <a:r>
              <a:rPr lang="en-GB" sz="1600" dirty="0"/>
              <a:t>activities already proposed by four </a:t>
            </a:r>
            <a:r>
              <a:rPr lang="en-GB" sz="1600" dirty="0" smtClean="0"/>
              <a:t>advisory groups</a:t>
            </a:r>
            <a:r>
              <a:rPr lang="en-GB" sz="1600" dirty="0"/>
              <a:t>: SAG Ozone, SAG Aerosol, ET-NRT, ET-EGOS</a:t>
            </a:r>
            <a:r>
              <a:rPr lang="en-GB" sz="1600" dirty="0" smtClean="0"/>
              <a:t>.</a:t>
            </a:r>
          </a:p>
          <a:p>
            <a:pPr lvl="1"/>
            <a:r>
              <a:rPr lang="en-GB" dirty="0" smtClean="0"/>
              <a:t>Progress:</a:t>
            </a:r>
          </a:p>
          <a:p>
            <a:pPr lvl="2"/>
            <a:r>
              <a:rPr lang="en-GB" sz="1600" dirty="0" smtClean="0"/>
              <a:t>A manual on submission of total ozone data to the GTS/WIS has been published as a GAW report</a:t>
            </a:r>
          </a:p>
          <a:p>
            <a:pPr lvl="2"/>
            <a:r>
              <a:rPr lang="en-GB" sz="1600" dirty="0" smtClean="0"/>
              <a:t>NMHSs with observations in Antarctica have been asked to provide total ozone data in NRT via GTS/WIS </a:t>
            </a:r>
          </a:p>
          <a:p>
            <a:pPr lvl="2"/>
            <a:r>
              <a:rPr lang="en-GB" sz="1600" dirty="0"/>
              <a:t>AOD data from Precision Filter Radiometers are available in NRT (24h delay) from the WMO/GAW World Data Centre for Aerosols (WDCA), hosted at NILU, Norway. 24 stations deliver data in NRT</a:t>
            </a:r>
            <a:r>
              <a:rPr lang="en-GB" sz="1600" dirty="0" smtClean="0"/>
              <a:t>.</a:t>
            </a:r>
            <a:endParaRPr lang="en-GB" sz="1600" dirty="0"/>
          </a:p>
        </p:txBody>
      </p:sp>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sp>
        <p:nvSpPr>
          <p:cNvPr id="5" name="Slide Number Placeholder 4"/>
          <p:cNvSpPr>
            <a:spLocks noGrp="1"/>
          </p:cNvSpPr>
          <p:nvPr>
            <p:ph type="sldNum" sz="quarter" idx="11"/>
          </p:nvPr>
        </p:nvSpPr>
        <p:spPr/>
        <p:txBody>
          <a:bodyPr/>
          <a:lstStyle/>
          <a:p>
            <a:fld id="{AD47AEDF-4E62-D74E-937F-5662253521AB}" type="slidenum">
              <a:rPr lang="en-US" smtClean="0"/>
              <a:pPr/>
              <a:t>12</a:t>
            </a:fld>
            <a:endParaRPr lang="en-US"/>
          </a:p>
        </p:txBody>
      </p:sp>
    </p:spTree>
    <p:extLst>
      <p:ext uri="{BB962C8B-B14F-4D97-AF65-F5344CB8AC3E}">
        <p14:creationId xmlns:p14="http://schemas.microsoft.com/office/powerpoint/2010/main" val="1726668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WIGOS Pilot </a:t>
            </a:r>
            <a:r>
              <a:rPr lang="en-US" sz="4000" dirty="0" smtClean="0"/>
              <a:t>Projects in GAW</a:t>
            </a:r>
            <a:endParaRPr lang="en-US" sz="4000" dirty="0"/>
          </a:p>
        </p:txBody>
      </p:sp>
      <p:sp>
        <p:nvSpPr>
          <p:cNvPr id="3" name="Content Placeholder 2"/>
          <p:cNvSpPr>
            <a:spLocks noGrp="1"/>
          </p:cNvSpPr>
          <p:nvPr>
            <p:ph idx="1"/>
          </p:nvPr>
        </p:nvSpPr>
        <p:spPr>
          <a:xfrm>
            <a:off x="250825" y="1052513"/>
            <a:ext cx="8713788" cy="5112791"/>
          </a:xfrm>
        </p:spPr>
        <p:txBody>
          <a:bodyPr/>
          <a:lstStyle/>
          <a:p>
            <a:r>
              <a:rPr lang="en-GB" dirty="0" smtClean="0"/>
              <a:t>WDC-PP can be considered completed</a:t>
            </a:r>
          </a:p>
          <a:p>
            <a:pPr lvl="1"/>
            <a:r>
              <a:rPr lang="en-GB" sz="2000" dirty="0" smtClean="0"/>
              <a:t>Still some work to be done at each data centre in order to open up for machine to machine communication. This depends on each World Data </a:t>
            </a:r>
            <a:r>
              <a:rPr lang="en-GB" sz="2000" dirty="0"/>
              <a:t>C</a:t>
            </a:r>
            <a:r>
              <a:rPr lang="en-GB" sz="2000" dirty="0" smtClean="0"/>
              <a:t>entre.</a:t>
            </a:r>
          </a:p>
          <a:p>
            <a:r>
              <a:rPr lang="en-GB" dirty="0" smtClean="0"/>
              <a:t>GAW-IDOA can be considered completed</a:t>
            </a:r>
          </a:p>
          <a:p>
            <a:pPr lvl="1"/>
            <a:r>
              <a:rPr lang="en-GB" sz="2000" dirty="0" smtClean="0"/>
              <a:t>A meeting was held in Garmisch-Partenkirchen in October 2009 about NRT delivery of reactive gases from GAW. An ftp server is set up at </a:t>
            </a:r>
            <a:r>
              <a:rPr lang="en-GB" sz="2000" dirty="0" err="1" smtClean="0"/>
              <a:t>MOHp</a:t>
            </a:r>
            <a:r>
              <a:rPr lang="en-GB" sz="2000" dirty="0" smtClean="0"/>
              <a:t> where stations can submit data. Data will be used for validation of models in MACC, MACC-II etc.</a:t>
            </a:r>
          </a:p>
          <a:p>
            <a:pPr lvl="1"/>
            <a:r>
              <a:rPr lang="en-GB" sz="2000" dirty="0" smtClean="0"/>
              <a:t>GAW Report no. 193 details how to submit total ozone data in NRT to the GTS. NMHSs have been asked to implement NRT delivery. Further progress now depends on the individual NMHSs and the other data providers.</a:t>
            </a:r>
          </a:p>
          <a:p>
            <a:pPr lvl="1"/>
            <a:r>
              <a:rPr lang="en-GB" sz="2000" dirty="0" smtClean="0"/>
              <a:t>AOD data available in NRT at the WDCA (NILU, Norway). </a:t>
            </a:r>
          </a:p>
          <a:p>
            <a:pPr lvl="1"/>
            <a:endParaRPr lang="en-GB" dirty="0" smtClean="0"/>
          </a:p>
          <a:p>
            <a:pPr lvl="1"/>
            <a:endParaRPr lang="en-US" dirty="0" smtClean="0"/>
          </a:p>
          <a:p>
            <a:endParaRPr lang="en-US" dirty="0" smtClean="0"/>
          </a:p>
          <a:p>
            <a:endParaRPr lang="en-US" dirty="0" smtClean="0"/>
          </a:p>
        </p:txBody>
      </p:sp>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sp>
        <p:nvSpPr>
          <p:cNvPr id="5" name="Slide Number Placeholder 4"/>
          <p:cNvSpPr>
            <a:spLocks noGrp="1"/>
          </p:cNvSpPr>
          <p:nvPr>
            <p:ph type="sldNum" sz="quarter" idx="11"/>
          </p:nvPr>
        </p:nvSpPr>
        <p:spPr/>
        <p:txBody>
          <a:bodyPr/>
          <a:lstStyle/>
          <a:p>
            <a:fld id="{AD47AEDF-4E62-D74E-937F-5662253521AB}" type="slidenum">
              <a:rPr lang="en-US" smtClean="0"/>
              <a:pPr/>
              <a:t>13</a:t>
            </a:fld>
            <a:endParaRPr lang="en-US"/>
          </a:p>
        </p:txBody>
      </p:sp>
    </p:spTree>
    <p:extLst>
      <p:ext uri="{BB962C8B-B14F-4D97-AF65-F5344CB8AC3E}">
        <p14:creationId xmlns:p14="http://schemas.microsoft.com/office/powerpoint/2010/main" val="24644672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Task Team on Satellites</a:t>
            </a:r>
            <a:endParaRPr lang="en-US" sz="4000" dirty="0"/>
          </a:p>
        </p:txBody>
      </p:sp>
      <p:sp>
        <p:nvSpPr>
          <p:cNvPr id="3" name="Content Placeholder 2"/>
          <p:cNvSpPr>
            <a:spLocks noGrp="1"/>
          </p:cNvSpPr>
          <p:nvPr>
            <p:ph idx="1"/>
          </p:nvPr>
        </p:nvSpPr>
        <p:spPr/>
        <p:txBody>
          <a:bodyPr/>
          <a:lstStyle/>
          <a:p>
            <a:r>
              <a:rPr lang="en-US" sz="2400" dirty="0" smtClean="0"/>
              <a:t>16</a:t>
            </a:r>
            <a:r>
              <a:rPr lang="en-US" sz="2400" baseline="30000" dirty="0" smtClean="0"/>
              <a:t>th</a:t>
            </a:r>
            <a:r>
              <a:rPr lang="en-US" sz="2400" dirty="0" smtClean="0"/>
              <a:t> Congress recommended for GAW to set up an ad-hoc Task Team to review the needs for GAW regarding satellite measurements and the IGACO recommendations on these that date back to 2004.</a:t>
            </a:r>
          </a:p>
          <a:p>
            <a:r>
              <a:rPr lang="en-US" sz="2400" dirty="0"/>
              <a:t>Congress further recommended for this work to be done in </a:t>
            </a:r>
            <a:r>
              <a:rPr lang="en-US" sz="2400" dirty="0" smtClean="0"/>
              <a:t>coordination with </a:t>
            </a:r>
            <a:r>
              <a:rPr lang="en-US" sz="2400" dirty="0"/>
              <a:t>the CBS Expert Team on Satellite Systems (ET-SAT) and the Expert Team on Evolution of </a:t>
            </a:r>
            <a:r>
              <a:rPr lang="en-US" sz="2400" dirty="0" smtClean="0"/>
              <a:t>the Global </a:t>
            </a:r>
            <a:r>
              <a:rPr lang="en-US" sz="2400" dirty="0"/>
              <a:t>Observing Systems (ET-EGOS), the Committee on Earth Observation Satellites (CEOS</a:t>
            </a:r>
            <a:r>
              <a:rPr lang="en-US" sz="2400" dirty="0" smtClean="0"/>
              <a:t>) Atmospheric </a:t>
            </a:r>
            <a:r>
              <a:rPr lang="en-US" sz="2400" dirty="0"/>
              <a:t>Composition Constellation group and the Coordination Group for </a:t>
            </a:r>
            <a:r>
              <a:rPr lang="en-US" sz="2400" dirty="0" smtClean="0"/>
              <a:t>Meteorological Satellites </a:t>
            </a:r>
            <a:r>
              <a:rPr lang="en-US" sz="2400" dirty="0"/>
              <a:t>(CGMS) and also taking into consideration GCOS requirements and the vision for </a:t>
            </a:r>
            <a:r>
              <a:rPr lang="en-US" sz="2400" dirty="0" smtClean="0"/>
              <a:t>the GOS </a:t>
            </a:r>
            <a:r>
              <a:rPr lang="en-US" sz="2400" dirty="0"/>
              <a:t>in 2025. </a:t>
            </a:r>
          </a:p>
        </p:txBody>
      </p:sp>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sp>
        <p:nvSpPr>
          <p:cNvPr id="5" name="Slide Number Placeholder 4"/>
          <p:cNvSpPr>
            <a:spLocks noGrp="1"/>
          </p:cNvSpPr>
          <p:nvPr>
            <p:ph type="sldNum" sz="quarter" idx="11"/>
          </p:nvPr>
        </p:nvSpPr>
        <p:spPr/>
        <p:txBody>
          <a:bodyPr/>
          <a:lstStyle/>
          <a:p>
            <a:fld id="{AD47AEDF-4E62-D74E-937F-5662253521AB}" type="slidenum">
              <a:rPr lang="en-US" smtClean="0"/>
              <a:pPr/>
              <a:t>14</a:t>
            </a:fld>
            <a:endParaRPr lang="en-US"/>
          </a:p>
        </p:txBody>
      </p:sp>
    </p:spTree>
    <p:extLst>
      <p:ext uri="{BB962C8B-B14F-4D97-AF65-F5344CB8AC3E}">
        <p14:creationId xmlns:p14="http://schemas.microsoft.com/office/powerpoint/2010/main" val="40972068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Task Team on Satellites</a:t>
            </a:r>
            <a:endParaRPr lang="en-US" sz="4000" dirty="0"/>
          </a:p>
        </p:txBody>
      </p:sp>
      <p:sp>
        <p:nvSpPr>
          <p:cNvPr id="3" name="Content Placeholder 2"/>
          <p:cNvSpPr>
            <a:spLocks noGrp="1"/>
          </p:cNvSpPr>
          <p:nvPr>
            <p:ph idx="1"/>
          </p:nvPr>
        </p:nvSpPr>
        <p:spPr/>
        <p:txBody>
          <a:bodyPr/>
          <a:lstStyle/>
          <a:p>
            <a:endParaRPr lang="en-US" sz="2400" dirty="0" smtClean="0"/>
          </a:p>
          <a:p>
            <a:r>
              <a:rPr lang="en-US" sz="2400" dirty="0" smtClean="0"/>
              <a:t>This Task Team has not been established yet due to lack of personnel and resources.</a:t>
            </a:r>
          </a:p>
          <a:p>
            <a:r>
              <a:rPr lang="en-US" sz="2400" dirty="0" smtClean="0"/>
              <a:t>It would make sense to set up this team under the umbrella of WIGOS in close collaboration with staff in the OBS department.</a:t>
            </a:r>
          </a:p>
          <a:p>
            <a:r>
              <a:rPr lang="en-US" sz="2400" dirty="0" smtClean="0"/>
              <a:t>CEOS should be involved and there are two CEOS reports that can serve as a starting </a:t>
            </a:r>
            <a:r>
              <a:rPr lang="en-US" sz="2400" smtClean="0"/>
              <a:t>point.</a:t>
            </a:r>
            <a:endParaRPr lang="en-US" sz="2400" dirty="0" smtClean="0"/>
          </a:p>
        </p:txBody>
      </p:sp>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sp>
        <p:nvSpPr>
          <p:cNvPr id="5" name="Slide Number Placeholder 4"/>
          <p:cNvSpPr>
            <a:spLocks noGrp="1"/>
          </p:cNvSpPr>
          <p:nvPr>
            <p:ph type="sldNum" sz="quarter" idx="11"/>
          </p:nvPr>
        </p:nvSpPr>
        <p:spPr/>
        <p:txBody>
          <a:bodyPr/>
          <a:lstStyle/>
          <a:p>
            <a:fld id="{AD47AEDF-4E62-D74E-937F-5662253521AB}" type="slidenum">
              <a:rPr lang="en-US" smtClean="0"/>
              <a:pPr/>
              <a:t>15</a:t>
            </a:fld>
            <a:endParaRPr lang="en-US"/>
          </a:p>
        </p:txBody>
      </p:sp>
    </p:spTree>
    <p:extLst>
      <p:ext uri="{BB962C8B-B14F-4D97-AF65-F5344CB8AC3E}">
        <p14:creationId xmlns:p14="http://schemas.microsoft.com/office/powerpoint/2010/main" val="33092657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pic>
        <p:nvPicPr>
          <p:cNvPr id="6" name="Picture 5" descr="eyjafjalla-38435896.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031"/>
            <a:ext cx="10436088" cy="6957392"/>
          </a:xfrm>
          <a:prstGeom prst="rect">
            <a:avLst/>
          </a:prstGeom>
        </p:spPr>
      </p:pic>
      <p:sp>
        <p:nvSpPr>
          <p:cNvPr id="2" name="Title 1"/>
          <p:cNvSpPr>
            <a:spLocks noGrp="1"/>
          </p:cNvSpPr>
          <p:nvPr>
            <p:ph type="title"/>
          </p:nvPr>
        </p:nvSpPr>
        <p:spPr>
          <a:xfrm>
            <a:off x="250824" y="188913"/>
            <a:ext cx="8893176" cy="792162"/>
          </a:xfrm>
        </p:spPr>
        <p:txBody>
          <a:bodyPr/>
          <a:lstStyle/>
          <a:p>
            <a:r>
              <a:rPr lang="en-GB" sz="4000" dirty="0" smtClean="0">
                <a:solidFill>
                  <a:schemeClr val="bg1"/>
                </a:solidFill>
              </a:rPr>
              <a:t>Volcanic ash: </a:t>
            </a:r>
            <a:r>
              <a:rPr lang="en-GB" sz="2800" dirty="0" smtClean="0">
                <a:solidFill>
                  <a:schemeClr val="bg1"/>
                </a:solidFill>
              </a:rPr>
              <a:t>A possible WIGOS demo project?</a:t>
            </a:r>
            <a:endParaRPr lang="en-US" sz="2800" dirty="0">
              <a:solidFill>
                <a:schemeClr val="bg1"/>
              </a:solidFill>
            </a:endParaRPr>
          </a:p>
        </p:txBody>
      </p:sp>
      <p:sp>
        <p:nvSpPr>
          <p:cNvPr id="3" name="Content Placeholder 2"/>
          <p:cNvSpPr>
            <a:spLocks noGrp="1"/>
          </p:cNvSpPr>
          <p:nvPr>
            <p:ph idx="1"/>
          </p:nvPr>
        </p:nvSpPr>
        <p:spPr>
          <a:xfrm>
            <a:off x="250825" y="1052513"/>
            <a:ext cx="8713788" cy="5688855"/>
          </a:xfrm>
          <a:effectLst>
            <a:outerShdw blurRad="50800" dist="38100" dir="2700000" algn="tl" rotWithShape="0">
              <a:prstClr val="black">
                <a:alpha val="40000"/>
              </a:prstClr>
            </a:outerShdw>
          </a:effectLst>
        </p:spPr>
        <p:txBody>
          <a:bodyPr/>
          <a:lstStyle/>
          <a:p>
            <a:r>
              <a:rPr lang="en-GB" sz="2400" dirty="0" smtClean="0">
                <a:solidFill>
                  <a:srgbClr val="FFFF00"/>
                </a:solidFill>
              </a:rPr>
              <a:t>A good example of a problem where one needs a combination of observations, modelling and operational forecasting</a:t>
            </a:r>
          </a:p>
          <a:p>
            <a:r>
              <a:rPr lang="en-GB" sz="2400" dirty="0" smtClean="0">
                <a:solidFill>
                  <a:srgbClr val="FFFF00"/>
                </a:solidFill>
              </a:rPr>
              <a:t>GAW can contribute with:</a:t>
            </a:r>
          </a:p>
          <a:p>
            <a:pPr lvl="1"/>
            <a:r>
              <a:rPr lang="en-GB" sz="2000" dirty="0" err="1" smtClean="0">
                <a:solidFill>
                  <a:srgbClr val="FFFF00"/>
                </a:solidFill>
              </a:rPr>
              <a:t>Lidars</a:t>
            </a:r>
            <a:r>
              <a:rPr lang="en-GB" sz="2000" dirty="0" smtClean="0">
                <a:solidFill>
                  <a:srgbClr val="FFFF00"/>
                </a:solidFill>
              </a:rPr>
              <a:t> (EARLINET and others)</a:t>
            </a:r>
          </a:p>
          <a:p>
            <a:pPr lvl="1"/>
            <a:r>
              <a:rPr lang="en-GB" sz="2000" dirty="0" smtClean="0">
                <a:solidFill>
                  <a:srgbClr val="FFFF00"/>
                </a:solidFill>
              </a:rPr>
              <a:t>Ceilometers (deployed in hundreds of locations)</a:t>
            </a:r>
          </a:p>
          <a:p>
            <a:pPr lvl="1"/>
            <a:r>
              <a:rPr lang="en-GB" sz="2000" dirty="0" smtClean="0">
                <a:solidFill>
                  <a:srgbClr val="FFFF00"/>
                </a:solidFill>
              </a:rPr>
              <a:t>A limited number of </a:t>
            </a:r>
            <a:r>
              <a:rPr lang="en-GB" sz="2000" dirty="0" err="1" smtClean="0">
                <a:solidFill>
                  <a:srgbClr val="FFFF00"/>
                </a:solidFill>
              </a:rPr>
              <a:t>lidars</a:t>
            </a:r>
            <a:r>
              <a:rPr lang="en-GB" sz="2000" dirty="0" smtClean="0">
                <a:solidFill>
                  <a:srgbClr val="FFFF00"/>
                </a:solidFill>
              </a:rPr>
              <a:t> can be used to calibrate the ceilometers</a:t>
            </a:r>
          </a:p>
          <a:p>
            <a:r>
              <a:rPr lang="en-GB" sz="2400" dirty="0" smtClean="0">
                <a:solidFill>
                  <a:srgbClr val="FFFF00"/>
                </a:solidFill>
              </a:rPr>
              <a:t>Data from these sources can be very useful to the VAACs</a:t>
            </a:r>
          </a:p>
          <a:p>
            <a:r>
              <a:rPr lang="en-GB" sz="2400" dirty="0" smtClean="0">
                <a:solidFill>
                  <a:srgbClr val="FFFF00"/>
                </a:solidFill>
              </a:rPr>
              <a:t>ICAO has asked WMO to include volcanic ash in its GAW Programme</a:t>
            </a:r>
          </a:p>
          <a:p>
            <a:r>
              <a:rPr lang="en-GB" sz="2400" dirty="0" smtClean="0">
                <a:solidFill>
                  <a:srgbClr val="FFFF00"/>
                </a:solidFill>
              </a:rPr>
              <a:t>Need for harmonisation of retrieval algorithms and data formats </a:t>
            </a:r>
          </a:p>
          <a:p>
            <a:r>
              <a:rPr lang="en-GB" sz="2400" dirty="0" smtClean="0">
                <a:solidFill>
                  <a:srgbClr val="FFFF00"/>
                </a:solidFill>
              </a:rPr>
              <a:t>Need for NRT data delivery from stations that usually operate in research mode</a:t>
            </a:r>
            <a:r>
              <a:rPr lang="en-GB" dirty="0" smtClean="0">
                <a:solidFill>
                  <a:srgbClr val="FFFF00"/>
                </a:solidFill>
              </a:rPr>
              <a:t>  </a:t>
            </a:r>
          </a:p>
          <a:p>
            <a:endParaRPr lang="en-US" dirty="0">
              <a:solidFill>
                <a:srgbClr val="FFFFFF"/>
              </a:solidFill>
            </a:endParaRPr>
          </a:p>
        </p:txBody>
      </p:sp>
      <p:sp>
        <p:nvSpPr>
          <p:cNvPr id="5" name="Slide Number Placeholder 4"/>
          <p:cNvSpPr>
            <a:spLocks noGrp="1"/>
          </p:cNvSpPr>
          <p:nvPr>
            <p:ph type="sldNum" sz="quarter" idx="11"/>
          </p:nvPr>
        </p:nvSpPr>
        <p:spPr/>
        <p:txBody>
          <a:bodyPr/>
          <a:lstStyle/>
          <a:p>
            <a:fld id="{AD47AEDF-4E62-D74E-937F-5662253521AB}" type="slidenum">
              <a:rPr lang="en-US" smtClean="0"/>
              <a:pPr/>
              <a:t>16</a:t>
            </a:fld>
            <a:endParaRPr lang="en-US"/>
          </a:p>
        </p:txBody>
      </p:sp>
    </p:spTree>
    <p:extLst>
      <p:ext uri="{BB962C8B-B14F-4D97-AF65-F5344CB8AC3E}">
        <p14:creationId xmlns:p14="http://schemas.microsoft.com/office/powerpoint/2010/main" val="22449397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sp>
        <p:nvSpPr>
          <p:cNvPr id="5" name="Slide Number Placeholder 4"/>
          <p:cNvSpPr>
            <a:spLocks noGrp="1"/>
          </p:cNvSpPr>
          <p:nvPr>
            <p:ph type="sldNum" sz="quarter" idx="11"/>
          </p:nvPr>
        </p:nvSpPr>
        <p:spPr/>
        <p:txBody>
          <a:bodyPr/>
          <a:lstStyle/>
          <a:p>
            <a:fld id="{AD47AEDF-4E62-D74E-937F-5662253521AB}" type="slidenum">
              <a:rPr lang="en-US" smtClean="0"/>
              <a:pPr/>
              <a:t>17</a:t>
            </a:fld>
            <a:endParaRPr lang="en-US"/>
          </a:p>
        </p:txBody>
      </p:sp>
      <p:sp>
        <p:nvSpPr>
          <p:cNvPr id="2" name="Title 1"/>
          <p:cNvSpPr>
            <a:spLocks noGrp="1"/>
          </p:cNvSpPr>
          <p:nvPr>
            <p:ph type="title"/>
          </p:nvPr>
        </p:nvSpPr>
        <p:spPr>
          <a:xfrm>
            <a:off x="250825" y="188913"/>
            <a:ext cx="8713788" cy="503783"/>
          </a:xfrm>
        </p:spPr>
        <p:txBody>
          <a:bodyPr/>
          <a:lstStyle/>
          <a:p>
            <a:r>
              <a:rPr lang="en-GB" sz="3600" dirty="0" smtClean="0"/>
              <a:t>Ceilometers for volcanic ash detection</a:t>
            </a:r>
            <a:endParaRPr lang="en-US" sz="3600" dirty="0"/>
          </a:p>
        </p:txBody>
      </p:sp>
      <p:pic>
        <p:nvPicPr>
          <p:cNvPr id="7" name="Picture 6" descr="Screen shot 2013-03-13 at 13.21.59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7867"/>
            <a:ext cx="9144000" cy="4783381"/>
          </a:xfrm>
          <a:prstGeom prst="rect">
            <a:avLst/>
          </a:prstGeom>
        </p:spPr>
      </p:pic>
      <p:sp>
        <p:nvSpPr>
          <p:cNvPr id="8" name="TextBox 7"/>
          <p:cNvSpPr txBox="1"/>
          <p:nvPr/>
        </p:nvSpPr>
        <p:spPr>
          <a:xfrm>
            <a:off x="107504" y="5661248"/>
            <a:ext cx="8856984" cy="369332"/>
          </a:xfrm>
          <a:prstGeom prst="rect">
            <a:avLst/>
          </a:prstGeom>
          <a:noFill/>
        </p:spPr>
        <p:txBody>
          <a:bodyPr wrap="square" rtlCol="0">
            <a:spAutoFit/>
          </a:bodyPr>
          <a:lstStyle/>
          <a:p>
            <a:pPr algn="ctr"/>
            <a:r>
              <a:rPr lang="en-US" sz="1800" dirty="0" smtClean="0"/>
              <a:t>European ceilometer network with volcanic plume trajectories from </a:t>
            </a:r>
            <a:r>
              <a:rPr lang="en-US" sz="1800" dirty="0" err="1" smtClean="0"/>
              <a:t>Katla</a:t>
            </a:r>
            <a:r>
              <a:rPr lang="en-US" sz="1800" dirty="0" smtClean="0"/>
              <a:t>, Iceland. </a:t>
            </a:r>
            <a:endParaRPr lang="en-US" sz="1800" dirty="0"/>
          </a:p>
        </p:txBody>
      </p:sp>
    </p:spTree>
    <p:extLst>
      <p:ext uri="{BB962C8B-B14F-4D97-AF65-F5344CB8AC3E}">
        <p14:creationId xmlns:p14="http://schemas.microsoft.com/office/powerpoint/2010/main" val="24973854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dirty="0" smtClean="0"/>
              <a:t>Final considerations</a:t>
            </a:r>
            <a:endParaRPr lang="en-GB" sz="4000" dirty="0"/>
          </a:p>
        </p:txBody>
      </p:sp>
      <p:sp>
        <p:nvSpPr>
          <p:cNvPr id="3" name="Segnaposto contenuto 2"/>
          <p:cNvSpPr>
            <a:spLocks noGrp="1"/>
          </p:cNvSpPr>
          <p:nvPr>
            <p:ph idx="1"/>
          </p:nvPr>
        </p:nvSpPr>
        <p:spPr/>
        <p:txBody>
          <a:bodyPr/>
          <a:lstStyle/>
          <a:p>
            <a:r>
              <a:rPr lang="en-GB" dirty="0" smtClean="0"/>
              <a:t>The Commission for Atmospheric Sciences is actively involved in the implementation of WIGOS through its GAW observing program</a:t>
            </a:r>
          </a:p>
          <a:p>
            <a:r>
              <a:rPr lang="en-GB" dirty="0" smtClean="0"/>
              <a:t>The aspects of the GAW activity relevant to WIGOS have been outlined in this presentations and the achievements have been highlighted</a:t>
            </a:r>
          </a:p>
          <a:p>
            <a:r>
              <a:rPr lang="en-GB" dirty="0" smtClean="0"/>
              <a:t>The GAW Symposium 2013 is taking place in parallel to this meeting and new input should be expected concerning further WIGOS-related activities of GAW</a:t>
            </a:r>
            <a:endParaRPr lang="en-GB" dirty="0"/>
          </a:p>
        </p:txBody>
      </p:sp>
      <p:sp>
        <p:nvSpPr>
          <p:cNvPr id="4" name="Segnaposto piè di pagina 3"/>
          <p:cNvSpPr>
            <a:spLocks noGrp="1"/>
          </p:cNvSpPr>
          <p:nvPr>
            <p:ph type="ftr" sz="quarter" idx="10"/>
          </p:nvPr>
        </p:nvSpPr>
        <p:spPr/>
        <p:txBody>
          <a:bodyPr/>
          <a:lstStyle/>
          <a:p>
            <a:r>
              <a:rPr lang="en-US" smtClean="0"/>
              <a:t>test footer</a:t>
            </a:r>
            <a:endParaRPr lang="en-US"/>
          </a:p>
        </p:txBody>
      </p:sp>
      <p:sp>
        <p:nvSpPr>
          <p:cNvPr id="5" name="Segnaposto numero diapositiva 4"/>
          <p:cNvSpPr>
            <a:spLocks noGrp="1"/>
          </p:cNvSpPr>
          <p:nvPr>
            <p:ph type="sldNum" sz="quarter" idx="11"/>
          </p:nvPr>
        </p:nvSpPr>
        <p:spPr/>
        <p:txBody>
          <a:bodyPr/>
          <a:lstStyle/>
          <a:p>
            <a:fld id="{AD47AEDF-4E62-D74E-937F-5662253521AB}" type="slidenum">
              <a:rPr lang="en-US" smtClean="0"/>
              <a:pPr/>
              <a:t>18</a:t>
            </a:fld>
            <a:endParaRPr lang="en-US"/>
          </a:p>
        </p:txBody>
      </p:sp>
    </p:spTree>
    <p:extLst>
      <p:ext uri="{BB962C8B-B14F-4D97-AF65-F5344CB8AC3E}">
        <p14:creationId xmlns:p14="http://schemas.microsoft.com/office/powerpoint/2010/main" val="40508186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latin typeface="Arial Narrow" charset="0"/>
              </a:rPr>
              <a:t>Thank you for your attention</a:t>
            </a:r>
            <a:endParaRPr lang="en-US">
              <a:latin typeface="Arial Narrow" charset="0"/>
            </a:endParaRPr>
          </a:p>
        </p:txBody>
      </p:sp>
      <p:sp>
        <p:nvSpPr>
          <p:cNvPr id="7171" name="Rectangle 3"/>
          <p:cNvSpPr>
            <a:spLocks noGrp="1" noChangeArrowheads="1"/>
          </p:cNvSpPr>
          <p:nvPr>
            <p:ph type="body" idx="1"/>
          </p:nvPr>
        </p:nvSpPr>
        <p:spPr/>
        <p:txBody>
          <a:bodyPr/>
          <a:lstStyle/>
          <a:p>
            <a:endParaRPr lang="en-GB" sz="1200" dirty="0" smtClean="0"/>
          </a:p>
          <a:p>
            <a:endParaRPr lang="en-GB" sz="1200" dirty="0"/>
          </a:p>
          <a:p>
            <a:r>
              <a:rPr lang="en-GB" sz="1200" dirty="0" err="1" smtClean="0"/>
              <a:t>Sandro</a:t>
            </a:r>
            <a:r>
              <a:rPr lang="en-GB" sz="1200" dirty="0" smtClean="0"/>
              <a:t> Fuzzi</a:t>
            </a:r>
          </a:p>
          <a:p>
            <a:r>
              <a:rPr lang="en-GB" sz="1200" dirty="0" smtClean="0"/>
              <a:t>Institute of Atmospheric Sciences and Climate</a:t>
            </a:r>
          </a:p>
          <a:p>
            <a:r>
              <a:rPr lang="en-GB" sz="1200" dirty="0" smtClean="0"/>
              <a:t>National Research Council</a:t>
            </a:r>
          </a:p>
          <a:p>
            <a:r>
              <a:rPr lang="en-GB" sz="1200" dirty="0" smtClean="0"/>
              <a:t>Bologna, Italy</a:t>
            </a:r>
          </a:p>
          <a:p>
            <a:r>
              <a:rPr lang="en-GB" sz="1200" dirty="0" err="1" smtClean="0"/>
              <a:t>s.fuzzi@isac.cnr.it</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dirty="0" smtClean="0"/>
              <a:t>Global Atmospheric Watch (GAW)</a:t>
            </a:r>
            <a:endParaRPr lang="en-GB" sz="4000" dirty="0"/>
          </a:p>
        </p:txBody>
      </p:sp>
      <p:sp>
        <p:nvSpPr>
          <p:cNvPr id="3" name="Segnaposto contenuto 2"/>
          <p:cNvSpPr>
            <a:spLocks noGrp="1"/>
          </p:cNvSpPr>
          <p:nvPr>
            <p:ph sz="half" idx="1"/>
          </p:nvPr>
        </p:nvSpPr>
        <p:spPr>
          <a:xfrm>
            <a:off x="323528" y="1412875"/>
            <a:ext cx="4783460" cy="4683125"/>
          </a:xfrm>
        </p:spPr>
        <p:txBody>
          <a:bodyPr/>
          <a:lstStyle/>
          <a:p>
            <a:r>
              <a:rPr lang="en-GB" sz="2000" smtClean="0"/>
              <a:t>GAW is an observing system coordinated by WMO and guided by Scientific Advisory Groups (SAGs) and Expert Teams (ET)</a:t>
            </a:r>
          </a:p>
          <a:p>
            <a:r>
              <a:rPr lang="en-GB" sz="2000" smtClean="0"/>
              <a:t>Focus of GAW are air quality as well as climate, on urban, regional and global scales</a:t>
            </a:r>
          </a:p>
          <a:p>
            <a:r>
              <a:rPr lang="en-GB" sz="2000" smtClean="0"/>
              <a:t>Mainly a network(s) of ground-based stations, but also uses ship-, air-, and satellite-borne sensors</a:t>
            </a:r>
          </a:p>
          <a:p>
            <a:r>
              <a:rPr lang="en-GB" sz="2000" smtClean="0"/>
              <a:t>GAW is the atmospheric chemistry component of the Global Climate Observing System (GCOS)</a:t>
            </a:r>
            <a:endParaRPr lang="en-GB" sz="2000"/>
          </a:p>
        </p:txBody>
      </p:sp>
      <p:sp>
        <p:nvSpPr>
          <p:cNvPr id="4" name="Segnaposto piè di pagina 3"/>
          <p:cNvSpPr>
            <a:spLocks noGrp="1"/>
          </p:cNvSpPr>
          <p:nvPr>
            <p:ph type="ftr" sz="quarter" idx="10"/>
          </p:nvPr>
        </p:nvSpPr>
        <p:spPr/>
        <p:txBody>
          <a:bodyPr/>
          <a:lstStyle/>
          <a:p>
            <a:r>
              <a:rPr lang="en-US" smtClean="0"/>
              <a:t>test footer</a:t>
            </a:r>
            <a:endParaRPr lang="en-US"/>
          </a:p>
        </p:txBody>
      </p:sp>
      <p:sp>
        <p:nvSpPr>
          <p:cNvPr id="5" name="Segnaposto numero diapositiva 4"/>
          <p:cNvSpPr>
            <a:spLocks noGrp="1"/>
          </p:cNvSpPr>
          <p:nvPr>
            <p:ph type="sldNum" sz="quarter" idx="11"/>
          </p:nvPr>
        </p:nvSpPr>
        <p:spPr/>
        <p:txBody>
          <a:bodyPr/>
          <a:lstStyle/>
          <a:p>
            <a:fld id="{AD47AEDF-4E62-D74E-937F-5662253521AB}" type="slidenum">
              <a:rPr lang="en-US" smtClean="0"/>
              <a:pPr/>
              <a:t>2</a:t>
            </a:fld>
            <a:endParaRPr lang="en-US"/>
          </a:p>
        </p:txBody>
      </p:sp>
      <p:pic>
        <p:nvPicPr>
          <p:cNvPr id="8" name="Immagine 7"/>
          <p:cNvPicPr>
            <a:picLocks noChangeAspect="1"/>
          </p:cNvPicPr>
          <p:nvPr/>
        </p:nvPicPr>
        <p:blipFill>
          <a:blip r:embed="rId2"/>
          <a:stretch>
            <a:fillRect/>
          </a:stretch>
        </p:blipFill>
        <p:spPr>
          <a:xfrm>
            <a:off x="5166087" y="1988840"/>
            <a:ext cx="3946625" cy="2947788"/>
          </a:xfrm>
          <a:prstGeom prst="rect">
            <a:avLst/>
          </a:prstGeom>
        </p:spPr>
      </p:pic>
    </p:spTree>
    <p:extLst>
      <p:ext uri="{BB962C8B-B14F-4D97-AF65-F5344CB8AC3E}">
        <p14:creationId xmlns:p14="http://schemas.microsoft.com/office/powerpoint/2010/main" val="29316410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Operational support functions</a:t>
            </a:r>
            <a:endParaRPr lang="en-US" sz="4000" dirty="0"/>
          </a:p>
        </p:txBody>
      </p:sp>
      <p:sp>
        <p:nvSpPr>
          <p:cNvPr id="3" name="Content Placeholder 2"/>
          <p:cNvSpPr>
            <a:spLocks noGrp="1"/>
          </p:cNvSpPr>
          <p:nvPr>
            <p:ph idx="1"/>
          </p:nvPr>
        </p:nvSpPr>
        <p:spPr/>
        <p:txBody>
          <a:bodyPr/>
          <a:lstStyle/>
          <a:p>
            <a:endParaRPr lang="en-GB" dirty="0" smtClean="0"/>
          </a:p>
          <a:p>
            <a:r>
              <a:rPr lang="en-GB" dirty="0" smtClean="0"/>
              <a:t>Try to minimise workload in the Secretariat</a:t>
            </a:r>
          </a:p>
          <a:p>
            <a:r>
              <a:rPr lang="en-GB" dirty="0" smtClean="0"/>
              <a:t>GAW has “outsourced” many central facilities:</a:t>
            </a:r>
          </a:p>
          <a:p>
            <a:pPr lvl="1"/>
            <a:r>
              <a:rPr lang="en-GB" dirty="0" smtClean="0"/>
              <a:t>World Calibration Centres</a:t>
            </a:r>
          </a:p>
          <a:p>
            <a:pPr lvl="1"/>
            <a:r>
              <a:rPr lang="en-GB" dirty="0" smtClean="0"/>
              <a:t>Central Calibration Laboratories</a:t>
            </a:r>
          </a:p>
          <a:p>
            <a:pPr lvl="1"/>
            <a:r>
              <a:rPr lang="en-GB" dirty="0" smtClean="0"/>
              <a:t>World Data Centres</a:t>
            </a:r>
          </a:p>
          <a:p>
            <a:pPr lvl="1"/>
            <a:r>
              <a:rPr lang="en-GB" dirty="0" smtClean="0"/>
              <a:t>GAW Station Information System (GAWSIS)</a:t>
            </a:r>
          </a:p>
          <a:p>
            <a:r>
              <a:rPr lang="en-GB" dirty="0" smtClean="0"/>
              <a:t>Thanks to our partners we have a sustainable system</a:t>
            </a:r>
          </a:p>
        </p:txBody>
      </p:sp>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sp>
        <p:nvSpPr>
          <p:cNvPr id="5" name="Slide Number Placeholder 4"/>
          <p:cNvSpPr>
            <a:spLocks noGrp="1"/>
          </p:cNvSpPr>
          <p:nvPr>
            <p:ph type="sldNum" sz="quarter" idx="11"/>
          </p:nvPr>
        </p:nvSpPr>
        <p:spPr/>
        <p:txBody>
          <a:bodyPr/>
          <a:lstStyle/>
          <a:p>
            <a:fld id="{AD47AEDF-4E62-D74E-937F-5662253521AB}" type="slidenum">
              <a:rPr lang="en-US" smtClean="0"/>
              <a:pPr/>
              <a:t>3</a:t>
            </a:fld>
            <a:endParaRPr lang="en-US"/>
          </a:p>
        </p:txBody>
      </p:sp>
    </p:spTree>
    <p:extLst>
      <p:ext uri="{BB962C8B-B14F-4D97-AF65-F5344CB8AC3E}">
        <p14:creationId xmlns:p14="http://schemas.microsoft.com/office/powerpoint/2010/main" val="21326248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sz="4000" dirty="0" smtClean="0"/>
              <a:t>GAW World Data Centres</a:t>
            </a:r>
            <a:endParaRPr lang="it-IT" sz="4000" dirty="0"/>
          </a:p>
        </p:txBody>
      </p:sp>
      <p:sp>
        <p:nvSpPr>
          <p:cNvPr id="5" name="Segnaposto numero diapositiva 4"/>
          <p:cNvSpPr>
            <a:spLocks noGrp="1"/>
          </p:cNvSpPr>
          <p:nvPr>
            <p:ph type="sldNum" sz="quarter" idx="11"/>
          </p:nvPr>
        </p:nvSpPr>
        <p:spPr/>
        <p:txBody>
          <a:bodyPr/>
          <a:lstStyle/>
          <a:p>
            <a:fld id="{AD47AEDF-4E62-D74E-937F-5662253521AB}" type="slidenum">
              <a:rPr lang="en-US" smtClean="0"/>
              <a:pPr/>
              <a:t>4</a:t>
            </a:fld>
            <a:endParaRPr lang="en-US"/>
          </a:p>
        </p:txBody>
      </p:sp>
      <p:pic>
        <p:nvPicPr>
          <p:cNvPr id="7" name="Immagine 6"/>
          <p:cNvPicPr>
            <a:picLocks noChangeAspect="1"/>
          </p:cNvPicPr>
          <p:nvPr/>
        </p:nvPicPr>
        <p:blipFill>
          <a:blip r:embed="rId2"/>
          <a:stretch>
            <a:fillRect/>
          </a:stretch>
        </p:blipFill>
        <p:spPr>
          <a:xfrm>
            <a:off x="1115616" y="1124744"/>
            <a:ext cx="6934200" cy="5029200"/>
          </a:xfrm>
          <a:prstGeom prst="rect">
            <a:avLst/>
          </a:prstGeom>
        </p:spPr>
      </p:pic>
      <p:sp>
        <p:nvSpPr>
          <p:cNvPr id="8" name="Rettangolo 7"/>
          <p:cNvSpPr/>
          <p:nvPr/>
        </p:nvSpPr>
        <p:spPr>
          <a:xfrm>
            <a:off x="7380312" y="1052736"/>
            <a:ext cx="720080" cy="288032"/>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9" name="Rettangolo 8"/>
          <p:cNvSpPr/>
          <p:nvPr/>
        </p:nvSpPr>
        <p:spPr>
          <a:xfrm>
            <a:off x="1403648" y="1124744"/>
            <a:ext cx="4320480" cy="5760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0" name="Footer Placeholder 3"/>
          <p:cNvSpPr>
            <a:spLocks noGrp="1"/>
          </p:cNvSpPr>
          <p:nvPr>
            <p:ph type="ftr" sz="quarter" idx="10"/>
          </p:nvPr>
        </p:nvSpPr>
        <p:spPr/>
        <p:txBody>
          <a:bodyPr/>
          <a:lstStyle/>
          <a:p>
            <a:r>
              <a:rPr lang="en-US" dirty="0" smtClean="0"/>
              <a:t>ICG-WIGOS Second Session, 18-22 March 2013</a:t>
            </a:r>
            <a:endParaRPr lang="en-US" dirty="0"/>
          </a:p>
        </p:txBody>
      </p:sp>
    </p:spTree>
    <p:extLst>
      <p:ext uri="{BB962C8B-B14F-4D97-AF65-F5344CB8AC3E}">
        <p14:creationId xmlns:p14="http://schemas.microsoft.com/office/powerpoint/2010/main" val="15014260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GAWSIS</a:t>
            </a:r>
            <a:endParaRPr lang="en-US" sz="4400" dirty="0"/>
          </a:p>
        </p:txBody>
      </p:sp>
      <p:sp>
        <p:nvSpPr>
          <p:cNvPr id="3" name="Content Placeholder 2"/>
          <p:cNvSpPr>
            <a:spLocks noGrp="1"/>
          </p:cNvSpPr>
          <p:nvPr>
            <p:ph idx="1"/>
          </p:nvPr>
        </p:nvSpPr>
        <p:spPr/>
        <p:txBody>
          <a:bodyPr/>
          <a:lstStyle/>
          <a:p>
            <a:endParaRPr lang="en-GB" dirty="0" smtClean="0"/>
          </a:p>
          <a:p>
            <a:r>
              <a:rPr lang="en-GB" dirty="0" smtClean="0"/>
              <a:t>GAWSIS contains information on:</a:t>
            </a:r>
          </a:p>
          <a:p>
            <a:pPr lvl="1"/>
            <a:r>
              <a:rPr lang="en-GB" dirty="0" smtClean="0"/>
              <a:t>Stations</a:t>
            </a:r>
          </a:p>
          <a:p>
            <a:pPr lvl="1"/>
            <a:r>
              <a:rPr lang="en-GB" dirty="0" smtClean="0"/>
              <a:t>Measurement programmes at the stations</a:t>
            </a:r>
          </a:p>
          <a:p>
            <a:pPr lvl="1"/>
            <a:r>
              <a:rPr lang="en-GB" dirty="0" smtClean="0"/>
              <a:t>Hyperlinks to GAW World Data Centres for the various parameters measured</a:t>
            </a:r>
          </a:p>
          <a:p>
            <a:pPr lvl="1"/>
            <a:r>
              <a:rPr lang="en-GB" dirty="0" smtClean="0"/>
              <a:t>Information on collaborating networks</a:t>
            </a:r>
          </a:p>
          <a:p>
            <a:pPr lvl="1"/>
            <a:r>
              <a:rPr lang="en-GB" dirty="0" smtClean="0"/>
              <a:t>Contact persons</a:t>
            </a:r>
          </a:p>
          <a:p>
            <a:pPr lvl="1"/>
            <a:r>
              <a:rPr lang="en-GB" dirty="0" smtClean="0"/>
              <a:t>Maps of stations</a:t>
            </a:r>
            <a:endParaRPr lang="en-GB" dirty="0"/>
          </a:p>
        </p:txBody>
      </p:sp>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sp>
        <p:nvSpPr>
          <p:cNvPr id="5" name="Slide Number Placeholder 4"/>
          <p:cNvSpPr>
            <a:spLocks noGrp="1"/>
          </p:cNvSpPr>
          <p:nvPr>
            <p:ph type="sldNum" sz="quarter" idx="11"/>
          </p:nvPr>
        </p:nvSpPr>
        <p:spPr/>
        <p:txBody>
          <a:bodyPr/>
          <a:lstStyle/>
          <a:p>
            <a:fld id="{AD47AEDF-4E62-D74E-937F-5662253521AB}" type="slidenum">
              <a:rPr lang="en-US" smtClean="0"/>
              <a:pPr/>
              <a:t>5</a:t>
            </a:fld>
            <a:endParaRPr lang="en-US"/>
          </a:p>
        </p:txBody>
      </p:sp>
    </p:spTree>
    <p:extLst>
      <p:ext uri="{BB962C8B-B14F-4D97-AF65-F5344CB8AC3E}">
        <p14:creationId xmlns:p14="http://schemas.microsoft.com/office/powerpoint/2010/main" val="35896282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GAWSIS screen shot</a:t>
            </a:r>
            <a:endParaRPr lang="en-US" sz="4000" dirty="0"/>
          </a:p>
        </p:txBody>
      </p:sp>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sp>
        <p:nvSpPr>
          <p:cNvPr id="5" name="Slide Number Placeholder 4"/>
          <p:cNvSpPr>
            <a:spLocks noGrp="1"/>
          </p:cNvSpPr>
          <p:nvPr>
            <p:ph type="sldNum" sz="quarter" idx="11"/>
          </p:nvPr>
        </p:nvSpPr>
        <p:spPr/>
        <p:txBody>
          <a:bodyPr/>
          <a:lstStyle/>
          <a:p>
            <a:fld id="{AD47AEDF-4E62-D74E-937F-5662253521AB}" type="slidenum">
              <a:rPr lang="en-US" smtClean="0"/>
              <a:pPr/>
              <a:t>6</a:t>
            </a:fld>
            <a:endParaRPr lang="en-US"/>
          </a:p>
        </p:txBody>
      </p:sp>
      <p:pic>
        <p:nvPicPr>
          <p:cNvPr id="7" name="Picture 6" descr="Screen shot 2013-03-13 at 11.52.14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2261"/>
            <a:ext cx="9144000" cy="5793123"/>
          </a:xfrm>
          <a:prstGeom prst="rect">
            <a:avLst/>
          </a:prstGeom>
        </p:spPr>
      </p:pic>
    </p:spTree>
    <p:extLst>
      <p:ext uri="{BB962C8B-B14F-4D97-AF65-F5344CB8AC3E}">
        <p14:creationId xmlns:p14="http://schemas.microsoft.com/office/powerpoint/2010/main" val="37516475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152400" y="6096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spcBef>
                <a:spcPct val="20000"/>
              </a:spcBef>
              <a:buClrTx/>
              <a:buFontTx/>
              <a:buNone/>
            </a:pPr>
            <a:r>
              <a:rPr lang="en-US" sz="900" smtClean="0">
                <a:solidFill>
                  <a:srgbClr val="FFFFFF"/>
                </a:solidFill>
                <a:latin typeface="Arial Black" charset="0"/>
                <a:cs typeface="ＭＳ Ｐゴシック" charset="0"/>
              </a:rPr>
              <a:t>WMO</a:t>
            </a:r>
            <a:endParaRPr lang="en-US" sz="800" smtClean="0">
              <a:solidFill>
                <a:srgbClr val="FFFFFF"/>
              </a:solidFill>
              <a:latin typeface="Arial Black" charset="0"/>
              <a:cs typeface="ＭＳ Ｐゴシック" charset="0"/>
            </a:endParaRPr>
          </a:p>
        </p:txBody>
      </p:sp>
      <p:sp>
        <p:nvSpPr>
          <p:cNvPr id="3076" name="TextBox 3"/>
          <p:cNvSpPr txBox="1">
            <a:spLocks noChangeArrowheads="1"/>
          </p:cNvSpPr>
          <p:nvPr/>
        </p:nvSpPr>
        <p:spPr bwMode="auto">
          <a:xfrm>
            <a:off x="1400175" y="869950"/>
            <a:ext cx="6340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0"/>
              </a:spcBef>
              <a:buClrTx/>
              <a:buFontTx/>
              <a:buNone/>
            </a:pPr>
            <a:r>
              <a:rPr lang="en-US" sz="4800" b="1" smtClean="0">
                <a:solidFill>
                  <a:srgbClr val="006E96"/>
                </a:solidFill>
                <a:latin typeface="Arial" charset="0"/>
                <a:cs typeface="Arial" charset="0"/>
              </a:rPr>
              <a:t>GAW Global Stations</a:t>
            </a:r>
          </a:p>
        </p:txBody>
      </p:sp>
      <p:pic>
        <p:nvPicPr>
          <p:cNvPr id="3077" name="Picture 4" descr="gaw-global-stations-2012-06-19-black-tex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1854200"/>
            <a:ext cx="9072562"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1395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3999" cy="647799"/>
          </a:xfrm>
        </p:spPr>
        <p:txBody>
          <a:bodyPr/>
          <a:lstStyle/>
          <a:p>
            <a:r>
              <a:rPr lang="en-GB" sz="4000" dirty="0"/>
              <a:t>Co-benefits between WIGOS and </a:t>
            </a:r>
            <a:r>
              <a:rPr lang="en-GB" sz="4000" dirty="0" smtClean="0"/>
              <a:t>GAW</a:t>
            </a:r>
            <a:endParaRPr lang="en-US" sz="4000" dirty="0"/>
          </a:p>
        </p:txBody>
      </p:sp>
      <p:sp>
        <p:nvSpPr>
          <p:cNvPr id="3" name="Content Placeholder 2"/>
          <p:cNvSpPr>
            <a:spLocks noGrp="1"/>
          </p:cNvSpPr>
          <p:nvPr>
            <p:ph idx="1"/>
          </p:nvPr>
        </p:nvSpPr>
        <p:spPr>
          <a:xfrm>
            <a:off x="251520" y="1052736"/>
            <a:ext cx="8713788" cy="4897437"/>
          </a:xfrm>
        </p:spPr>
        <p:txBody>
          <a:bodyPr/>
          <a:lstStyle/>
          <a:p>
            <a:r>
              <a:rPr lang="en-GB" sz="2200" dirty="0" smtClean="0"/>
              <a:t>The Executive Council (EC-64) noted that the observing component of GAW is a key component of WIGOS and requested the GAW Programme in coordination with the ICG-WIGOS and Secretariat to address the need for a sustainable network in the WIGOS Implementation plan.</a:t>
            </a:r>
          </a:p>
          <a:p>
            <a:r>
              <a:rPr lang="en-GB" sz="2200" dirty="0"/>
              <a:t>The GAW networks are not only managed by NMHSs but rely strongly on the contribution of other government agencies as well as </a:t>
            </a:r>
            <a:r>
              <a:rPr lang="en-GB" sz="2200" dirty="0" smtClean="0"/>
              <a:t>academia. </a:t>
            </a:r>
          </a:p>
          <a:p>
            <a:r>
              <a:rPr lang="en-GB" sz="2200" dirty="0" smtClean="0"/>
              <a:t>Both NMHSs and participating research institutes will mutually benefit from improving access to information concerning atmospheric chemistry, related physical parameters, and meteorological measurements.</a:t>
            </a:r>
            <a:endParaRPr lang="en-GB" sz="2200" dirty="0"/>
          </a:p>
        </p:txBody>
      </p:sp>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sp>
        <p:nvSpPr>
          <p:cNvPr id="5" name="Slide Number Placeholder 4"/>
          <p:cNvSpPr>
            <a:spLocks noGrp="1"/>
          </p:cNvSpPr>
          <p:nvPr>
            <p:ph type="sldNum" sz="quarter" idx="11"/>
          </p:nvPr>
        </p:nvSpPr>
        <p:spPr/>
        <p:txBody>
          <a:bodyPr/>
          <a:lstStyle/>
          <a:p>
            <a:fld id="{AD47AEDF-4E62-D74E-937F-5662253521AB}" type="slidenum">
              <a:rPr lang="en-US" smtClean="0"/>
              <a:pPr/>
              <a:t>8</a:t>
            </a:fld>
            <a:endParaRPr lang="en-US"/>
          </a:p>
        </p:txBody>
      </p:sp>
    </p:spTree>
    <p:extLst>
      <p:ext uri="{BB962C8B-B14F-4D97-AF65-F5344CB8AC3E}">
        <p14:creationId xmlns:p14="http://schemas.microsoft.com/office/powerpoint/2010/main" val="26811271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WIGOS Pilot </a:t>
            </a:r>
            <a:r>
              <a:rPr lang="en-US" sz="4000" dirty="0" smtClean="0"/>
              <a:t>Projects in GAW</a:t>
            </a:r>
            <a:endParaRPr lang="en-US" sz="4000" dirty="0"/>
          </a:p>
        </p:txBody>
      </p:sp>
      <p:sp>
        <p:nvSpPr>
          <p:cNvPr id="3" name="Content Placeholder 2"/>
          <p:cNvSpPr>
            <a:spLocks noGrp="1"/>
          </p:cNvSpPr>
          <p:nvPr>
            <p:ph idx="1"/>
          </p:nvPr>
        </p:nvSpPr>
        <p:spPr>
          <a:xfrm>
            <a:off x="250825" y="1052513"/>
            <a:ext cx="8713788" cy="5112791"/>
          </a:xfrm>
        </p:spPr>
        <p:txBody>
          <a:bodyPr/>
          <a:lstStyle/>
          <a:p>
            <a:endParaRPr lang="en-US" dirty="0" smtClean="0"/>
          </a:p>
          <a:p>
            <a:r>
              <a:rPr lang="en-US" dirty="0" smtClean="0"/>
              <a:t>WDC-PP:</a:t>
            </a:r>
          </a:p>
          <a:p>
            <a:pPr lvl="1"/>
            <a:r>
              <a:rPr lang="en-GB" dirty="0" smtClean="0"/>
              <a:t>Improvement of Interoperability of GAW World Data Centres with WIS and Establishment of Prototype Services to Facilitate User Access to GAW Data</a:t>
            </a:r>
          </a:p>
          <a:p>
            <a:pPr lvl="1"/>
            <a:r>
              <a:rPr lang="en-GB" dirty="0" smtClean="0"/>
              <a:t>Project aims:</a:t>
            </a:r>
          </a:p>
          <a:p>
            <a:pPr lvl="2"/>
            <a:r>
              <a:rPr lang="en-GB" sz="2000" dirty="0" smtClean="0"/>
              <a:t>Improve the possibility for machines to discover data archived at the individual WDCs </a:t>
            </a:r>
          </a:p>
          <a:p>
            <a:pPr lvl="2"/>
            <a:r>
              <a:rPr lang="en-GB" sz="2000" dirty="0" smtClean="0"/>
              <a:t>Improve the dissemination of data archived at the WDCs </a:t>
            </a:r>
          </a:p>
          <a:p>
            <a:pPr lvl="2"/>
            <a:r>
              <a:rPr lang="en-GB" sz="2000" dirty="0" smtClean="0"/>
              <a:t>Establish tailored services for the GAW global stations allowing them comfortable access to data and information products available from WDCs</a:t>
            </a:r>
          </a:p>
        </p:txBody>
      </p:sp>
      <p:sp>
        <p:nvSpPr>
          <p:cNvPr id="4" name="Footer Placeholder 3"/>
          <p:cNvSpPr>
            <a:spLocks noGrp="1"/>
          </p:cNvSpPr>
          <p:nvPr>
            <p:ph type="ftr" sz="quarter" idx="10"/>
          </p:nvPr>
        </p:nvSpPr>
        <p:spPr/>
        <p:txBody>
          <a:bodyPr/>
          <a:lstStyle/>
          <a:p>
            <a:r>
              <a:rPr lang="en-US" dirty="0" smtClean="0"/>
              <a:t>ICG-WIGOS Second Session, 18-22 March 2013</a:t>
            </a:r>
            <a:endParaRPr lang="en-US" dirty="0"/>
          </a:p>
        </p:txBody>
      </p:sp>
      <p:sp>
        <p:nvSpPr>
          <p:cNvPr id="5" name="Slide Number Placeholder 4"/>
          <p:cNvSpPr>
            <a:spLocks noGrp="1"/>
          </p:cNvSpPr>
          <p:nvPr>
            <p:ph type="sldNum" sz="quarter" idx="11"/>
          </p:nvPr>
        </p:nvSpPr>
        <p:spPr/>
        <p:txBody>
          <a:bodyPr/>
          <a:lstStyle/>
          <a:p>
            <a:fld id="{AD47AEDF-4E62-D74E-937F-5662253521AB}" type="slidenum">
              <a:rPr lang="en-US" smtClean="0"/>
              <a:pPr/>
              <a:t>9</a:t>
            </a:fld>
            <a:endParaRPr lang="en-US"/>
          </a:p>
        </p:txBody>
      </p:sp>
    </p:spTree>
    <p:extLst>
      <p:ext uri="{BB962C8B-B14F-4D97-AF65-F5344CB8AC3E}">
        <p14:creationId xmlns:p14="http://schemas.microsoft.com/office/powerpoint/2010/main" val="29513488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WMO_Powerpoint_template_2012</Template>
  <TotalTime>1125</TotalTime>
  <Words>1461</Words>
  <Application>Microsoft Macintosh PowerPoint</Application>
  <PresentationFormat>Presentazione su schermo (4:3)</PresentationFormat>
  <Paragraphs>144</Paragraphs>
  <Slides>19</Slides>
  <Notes>0</Notes>
  <HiddenSlides>0</HiddenSlides>
  <MMClips>0</MMClips>
  <ScaleCrop>false</ScaleCrop>
  <HeadingPairs>
    <vt:vector size="4" baseType="variant">
      <vt:variant>
        <vt:lpstr>Tema</vt:lpstr>
      </vt:variant>
      <vt:variant>
        <vt:i4>3</vt:i4>
      </vt:variant>
      <vt:variant>
        <vt:lpstr>Titoli diapositive</vt:lpstr>
      </vt:variant>
      <vt:variant>
        <vt:i4>19</vt:i4>
      </vt:variant>
    </vt:vector>
  </HeadingPairs>
  <TitlesOfParts>
    <vt:vector size="22" baseType="lpstr">
      <vt:lpstr>Body slide</vt:lpstr>
      <vt:lpstr>Closing slide</vt:lpstr>
      <vt:lpstr>Blank Presentation</vt:lpstr>
      <vt:lpstr>WIGOS from the CAS Perspective</vt:lpstr>
      <vt:lpstr>Global Atmospheric Watch (GAW)</vt:lpstr>
      <vt:lpstr>Operational support functions</vt:lpstr>
      <vt:lpstr>GAW World Data Centres</vt:lpstr>
      <vt:lpstr>GAWSIS</vt:lpstr>
      <vt:lpstr>GAWSIS screen shot</vt:lpstr>
      <vt:lpstr>Presentazione di PowerPoint</vt:lpstr>
      <vt:lpstr>Co-benefits between WIGOS and GAW</vt:lpstr>
      <vt:lpstr>WIGOS Pilot Projects in GAW</vt:lpstr>
      <vt:lpstr>WIGOS Pilot Projects in GAW</vt:lpstr>
      <vt:lpstr>WIGOS Pilot Projects in GAW</vt:lpstr>
      <vt:lpstr>WIGOS Pilot Projects in GAW</vt:lpstr>
      <vt:lpstr>WIGOS Pilot Projects in GAW</vt:lpstr>
      <vt:lpstr>Task Team on Satellites</vt:lpstr>
      <vt:lpstr>Task Team on Satellites</vt:lpstr>
      <vt:lpstr>Volcanic ash: A possible WIGOS demo project?</vt:lpstr>
      <vt:lpstr>Ceilometers for volcanic ash detection</vt:lpstr>
      <vt:lpstr>Final considerations</vt:lpstr>
      <vt:lpstr>Thank you for your attention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SForeman</dc:creator>
  <cp:lastModifiedBy>Sandro Fuzzi</cp:lastModifiedBy>
  <cp:revision>62</cp:revision>
  <dcterms:created xsi:type="dcterms:W3CDTF">2013-01-07T08:58:51Z</dcterms:created>
  <dcterms:modified xsi:type="dcterms:W3CDTF">2013-03-19T07:50:56Z</dcterms:modified>
</cp:coreProperties>
</file>