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 id="2147483845" r:id="rId2"/>
  </p:sldMasterIdLst>
  <p:notesMasterIdLst>
    <p:notesMasterId r:id="rId23"/>
  </p:notesMasterIdLst>
  <p:handoutMasterIdLst>
    <p:handoutMasterId r:id="rId24"/>
  </p:handoutMasterIdLst>
  <p:sldIdLst>
    <p:sldId id="271" r:id="rId3"/>
    <p:sldId id="345" r:id="rId4"/>
    <p:sldId id="347" r:id="rId5"/>
    <p:sldId id="341" r:id="rId6"/>
    <p:sldId id="343" r:id="rId7"/>
    <p:sldId id="348" r:id="rId8"/>
    <p:sldId id="346" r:id="rId9"/>
    <p:sldId id="350" r:id="rId10"/>
    <p:sldId id="351" r:id="rId11"/>
    <p:sldId id="352" r:id="rId12"/>
    <p:sldId id="353" r:id="rId13"/>
    <p:sldId id="354" r:id="rId14"/>
    <p:sldId id="358" r:id="rId15"/>
    <p:sldId id="355" r:id="rId16"/>
    <p:sldId id="359" r:id="rId17"/>
    <p:sldId id="356" r:id="rId18"/>
    <p:sldId id="360" r:id="rId19"/>
    <p:sldId id="357" r:id="rId20"/>
    <p:sldId id="349" r:id="rId21"/>
    <p:sldId id="262" r:id="rId22"/>
  </p:sldIdLst>
  <p:sldSz cx="9144000" cy="6858000" type="screen4x3"/>
  <p:notesSz cx="6858000" cy="9144000"/>
  <p:defaultTextStyle>
    <a:defPPr>
      <a:defRPr lang="en-US"/>
    </a:defPPr>
    <a:lvl1pPr algn="l" rtl="0" eaLnBrk="0" fontAlgn="base" hangingPunct="0">
      <a:spcBef>
        <a:spcPct val="50000"/>
      </a:spcBef>
      <a:spcAft>
        <a:spcPct val="0"/>
      </a:spcAft>
      <a:buClr>
        <a:srgbClr val="FF9900"/>
      </a:buClr>
      <a:buFont typeface="Wingdings" pitchFamily="2" charset="2"/>
      <a:defRPr sz="2400" kern="1200">
        <a:solidFill>
          <a:schemeClr val="tx1"/>
        </a:solidFill>
        <a:latin typeface="Arial" charset="0"/>
        <a:ea typeface="+mn-ea"/>
        <a:cs typeface="+mn-cs"/>
      </a:defRPr>
    </a:lvl1pPr>
    <a:lvl2pPr marL="457200" algn="l" rtl="0" eaLnBrk="0" fontAlgn="base" hangingPunct="0">
      <a:spcBef>
        <a:spcPct val="50000"/>
      </a:spcBef>
      <a:spcAft>
        <a:spcPct val="0"/>
      </a:spcAft>
      <a:buClr>
        <a:srgbClr val="FF9900"/>
      </a:buClr>
      <a:buFont typeface="Wingdings" pitchFamily="2" charset="2"/>
      <a:defRPr sz="2400" kern="1200">
        <a:solidFill>
          <a:schemeClr val="tx1"/>
        </a:solidFill>
        <a:latin typeface="Arial" charset="0"/>
        <a:ea typeface="+mn-ea"/>
        <a:cs typeface="+mn-cs"/>
      </a:defRPr>
    </a:lvl2pPr>
    <a:lvl3pPr marL="914400" algn="l" rtl="0" eaLnBrk="0" fontAlgn="base" hangingPunct="0">
      <a:spcBef>
        <a:spcPct val="50000"/>
      </a:spcBef>
      <a:spcAft>
        <a:spcPct val="0"/>
      </a:spcAft>
      <a:buClr>
        <a:srgbClr val="FF9900"/>
      </a:buClr>
      <a:buFont typeface="Wingdings" pitchFamily="2" charset="2"/>
      <a:defRPr sz="2400" kern="1200">
        <a:solidFill>
          <a:schemeClr val="tx1"/>
        </a:solidFill>
        <a:latin typeface="Arial" charset="0"/>
        <a:ea typeface="+mn-ea"/>
        <a:cs typeface="+mn-cs"/>
      </a:defRPr>
    </a:lvl3pPr>
    <a:lvl4pPr marL="1371600" algn="l" rtl="0" eaLnBrk="0" fontAlgn="base" hangingPunct="0">
      <a:spcBef>
        <a:spcPct val="50000"/>
      </a:spcBef>
      <a:spcAft>
        <a:spcPct val="0"/>
      </a:spcAft>
      <a:buClr>
        <a:srgbClr val="FF9900"/>
      </a:buClr>
      <a:buFont typeface="Wingdings" pitchFamily="2" charset="2"/>
      <a:defRPr sz="2400" kern="1200">
        <a:solidFill>
          <a:schemeClr val="tx1"/>
        </a:solidFill>
        <a:latin typeface="Arial" charset="0"/>
        <a:ea typeface="+mn-ea"/>
        <a:cs typeface="+mn-cs"/>
      </a:defRPr>
    </a:lvl4pPr>
    <a:lvl5pPr marL="1828800" algn="l" rtl="0" eaLnBrk="0" fontAlgn="base" hangingPunct="0">
      <a:spcBef>
        <a:spcPct val="50000"/>
      </a:spcBef>
      <a:spcAft>
        <a:spcPct val="0"/>
      </a:spcAft>
      <a:buClr>
        <a:srgbClr val="FF9900"/>
      </a:buClr>
      <a:buFont typeface="Wingdings" pitchFamily="2" charset="2"/>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C1FD"/>
    <a:srgbClr val="C2E1FE"/>
    <a:srgbClr val="93ADFF"/>
    <a:srgbClr val="3366FF"/>
    <a:srgbClr val="FF8585"/>
    <a:srgbClr val="CCECFF"/>
    <a:srgbClr val="CCFFFF"/>
    <a:srgbClr val="F6A8F0"/>
    <a:srgbClr val="FFCC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96" autoAdjust="0"/>
    <p:restoredTop sz="95080" autoAdjust="0"/>
  </p:normalViewPr>
  <p:slideViewPr>
    <p:cSldViewPr>
      <p:cViewPr varScale="1">
        <p:scale>
          <a:sx n="132" d="100"/>
          <a:sy n="132" d="100"/>
        </p:scale>
        <p:origin x="798"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112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latin typeface="Times" charset="0"/>
              </a:defRPr>
            </a:lvl1pPr>
          </a:lstStyle>
          <a:p>
            <a:pPr>
              <a:defRPr/>
            </a:pPr>
            <a:endParaRPr lang="en-US" altLang="en-US"/>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latin typeface="Times" charset="0"/>
              </a:defRPr>
            </a:lvl1pPr>
          </a:lstStyle>
          <a:p>
            <a:pPr>
              <a:defRPr/>
            </a:pPr>
            <a:endParaRPr lang="en-US" altLang="en-US"/>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atin typeface="Times" charset="0"/>
              </a:defRPr>
            </a:lvl1pPr>
          </a:lstStyle>
          <a:p>
            <a:pPr>
              <a:defRPr/>
            </a:pPr>
            <a:endParaRPr lang="en-US" altLang="en-US"/>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atin typeface="Times" charset="0"/>
              </a:defRPr>
            </a:lvl1pPr>
          </a:lstStyle>
          <a:p>
            <a:pPr>
              <a:defRPr/>
            </a:pPr>
            <a:fld id="{47416EF9-7D8F-4623-8088-11F146BE6843}" type="slidenum">
              <a:rPr lang="en-US" altLang="en-US"/>
              <a:pPr>
                <a:defRPr/>
              </a:pPr>
              <a:t>‹#›</a:t>
            </a:fld>
            <a:endParaRPr lang="en-US" altLang="en-US"/>
          </a:p>
        </p:txBody>
      </p:sp>
    </p:spTree>
    <p:extLst>
      <p:ext uri="{BB962C8B-B14F-4D97-AF65-F5344CB8AC3E}">
        <p14:creationId xmlns:p14="http://schemas.microsoft.com/office/powerpoint/2010/main" val="2805621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latin typeface="Times" charset="0"/>
              </a:defRPr>
            </a:lvl1pPr>
          </a:lstStyle>
          <a:p>
            <a:pPr>
              <a:defRPr/>
            </a:pPr>
            <a:endParaRPr lang="en-US" alt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latin typeface="Times" charset="0"/>
              </a:defRPr>
            </a:lvl1pPr>
          </a:lstStyle>
          <a:p>
            <a:pPr>
              <a:defRPr/>
            </a:pPr>
            <a:endParaRPr lang="en-US" altLang="en-US"/>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ltLang="fr-FR" noProof="0"/>
              <a:t>Click to edit Master text styles</a:t>
            </a:r>
          </a:p>
          <a:p>
            <a:pPr lvl="0"/>
            <a:r>
              <a:rPr lang="en-GB" altLang="fr-FR" noProof="0"/>
              <a:t>Second level</a:t>
            </a:r>
          </a:p>
          <a:p>
            <a:pPr lvl="0"/>
            <a:r>
              <a:rPr lang="en-GB" altLang="fr-FR" noProof="0"/>
              <a:t>Third level</a:t>
            </a:r>
          </a:p>
          <a:p>
            <a:pPr lvl="0"/>
            <a:r>
              <a:rPr lang="en-GB" altLang="fr-FR" noProof="0"/>
              <a:t>Fourth level</a:t>
            </a:r>
          </a:p>
          <a:p>
            <a:pPr lvl="0"/>
            <a:r>
              <a:rPr lang="en-GB" altLang="fr-FR" noProof="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atin typeface="Times" charset="0"/>
              </a:defRPr>
            </a:lvl1pPr>
          </a:lstStyle>
          <a:p>
            <a:pPr>
              <a:defRPr/>
            </a:pPr>
            <a:endParaRPr lang="en-US" alt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atin typeface="Times" charset="0"/>
              </a:defRPr>
            </a:lvl1pPr>
          </a:lstStyle>
          <a:p>
            <a:pPr>
              <a:defRPr/>
            </a:pPr>
            <a:fld id="{9C8F6F3B-D8CB-42A3-8C3C-83DB7BE3468A}" type="slidenum">
              <a:rPr lang="en-US" altLang="en-US"/>
              <a:pPr>
                <a:defRPr/>
              </a:pPr>
              <a:t>‹#›</a:t>
            </a:fld>
            <a:endParaRPr lang="en-US" altLang="en-US"/>
          </a:p>
        </p:txBody>
      </p:sp>
    </p:spTree>
    <p:extLst>
      <p:ext uri="{BB962C8B-B14F-4D97-AF65-F5344CB8AC3E}">
        <p14:creationId xmlns:p14="http://schemas.microsoft.com/office/powerpoint/2010/main" val="39678341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C8F6F3B-D8CB-42A3-8C3C-83DB7BE3468A}" type="slidenum">
              <a:rPr lang="en-US" altLang="en-US" smtClean="0"/>
              <a:pPr>
                <a:defRPr/>
              </a:pPr>
              <a:t>1</a:t>
            </a:fld>
            <a:endParaRPr lang="en-US" altLang="en-US"/>
          </a:p>
        </p:txBody>
      </p:sp>
    </p:spTree>
    <p:extLst>
      <p:ext uri="{BB962C8B-B14F-4D97-AF65-F5344CB8AC3E}">
        <p14:creationId xmlns:p14="http://schemas.microsoft.com/office/powerpoint/2010/main" val="19547421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C8F6F3B-D8CB-42A3-8C3C-83DB7BE3468A}" type="slidenum">
              <a:rPr lang="en-US" altLang="en-US" smtClean="0"/>
              <a:pPr>
                <a:defRPr/>
              </a:pPr>
              <a:t>18</a:t>
            </a:fld>
            <a:endParaRPr lang="en-US" altLang="en-US"/>
          </a:p>
        </p:txBody>
      </p:sp>
    </p:spTree>
    <p:extLst>
      <p:ext uri="{BB962C8B-B14F-4D97-AF65-F5344CB8AC3E}">
        <p14:creationId xmlns:p14="http://schemas.microsoft.com/office/powerpoint/2010/main" val="4234552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Clr>
                <a:srgbClr val="FF9900"/>
              </a:buClr>
              <a:buFont typeface="Wingdings" pitchFamily="2" charset="2"/>
              <a:buNone/>
            </a:pPr>
            <a:endParaRPr lang="en-US" altLang="en-US" sz="2400">
              <a:latin typeface="Arial" charset="0"/>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charset="0"/>
              </a:defRPr>
            </a:lvl1pPr>
            <a:lvl2pPr marL="742950" indent="-285750">
              <a:spcBef>
                <a:spcPct val="30000"/>
              </a:spcBef>
              <a:defRPr sz="1200">
                <a:solidFill>
                  <a:schemeClr val="tx1"/>
                </a:solidFill>
                <a:latin typeface="Times" charset="0"/>
              </a:defRPr>
            </a:lvl2pPr>
            <a:lvl3pPr marL="1143000" indent="-228600">
              <a:spcBef>
                <a:spcPct val="30000"/>
              </a:spcBef>
              <a:defRPr sz="1200">
                <a:solidFill>
                  <a:schemeClr val="tx1"/>
                </a:solidFill>
                <a:latin typeface="Times" charset="0"/>
              </a:defRPr>
            </a:lvl3pPr>
            <a:lvl4pPr marL="1600200" indent="-228600">
              <a:spcBef>
                <a:spcPct val="30000"/>
              </a:spcBef>
              <a:defRPr sz="1200">
                <a:solidFill>
                  <a:schemeClr val="tx1"/>
                </a:solidFill>
                <a:latin typeface="Times" charset="0"/>
              </a:defRPr>
            </a:lvl4pPr>
            <a:lvl5pPr marL="2057400" indent="-228600">
              <a:spcBef>
                <a:spcPct val="30000"/>
              </a:spcBef>
              <a:defRPr sz="1200">
                <a:solidFill>
                  <a:schemeClr val="tx1"/>
                </a:solidFill>
                <a:latin typeface="Times" charset="0"/>
              </a:defRPr>
            </a:lvl5pPr>
            <a:lvl6pPr marL="2514600" indent="-228600" eaLnBrk="0" fontAlgn="base" hangingPunct="0">
              <a:spcBef>
                <a:spcPct val="30000"/>
              </a:spcBef>
              <a:spcAft>
                <a:spcPct val="0"/>
              </a:spcAft>
              <a:defRPr sz="1200">
                <a:solidFill>
                  <a:schemeClr val="tx1"/>
                </a:solidFill>
                <a:latin typeface="Times" charset="0"/>
              </a:defRPr>
            </a:lvl6pPr>
            <a:lvl7pPr marL="2971800" indent="-228600" eaLnBrk="0" fontAlgn="base" hangingPunct="0">
              <a:spcBef>
                <a:spcPct val="30000"/>
              </a:spcBef>
              <a:spcAft>
                <a:spcPct val="0"/>
              </a:spcAft>
              <a:defRPr sz="1200">
                <a:solidFill>
                  <a:schemeClr val="tx1"/>
                </a:solidFill>
                <a:latin typeface="Times" charset="0"/>
              </a:defRPr>
            </a:lvl7pPr>
            <a:lvl8pPr marL="3429000" indent="-228600" eaLnBrk="0" fontAlgn="base" hangingPunct="0">
              <a:spcBef>
                <a:spcPct val="30000"/>
              </a:spcBef>
              <a:spcAft>
                <a:spcPct val="0"/>
              </a:spcAft>
              <a:defRPr sz="1200">
                <a:solidFill>
                  <a:schemeClr val="tx1"/>
                </a:solidFill>
                <a:latin typeface="Times" charset="0"/>
              </a:defRPr>
            </a:lvl8pPr>
            <a:lvl9pPr marL="3886200" indent="-228600" eaLnBrk="0" fontAlgn="base" hangingPunct="0">
              <a:spcBef>
                <a:spcPct val="30000"/>
              </a:spcBef>
              <a:spcAft>
                <a:spcPct val="0"/>
              </a:spcAft>
              <a:defRPr sz="1200">
                <a:solidFill>
                  <a:schemeClr val="tx1"/>
                </a:solidFill>
                <a:latin typeface="Times" charset="0"/>
              </a:defRPr>
            </a:lvl9pPr>
          </a:lstStyle>
          <a:p>
            <a:pPr>
              <a:spcBef>
                <a:spcPct val="0"/>
              </a:spcBef>
            </a:pPr>
            <a:fld id="{1204A7CF-C2EE-483C-B1AC-9CCCA443D2DD}" type="slidenum">
              <a:rPr lang="en-US" altLang="en-US" smtClean="0"/>
              <a:pPr>
                <a:spcBef>
                  <a:spcPct val="0"/>
                </a:spcBef>
              </a:pPr>
              <a:t>20</a:t>
            </a:fld>
            <a:endParaRPr lang="en-US" altLang="en-US"/>
          </a:p>
        </p:txBody>
      </p:sp>
    </p:spTree>
    <p:extLst>
      <p:ext uri="{BB962C8B-B14F-4D97-AF65-F5344CB8AC3E}">
        <p14:creationId xmlns:p14="http://schemas.microsoft.com/office/powerpoint/2010/main" val="1359076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C8F6F3B-D8CB-42A3-8C3C-83DB7BE3468A}" type="slidenum">
              <a:rPr lang="en-US" altLang="en-US" smtClean="0"/>
              <a:pPr>
                <a:defRPr/>
              </a:pPr>
              <a:t>2</a:t>
            </a:fld>
            <a:endParaRPr lang="en-US" altLang="en-US"/>
          </a:p>
        </p:txBody>
      </p:sp>
    </p:spTree>
    <p:extLst>
      <p:ext uri="{BB962C8B-B14F-4D97-AF65-F5344CB8AC3E}">
        <p14:creationId xmlns:p14="http://schemas.microsoft.com/office/powerpoint/2010/main" val="1501161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C8F6F3B-D8CB-42A3-8C3C-83DB7BE3468A}" type="slidenum">
              <a:rPr lang="en-US" altLang="en-US" smtClean="0"/>
              <a:pPr>
                <a:defRPr/>
              </a:pPr>
              <a:t>3</a:t>
            </a:fld>
            <a:endParaRPr lang="en-US" altLang="en-US"/>
          </a:p>
        </p:txBody>
      </p:sp>
    </p:spTree>
    <p:extLst>
      <p:ext uri="{BB962C8B-B14F-4D97-AF65-F5344CB8AC3E}">
        <p14:creationId xmlns:p14="http://schemas.microsoft.com/office/powerpoint/2010/main" val="4015748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C8F6F3B-D8CB-42A3-8C3C-83DB7BE3468A}" type="slidenum">
              <a:rPr lang="en-US" altLang="en-US" smtClean="0"/>
              <a:pPr>
                <a:defRPr/>
              </a:pPr>
              <a:t>6</a:t>
            </a:fld>
            <a:endParaRPr lang="en-US" altLang="en-US"/>
          </a:p>
        </p:txBody>
      </p:sp>
    </p:spTree>
    <p:extLst>
      <p:ext uri="{BB962C8B-B14F-4D97-AF65-F5344CB8AC3E}">
        <p14:creationId xmlns:p14="http://schemas.microsoft.com/office/powerpoint/2010/main" val="1514271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C8F6F3B-D8CB-42A3-8C3C-83DB7BE3468A}" type="slidenum">
              <a:rPr lang="en-US" altLang="en-US" smtClean="0"/>
              <a:pPr>
                <a:defRPr/>
              </a:pPr>
              <a:t>8</a:t>
            </a:fld>
            <a:endParaRPr lang="en-US" altLang="en-US"/>
          </a:p>
        </p:txBody>
      </p:sp>
    </p:spTree>
    <p:extLst>
      <p:ext uri="{BB962C8B-B14F-4D97-AF65-F5344CB8AC3E}">
        <p14:creationId xmlns:p14="http://schemas.microsoft.com/office/powerpoint/2010/main" val="3901014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C8F6F3B-D8CB-42A3-8C3C-83DB7BE3468A}" type="slidenum">
              <a:rPr lang="en-US" altLang="en-US" smtClean="0"/>
              <a:pPr>
                <a:defRPr/>
              </a:pPr>
              <a:t>10</a:t>
            </a:fld>
            <a:endParaRPr lang="en-US" altLang="en-US"/>
          </a:p>
        </p:txBody>
      </p:sp>
    </p:spTree>
    <p:extLst>
      <p:ext uri="{BB962C8B-B14F-4D97-AF65-F5344CB8AC3E}">
        <p14:creationId xmlns:p14="http://schemas.microsoft.com/office/powerpoint/2010/main" val="2984538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C8F6F3B-D8CB-42A3-8C3C-83DB7BE3468A}" type="slidenum">
              <a:rPr lang="en-US" altLang="en-US" smtClean="0"/>
              <a:pPr>
                <a:defRPr/>
              </a:pPr>
              <a:t>12</a:t>
            </a:fld>
            <a:endParaRPr lang="en-US" altLang="en-US"/>
          </a:p>
        </p:txBody>
      </p:sp>
    </p:spTree>
    <p:extLst>
      <p:ext uri="{BB962C8B-B14F-4D97-AF65-F5344CB8AC3E}">
        <p14:creationId xmlns:p14="http://schemas.microsoft.com/office/powerpoint/2010/main" val="53817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C8F6F3B-D8CB-42A3-8C3C-83DB7BE3468A}" type="slidenum">
              <a:rPr lang="en-US" altLang="en-US" smtClean="0"/>
              <a:pPr>
                <a:defRPr/>
              </a:pPr>
              <a:t>14</a:t>
            </a:fld>
            <a:endParaRPr lang="en-US" altLang="en-US"/>
          </a:p>
        </p:txBody>
      </p:sp>
    </p:spTree>
    <p:extLst>
      <p:ext uri="{BB962C8B-B14F-4D97-AF65-F5344CB8AC3E}">
        <p14:creationId xmlns:p14="http://schemas.microsoft.com/office/powerpoint/2010/main" val="1013295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C8F6F3B-D8CB-42A3-8C3C-83DB7BE3468A}" type="slidenum">
              <a:rPr lang="en-US" altLang="en-US" smtClean="0"/>
              <a:pPr>
                <a:defRPr/>
              </a:pPr>
              <a:t>16</a:t>
            </a:fld>
            <a:endParaRPr lang="en-US" altLang="en-US"/>
          </a:p>
        </p:txBody>
      </p:sp>
    </p:spTree>
    <p:extLst>
      <p:ext uri="{BB962C8B-B14F-4D97-AF65-F5344CB8AC3E}">
        <p14:creationId xmlns:p14="http://schemas.microsoft.com/office/powerpoint/2010/main" val="4118851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10"/>
          <p:cNvSpPr>
            <a:spLocks noGrp="1" noChangeArrowheads="1"/>
          </p:cNvSpPr>
          <p:nvPr>
            <p:ph type="ftr" sz="quarter" idx="10"/>
          </p:nvPr>
        </p:nvSpPr>
        <p:spPr>
          <a:ln/>
        </p:spPr>
        <p:txBody>
          <a:bodyPr/>
          <a:lstStyle>
            <a:lvl1pPr>
              <a:defRPr/>
            </a:lvl1pPr>
          </a:lstStyle>
          <a:p>
            <a:pPr>
              <a:defRPr/>
            </a:pPr>
            <a:r>
              <a:rPr lang="en-US" smtClean="0"/>
              <a:t>IPET-DRMM-IV </a:t>
            </a:r>
            <a:endParaRPr lang="en-US"/>
          </a:p>
        </p:txBody>
      </p:sp>
      <p:sp>
        <p:nvSpPr>
          <p:cNvPr id="5" name="Rectangle 11"/>
          <p:cNvSpPr>
            <a:spLocks noGrp="1" noChangeArrowheads="1"/>
          </p:cNvSpPr>
          <p:nvPr>
            <p:ph type="sldNum" sz="quarter" idx="11"/>
          </p:nvPr>
        </p:nvSpPr>
        <p:spPr>
          <a:ln/>
        </p:spPr>
        <p:txBody>
          <a:bodyPr/>
          <a:lstStyle>
            <a:lvl1pPr>
              <a:defRPr/>
            </a:lvl1pPr>
          </a:lstStyle>
          <a:p>
            <a:pPr>
              <a:defRPr/>
            </a:pPr>
            <a:fld id="{EBB0452F-562D-45EE-95D5-468D4462EF69}" type="slidenum">
              <a:rPr lang="en-US" altLang="en-US"/>
              <a:pPr>
                <a:defRPr/>
              </a:pPr>
              <a:t>‹#›</a:t>
            </a:fld>
            <a:endParaRPr lang="en-US" altLang="en-US"/>
          </a:p>
        </p:txBody>
      </p:sp>
    </p:spTree>
    <p:extLst>
      <p:ext uri="{BB962C8B-B14F-4D97-AF65-F5344CB8AC3E}">
        <p14:creationId xmlns:p14="http://schemas.microsoft.com/office/powerpoint/2010/main" val="1994967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
          <p:cNvSpPr>
            <a:spLocks noGrp="1" noChangeArrowheads="1"/>
          </p:cNvSpPr>
          <p:nvPr>
            <p:ph type="ftr" sz="quarter" idx="10"/>
          </p:nvPr>
        </p:nvSpPr>
        <p:spPr>
          <a:ln/>
        </p:spPr>
        <p:txBody>
          <a:bodyPr/>
          <a:lstStyle>
            <a:lvl1pPr>
              <a:defRPr/>
            </a:lvl1pPr>
          </a:lstStyle>
          <a:p>
            <a:pPr>
              <a:defRPr/>
            </a:pPr>
            <a:r>
              <a:rPr lang="en-US" smtClean="0"/>
              <a:t>IPET-DRMM-IV </a:t>
            </a:r>
            <a:endParaRPr lang="en-US"/>
          </a:p>
        </p:txBody>
      </p:sp>
      <p:sp>
        <p:nvSpPr>
          <p:cNvPr id="5" name="Rectangle 11"/>
          <p:cNvSpPr>
            <a:spLocks noGrp="1" noChangeArrowheads="1"/>
          </p:cNvSpPr>
          <p:nvPr>
            <p:ph type="sldNum" sz="quarter" idx="11"/>
          </p:nvPr>
        </p:nvSpPr>
        <p:spPr>
          <a:ln/>
        </p:spPr>
        <p:txBody>
          <a:bodyPr/>
          <a:lstStyle>
            <a:lvl1pPr>
              <a:defRPr/>
            </a:lvl1pPr>
          </a:lstStyle>
          <a:p>
            <a:pPr>
              <a:defRPr/>
            </a:pPr>
            <a:fld id="{7D483B8A-54F7-4B77-A880-9BDF2146418C}" type="slidenum">
              <a:rPr lang="en-US" altLang="en-US"/>
              <a:pPr>
                <a:defRPr/>
              </a:pPr>
              <a:t>‹#›</a:t>
            </a:fld>
            <a:endParaRPr lang="en-US" altLang="en-US"/>
          </a:p>
        </p:txBody>
      </p:sp>
    </p:spTree>
    <p:extLst>
      <p:ext uri="{BB962C8B-B14F-4D97-AF65-F5344CB8AC3E}">
        <p14:creationId xmlns:p14="http://schemas.microsoft.com/office/powerpoint/2010/main" val="2461973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188913"/>
            <a:ext cx="2195513" cy="62642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79388" y="188913"/>
            <a:ext cx="6437312" cy="6264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
          <p:cNvSpPr>
            <a:spLocks noGrp="1" noChangeArrowheads="1"/>
          </p:cNvSpPr>
          <p:nvPr>
            <p:ph type="ftr" sz="quarter" idx="10"/>
          </p:nvPr>
        </p:nvSpPr>
        <p:spPr>
          <a:ln/>
        </p:spPr>
        <p:txBody>
          <a:bodyPr/>
          <a:lstStyle>
            <a:lvl1pPr>
              <a:defRPr/>
            </a:lvl1pPr>
          </a:lstStyle>
          <a:p>
            <a:pPr>
              <a:defRPr/>
            </a:pPr>
            <a:r>
              <a:rPr lang="en-US" smtClean="0"/>
              <a:t>IPET-DRMM-IV </a:t>
            </a:r>
            <a:endParaRPr lang="en-US"/>
          </a:p>
        </p:txBody>
      </p:sp>
      <p:sp>
        <p:nvSpPr>
          <p:cNvPr id="5" name="Rectangle 11"/>
          <p:cNvSpPr>
            <a:spLocks noGrp="1" noChangeArrowheads="1"/>
          </p:cNvSpPr>
          <p:nvPr>
            <p:ph type="sldNum" sz="quarter" idx="11"/>
          </p:nvPr>
        </p:nvSpPr>
        <p:spPr>
          <a:ln/>
        </p:spPr>
        <p:txBody>
          <a:bodyPr/>
          <a:lstStyle>
            <a:lvl1pPr>
              <a:defRPr/>
            </a:lvl1pPr>
          </a:lstStyle>
          <a:p>
            <a:pPr>
              <a:defRPr/>
            </a:pPr>
            <a:fld id="{CAD57008-8C07-4272-AF9D-F88D0109E299}" type="slidenum">
              <a:rPr lang="en-US" altLang="en-US"/>
              <a:pPr>
                <a:defRPr/>
              </a:pPr>
              <a:t>‹#›</a:t>
            </a:fld>
            <a:endParaRPr lang="en-US" altLang="en-US"/>
          </a:p>
        </p:txBody>
      </p:sp>
    </p:spTree>
    <p:extLst>
      <p:ext uri="{BB962C8B-B14F-4D97-AF65-F5344CB8AC3E}">
        <p14:creationId xmlns:p14="http://schemas.microsoft.com/office/powerpoint/2010/main" val="1561223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1" descr="wmo_ppt_2012.psd"/>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468313" y="1341438"/>
            <a:ext cx="10795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pPr algn="ctr">
              <a:buClrTx/>
              <a:buFontTx/>
              <a:buNone/>
              <a:defRPr/>
            </a:pPr>
            <a:r>
              <a:rPr lang="en-US" altLang="en-US" sz="1800">
                <a:solidFill>
                  <a:schemeClr val="bg1"/>
                </a:solidFill>
                <a:latin typeface="Arial Black" pitchFamily="34" charset="0"/>
              </a:rPr>
              <a:t>WMO</a:t>
            </a:r>
          </a:p>
        </p:txBody>
      </p:sp>
      <p:sp>
        <p:nvSpPr>
          <p:cNvPr id="51203" name="Rectangle 3"/>
          <p:cNvSpPr>
            <a:spLocks noGrp="1" noChangeArrowheads="1"/>
          </p:cNvSpPr>
          <p:nvPr>
            <p:ph type="ctrTitle"/>
          </p:nvPr>
        </p:nvSpPr>
        <p:spPr>
          <a:xfrm>
            <a:off x="1908175" y="260350"/>
            <a:ext cx="6985000" cy="1470025"/>
          </a:xfrm>
        </p:spPr>
        <p:txBody>
          <a:bodyPr/>
          <a:lstStyle>
            <a:lvl1pPr>
              <a:defRPr sz="4000">
                <a:solidFill>
                  <a:schemeClr val="bg1"/>
                </a:solidFill>
              </a:defRPr>
            </a:lvl1pPr>
          </a:lstStyle>
          <a:p>
            <a:pPr lvl="0"/>
            <a:r>
              <a:rPr lang="en-GB" noProof="0"/>
              <a:t>Click to edit Master title style</a:t>
            </a:r>
          </a:p>
        </p:txBody>
      </p:sp>
      <p:sp>
        <p:nvSpPr>
          <p:cNvPr id="51204" name="Rectangle 4"/>
          <p:cNvSpPr>
            <a:spLocks noGrp="1" noChangeArrowheads="1"/>
          </p:cNvSpPr>
          <p:nvPr>
            <p:ph type="subTitle" idx="1"/>
          </p:nvPr>
        </p:nvSpPr>
        <p:spPr>
          <a:xfrm>
            <a:off x="1908175" y="3405188"/>
            <a:ext cx="6985000" cy="1752600"/>
          </a:xfrm>
        </p:spPr>
        <p:txBody>
          <a:bodyPr/>
          <a:lstStyle>
            <a:lvl1pPr marL="0" indent="0">
              <a:defRPr>
                <a:solidFill>
                  <a:schemeClr val="bg1"/>
                </a:solidFill>
              </a:defRPr>
            </a:lvl1pPr>
          </a:lstStyle>
          <a:p>
            <a:pPr lvl="0"/>
            <a:r>
              <a:rPr lang="en-GB" noProof="0"/>
              <a:t>Click to edit Master subtitle style</a:t>
            </a:r>
          </a:p>
        </p:txBody>
      </p:sp>
      <p:sp>
        <p:nvSpPr>
          <p:cNvPr id="6" name="Rectangle 6"/>
          <p:cNvSpPr>
            <a:spLocks noGrp="1" noChangeArrowheads="1"/>
          </p:cNvSpPr>
          <p:nvPr>
            <p:ph type="ftr" sz="quarter" idx="10"/>
          </p:nvPr>
        </p:nvSpPr>
        <p:spPr>
          <a:xfrm>
            <a:off x="2843213" y="6467475"/>
            <a:ext cx="2520950" cy="331788"/>
          </a:xfrm>
        </p:spPr>
        <p:txBody>
          <a:bodyPr/>
          <a:lstStyle>
            <a:lvl1pPr>
              <a:defRPr/>
            </a:lvl1pPr>
          </a:lstStyle>
          <a:p>
            <a:pPr>
              <a:defRPr/>
            </a:pPr>
            <a:r>
              <a:rPr lang="en-US" smtClean="0"/>
              <a:t>IPET-DRMM-IV </a:t>
            </a:r>
            <a:endParaRPr lang="en-US"/>
          </a:p>
        </p:txBody>
      </p:sp>
      <p:sp>
        <p:nvSpPr>
          <p:cNvPr id="7" name="Rectangle 7"/>
          <p:cNvSpPr>
            <a:spLocks noGrp="1" noChangeArrowheads="1"/>
          </p:cNvSpPr>
          <p:nvPr>
            <p:ph type="sldNum" sz="quarter" idx="11"/>
          </p:nvPr>
        </p:nvSpPr>
        <p:spPr>
          <a:xfrm>
            <a:off x="5795963" y="6467475"/>
            <a:ext cx="1152525" cy="331788"/>
          </a:xfrm>
        </p:spPr>
        <p:txBody>
          <a:bodyPr/>
          <a:lstStyle>
            <a:lvl1pPr>
              <a:defRPr/>
            </a:lvl1pPr>
          </a:lstStyle>
          <a:p>
            <a:pPr>
              <a:defRPr/>
            </a:pPr>
            <a:fld id="{5EDEB88E-44B4-4D22-A5A8-1B68C2FC1ED7}" type="slidenum">
              <a:rPr lang="en-US" altLang="en-US"/>
              <a:pPr>
                <a:defRPr/>
              </a:pPr>
              <a:t>‹#›</a:t>
            </a:fld>
            <a:endParaRPr lang="en-US" altLang="en-US"/>
          </a:p>
        </p:txBody>
      </p:sp>
    </p:spTree>
    <p:extLst>
      <p:ext uri="{BB962C8B-B14F-4D97-AF65-F5344CB8AC3E}">
        <p14:creationId xmlns:p14="http://schemas.microsoft.com/office/powerpoint/2010/main" val="1273340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wmo_ppt_201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32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2000"/>
            </a:lvl1pPr>
            <a:lvl2pPr marL="990600" indent="-533400">
              <a:buFont typeface="Arial" panose="020B0604020202020204" pitchFamily="34" charset="0"/>
              <a:buChar char="•"/>
              <a:defRPr sz="1800"/>
            </a:lvl2pPr>
            <a:lvl3pPr marL="1371600" indent="-457200">
              <a:buFont typeface="Arial" panose="020B0604020202020204" pitchFamily="34" charset="0"/>
              <a:buChar char="–"/>
              <a:defRPr sz="16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Rectangle 4"/>
          <p:cNvSpPr>
            <a:spLocks noGrp="1" noChangeArrowheads="1"/>
          </p:cNvSpPr>
          <p:nvPr>
            <p:ph type="ftr" sz="quarter" idx="10"/>
          </p:nvPr>
        </p:nvSpPr>
        <p:spPr/>
        <p:txBody>
          <a:bodyPr/>
          <a:lstStyle>
            <a:lvl1pPr>
              <a:defRPr sz="1000"/>
            </a:lvl1pPr>
          </a:lstStyle>
          <a:p>
            <a:pPr>
              <a:defRPr/>
            </a:pPr>
            <a:r>
              <a:rPr lang="en-US" smtClean="0"/>
              <a:t>IPET-DRMM-IV </a:t>
            </a:r>
            <a:endParaRPr lang="en-US"/>
          </a:p>
        </p:txBody>
      </p:sp>
      <p:sp>
        <p:nvSpPr>
          <p:cNvPr id="6" name="Rectangle 5"/>
          <p:cNvSpPr>
            <a:spLocks noGrp="1" noChangeArrowheads="1"/>
          </p:cNvSpPr>
          <p:nvPr>
            <p:ph type="sldNum" sz="quarter" idx="11"/>
          </p:nvPr>
        </p:nvSpPr>
        <p:spPr/>
        <p:txBody>
          <a:bodyPr/>
          <a:lstStyle>
            <a:lvl1pPr>
              <a:defRPr/>
            </a:lvl1pPr>
          </a:lstStyle>
          <a:p>
            <a:pPr>
              <a:defRPr/>
            </a:pPr>
            <a:fld id="{14FCBA16-DE1A-4BB6-886B-C2D02154CBB0}" type="slidenum">
              <a:rPr lang="en-US" altLang="en-US"/>
              <a:pPr>
                <a:defRPr/>
              </a:pPr>
              <a:t>‹#›</a:t>
            </a:fld>
            <a:endParaRPr lang="en-US" altLang="en-US"/>
          </a:p>
        </p:txBody>
      </p:sp>
    </p:spTree>
    <p:extLst>
      <p:ext uri="{BB962C8B-B14F-4D97-AF65-F5344CB8AC3E}">
        <p14:creationId xmlns:p14="http://schemas.microsoft.com/office/powerpoint/2010/main" val="2838726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5"/>
          <p:cNvSpPr>
            <a:spLocks noGrp="1" noChangeArrowheads="1"/>
          </p:cNvSpPr>
          <p:nvPr>
            <p:ph type="ftr" sz="quarter" idx="10"/>
          </p:nvPr>
        </p:nvSpPr>
        <p:spPr/>
        <p:txBody>
          <a:bodyPr/>
          <a:lstStyle>
            <a:lvl1pPr>
              <a:defRPr/>
            </a:lvl1pPr>
          </a:lstStyle>
          <a:p>
            <a:pPr>
              <a:defRPr/>
            </a:pPr>
            <a:r>
              <a:rPr lang="en-US" altLang="fr-FR" smtClean="0"/>
              <a:t>IPET-DRMM-IV </a:t>
            </a:r>
            <a:endParaRPr lang="en-GB" altLang="fr-FR"/>
          </a:p>
        </p:txBody>
      </p:sp>
      <p:sp>
        <p:nvSpPr>
          <p:cNvPr id="4" name="Rectangle 6"/>
          <p:cNvSpPr>
            <a:spLocks noGrp="1" noChangeArrowheads="1"/>
          </p:cNvSpPr>
          <p:nvPr>
            <p:ph type="sldNum" sz="quarter" idx="11"/>
          </p:nvPr>
        </p:nvSpPr>
        <p:spPr/>
        <p:txBody>
          <a:bodyPr/>
          <a:lstStyle>
            <a:lvl1pPr>
              <a:defRPr/>
            </a:lvl1pPr>
          </a:lstStyle>
          <a:p>
            <a:pPr>
              <a:defRPr/>
            </a:pPr>
            <a:fld id="{195D8537-17CE-4AD1-A8AB-87BF40D01783}" type="slidenum">
              <a:rPr lang="fr-FR"/>
              <a:pPr>
                <a:defRPr/>
              </a:pPr>
              <a:t>‹#›</a:t>
            </a:fld>
            <a:endParaRPr lang="fr-FR"/>
          </a:p>
        </p:txBody>
      </p:sp>
    </p:spTree>
    <p:extLst>
      <p:ext uri="{BB962C8B-B14F-4D97-AF65-F5344CB8AC3E}">
        <p14:creationId xmlns:p14="http://schemas.microsoft.com/office/powerpoint/2010/main" val="618254302"/>
      </p:ext>
    </p:extLst>
  </p:cSld>
  <p:clrMapOvr>
    <a:masterClrMapping/>
  </p:clrMapOvr>
  <p:transition spd="slow">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
          <p:cNvSpPr>
            <a:spLocks noGrp="1" noChangeArrowheads="1"/>
          </p:cNvSpPr>
          <p:nvPr>
            <p:ph type="ftr" sz="quarter" idx="10"/>
          </p:nvPr>
        </p:nvSpPr>
        <p:spPr>
          <a:ln/>
        </p:spPr>
        <p:txBody>
          <a:bodyPr/>
          <a:lstStyle>
            <a:lvl1pPr>
              <a:defRPr/>
            </a:lvl1pPr>
          </a:lstStyle>
          <a:p>
            <a:pPr>
              <a:defRPr/>
            </a:pPr>
            <a:r>
              <a:rPr lang="en-US" smtClean="0"/>
              <a:t>IPET-DRMM-IV </a:t>
            </a:r>
            <a:endParaRPr lang="en-US"/>
          </a:p>
        </p:txBody>
      </p:sp>
      <p:sp>
        <p:nvSpPr>
          <p:cNvPr id="5" name="Rectangle 11"/>
          <p:cNvSpPr>
            <a:spLocks noGrp="1" noChangeArrowheads="1"/>
          </p:cNvSpPr>
          <p:nvPr>
            <p:ph type="sldNum" sz="quarter" idx="11"/>
          </p:nvPr>
        </p:nvSpPr>
        <p:spPr>
          <a:ln/>
        </p:spPr>
        <p:txBody>
          <a:bodyPr/>
          <a:lstStyle>
            <a:lvl1pPr>
              <a:defRPr/>
            </a:lvl1pPr>
          </a:lstStyle>
          <a:p>
            <a:pPr>
              <a:defRPr/>
            </a:pPr>
            <a:fld id="{D154B52B-C3EE-4FC5-88AA-7894A37C64A9}" type="slidenum">
              <a:rPr lang="en-US" altLang="en-US"/>
              <a:pPr>
                <a:defRPr/>
              </a:pPr>
              <a:t>‹#›</a:t>
            </a:fld>
            <a:endParaRPr lang="en-US" altLang="en-US"/>
          </a:p>
        </p:txBody>
      </p:sp>
    </p:spTree>
    <p:extLst>
      <p:ext uri="{BB962C8B-B14F-4D97-AF65-F5344CB8AC3E}">
        <p14:creationId xmlns:p14="http://schemas.microsoft.com/office/powerpoint/2010/main" val="3239949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ftr" sz="quarter" idx="10"/>
          </p:nvPr>
        </p:nvSpPr>
        <p:spPr>
          <a:ln/>
        </p:spPr>
        <p:txBody>
          <a:bodyPr/>
          <a:lstStyle>
            <a:lvl1pPr>
              <a:defRPr/>
            </a:lvl1pPr>
          </a:lstStyle>
          <a:p>
            <a:pPr>
              <a:defRPr/>
            </a:pPr>
            <a:r>
              <a:rPr lang="en-US" smtClean="0"/>
              <a:t>IPET-DRMM-IV </a:t>
            </a:r>
            <a:endParaRPr lang="en-US"/>
          </a:p>
        </p:txBody>
      </p:sp>
      <p:sp>
        <p:nvSpPr>
          <p:cNvPr id="5" name="Rectangle 11"/>
          <p:cNvSpPr>
            <a:spLocks noGrp="1" noChangeArrowheads="1"/>
          </p:cNvSpPr>
          <p:nvPr>
            <p:ph type="sldNum" sz="quarter" idx="11"/>
          </p:nvPr>
        </p:nvSpPr>
        <p:spPr>
          <a:ln/>
        </p:spPr>
        <p:txBody>
          <a:bodyPr/>
          <a:lstStyle>
            <a:lvl1pPr>
              <a:defRPr/>
            </a:lvl1pPr>
          </a:lstStyle>
          <a:p>
            <a:pPr>
              <a:defRPr/>
            </a:pPr>
            <a:fld id="{ECC09780-2BA7-4391-B4DC-C25BFD56381A}" type="slidenum">
              <a:rPr lang="en-US" altLang="en-US"/>
              <a:pPr>
                <a:defRPr/>
              </a:pPr>
              <a:t>‹#›</a:t>
            </a:fld>
            <a:endParaRPr lang="en-US" altLang="en-US"/>
          </a:p>
        </p:txBody>
      </p:sp>
    </p:spTree>
    <p:extLst>
      <p:ext uri="{BB962C8B-B14F-4D97-AF65-F5344CB8AC3E}">
        <p14:creationId xmlns:p14="http://schemas.microsoft.com/office/powerpoint/2010/main" val="928657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79388" y="981075"/>
            <a:ext cx="4316412"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81075"/>
            <a:ext cx="4316413"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0"/>
          <p:cNvSpPr>
            <a:spLocks noGrp="1" noChangeArrowheads="1"/>
          </p:cNvSpPr>
          <p:nvPr>
            <p:ph type="ftr" sz="quarter" idx="10"/>
          </p:nvPr>
        </p:nvSpPr>
        <p:spPr>
          <a:ln/>
        </p:spPr>
        <p:txBody>
          <a:bodyPr/>
          <a:lstStyle>
            <a:lvl1pPr>
              <a:defRPr/>
            </a:lvl1pPr>
          </a:lstStyle>
          <a:p>
            <a:pPr>
              <a:defRPr/>
            </a:pPr>
            <a:r>
              <a:rPr lang="en-US" smtClean="0"/>
              <a:t>IPET-DRMM-IV </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5830D0CA-97B8-4CB9-B1EB-DD7D2E9AF3E5}" type="slidenum">
              <a:rPr lang="en-US" altLang="en-US"/>
              <a:pPr>
                <a:defRPr/>
              </a:pPr>
              <a:t>‹#›</a:t>
            </a:fld>
            <a:endParaRPr lang="en-US" altLang="en-US"/>
          </a:p>
        </p:txBody>
      </p:sp>
    </p:spTree>
    <p:extLst>
      <p:ext uri="{BB962C8B-B14F-4D97-AF65-F5344CB8AC3E}">
        <p14:creationId xmlns:p14="http://schemas.microsoft.com/office/powerpoint/2010/main" val="421379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0"/>
          <p:cNvSpPr>
            <a:spLocks noGrp="1" noChangeArrowheads="1"/>
          </p:cNvSpPr>
          <p:nvPr>
            <p:ph type="ftr" sz="quarter" idx="10"/>
          </p:nvPr>
        </p:nvSpPr>
        <p:spPr>
          <a:ln/>
        </p:spPr>
        <p:txBody>
          <a:bodyPr/>
          <a:lstStyle>
            <a:lvl1pPr>
              <a:defRPr/>
            </a:lvl1pPr>
          </a:lstStyle>
          <a:p>
            <a:pPr>
              <a:defRPr/>
            </a:pPr>
            <a:r>
              <a:rPr lang="en-US" smtClean="0"/>
              <a:t>IPET-DRMM-IV </a:t>
            </a:r>
            <a:endParaRPr lang="en-US"/>
          </a:p>
        </p:txBody>
      </p:sp>
      <p:sp>
        <p:nvSpPr>
          <p:cNvPr id="8" name="Rectangle 11"/>
          <p:cNvSpPr>
            <a:spLocks noGrp="1" noChangeArrowheads="1"/>
          </p:cNvSpPr>
          <p:nvPr>
            <p:ph type="sldNum" sz="quarter" idx="11"/>
          </p:nvPr>
        </p:nvSpPr>
        <p:spPr>
          <a:ln/>
        </p:spPr>
        <p:txBody>
          <a:bodyPr/>
          <a:lstStyle>
            <a:lvl1pPr>
              <a:defRPr/>
            </a:lvl1pPr>
          </a:lstStyle>
          <a:p>
            <a:pPr>
              <a:defRPr/>
            </a:pPr>
            <a:fld id="{BDDCD9E1-812E-434D-8D01-42AD511D135D}" type="slidenum">
              <a:rPr lang="en-US" altLang="en-US"/>
              <a:pPr>
                <a:defRPr/>
              </a:pPr>
              <a:t>‹#›</a:t>
            </a:fld>
            <a:endParaRPr lang="en-US" altLang="en-US"/>
          </a:p>
        </p:txBody>
      </p:sp>
    </p:spTree>
    <p:extLst>
      <p:ext uri="{BB962C8B-B14F-4D97-AF65-F5344CB8AC3E}">
        <p14:creationId xmlns:p14="http://schemas.microsoft.com/office/powerpoint/2010/main" val="2801559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0"/>
          <p:cNvSpPr>
            <a:spLocks noGrp="1" noChangeArrowheads="1"/>
          </p:cNvSpPr>
          <p:nvPr>
            <p:ph type="ftr" sz="quarter" idx="10"/>
          </p:nvPr>
        </p:nvSpPr>
        <p:spPr>
          <a:ln/>
        </p:spPr>
        <p:txBody>
          <a:bodyPr/>
          <a:lstStyle>
            <a:lvl1pPr>
              <a:defRPr/>
            </a:lvl1pPr>
          </a:lstStyle>
          <a:p>
            <a:pPr>
              <a:defRPr/>
            </a:pPr>
            <a:r>
              <a:rPr lang="en-US" smtClean="0"/>
              <a:t>IPET-DRMM-IV </a:t>
            </a:r>
            <a:endParaRPr lang="en-US"/>
          </a:p>
        </p:txBody>
      </p:sp>
      <p:sp>
        <p:nvSpPr>
          <p:cNvPr id="4" name="Rectangle 11"/>
          <p:cNvSpPr>
            <a:spLocks noGrp="1" noChangeArrowheads="1"/>
          </p:cNvSpPr>
          <p:nvPr>
            <p:ph type="sldNum" sz="quarter" idx="11"/>
          </p:nvPr>
        </p:nvSpPr>
        <p:spPr>
          <a:ln/>
        </p:spPr>
        <p:txBody>
          <a:bodyPr/>
          <a:lstStyle>
            <a:lvl1pPr>
              <a:defRPr/>
            </a:lvl1pPr>
          </a:lstStyle>
          <a:p>
            <a:pPr>
              <a:defRPr/>
            </a:pPr>
            <a:fld id="{B148D04A-CEDC-4BD7-9577-EE4B4A880BB6}" type="slidenum">
              <a:rPr lang="en-US" altLang="en-US"/>
              <a:pPr>
                <a:defRPr/>
              </a:pPr>
              <a:t>‹#›</a:t>
            </a:fld>
            <a:endParaRPr lang="en-US" altLang="en-US"/>
          </a:p>
        </p:txBody>
      </p:sp>
    </p:spTree>
    <p:extLst>
      <p:ext uri="{BB962C8B-B14F-4D97-AF65-F5344CB8AC3E}">
        <p14:creationId xmlns:p14="http://schemas.microsoft.com/office/powerpoint/2010/main" val="3750065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pPr>
              <a:defRPr/>
            </a:pPr>
            <a:r>
              <a:rPr lang="en-US" smtClean="0"/>
              <a:t>IPET-DRMM-IV </a:t>
            </a:r>
            <a:endParaRPr lang="en-US"/>
          </a:p>
        </p:txBody>
      </p:sp>
      <p:sp>
        <p:nvSpPr>
          <p:cNvPr id="3" name="Rectangle 11"/>
          <p:cNvSpPr>
            <a:spLocks noGrp="1" noChangeArrowheads="1"/>
          </p:cNvSpPr>
          <p:nvPr>
            <p:ph type="sldNum" sz="quarter" idx="11"/>
          </p:nvPr>
        </p:nvSpPr>
        <p:spPr>
          <a:ln/>
        </p:spPr>
        <p:txBody>
          <a:bodyPr/>
          <a:lstStyle>
            <a:lvl1pPr>
              <a:defRPr/>
            </a:lvl1pPr>
          </a:lstStyle>
          <a:p>
            <a:pPr>
              <a:defRPr/>
            </a:pPr>
            <a:fld id="{7B8A6BA7-9304-48FE-9EAE-12B64B106E28}" type="slidenum">
              <a:rPr lang="en-US" altLang="en-US"/>
              <a:pPr>
                <a:defRPr/>
              </a:pPr>
              <a:t>‹#›</a:t>
            </a:fld>
            <a:endParaRPr lang="en-US" altLang="en-US"/>
          </a:p>
        </p:txBody>
      </p:sp>
    </p:spTree>
    <p:extLst>
      <p:ext uri="{BB962C8B-B14F-4D97-AF65-F5344CB8AC3E}">
        <p14:creationId xmlns:p14="http://schemas.microsoft.com/office/powerpoint/2010/main" val="71250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r>
              <a:rPr lang="en-US" smtClean="0"/>
              <a:t>IPET-DRMM-IV </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D4070840-E7EF-4A02-9AF4-B0A9D26811C4}" type="slidenum">
              <a:rPr lang="en-US" altLang="en-US"/>
              <a:pPr>
                <a:defRPr/>
              </a:pPr>
              <a:t>‹#›</a:t>
            </a:fld>
            <a:endParaRPr lang="en-US" altLang="en-US"/>
          </a:p>
        </p:txBody>
      </p:sp>
    </p:spTree>
    <p:extLst>
      <p:ext uri="{BB962C8B-B14F-4D97-AF65-F5344CB8AC3E}">
        <p14:creationId xmlns:p14="http://schemas.microsoft.com/office/powerpoint/2010/main" val="584710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r>
              <a:rPr lang="en-US" smtClean="0"/>
              <a:t>IPET-DRMM-IV </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0D546309-A9D2-4FAE-AF02-703DA781CFCA}" type="slidenum">
              <a:rPr lang="en-US" altLang="en-US"/>
              <a:pPr>
                <a:defRPr/>
              </a:pPr>
              <a:t>‹#›</a:t>
            </a:fld>
            <a:endParaRPr lang="en-US" altLang="en-US"/>
          </a:p>
        </p:txBody>
      </p:sp>
    </p:spTree>
    <p:extLst>
      <p:ext uri="{BB962C8B-B14F-4D97-AF65-F5344CB8AC3E}">
        <p14:creationId xmlns:p14="http://schemas.microsoft.com/office/powerpoint/2010/main" val="910088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wmo_ppt_2012_last.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8"/>
          <p:cNvSpPr>
            <a:spLocks noGrp="1" noChangeArrowheads="1"/>
          </p:cNvSpPr>
          <p:nvPr>
            <p:ph type="body" idx="1"/>
          </p:nvPr>
        </p:nvSpPr>
        <p:spPr bwMode="auto">
          <a:xfrm>
            <a:off x="179388" y="4365625"/>
            <a:ext cx="8785225"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This space can be used for contact information</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6" name="Rectangle 10"/>
          <p:cNvSpPr>
            <a:spLocks noGrp="1" noChangeArrowheads="1"/>
          </p:cNvSpPr>
          <p:nvPr>
            <p:ph type="ftr" sz="quarter" idx="3"/>
          </p:nvPr>
        </p:nvSpPr>
        <p:spPr bwMode="auto">
          <a:xfrm>
            <a:off x="2484438" y="6462713"/>
            <a:ext cx="2447925"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latin typeface="Arial" charset="0"/>
              </a:defRPr>
            </a:lvl1pPr>
          </a:lstStyle>
          <a:p>
            <a:pPr>
              <a:defRPr/>
            </a:pPr>
            <a:r>
              <a:rPr lang="en-US" smtClean="0"/>
              <a:t>IPET-DRMM-IV </a:t>
            </a:r>
            <a:endParaRPr lang="en-US"/>
          </a:p>
        </p:txBody>
      </p:sp>
      <p:sp>
        <p:nvSpPr>
          <p:cNvPr id="9227" name="Rectangle 11"/>
          <p:cNvSpPr>
            <a:spLocks noGrp="1" noChangeArrowheads="1"/>
          </p:cNvSpPr>
          <p:nvPr>
            <p:ph type="sldNum" sz="quarter" idx="4"/>
          </p:nvPr>
        </p:nvSpPr>
        <p:spPr bwMode="auto">
          <a:xfrm>
            <a:off x="5148263" y="6462713"/>
            <a:ext cx="190500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latin typeface="Arial" charset="0"/>
              </a:defRPr>
            </a:lvl1pPr>
          </a:lstStyle>
          <a:p>
            <a:pPr>
              <a:defRPr/>
            </a:pPr>
            <a:fld id="{6EA40F78-1E59-486A-95BB-CDE0FF288F3D}" type="slidenum">
              <a:rPr lang="en-US" altLang="en-US"/>
              <a:pPr>
                <a:defRPr/>
              </a:pPr>
              <a:t>‹#›</a:t>
            </a:fld>
            <a:endParaRPr lang="en-US" altLang="en-US"/>
          </a:p>
        </p:txBody>
      </p:sp>
      <p:sp>
        <p:nvSpPr>
          <p:cNvPr id="1030" name="Rectangle 13"/>
          <p:cNvSpPr>
            <a:spLocks noGrp="1" noChangeArrowheads="1"/>
          </p:cNvSpPr>
          <p:nvPr>
            <p:ph type="title"/>
          </p:nvPr>
        </p:nvSpPr>
        <p:spPr bwMode="auto">
          <a:xfrm>
            <a:off x="250825" y="3573463"/>
            <a:ext cx="8713788"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Thank you for your attention</a:t>
            </a:r>
          </a:p>
        </p:txBody>
      </p:sp>
      <p:sp>
        <p:nvSpPr>
          <p:cNvPr id="2055" name="Title 9"/>
          <p:cNvSpPr txBox="1">
            <a:spLocks/>
          </p:cNvSpPr>
          <p:nvPr/>
        </p:nvSpPr>
        <p:spPr bwMode="auto">
          <a:xfrm>
            <a:off x="117475" y="6380163"/>
            <a:ext cx="1141413"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sz="2400">
                <a:solidFill>
                  <a:schemeClr val="tx1"/>
                </a:solidFill>
                <a:latin typeface="Arial" charset="0"/>
              </a:defRPr>
            </a:lvl1pPr>
            <a:lvl2pPr marL="742950" indent="-285750" defTabSz="457200">
              <a:defRPr sz="2400">
                <a:solidFill>
                  <a:schemeClr val="tx1"/>
                </a:solidFill>
                <a:latin typeface="Arial" charset="0"/>
              </a:defRPr>
            </a:lvl2pPr>
            <a:lvl3pPr marL="1143000" indent="-228600" defTabSz="457200">
              <a:defRPr sz="2400">
                <a:solidFill>
                  <a:schemeClr val="tx1"/>
                </a:solidFill>
                <a:latin typeface="Arial" charset="0"/>
              </a:defRPr>
            </a:lvl3pPr>
            <a:lvl4pPr marL="1600200" indent="-228600" defTabSz="457200">
              <a:defRPr sz="2400">
                <a:solidFill>
                  <a:schemeClr val="tx1"/>
                </a:solidFill>
                <a:latin typeface="Arial" charset="0"/>
              </a:defRPr>
            </a:lvl4pPr>
            <a:lvl5pPr marL="2057400" indent="-228600" defTabSz="457200">
              <a:defRPr sz="2400">
                <a:solidFill>
                  <a:schemeClr val="tx1"/>
                </a:solidFill>
                <a:latin typeface="Arial" charset="0"/>
              </a:defRPr>
            </a:lvl5pPr>
            <a:lvl6pPr marL="2514600" indent="-228600" defTabSz="4572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defTabSz="4572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defTabSz="4572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defTabSz="4572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pPr eaLnBrk="1" hangingPunct="1">
              <a:spcBef>
                <a:spcPct val="0"/>
              </a:spcBef>
              <a:buClrTx/>
              <a:buFontTx/>
              <a:buNone/>
              <a:defRPr/>
            </a:pPr>
            <a:r>
              <a:rPr lang="en-US" altLang="en-US" sz="1200">
                <a:cs typeface="Arial" charset="0"/>
              </a:rPr>
              <a:t>www.wmo.int</a:t>
            </a:r>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Lst>
  <p:hf hdr="0"/>
  <p:txStyles>
    <p:titleStyle>
      <a:lvl1pPr algn="ctr" rtl="0" eaLnBrk="0" fontAlgn="base" hangingPunct="0">
        <a:spcBef>
          <a:spcPct val="0"/>
        </a:spcBef>
        <a:spcAft>
          <a:spcPct val="0"/>
        </a:spcAft>
        <a:defRPr sz="4000">
          <a:solidFill>
            <a:schemeClr val="bg1"/>
          </a:solidFill>
          <a:latin typeface="+mj-lt"/>
          <a:ea typeface="+mj-ea"/>
          <a:cs typeface="+mj-cs"/>
        </a:defRPr>
      </a:lvl1pPr>
      <a:lvl2pPr algn="ctr" rtl="0" eaLnBrk="0" fontAlgn="base" hangingPunct="0">
        <a:spcBef>
          <a:spcPct val="0"/>
        </a:spcBef>
        <a:spcAft>
          <a:spcPct val="0"/>
        </a:spcAft>
        <a:defRPr sz="4000">
          <a:solidFill>
            <a:schemeClr val="bg1"/>
          </a:solidFill>
          <a:latin typeface="Arial Narrow" pitchFamily="34" charset="0"/>
        </a:defRPr>
      </a:lvl2pPr>
      <a:lvl3pPr algn="ctr" rtl="0" eaLnBrk="0" fontAlgn="base" hangingPunct="0">
        <a:spcBef>
          <a:spcPct val="0"/>
        </a:spcBef>
        <a:spcAft>
          <a:spcPct val="0"/>
        </a:spcAft>
        <a:defRPr sz="4000">
          <a:solidFill>
            <a:schemeClr val="bg1"/>
          </a:solidFill>
          <a:latin typeface="Arial Narrow" pitchFamily="34" charset="0"/>
        </a:defRPr>
      </a:lvl3pPr>
      <a:lvl4pPr algn="ctr" rtl="0" eaLnBrk="0" fontAlgn="base" hangingPunct="0">
        <a:spcBef>
          <a:spcPct val="0"/>
        </a:spcBef>
        <a:spcAft>
          <a:spcPct val="0"/>
        </a:spcAft>
        <a:defRPr sz="4000">
          <a:solidFill>
            <a:schemeClr val="bg1"/>
          </a:solidFill>
          <a:latin typeface="Arial Narrow" pitchFamily="34" charset="0"/>
        </a:defRPr>
      </a:lvl4pPr>
      <a:lvl5pPr algn="ctr" rtl="0" eaLnBrk="0" fontAlgn="base" hangingPunct="0">
        <a:spcBef>
          <a:spcPct val="0"/>
        </a:spcBef>
        <a:spcAft>
          <a:spcPct val="0"/>
        </a:spcAft>
        <a:defRPr sz="4000">
          <a:solidFill>
            <a:schemeClr val="bg1"/>
          </a:solidFill>
          <a:latin typeface="Arial Narrow" pitchFamily="34" charset="0"/>
        </a:defRPr>
      </a:lvl5pPr>
      <a:lvl6pPr marL="457200" algn="l" rtl="0" fontAlgn="base">
        <a:spcBef>
          <a:spcPct val="0"/>
        </a:spcBef>
        <a:spcAft>
          <a:spcPct val="0"/>
        </a:spcAft>
        <a:defRPr sz="3200">
          <a:solidFill>
            <a:schemeClr val="tx2"/>
          </a:solidFill>
          <a:latin typeface="Arial Narrow" pitchFamily="34" charset="0"/>
        </a:defRPr>
      </a:lvl6pPr>
      <a:lvl7pPr marL="914400" algn="l" rtl="0" fontAlgn="base">
        <a:spcBef>
          <a:spcPct val="0"/>
        </a:spcBef>
        <a:spcAft>
          <a:spcPct val="0"/>
        </a:spcAft>
        <a:defRPr sz="3200">
          <a:solidFill>
            <a:schemeClr val="tx2"/>
          </a:solidFill>
          <a:latin typeface="Arial Narrow" pitchFamily="34" charset="0"/>
        </a:defRPr>
      </a:lvl7pPr>
      <a:lvl8pPr marL="1371600" algn="l" rtl="0" fontAlgn="base">
        <a:spcBef>
          <a:spcPct val="0"/>
        </a:spcBef>
        <a:spcAft>
          <a:spcPct val="0"/>
        </a:spcAft>
        <a:defRPr sz="3200">
          <a:solidFill>
            <a:schemeClr val="tx2"/>
          </a:solidFill>
          <a:latin typeface="Arial Narrow" pitchFamily="34" charset="0"/>
        </a:defRPr>
      </a:lvl8pPr>
      <a:lvl9pPr marL="1828800" algn="l" rtl="0" fontAlgn="base">
        <a:spcBef>
          <a:spcPct val="0"/>
        </a:spcBef>
        <a:spcAft>
          <a:spcPct val="0"/>
        </a:spcAft>
        <a:defRPr sz="3200">
          <a:solidFill>
            <a:schemeClr val="tx2"/>
          </a:solidFill>
          <a:latin typeface="Arial Narrow" pitchFamily="34" charset="0"/>
        </a:defRPr>
      </a:lvl9pPr>
    </p:titleStyle>
    <p:bodyStyle>
      <a:lvl1pPr marL="342900" indent="-342900" algn="ctr" rtl="0" eaLnBrk="0" fontAlgn="base" hangingPunct="0">
        <a:spcBef>
          <a:spcPct val="20000"/>
        </a:spcBef>
        <a:spcAft>
          <a:spcPct val="0"/>
        </a:spcAft>
        <a:defRPr sz="2000">
          <a:solidFill>
            <a:schemeClr val="bg1"/>
          </a:solidFill>
          <a:latin typeface="Arial" charset="0"/>
          <a:ea typeface="+mn-ea"/>
          <a:cs typeface="+mn-cs"/>
        </a:defRPr>
      </a:lvl1pPr>
      <a:lvl2pPr marL="742950" indent="-285750" algn="ctr" rtl="0" eaLnBrk="0" fontAlgn="base" hangingPunct="0">
        <a:spcBef>
          <a:spcPct val="20000"/>
        </a:spcBef>
        <a:spcAft>
          <a:spcPct val="0"/>
        </a:spcAft>
        <a:buClr>
          <a:srgbClr val="FF9900"/>
        </a:buClr>
        <a:buFont typeface="Wingdings" pitchFamily="2" charset="2"/>
        <a:buChar char="§"/>
        <a:defRPr sz="2800">
          <a:solidFill>
            <a:schemeClr val="bg1"/>
          </a:solidFill>
          <a:latin typeface="Arial" charset="0"/>
        </a:defRPr>
      </a:lvl2pPr>
      <a:lvl3pPr marL="1143000" indent="-228600" algn="ctr" rtl="0" eaLnBrk="0" fontAlgn="base" hangingPunct="0">
        <a:spcBef>
          <a:spcPct val="20000"/>
        </a:spcBef>
        <a:spcAft>
          <a:spcPct val="0"/>
        </a:spcAft>
        <a:buClr>
          <a:srgbClr val="FF9900"/>
        </a:buClr>
        <a:buFont typeface="Wingdings" pitchFamily="2" charset="2"/>
        <a:buChar char="§"/>
        <a:defRPr sz="2400">
          <a:solidFill>
            <a:schemeClr val="bg1"/>
          </a:solidFill>
          <a:latin typeface="Arial" charset="0"/>
        </a:defRPr>
      </a:lvl3pPr>
      <a:lvl4pPr marL="1600200" indent="-228600" algn="ctr" rtl="0" eaLnBrk="0" fontAlgn="base" hangingPunct="0">
        <a:spcBef>
          <a:spcPct val="20000"/>
        </a:spcBef>
        <a:spcAft>
          <a:spcPct val="0"/>
        </a:spcAft>
        <a:buClr>
          <a:srgbClr val="FF9900"/>
        </a:buClr>
        <a:buFont typeface="Wingdings" pitchFamily="2" charset="2"/>
        <a:buChar char="§"/>
        <a:defRPr sz="2000">
          <a:solidFill>
            <a:schemeClr val="bg1"/>
          </a:solidFill>
          <a:latin typeface="Arial" charset="0"/>
        </a:defRPr>
      </a:lvl4pPr>
      <a:lvl5pPr marL="2057400" indent="-228600" algn="ctr" rtl="0" eaLnBrk="0" fontAlgn="base" hangingPunct="0">
        <a:spcBef>
          <a:spcPct val="20000"/>
        </a:spcBef>
        <a:spcAft>
          <a:spcPct val="0"/>
        </a:spcAft>
        <a:buClr>
          <a:srgbClr val="FF9900"/>
        </a:buClr>
        <a:buFont typeface="Wingdings" pitchFamily="2" charset="2"/>
        <a:buChar char="§"/>
        <a:defRPr sz="2000">
          <a:solidFill>
            <a:schemeClr val="bg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250825" y="188913"/>
            <a:ext cx="8713788"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4"/>
          <p:cNvSpPr>
            <a:spLocks noGrp="1" noChangeArrowheads="1"/>
          </p:cNvSpPr>
          <p:nvPr>
            <p:ph type="body" idx="1"/>
          </p:nvPr>
        </p:nvSpPr>
        <p:spPr bwMode="auto">
          <a:xfrm>
            <a:off x="250825" y="1052513"/>
            <a:ext cx="8713788"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0"/>
            <a:r>
              <a:rPr lang="en-US" altLang="en-US"/>
              <a:t>First level</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Espace réservé du pied de page 6"/>
          <p:cNvSpPr>
            <a:spLocks noGrp="1" noChangeArrowheads="1"/>
          </p:cNvSpPr>
          <p:nvPr>
            <p:ph type="ftr" sz="quarter" idx="3"/>
          </p:nvPr>
        </p:nvSpPr>
        <p:spPr bwMode="auto">
          <a:xfrm>
            <a:off x="1042988" y="6453188"/>
            <a:ext cx="4465637" cy="312737"/>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spcBef>
                <a:spcPct val="0"/>
              </a:spcBef>
              <a:buClrTx/>
              <a:buFontTx/>
              <a:buNone/>
              <a:defRPr sz="1200">
                <a:latin typeface="Arial" charset="0"/>
              </a:defRPr>
            </a:lvl1pPr>
          </a:lstStyle>
          <a:p>
            <a:pPr>
              <a:defRPr/>
            </a:pPr>
            <a:r>
              <a:rPr lang="en-US" smtClean="0"/>
              <a:t>IPET-DRMM-IV </a:t>
            </a:r>
            <a:endParaRPr lang="en-US"/>
          </a:p>
        </p:txBody>
      </p:sp>
      <p:sp>
        <p:nvSpPr>
          <p:cNvPr id="8" name="Espace réservé du numéro de diapositive 7"/>
          <p:cNvSpPr>
            <a:spLocks noGrp="1" noChangeArrowheads="1"/>
          </p:cNvSpPr>
          <p:nvPr>
            <p:ph type="sldNum" sz="quarter" idx="4"/>
          </p:nvPr>
        </p:nvSpPr>
        <p:spPr bwMode="auto">
          <a:xfrm>
            <a:off x="5867400" y="6478588"/>
            <a:ext cx="1152525" cy="312737"/>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spcBef>
                <a:spcPct val="0"/>
              </a:spcBef>
              <a:buClrTx/>
              <a:buFontTx/>
              <a:buNone/>
              <a:defRPr sz="1200">
                <a:latin typeface="Arial" charset="0"/>
              </a:defRPr>
            </a:lvl1pPr>
          </a:lstStyle>
          <a:p>
            <a:pPr>
              <a:defRPr/>
            </a:pPr>
            <a:fld id="{06E12E8C-1E38-407A-AB00-251B11A6572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Lst>
  <p:hf hdr="0"/>
  <p:txStyles>
    <p:titleStyle>
      <a:lvl1pPr algn="l" rtl="0" eaLnBrk="0" fontAlgn="base" hangingPunct="0">
        <a:spcBef>
          <a:spcPct val="0"/>
        </a:spcBef>
        <a:spcAft>
          <a:spcPct val="0"/>
        </a:spcAft>
        <a:defRPr sz="30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Arial" charset="0"/>
        </a:defRPr>
      </a:lvl2pPr>
      <a:lvl3pPr algn="l" rtl="0" eaLnBrk="0" fontAlgn="base" hangingPunct="0">
        <a:spcBef>
          <a:spcPct val="0"/>
        </a:spcBef>
        <a:spcAft>
          <a:spcPct val="0"/>
        </a:spcAft>
        <a:defRPr sz="3000">
          <a:solidFill>
            <a:schemeClr val="tx2"/>
          </a:solidFill>
          <a:latin typeface="Arial" charset="0"/>
        </a:defRPr>
      </a:lvl3pPr>
      <a:lvl4pPr algn="l" rtl="0" eaLnBrk="0" fontAlgn="base" hangingPunct="0">
        <a:spcBef>
          <a:spcPct val="0"/>
        </a:spcBef>
        <a:spcAft>
          <a:spcPct val="0"/>
        </a:spcAft>
        <a:defRPr sz="3000">
          <a:solidFill>
            <a:schemeClr val="tx2"/>
          </a:solidFill>
          <a:latin typeface="Arial" charset="0"/>
        </a:defRPr>
      </a:lvl4pPr>
      <a:lvl5pPr algn="l" rtl="0" eaLnBrk="0" fontAlgn="base" hangingPunct="0">
        <a:spcBef>
          <a:spcPct val="0"/>
        </a:spcBef>
        <a:spcAft>
          <a:spcPct val="0"/>
        </a:spcAft>
        <a:defRPr sz="3000">
          <a:solidFill>
            <a:schemeClr val="tx2"/>
          </a:solidFill>
          <a:latin typeface="Arial" charset="0"/>
        </a:defRPr>
      </a:lvl5pPr>
      <a:lvl6pPr marL="457200" algn="l" rtl="0" eaLnBrk="0" fontAlgn="base" hangingPunct="0">
        <a:spcBef>
          <a:spcPct val="0"/>
        </a:spcBef>
        <a:spcAft>
          <a:spcPct val="0"/>
        </a:spcAft>
        <a:defRPr sz="3200">
          <a:solidFill>
            <a:schemeClr val="tx2"/>
          </a:solidFill>
          <a:latin typeface="Arial Narrow" pitchFamily="34" charset="0"/>
        </a:defRPr>
      </a:lvl6pPr>
      <a:lvl7pPr marL="914400" algn="l" rtl="0" eaLnBrk="0" fontAlgn="base" hangingPunct="0">
        <a:spcBef>
          <a:spcPct val="0"/>
        </a:spcBef>
        <a:spcAft>
          <a:spcPct val="0"/>
        </a:spcAft>
        <a:defRPr sz="3200">
          <a:solidFill>
            <a:schemeClr val="tx2"/>
          </a:solidFill>
          <a:latin typeface="Arial Narrow" pitchFamily="34" charset="0"/>
        </a:defRPr>
      </a:lvl7pPr>
      <a:lvl8pPr marL="1371600" algn="l" rtl="0" eaLnBrk="0" fontAlgn="base" hangingPunct="0">
        <a:spcBef>
          <a:spcPct val="0"/>
        </a:spcBef>
        <a:spcAft>
          <a:spcPct val="0"/>
        </a:spcAft>
        <a:defRPr sz="3200">
          <a:solidFill>
            <a:schemeClr val="tx2"/>
          </a:solidFill>
          <a:latin typeface="Arial Narrow" pitchFamily="34" charset="0"/>
        </a:defRPr>
      </a:lvl8pPr>
      <a:lvl9pPr marL="1828800" algn="l" rtl="0" eaLnBrk="0" fontAlgn="base" hangingPunct="0">
        <a:spcBef>
          <a:spcPct val="0"/>
        </a:spcBef>
        <a:spcAft>
          <a:spcPct val="0"/>
        </a:spcAft>
        <a:defRPr sz="3200">
          <a:solidFill>
            <a:schemeClr val="tx2"/>
          </a:solidFill>
          <a:latin typeface="Arial Narrow" pitchFamily="34" charset="0"/>
        </a:defRPr>
      </a:lvl9pPr>
    </p:titleStyle>
    <p:bodyStyle>
      <a:lvl1pPr marL="533400" indent="-533400" algn="l" rtl="0" eaLnBrk="0" fontAlgn="base" hangingPunct="0">
        <a:spcBef>
          <a:spcPct val="20000"/>
        </a:spcBef>
        <a:spcAft>
          <a:spcPct val="0"/>
        </a:spcAft>
        <a:buClr>
          <a:srgbClr val="FF9900"/>
        </a:buClr>
        <a:buFont typeface="Wingdings" pitchFamily="2" charset="2"/>
        <a:buChar char="§"/>
        <a:defRPr sz="2800">
          <a:solidFill>
            <a:schemeClr val="tx1"/>
          </a:solidFill>
          <a:latin typeface="+mn-lt"/>
          <a:ea typeface="+mn-ea"/>
          <a:cs typeface="+mn-cs"/>
        </a:defRPr>
      </a:lvl1pPr>
      <a:lvl2pPr marL="990600" indent="-533400" algn="l" rtl="0" eaLnBrk="0" fontAlgn="base" hangingPunct="0">
        <a:spcBef>
          <a:spcPct val="20000"/>
        </a:spcBef>
        <a:spcAft>
          <a:spcPct val="0"/>
        </a:spcAft>
        <a:buClr>
          <a:srgbClr val="FF9900"/>
        </a:buClr>
        <a:buFont typeface="Wingdings" pitchFamily="2" charset="2"/>
        <a:buChar char="§"/>
        <a:defRPr sz="2800">
          <a:solidFill>
            <a:schemeClr val="tx1"/>
          </a:solidFill>
          <a:latin typeface="+mn-lt"/>
        </a:defRPr>
      </a:lvl2pPr>
      <a:lvl3pPr marL="1371600" indent="-457200" algn="l" rtl="0" eaLnBrk="0" fontAlgn="base" hangingPunct="0">
        <a:spcBef>
          <a:spcPct val="20000"/>
        </a:spcBef>
        <a:spcAft>
          <a:spcPct val="0"/>
        </a:spcAft>
        <a:buClr>
          <a:srgbClr val="FF9900"/>
        </a:buClr>
        <a:buFont typeface="Wingdings" pitchFamily="2" charset="2"/>
        <a:buChar char="§"/>
        <a:defRPr sz="2400">
          <a:solidFill>
            <a:schemeClr val="tx1"/>
          </a:solidFill>
          <a:latin typeface="+mn-lt"/>
        </a:defRPr>
      </a:lvl3pPr>
      <a:lvl4pPr marL="17526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4pPr>
      <a:lvl5pPr marL="22098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5pPr>
      <a:lvl6pPr marL="26670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6pPr>
      <a:lvl7pPr marL="31242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7pPr>
      <a:lvl8pPr marL="35814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8pPr>
      <a:lvl9pPr marL="40386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itle 1"/>
          <p:cNvSpPr>
            <a:spLocks noGrp="1"/>
          </p:cNvSpPr>
          <p:nvPr>
            <p:ph type="ctrTitle"/>
          </p:nvPr>
        </p:nvSpPr>
        <p:spPr>
          <a:xfrm>
            <a:off x="1066800" y="2362200"/>
            <a:ext cx="6985000" cy="1981200"/>
          </a:xfrm>
        </p:spPr>
        <p:txBody>
          <a:bodyPr/>
          <a:lstStyle/>
          <a:p>
            <a:pPr algn="ctr">
              <a:defRPr/>
            </a:pPr>
            <a:r>
              <a:rPr lang="fr-CH" altLang="en-US" sz="3200" dirty="0" smtClean="0">
                <a:effectLst>
                  <a:outerShdw blurRad="38100" dist="38100" dir="2700000" algn="tl">
                    <a:srgbClr val="C0C0C0"/>
                  </a:outerShdw>
                </a:effectLst>
                <a:cs typeface="Arial" charset="0"/>
              </a:rPr>
              <a:t>GRIB Edition 3</a:t>
            </a:r>
            <a:br>
              <a:rPr lang="fr-CH" altLang="en-US" sz="3200" dirty="0" smtClean="0">
                <a:effectLst>
                  <a:outerShdw blurRad="38100" dist="38100" dir="2700000" algn="tl">
                    <a:srgbClr val="C0C0C0"/>
                  </a:outerShdw>
                </a:effectLst>
                <a:cs typeface="Arial" charset="0"/>
              </a:rPr>
            </a:br>
            <a:r>
              <a:rPr lang="fr-CH" altLang="en-US" sz="3200" dirty="0" smtClean="0">
                <a:effectLst>
                  <a:outerShdw blurRad="38100" dist="38100" dir="2700000" algn="tl">
                    <a:srgbClr val="C0C0C0"/>
                  </a:outerShdw>
                </a:effectLst>
                <a:cs typeface="Arial" charset="0"/>
              </a:rPr>
              <a:t>Enrico Fucile</a:t>
            </a:r>
            <a:endParaRPr lang="en-GB" altLang="en-US" sz="2400" i="1" dirty="0">
              <a:cs typeface="Arial" charset="0"/>
            </a:endParaRPr>
          </a:p>
        </p:txBody>
      </p:sp>
      <p:sp>
        <p:nvSpPr>
          <p:cNvPr id="5123" name="Subtitle 2"/>
          <p:cNvSpPr>
            <a:spLocks noGrp="1"/>
          </p:cNvSpPr>
          <p:nvPr>
            <p:ph type="subTitle" idx="1"/>
          </p:nvPr>
        </p:nvSpPr>
        <p:spPr>
          <a:xfrm>
            <a:off x="1066800" y="4572000"/>
            <a:ext cx="6985000" cy="990600"/>
          </a:xfrm>
        </p:spPr>
        <p:txBody>
          <a:bodyPr/>
          <a:lstStyle/>
          <a:p>
            <a:pPr lvl="0" algn="ctr" eaLnBrk="1" hangingPunct="1">
              <a:buNone/>
            </a:pPr>
            <a:r>
              <a:rPr lang="en-GB" sz="2000" b="1" dirty="0" smtClean="0"/>
              <a:t>Inter-Program Expert Team on Data Representation Maintenance and Monitoring</a:t>
            </a:r>
          </a:p>
          <a:p>
            <a:pPr lvl="0" algn="ctr" eaLnBrk="1" hangingPunct="1">
              <a:buNone/>
            </a:pPr>
            <a:r>
              <a:rPr lang="en-US" altLang="en-US" sz="2000" dirty="0" smtClean="0">
                <a:solidFill>
                  <a:srgbClr val="FFFFFF"/>
                </a:solidFill>
                <a:latin typeface="Arial" charset="0"/>
              </a:rPr>
              <a:t>IPET-DRMM</a:t>
            </a:r>
            <a:endParaRPr lang="en-US" altLang="en-US" sz="2000" dirty="0">
              <a:solidFill>
                <a:srgbClr val="FFFFFF"/>
              </a:solidFill>
              <a:latin typeface="Arial" charset="0"/>
            </a:endParaRPr>
          </a:p>
          <a:p>
            <a:pPr lvl="0" algn="ctr" eaLnBrk="1" hangingPunct="1">
              <a:buNone/>
            </a:pPr>
            <a:r>
              <a:rPr lang="en-US" altLang="en-US" sz="2000" dirty="0" smtClean="0">
                <a:solidFill>
                  <a:srgbClr val="FFFFFF"/>
                </a:solidFill>
                <a:latin typeface="Arial" charset="0"/>
              </a:rPr>
              <a:t>Geneva, 30 May – 3 June </a:t>
            </a:r>
            <a:r>
              <a:rPr lang="en-US" altLang="en-US" sz="2000" dirty="0">
                <a:solidFill>
                  <a:srgbClr val="FFFFFF"/>
                </a:solidFill>
                <a:latin typeface="Arial" charset="0"/>
              </a:rPr>
              <a:t>2016</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75000"/>
                  </a:schemeClr>
                </a:solidFill>
              </a:rPr>
              <a:t>GRIB Edition 3 requirements</a:t>
            </a:r>
            <a:endParaRPr lang="en-GB" dirty="0">
              <a:solidFill>
                <a:schemeClr val="accent2">
                  <a:lumMod val="75000"/>
                </a:schemeClr>
              </a:solidFill>
            </a:endParaRPr>
          </a:p>
        </p:txBody>
      </p:sp>
      <p:sp>
        <p:nvSpPr>
          <p:cNvPr id="3" name="Content Placeholder 2"/>
          <p:cNvSpPr>
            <a:spLocks noGrp="1"/>
          </p:cNvSpPr>
          <p:nvPr>
            <p:ph idx="1"/>
          </p:nvPr>
        </p:nvSpPr>
        <p:spPr>
          <a:xfrm>
            <a:off x="502217" y="1143000"/>
            <a:ext cx="8211004" cy="4897437"/>
          </a:xfrm>
        </p:spPr>
        <p:txBody>
          <a:bodyPr/>
          <a:lstStyle/>
          <a:p>
            <a:pPr>
              <a:buFont typeface="+mj-lt"/>
              <a:buAutoNum type="arabicPeriod"/>
            </a:pPr>
            <a:r>
              <a:rPr lang="en-GB" sz="1800" dirty="0" smtClean="0">
                <a:solidFill>
                  <a:schemeClr val="bg2">
                    <a:lumMod val="60000"/>
                    <a:lumOff val="40000"/>
                  </a:schemeClr>
                </a:solidFill>
              </a:rPr>
              <a:t>Harmonisation with OGC O&amp;M ISO 19156.</a:t>
            </a:r>
          </a:p>
          <a:p>
            <a:pPr>
              <a:buFont typeface="+mj-lt"/>
              <a:buAutoNum type="arabicPeriod"/>
            </a:pPr>
            <a:r>
              <a:rPr lang="en-GB" sz="1800" dirty="0" smtClean="0">
                <a:solidFill>
                  <a:schemeClr val="bg2">
                    <a:lumMod val="60000"/>
                    <a:lumOff val="40000"/>
                  </a:schemeClr>
                </a:solidFill>
              </a:rPr>
              <a:t>More flexibility by introducing templates in each section and implementing a better separation of time, space, parameter, process and data in different sections.</a:t>
            </a:r>
          </a:p>
          <a:p>
            <a:pPr>
              <a:buFont typeface="+mj-lt"/>
              <a:buAutoNum type="arabicPeriod"/>
            </a:pPr>
            <a:r>
              <a:rPr lang="en-GB" sz="1800" dirty="0" smtClean="0">
                <a:solidFill>
                  <a:schemeClr val="bg2">
                    <a:lumMod val="60000"/>
                    <a:lumOff val="40000"/>
                  </a:schemeClr>
                </a:solidFill>
              </a:rPr>
              <a:t>Multiple bitmaps. The possibility to associate multiple bitmaps to a field.</a:t>
            </a:r>
          </a:p>
          <a:p>
            <a:pPr>
              <a:buFont typeface="+mj-lt"/>
              <a:buAutoNum type="arabicPeriod"/>
            </a:pPr>
            <a:r>
              <a:rPr lang="en-GB" sz="1800" dirty="0" smtClean="0">
                <a:solidFill>
                  <a:schemeClr val="bg2">
                    <a:lumMod val="60000"/>
                    <a:lumOff val="40000"/>
                  </a:schemeClr>
                </a:solidFill>
              </a:rPr>
              <a:t>Separation of data and metadata. It must be possible and efficient to list the content of the message without decoding the full dataset also for multi field data.</a:t>
            </a:r>
          </a:p>
          <a:p>
            <a:pPr>
              <a:buFont typeface="+mj-lt"/>
              <a:buAutoNum type="arabicPeriod"/>
            </a:pPr>
            <a:r>
              <a:rPr lang="en-GB" sz="1800" dirty="0" smtClean="0"/>
              <a:t>Redefine the term GRID as more objects which cannot be classified with the classical term of GRID need to be represented in GRIB.</a:t>
            </a:r>
          </a:p>
          <a:p>
            <a:pPr>
              <a:buFont typeface="+mj-lt"/>
              <a:buAutoNum type="arabicPeriod"/>
            </a:pPr>
            <a:r>
              <a:rPr lang="en-GB" sz="1800" dirty="0" smtClean="0">
                <a:solidFill>
                  <a:schemeClr val="bg2">
                    <a:lumMod val="60000"/>
                    <a:lumOff val="40000"/>
                  </a:schemeClr>
                </a:solidFill>
              </a:rPr>
              <a:t>A way to associate two fields in the same message. </a:t>
            </a:r>
          </a:p>
          <a:p>
            <a:pPr>
              <a:buFont typeface="+mj-lt"/>
              <a:buAutoNum type="arabicPeriod"/>
            </a:pPr>
            <a:r>
              <a:rPr lang="en-GB" sz="1800" dirty="0" smtClean="0">
                <a:solidFill>
                  <a:schemeClr val="bg2">
                    <a:lumMod val="60000"/>
                    <a:lumOff val="40000"/>
                  </a:schemeClr>
                </a:solidFill>
              </a:rPr>
              <a:t>The possibility to use different units for the same parameter.</a:t>
            </a:r>
          </a:p>
          <a:p>
            <a:pPr>
              <a:buFont typeface="+mj-lt"/>
              <a:buAutoNum type="arabicPeriod"/>
            </a:pPr>
            <a:r>
              <a:rPr lang="en-GB" sz="1800" dirty="0" smtClean="0">
                <a:solidFill>
                  <a:schemeClr val="bg2">
                    <a:lumMod val="60000"/>
                    <a:lumOff val="40000"/>
                  </a:schemeClr>
                </a:solidFill>
              </a:rPr>
              <a:t>Terms unique and available through the web registry codes.wmo.int </a:t>
            </a:r>
          </a:p>
          <a:p>
            <a:pPr>
              <a:buFont typeface="+mj-lt"/>
              <a:buAutoNum type="arabicPeriod"/>
            </a:pPr>
            <a:r>
              <a:rPr lang="en-GB" sz="1800" dirty="0" smtClean="0">
                <a:solidFill>
                  <a:schemeClr val="bg2">
                    <a:lumMod val="60000"/>
                    <a:lumOff val="40000"/>
                  </a:schemeClr>
                </a:solidFill>
              </a:rPr>
              <a:t>Ambiguity in the regulations and notes has to be eliminated as much as possible by introducing clear explanation and examples.</a:t>
            </a:r>
          </a:p>
        </p:txBody>
      </p:sp>
      <p:sp>
        <p:nvSpPr>
          <p:cNvPr id="4" name="Footer Placeholder 3"/>
          <p:cNvSpPr>
            <a:spLocks noGrp="1"/>
          </p:cNvSpPr>
          <p:nvPr>
            <p:ph type="ftr" sz="quarter" idx="10"/>
          </p:nvPr>
        </p:nvSpPr>
        <p:spPr/>
        <p:txBody>
          <a:bodyPr/>
          <a:lstStyle/>
          <a:p>
            <a:pPr>
              <a:defRPr/>
            </a:pPr>
            <a:r>
              <a:rPr lang="en-US" smtClean="0"/>
              <a:t>IPET-DRMM-IV </a:t>
            </a:r>
            <a:endParaRPr lang="en-US"/>
          </a:p>
        </p:txBody>
      </p:sp>
      <p:sp>
        <p:nvSpPr>
          <p:cNvPr id="5" name="Slide Number Placeholder 4"/>
          <p:cNvSpPr>
            <a:spLocks noGrp="1"/>
          </p:cNvSpPr>
          <p:nvPr>
            <p:ph type="sldNum" sz="quarter" idx="11"/>
          </p:nvPr>
        </p:nvSpPr>
        <p:spPr/>
        <p:txBody>
          <a:bodyPr/>
          <a:lstStyle/>
          <a:p>
            <a:pPr>
              <a:defRPr/>
            </a:pPr>
            <a:fld id="{14FCBA16-DE1A-4BB6-886B-C2D02154CBB0}" type="slidenum">
              <a:rPr lang="en-US" altLang="en-US" smtClean="0"/>
              <a:pPr>
                <a:defRPr/>
              </a:pPr>
              <a:t>10</a:t>
            </a:fld>
            <a:endParaRPr lang="en-US" altLang="en-US"/>
          </a:p>
        </p:txBody>
      </p:sp>
    </p:spTree>
    <p:extLst>
      <p:ext uri="{BB962C8B-B14F-4D97-AF65-F5344CB8AC3E}">
        <p14:creationId xmlns:p14="http://schemas.microsoft.com/office/powerpoint/2010/main" val="3299387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75000"/>
                  </a:schemeClr>
                </a:solidFill>
              </a:rPr>
              <a:t>GRIB edition </a:t>
            </a:r>
            <a:r>
              <a:rPr lang="en-GB" dirty="0" smtClean="0">
                <a:solidFill>
                  <a:schemeClr val="accent2">
                    <a:lumMod val="75000"/>
                  </a:schemeClr>
                </a:solidFill>
              </a:rPr>
              <a:t>3 – Horizontal domain</a:t>
            </a:r>
            <a:endParaRPr lang="en-GB" dirty="0">
              <a:solidFill>
                <a:schemeClr val="accent2">
                  <a:lumMod val="75000"/>
                </a:schemeClr>
              </a:solidFill>
            </a:endParaRPr>
          </a:p>
        </p:txBody>
      </p:sp>
      <p:sp>
        <p:nvSpPr>
          <p:cNvPr id="4" name="Footer Placeholder 3"/>
          <p:cNvSpPr>
            <a:spLocks noGrp="1"/>
          </p:cNvSpPr>
          <p:nvPr>
            <p:ph type="ftr" sz="quarter" idx="10"/>
          </p:nvPr>
        </p:nvSpPr>
        <p:spPr/>
        <p:txBody>
          <a:bodyPr/>
          <a:lstStyle/>
          <a:p>
            <a:pPr>
              <a:defRPr/>
            </a:pPr>
            <a:r>
              <a:rPr lang="en-US" smtClean="0"/>
              <a:t>IPET-DRMM-IV </a:t>
            </a:r>
            <a:endParaRPr lang="en-US"/>
          </a:p>
        </p:txBody>
      </p:sp>
      <p:sp>
        <p:nvSpPr>
          <p:cNvPr id="5" name="Slide Number Placeholder 4"/>
          <p:cNvSpPr>
            <a:spLocks noGrp="1"/>
          </p:cNvSpPr>
          <p:nvPr>
            <p:ph type="sldNum" sz="quarter" idx="11"/>
          </p:nvPr>
        </p:nvSpPr>
        <p:spPr/>
        <p:txBody>
          <a:bodyPr/>
          <a:lstStyle/>
          <a:p>
            <a:pPr>
              <a:defRPr/>
            </a:pPr>
            <a:fld id="{14FCBA16-DE1A-4BB6-886B-C2D02154CBB0}" type="slidenum">
              <a:rPr lang="en-US" altLang="en-US" smtClean="0"/>
              <a:pPr>
                <a:defRPr/>
              </a:pPr>
              <a:t>11</a:t>
            </a:fld>
            <a:endParaRPr lang="en-US" altLang="en-US"/>
          </a:p>
        </p:txBody>
      </p:sp>
      <p:grpSp>
        <p:nvGrpSpPr>
          <p:cNvPr id="54" name="Group 53"/>
          <p:cNvGrpSpPr/>
          <p:nvPr/>
        </p:nvGrpSpPr>
        <p:grpSpPr>
          <a:xfrm>
            <a:off x="4495800" y="914400"/>
            <a:ext cx="4572000" cy="4878388"/>
            <a:chOff x="4038600" y="1219200"/>
            <a:chExt cx="4572000" cy="4878388"/>
          </a:xfrm>
        </p:grpSpPr>
        <p:grpSp>
          <p:nvGrpSpPr>
            <p:cNvPr id="51" name="Group 50"/>
            <p:cNvGrpSpPr/>
            <p:nvPr/>
          </p:nvGrpSpPr>
          <p:grpSpPr>
            <a:xfrm>
              <a:off x="4038600" y="1219200"/>
              <a:ext cx="3338285" cy="4878388"/>
              <a:chOff x="2300515" y="1143001"/>
              <a:chExt cx="3338285" cy="4878388"/>
            </a:xfrm>
          </p:grpSpPr>
          <p:grpSp>
            <p:nvGrpSpPr>
              <p:cNvPr id="25" name="Group 24"/>
              <p:cNvGrpSpPr/>
              <p:nvPr/>
            </p:nvGrpSpPr>
            <p:grpSpPr>
              <a:xfrm>
                <a:off x="3352800" y="1143001"/>
                <a:ext cx="2286000" cy="4878388"/>
                <a:chOff x="0" y="0"/>
                <a:chExt cx="2535767" cy="5180965"/>
              </a:xfrm>
            </p:grpSpPr>
            <p:sp>
              <p:nvSpPr>
                <p:cNvPr id="26" name="Text Box 19"/>
                <p:cNvSpPr txBox="1">
                  <a:spLocks noChangeArrowheads="1"/>
                </p:cNvSpPr>
                <p:nvPr/>
              </p:nvSpPr>
              <p:spPr bwMode="auto">
                <a:xfrm>
                  <a:off x="0" y="0"/>
                  <a:ext cx="2497455" cy="367665"/>
                </a:xfrm>
                <a:prstGeom prst="rect">
                  <a:avLst/>
                </a:prstGeom>
                <a:solidFill>
                  <a:srgbClr val="FFFFFF"/>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a:effectLst/>
                      <a:latin typeface="Arial" panose="020B0604020202020204" pitchFamily="34" charset="0"/>
                      <a:ea typeface="MS Mincho" panose="02020609040205080304" pitchFamily="49" charset="-128"/>
                      <a:cs typeface="Arial" panose="020B0604020202020204" pitchFamily="34" charset="0"/>
                    </a:rPr>
                    <a:t>Indicator Section</a:t>
                  </a:r>
                  <a:endParaRPr lang="en-GB" sz="1100">
                    <a:effectLst/>
                    <a:latin typeface="Arial" panose="020B0604020202020204" pitchFamily="34" charset="0"/>
                    <a:ea typeface="MS Mincho" panose="02020609040205080304" pitchFamily="49" charset="-128"/>
                    <a:cs typeface="Times New Roman" panose="02020603050405020304" pitchFamily="18" charset="0"/>
                  </a:endParaRPr>
                </a:p>
                <a:p>
                  <a:pPr algn="ctr">
                    <a:spcAft>
                      <a:spcPts val="0"/>
                    </a:spcAft>
                  </a:pPr>
                  <a:r>
                    <a:rPr lang="en-GB" sz="1100">
                      <a:effectLst/>
                      <a:latin typeface="Arial" panose="020B0604020202020204" pitchFamily="34" charset="0"/>
                      <a:ea typeface="MS Mincho" panose="02020609040205080304" pitchFamily="49" charset="-128"/>
                      <a:cs typeface="Times New Roman" panose="02020603050405020304" pitchFamily="18" charset="0"/>
                    </a:rPr>
                    <a:t> </a:t>
                  </a:r>
                </a:p>
              </p:txBody>
            </p:sp>
            <p:sp>
              <p:nvSpPr>
                <p:cNvPr id="27" name="Text Box 20"/>
                <p:cNvSpPr txBox="1">
                  <a:spLocks noChangeArrowheads="1"/>
                </p:cNvSpPr>
                <p:nvPr/>
              </p:nvSpPr>
              <p:spPr bwMode="auto">
                <a:xfrm>
                  <a:off x="0" y="444500"/>
                  <a:ext cx="2497667" cy="367665"/>
                </a:xfrm>
                <a:prstGeom prst="rect">
                  <a:avLst/>
                </a:prstGeom>
                <a:solidFill>
                  <a:srgbClr val="FFFFFF"/>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Originator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28" name="Text Box 21"/>
                <p:cNvSpPr txBox="1">
                  <a:spLocks noChangeArrowheads="1"/>
                </p:cNvSpPr>
                <p:nvPr/>
              </p:nvSpPr>
              <p:spPr bwMode="auto">
                <a:xfrm>
                  <a:off x="0" y="859367"/>
                  <a:ext cx="2501900"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Repetitions and Index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29" name="Text Box 22"/>
                <p:cNvSpPr txBox="1">
                  <a:spLocks noChangeArrowheads="1"/>
                </p:cNvSpPr>
                <p:nvPr/>
              </p:nvSpPr>
              <p:spPr bwMode="auto">
                <a:xfrm>
                  <a:off x="0" y="1286933"/>
                  <a:ext cx="2510155"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Time Domain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0" name="Text Box 23"/>
                <p:cNvSpPr txBox="1">
                  <a:spLocks noChangeArrowheads="1"/>
                </p:cNvSpPr>
                <p:nvPr/>
              </p:nvSpPr>
              <p:spPr bwMode="auto">
                <a:xfrm>
                  <a:off x="0" y="1718733"/>
                  <a:ext cx="2510155" cy="367665"/>
                </a:xfrm>
                <a:prstGeom prst="rect">
                  <a:avLst/>
                </a:prstGeom>
                <a:solidFill>
                  <a:schemeClr val="accent2">
                    <a:lumMod val="40000"/>
                    <a:lumOff val="60000"/>
                  </a:schemeClr>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dirty="0">
                      <a:effectLst/>
                      <a:latin typeface="Arial Bold" panose="020B0704020202020204" pitchFamily="34" charset="0"/>
                      <a:ea typeface="MS Mincho" panose="02020609040205080304" pitchFamily="49" charset="-128"/>
                      <a:cs typeface="Arial" panose="020B0604020202020204" pitchFamily="34" charset="0"/>
                    </a:rPr>
                    <a:t>Horizontal Domain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1" name="Text Box 24"/>
                <p:cNvSpPr txBox="1">
                  <a:spLocks noChangeArrowheads="1"/>
                </p:cNvSpPr>
                <p:nvPr/>
              </p:nvSpPr>
              <p:spPr bwMode="auto">
                <a:xfrm>
                  <a:off x="0" y="2154767"/>
                  <a:ext cx="2510367"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Vertical Domain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2" name="Text Box 25"/>
                <p:cNvSpPr txBox="1">
                  <a:spLocks noChangeArrowheads="1"/>
                </p:cNvSpPr>
                <p:nvPr/>
              </p:nvSpPr>
              <p:spPr bwMode="auto">
                <a:xfrm>
                  <a:off x="0" y="2569633"/>
                  <a:ext cx="2510155" cy="367665"/>
                </a:xfrm>
                <a:prstGeom prst="rect">
                  <a:avLst/>
                </a:prstGeom>
                <a:noFill/>
                <a:ln>
                  <a:headEnd/>
                  <a:tailEnd/>
                </a:ln>
                <a:effectLst/>
              </p:spPr>
              <p:style>
                <a:lnRef idx="1">
                  <a:schemeClr val="accent2"/>
                </a:lnRef>
                <a:fillRef idx="2">
                  <a:schemeClr val="accent2"/>
                </a:fillRef>
                <a:effectRef idx="1">
                  <a:schemeClr val="accent2"/>
                </a:effectRef>
                <a:fontRef idx="minor">
                  <a:schemeClr val="dk1"/>
                </a:fontRef>
              </p:style>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Generating Process Section </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3" name="Text Box 26"/>
                <p:cNvSpPr txBox="1">
                  <a:spLocks noChangeArrowheads="1"/>
                </p:cNvSpPr>
                <p:nvPr/>
              </p:nvSpPr>
              <p:spPr bwMode="auto">
                <a:xfrm>
                  <a:off x="0" y="2997200"/>
                  <a:ext cx="2510155" cy="367665"/>
                </a:xfrm>
                <a:prstGeom prst="rect">
                  <a:avLst/>
                </a:prstGeom>
                <a:noFill/>
                <a:ln>
                  <a:headEnd/>
                  <a:tailEnd/>
                </a:ln>
                <a:effectLst/>
              </p:spPr>
              <p:style>
                <a:lnRef idx="1">
                  <a:schemeClr val="accent2"/>
                </a:lnRef>
                <a:fillRef idx="2">
                  <a:schemeClr val="accent2"/>
                </a:fillRef>
                <a:effectRef idx="1">
                  <a:schemeClr val="accent2"/>
                </a:effectRef>
                <a:fontRef idx="minor">
                  <a:schemeClr val="dk1"/>
                </a:fontRef>
              </p:style>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Observed </a:t>
                  </a:r>
                  <a:r>
                    <a:rPr lang="en-GB" sz="1000" b="1" dirty="0">
                      <a:effectLst/>
                      <a:latin typeface="Arial" panose="020B0604020202020204" pitchFamily="34" charset="0"/>
                      <a:ea typeface="MS Mincho" panose="02020609040205080304" pitchFamily="49" charset="-128"/>
                      <a:cs typeface="Arial" panose="020B0604020202020204" pitchFamily="34" charset="0"/>
                    </a:rPr>
                    <a:t>Property Section </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4" name="Text Box 27"/>
                <p:cNvSpPr txBox="1">
                  <a:spLocks noChangeArrowheads="1"/>
                </p:cNvSpPr>
                <p:nvPr/>
              </p:nvSpPr>
              <p:spPr bwMode="auto">
                <a:xfrm>
                  <a:off x="0" y="3412067"/>
                  <a:ext cx="2510155"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Data Representation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5" name="Text Box 27"/>
                <p:cNvSpPr txBox="1">
                  <a:spLocks noChangeArrowheads="1"/>
                </p:cNvSpPr>
                <p:nvPr/>
              </p:nvSpPr>
              <p:spPr bwMode="auto">
                <a:xfrm>
                  <a:off x="0" y="4330700"/>
                  <a:ext cx="2527300"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Data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6" name="Text Box 27"/>
                <p:cNvSpPr txBox="1">
                  <a:spLocks noChangeArrowheads="1"/>
                </p:cNvSpPr>
                <p:nvPr/>
              </p:nvSpPr>
              <p:spPr bwMode="auto">
                <a:xfrm>
                  <a:off x="0" y="3873500"/>
                  <a:ext cx="2518410"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a:effectLst/>
                      <a:latin typeface="Arial" panose="020B0604020202020204" pitchFamily="34" charset="0"/>
                      <a:ea typeface="MS Mincho" panose="02020609040205080304" pitchFamily="49" charset="-128"/>
                      <a:cs typeface="Arial" panose="020B0604020202020204" pitchFamily="34" charset="0"/>
                    </a:rPr>
                    <a:t>Overlay Section</a:t>
                  </a:r>
                  <a:endParaRPr lang="en-GB" sz="110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7" name="Text Box 27"/>
                <p:cNvSpPr txBox="1">
                  <a:spLocks noChangeArrowheads="1"/>
                </p:cNvSpPr>
                <p:nvPr/>
              </p:nvSpPr>
              <p:spPr bwMode="auto">
                <a:xfrm>
                  <a:off x="0" y="4813300"/>
                  <a:ext cx="2535767" cy="367665"/>
                </a:xfrm>
                <a:prstGeom prst="rect">
                  <a:avLst/>
                </a:prstGeom>
                <a:solidFill>
                  <a:srgbClr val="FFFFFF"/>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a:effectLst/>
                      <a:latin typeface="Arial" panose="020B0604020202020204" pitchFamily="34" charset="0"/>
                      <a:ea typeface="MS Mincho" panose="02020609040205080304" pitchFamily="49" charset="-128"/>
                      <a:cs typeface="Arial" panose="020B0604020202020204" pitchFamily="34" charset="0"/>
                    </a:rPr>
                    <a:t>End Section</a:t>
                  </a:r>
                  <a:endParaRPr lang="en-GB" sz="1100">
                    <a:effectLst/>
                    <a:latin typeface="Arial" panose="020B0604020202020204" pitchFamily="34" charset="0"/>
                    <a:ea typeface="MS Mincho" panose="02020609040205080304" pitchFamily="49" charset="-128"/>
                    <a:cs typeface="Times New Roman" panose="02020603050405020304" pitchFamily="18" charset="0"/>
                  </a:endParaRPr>
                </a:p>
              </p:txBody>
            </p:sp>
          </p:grpSp>
          <p:grpSp>
            <p:nvGrpSpPr>
              <p:cNvPr id="38" name="Group 37"/>
              <p:cNvGrpSpPr/>
              <p:nvPr/>
            </p:nvGrpSpPr>
            <p:grpSpPr>
              <a:xfrm>
                <a:off x="2300515" y="1143001"/>
                <a:ext cx="1030514" cy="4878388"/>
                <a:chOff x="0" y="0"/>
                <a:chExt cx="2535767" cy="5180965"/>
              </a:xfrm>
            </p:grpSpPr>
            <p:sp>
              <p:nvSpPr>
                <p:cNvPr id="39" name="Text Box 19"/>
                <p:cNvSpPr txBox="1">
                  <a:spLocks noChangeArrowheads="1"/>
                </p:cNvSpPr>
                <p:nvPr/>
              </p:nvSpPr>
              <p:spPr bwMode="auto">
                <a:xfrm>
                  <a:off x="0" y="0"/>
                  <a:ext cx="24974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0</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a:p>
                  <a:pPr algn="ctr">
                    <a:spcAft>
                      <a:spcPts val="0"/>
                    </a:spcAft>
                  </a:pPr>
                  <a:r>
                    <a:rPr lang="en-GB" sz="1100" dirty="0">
                      <a:effectLst/>
                      <a:latin typeface="Arial" panose="020B0604020202020204" pitchFamily="34" charset="0"/>
                      <a:ea typeface="MS Mincho" panose="02020609040205080304" pitchFamily="49" charset="-128"/>
                      <a:cs typeface="Times New Roman" panose="02020603050405020304" pitchFamily="18" charset="0"/>
                    </a:rPr>
                    <a:t> </a:t>
                  </a:r>
                </a:p>
              </p:txBody>
            </p:sp>
            <p:sp>
              <p:nvSpPr>
                <p:cNvPr id="40" name="Text Box 20"/>
                <p:cNvSpPr txBox="1">
                  <a:spLocks noChangeArrowheads="1"/>
                </p:cNvSpPr>
                <p:nvPr/>
              </p:nvSpPr>
              <p:spPr bwMode="auto">
                <a:xfrm>
                  <a:off x="0" y="444500"/>
                  <a:ext cx="2497667"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1</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1" name="Text Box 21"/>
                <p:cNvSpPr txBox="1">
                  <a:spLocks noChangeArrowheads="1"/>
                </p:cNvSpPr>
                <p:nvPr/>
              </p:nvSpPr>
              <p:spPr bwMode="auto">
                <a:xfrm>
                  <a:off x="0" y="859367"/>
                  <a:ext cx="2501900"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2</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2" name="Text Box 22"/>
                <p:cNvSpPr txBox="1">
                  <a:spLocks noChangeArrowheads="1"/>
                </p:cNvSpPr>
                <p:nvPr/>
              </p:nvSpPr>
              <p:spPr bwMode="auto">
                <a:xfrm>
                  <a:off x="0" y="1286933"/>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3</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3" name="Text Box 23"/>
                <p:cNvSpPr txBox="1">
                  <a:spLocks noChangeArrowheads="1"/>
                </p:cNvSpPr>
                <p:nvPr/>
              </p:nvSpPr>
              <p:spPr bwMode="auto">
                <a:xfrm>
                  <a:off x="0" y="1718733"/>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dirty="0" smtClean="0">
                      <a:effectLst/>
                      <a:latin typeface="Arial Bold" panose="020B0704020202020204" pitchFamily="34" charset="0"/>
                      <a:ea typeface="MS Mincho" panose="02020609040205080304" pitchFamily="49" charset="-128"/>
                      <a:cs typeface="Arial" panose="020B0604020202020204" pitchFamily="34" charset="0"/>
                    </a:rPr>
                    <a:t>Section 4</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4" name="Text Box 24"/>
                <p:cNvSpPr txBox="1">
                  <a:spLocks noChangeArrowheads="1"/>
                </p:cNvSpPr>
                <p:nvPr/>
              </p:nvSpPr>
              <p:spPr bwMode="auto">
                <a:xfrm>
                  <a:off x="0" y="2154767"/>
                  <a:ext cx="2510367"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5</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5" name="Text Box 25"/>
                <p:cNvSpPr txBox="1">
                  <a:spLocks noChangeArrowheads="1"/>
                </p:cNvSpPr>
                <p:nvPr/>
              </p:nvSpPr>
              <p:spPr bwMode="auto">
                <a:xfrm>
                  <a:off x="0" y="2569633"/>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6</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6" name="Text Box 26"/>
                <p:cNvSpPr txBox="1">
                  <a:spLocks noChangeArrowheads="1"/>
                </p:cNvSpPr>
                <p:nvPr/>
              </p:nvSpPr>
              <p:spPr bwMode="auto">
                <a:xfrm>
                  <a:off x="0" y="2997200"/>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7</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7" name="Text Box 27"/>
                <p:cNvSpPr txBox="1">
                  <a:spLocks noChangeArrowheads="1"/>
                </p:cNvSpPr>
                <p:nvPr/>
              </p:nvSpPr>
              <p:spPr bwMode="auto">
                <a:xfrm>
                  <a:off x="0" y="3412067"/>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8</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8" name="Text Box 27"/>
                <p:cNvSpPr txBox="1">
                  <a:spLocks noChangeArrowheads="1"/>
                </p:cNvSpPr>
                <p:nvPr/>
              </p:nvSpPr>
              <p:spPr bwMode="auto">
                <a:xfrm>
                  <a:off x="0" y="4330700"/>
                  <a:ext cx="2527300"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10</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9" name="Text Box 27"/>
                <p:cNvSpPr txBox="1">
                  <a:spLocks noChangeArrowheads="1"/>
                </p:cNvSpPr>
                <p:nvPr/>
              </p:nvSpPr>
              <p:spPr bwMode="auto">
                <a:xfrm>
                  <a:off x="0" y="3873500"/>
                  <a:ext cx="2518410"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9</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50" name="Text Box 27"/>
                <p:cNvSpPr txBox="1">
                  <a:spLocks noChangeArrowheads="1"/>
                </p:cNvSpPr>
                <p:nvPr/>
              </p:nvSpPr>
              <p:spPr bwMode="auto">
                <a:xfrm>
                  <a:off x="0" y="4813300"/>
                  <a:ext cx="2535767"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11</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grpSp>
        </p:grpSp>
        <p:sp>
          <p:nvSpPr>
            <p:cNvPr id="52" name="Right Brace 51"/>
            <p:cNvSpPr/>
            <p:nvPr/>
          </p:nvSpPr>
          <p:spPr>
            <a:xfrm>
              <a:off x="7467600" y="2430974"/>
              <a:ext cx="304800" cy="3220769"/>
            </a:xfrm>
            <a:prstGeom prst="rightBrace">
              <a:avLst>
                <a:gd name="adj1" fmla="val 8333"/>
                <a:gd name="adj2" fmla="val 4707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3" name="TextBox 52"/>
            <p:cNvSpPr txBox="1"/>
            <p:nvPr/>
          </p:nvSpPr>
          <p:spPr>
            <a:xfrm>
              <a:off x="7772400" y="3813716"/>
              <a:ext cx="838200" cy="276999"/>
            </a:xfrm>
            <a:prstGeom prst="rect">
              <a:avLst/>
            </a:prstGeom>
            <a:noFill/>
          </p:spPr>
          <p:txBody>
            <a:bodyPr wrap="square" rtlCol="0">
              <a:spAutoFit/>
            </a:bodyPr>
            <a:lstStyle/>
            <a:p>
              <a:r>
                <a:rPr lang="en-GB" sz="1200" dirty="0" smtClean="0"/>
                <a:t>repeated</a:t>
              </a:r>
              <a:endParaRPr lang="en-GB" sz="1600" dirty="0"/>
            </a:p>
          </p:txBody>
        </p:sp>
      </p:grpSp>
      <p:sp>
        <p:nvSpPr>
          <p:cNvPr id="55" name="TextBox 54"/>
          <p:cNvSpPr txBox="1"/>
          <p:nvPr/>
        </p:nvSpPr>
        <p:spPr>
          <a:xfrm>
            <a:off x="250824" y="1087496"/>
            <a:ext cx="4459061" cy="4856104"/>
          </a:xfrm>
          <a:prstGeom prst="rect">
            <a:avLst/>
          </a:prstGeom>
          <a:noFill/>
        </p:spPr>
        <p:txBody>
          <a:bodyPr wrap="square" rtlCol="0">
            <a:noAutofit/>
          </a:bodyPr>
          <a:lstStyle/>
          <a:p>
            <a:pPr marL="342900" indent="-342900">
              <a:buFont typeface="+mj-lt"/>
              <a:buAutoNum type="arabicPeriod"/>
            </a:pPr>
            <a:r>
              <a:rPr lang="en-GB" sz="1800" dirty="0" smtClean="0">
                <a:latin typeface="Calibri" panose="020F0502020204030204" pitchFamily="34" charset="0"/>
              </a:rPr>
              <a:t>GRID is a special case of Horizontal Domain realised with particular templates</a:t>
            </a:r>
          </a:p>
          <a:p>
            <a:pPr marL="342900" indent="-342900">
              <a:buFont typeface="+mj-lt"/>
              <a:buAutoNum type="arabicPeriod"/>
            </a:pPr>
            <a:r>
              <a:rPr lang="en-GB" sz="1800" dirty="0" smtClean="0">
                <a:latin typeface="Calibri" panose="020F0502020204030204" pitchFamily="34" charset="0"/>
              </a:rPr>
              <a:t>In the new structure we can think to have one single point and by repetition of sections a vertical profile or a time series.</a:t>
            </a:r>
          </a:p>
          <a:p>
            <a:pPr marL="342900" indent="-342900">
              <a:buFont typeface="+mj-lt"/>
              <a:buAutoNum type="arabicPeriod"/>
            </a:pPr>
            <a:r>
              <a:rPr lang="en-GB" sz="1800" dirty="0" smtClean="0">
                <a:latin typeface="Calibri" panose="020F0502020204030204" pitchFamily="34" charset="0"/>
              </a:rPr>
              <a:t>Some geometries may require external reference to a grid. This can be implemented in a template.</a:t>
            </a:r>
          </a:p>
          <a:p>
            <a:pPr marL="342900" indent="-342900">
              <a:buFont typeface="+mj-lt"/>
              <a:buAutoNum type="arabicPeriod"/>
            </a:pPr>
            <a:r>
              <a:rPr lang="en-GB" sz="1800" dirty="0" smtClean="0">
                <a:latin typeface="Calibri" panose="020F0502020204030204" pitchFamily="34" charset="0"/>
              </a:rPr>
              <a:t>A template with a list of latitude/longitude points can be defined.</a:t>
            </a:r>
          </a:p>
        </p:txBody>
      </p:sp>
    </p:spTree>
    <p:extLst>
      <p:ext uri="{BB962C8B-B14F-4D97-AF65-F5344CB8AC3E}">
        <p14:creationId xmlns:p14="http://schemas.microsoft.com/office/powerpoint/2010/main" val="330265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75000"/>
                  </a:schemeClr>
                </a:solidFill>
              </a:rPr>
              <a:t>GRIB Edition 3 requirements</a:t>
            </a:r>
            <a:endParaRPr lang="en-GB" dirty="0">
              <a:solidFill>
                <a:schemeClr val="accent2">
                  <a:lumMod val="75000"/>
                </a:schemeClr>
              </a:solidFill>
            </a:endParaRPr>
          </a:p>
        </p:txBody>
      </p:sp>
      <p:sp>
        <p:nvSpPr>
          <p:cNvPr id="3" name="Content Placeholder 2"/>
          <p:cNvSpPr>
            <a:spLocks noGrp="1"/>
          </p:cNvSpPr>
          <p:nvPr>
            <p:ph idx="1"/>
          </p:nvPr>
        </p:nvSpPr>
        <p:spPr>
          <a:xfrm>
            <a:off x="502217" y="1143000"/>
            <a:ext cx="8211004" cy="4897437"/>
          </a:xfrm>
        </p:spPr>
        <p:txBody>
          <a:bodyPr/>
          <a:lstStyle/>
          <a:p>
            <a:pPr>
              <a:buFont typeface="+mj-lt"/>
              <a:buAutoNum type="arabicPeriod"/>
            </a:pPr>
            <a:r>
              <a:rPr lang="en-GB" sz="1800" dirty="0" smtClean="0">
                <a:solidFill>
                  <a:schemeClr val="bg2">
                    <a:lumMod val="60000"/>
                    <a:lumOff val="40000"/>
                  </a:schemeClr>
                </a:solidFill>
              </a:rPr>
              <a:t>Harmonisation with OGC O&amp;M ISO 19156.</a:t>
            </a:r>
          </a:p>
          <a:p>
            <a:pPr>
              <a:buFont typeface="+mj-lt"/>
              <a:buAutoNum type="arabicPeriod"/>
            </a:pPr>
            <a:r>
              <a:rPr lang="en-GB" sz="1800" dirty="0" smtClean="0">
                <a:solidFill>
                  <a:schemeClr val="bg2">
                    <a:lumMod val="60000"/>
                    <a:lumOff val="40000"/>
                  </a:schemeClr>
                </a:solidFill>
              </a:rPr>
              <a:t>More flexibility by introducing templates in each section and implementing a better separation of time, space, parameter, process and data in different sections.</a:t>
            </a:r>
          </a:p>
          <a:p>
            <a:pPr>
              <a:buFont typeface="+mj-lt"/>
              <a:buAutoNum type="arabicPeriod"/>
            </a:pPr>
            <a:r>
              <a:rPr lang="en-GB" sz="1800" dirty="0" smtClean="0">
                <a:solidFill>
                  <a:schemeClr val="bg2">
                    <a:lumMod val="60000"/>
                    <a:lumOff val="40000"/>
                  </a:schemeClr>
                </a:solidFill>
              </a:rPr>
              <a:t>Multiple bitmaps. The possibility to associate multiple bitmaps to a field.</a:t>
            </a:r>
          </a:p>
          <a:p>
            <a:pPr>
              <a:buFont typeface="+mj-lt"/>
              <a:buAutoNum type="arabicPeriod"/>
            </a:pPr>
            <a:r>
              <a:rPr lang="en-GB" sz="1800" dirty="0" smtClean="0">
                <a:solidFill>
                  <a:schemeClr val="bg2">
                    <a:lumMod val="60000"/>
                    <a:lumOff val="40000"/>
                  </a:schemeClr>
                </a:solidFill>
              </a:rPr>
              <a:t>Separation of data and metadata. It must be possible and efficient to list the content of the message without decoding the full dataset also for multi field data.</a:t>
            </a:r>
          </a:p>
          <a:p>
            <a:pPr>
              <a:buFont typeface="+mj-lt"/>
              <a:buAutoNum type="arabicPeriod"/>
            </a:pPr>
            <a:r>
              <a:rPr lang="en-GB" sz="1800" dirty="0" smtClean="0">
                <a:solidFill>
                  <a:schemeClr val="bg2">
                    <a:lumMod val="60000"/>
                    <a:lumOff val="40000"/>
                  </a:schemeClr>
                </a:solidFill>
              </a:rPr>
              <a:t>Redefine the term GRID as more objects which cannot be classified with the classical term of GRID need to be represented in GRIB.</a:t>
            </a:r>
          </a:p>
          <a:p>
            <a:pPr>
              <a:buFont typeface="+mj-lt"/>
              <a:buAutoNum type="arabicPeriod"/>
            </a:pPr>
            <a:r>
              <a:rPr lang="en-GB" sz="1800" dirty="0" smtClean="0"/>
              <a:t>A way to associate two fields in the same message. </a:t>
            </a:r>
          </a:p>
          <a:p>
            <a:pPr>
              <a:buFont typeface="+mj-lt"/>
              <a:buAutoNum type="arabicPeriod"/>
            </a:pPr>
            <a:r>
              <a:rPr lang="en-GB" sz="1800" dirty="0" smtClean="0">
                <a:solidFill>
                  <a:schemeClr val="bg2">
                    <a:lumMod val="60000"/>
                    <a:lumOff val="40000"/>
                  </a:schemeClr>
                </a:solidFill>
              </a:rPr>
              <a:t>The possibility to use different units for the same parameter.</a:t>
            </a:r>
          </a:p>
          <a:p>
            <a:pPr>
              <a:buFont typeface="+mj-lt"/>
              <a:buAutoNum type="arabicPeriod"/>
            </a:pPr>
            <a:r>
              <a:rPr lang="en-GB" sz="1800" dirty="0" smtClean="0">
                <a:solidFill>
                  <a:schemeClr val="bg2">
                    <a:lumMod val="60000"/>
                    <a:lumOff val="40000"/>
                  </a:schemeClr>
                </a:solidFill>
              </a:rPr>
              <a:t>Terms unique and available through the web registry codes.wmo.int </a:t>
            </a:r>
          </a:p>
          <a:p>
            <a:pPr>
              <a:buFont typeface="+mj-lt"/>
              <a:buAutoNum type="arabicPeriod"/>
            </a:pPr>
            <a:r>
              <a:rPr lang="en-GB" sz="1800" dirty="0" smtClean="0">
                <a:solidFill>
                  <a:schemeClr val="bg2">
                    <a:lumMod val="60000"/>
                    <a:lumOff val="40000"/>
                  </a:schemeClr>
                </a:solidFill>
              </a:rPr>
              <a:t>Ambiguity in the regulations and notes has to be eliminated as much as possible by introducing clear explanation and examples.</a:t>
            </a:r>
          </a:p>
        </p:txBody>
      </p:sp>
      <p:sp>
        <p:nvSpPr>
          <p:cNvPr id="4" name="Footer Placeholder 3"/>
          <p:cNvSpPr>
            <a:spLocks noGrp="1"/>
          </p:cNvSpPr>
          <p:nvPr>
            <p:ph type="ftr" sz="quarter" idx="10"/>
          </p:nvPr>
        </p:nvSpPr>
        <p:spPr/>
        <p:txBody>
          <a:bodyPr/>
          <a:lstStyle/>
          <a:p>
            <a:pPr>
              <a:defRPr/>
            </a:pPr>
            <a:r>
              <a:rPr lang="en-US" smtClean="0"/>
              <a:t>IPET-DRMM-IV </a:t>
            </a:r>
            <a:endParaRPr lang="en-US"/>
          </a:p>
        </p:txBody>
      </p:sp>
      <p:sp>
        <p:nvSpPr>
          <p:cNvPr id="5" name="Slide Number Placeholder 4"/>
          <p:cNvSpPr>
            <a:spLocks noGrp="1"/>
          </p:cNvSpPr>
          <p:nvPr>
            <p:ph type="sldNum" sz="quarter" idx="11"/>
          </p:nvPr>
        </p:nvSpPr>
        <p:spPr/>
        <p:txBody>
          <a:bodyPr/>
          <a:lstStyle/>
          <a:p>
            <a:pPr>
              <a:defRPr/>
            </a:pPr>
            <a:fld id="{14FCBA16-DE1A-4BB6-886B-C2D02154CBB0}" type="slidenum">
              <a:rPr lang="en-US" altLang="en-US" smtClean="0"/>
              <a:pPr>
                <a:defRPr/>
              </a:pPr>
              <a:t>12</a:t>
            </a:fld>
            <a:endParaRPr lang="en-US" altLang="en-US"/>
          </a:p>
        </p:txBody>
      </p:sp>
    </p:spTree>
    <p:extLst>
      <p:ext uri="{BB962C8B-B14F-4D97-AF65-F5344CB8AC3E}">
        <p14:creationId xmlns:p14="http://schemas.microsoft.com/office/powerpoint/2010/main" val="24001932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75000"/>
                  </a:schemeClr>
                </a:solidFill>
              </a:rPr>
              <a:t>GRIB edition </a:t>
            </a:r>
            <a:r>
              <a:rPr lang="en-GB" dirty="0" smtClean="0">
                <a:solidFill>
                  <a:schemeClr val="accent2">
                    <a:lumMod val="75000"/>
                  </a:schemeClr>
                </a:solidFill>
              </a:rPr>
              <a:t>3 – Referencing fields</a:t>
            </a:r>
            <a:endParaRPr lang="en-GB" dirty="0">
              <a:solidFill>
                <a:schemeClr val="accent2">
                  <a:lumMod val="75000"/>
                </a:schemeClr>
              </a:solidFill>
            </a:endParaRPr>
          </a:p>
        </p:txBody>
      </p:sp>
      <p:sp>
        <p:nvSpPr>
          <p:cNvPr id="4" name="Footer Placeholder 3"/>
          <p:cNvSpPr>
            <a:spLocks noGrp="1"/>
          </p:cNvSpPr>
          <p:nvPr>
            <p:ph type="ftr" sz="quarter" idx="10"/>
          </p:nvPr>
        </p:nvSpPr>
        <p:spPr/>
        <p:txBody>
          <a:bodyPr/>
          <a:lstStyle/>
          <a:p>
            <a:pPr>
              <a:defRPr/>
            </a:pPr>
            <a:r>
              <a:rPr lang="en-US" smtClean="0"/>
              <a:t>IPET-DRMM-IV </a:t>
            </a:r>
            <a:endParaRPr lang="en-US"/>
          </a:p>
        </p:txBody>
      </p:sp>
      <p:sp>
        <p:nvSpPr>
          <p:cNvPr id="5" name="Slide Number Placeholder 4"/>
          <p:cNvSpPr>
            <a:spLocks noGrp="1"/>
          </p:cNvSpPr>
          <p:nvPr>
            <p:ph type="sldNum" sz="quarter" idx="11"/>
          </p:nvPr>
        </p:nvSpPr>
        <p:spPr/>
        <p:txBody>
          <a:bodyPr/>
          <a:lstStyle/>
          <a:p>
            <a:pPr>
              <a:defRPr/>
            </a:pPr>
            <a:fld id="{14FCBA16-DE1A-4BB6-886B-C2D02154CBB0}" type="slidenum">
              <a:rPr lang="en-US" altLang="en-US" smtClean="0"/>
              <a:pPr>
                <a:defRPr/>
              </a:pPr>
              <a:t>13</a:t>
            </a:fld>
            <a:endParaRPr lang="en-US" altLang="en-US"/>
          </a:p>
        </p:txBody>
      </p:sp>
      <p:grpSp>
        <p:nvGrpSpPr>
          <p:cNvPr id="54" name="Group 53"/>
          <p:cNvGrpSpPr/>
          <p:nvPr/>
        </p:nvGrpSpPr>
        <p:grpSpPr>
          <a:xfrm>
            <a:off x="4114800" y="914400"/>
            <a:ext cx="5181600" cy="4878389"/>
            <a:chOff x="4038600" y="1219200"/>
            <a:chExt cx="4572000" cy="4878389"/>
          </a:xfrm>
        </p:grpSpPr>
        <p:grpSp>
          <p:nvGrpSpPr>
            <p:cNvPr id="51" name="Group 50"/>
            <p:cNvGrpSpPr/>
            <p:nvPr/>
          </p:nvGrpSpPr>
          <p:grpSpPr>
            <a:xfrm>
              <a:off x="4038600" y="1219200"/>
              <a:ext cx="3453164" cy="4878389"/>
              <a:chOff x="2300515" y="1143001"/>
              <a:chExt cx="3453164" cy="4878389"/>
            </a:xfrm>
          </p:grpSpPr>
          <p:grpSp>
            <p:nvGrpSpPr>
              <p:cNvPr id="25" name="Group 24"/>
              <p:cNvGrpSpPr/>
              <p:nvPr/>
            </p:nvGrpSpPr>
            <p:grpSpPr>
              <a:xfrm>
                <a:off x="3352799" y="1143001"/>
                <a:ext cx="2400880" cy="4878387"/>
                <a:chOff x="-1" y="-1"/>
                <a:chExt cx="2663199" cy="5180966"/>
              </a:xfrm>
            </p:grpSpPr>
            <p:sp>
              <p:nvSpPr>
                <p:cNvPr id="26" name="Text Box 19"/>
                <p:cNvSpPr txBox="1">
                  <a:spLocks noChangeArrowheads="1"/>
                </p:cNvSpPr>
                <p:nvPr/>
              </p:nvSpPr>
              <p:spPr bwMode="auto">
                <a:xfrm>
                  <a:off x="0" y="-1"/>
                  <a:ext cx="2622961" cy="367665"/>
                </a:xfrm>
                <a:prstGeom prst="rect">
                  <a:avLst/>
                </a:prstGeom>
                <a:solidFill>
                  <a:srgbClr val="FFFFFF"/>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Indicator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a:p>
                  <a:pPr algn="ctr">
                    <a:spcAft>
                      <a:spcPts val="0"/>
                    </a:spcAft>
                  </a:pPr>
                  <a:r>
                    <a:rPr lang="en-GB" sz="1100" dirty="0">
                      <a:effectLst/>
                      <a:latin typeface="Arial" panose="020B0604020202020204" pitchFamily="34" charset="0"/>
                      <a:ea typeface="MS Mincho" panose="02020609040205080304" pitchFamily="49" charset="-128"/>
                      <a:cs typeface="Times New Roman" panose="02020603050405020304" pitchFamily="18" charset="0"/>
                    </a:rPr>
                    <a:t> </a:t>
                  </a:r>
                </a:p>
              </p:txBody>
            </p:sp>
            <p:sp>
              <p:nvSpPr>
                <p:cNvPr id="27" name="Text Box 20"/>
                <p:cNvSpPr txBox="1">
                  <a:spLocks noChangeArrowheads="1"/>
                </p:cNvSpPr>
                <p:nvPr/>
              </p:nvSpPr>
              <p:spPr bwMode="auto">
                <a:xfrm>
                  <a:off x="0" y="444500"/>
                  <a:ext cx="2623183" cy="367665"/>
                </a:xfrm>
                <a:prstGeom prst="rect">
                  <a:avLst/>
                </a:prstGeom>
                <a:solidFill>
                  <a:srgbClr val="FFFFFF"/>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Originator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28" name="Text Box 21"/>
                <p:cNvSpPr txBox="1">
                  <a:spLocks noChangeArrowheads="1"/>
                </p:cNvSpPr>
                <p:nvPr/>
              </p:nvSpPr>
              <p:spPr bwMode="auto">
                <a:xfrm>
                  <a:off x="-1" y="859367"/>
                  <a:ext cx="2627629"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Repetitions and Index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29" name="Text Box 22"/>
                <p:cNvSpPr txBox="1">
                  <a:spLocks noChangeArrowheads="1"/>
                </p:cNvSpPr>
                <p:nvPr/>
              </p:nvSpPr>
              <p:spPr bwMode="auto">
                <a:xfrm>
                  <a:off x="0" y="1286934"/>
                  <a:ext cx="2636298"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spcAft>
                      <a:spcPts val="0"/>
                    </a:spcAft>
                  </a:pPr>
                  <a:r>
                    <a:rPr lang="en-GB" sz="1000" b="1" dirty="0" smtClean="0">
                      <a:solidFill>
                        <a:schemeClr val="accent2">
                          <a:lumMod val="40000"/>
                          <a:lumOff val="60000"/>
                        </a:schemeClr>
                      </a:solidFill>
                      <a:latin typeface="Arial" panose="020B0604020202020204" pitchFamily="34" charset="0"/>
                      <a:ea typeface="MS Mincho" panose="02020609040205080304" pitchFamily="49" charset="-128"/>
                      <a:cs typeface="Arial" panose="020B0604020202020204" pitchFamily="34" charset="0"/>
                    </a:rPr>
                    <a:t>SUI-TDS</a:t>
                  </a:r>
                  <a:r>
                    <a:rPr lang="en-GB" sz="1000" b="1" dirty="0" smtClean="0">
                      <a:latin typeface="Arial" panose="020B0604020202020204" pitchFamily="34" charset="0"/>
                      <a:ea typeface="MS Mincho" panose="02020609040205080304" pitchFamily="49" charset="-128"/>
                      <a:cs typeface="Arial" panose="020B0604020202020204" pitchFamily="34" charset="0"/>
                    </a:rPr>
                    <a:t> </a:t>
                  </a:r>
                  <a:r>
                    <a:rPr lang="en-GB" sz="1000" b="1" dirty="0" smtClean="0">
                      <a:effectLst/>
                      <a:latin typeface="Arial" panose="020B0604020202020204" pitchFamily="34" charset="0"/>
                      <a:ea typeface="MS Mincho" panose="02020609040205080304" pitchFamily="49" charset="-128"/>
                      <a:cs typeface="Arial" panose="020B0604020202020204" pitchFamily="34" charset="0"/>
                    </a:rPr>
                    <a:t>Time </a:t>
                  </a:r>
                  <a:r>
                    <a:rPr lang="en-GB" sz="1000" b="1" dirty="0">
                      <a:effectLst/>
                      <a:latin typeface="Arial" panose="020B0604020202020204" pitchFamily="34" charset="0"/>
                      <a:ea typeface="MS Mincho" panose="02020609040205080304" pitchFamily="49" charset="-128"/>
                      <a:cs typeface="Arial" panose="020B0604020202020204" pitchFamily="34" charset="0"/>
                    </a:rPr>
                    <a:t>Domain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0" name="Text Box 23"/>
                <p:cNvSpPr txBox="1">
                  <a:spLocks noChangeArrowheads="1"/>
                </p:cNvSpPr>
                <p:nvPr/>
              </p:nvSpPr>
              <p:spPr bwMode="auto">
                <a:xfrm>
                  <a:off x="-1" y="1718734"/>
                  <a:ext cx="2636298"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spcAft>
                      <a:spcPts val="0"/>
                    </a:spcAft>
                  </a:pPr>
                  <a:r>
                    <a:rPr lang="en-GB" sz="1000" dirty="0" smtClean="0">
                      <a:solidFill>
                        <a:schemeClr val="accent2">
                          <a:lumMod val="40000"/>
                          <a:lumOff val="60000"/>
                        </a:schemeClr>
                      </a:solidFill>
                      <a:effectLst/>
                      <a:latin typeface="Arial Bold" panose="020B0704020202020204" pitchFamily="34" charset="0"/>
                      <a:ea typeface="MS Mincho" panose="02020609040205080304" pitchFamily="49" charset="-128"/>
                      <a:cs typeface="Arial" panose="020B0604020202020204" pitchFamily="34" charset="0"/>
                    </a:rPr>
                    <a:t>SUI-HDS </a:t>
                  </a:r>
                  <a:r>
                    <a:rPr lang="en-GB" sz="1000" dirty="0" smtClean="0">
                      <a:effectLst/>
                      <a:latin typeface="Arial Bold" panose="020B0704020202020204" pitchFamily="34" charset="0"/>
                      <a:ea typeface="MS Mincho" panose="02020609040205080304" pitchFamily="49" charset="-128"/>
                      <a:cs typeface="Arial" panose="020B0604020202020204" pitchFamily="34" charset="0"/>
                    </a:rPr>
                    <a:t>Horizontal </a:t>
                  </a:r>
                  <a:r>
                    <a:rPr lang="en-GB" sz="1000" dirty="0">
                      <a:effectLst/>
                      <a:latin typeface="Arial Bold" panose="020B0704020202020204" pitchFamily="34" charset="0"/>
                      <a:ea typeface="MS Mincho" panose="02020609040205080304" pitchFamily="49" charset="-128"/>
                      <a:cs typeface="Arial" panose="020B0604020202020204" pitchFamily="34" charset="0"/>
                    </a:rPr>
                    <a:t>Domain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1" name="Text Box 24"/>
                <p:cNvSpPr txBox="1">
                  <a:spLocks noChangeArrowheads="1"/>
                </p:cNvSpPr>
                <p:nvPr/>
              </p:nvSpPr>
              <p:spPr bwMode="auto">
                <a:xfrm>
                  <a:off x="0" y="2154768"/>
                  <a:ext cx="2636521"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spcAft>
                      <a:spcPts val="0"/>
                    </a:spcAft>
                  </a:pPr>
                  <a:r>
                    <a:rPr lang="en-GB" sz="1000" b="1" dirty="0" smtClean="0">
                      <a:solidFill>
                        <a:schemeClr val="accent2">
                          <a:lumMod val="40000"/>
                          <a:lumOff val="60000"/>
                        </a:schemeClr>
                      </a:solidFill>
                      <a:effectLst/>
                      <a:latin typeface="Arial" panose="020B0604020202020204" pitchFamily="34" charset="0"/>
                      <a:ea typeface="MS Mincho" panose="02020609040205080304" pitchFamily="49" charset="-128"/>
                      <a:cs typeface="Arial" panose="020B0604020202020204" pitchFamily="34" charset="0"/>
                    </a:rPr>
                    <a:t>SUI-VDS</a:t>
                  </a:r>
                  <a:r>
                    <a:rPr lang="en-GB" sz="1000" b="1" dirty="0" smtClean="0">
                      <a:effectLst/>
                      <a:latin typeface="Arial" panose="020B0604020202020204" pitchFamily="34" charset="0"/>
                      <a:ea typeface="MS Mincho" panose="02020609040205080304" pitchFamily="49" charset="-128"/>
                      <a:cs typeface="Arial" panose="020B0604020202020204" pitchFamily="34" charset="0"/>
                    </a:rPr>
                    <a:t> Vertical </a:t>
                  </a:r>
                  <a:r>
                    <a:rPr lang="en-GB" sz="1000" b="1" dirty="0">
                      <a:effectLst/>
                      <a:latin typeface="Arial" panose="020B0604020202020204" pitchFamily="34" charset="0"/>
                      <a:ea typeface="MS Mincho" panose="02020609040205080304" pitchFamily="49" charset="-128"/>
                      <a:cs typeface="Arial" panose="020B0604020202020204" pitchFamily="34" charset="0"/>
                    </a:rPr>
                    <a:t>Domain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2" name="Text Box 25"/>
                <p:cNvSpPr txBox="1">
                  <a:spLocks noChangeArrowheads="1"/>
                </p:cNvSpPr>
                <p:nvPr/>
              </p:nvSpPr>
              <p:spPr bwMode="auto">
                <a:xfrm>
                  <a:off x="0" y="2569634"/>
                  <a:ext cx="2636298" cy="367665"/>
                </a:xfrm>
                <a:prstGeom prst="rect">
                  <a:avLst/>
                </a:prstGeom>
                <a:noFill/>
                <a:ln>
                  <a:headEnd/>
                  <a:tailEnd/>
                </a:ln>
                <a:effectLst/>
              </p:spPr>
              <p:style>
                <a:lnRef idx="1">
                  <a:schemeClr val="accent2"/>
                </a:lnRef>
                <a:fillRef idx="2">
                  <a:schemeClr val="accent2"/>
                </a:fillRef>
                <a:effectRef idx="1">
                  <a:schemeClr val="accent2"/>
                </a:effectRef>
                <a:fontRef idx="minor">
                  <a:schemeClr val="dk1"/>
                </a:fontRef>
              </p:style>
              <p:txBody>
                <a:bodyPr rot="0" vert="horz" wrap="square" lIns="180000" tIns="108000" rIns="180000" bIns="108000" anchor="t" anchorCtr="0" upright="1">
                  <a:noAutofit/>
                </a:bodyPr>
                <a:lstStyle/>
                <a:p>
                  <a:pPr>
                    <a:spcAft>
                      <a:spcPts val="0"/>
                    </a:spcAft>
                  </a:pPr>
                  <a:r>
                    <a:rPr lang="en-GB" sz="1000" b="1" dirty="0" smtClean="0">
                      <a:solidFill>
                        <a:schemeClr val="accent2">
                          <a:lumMod val="40000"/>
                          <a:lumOff val="60000"/>
                        </a:schemeClr>
                      </a:solidFill>
                      <a:effectLst/>
                      <a:latin typeface="Arial" panose="020B0604020202020204" pitchFamily="34" charset="0"/>
                      <a:ea typeface="MS Mincho" panose="02020609040205080304" pitchFamily="49" charset="-128"/>
                      <a:cs typeface="Arial" panose="020B0604020202020204" pitchFamily="34" charset="0"/>
                    </a:rPr>
                    <a:t>SUI-GPS </a:t>
                  </a:r>
                  <a:r>
                    <a:rPr lang="en-GB" sz="1000" b="1" dirty="0" smtClean="0">
                      <a:effectLst/>
                      <a:latin typeface="Arial" panose="020B0604020202020204" pitchFamily="34" charset="0"/>
                      <a:ea typeface="MS Mincho" panose="02020609040205080304" pitchFamily="49" charset="-128"/>
                      <a:cs typeface="Arial" panose="020B0604020202020204" pitchFamily="34" charset="0"/>
                    </a:rPr>
                    <a:t>Generating </a:t>
                  </a:r>
                  <a:r>
                    <a:rPr lang="en-GB" sz="1000" b="1" dirty="0">
                      <a:effectLst/>
                      <a:latin typeface="Arial" panose="020B0604020202020204" pitchFamily="34" charset="0"/>
                      <a:ea typeface="MS Mincho" panose="02020609040205080304" pitchFamily="49" charset="-128"/>
                      <a:cs typeface="Arial" panose="020B0604020202020204" pitchFamily="34" charset="0"/>
                    </a:rPr>
                    <a:t>Process Section </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3" name="Text Box 26"/>
                <p:cNvSpPr txBox="1">
                  <a:spLocks noChangeArrowheads="1"/>
                </p:cNvSpPr>
                <p:nvPr/>
              </p:nvSpPr>
              <p:spPr bwMode="auto">
                <a:xfrm>
                  <a:off x="0" y="2997201"/>
                  <a:ext cx="2636298" cy="367665"/>
                </a:xfrm>
                <a:prstGeom prst="rect">
                  <a:avLst/>
                </a:prstGeom>
                <a:noFill/>
                <a:ln>
                  <a:headEnd/>
                  <a:tailEnd/>
                </a:ln>
                <a:effectLst/>
              </p:spPr>
              <p:style>
                <a:lnRef idx="1">
                  <a:schemeClr val="accent2"/>
                </a:lnRef>
                <a:fillRef idx="2">
                  <a:schemeClr val="accent2"/>
                </a:fillRef>
                <a:effectRef idx="1">
                  <a:schemeClr val="accent2"/>
                </a:effectRef>
                <a:fontRef idx="minor">
                  <a:schemeClr val="dk1"/>
                </a:fontRef>
              </p:style>
              <p:txBody>
                <a:bodyPr rot="0" vert="horz" wrap="square" lIns="180000" tIns="108000" rIns="180000" bIns="108000" anchor="t" anchorCtr="0" upright="1">
                  <a:noAutofit/>
                </a:bodyPr>
                <a:lstStyle/>
                <a:p>
                  <a:pPr>
                    <a:spcAft>
                      <a:spcPts val="0"/>
                    </a:spcAft>
                  </a:pPr>
                  <a:r>
                    <a:rPr lang="en-GB" sz="1000" b="1" dirty="0" smtClean="0">
                      <a:solidFill>
                        <a:schemeClr val="accent2">
                          <a:lumMod val="40000"/>
                          <a:lumOff val="60000"/>
                        </a:schemeClr>
                      </a:solidFill>
                      <a:effectLst/>
                      <a:latin typeface="Arial" panose="020B0604020202020204" pitchFamily="34" charset="0"/>
                      <a:ea typeface="MS Mincho" panose="02020609040205080304" pitchFamily="49" charset="-128"/>
                      <a:cs typeface="Arial" panose="020B0604020202020204" pitchFamily="34" charset="0"/>
                    </a:rPr>
                    <a:t>SUI-OPS</a:t>
                  </a:r>
                  <a:r>
                    <a:rPr lang="en-GB" sz="1000" b="1" dirty="0" smtClean="0">
                      <a:effectLst/>
                      <a:latin typeface="Arial" panose="020B0604020202020204" pitchFamily="34" charset="0"/>
                      <a:ea typeface="MS Mincho" panose="02020609040205080304" pitchFamily="49" charset="-128"/>
                      <a:cs typeface="Arial" panose="020B0604020202020204" pitchFamily="34" charset="0"/>
                    </a:rPr>
                    <a:t> Observed </a:t>
                  </a:r>
                  <a:r>
                    <a:rPr lang="en-GB" sz="1000" b="1" dirty="0">
                      <a:effectLst/>
                      <a:latin typeface="Arial" panose="020B0604020202020204" pitchFamily="34" charset="0"/>
                      <a:ea typeface="MS Mincho" panose="02020609040205080304" pitchFamily="49" charset="-128"/>
                      <a:cs typeface="Arial" panose="020B0604020202020204" pitchFamily="34" charset="0"/>
                    </a:rPr>
                    <a:t>Property Section </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4" name="Text Box 27"/>
                <p:cNvSpPr txBox="1">
                  <a:spLocks noChangeArrowheads="1"/>
                </p:cNvSpPr>
                <p:nvPr/>
              </p:nvSpPr>
              <p:spPr bwMode="auto">
                <a:xfrm>
                  <a:off x="0" y="3412068"/>
                  <a:ext cx="2636298"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spcAft>
                      <a:spcPts val="0"/>
                    </a:spcAft>
                  </a:pPr>
                  <a:r>
                    <a:rPr lang="en-GB" sz="1000" b="1" dirty="0" smtClean="0">
                      <a:solidFill>
                        <a:schemeClr val="accent2">
                          <a:lumMod val="40000"/>
                          <a:lumOff val="60000"/>
                        </a:schemeClr>
                      </a:solidFill>
                      <a:effectLst/>
                      <a:latin typeface="Arial" panose="020B0604020202020204" pitchFamily="34" charset="0"/>
                      <a:ea typeface="MS Mincho" panose="02020609040205080304" pitchFamily="49" charset="-128"/>
                      <a:cs typeface="Arial" panose="020B0604020202020204" pitchFamily="34" charset="0"/>
                    </a:rPr>
                    <a:t>SUI-DRS</a:t>
                  </a:r>
                  <a:r>
                    <a:rPr lang="en-GB" sz="1000" b="1" dirty="0" smtClean="0">
                      <a:effectLst/>
                      <a:latin typeface="Arial" panose="020B0604020202020204" pitchFamily="34" charset="0"/>
                      <a:ea typeface="MS Mincho" panose="02020609040205080304" pitchFamily="49" charset="-128"/>
                      <a:cs typeface="Arial" panose="020B0604020202020204" pitchFamily="34" charset="0"/>
                    </a:rPr>
                    <a:t> Data </a:t>
                  </a:r>
                  <a:r>
                    <a:rPr lang="en-GB" sz="1000" b="1" dirty="0">
                      <a:effectLst/>
                      <a:latin typeface="Arial" panose="020B0604020202020204" pitchFamily="34" charset="0"/>
                      <a:ea typeface="MS Mincho" panose="02020609040205080304" pitchFamily="49" charset="-128"/>
                      <a:cs typeface="Arial" panose="020B0604020202020204" pitchFamily="34" charset="0"/>
                    </a:rPr>
                    <a:t>Representation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5" name="Text Box 27"/>
                <p:cNvSpPr txBox="1">
                  <a:spLocks noChangeArrowheads="1"/>
                </p:cNvSpPr>
                <p:nvPr/>
              </p:nvSpPr>
              <p:spPr bwMode="auto">
                <a:xfrm>
                  <a:off x="1" y="4330702"/>
                  <a:ext cx="2654304"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Data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6" name="Text Box 27"/>
                <p:cNvSpPr txBox="1">
                  <a:spLocks noChangeArrowheads="1"/>
                </p:cNvSpPr>
                <p:nvPr/>
              </p:nvSpPr>
              <p:spPr bwMode="auto">
                <a:xfrm>
                  <a:off x="-1" y="3873503"/>
                  <a:ext cx="2644969"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spcAft>
                      <a:spcPts val="0"/>
                    </a:spcAft>
                  </a:pPr>
                  <a:r>
                    <a:rPr lang="en-GB" sz="1000" b="1" dirty="0" smtClean="0">
                      <a:solidFill>
                        <a:schemeClr val="accent2">
                          <a:lumMod val="40000"/>
                          <a:lumOff val="60000"/>
                        </a:schemeClr>
                      </a:solidFill>
                      <a:effectLst/>
                      <a:latin typeface="Arial" panose="020B0604020202020204" pitchFamily="34" charset="0"/>
                      <a:ea typeface="MS Mincho" panose="02020609040205080304" pitchFamily="49" charset="-128"/>
                      <a:cs typeface="Arial" panose="020B0604020202020204" pitchFamily="34" charset="0"/>
                    </a:rPr>
                    <a:t>SUI-OS</a:t>
                  </a:r>
                  <a:r>
                    <a:rPr lang="en-GB" sz="1000" b="1" dirty="0" smtClean="0">
                      <a:effectLst/>
                      <a:latin typeface="Arial" panose="020B0604020202020204" pitchFamily="34" charset="0"/>
                      <a:ea typeface="MS Mincho" panose="02020609040205080304" pitchFamily="49" charset="-128"/>
                      <a:cs typeface="Arial" panose="020B0604020202020204" pitchFamily="34" charset="0"/>
                    </a:rPr>
                    <a:t> Overlay </a:t>
                  </a:r>
                  <a:r>
                    <a:rPr lang="en-GB" sz="1000" b="1" dirty="0">
                      <a:effectLst/>
                      <a:latin typeface="Arial" panose="020B0604020202020204" pitchFamily="34" charset="0"/>
                      <a:ea typeface="MS Mincho" panose="02020609040205080304" pitchFamily="49" charset="-128"/>
                      <a:cs typeface="Arial" panose="020B0604020202020204" pitchFamily="34" charset="0"/>
                    </a:rPr>
                    <a:t>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7" name="Text Box 27"/>
                <p:cNvSpPr txBox="1">
                  <a:spLocks noChangeArrowheads="1"/>
                </p:cNvSpPr>
                <p:nvPr/>
              </p:nvSpPr>
              <p:spPr bwMode="auto">
                <a:xfrm>
                  <a:off x="0" y="4813300"/>
                  <a:ext cx="2663198" cy="367665"/>
                </a:xfrm>
                <a:prstGeom prst="rect">
                  <a:avLst/>
                </a:prstGeom>
                <a:solidFill>
                  <a:srgbClr val="FFFFFF"/>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a:effectLst/>
                      <a:latin typeface="Arial" panose="020B0604020202020204" pitchFamily="34" charset="0"/>
                      <a:ea typeface="MS Mincho" panose="02020609040205080304" pitchFamily="49" charset="-128"/>
                      <a:cs typeface="Arial" panose="020B0604020202020204" pitchFamily="34" charset="0"/>
                    </a:rPr>
                    <a:t>End Section</a:t>
                  </a:r>
                  <a:endParaRPr lang="en-GB" sz="1100">
                    <a:effectLst/>
                    <a:latin typeface="Arial" panose="020B0604020202020204" pitchFamily="34" charset="0"/>
                    <a:ea typeface="MS Mincho" panose="02020609040205080304" pitchFamily="49" charset="-128"/>
                    <a:cs typeface="Times New Roman" panose="02020603050405020304" pitchFamily="18" charset="0"/>
                  </a:endParaRPr>
                </a:p>
              </p:txBody>
            </p:sp>
          </p:grpSp>
          <p:grpSp>
            <p:nvGrpSpPr>
              <p:cNvPr id="38" name="Group 37"/>
              <p:cNvGrpSpPr/>
              <p:nvPr/>
            </p:nvGrpSpPr>
            <p:grpSpPr>
              <a:xfrm>
                <a:off x="2300515" y="1143001"/>
                <a:ext cx="1030514" cy="4878389"/>
                <a:chOff x="0" y="0"/>
                <a:chExt cx="2535767" cy="5180965"/>
              </a:xfrm>
            </p:grpSpPr>
            <p:sp>
              <p:nvSpPr>
                <p:cNvPr id="39" name="Text Box 19"/>
                <p:cNvSpPr txBox="1">
                  <a:spLocks noChangeArrowheads="1"/>
                </p:cNvSpPr>
                <p:nvPr/>
              </p:nvSpPr>
              <p:spPr bwMode="auto">
                <a:xfrm>
                  <a:off x="0" y="0"/>
                  <a:ext cx="24974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0</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a:p>
                  <a:pPr algn="ctr">
                    <a:spcAft>
                      <a:spcPts val="0"/>
                    </a:spcAft>
                  </a:pPr>
                  <a:r>
                    <a:rPr lang="en-GB" sz="1100" dirty="0">
                      <a:effectLst/>
                      <a:latin typeface="Arial" panose="020B0604020202020204" pitchFamily="34" charset="0"/>
                      <a:ea typeface="MS Mincho" panose="02020609040205080304" pitchFamily="49" charset="-128"/>
                      <a:cs typeface="Times New Roman" panose="02020603050405020304" pitchFamily="18" charset="0"/>
                    </a:rPr>
                    <a:t> </a:t>
                  </a:r>
                </a:p>
              </p:txBody>
            </p:sp>
            <p:sp>
              <p:nvSpPr>
                <p:cNvPr id="40" name="Text Box 20"/>
                <p:cNvSpPr txBox="1">
                  <a:spLocks noChangeArrowheads="1"/>
                </p:cNvSpPr>
                <p:nvPr/>
              </p:nvSpPr>
              <p:spPr bwMode="auto">
                <a:xfrm>
                  <a:off x="0" y="444500"/>
                  <a:ext cx="2497667"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1</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1" name="Text Box 21"/>
                <p:cNvSpPr txBox="1">
                  <a:spLocks noChangeArrowheads="1"/>
                </p:cNvSpPr>
                <p:nvPr/>
              </p:nvSpPr>
              <p:spPr bwMode="auto">
                <a:xfrm>
                  <a:off x="0" y="859367"/>
                  <a:ext cx="2501900"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2</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2" name="Text Box 22"/>
                <p:cNvSpPr txBox="1">
                  <a:spLocks noChangeArrowheads="1"/>
                </p:cNvSpPr>
                <p:nvPr/>
              </p:nvSpPr>
              <p:spPr bwMode="auto">
                <a:xfrm>
                  <a:off x="0" y="1286933"/>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3</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3" name="Text Box 23"/>
                <p:cNvSpPr txBox="1">
                  <a:spLocks noChangeArrowheads="1"/>
                </p:cNvSpPr>
                <p:nvPr/>
              </p:nvSpPr>
              <p:spPr bwMode="auto">
                <a:xfrm>
                  <a:off x="0" y="1718733"/>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dirty="0" smtClean="0">
                      <a:effectLst/>
                      <a:latin typeface="Arial Bold" panose="020B0704020202020204" pitchFamily="34" charset="0"/>
                      <a:ea typeface="MS Mincho" panose="02020609040205080304" pitchFamily="49" charset="-128"/>
                      <a:cs typeface="Arial" panose="020B0604020202020204" pitchFamily="34" charset="0"/>
                    </a:rPr>
                    <a:t>Section 4</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4" name="Text Box 24"/>
                <p:cNvSpPr txBox="1">
                  <a:spLocks noChangeArrowheads="1"/>
                </p:cNvSpPr>
                <p:nvPr/>
              </p:nvSpPr>
              <p:spPr bwMode="auto">
                <a:xfrm>
                  <a:off x="0" y="2154767"/>
                  <a:ext cx="2510367"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5</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5" name="Text Box 25"/>
                <p:cNvSpPr txBox="1">
                  <a:spLocks noChangeArrowheads="1"/>
                </p:cNvSpPr>
                <p:nvPr/>
              </p:nvSpPr>
              <p:spPr bwMode="auto">
                <a:xfrm>
                  <a:off x="0" y="2569633"/>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6</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6" name="Text Box 26"/>
                <p:cNvSpPr txBox="1">
                  <a:spLocks noChangeArrowheads="1"/>
                </p:cNvSpPr>
                <p:nvPr/>
              </p:nvSpPr>
              <p:spPr bwMode="auto">
                <a:xfrm>
                  <a:off x="0" y="2997200"/>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7</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7" name="Text Box 27"/>
                <p:cNvSpPr txBox="1">
                  <a:spLocks noChangeArrowheads="1"/>
                </p:cNvSpPr>
                <p:nvPr/>
              </p:nvSpPr>
              <p:spPr bwMode="auto">
                <a:xfrm>
                  <a:off x="0" y="3412067"/>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8</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8" name="Text Box 27"/>
                <p:cNvSpPr txBox="1">
                  <a:spLocks noChangeArrowheads="1"/>
                </p:cNvSpPr>
                <p:nvPr/>
              </p:nvSpPr>
              <p:spPr bwMode="auto">
                <a:xfrm>
                  <a:off x="0" y="4330700"/>
                  <a:ext cx="2527300"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10</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9" name="Text Box 27"/>
                <p:cNvSpPr txBox="1">
                  <a:spLocks noChangeArrowheads="1"/>
                </p:cNvSpPr>
                <p:nvPr/>
              </p:nvSpPr>
              <p:spPr bwMode="auto">
                <a:xfrm>
                  <a:off x="0" y="3873500"/>
                  <a:ext cx="2518410"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9</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50" name="Text Box 27"/>
                <p:cNvSpPr txBox="1">
                  <a:spLocks noChangeArrowheads="1"/>
                </p:cNvSpPr>
                <p:nvPr/>
              </p:nvSpPr>
              <p:spPr bwMode="auto">
                <a:xfrm>
                  <a:off x="0" y="4813300"/>
                  <a:ext cx="2535767"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11</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grpSp>
        </p:grpSp>
        <p:sp>
          <p:nvSpPr>
            <p:cNvPr id="52" name="Right Brace 51"/>
            <p:cNvSpPr/>
            <p:nvPr/>
          </p:nvSpPr>
          <p:spPr>
            <a:xfrm>
              <a:off x="7507423" y="2430974"/>
              <a:ext cx="304800" cy="3220769"/>
            </a:xfrm>
            <a:prstGeom prst="rightBrace">
              <a:avLst>
                <a:gd name="adj1" fmla="val 8333"/>
                <a:gd name="adj2" fmla="val 4707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3" name="TextBox 52"/>
            <p:cNvSpPr txBox="1"/>
            <p:nvPr/>
          </p:nvSpPr>
          <p:spPr>
            <a:xfrm>
              <a:off x="7772400" y="3813716"/>
              <a:ext cx="838200" cy="276999"/>
            </a:xfrm>
            <a:prstGeom prst="rect">
              <a:avLst/>
            </a:prstGeom>
            <a:noFill/>
          </p:spPr>
          <p:txBody>
            <a:bodyPr wrap="square" rtlCol="0">
              <a:spAutoFit/>
            </a:bodyPr>
            <a:lstStyle/>
            <a:p>
              <a:r>
                <a:rPr lang="en-GB" sz="1200" dirty="0" smtClean="0"/>
                <a:t>repeated</a:t>
              </a:r>
              <a:endParaRPr lang="en-GB" sz="1600" dirty="0"/>
            </a:p>
          </p:txBody>
        </p:sp>
      </p:grpSp>
      <p:sp>
        <p:nvSpPr>
          <p:cNvPr id="55" name="TextBox 54"/>
          <p:cNvSpPr txBox="1"/>
          <p:nvPr/>
        </p:nvSpPr>
        <p:spPr>
          <a:xfrm>
            <a:off x="348281" y="940057"/>
            <a:ext cx="4025252" cy="4856104"/>
          </a:xfrm>
          <a:prstGeom prst="rect">
            <a:avLst/>
          </a:prstGeom>
          <a:noFill/>
        </p:spPr>
        <p:txBody>
          <a:bodyPr wrap="square" rtlCol="0">
            <a:noAutofit/>
          </a:bodyPr>
          <a:lstStyle/>
          <a:p>
            <a:pPr marL="342900" indent="-342900">
              <a:buFont typeface="+mj-lt"/>
              <a:buAutoNum type="arabicPeriod"/>
            </a:pPr>
            <a:r>
              <a:rPr lang="en-GB" sz="1400" dirty="0" smtClean="0">
                <a:latin typeface="Calibri" panose="020F0502020204030204" pitchFamily="34" charset="0"/>
              </a:rPr>
              <a:t>Repeated sections have a </a:t>
            </a:r>
            <a:r>
              <a:rPr lang="en-GB" sz="1400" dirty="0" smtClean="0">
                <a:latin typeface="Calibri" panose="020F0502020204030204" pitchFamily="34" charset="0"/>
              </a:rPr>
              <a:t>Section Unique Identifier (SUI) except Data Section (data section is the payload)</a:t>
            </a:r>
          </a:p>
          <a:p>
            <a:pPr marL="342900" indent="-342900">
              <a:buFont typeface="+mj-lt"/>
              <a:buAutoNum type="arabicPeriod"/>
            </a:pPr>
            <a:r>
              <a:rPr lang="en-GB" sz="1400" dirty="0" smtClean="0">
                <a:latin typeface="Calibri" panose="020F0502020204030204" pitchFamily="34" charset="0"/>
              </a:rPr>
              <a:t>A unique identifier for a field is the sequence of the SUIs of its sections. This can be used within the message to reference a field uniquely.</a:t>
            </a:r>
          </a:p>
          <a:p>
            <a:pPr marL="342900" indent="-342900">
              <a:buFont typeface="+mj-lt"/>
              <a:buAutoNum type="arabicPeriod"/>
            </a:pPr>
            <a:r>
              <a:rPr lang="en-GB" sz="1400" dirty="0" smtClean="0">
                <a:latin typeface="Calibri" panose="020F0502020204030204" pitchFamily="34" charset="0"/>
              </a:rPr>
              <a:t>A quality control variable can be defined by a template containing the parameter definitions and the SUI-OPS of the variable to which it refers. </a:t>
            </a:r>
          </a:p>
          <a:p>
            <a:pPr marL="342900" indent="-342900">
              <a:buFont typeface="+mj-lt"/>
              <a:buAutoNum type="arabicPeriod"/>
            </a:pPr>
            <a:r>
              <a:rPr lang="en-GB" sz="1400" dirty="0" smtClean="0">
                <a:latin typeface="Calibri" panose="020F0502020204030204" pitchFamily="34" charset="0"/>
              </a:rPr>
              <a:t>Building a unique external reference to a field would require an extra element to make the key made with the SUIs globally unique. </a:t>
            </a:r>
          </a:p>
          <a:p>
            <a:pPr marL="342900" indent="-342900">
              <a:buFont typeface="+mj-lt"/>
              <a:buAutoNum type="arabicPeriod"/>
            </a:pPr>
            <a:r>
              <a:rPr lang="en-GB" sz="1400" dirty="0" smtClean="0">
                <a:latin typeface="Calibri" panose="020F0502020204030204" pitchFamily="34" charset="0"/>
              </a:rPr>
              <a:t>It is possible to think of a single GRIB message with several orography fields defined on different horizontal domains (possibly a set of </a:t>
            </a:r>
            <a:r>
              <a:rPr lang="en-GB" sz="1400" dirty="0" err="1" smtClean="0">
                <a:latin typeface="Calibri" panose="020F0502020204030204" pitchFamily="34" charset="0"/>
              </a:rPr>
              <a:t>lat</a:t>
            </a:r>
            <a:r>
              <a:rPr lang="en-GB" sz="1400" dirty="0" smtClean="0">
                <a:latin typeface="Calibri" panose="020F0502020204030204" pitchFamily="34" charset="0"/>
              </a:rPr>
              <a:t>/</a:t>
            </a:r>
            <a:r>
              <a:rPr lang="en-GB" sz="1400" dirty="0" err="1" smtClean="0">
                <a:latin typeface="Calibri" panose="020F0502020204030204" pitchFamily="34" charset="0"/>
              </a:rPr>
              <a:t>lon</a:t>
            </a:r>
            <a:r>
              <a:rPr lang="en-GB" sz="1400" dirty="0" smtClean="0">
                <a:latin typeface="Calibri" panose="020F0502020204030204" pitchFamily="34" charset="0"/>
              </a:rPr>
              <a:t> points or a complex grid). A set of templates referring to external fields can be used in sections 3 to 9 to link to the individual field in the GRIB message. A way of providing a unique prefix identifier (probably a URI) has to be developed.</a:t>
            </a:r>
          </a:p>
          <a:p>
            <a:pPr marL="342900" indent="-342900">
              <a:buFont typeface="+mj-lt"/>
              <a:buAutoNum type="arabicPeriod"/>
            </a:pPr>
            <a:endParaRPr lang="en-GB" sz="1800" dirty="0" smtClean="0">
              <a:latin typeface="Calibri" panose="020F0502020204030204" pitchFamily="34" charset="0"/>
            </a:endParaRPr>
          </a:p>
        </p:txBody>
      </p:sp>
    </p:spTree>
    <p:extLst>
      <p:ext uri="{BB962C8B-B14F-4D97-AF65-F5344CB8AC3E}">
        <p14:creationId xmlns:p14="http://schemas.microsoft.com/office/powerpoint/2010/main" val="55423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75000"/>
                  </a:schemeClr>
                </a:solidFill>
              </a:rPr>
              <a:t>GRIB Edition 3 requirements</a:t>
            </a:r>
            <a:endParaRPr lang="en-GB" dirty="0">
              <a:solidFill>
                <a:schemeClr val="accent2">
                  <a:lumMod val="75000"/>
                </a:schemeClr>
              </a:solidFill>
            </a:endParaRPr>
          </a:p>
        </p:txBody>
      </p:sp>
      <p:sp>
        <p:nvSpPr>
          <p:cNvPr id="3" name="Content Placeholder 2"/>
          <p:cNvSpPr>
            <a:spLocks noGrp="1"/>
          </p:cNvSpPr>
          <p:nvPr>
            <p:ph idx="1"/>
          </p:nvPr>
        </p:nvSpPr>
        <p:spPr>
          <a:xfrm>
            <a:off x="502217" y="1143000"/>
            <a:ext cx="8211004" cy="4897437"/>
          </a:xfrm>
        </p:spPr>
        <p:txBody>
          <a:bodyPr/>
          <a:lstStyle/>
          <a:p>
            <a:pPr>
              <a:buFont typeface="+mj-lt"/>
              <a:buAutoNum type="arabicPeriod"/>
            </a:pPr>
            <a:r>
              <a:rPr lang="en-GB" sz="1800" dirty="0" smtClean="0">
                <a:solidFill>
                  <a:schemeClr val="bg2">
                    <a:lumMod val="60000"/>
                    <a:lumOff val="40000"/>
                  </a:schemeClr>
                </a:solidFill>
              </a:rPr>
              <a:t>Harmonisation with OGC O&amp;M ISO 19156.</a:t>
            </a:r>
          </a:p>
          <a:p>
            <a:pPr>
              <a:buFont typeface="+mj-lt"/>
              <a:buAutoNum type="arabicPeriod"/>
            </a:pPr>
            <a:r>
              <a:rPr lang="en-GB" sz="1800" dirty="0" smtClean="0">
                <a:solidFill>
                  <a:schemeClr val="bg2">
                    <a:lumMod val="60000"/>
                    <a:lumOff val="40000"/>
                  </a:schemeClr>
                </a:solidFill>
              </a:rPr>
              <a:t>More flexibility by introducing templates in each section and implementing a better separation of time, space, parameter, process and data in different sections.</a:t>
            </a:r>
          </a:p>
          <a:p>
            <a:pPr>
              <a:buFont typeface="+mj-lt"/>
              <a:buAutoNum type="arabicPeriod"/>
            </a:pPr>
            <a:r>
              <a:rPr lang="en-GB" sz="1800" dirty="0" smtClean="0">
                <a:solidFill>
                  <a:schemeClr val="bg2">
                    <a:lumMod val="60000"/>
                    <a:lumOff val="40000"/>
                  </a:schemeClr>
                </a:solidFill>
              </a:rPr>
              <a:t>Multiple bitmaps. The possibility to associate multiple bitmaps to a field.</a:t>
            </a:r>
          </a:p>
          <a:p>
            <a:pPr>
              <a:buFont typeface="+mj-lt"/>
              <a:buAutoNum type="arabicPeriod"/>
            </a:pPr>
            <a:r>
              <a:rPr lang="en-GB" sz="1800" dirty="0" smtClean="0">
                <a:solidFill>
                  <a:schemeClr val="bg2">
                    <a:lumMod val="60000"/>
                    <a:lumOff val="40000"/>
                  </a:schemeClr>
                </a:solidFill>
              </a:rPr>
              <a:t>Separation of data and metadata. It must be possible and efficient to list the content of the message without decoding the full dataset also for multi field data.</a:t>
            </a:r>
          </a:p>
          <a:p>
            <a:pPr>
              <a:buFont typeface="+mj-lt"/>
              <a:buAutoNum type="arabicPeriod"/>
            </a:pPr>
            <a:r>
              <a:rPr lang="en-GB" sz="1800" dirty="0" smtClean="0">
                <a:solidFill>
                  <a:schemeClr val="bg2">
                    <a:lumMod val="60000"/>
                    <a:lumOff val="40000"/>
                  </a:schemeClr>
                </a:solidFill>
              </a:rPr>
              <a:t>Redefine the term GRID as more objects which cannot be classified with the classical term of GRID need to be represented in GRIB.</a:t>
            </a:r>
          </a:p>
          <a:p>
            <a:pPr>
              <a:buFont typeface="+mj-lt"/>
              <a:buAutoNum type="arabicPeriod"/>
            </a:pPr>
            <a:r>
              <a:rPr lang="en-GB" sz="1800" dirty="0" smtClean="0">
                <a:solidFill>
                  <a:schemeClr val="bg2">
                    <a:lumMod val="60000"/>
                    <a:lumOff val="40000"/>
                  </a:schemeClr>
                </a:solidFill>
              </a:rPr>
              <a:t>A way to associate two fields in the same message. </a:t>
            </a:r>
          </a:p>
          <a:p>
            <a:pPr>
              <a:buFont typeface="+mj-lt"/>
              <a:buAutoNum type="arabicPeriod"/>
            </a:pPr>
            <a:r>
              <a:rPr lang="en-GB" sz="1800" dirty="0" smtClean="0"/>
              <a:t>The possibility to use different units for the same parameter.</a:t>
            </a:r>
          </a:p>
          <a:p>
            <a:pPr>
              <a:buFont typeface="+mj-lt"/>
              <a:buAutoNum type="arabicPeriod"/>
            </a:pPr>
            <a:r>
              <a:rPr lang="en-GB" sz="1800" dirty="0" smtClean="0">
                <a:solidFill>
                  <a:schemeClr val="bg2">
                    <a:lumMod val="60000"/>
                    <a:lumOff val="40000"/>
                  </a:schemeClr>
                </a:solidFill>
              </a:rPr>
              <a:t>Terms unique and available through the web registry codes.wmo.int </a:t>
            </a:r>
          </a:p>
          <a:p>
            <a:pPr>
              <a:buFont typeface="+mj-lt"/>
              <a:buAutoNum type="arabicPeriod"/>
            </a:pPr>
            <a:r>
              <a:rPr lang="en-GB" sz="1800" dirty="0" smtClean="0">
                <a:solidFill>
                  <a:schemeClr val="bg2">
                    <a:lumMod val="60000"/>
                    <a:lumOff val="40000"/>
                  </a:schemeClr>
                </a:solidFill>
              </a:rPr>
              <a:t>Ambiguity in the regulations and notes has to be eliminated as much as possible by introducing clear explanation and examples.</a:t>
            </a:r>
          </a:p>
        </p:txBody>
      </p:sp>
      <p:sp>
        <p:nvSpPr>
          <p:cNvPr id="4" name="Footer Placeholder 3"/>
          <p:cNvSpPr>
            <a:spLocks noGrp="1"/>
          </p:cNvSpPr>
          <p:nvPr>
            <p:ph type="ftr" sz="quarter" idx="10"/>
          </p:nvPr>
        </p:nvSpPr>
        <p:spPr/>
        <p:txBody>
          <a:bodyPr/>
          <a:lstStyle/>
          <a:p>
            <a:pPr>
              <a:defRPr/>
            </a:pPr>
            <a:r>
              <a:rPr lang="en-US" smtClean="0"/>
              <a:t>IPET-DRMM-IV </a:t>
            </a:r>
            <a:endParaRPr lang="en-US"/>
          </a:p>
        </p:txBody>
      </p:sp>
      <p:sp>
        <p:nvSpPr>
          <p:cNvPr id="5" name="Slide Number Placeholder 4"/>
          <p:cNvSpPr>
            <a:spLocks noGrp="1"/>
          </p:cNvSpPr>
          <p:nvPr>
            <p:ph type="sldNum" sz="quarter" idx="11"/>
          </p:nvPr>
        </p:nvSpPr>
        <p:spPr/>
        <p:txBody>
          <a:bodyPr/>
          <a:lstStyle/>
          <a:p>
            <a:pPr>
              <a:defRPr/>
            </a:pPr>
            <a:fld id="{14FCBA16-DE1A-4BB6-886B-C2D02154CBB0}" type="slidenum">
              <a:rPr lang="en-US" altLang="en-US" smtClean="0"/>
              <a:pPr>
                <a:defRPr/>
              </a:pPr>
              <a:t>14</a:t>
            </a:fld>
            <a:endParaRPr lang="en-US" altLang="en-US"/>
          </a:p>
        </p:txBody>
      </p:sp>
    </p:spTree>
    <p:extLst>
      <p:ext uri="{BB962C8B-B14F-4D97-AF65-F5344CB8AC3E}">
        <p14:creationId xmlns:p14="http://schemas.microsoft.com/office/powerpoint/2010/main" val="101522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75000"/>
                  </a:schemeClr>
                </a:solidFill>
              </a:rPr>
              <a:t>GRIB edition </a:t>
            </a:r>
            <a:r>
              <a:rPr lang="en-GB" dirty="0" smtClean="0">
                <a:solidFill>
                  <a:schemeClr val="accent2">
                    <a:lumMod val="75000"/>
                  </a:schemeClr>
                </a:solidFill>
              </a:rPr>
              <a:t>3 – Units</a:t>
            </a:r>
            <a:endParaRPr lang="en-GB" dirty="0">
              <a:solidFill>
                <a:schemeClr val="accent2">
                  <a:lumMod val="75000"/>
                </a:schemeClr>
              </a:solidFill>
            </a:endParaRPr>
          </a:p>
        </p:txBody>
      </p:sp>
      <p:sp>
        <p:nvSpPr>
          <p:cNvPr id="4" name="Footer Placeholder 3"/>
          <p:cNvSpPr>
            <a:spLocks noGrp="1"/>
          </p:cNvSpPr>
          <p:nvPr>
            <p:ph type="ftr" sz="quarter" idx="10"/>
          </p:nvPr>
        </p:nvSpPr>
        <p:spPr/>
        <p:txBody>
          <a:bodyPr/>
          <a:lstStyle/>
          <a:p>
            <a:pPr>
              <a:defRPr/>
            </a:pPr>
            <a:r>
              <a:rPr lang="en-US" smtClean="0"/>
              <a:t>IPET-DRMM-IV </a:t>
            </a:r>
            <a:endParaRPr lang="en-US"/>
          </a:p>
        </p:txBody>
      </p:sp>
      <p:sp>
        <p:nvSpPr>
          <p:cNvPr id="5" name="Slide Number Placeholder 4"/>
          <p:cNvSpPr>
            <a:spLocks noGrp="1"/>
          </p:cNvSpPr>
          <p:nvPr>
            <p:ph type="sldNum" sz="quarter" idx="11"/>
          </p:nvPr>
        </p:nvSpPr>
        <p:spPr/>
        <p:txBody>
          <a:bodyPr/>
          <a:lstStyle/>
          <a:p>
            <a:pPr>
              <a:defRPr/>
            </a:pPr>
            <a:fld id="{14FCBA16-DE1A-4BB6-886B-C2D02154CBB0}" type="slidenum">
              <a:rPr lang="en-US" altLang="en-US" smtClean="0"/>
              <a:pPr>
                <a:defRPr/>
              </a:pPr>
              <a:t>15</a:t>
            </a:fld>
            <a:endParaRPr lang="en-US" altLang="en-US"/>
          </a:p>
        </p:txBody>
      </p:sp>
      <p:sp>
        <p:nvSpPr>
          <p:cNvPr id="55" name="TextBox 54"/>
          <p:cNvSpPr txBox="1"/>
          <p:nvPr/>
        </p:nvSpPr>
        <p:spPr>
          <a:xfrm>
            <a:off x="685800" y="981075"/>
            <a:ext cx="7500319" cy="1879343"/>
          </a:xfrm>
          <a:prstGeom prst="rect">
            <a:avLst/>
          </a:prstGeom>
          <a:noFill/>
        </p:spPr>
        <p:txBody>
          <a:bodyPr wrap="square" rtlCol="0">
            <a:noAutofit/>
          </a:bodyPr>
          <a:lstStyle/>
          <a:p>
            <a:pPr marL="342900" indent="-342900">
              <a:buFont typeface="+mj-lt"/>
              <a:buAutoNum type="arabicPeriod"/>
            </a:pPr>
            <a:r>
              <a:rPr lang="en-GB" sz="1400" dirty="0" smtClean="0">
                <a:latin typeface="Calibri" panose="020F0502020204030204" pitchFamily="34" charset="0"/>
              </a:rPr>
              <a:t>We need to provide guidance on the units, but we also need to provide flexibility.</a:t>
            </a:r>
          </a:p>
          <a:p>
            <a:pPr marL="342900" indent="-342900">
              <a:buFont typeface="+mj-lt"/>
              <a:buAutoNum type="arabicPeriod"/>
            </a:pPr>
            <a:r>
              <a:rPr lang="en-GB" sz="1400" dirty="0" smtClean="0">
                <a:latin typeface="Calibri" panose="020F0502020204030204" pitchFamily="34" charset="0"/>
              </a:rPr>
              <a:t>Units cannot be completely free. We don’t want temperature to be expressed in metres.</a:t>
            </a:r>
          </a:p>
          <a:p>
            <a:pPr marL="342900" indent="-342900">
              <a:buFont typeface="+mj-lt"/>
              <a:buAutoNum type="arabicPeriod"/>
            </a:pPr>
            <a:r>
              <a:rPr lang="en-GB" sz="1400" dirty="0" smtClean="0">
                <a:latin typeface="Calibri" panose="020F0502020204030204" pitchFamily="34" charset="0"/>
              </a:rPr>
              <a:t>We are specifically talking of the units of the observed property.</a:t>
            </a:r>
          </a:p>
          <a:p>
            <a:pPr marL="342900" indent="-342900">
              <a:buFont typeface="+mj-lt"/>
              <a:buAutoNum type="arabicPeriod"/>
            </a:pPr>
            <a:r>
              <a:rPr lang="fr-FR" sz="1400" dirty="0">
                <a:latin typeface="Calibri" panose="020F0502020204030204" pitchFamily="34" charset="0"/>
              </a:rPr>
              <a:t>QUDT - </a:t>
            </a:r>
            <a:r>
              <a:rPr lang="fr-FR" sz="1400" dirty="0" err="1">
                <a:latin typeface="Calibri" panose="020F0502020204030204" pitchFamily="34" charset="0"/>
              </a:rPr>
              <a:t>Quantities</a:t>
            </a:r>
            <a:r>
              <a:rPr lang="fr-FR" sz="1400" dirty="0">
                <a:latin typeface="Calibri" panose="020F0502020204030204" pitchFamily="34" charset="0"/>
              </a:rPr>
              <a:t>, </a:t>
            </a:r>
            <a:r>
              <a:rPr lang="fr-FR" sz="1400" dirty="0" err="1">
                <a:latin typeface="Calibri" panose="020F0502020204030204" pitchFamily="34" charset="0"/>
              </a:rPr>
              <a:t>Units</a:t>
            </a:r>
            <a:r>
              <a:rPr lang="fr-FR" sz="1400" dirty="0">
                <a:latin typeface="Calibri" panose="020F0502020204030204" pitchFamily="34" charset="0"/>
              </a:rPr>
              <a:t>, Dimensions and Data Types </a:t>
            </a:r>
            <a:r>
              <a:rPr lang="fr-FR" sz="1400" dirty="0" smtClean="0">
                <a:latin typeface="Calibri" panose="020F0502020204030204" pitchFamily="34" charset="0"/>
              </a:rPr>
              <a:t>Ontologies (qudt.org) </a:t>
            </a:r>
            <a:r>
              <a:rPr lang="fr-FR" sz="1400" dirty="0" err="1" smtClean="0">
                <a:latin typeface="Calibri" panose="020F0502020204030204" pitchFamily="34" charset="0"/>
              </a:rPr>
              <a:t>is</a:t>
            </a:r>
            <a:r>
              <a:rPr lang="fr-FR" sz="1400" dirty="0" smtClean="0">
                <a:latin typeface="Calibri" panose="020F0502020204030204" pitchFamily="34" charset="0"/>
              </a:rPr>
              <a:t> an excellent solution and has been </a:t>
            </a:r>
            <a:r>
              <a:rPr lang="fr-FR" sz="1400" dirty="0" err="1" smtClean="0">
                <a:latin typeface="Calibri" panose="020F0502020204030204" pitchFamily="34" charset="0"/>
              </a:rPr>
              <a:t>discussed</a:t>
            </a:r>
            <a:r>
              <a:rPr lang="fr-FR" sz="1400" dirty="0" smtClean="0">
                <a:latin typeface="Calibri" panose="020F0502020204030204" pitchFamily="34" charset="0"/>
              </a:rPr>
              <a:t> in the </a:t>
            </a:r>
            <a:r>
              <a:rPr lang="fr-FR" sz="1400" dirty="0" err="1" smtClean="0">
                <a:latin typeface="Calibri" panose="020F0502020204030204" pitchFamily="34" charset="0"/>
              </a:rPr>
              <a:t>context</a:t>
            </a:r>
            <a:r>
              <a:rPr lang="fr-FR" sz="1400" dirty="0" smtClean="0">
                <a:latin typeface="Calibri" panose="020F0502020204030204" pitchFamily="34" charset="0"/>
              </a:rPr>
              <a:t> of METCE </a:t>
            </a:r>
            <a:r>
              <a:rPr lang="fr-FR" sz="1400" dirty="0" err="1" smtClean="0">
                <a:latin typeface="Calibri" panose="020F0502020204030204" pitchFamily="34" charset="0"/>
              </a:rPr>
              <a:t>several</a:t>
            </a:r>
            <a:r>
              <a:rPr lang="fr-FR" sz="1400" dirty="0" smtClean="0">
                <a:latin typeface="Calibri" panose="020F0502020204030204" pitchFamily="34" charset="0"/>
              </a:rPr>
              <a:t> times. </a:t>
            </a:r>
            <a:r>
              <a:rPr lang="fr-FR" sz="1400" dirty="0" err="1" smtClean="0">
                <a:latin typeface="Calibri" panose="020F0502020204030204" pitchFamily="34" charset="0"/>
              </a:rPr>
              <a:t>Very</a:t>
            </a:r>
            <a:r>
              <a:rPr lang="fr-FR" sz="1400" dirty="0" smtClean="0">
                <a:latin typeface="Calibri" panose="020F0502020204030204" pitchFamily="34" charset="0"/>
              </a:rPr>
              <a:t> </a:t>
            </a:r>
            <a:r>
              <a:rPr lang="fr-FR" sz="1400" dirty="0" err="1" smtClean="0">
                <a:latin typeface="Calibri" panose="020F0502020204030204" pitchFamily="34" charset="0"/>
              </a:rPr>
              <a:t>resources</a:t>
            </a:r>
            <a:r>
              <a:rPr lang="fr-FR" sz="1400" dirty="0" smtClean="0">
                <a:latin typeface="Calibri" panose="020F0502020204030204" pitchFamily="34" charset="0"/>
              </a:rPr>
              <a:t> </a:t>
            </a:r>
            <a:r>
              <a:rPr lang="fr-FR" sz="1400" dirty="0" err="1" smtClean="0">
                <a:latin typeface="Calibri" panose="020F0502020204030204" pitchFamily="34" charset="0"/>
              </a:rPr>
              <a:t>demanding</a:t>
            </a:r>
            <a:r>
              <a:rPr lang="fr-FR" sz="1400" dirty="0" smtClean="0">
                <a:latin typeface="Calibri" panose="020F0502020204030204" pitchFamily="34" charset="0"/>
              </a:rPr>
              <a:t> in </a:t>
            </a:r>
            <a:r>
              <a:rPr lang="fr-FR" sz="1400" dirty="0" err="1" smtClean="0">
                <a:latin typeface="Calibri" panose="020F0502020204030204" pitchFamily="34" charset="0"/>
              </a:rPr>
              <a:t>terms</a:t>
            </a:r>
            <a:r>
              <a:rPr lang="fr-FR" sz="1400" dirty="0" smtClean="0">
                <a:latin typeface="Calibri" panose="020F0502020204030204" pitchFamily="34" charset="0"/>
              </a:rPr>
              <a:t> of </a:t>
            </a:r>
            <a:r>
              <a:rPr lang="fr-FR" sz="1400" dirty="0" err="1" smtClean="0">
                <a:latin typeface="Calibri" panose="020F0502020204030204" pitchFamily="34" charset="0"/>
              </a:rPr>
              <a:t>implementation</a:t>
            </a:r>
            <a:r>
              <a:rPr lang="fr-FR" sz="1400" dirty="0" smtClean="0">
                <a:latin typeface="Calibri" panose="020F0502020204030204" pitchFamily="34" charset="0"/>
              </a:rPr>
              <a:t>.</a:t>
            </a:r>
          </a:p>
          <a:p>
            <a:pPr marL="342900" indent="-342900">
              <a:buFont typeface="+mj-lt"/>
              <a:buAutoNum type="arabicPeriod"/>
            </a:pPr>
            <a:r>
              <a:rPr lang="fr-FR" sz="1400" dirty="0" err="1" smtClean="0">
                <a:latin typeface="Calibri" panose="020F0502020204030204" pitchFamily="34" charset="0"/>
              </a:rPr>
              <a:t>Proposed</a:t>
            </a:r>
            <a:r>
              <a:rPr lang="fr-FR" sz="1400" dirty="0" smtClean="0">
                <a:latin typeface="Calibri" panose="020F0502020204030204" pitchFamily="34" charset="0"/>
              </a:rPr>
              <a:t> solution in a Simple </a:t>
            </a:r>
            <a:r>
              <a:rPr lang="fr-FR" sz="1400" dirty="0" err="1" smtClean="0">
                <a:latin typeface="Calibri" panose="020F0502020204030204" pitchFamily="34" charset="0"/>
              </a:rPr>
              <a:t>Observed</a:t>
            </a:r>
            <a:r>
              <a:rPr lang="fr-FR" sz="1400" dirty="0" smtClean="0">
                <a:latin typeface="Calibri" panose="020F0502020204030204" pitchFamily="34" charset="0"/>
              </a:rPr>
              <a:t> </a:t>
            </a:r>
            <a:r>
              <a:rPr lang="fr-FR" sz="1400" dirty="0" err="1" smtClean="0">
                <a:latin typeface="Calibri" panose="020F0502020204030204" pitchFamily="34" charset="0"/>
              </a:rPr>
              <a:t>Property</a:t>
            </a:r>
            <a:r>
              <a:rPr lang="fr-FR" sz="1400" dirty="0" smtClean="0">
                <a:latin typeface="Calibri" panose="020F0502020204030204" pitchFamily="34" charset="0"/>
              </a:rPr>
              <a:t> </a:t>
            </a:r>
            <a:r>
              <a:rPr lang="fr-FR" sz="1400" dirty="0" err="1" smtClean="0">
                <a:latin typeface="Calibri" panose="020F0502020204030204" pitchFamily="34" charset="0"/>
              </a:rPr>
              <a:t>template</a:t>
            </a:r>
            <a:r>
              <a:rPr lang="fr-FR" sz="1400" dirty="0" smtClean="0">
                <a:latin typeface="Calibri" panose="020F0502020204030204" pitchFamily="34" charset="0"/>
              </a:rPr>
              <a:t> </a:t>
            </a:r>
            <a:r>
              <a:rPr lang="fr-FR" sz="1400" dirty="0" err="1" smtClean="0">
                <a:latin typeface="Calibri" panose="020F0502020204030204" pitchFamily="34" charset="0"/>
              </a:rPr>
              <a:t>is</a:t>
            </a:r>
            <a:r>
              <a:rPr lang="fr-FR" sz="1400" dirty="0" smtClean="0">
                <a:latin typeface="Calibri" panose="020F0502020204030204" pitchFamily="34" charset="0"/>
              </a:rPr>
              <a:t> to </a:t>
            </a:r>
            <a:r>
              <a:rPr lang="fr-FR" sz="1400" dirty="0" err="1" smtClean="0">
                <a:latin typeface="Calibri" panose="020F0502020204030204" pitchFamily="34" charset="0"/>
              </a:rPr>
              <a:t>provide</a:t>
            </a:r>
            <a:r>
              <a:rPr lang="fr-FR" sz="1400" dirty="0" smtClean="0">
                <a:latin typeface="Calibri" panose="020F0502020204030204" pitchFamily="34" charset="0"/>
              </a:rPr>
              <a:t> a conversion </a:t>
            </a:r>
            <a:r>
              <a:rPr lang="fr-FR" sz="1400" dirty="0" err="1" smtClean="0">
                <a:latin typeface="Calibri" panose="020F0502020204030204" pitchFamily="34" charset="0"/>
              </a:rPr>
              <a:t>scale</a:t>
            </a:r>
            <a:r>
              <a:rPr lang="fr-FR" sz="1400" dirty="0" smtClean="0">
                <a:latin typeface="Calibri" panose="020F0502020204030204" pitchFamily="34" charset="0"/>
              </a:rPr>
              <a:t> factor and offset to </a:t>
            </a:r>
            <a:r>
              <a:rPr lang="fr-FR" sz="1400" dirty="0" err="1" smtClean="0">
                <a:latin typeface="Calibri" panose="020F0502020204030204" pitchFamily="34" charset="0"/>
              </a:rPr>
              <a:t>compute</a:t>
            </a:r>
            <a:r>
              <a:rPr lang="fr-FR" sz="1400" dirty="0" smtClean="0">
                <a:latin typeface="Calibri" panose="020F0502020204030204" pitchFamily="34" charset="0"/>
              </a:rPr>
              <a:t> the values in the </a:t>
            </a:r>
            <a:r>
              <a:rPr lang="fr-FR" sz="1400" dirty="0" err="1" smtClean="0">
                <a:latin typeface="Calibri" panose="020F0502020204030204" pitchFamily="34" charset="0"/>
              </a:rPr>
              <a:t>units</a:t>
            </a:r>
            <a:r>
              <a:rPr lang="fr-FR" sz="1400" dirty="0" smtClean="0">
                <a:latin typeface="Calibri" panose="020F0502020204030204" pitchFamily="34" charset="0"/>
              </a:rPr>
              <a:t> </a:t>
            </a:r>
            <a:r>
              <a:rPr lang="fr-FR" sz="1400" dirty="0" err="1" smtClean="0">
                <a:latin typeface="Calibri" panose="020F0502020204030204" pitchFamily="34" charset="0"/>
              </a:rPr>
              <a:t>provided</a:t>
            </a:r>
            <a:r>
              <a:rPr lang="fr-FR" sz="1400" dirty="0" smtClean="0">
                <a:latin typeface="Calibri" panose="020F0502020204030204" pitchFamily="34" charset="0"/>
              </a:rPr>
              <a:t> in the official table of </a:t>
            </a:r>
            <a:r>
              <a:rPr lang="fr-FR" sz="1400" dirty="0" err="1" smtClean="0">
                <a:latin typeface="Calibri" panose="020F0502020204030204" pitchFamily="34" charset="0"/>
              </a:rPr>
              <a:t>parameters</a:t>
            </a:r>
            <a:r>
              <a:rPr lang="fr-FR" sz="1400" dirty="0" smtClean="0">
                <a:latin typeface="Calibri" panose="020F0502020204030204" pitchFamily="34" charset="0"/>
              </a:rPr>
              <a:t>.</a:t>
            </a:r>
            <a:endParaRPr lang="en-GB" sz="1400" dirty="0" smtClean="0">
              <a:latin typeface="Calibri" panose="020F0502020204030204" pitchFamily="34" charset="0"/>
            </a:endParaRPr>
          </a:p>
        </p:txBody>
      </p:sp>
      <p:sp>
        <p:nvSpPr>
          <p:cNvPr id="3" name="TextBox 2"/>
          <p:cNvSpPr txBox="1"/>
          <p:nvPr/>
        </p:nvSpPr>
        <p:spPr>
          <a:xfrm>
            <a:off x="685800" y="3249283"/>
            <a:ext cx="7951216" cy="3323987"/>
          </a:xfrm>
          <a:prstGeom prst="rect">
            <a:avLst/>
          </a:prstGeom>
          <a:noFill/>
        </p:spPr>
        <p:txBody>
          <a:bodyPr wrap="none" rtlCol="0">
            <a:spAutoFit/>
          </a:bodyPr>
          <a:lstStyle/>
          <a:p>
            <a:r>
              <a:rPr lang="en-GB" sz="1200" b="1" i="1" dirty="0"/>
              <a:t>Observable Property Template 7.0 – Simple Observable Property</a:t>
            </a:r>
            <a:endParaRPr lang="en-GB" sz="1200" dirty="0"/>
          </a:p>
          <a:p>
            <a:r>
              <a:rPr lang="en-GB" sz="1200" dirty="0"/>
              <a:t>Byte No.	Contents</a:t>
            </a:r>
          </a:p>
          <a:p>
            <a:r>
              <a:rPr lang="en-GB" sz="1200" dirty="0"/>
              <a:t>	8	Parameter Discipline (see Code table 7.1)</a:t>
            </a:r>
          </a:p>
          <a:p>
            <a:r>
              <a:rPr lang="en-GB" sz="1200" dirty="0"/>
              <a:t>	9	Parameter Category (see Code table 7.2)</a:t>
            </a:r>
          </a:p>
          <a:p>
            <a:r>
              <a:rPr lang="en-GB" sz="1200" dirty="0"/>
              <a:t>	10-11 	Parameter Number (see Code table 7.3)</a:t>
            </a:r>
          </a:p>
          <a:p>
            <a:r>
              <a:rPr lang="en-GB" sz="1200" dirty="0"/>
              <a:t>	</a:t>
            </a:r>
            <a:r>
              <a:rPr lang="en-GB" sz="1200" dirty="0">
                <a:solidFill>
                  <a:schemeClr val="accent2">
                    <a:lumMod val="60000"/>
                    <a:lumOff val="40000"/>
                  </a:schemeClr>
                </a:solidFill>
              </a:rPr>
              <a:t>12-15	Units conversion scale factor (</a:t>
            </a:r>
            <a:r>
              <a:rPr lang="en-GB" sz="1200" dirty="0" err="1">
                <a:solidFill>
                  <a:schemeClr val="accent2">
                    <a:lumMod val="60000"/>
                    <a:lumOff val="40000"/>
                  </a:schemeClr>
                </a:solidFill>
              </a:rPr>
              <a:t>ucs</a:t>
            </a:r>
            <a:r>
              <a:rPr lang="en-GB" sz="1200" dirty="0">
                <a:solidFill>
                  <a:schemeClr val="accent2">
                    <a:lumMod val="60000"/>
                    <a:lumOff val="40000"/>
                  </a:schemeClr>
                </a:solidFill>
              </a:rPr>
              <a:t>) (see Note 1)</a:t>
            </a:r>
          </a:p>
          <a:p>
            <a:r>
              <a:rPr lang="en-GB" sz="1200" dirty="0"/>
              <a:t>	</a:t>
            </a:r>
            <a:r>
              <a:rPr lang="en-GB" sz="1200" dirty="0">
                <a:solidFill>
                  <a:schemeClr val="accent2">
                    <a:lumMod val="60000"/>
                    <a:lumOff val="40000"/>
                  </a:schemeClr>
                </a:solidFill>
              </a:rPr>
              <a:t>16-19	Units conversion offset (</a:t>
            </a:r>
            <a:r>
              <a:rPr lang="en-GB" sz="1200" dirty="0" err="1">
                <a:solidFill>
                  <a:schemeClr val="accent2">
                    <a:lumMod val="60000"/>
                    <a:lumOff val="40000"/>
                  </a:schemeClr>
                </a:solidFill>
              </a:rPr>
              <a:t>uco</a:t>
            </a:r>
            <a:r>
              <a:rPr lang="en-GB" sz="1200" dirty="0">
                <a:solidFill>
                  <a:schemeClr val="accent2">
                    <a:lumMod val="60000"/>
                    <a:lumOff val="40000"/>
                  </a:schemeClr>
                </a:solidFill>
              </a:rPr>
              <a:t>) (see Note 1</a:t>
            </a:r>
            <a:r>
              <a:rPr lang="en-GB" sz="1200" dirty="0" smtClean="0">
                <a:solidFill>
                  <a:schemeClr val="accent2">
                    <a:lumMod val="60000"/>
                    <a:lumOff val="40000"/>
                  </a:schemeClr>
                </a:solidFill>
              </a:rPr>
              <a:t>)</a:t>
            </a:r>
          </a:p>
          <a:p>
            <a:r>
              <a:rPr lang="en-GB" sz="1200" dirty="0"/>
              <a:t>Notes:</a:t>
            </a:r>
          </a:p>
          <a:p>
            <a:pPr lvl="0"/>
            <a:r>
              <a:rPr lang="en-GB" sz="1200" dirty="0">
                <a:solidFill>
                  <a:schemeClr val="accent2">
                    <a:lumMod val="60000"/>
                    <a:lumOff val="40000"/>
                  </a:schemeClr>
                </a:solidFill>
              </a:rPr>
              <a:t>Units conversion scale factor (</a:t>
            </a:r>
            <a:r>
              <a:rPr lang="en-GB" sz="1200" dirty="0" err="1">
                <a:solidFill>
                  <a:schemeClr val="accent2">
                    <a:lumMod val="60000"/>
                    <a:lumOff val="40000"/>
                  </a:schemeClr>
                </a:solidFill>
              </a:rPr>
              <a:t>ucs</a:t>
            </a:r>
            <a:r>
              <a:rPr lang="en-GB" sz="1200" dirty="0">
                <a:solidFill>
                  <a:schemeClr val="accent2">
                    <a:lumMod val="60000"/>
                    <a:lumOff val="40000"/>
                  </a:schemeClr>
                </a:solidFill>
              </a:rPr>
              <a:t>) and offset (</a:t>
            </a:r>
            <a:r>
              <a:rPr lang="en-GB" sz="1200" dirty="0" err="1">
                <a:solidFill>
                  <a:schemeClr val="accent2">
                    <a:lumMod val="60000"/>
                    <a:lumOff val="40000"/>
                  </a:schemeClr>
                </a:solidFill>
              </a:rPr>
              <a:t>uco</a:t>
            </a:r>
            <a:r>
              <a:rPr lang="en-GB" sz="1200" dirty="0">
                <a:solidFill>
                  <a:schemeClr val="accent2">
                    <a:lumMod val="60000"/>
                    <a:lumOff val="40000"/>
                  </a:schemeClr>
                </a:solidFill>
              </a:rPr>
              <a:t>) shall be used to encode fields in units different from </a:t>
            </a:r>
            <a:endParaRPr lang="en-GB" sz="1200" dirty="0" smtClean="0">
              <a:solidFill>
                <a:schemeClr val="accent2">
                  <a:lumMod val="60000"/>
                  <a:lumOff val="40000"/>
                </a:schemeClr>
              </a:solidFill>
            </a:endParaRPr>
          </a:p>
          <a:p>
            <a:pPr lvl="0"/>
            <a:r>
              <a:rPr lang="en-GB" sz="1200" dirty="0" smtClean="0">
                <a:solidFill>
                  <a:schemeClr val="accent2">
                    <a:lumMod val="60000"/>
                    <a:lumOff val="40000"/>
                  </a:schemeClr>
                </a:solidFill>
              </a:rPr>
              <a:t>the </a:t>
            </a:r>
            <a:r>
              <a:rPr lang="en-GB" sz="1200" dirty="0">
                <a:solidFill>
                  <a:schemeClr val="accent2">
                    <a:lumMod val="60000"/>
                    <a:lumOff val="40000"/>
                  </a:schemeClr>
                </a:solidFill>
              </a:rPr>
              <a:t>units reported in table 7.3. If the values encoded in the GRIB message are </a:t>
            </a:r>
            <a:r>
              <a:rPr lang="en-GB" sz="1200" i="1" dirty="0" err="1">
                <a:solidFill>
                  <a:schemeClr val="accent2">
                    <a:lumMod val="60000"/>
                    <a:lumOff val="40000"/>
                  </a:schemeClr>
                </a:solidFill>
              </a:rPr>
              <a:t>v</a:t>
            </a:r>
            <a:r>
              <a:rPr lang="en-GB" sz="1200" i="1" baseline="-25000" dirty="0" err="1">
                <a:solidFill>
                  <a:schemeClr val="accent2">
                    <a:lumMod val="60000"/>
                    <a:lumOff val="40000"/>
                  </a:schemeClr>
                </a:solidFill>
              </a:rPr>
              <a:t>e</a:t>
            </a:r>
            <a:r>
              <a:rPr lang="en-GB" sz="1200" dirty="0">
                <a:solidFill>
                  <a:schemeClr val="accent2">
                    <a:lumMod val="60000"/>
                    <a:lumOff val="40000"/>
                  </a:schemeClr>
                </a:solidFill>
              </a:rPr>
              <a:t> , the values in the units provided </a:t>
            </a:r>
            <a:endParaRPr lang="en-GB" sz="1200" dirty="0" smtClean="0">
              <a:solidFill>
                <a:schemeClr val="accent2">
                  <a:lumMod val="60000"/>
                  <a:lumOff val="40000"/>
                </a:schemeClr>
              </a:solidFill>
            </a:endParaRPr>
          </a:p>
          <a:p>
            <a:pPr lvl="0"/>
            <a:r>
              <a:rPr lang="en-GB" sz="1200" dirty="0" smtClean="0">
                <a:solidFill>
                  <a:schemeClr val="accent2">
                    <a:lumMod val="60000"/>
                    <a:lumOff val="40000"/>
                  </a:schemeClr>
                </a:solidFill>
              </a:rPr>
              <a:t>in </a:t>
            </a:r>
            <a:r>
              <a:rPr lang="en-GB" sz="1200" dirty="0">
                <a:solidFill>
                  <a:schemeClr val="accent2">
                    <a:lumMod val="60000"/>
                    <a:lumOff val="40000"/>
                  </a:schemeClr>
                </a:solidFill>
              </a:rPr>
              <a:t>table 7.2 shall be: </a:t>
            </a:r>
            <a:r>
              <a:rPr lang="en-GB" sz="1200" i="1" dirty="0">
                <a:solidFill>
                  <a:schemeClr val="accent2">
                    <a:lumMod val="60000"/>
                    <a:lumOff val="40000"/>
                  </a:schemeClr>
                </a:solidFill>
              </a:rPr>
              <a:t>v=</a:t>
            </a:r>
            <a:r>
              <a:rPr lang="en-GB" sz="1200" i="1" dirty="0" err="1">
                <a:solidFill>
                  <a:schemeClr val="accent2">
                    <a:lumMod val="60000"/>
                    <a:lumOff val="40000"/>
                  </a:schemeClr>
                </a:solidFill>
              </a:rPr>
              <a:t>ucs</a:t>
            </a:r>
            <a:r>
              <a:rPr lang="en-GB" sz="1200" i="1" dirty="0">
                <a:solidFill>
                  <a:schemeClr val="accent2">
                    <a:lumMod val="60000"/>
                    <a:lumOff val="40000"/>
                  </a:schemeClr>
                </a:solidFill>
              </a:rPr>
              <a:t> * </a:t>
            </a:r>
            <a:r>
              <a:rPr lang="en-GB" sz="1200" i="1" dirty="0" err="1">
                <a:solidFill>
                  <a:schemeClr val="accent2">
                    <a:lumMod val="60000"/>
                    <a:lumOff val="40000"/>
                  </a:schemeClr>
                </a:solidFill>
              </a:rPr>
              <a:t>v</a:t>
            </a:r>
            <a:r>
              <a:rPr lang="en-GB" sz="1200" i="1" baseline="-25000" dirty="0" err="1">
                <a:solidFill>
                  <a:schemeClr val="accent2">
                    <a:lumMod val="60000"/>
                    <a:lumOff val="40000"/>
                  </a:schemeClr>
                </a:solidFill>
              </a:rPr>
              <a:t>e</a:t>
            </a:r>
            <a:r>
              <a:rPr lang="en-GB" sz="1200" i="1" dirty="0">
                <a:solidFill>
                  <a:schemeClr val="accent2">
                    <a:lumMod val="60000"/>
                    <a:lumOff val="40000"/>
                  </a:schemeClr>
                </a:solidFill>
              </a:rPr>
              <a:t>+ </a:t>
            </a:r>
            <a:r>
              <a:rPr lang="en-GB" sz="1200" i="1" dirty="0" err="1">
                <a:solidFill>
                  <a:schemeClr val="accent2">
                    <a:lumMod val="60000"/>
                    <a:lumOff val="40000"/>
                  </a:schemeClr>
                </a:solidFill>
              </a:rPr>
              <a:t>uco</a:t>
            </a:r>
            <a:r>
              <a:rPr lang="en-GB" sz="1200" i="1" dirty="0">
                <a:solidFill>
                  <a:schemeClr val="accent2">
                    <a:lumMod val="60000"/>
                    <a:lumOff val="40000"/>
                  </a:schemeClr>
                </a:solidFill>
              </a:rPr>
              <a:t>  .</a:t>
            </a:r>
            <a:endParaRPr lang="en-GB" sz="1200" dirty="0">
              <a:solidFill>
                <a:schemeClr val="accent2">
                  <a:lumMod val="60000"/>
                  <a:lumOff val="40000"/>
                </a:schemeClr>
              </a:solidFill>
            </a:endParaRPr>
          </a:p>
          <a:p>
            <a:endParaRPr lang="en-GB" sz="1200" dirty="0"/>
          </a:p>
        </p:txBody>
      </p:sp>
    </p:spTree>
    <p:extLst>
      <p:ext uri="{BB962C8B-B14F-4D97-AF65-F5344CB8AC3E}">
        <p14:creationId xmlns:p14="http://schemas.microsoft.com/office/powerpoint/2010/main" val="56821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75000"/>
                  </a:schemeClr>
                </a:solidFill>
              </a:rPr>
              <a:t>GRIB Edition 3 requirements</a:t>
            </a:r>
            <a:endParaRPr lang="en-GB" dirty="0">
              <a:solidFill>
                <a:schemeClr val="accent2">
                  <a:lumMod val="75000"/>
                </a:schemeClr>
              </a:solidFill>
            </a:endParaRPr>
          </a:p>
        </p:txBody>
      </p:sp>
      <p:sp>
        <p:nvSpPr>
          <p:cNvPr id="3" name="Content Placeholder 2"/>
          <p:cNvSpPr>
            <a:spLocks noGrp="1"/>
          </p:cNvSpPr>
          <p:nvPr>
            <p:ph idx="1"/>
          </p:nvPr>
        </p:nvSpPr>
        <p:spPr>
          <a:xfrm>
            <a:off x="502217" y="1143000"/>
            <a:ext cx="8211004" cy="4897437"/>
          </a:xfrm>
        </p:spPr>
        <p:txBody>
          <a:bodyPr/>
          <a:lstStyle/>
          <a:p>
            <a:pPr>
              <a:buFont typeface="+mj-lt"/>
              <a:buAutoNum type="arabicPeriod"/>
            </a:pPr>
            <a:r>
              <a:rPr lang="en-GB" sz="1800" dirty="0" smtClean="0">
                <a:solidFill>
                  <a:schemeClr val="bg2">
                    <a:lumMod val="60000"/>
                    <a:lumOff val="40000"/>
                  </a:schemeClr>
                </a:solidFill>
              </a:rPr>
              <a:t>Harmonisation with OGC O&amp;M ISO 19156.</a:t>
            </a:r>
          </a:p>
          <a:p>
            <a:pPr>
              <a:buFont typeface="+mj-lt"/>
              <a:buAutoNum type="arabicPeriod"/>
            </a:pPr>
            <a:r>
              <a:rPr lang="en-GB" sz="1800" dirty="0" smtClean="0">
                <a:solidFill>
                  <a:schemeClr val="bg2">
                    <a:lumMod val="60000"/>
                    <a:lumOff val="40000"/>
                  </a:schemeClr>
                </a:solidFill>
              </a:rPr>
              <a:t>More flexibility by introducing templates in each section and implementing a better separation of time, space, parameter, process and data in different sections.</a:t>
            </a:r>
          </a:p>
          <a:p>
            <a:pPr>
              <a:buFont typeface="+mj-lt"/>
              <a:buAutoNum type="arabicPeriod"/>
            </a:pPr>
            <a:r>
              <a:rPr lang="en-GB" sz="1800" dirty="0" smtClean="0">
                <a:solidFill>
                  <a:schemeClr val="bg2">
                    <a:lumMod val="60000"/>
                    <a:lumOff val="40000"/>
                  </a:schemeClr>
                </a:solidFill>
              </a:rPr>
              <a:t>Multiple bitmaps. The possibility to associate multiple bitmaps to a field.</a:t>
            </a:r>
          </a:p>
          <a:p>
            <a:pPr>
              <a:buFont typeface="+mj-lt"/>
              <a:buAutoNum type="arabicPeriod"/>
            </a:pPr>
            <a:r>
              <a:rPr lang="en-GB" sz="1800" dirty="0" smtClean="0">
                <a:solidFill>
                  <a:schemeClr val="bg2">
                    <a:lumMod val="60000"/>
                    <a:lumOff val="40000"/>
                  </a:schemeClr>
                </a:solidFill>
              </a:rPr>
              <a:t>Separation of data and metadata. It must be possible and efficient to list the content of the message without decoding the full dataset also for multi field data.</a:t>
            </a:r>
          </a:p>
          <a:p>
            <a:pPr>
              <a:buFont typeface="+mj-lt"/>
              <a:buAutoNum type="arabicPeriod"/>
            </a:pPr>
            <a:r>
              <a:rPr lang="en-GB" sz="1800" dirty="0" smtClean="0">
                <a:solidFill>
                  <a:schemeClr val="bg2">
                    <a:lumMod val="60000"/>
                    <a:lumOff val="40000"/>
                  </a:schemeClr>
                </a:solidFill>
              </a:rPr>
              <a:t>Redefine the term GRID as more objects which cannot be classified with the classical term of GRID need to be represented in GRIB.</a:t>
            </a:r>
          </a:p>
          <a:p>
            <a:pPr>
              <a:buFont typeface="+mj-lt"/>
              <a:buAutoNum type="arabicPeriod"/>
            </a:pPr>
            <a:r>
              <a:rPr lang="en-GB" sz="1800" dirty="0" smtClean="0">
                <a:solidFill>
                  <a:schemeClr val="bg2">
                    <a:lumMod val="60000"/>
                    <a:lumOff val="40000"/>
                  </a:schemeClr>
                </a:solidFill>
              </a:rPr>
              <a:t>A way to associate two fields in the same message. </a:t>
            </a:r>
          </a:p>
          <a:p>
            <a:pPr>
              <a:buFont typeface="+mj-lt"/>
              <a:buAutoNum type="arabicPeriod"/>
            </a:pPr>
            <a:r>
              <a:rPr lang="en-GB" sz="1800" dirty="0" smtClean="0">
                <a:solidFill>
                  <a:schemeClr val="bg2">
                    <a:lumMod val="60000"/>
                    <a:lumOff val="40000"/>
                  </a:schemeClr>
                </a:solidFill>
              </a:rPr>
              <a:t>The possibility to use different units for the same parameter.</a:t>
            </a:r>
          </a:p>
          <a:p>
            <a:pPr>
              <a:buFont typeface="+mj-lt"/>
              <a:buAutoNum type="arabicPeriod"/>
            </a:pPr>
            <a:r>
              <a:rPr lang="en-GB" sz="1800" dirty="0" smtClean="0"/>
              <a:t>Terms unique and available through the web registry codes.wmo.int </a:t>
            </a:r>
          </a:p>
          <a:p>
            <a:pPr>
              <a:buFont typeface="+mj-lt"/>
              <a:buAutoNum type="arabicPeriod"/>
            </a:pPr>
            <a:r>
              <a:rPr lang="en-GB" sz="1800" dirty="0" smtClean="0">
                <a:solidFill>
                  <a:schemeClr val="bg2">
                    <a:lumMod val="60000"/>
                    <a:lumOff val="40000"/>
                  </a:schemeClr>
                </a:solidFill>
              </a:rPr>
              <a:t>Ambiguity in the regulations and notes has to be eliminated as much as possible by introducing clear explanation and examples.</a:t>
            </a:r>
          </a:p>
        </p:txBody>
      </p:sp>
      <p:sp>
        <p:nvSpPr>
          <p:cNvPr id="4" name="Footer Placeholder 3"/>
          <p:cNvSpPr>
            <a:spLocks noGrp="1"/>
          </p:cNvSpPr>
          <p:nvPr>
            <p:ph type="ftr" sz="quarter" idx="10"/>
          </p:nvPr>
        </p:nvSpPr>
        <p:spPr/>
        <p:txBody>
          <a:bodyPr/>
          <a:lstStyle/>
          <a:p>
            <a:pPr>
              <a:defRPr/>
            </a:pPr>
            <a:r>
              <a:rPr lang="en-US" smtClean="0"/>
              <a:t>IPET-DRMM-IV </a:t>
            </a:r>
            <a:endParaRPr lang="en-US"/>
          </a:p>
        </p:txBody>
      </p:sp>
      <p:sp>
        <p:nvSpPr>
          <p:cNvPr id="5" name="Slide Number Placeholder 4"/>
          <p:cNvSpPr>
            <a:spLocks noGrp="1"/>
          </p:cNvSpPr>
          <p:nvPr>
            <p:ph type="sldNum" sz="quarter" idx="11"/>
          </p:nvPr>
        </p:nvSpPr>
        <p:spPr/>
        <p:txBody>
          <a:bodyPr/>
          <a:lstStyle/>
          <a:p>
            <a:pPr>
              <a:defRPr/>
            </a:pPr>
            <a:fld id="{14FCBA16-DE1A-4BB6-886B-C2D02154CBB0}" type="slidenum">
              <a:rPr lang="en-US" altLang="en-US" smtClean="0"/>
              <a:pPr>
                <a:defRPr/>
              </a:pPr>
              <a:t>16</a:t>
            </a:fld>
            <a:endParaRPr lang="en-US" altLang="en-US"/>
          </a:p>
        </p:txBody>
      </p:sp>
    </p:spTree>
    <p:extLst>
      <p:ext uri="{BB962C8B-B14F-4D97-AF65-F5344CB8AC3E}">
        <p14:creationId xmlns:p14="http://schemas.microsoft.com/office/powerpoint/2010/main" val="31934218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75000"/>
                  </a:schemeClr>
                </a:solidFill>
              </a:rPr>
              <a:t>GRIB edition </a:t>
            </a:r>
            <a:r>
              <a:rPr lang="en-GB" dirty="0" smtClean="0">
                <a:solidFill>
                  <a:schemeClr val="accent2">
                    <a:lumMod val="75000"/>
                  </a:schemeClr>
                </a:solidFill>
              </a:rPr>
              <a:t>3 – Unique name for terms</a:t>
            </a:r>
            <a:endParaRPr lang="en-GB" dirty="0">
              <a:solidFill>
                <a:schemeClr val="accent2">
                  <a:lumMod val="75000"/>
                </a:schemeClr>
              </a:solidFill>
            </a:endParaRPr>
          </a:p>
        </p:txBody>
      </p:sp>
      <p:sp>
        <p:nvSpPr>
          <p:cNvPr id="4" name="Footer Placeholder 3"/>
          <p:cNvSpPr>
            <a:spLocks noGrp="1"/>
          </p:cNvSpPr>
          <p:nvPr>
            <p:ph type="ftr" sz="quarter" idx="10"/>
          </p:nvPr>
        </p:nvSpPr>
        <p:spPr/>
        <p:txBody>
          <a:bodyPr/>
          <a:lstStyle/>
          <a:p>
            <a:pPr>
              <a:defRPr/>
            </a:pPr>
            <a:r>
              <a:rPr lang="en-US" smtClean="0"/>
              <a:t>IPET-DRMM-IV </a:t>
            </a:r>
            <a:endParaRPr lang="en-US"/>
          </a:p>
        </p:txBody>
      </p:sp>
      <p:sp>
        <p:nvSpPr>
          <p:cNvPr id="5" name="Slide Number Placeholder 4"/>
          <p:cNvSpPr>
            <a:spLocks noGrp="1"/>
          </p:cNvSpPr>
          <p:nvPr>
            <p:ph type="sldNum" sz="quarter" idx="11"/>
          </p:nvPr>
        </p:nvSpPr>
        <p:spPr/>
        <p:txBody>
          <a:bodyPr/>
          <a:lstStyle/>
          <a:p>
            <a:pPr>
              <a:defRPr/>
            </a:pPr>
            <a:fld id="{14FCBA16-DE1A-4BB6-886B-C2D02154CBB0}" type="slidenum">
              <a:rPr lang="en-US" altLang="en-US" smtClean="0"/>
              <a:pPr>
                <a:defRPr/>
              </a:pPr>
              <a:t>17</a:t>
            </a:fld>
            <a:endParaRPr lang="en-US" altLang="en-US"/>
          </a:p>
        </p:txBody>
      </p:sp>
      <p:sp>
        <p:nvSpPr>
          <p:cNvPr id="55" name="TextBox 54"/>
          <p:cNvSpPr txBox="1"/>
          <p:nvPr/>
        </p:nvSpPr>
        <p:spPr>
          <a:xfrm>
            <a:off x="685800" y="981075"/>
            <a:ext cx="7500319" cy="1879343"/>
          </a:xfrm>
          <a:prstGeom prst="rect">
            <a:avLst/>
          </a:prstGeom>
          <a:noFill/>
        </p:spPr>
        <p:txBody>
          <a:bodyPr wrap="square" rtlCol="0">
            <a:noAutofit/>
          </a:bodyPr>
          <a:lstStyle/>
          <a:p>
            <a:pPr marL="342900" indent="-342900">
              <a:buFont typeface="+mj-lt"/>
              <a:buAutoNum type="arabicPeriod"/>
            </a:pPr>
            <a:r>
              <a:rPr lang="en-GB" sz="1400" dirty="0" smtClean="0">
                <a:latin typeface="Calibri" panose="020F0502020204030204" pitchFamily="34" charset="0"/>
              </a:rPr>
              <a:t>Reuse of terms is an important feature to be able to expose the semantics to other communities and to build the mapping with other community standards.</a:t>
            </a:r>
          </a:p>
          <a:p>
            <a:pPr marL="342900" indent="-342900">
              <a:buFont typeface="+mj-lt"/>
              <a:buAutoNum type="arabicPeriod"/>
            </a:pPr>
            <a:r>
              <a:rPr lang="en-GB" sz="1400" dirty="0" smtClean="0">
                <a:latin typeface="Calibri" panose="020F0502020204030204" pitchFamily="34" charset="0"/>
              </a:rPr>
              <a:t>This will require do define a unique name for each term. Uniqueness has to be guaranteed within GRIB and the web registry codes.wmo.int will collect those terms and provide global unique identifiers. </a:t>
            </a:r>
            <a:endParaRPr lang="en-GB" sz="1400" dirty="0">
              <a:latin typeface="Calibri" panose="020F0502020204030204" pitchFamily="34" charset="0"/>
            </a:endParaRPr>
          </a:p>
          <a:p>
            <a:pPr marL="342900" indent="-342900">
              <a:buFont typeface="+mj-lt"/>
              <a:buAutoNum type="arabicPeriod"/>
            </a:pPr>
            <a:r>
              <a:rPr lang="en-GB" sz="1400" dirty="0" smtClean="0">
                <a:latin typeface="Calibri" panose="020F0502020204030204" pitchFamily="34" charset="0"/>
              </a:rPr>
              <a:t>Mapping with CF convention will require the definition of unique names and the mapping between the two standards.</a:t>
            </a:r>
          </a:p>
        </p:txBody>
      </p:sp>
      <p:sp>
        <p:nvSpPr>
          <p:cNvPr id="3" name="TextBox 2"/>
          <p:cNvSpPr txBox="1"/>
          <p:nvPr/>
        </p:nvSpPr>
        <p:spPr>
          <a:xfrm>
            <a:off x="685800" y="3249283"/>
            <a:ext cx="7112845" cy="2215991"/>
          </a:xfrm>
          <a:prstGeom prst="rect">
            <a:avLst/>
          </a:prstGeom>
          <a:noFill/>
        </p:spPr>
        <p:txBody>
          <a:bodyPr wrap="none" rtlCol="0">
            <a:spAutoFit/>
          </a:bodyPr>
          <a:lstStyle/>
          <a:p>
            <a:r>
              <a:rPr lang="en-GB" sz="1200" b="1" i="1" dirty="0"/>
              <a:t>Observable Property Template 7.0 – Simple Observable Property</a:t>
            </a:r>
            <a:endParaRPr lang="en-GB" sz="1200" dirty="0"/>
          </a:p>
          <a:p>
            <a:r>
              <a:rPr lang="en-GB" sz="1200" dirty="0"/>
              <a:t>Byte No.	</a:t>
            </a:r>
            <a:r>
              <a:rPr lang="en-GB" sz="1200" b="1" dirty="0" smtClean="0">
                <a:solidFill>
                  <a:schemeClr val="accent1">
                    <a:lumMod val="50000"/>
                  </a:schemeClr>
                </a:solidFill>
              </a:rPr>
              <a:t>Unique Name </a:t>
            </a:r>
            <a:r>
              <a:rPr lang="en-GB" sz="1200" dirty="0" smtClean="0"/>
              <a:t>		Contents</a:t>
            </a:r>
            <a:endParaRPr lang="en-GB" sz="1200" dirty="0"/>
          </a:p>
          <a:p>
            <a:r>
              <a:rPr lang="en-GB" sz="1200" dirty="0" smtClean="0"/>
              <a:t>8</a:t>
            </a:r>
            <a:r>
              <a:rPr lang="en-GB" sz="1200" dirty="0"/>
              <a:t>	</a:t>
            </a:r>
            <a:r>
              <a:rPr lang="en-GB" sz="1200" b="1" dirty="0" err="1" smtClean="0">
                <a:solidFill>
                  <a:schemeClr val="accent1">
                    <a:lumMod val="50000"/>
                  </a:schemeClr>
                </a:solidFill>
              </a:rPr>
              <a:t>parameterDiscipline</a:t>
            </a:r>
            <a:r>
              <a:rPr lang="en-GB" sz="1200" dirty="0" smtClean="0"/>
              <a:t>		Parameter </a:t>
            </a:r>
            <a:r>
              <a:rPr lang="en-GB" sz="1200" dirty="0"/>
              <a:t>Discipline (see Code table 7.1)</a:t>
            </a:r>
          </a:p>
          <a:p>
            <a:r>
              <a:rPr lang="en-GB" sz="1200" dirty="0" smtClean="0"/>
              <a:t>9</a:t>
            </a:r>
            <a:r>
              <a:rPr lang="en-GB" sz="1200" dirty="0"/>
              <a:t>	</a:t>
            </a:r>
            <a:r>
              <a:rPr lang="en-GB" sz="1200" b="1" dirty="0" err="1" smtClean="0">
                <a:solidFill>
                  <a:schemeClr val="accent1">
                    <a:lumMod val="50000"/>
                  </a:schemeClr>
                </a:solidFill>
              </a:rPr>
              <a:t>parameterCategory</a:t>
            </a:r>
            <a:r>
              <a:rPr lang="en-GB" sz="1200" dirty="0" smtClean="0"/>
              <a:t>		Parameter </a:t>
            </a:r>
            <a:r>
              <a:rPr lang="en-GB" sz="1200" dirty="0"/>
              <a:t>Category (see Code table 7.2)</a:t>
            </a:r>
          </a:p>
          <a:p>
            <a:r>
              <a:rPr lang="en-GB" sz="1200" dirty="0" smtClean="0"/>
              <a:t>10-11 </a:t>
            </a:r>
            <a:r>
              <a:rPr lang="en-GB" sz="1200" dirty="0"/>
              <a:t>	</a:t>
            </a:r>
            <a:r>
              <a:rPr lang="en-GB" sz="1200" b="1" dirty="0" err="1" smtClean="0">
                <a:solidFill>
                  <a:schemeClr val="accent1">
                    <a:lumMod val="50000"/>
                  </a:schemeClr>
                </a:solidFill>
              </a:rPr>
              <a:t>parameterNumber</a:t>
            </a:r>
            <a:r>
              <a:rPr lang="en-GB" sz="1200" dirty="0" smtClean="0"/>
              <a:t>		Parameter </a:t>
            </a:r>
            <a:r>
              <a:rPr lang="en-GB" sz="1200" dirty="0"/>
              <a:t>Number (see Code table 7.3)</a:t>
            </a:r>
          </a:p>
          <a:p>
            <a:r>
              <a:rPr lang="en-GB" sz="1200" dirty="0" smtClean="0"/>
              <a:t>12-15</a:t>
            </a:r>
            <a:r>
              <a:rPr lang="en-GB" sz="1200" dirty="0"/>
              <a:t>	</a:t>
            </a:r>
            <a:r>
              <a:rPr lang="en-GB" sz="1200" b="1" dirty="0" err="1" smtClean="0">
                <a:solidFill>
                  <a:schemeClr val="accent1">
                    <a:lumMod val="50000"/>
                  </a:schemeClr>
                </a:solidFill>
              </a:rPr>
              <a:t>unitsConversionScaleFactor</a:t>
            </a:r>
            <a:r>
              <a:rPr lang="en-GB" sz="1200" dirty="0" smtClean="0"/>
              <a:t>	Units </a:t>
            </a:r>
            <a:r>
              <a:rPr lang="en-GB" sz="1200" dirty="0"/>
              <a:t>conversion scale factor (</a:t>
            </a:r>
            <a:r>
              <a:rPr lang="en-GB" sz="1200" dirty="0" err="1"/>
              <a:t>ucs</a:t>
            </a:r>
            <a:r>
              <a:rPr lang="en-GB" sz="1200" dirty="0"/>
              <a:t>) (see Note 1)</a:t>
            </a:r>
          </a:p>
          <a:p>
            <a:r>
              <a:rPr lang="en-GB" sz="1200" dirty="0" smtClean="0"/>
              <a:t>16-19</a:t>
            </a:r>
            <a:r>
              <a:rPr lang="en-GB" sz="1200" dirty="0"/>
              <a:t>	</a:t>
            </a:r>
            <a:r>
              <a:rPr lang="en-GB" sz="1200" b="1" dirty="0" err="1" smtClean="0">
                <a:solidFill>
                  <a:schemeClr val="accent1">
                    <a:lumMod val="50000"/>
                  </a:schemeClr>
                </a:solidFill>
              </a:rPr>
              <a:t>unitsConversionOffset</a:t>
            </a:r>
            <a:r>
              <a:rPr lang="en-GB" sz="1200" dirty="0" smtClean="0"/>
              <a:t>		Units </a:t>
            </a:r>
            <a:r>
              <a:rPr lang="en-GB" sz="1200" dirty="0"/>
              <a:t>conversion offset (</a:t>
            </a:r>
            <a:r>
              <a:rPr lang="en-GB" sz="1200" dirty="0" err="1"/>
              <a:t>uco</a:t>
            </a:r>
            <a:r>
              <a:rPr lang="en-GB" sz="1200" dirty="0"/>
              <a:t>) (see Note 1</a:t>
            </a:r>
            <a:r>
              <a:rPr lang="en-GB" sz="1200" dirty="0" smtClean="0"/>
              <a:t>)</a:t>
            </a:r>
          </a:p>
          <a:p>
            <a:endParaRPr lang="en-GB" sz="1200" dirty="0"/>
          </a:p>
        </p:txBody>
      </p:sp>
    </p:spTree>
    <p:extLst>
      <p:ext uri="{BB962C8B-B14F-4D97-AF65-F5344CB8AC3E}">
        <p14:creationId xmlns:p14="http://schemas.microsoft.com/office/powerpoint/2010/main" val="387221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75000"/>
                  </a:schemeClr>
                </a:solidFill>
              </a:rPr>
              <a:t>GRIB Edition 3 requirements</a:t>
            </a:r>
            <a:endParaRPr lang="en-GB" dirty="0">
              <a:solidFill>
                <a:schemeClr val="accent2">
                  <a:lumMod val="75000"/>
                </a:schemeClr>
              </a:solidFill>
            </a:endParaRPr>
          </a:p>
        </p:txBody>
      </p:sp>
      <p:sp>
        <p:nvSpPr>
          <p:cNvPr id="3" name="Content Placeholder 2"/>
          <p:cNvSpPr>
            <a:spLocks noGrp="1"/>
          </p:cNvSpPr>
          <p:nvPr>
            <p:ph idx="1"/>
          </p:nvPr>
        </p:nvSpPr>
        <p:spPr>
          <a:xfrm>
            <a:off x="502217" y="1143000"/>
            <a:ext cx="8211004" cy="4897437"/>
          </a:xfrm>
        </p:spPr>
        <p:txBody>
          <a:bodyPr/>
          <a:lstStyle/>
          <a:p>
            <a:pPr>
              <a:buFont typeface="+mj-lt"/>
              <a:buAutoNum type="arabicPeriod"/>
            </a:pPr>
            <a:r>
              <a:rPr lang="en-GB" sz="1800" dirty="0" smtClean="0">
                <a:solidFill>
                  <a:schemeClr val="bg2">
                    <a:lumMod val="60000"/>
                    <a:lumOff val="40000"/>
                  </a:schemeClr>
                </a:solidFill>
              </a:rPr>
              <a:t>Harmonisation with OGC O&amp;M ISO 19156.</a:t>
            </a:r>
          </a:p>
          <a:p>
            <a:pPr>
              <a:buFont typeface="+mj-lt"/>
              <a:buAutoNum type="arabicPeriod"/>
            </a:pPr>
            <a:r>
              <a:rPr lang="en-GB" sz="1800" dirty="0" smtClean="0">
                <a:solidFill>
                  <a:schemeClr val="bg2">
                    <a:lumMod val="60000"/>
                    <a:lumOff val="40000"/>
                  </a:schemeClr>
                </a:solidFill>
              </a:rPr>
              <a:t>More flexibility by introducing templates in each section and implementing a better separation of time, space, parameter, process and data in different sections.</a:t>
            </a:r>
          </a:p>
          <a:p>
            <a:pPr>
              <a:buFont typeface="+mj-lt"/>
              <a:buAutoNum type="arabicPeriod"/>
            </a:pPr>
            <a:r>
              <a:rPr lang="en-GB" sz="1800" dirty="0" smtClean="0">
                <a:solidFill>
                  <a:schemeClr val="bg2">
                    <a:lumMod val="60000"/>
                    <a:lumOff val="40000"/>
                  </a:schemeClr>
                </a:solidFill>
              </a:rPr>
              <a:t>Multiple bitmaps. The possibility to associate multiple bitmaps to a field.</a:t>
            </a:r>
          </a:p>
          <a:p>
            <a:pPr>
              <a:buFont typeface="+mj-lt"/>
              <a:buAutoNum type="arabicPeriod"/>
            </a:pPr>
            <a:r>
              <a:rPr lang="en-GB" sz="1800" dirty="0" smtClean="0">
                <a:solidFill>
                  <a:schemeClr val="bg2">
                    <a:lumMod val="60000"/>
                    <a:lumOff val="40000"/>
                  </a:schemeClr>
                </a:solidFill>
              </a:rPr>
              <a:t>Separation of data and metadata. It must be possible and efficient to list the content of the message without decoding the full dataset also for multi field data.</a:t>
            </a:r>
          </a:p>
          <a:p>
            <a:pPr>
              <a:buFont typeface="+mj-lt"/>
              <a:buAutoNum type="arabicPeriod"/>
            </a:pPr>
            <a:r>
              <a:rPr lang="en-GB" sz="1800" dirty="0" smtClean="0">
                <a:solidFill>
                  <a:schemeClr val="bg2">
                    <a:lumMod val="60000"/>
                    <a:lumOff val="40000"/>
                  </a:schemeClr>
                </a:solidFill>
              </a:rPr>
              <a:t>Redefine the term GRID as more objects which cannot be classified with the classical term of GRID need to be represented in GRIB.</a:t>
            </a:r>
          </a:p>
          <a:p>
            <a:pPr>
              <a:buFont typeface="+mj-lt"/>
              <a:buAutoNum type="arabicPeriod"/>
            </a:pPr>
            <a:r>
              <a:rPr lang="en-GB" sz="1800" dirty="0" smtClean="0">
                <a:solidFill>
                  <a:schemeClr val="bg2">
                    <a:lumMod val="60000"/>
                    <a:lumOff val="40000"/>
                  </a:schemeClr>
                </a:solidFill>
              </a:rPr>
              <a:t>A way to associate two fields in the same message. </a:t>
            </a:r>
          </a:p>
          <a:p>
            <a:pPr>
              <a:buFont typeface="+mj-lt"/>
              <a:buAutoNum type="arabicPeriod"/>
            </a:pPr>
            <a:r>
              <a:rPr lang="en-GB" sz="1800" dirty="0" smtClean="0">
                <a:solidFill>
                  <a:schemeClr val="bg2">
                    <a:lumMod val="60000"/>
                    <a:lumOff val="40000"/>
                  </a:schemeClr>
                </a:solidFill>
              </a:rPr>
              <a:t>The possibility to use different units for the same parameter.</a:t>
            </a:r>
          </a:p>
          <a:p>
            <a:pPr>
              <a:buFont typeface="+mj-lt"/>
              <a:buAutoNum type="arabicPeriod"/>
            </a:pPr>
            <a:r>
              <a:rPr lang="en-GB" sz="1800" dirty="0" smtClean="0">
                <a:solidFill>
                  <a:schemeClr val="bg2">
                    <a:lumMod val="60000"/>
                    <a:lumOff val="40000"/>
                  </a:schemeClr>
                </a:solidFill>
              </a:rPr>
              <a:t>Terms unique and available through the web registry codes.wmo.int </a:t>
            </a:r>
          </a:p>
          <a:p>
            <a:pPr>
              <a:buFont typeface="+mj-lt"/>
              <a:buAutoNum type="arabicPeriod"/>
            </a:pPr>
            <a:r>
              <a:rPr lang="en-GB" sz="1800" dirty="0" smtClean="0"/>
              <a:t>Ambiguity in the regulations and notes has to be eliminated as much as possible by introducing clear explanation and examples.</a:t>
            </a:r>
          </a:p>
        </p:txBody>
      </p:sp>
      <p:sp>
        <p:nvSpPr>
          <p:cNvPr id="4" name="Footer Placeholder 3"/>
          <p:cNvSpPr>
            <a:spLocks noGrp="1"/>
          </p:cNvSpPr>
          <p:nvPr>
            <p:ph type="ftr" sz="quarter" idx="10"/>
          </p:nvPr>
        </p:nvSpPr>
        <p:spPr/>
        <p:txBody>
          <a:bodyPr/>
          <a:lstStyle/>
          <a:p>
            <a:pPr>
              <a:defRPr/>
            </a:pPr>
            <a:r>
              <a:rPr lang="en-US" smtClean="0"/>
              <a:t>IPET-DRMM-IV </a:t>
            </a:r>
            <a:endParaRPr lang="en-US"/>
          </a:p>
        </p:txBody>
      </p:sp>
      <p:sp>
        <p:nvSpPr>
          <p:cNvPr id="5" name="Slide Number Placeholder 4"/>
          <p:cNvSpPr>
            <a:spLocks noGrp="1"/>
          </p:cNvSpPr>
          <p:nvPr>
            <p:ph type="sldNum" sz="quarter" idx="11"/>
          </p:nvPr>
        </p:nvSpPr>
        <p:spPr/>
        <p:txBody>
          <a:bodyPr/>
          <a:lstStyle/>
          <a:p>
            <a:pPr>
              <a:defRPr/>
            </a:pPr>
            <a:fld id="{14FCBA16-DE1A-4BB6-886B-C2D02154CBB0}" type="slidenum">
              <a:rPr lang="en-US" altLang="en-US" smtClean="0"/>
              <a:pPr>
                <a:defRPr/>
              </a:pPr>
              <a:t>18</a:t>
            </a:fld>
            <a:endParaRPr lang="en-US" altLang="en-US"/>
          </a:p>
        </p:txBody>
      </p:sp>
    </p:spTree>
    <p:extLst>
      <p:ext uri="{BB962C8B-B14F-4D97-AF65-F5344CB8AC3E}">
        <p14:creationId xmlns:p14="http://schemas.microsoft.com/office/powerpoint/2010/main" val="3155482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 suggested </a:t>
            </a:r>
            <a:endParaRPr lang="en-GB" dirty="0"/>
          </a:p>
        </p:txBody>
      </p:sp>
      <p:sp>
        <p:nvSpPr>
          <p:cNvPr id="3" name="Content Placeholder 2"/>
          <p:cNvSpPr>
            <a:spLocks noGrp="1"/>
          </p:cNvSpPr>
          <p:nvPr>
            <p:ph idx="1"/>
          </p:nvPr>
        </p:nvSpPr>
        <p:spPr/>
        <p:txBody>
          <a:bodyPr/>
          <a:lstStyle/>
          <a:p>
            <a:r>
              <a:rPr lang="en-GB" dirty="0" smtClean="0"/>
              <a:t>Replace “observable” with “observed” in all the relevant templates and sections.</a:t>
            </a:r>
          </a:p>
          <a:p>
            <a:r>
              <a:rPr lang="en-GB" dirty="0" smtClean="0"/>
              <a:t>Explicitly state that date and time are compliant with ISO8601:2004</a:t>
            </a:r>
          </a:p>
          <a:p>
            <a:r>
              <a:rPr lang="en-GB" dirty="0" smtClean="0"/>
              <a:t>Latitude, longitude regulations to be revised and moved to “horizontal domain section”</a:t>
            </a:r>
          </a:p>
          <a:p>
            <a:r>
              <a:rPr lang="en-GB" dirty="0" smtClean="0"/>
              <a:t>Unique name to be given to all the elements in GRIB. It has to be unique within GRIB standard and will be part of the codes registry where it will have a global unique identifier.</a:t>
            </a:r>
          </a:p>
          <a:p>
            <a:pPr marL="0" indent="0">
              <a:buNone/>
            </a:pPr>
            <a:endParaRPr lang="en-GB" dirty="0" smtClean="0"/>
          </a:p>
          <a:p>
            <a:endParaRPr lang="en-GB" dirty="0"/>
          </a:p>
        </p:txBody>
      </p:sp>
      <p:sp>
        <p:nvSpPr>
          <p:cNvPr id="4" name="Footer Placeholder 3"/>
          <p:cNvSpPr>
            <a:spLocks noGrp="1"/>
          </p:cNvSpPr>
          <p:nvPr>
            <p:ph type="ftr" sz="quarter" idx="10"/>
          </p:nvPr>
        </p:nvSpPr>
        <p:spPr/>
        <p:txBody>
          <a:bodyPr/>
          <a:lstStyle/>
          <a:p>
            <a:pPr>
              <a:defRPr/>
            </a:pPr>
            <a:r>
              <a:rPr lang="en-US" smtClean="0"/>
              <a:t>IPET-DRMM-IV </a:t>
            </a:r>
            <a:endParaRPr lang="en-US"/>
          </a:p>
        </p:txBody>
      </p:sp>
      <p:sp>
        <p:nvSpPr>
          <p:cNvPr id="5" name="Slide Number Placeholder 4"/>
          <p:cNvSpPr>
            <a:spLocks noGrp="1"/>
          </p:cNvSpPr>
          <p:nvPr>
            <p:ph type="sldNum" sz="quarter" idx="11"/>
          </p:nvPr>
        </p:nvSpPr>
        <p:spPr/>
        <p:txBody>
          <a:bodyPr/>
          <a:lstStyle/>
          <a:p>
            <a:pPr>
              <a:defRPr/>
            </a:pPr>
            <a:fld id="{14FCBA16-DE1A-4BB6-886B-C2D02154CBB0}" type="slidenum">
              <a:rPr lang="en-US" altLang="en-US" smtClean="0"/>
              <a:pPr>
                <a:defRPr/>
              </a:pPr>
              <a:t>19</a:t>
            </a:fld>
            <a:endParaRPr lang="en-US" altLang="en-US"/>
          </a:p>
        </p:txBody>
      </p:sp>
    </p:spTree>
    <p:extLst>
      <p:ext uri="{BB962C8B-B14F-4D97-AF65-F5344CB8AC3E}">
        <p14:creationId xmlns:p14="http://schemas.microsoft.com/office/powerpoint/2010/main" val="1431051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75000"/>
                  </a:schemeClr>
                </a:solidFill>
              </a:rPr>
              <a:t>GRIB Edition 3 requirements</a:t>
            </a:r>
            <a:endParaRPr lang="en-GB" dirty="0">
              <a:solidFill>
                <a:schemeClr val="accent2">
                  <a:lumMod val="75000"/>
                </a:schemeClr>
              </a:solidFill>
            </a:endParaRPr>
          </a:p>
        </p:txBody>
      </p:sp>
      <p:sp>
        <p:nvSpPr>
          <p:cNvPr id="3" name="Content Placeholder 2"/>
          <p:cNvSpPr>
            <a:spLocks noGrp="1"/>
          </p:cNvSpPr>
          <p:nvPr>
            <p:ph idx="1"/>
          </p:nvPr>
        </p:nvSpPr>
        <p:spPr>
          <a:xfrm>
            <a:off x="502217" y="1143000"/>
            <a:ext cx="8211004" cy="4897437"/>
          </a:xfrm>
        </p:spPr>
        <p:txBody>
          <a:bodyPr/>
          <a:lstStyle/>
          <a:p>
            <a:pPr>
              <a:buFont typeface="+mj-lt"/>
              <a:buAutoNum type="arabicPeriod"/>
            </a:pPr>
            <a:r>
              <a:rPr lang="en-GB" sz="1800" dirty="0" smtClean="0"/>
              <a:t>Harmonisation with OGC O&amp;M ISO 19156.</a:t>
            </a:r>
          </a:p>
          <a:p>
            <a:pPr>
              <a:buFont typeface="+mj-lt"/>
              <a:buAutoNum type="arabicPeriod"/>
            </a:pPr>
            <a:r>
              <a:rPr lang="en-GB" sz="1800" dirty="0" smtClean="0"/>
              <a:t>More flexibility by introducing templates in each section and implementing a better separation of time, space, parameter, process and data in different sections.</a:t>
            </a:r>
          </a:p>
          <a:p>
            <a:pPr>
              <a:buFont typeface="+mj-lt"/>
              <a:buAutoNum type="arabicPeriod"/>
            </a:pPr>
            <a:r>
              <a:rPr lang="en-GB" sz="1800" dirty="0" smtClean="0"/>
              <a:t>Multiple bitmaps. The possibility to associate multiple bitmaps to a field.</a:t>
            </a:r>
          </a:p>
          <a:p>
            <a:pPr>
              <a:buFont typeface="+mj-lt"/>
              <a:buAutoNum type="arabicPeriod"/>
            </a:pPr>
            <a:r>
              <a:rPr lang="en-GB" sz="1800" dirty="0" smtClean="0"/>
              <a:t>Separation of data and metadata. It must be possible and efficient to list the content of the message without decoding the full dataset also for multi field data.</a:t>
            </a:r>
          </a:p>
          <a:p>
            <a:pPr>
              <a:buFont typeface="+mj-lt"/>
              <a:buAutoNum type="arabicPeriod"/>
            </a:pPr>
            <a:r>
              <a:rPr lang="en-GB" sz="1800" dirty="0" smtClean="0"/>
              <a:t>Redefine the term GRID as more objects which cannot be classified with the classical term of GRID need to be represented in GRIB.</a:t>
            </a:r>
          </a:p>
          <a:p>
            <a:pPr>
              <a:buFont typeface="+mj-lt"/>
              <a:buAutoNum type="arabicPeriod"/>
            </a:pPr>
            <a:r>
              <a:rPr lang="en-GB" sz="1800" dirty="0" smtClean="0"/>
              <a:t>A way to associate two fields in the same message. </a:t>
            </a:r>
          </a:p>
          <a:p>
            <a:pPr>
              <a:buFont typeface="+mj-lt"/>
              <a:buAutoNum type="arabicPeriod"/>
            </a:pPr>
            <a:r>
              <a:rPr lang="en-GB" sz="1800" dirty="0" smtClean="0"/>
              <a:t>The possibility to use different units for the same parameter.</a:t>
            </a:r>
          </a:p>
          <a:p>
            <a:pPr>
              <a:buFont typeface="+mj-lt"/>
              <a:buAutoNum type="arabicPeriod"/>
            </a:pPr>
            <a:r>
              <a:rPr lang="en-GB" sz="1800" dirty="0" smtClean="0"/>
              <a:t>Terms unique and available through the web registry codes.wmo.int </a:t>
            </a:r>
          </a:p>
          <a:p>
            <a:pPr>
              <a:buFont typeface="+mj-lt"/>
              <a:buAutoNum type="arabicPeriod"/>
            </a:pPr>
            <a:r>
              <a:rPr lang="en-GB" sz="1800" dirty="0" smtClean="0"/>
              <a:t>Ambiguity in the regulations and notes has to be eliminated as much as possible by introducing clear explanation and examples.</a:t>
            </a:r>
          </a:p>
        </p:txBody>
      </p:sp>
      <p:sp>
        <p:nvSpPr>
          <p:cNvPr id="4" name="Footer Placeholder 3"/>
          <p:cNvSpPr>
            <a:spLocks noGrp="1"/>
          </p:cNvSpPr>
          <p:nvPr>
            <p:ph type="ftr" sz="quarter" idx="10"/>
          </p:nvPr>
        </p:nvSpPr>
        <p:spPr/>
        <p:txBody>
          <a:bodyPr/>
          <a:lstStyle/>
          <a:p>
            <a:pPr>
              <a:defRPr/>
            </a:pPr>
            <a:r>
              <a:rPr lang="en-US" smtClean="0"/>
              <a:t>IPET-DRMM-IV </a:t>
            </a:r>
            <a:endParaRPr lang="en-US"/>
          </a:p>
        </p:txBody>
      </p:sp>
      <p:sp>
        <p:nvSpPr>
          <p:cNvPr id="5" name="Slide Number Placeholder 4"/>
          <p:cNvSpPr>
            <a:spLocks noGrp="1"/>
          </p:cNvSpPr>
          <p:nvPr>
            <p:ph type="sldNum" sz="quarter" idx="11"/>
          </p:nvPr>
        </p:nvSpPr>
        <p:spPr/>
        <p:txBody>
          <a:bodyPr/>
          <a:lstStyle/>
          <a:p>
            <a:pPr>
              <a:defRPr/>
            </a:pPr>
            <a:fld id="{14FCBA16-DE1A-4BB6-886B-C2D02154CBB0}" type="slidenum">
              <a:rPr lang="en-US" altLang="en-US" smtClean="0"/>
              <a:pPr>
                <a:defRPr/>
              </a:pPr>
              <a:t>2</a:t>
            </a:fld>
            <a:endParaRPr lang="en-US" altLang="en-US"/>
          </a:p>
        </p:txBody>
      </p:sp>
    </p:spTree>
    <p:extLst>
      <p:ext uri="{BB962C8B-B14F-4D97-AF65-F5344CB8AC3E}">
        <p14:creationId xmlns:p14="http://schemas.microsoft.com/office/powerpoint/2010/main" val="37290241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altLang="en-US">
                <a:latin typeface="Arial" charset="0"/>
                <a:cs typeface="Arial" charset="0"/>
              </a:rPr>
              <a:t>Thank you for your attention</a:t>
            </a:r>
            <a:endParaRPr lang="en-US" altLang="en-US">
              <a:latin typeface="Arial" charset="0"/>
              <a:cs typeface="Arial" charset="0"/>
            </a:endParaRPr>
          </a:p>
        </p:txBody>
      </p:sp>
      <p:sp>
        <p:nvSpPr>
          <p:cNvPr id="2" name="Footer Placeholder 1"/>
          <p:cNvSpPr>
            <a:spLocks noGrp="1"/>
          </p:cNvSpPr>
          <p:nvPr>
            <p:ph type="ftr" sz="quarter" idx="10"/>
          </p:nvPr>
        </p:nvSpPr>
        <p:spPr/>
        <p:txBody>
          <a:bodyPr/>
          <a:lstStyle/>
          <a:p>
            <a:pPr>
              <a:defRPr/>
            </a:pPr>
            <a:r>
              <a:rPr lang="en-US" smtClean="0"/>
              <a:t>IPET-DRMM-IV </a:t>
            </a:r>
            <a:endParaRPr lang="en-US"/>
          </a:p>
        </p:txBody>
      </p:sp>
      <p:sp>
        <p:nvSpPr>
          <p:cNvPr id="3" name="Slide Number Placeholder 2"/>
          <p:cNvSpPr>
            <a:spLocks noGrp="1"/>
          </p:cNvSpPr>
          <p:nvPr>
            <p:ph type="sldNum" sz="quarter" idx="11"/>
          </p:nvPr>
        </p:nvSpPr>
        <p:spPr/>
        <p:txBody>
          <a:bodyPr/>
          <a:lstStyle/>
          <a:p>
            <a:pPr>
              <a:defRPr/>
            </a:pPr>
            <a:fld id="{D154B52B-C3EE-4FC5-88AA-7894A37C64A9}" type="slidenum">
              <a:rPr lang="en-US" altLang="en-US" smtClean="0"/>
              <a:pPr>
                <a:defRPr/>
              </a:pPr>
              <a:t>20</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75000"/>
                  </a:schemeClr>
                </a:solidFill>
              </a:rPr>
              <a:t>GRIB Edition 3 requirements</a:t>
            </a:r>
            <a:endParaRPr lang="en-GB" dirty="0">
              <a:solidFill>
                <a:schemeClr val="accent2">
                  <a:lumMod val="75000"/>
                </a:schemeClr>
              </a:solidFill>
            </a:endParaRPr>
          </a:p>
        </p:txBody>
      </p:sp>
      <p:sp>
        <p:nvSpPr>
          <p:cNvPr id="3" name="Content Placeholder 2"/>
          <p:cNvSpPr>
            <a:spLocks noGrp="1"/>
          </p:cNvSpPr>
          <p:nvPr>
            <p:ph idx="1"/>
          </p:nvPr>
        </p:nvSpPr>
        <p:spPr>
          <a:xfrm>
            <a:off x="502217" y="1143000"/>
            <a:ext cx="8211004" cy="4897437"/>
          </a:xfrm>
        </p:spPr>
        <p:txBody>
          <a:bodyPr/>
          <a:lstStyle/>
          <a:p>
            <a:pPr>
              <a:buFont typeface="+mj-lt"/>
              <a:buAutoNum type="arabicPeriod"/>
            </a:pPr>
            <a:r>
              <a:rPr lang="en-GB" sz="1800" dirty="0" smtClean="0"/>
              <a:t>Harmonisation with OGC O&amp;M ISO 19156.</a:t>
            </a:r>
          </a:p>
          <a:p>
            <a:pPr>
              <a:buFont typeface="+mj-lt"/>
              <a:buAutoNum type="arabicPeriod"/>
            </a:pPr>
            <a:r>
              <a:rPr lang="en-GB" sz="1800" dirty="0" smtClean="0"/>
              <a:t>More flexibility by introducing templates in each section and implementing a better separation of time, space, parameter, process and data in different sections.</a:t>
            </a:r>
          </a:p>
          <a:p>
            <a:pPr>
              <a:buFont typeface="+mj-lt"/>
              <a:buAutoNum type="arabicPeriod"/>
            </a:pPr>
            <a:r>
              <a:rPr lang="en-GB" sz="1800" dirty="0" smtClean="0">
                <a:solidFill>
                  <a:schemeClr val="bg2">
                    <a:lumMod val="40000"/>
                    <a:lumOff val="60000"/>
                  </a:schemeClr>
                </a:solidFill>
              </a:rPr>
              <a:t>Multiple bitmaps. The possibility to associate multiple bitmaps to a field.</a:t>
            </a:r>
          </a:p>
          <a:p>
            <a:pPr>
              <a:buFont typeface="+mj-lt"/>
              <a:buAutoNum type="arabicPeriod"/>
            </a:pPr>
            <a:r>
              <a:rPr lang="en-GB" sz="1800" dirty="0" smtClean="0">
                <a:solidFill>
                  <a:schemeClr val="bg2">
                    <a:lumMod val="40000"/>
                    <a:lumOff val="60000"/>
                  </a:schemeClr>
                </a:solidFill>
              </a:rPr>
              <a:t>Separation of data and metadata. It must be possible and efficient to list the content of the message without decoding the full dataset also for multi field data.</a:t>
            </a:r>
          </a:p>
          <a:p>
            <a:pPr>
              <a:buFont typeface="+mj-lt"/>
              <a:buAutoNum type="arabicPeriod"/>
            </a:pPr>
            <a:r>
              <a:rPr lang="en-GB" sz="1800" dirty="0" smtClean="0">
                <a:solidFill>
                  <a:schemeClr val="bg2">
                    <a:lumMod val="40000"/>
                    <a:lumOff val="60000"/>
                  </a:schemeClr>
                </a:solidFill>
              </a:rPr>
              <a:t>Redefine the term GRID as more objects which cannot be classified with the classical term of GRID need to be represented in GRIB.</a:t>
            </a:r>
          </a:p>
          <a:p>
            <a:pPr>
              <a:buFont typeface="+mj-lt"/>
              <a:buAutoNum type="arabicPeriod"/>
            </a:pPr>
            <a:r>
              <a:rPr lang="en-GB" sz="1800" dirty="0" smtClean="0">
                <a:solidFill>
                  <a:schemeClr val="bg2">
                    <a:lumMod val="40000"/>
                    <a:lumOff val="60000"/>
                  </a:schemeClr>
                </a:solidFill>
              </a:rPr>
              <a:t>A way to associate two fields in the same message. </a:t>
            </a:r>
          </a:p>
          <a:p>
            <a:pPr>
              <a:buFont typeface="+mj-lt"/>
              <a:buAutoNum type="arabicPeriod"/>
            </a:pPr>
            <a:r>
              <a:rPr lang="en-GB" sz="1800" dirty="0" smtClean="0">
                <a:solidFill>
                  <a:schemeClr val="bg2">
                    <a:lumMod val="40000"/>
                    <a:lumOff val="60000"/>
                  </a:schemeClr>
                </a:solidFill>
              </a:rPr>
              <a:t>The possibility to use different units for the same parameter.</a:t>
            </a:r>
          </a:p>
          <a:p>
            <a:pPr>
              <a:buFont typeface="+mj-lt"/>
              <a:buAutoNum type="arabicPeriod"/>
            </a:pPr>
            <a:r>
              <a:rPr lang="en-GB" sz="1800" dirty="0" smtClean="0">
                <a:solidFill>
                  <a:schemeClr val="bg2">
                    <a:lumMod val="40000"/>
                    <a:lumOff val="60000"/>
                  </a:schemeClr>
                </a:solidFill>
              </a:rPr>
              <a:t>Terms unique and available through the web registry codes.wmo.int </a:t>
            </a:r>
          </a:p>
          <a:p>
            <a:pPr>
              <a:buFont typeface="+mj-lt"/>
              <a:buAutoNum type="arabicPeriod"/>
            </a:pPr>
            <a:r>
              <a:rPr lang="en-GB" sz="1800" dirty="0" smtClean="0">
                <a:solidFill>
                  <a:schemeClr val="bg2">
                    <a:lumMod val="40000"/>
                    <a:lumOff val="60000"/>
                  </a:schemeClr>
                </a:solidFill>
              </a:rPr>
              <a:t>Ambiguity in the regulations and notes has to be eliminated as much as possible by introducing clear explanation and examples.</a:t>
            </a:r>
          </a:p>
        </p:txBody>
      </p:sp>
      <p:sp>
        <p:nvSpPr>
          <p:cNvPr id="4" name="Footer Placeholder 3"/>
          <p:cNvSpPr>
            <a:spLocks noGrp="1"/>
          </p:cNvSpPr>
          <p:nvPr>
            <p:ph type="ftr" sz="quarter" idx="10"/>
          </p:nvPr>
        </p:nvSpPr>
        <p:spPr/>
        <p:txBody>
          <a:bodyPr/>
          <a:lstStyle/>
          <a:p>
            <a:pPr>
              <a:defRPr/>
            </a:pPr>
            <a:r>
              <a:rPr lang="en-US" smtClean="0"/>
              <a:t>IPET-DRMM-IV </a:t>
            </a:r>
            <a:endParaRPr lang="en-US"/>
          </a:p>
        </p:txBody>
      </p:sp>
      <p:sp>
        <p:nvSpPr>
          <p:cNvPr id="5" name="Slide Number Placeholder 4"/>
          <p:cNvSpPr>
            <a:spLocks noGrp="1"/>
          </p:cNvSpPr>
          <p:nvPr>
            <p:ph type="sldNum" sz="quarter" idx="11"/>
          </p:nvPr>
        </p:nvSpPr>
        <p:spPr/>
        <p:txBody>
          <a:bodyPr/>
          <a:lstStyle/>
          <a:p>
            <a:pPr>
              <a:defRPr/>
            </a:pPr>
            <a:fld id="{14FCBA16-DE1A-4BB6-886B-C2D02154CBB0}" type="slidenum">
              <a:rPr lang="en-US" altLang="en-US" smtClean="0"/>
              <a:pPr>
                <a:defRPr/>
              </a:pPr>
              <a:t>3</a:t>
            </a:fld>
            <a:endParaRPr lang="en-US" altLang="en-US"/>
          </a:p>
        </p:txBody>
      </p:sp>
    </p:spTree>
    <p:extLst>
      <p:ext uri="{BB962C8B-B14F-4D97-AF65-F5344CB8AC3E}">
        <p14:creationId xmlns:p14="http://schemas.microsoft.com/office/powerpoint/2010/main" val="1164176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2">
                    <a:lumMod val="75000"/>
                  </a:schemeClr>
                </a:solidFill>
              </a:rPr>
              <a:t>OGC O&amp;M ISO19156 and GRIB 3</a:t>
            </a:r>
            <a:endParaRPr lang="fr-FR" dirty="0">
              <a:solidFill>
                <a:schemeClr val="accent2">
                  <a:lumMod val="75000"/>
                </a:schemeClr>
              </a:solidFill>
            </a:endParaRPr>
          </a:p>
        </p:txBody>
      </p:sp>
      <p:sp>
        <p:nvSpPr>
          <p:cNvPr id="4" name="Espace réservé du pied de page 3"/>
          <p:cNvSpPr>
            <a:spLocks noGrp="1"/>
          </p:cNvSpPr>
          <p:nvPr>
            <p:ph type="ftr" sz="quarter" idx="10"/>
          </p:nvPr>
        </p:nvSpPr>
        <p:spPr/>
        <p:txBody>
          <a:bodyPr/>
          <a:lstStyle/>
          <a:p>
            <a:pPr>
              <a:defRPr/>
            </a:pPr>
            <a:r>
              <a:rPr lang="en-US" smtClean="0"/>
              <a:t>IPET-DRMM-IV </a:t>
            </a:r>
            <a:endParaRPr lang="en-US" dirty="0"/>
          </a:p>
        </p:txBody>
      </p:sp>
      <p:sp>
        <p:nvSpPr>
          <p:cNvPr id="5" name="Espace réservé du numéro de diapositive 4"/>
          <p:cNvSpPr>
            <a:spLocks noGrp="1"/>
          </p:cNvSpPr>
          <p:nvPr>
            <p:ph type="sldNum" sz="quarter" idx="11"/>
          </p:nvPr>
        </p:nvSpPr>
        <p:spPr/>
        <p:txBody>
          <a:bodyPr/>
          <a:lstStyle/>
          <a:p>
            <a:pPr>
              <a:defRPr/>
            </a:pPr>
            <a:fld id="{14FCBA16-DE1A-4BB6-886B-C2D02154CBB0}" type="slidenum">
              <a:rPr lang="en-US" altLang="en-US" smtClean="0"/>
              <a:pPr>
                <a:defRPr/>
              </a:pPr>
              <a:t>4</a:t>
            </a:fld>
            <a:endParaRPr lang="en-US" altLang="en-US" dirty="0"/>
          </a:p>
        </p:txBody>
      </p:sp>
      <p:grpSp>
        <p:nvGrpSpPr>
          <p:cNvPr id="43" name="Group 42"/>
          <p:cNvGrpSpPr/>
          <p:nvPr/>
        </p:nvGrpSpPr>
        <p:grpSpPr>
          <a:xfrm>
            <a:off x="914400" y="800070"/>
            <a:ext cx="6979937" cy="5674889"/>
            <a:chOff x="1437174" y="972427"/>
            <a:chExt cx="7513337" cy="5749048"/>
          </a:xfrm>
        </p:grpSpPr>
        <p:sp>
          <p:nvSpPr>
            <p:cNvPr id="25" name="Slide Number Placeholder 1"/>
            <p:cNvSpPr txBox="1">
              <a:spLocks/>
            </p:cNvSpPr>
            <p:nvPr/>
          </p:nvSpPr>
          <p:spPr>
            <a:xfrm>
              <a:off x="6553200" y="6356350"/>
              <a:ext cx="2133600" cy="365125"/>
            </a:xfrm>
            <a:prstGeom prst="rect">
              <a:avLst/>
            </a:prstGeom>
          </p:spPr>
          <p:txBody>
            <a:bodyPr/>
            <a:lstStyle>
              <a:defPPr>
                <a:defRPr lang="en-US"/>
              </a:defPPr>
              <a:lvl1pPr algn="l" rtl="0" eaLnBrk="0" fontAlgn="base" hangingPunct="0">
                <a:spcBef>
                  <a:spcPct val="50000"/>
                </a:spcBef>
                <a:spcAft>
                  <a:spcPct val="0"/>
                </a:spcAft>
                <a:buClr>
                  <a:srgbClr val="FF9900"/>
                </a:buClr>
                <a:buFont typeface="Wingdings" pitchFamily="2" charset="2"/>
                <a:defRPr sz="2400" kern="1200">
                  <a:solidFill>
                    <a:schemeClr val="tx1"/>
                  </a:solidFill>
                  <a:latin typeface="Arial" charset="0"/>
                  <a:ea typeface="+mn-ea"/>
                  <a:cs typeface="+mn-cs"/>
                </a:defRPr>
              </a:lvl1pPr>
              <a:lvl2pPr marL="457200" algn="l" rtl="0" eaLnBrk="0" fontAlgn="base" hangingPunct="0">
                <a:spcBef>
                  <a:spcPct val="50000"/>
                </a:spcBef>
                <a:spcAft>
                  <a:spcPct val="0"/>
                </a:spcAft>
                <a:buClr>
                  <a:srgbClr val="FF9900"/>
                </a:buClr>
                <a:buFont typeface="Wingdings" pitchFamily="2" charset="2"/>
                <a:defRPr sz="2400" kern="1200">
                  <a:solidFill>
                    <a:schemeClr val="tx1"/>
                  </a:solidFill>
                  <a:latin typeface="Arial" charset="0"/>
                  <a:ea typeface="+mn-ea"/>
                  <a:cs typeface="+mn-cs"/>
                </a:defRPr>
              </a:lvl2pPr>
              <a:lvl3pPr marL="914400" algn="l" rtl="0" eaLnBrk="0" fontAlgn="base" hangingPunct="0">
                <a:spcBef>
                  <a:spcPct val="50000"/>
                </a:spcBef>
                <a:spcAft>
                  <a:spcPct val="0"/>
                </a:spcAft>
                <a:buClr>
                  <a:srgbClr val="FF9900"/>
                </a:buClr>
                <a:buFont typeface="Wingdings" pitchFamily="2" charset="2"/>
                <a:defRPr sz="2400" kern="1200">
                  <a:solidFill>
                    <a:schemeClr val="tx1"/>
                  </a:solidFill>
                  <a:latin typeface="Arial" charset="0"/>
                  <a:ea typeface="+mn-ea"/>
                  <a:cs typeface="+mn-cs"/>
                </a:defRPr>
              </a:lvl3pPr>
              <a:lvl4pPr marL="1371600" algn="l" rtl="0" eaLnBrk="0" fontAlgn="base" hangingPunct="0">
                <a:spcBef>
                  <a:spcPct val="50000"/>
                </a:spcBef>
                <a:spcAft>
                  <a:spcPct val="0"/>
                </a:spcAft>
                <a:buClr>
                  <a:srgbClr val="FF9900"/>
                </a:buClr>
                <a:buFont typeface="Wingdings" pitchFamily="2" charset="2"/>
                <a:defRPr sz="2400" kern="1200">
                  <a:solidFill>
                    <a:schemeClr val="tx1"/>
                  </a:solidFill>
                  <a:latin typeface="Arial" charset="0"/>
                  <a:ea typeface="+mn-ea"/>
                  <a:cs typeface="+mn-cs"/>
                </a:defRPr>
              </a:lvl4pPr>
              <a:lvl5pPr marL="1828800" algn="l" rtl="0" eaLnBrk="0" fontAlgn="base" hangingPunct="0">
                <a:spcBef>
                  <a:spcPct val="50000"/>
                </a:spcBef>
                <a:spcAft>
                  <a:spcPct val="0"/>
                </a:spcAft>
                <a:buClr>
                  <a:srgbClr val="FF9900"/>
                </a:buClr>
                <a:buFont typeface="Wingdings" pitchFamily="2" charset="2"/>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fld id="{C18BBA59-FB05-442B-AAC3-07FF3D65DBB1}" type="slidenum">
                <a:rPr lang="en-GB" smtClean="0"/>
                <a:pPr/>
                <a:t>4</a:t>
              </a:fld>
              <a:endParaRPr lang="en-GB" dirty="0"/>
            </a:p>
          </p:txBody>
        </p:sp>
        <p:pic>
          <p:nvPicPr>
            <p:cNvPr id="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2088" y="2382791"/>
              <a:ext cx="6218237" cy="400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Rectangle 26"/>
            <p:cNvSpPr/>
            <p:nvPr/>
          </p:nvSpPr>
          <p:spPr>
            <a:xfrm>
              <a:off x="1462089" y="972427"/>
              <a:ext cx="7488422" cy="1015663"/>
            </a:xfrm>
            <a:prstGeom prst="rect">
              <a:avLst/>
            </a:prstGeom>
          </p:spPr>
          <p:txBody>
            <a:bodyPr wrap="square">
              <a:spAutoFit/>
            </a:bodyPr>
            <a:lstStyle/>
            <a:p>
              <a:pPr lvl="0" algn="ctr">
                <a:spcAft>
                  <a:spcPts val="1200"/>
                </a:spcAft>
              </a:pPr>
              <a:r>
                <a:rPr lang="en-GB" sz="2000" b="1" i="1" kern="0" dirty="0" err="1" smtClean="0">
                  <a:solidFill>
                    <a:srgbClr val="595959"/>
                  </a:solidFill>
                  <a:ea typeface="Times New Roman"/>
                </a:rPr>
                <a:t>OM_Observation</a:t>
              </a:r>
              <a:r>
                <a:rPr lang="en-GB" sz="2000" i="1" kern="0" dirty="0" smtClean="0">
                  <a:solidFill>
                    <a:srgbClr val="595959"/>
                  </a:solidFill>
                  <a:ea typeface="Times New Roman"/>
                </a:rPr>
                <a:t>: an EVENT whose RESULT is an </a:t>
              </a:r>
              <a:r>
                <a:rPr lang="en-GB" sz="2000" b="1" i="1" kern="0" dirty="0" smtClean="0">
                  <a:solidFill>
                    <a:srgbClr val="595959"/>
                  </a:solidFill>
                  <a:ea typeface="Times New Roman"/>
                </a:rPr>
                <a:t>estimate</a:t>
              </a:r>
              <a:r>
                <a:rPr lang="en-GB" sz="2000" i="1" kern="0" dirty="0" smtClean="0">
                  <a:solidFill>
                    <a:srgbClr val="595959"/>
                  </a:solidFill>
                  <a:ea typeface="Times New Roman"/>
                </a:rPr>
                <a:t> of a value of some PROPERTY of some THING obtained using a specified PROCEDURE …</a:t>
              </a:r>
            </a:p>
          </p:txBody>
        </p:sp>
        <p:grpSp>
          <p:nvGrpSpPr>
            <p:cNvPr id="28" name="Group 27"/>
            <p:cNvGrpSpPr/>
            <p:nvPr/>
          </p:nvGrpSpPr>
          <p:grpSpPr>
            <a:xfrm>
              <a:off x="3802880" y="1289844"/>
              <a:ext cx="2494187" cy="3435748"/>
              <a:chOff x="3802880" y="1289844"/>
              <a:chExt cx="2494187" cy="3435748"/>
            </a:xfrm>
          </p:grpSpPr>
          <p:sp>
            <p:nvSpPr>
              <p:cNvPr id="29" name="Freeform 28"/>
              <p:cNvSpPr/>
              <p:nvPr/>
            </p:nvSpPr>
            <p:spPr>
              <a:xfrm>
                <a:off x="3802880" y="1289844"/>
                <a:ext cx="973046" cy="50453"/>
              </a:xfrm>
              <a:custGeom>
                <a:avLst/>
                <a:gdLst>
                  <a:gd name="connsiteX0" fmla="*/ 0 w 18362"/>
                  <a:gd name="connsiteY0" fmla="*/ 0 h 1566407"/>
                  <a:gd name="connsiteX1" fmla="*/ 0 w 18362"/>
                  <a:gd name="connsiteY1" fmla="*/ 1566407 h 1566407"/>
                  <a:gd name="connsiteX0" fmla="*/ 247411 w 247733"/>
                  <a:gd name="connsiteY0" fmla="*/ 0 h 1566407"/>
                  <a:gd name="connsiteX1" fmla="*/ 247411 w 247733"/>
                  <a:gd name="connsiteY1" fmla="*/ 1566407 h 1566407"/>
                  <a:gd name="connsiteX0" fmla="*/ 453713 w 453713"/>
                  <a:gd name="connsiteY0" fmla="*/ 0 h 1566407"/>
                  <a:gd name="connsiteX1" fmla="*/ 453713 w 453713"/>
                  <a:gd name="connsiteY1" fmla="*/ 1566407 h 1566407"/>
                  <a:gd name="connsiteX0" fmla="*/ 178145 w 1365677"/>
                  <a:gd name="connsiteY0" fmla="*/ 0 h 1708911"/>
                  <a:gd name="connsiteX1" fmla="*/ 1365677 w 1365677"/>
                  <a:gd name="connsiteY1" fmla="*/ 1708911 h 1708911"/>
                  <a:gd name="connsiteX0" fmla="*/ 154644 w 1615309"/>
                  <a:gd name="connsiteY0" fmla="*/ 513299 h 639766"/>
                  <a:gd name="connsiteX1" fmla="*/ 1615309 w 1615309"/>
                  <a:gd name="connsiteY1" fmla="*/ 132152 h 639766"/>
                  <a:gd name="connsiteX0" fmla="*/ 0 w 1460665"/>
                  <a:gd name="connsiteY0" fmla="*/ 537653 h 572917"/>
                  <a:gd name="connsiteX1" fmla="*/ 1460665 w 1460665"/>
                  <a:gd name="connsiteY1" fmla="*/ 156506 h 572917"/>
                  <a:gd name="connsiteX0" fmla="*/ 0 w 1460665"/>
                  <a:gd name="connsiteY0" fmla="*/ 446862 h 490072"/>
                  <a:gd name="connsiteX1" fmla="*/ 1460665 w 1460665"/>
                  <a:gd name="connsiteY1" fmla="*/ 65715 h 490072"/>
                  <a:gd name="connsiteX0" fmla="*/ 0 w 1680121"/>
                  <a:gd name="connsiteY0" fmla="*/ 881745 h 912330"/>
                  <a:gd name="connsiteX1" fmla="*/ 1680121 w 1680121"/>
                  <a:gd name="connsiteY1" fmla="*/ 47055 h 912330"/>
                  <a:gd name="connsiteX0" fmla="*/ 0 w 1680121"/>
                  <a:gd name="connsiteY0" fmla="*/ 834690 h 894428"/>
                  <a:gd name="connsiteX1" fmla="*/ 1680121 w 1680121"/>
                  <a:gd name="connsiteY1" fmla="*/ 0 h 894428"/>
                  <a:gd name="connsiteX0" fmla="*/ 0 w 1672805"/>
                  <a:gd name="connsiteY0" fmla="*/ 834690 h 894428"/>
                  <a:gd name="connsiteX1" fmla="*/ 1672805 w 1672805"/>
                  <a:gd name="connsiteY1" fmla="*/ 0 h 894428"/>
                  <a:gd name="connsiteX0" fmla="*/ 0 w 1687436"/>
                  <a:gd name="connsiteY0" fmla="*/ 783484 h 847090"/>
                  <a:gd name="connsiteX1" fmla="*/ 1687436 w 1687436"/>
                  <a:gd name="connsiteY1" fmla="*/ 0 h 847090"/>
                  <a:gd name="connsiteX0" fmla="*/ 0 w 1721556"/>
                  <a:gd name="connsiteY0" fmla="*/ 817603 h 878582"/>
                  <a:gd name="connsiteX1" fmla="*/ 1721556 w 1721556"/>
                  <a:gd name="connsiteY1" fmla="*/ 0 h 878582"/>
                  <a:gd name="connsiteX0" fmla="*/ 0 w 1610299"/>
                  <a:gd name="connsiteY0" fmla="*/ 0 h 720876"/>
                  <a:gd name="connsiteX1" fmla="*/ 1610299 w 1610299"/>
                  <a:gd name="connsiteY1" fmla="*/ 566931 h 720876"/>
                  <a:gd name="connsiteX0" fmla="*/ 133720 w 1744019"/>
                  <a:gd name="connsiteY0" fmla="*/ 0 h 889252"/>
                  <a:gd name="connsiteX1" fmla="*/ 1744019 w 1744019"/>
                  <a:gd name="connsiteY1" fmla="*/ 566931 h 889252"/>
                  <a:gd name="connsiteX0" fmla="*/ 711896 w 711896"/>
                  <a:gd name="connsiteY0" fmla="*/ 0 h 1983563"/>
                  <a:gd name="connsiteX1" fmla="*/ 109410 w 711896"/>
                  <a:gd name="connsiteY1" fmla="*/ 1877293 h 1983563"/>
                  <a:gd name="connsiteX0" fmla="*/ 929833 w 929833"/>
                  <a:gd name="connsiteY0" fmla="*/ 0 h 1877293"/>
                  <a:gd name="connsiteX1" fmla="*/ 327347 w 929833"/>
                  <a:gd name="connsiteY1" fmla="*/ 1877293 h 1877293"/>
                  <a:gd name="connsiteX0" fmla="*/ 950135 w 950135"/>
                  <a:gd name="connsiteY0" fmla="*/ 0 h 1877293"/>
                  <a:gd name="connsiteX1" fmla="*/ 366748 w 950135"/>
                  <a:gd name="connsiteY1" fmla="*/ 639291 h 1877293"/>
                  <a:gd name="connsiteX2" fmla="*/ 347649 w 950135"/>
                  <a:gd name="connsiteY2" fmla="*/ 1877293 h 1877293"/>
                  <a:gd name="connsiteX0" fmla="*/ 851388 w 851388"/>
                  <a:gd name="connsiteY0" fmla="*/ 0 h 1877293"/>
                  <a:gd name="connsiteX1" fmla="*/ 268001 w 851388"/>
                  <a:gd name="connsiteY1" fmla="*/ 639291 h 1877293"/>
                  <a:gd name="connsiteX2" fmla="*/ 248902 w 851388"/>
                  <a:gd name="connsiteY2" fmla="*/ 1877293 h 1877293"/>
                  <a:gd name="connsiteX0" fmla="*/ 973330 w 973330"/>
                  <a:gd name="connsiteY0" fmla="*/ 0 h 1902017"/>
                  <a:gd name="connsiteX1" fmla="*/ 389943 w 973330"/>
                  <a:gd name="connsiteY1" fmla="*/ 639291 h 1902017"/>
                  <a:gd name="connsiteX2" fmla="*/ 210139 w 973330"/>
                  <a:gd name="connsiteY2" fmla="*/ 1902017 h 1902017"/>
                  <a:gd name="connsiteX0" fmla="*/ 963533 w 963533"/>
                  <a:gd name="connsiteY0" fmla="*/ 0 h 1914378"/>
                  <a:gd name="connsiteX1" fmla="*/ 380146 w 963533"/>
                  <a:gd name="connsiteY1" fmla="*/ 639291 h 1914378"/>
                  <a:gd name="connsiteX2" fmla="*/ 212703 w 963533"/>
                  <a:gd name="connsiteY2" fmla="*/ 1914378 h 1914378"/>
                  <a:gd name="connsiteX0" fmla="*/ 993994 w 993994"/>
                  <a:gd name="connsiteY0" fmla="*/ 0 h 1914378"/>
                  <a:gd name="connsiteX1" fmla="*/ 410607 w 993994"/>
                  <a:gd name="connsiteY1" fmla="*/ 639291 h 1914378"/>
                  <a:gd name="connsiteX2" fmla="*/ 243164 w 993994"/>
                  <a:gd name="connsiteY2" fmla="*/ 1914378 h 1914378"/>
                  <a:gd name="connsiteX0" fmla="*/ 1007942 w 1007942"/>
                  <a:gd name="connsiteY0" fmla="*/ 0 h 1914378"/>
                  <a:gd name="connsiteX1" fmla="*/ 424555 w 1007942"/>
                  <a:gd name="connsiteY1" fmla="*/ 639291 h 1914378"/>
                  <a:gd name="connsiteX2" fmla="*/ 257112 w 1007942"/>
                  <a:gd name="connsiteY2" fmla="*/ 1914378 h 1914378"/>
                  <a:gd name="connsiteX0" fmla="*/ 1007942 w 1007942"/>
                  <a:gd name="connsiteY0" fmla="*/ 0 h 1914378"/>
                  <a:gd name="connsiteX1" fmla="*/ 424555 w 1007942"/>
                  <a:gd name="connsiteY1" fmla="*/ 639291 h 1914378"/>
                  <a:gd name="connsiteX2" fmla="*/ 257112 w 1007942"/>
                  <a:gd name="connsiteY2" fmla="*/ 1914378 h 1914378"/>
                  <a:gd name="connsiteX0" fmla="*/ 949564 w 949564"/>
                  <a:gd name="connsiteY0" fmla="*/ 0 h 1854454"/>
                  <a:gd name="connsiteX1" fmla="*/ 366177 w 949564"/>
                  <a:gd name="connsiteY1" fmla="*/ 639291 h 1854454"/>
                  <a:gd name="connsiteX2" fmla="*/ 226391 w 949564"/>
                  <a:gd name="connsiteY2" fmla="*/ 1854454 h 1854454"/>
                  <a:gd name="connsiteX0" fmla="*/ 923002 w 923002"/>
                  <a:gd name="connsiteY0" fmla="*/ 0 h 1854454"/>
                  <a:gd name="connsiteX1" fmla="*/ 339615 w 923002"/>
                  <a:gd name="connsiteY1" fmla="*/ 639291 h 1854454"/>
                  <a:gd name="connsiteX2" fmla="*/ 199829 w 923002"/>
                  <a:gd name="connsiteY2" fmla="*/ 1854454 h 1854454"/>
                  <a:gd name="connsiteX0" fmla="*/ 979287 w 979287"/>
                  <a:gd name="connsiteY0" fmla="*/ 0 h 1854454"/>
                  <a:gd name="connsiteX1" fmla="*/ 395900 w 979287"/>
                  <a:gd name="connsiteY1" fmla="*/ 639291 h 1854454"/>
                  <a:gd name="connsiteX2" fmla="*/ 256114 w 979287"/>
                  <a:gd name="connsiteY2" fmla="*/ 1854454 h 1854454"/>
                  <a:gd name="connsiteX0" fmla="*/ 723173 w 723173"/>
                  <a:gd name="connsiteY0" fmla="*/ 0 h 1854454"/>
                  <a:gd name="connsiteX1" fmla="*/ 0 w 723173"/>
                  <a:gd name="connsiteY1" fmla="*/ 1854454 h 1854454"/>
                  <a:gd name="connsiteX0" fmla="*/ 791697 w 791697"/>
                  <a:gd name="connsiteY0" fmla="*/ 0 h 1854454"/>
                  <a:gd name="connsiteX1" fmla="*/ 68524 w 791697"/>
                  <a:gd name="connsiteY1" fmla="*/ 1854454 h 1854454"/>
                  <a:gd name="connsiteX0" fmla="*/ 725019 w 725019"/>
                  <a:gd name="connsiteY0" fmla="*/ 0 h 1921161"/>
                  <a:gd name="connsiteX1" fmla="*/ 73685 w 725019"/>
                  <a:gd name="connsiteY1" fmla="*/ 1921161 h 1921161"/>
                  <a:gd name="connsiteX0" fmla="*/ 751665 w 751665"/>
                  <a:gd name="connsiteY0" fmla="*/ 0 h 1921161"/>
                  <a:gd name="connsiteX1" fmla="*/ 100331 w 751665"/>
                  <a:gd name="connsiteY1" fmla="*/ 1921161 h 1921161"/>
                  <a:gd name="connsiteX0" fmla="*/ 3244332 w 3244332"/>
                  <a:gd name="connsiteY0" fmla="*/ 0 h 1631986"/>
                  <a:gd name="connsiteX1" fmla="*/ 21406 w 3244332"/>
                  <a:gd name="connsiteY1" fmla="*/ 1631986 h 1631986"/>
                  <a:gd name="connsiteX0" fmla="*/ 945649 w 945649"/>
                  <a:gd name="connsiteY0" fmla="*/ 228719 h 284132"/>
                  <a:gd name="connsiteX1" fmla="*/ 77434 w 945649"/>
                  <a:gd name="connsiteY1" fmla="*/ 249589 h 284132"/>
                  <a:gd name="connsiteX0" fmla="*/ 950710 w 950710"/>
                  <a:gd name="connsiteY0" fmla="*/ 305429 h 326299"/>
                  <a:gd name="connsiteX1" fmla="*/ 82495 w 950710"/>
                  <a:gd name="connsiteY1" fmla="*/ 326299 h 326299"/>
                  <a:gd name="connsiteX0" fmla="*/ 868215 w 868215"/>
                  <a:gd name="connsiteY0" fmla="*/ 40993 h 61863"/>
                  <a:gd name="connsiteX1" fmla="*/ 0 w 868215"/>
                  <a:gd name="connsiteY1" fmla="*/ 61863 h 61863"/>
                  <a:gd name="connsiteX0" fmla="*/ 868215 w 868215"/>
                  <a:gd name="connsiteY0" fmla="*/ 48302 h 48302"/>
                  <a:gd name="connsiteX1" fmla="*/ 0 w 868215"/>
                  <a:gd name="connsiteY1" fmla="*/ 46189 h 48302"/>
                  <a:gd name="connsiteX0" fmla="*/ 868215 w 868215"/>
                  <a:gd name="connsiteY0" fmla="*/ 45017 h 45017"/>
                  <a:gd name="connsiteX1" fmla="*/ 0 w 868215"/>
                  <a:gd name="connsiteY1" fmla="*/ 42904 h 45017"/>
                </a:gdLst>
                <a:ahLst/>
                <a:cxnLst>
                  <a:cxn ang="0">
                    <a:pos x="connsiteX0" y="connsiteY0"/>
                  </a:cxn>
                  <a:cxn ang="0">
                    <a:pos x="connsiteX1" y="connsiteY1"/>
                  </a:cxn>
                </a:cxnLst>
                <a:rect l="l" t="t" r="r" b="b"/>
                <a:pathLst>
                  <a:path w="868215" h="45017">
                    <a:moveTo>
                      <a:pt x="868215" y="45017"/>
                    </a:moveTo>
                    <a:cubicBezTo>
                      <a:pt x="282966" y="-42166"/>
                      <a:pt x="202099" y="20115"/>
                      <a:pt x="0" y="42904"/>
                    </a:cubicBezTo>
                  </a:path>
                </a:pathLst>
              </a:custGeom>
              <a:noFill/>
              <a:ln w="57150" cap="rnd" cmpd="sng" algn="ctr">
                <a:solidFill>
                  <a:srgbClr val="A80000">
                    <a:alpha val="80000"/>
                  </a:srgbClr>
                </a:solidFill>
                <a:prstDash val="solid"/>
                <a:headEnd type="none" w="med" len="med"/>
                <a:tailEnd type="non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a:ln>
                    <a:noFill/>
                  </a:ln>
                  <a:solidFill>
                    <a:srgbClr val="002368"/>
                  </a:solidFill>
                  <a:effectLst/>
                  <a:uLnTx/>
                  <a:uFillTx/>
                  <a:latin typeface="Calibri"/>
                  <a:ea typeface="+mn-ea"/>
                  <a:cs typeface="+mn-cs"/>
                </a:endParaRPr>
              </a:p>
            </p:txBody>
          </p:sp>
          <p:sp>
            <p:nvSpPr>
              <p:cNvPr id="30" name="Rounded Rectangle 29"/>
              <p:cNvSpPr/>
              <p:nvPr/>
            </p:nvSpPr>
            <p:spPr>
              <a:xfrm>
                <a:off x="3882593" y="4437560"/>
                <a:ext cx="2414474" cy="288032"/>
              </a:xfrm>
              <a:prstGeom prst="roundRect">
                <a:avLst>
                  <a:gd name="adj" fmla="val 20896"/>
                </a:avLst>
              </a:prstGeom>
              <a:solidFill>
                <a:schemeClr val="accent2">
                  <a:alpha val="4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 name="Group 30"/>
            <p:cNvGrpSpPr/>
            <p:nvPr/>
          </p:nvGrpSpPr>
          <p:grpSpPr>
            <a:xfrm>
              <a:off x="4436864" y="1307964"/>
              <a:ext cx="1731924" cy="5178180"/>
              <a:chOff x="4436864" y="1307964"/>
              <a:chExt cx="1731924" cy="5178180"/>
            </a:xfrm>
          </p:grpSpPr>
          <p:sp>
            <p:nvSpPr>
              <p:cNvPr id="32" name="Freeform 31"/>
              <p:cNvSpPr/>
              <p:nvPr/>
            </p:nvSpPr>
            <p:spPr>
              <a:xfrm>
                <a:off x="5404513" y="1307964"/>
                <a:ext cx="764275" cy="29516"/>
              </a:xfrm>
              <a:custGeom>
                <a:avLst/>
                <a:gdLst>
                  <a:gd name="connsiteX0" fmla="*/ 0 w 764275"/>
                  <a:gd name="connsiteY0" fmla="*/ 13648 h 13648"/>
                  <a:gd name="connsiteX1" fmla="*/ 764275 w 764275"/>
                  <a:gd name="connsiteY1" fmla="*/ 0 h 13648"/>
                  <a:gd name="connsiteX0" fmla="*/ 0 w 764275"/>
                  <a:gd name="connsiteY0" fmla="*/ 16667 h 16667"/>
                  <a:gd name="connsiteX1" fmla="*/ 764275 w 764275"/>
                  <a:gd name="connsiteY1" fmla="*/ 3019 h 16667"/>
                  <a:gd name="connsiteX0" fmla="*/ 0 w 764275"/>
                  <a:gd name="connsiteY0" fmla="*/ 29516 h 29516"/>
                  <a:gd name="connsiteX1" fmla="*/ 764275 w 764275"/>
                  <a:gd name="connsiteY1" fmla="*/ 15868 h 29516"/>
                </a:gdLst>
                <a:ahLst/>
                <a:cxnLst>
                  <a:cxn ang="0">
                    <a:pos x="connsiteX0" y="connsiteY0"/>
                  </a:cxn>
                  <a:cxn ang="0">
                    <a:pos x="connsiteX1" y="connsiteY1"/>
                  </a:cxn>
                </a:cxnLst>
                <a:rect l="l" t="t" r="r" b="b"/>
                <a:pathLst>
                  <a:path w="764275" h="29516">
                    <a:moveTo>
                      <a:pt x="0" y="29516"/>
                    </a:moveTo>
                    <a:cubicBezTo>
                      <a:pt x="254758" y="-791"/>
                      <a:pt x="509517" y="-11780"/>
                      <a:pt x="764275" y="15868"/>
                    </a:cubicBezTo>
                  </a:path>
                </a:pathLst>
              </a:custGeom>
              <a:noFill/>
              <a:ln w="57150" cap="rnd" cmpd="sng" algn="ctr">
                <a:solidFill>
                  <a:srgbClr val="FFC000">
                    <a:alpha val="80000"/>
                  </a:srgbClr>
                </a:solidFill>
                <a:prstDash val="solid"/>
                <a:headEnd type="none" w="med" len="med"/>
                <a:tailEnd type="none" w="med" len="med"/>
              </a:ln>
              <a:effectLst/>
            </p:spPr>
            <p:txBody>
              <a:bodyPr rtlCol="0" anchor="ctr"/>
              <a:lstStyle/>
              <a:p>
                <a:pPr algn="ctr"/>
                <a:endParaRPr lang="en-GB" sz="1100" kern="0">
                  <a:solidFill>
                    <a:srgbClr val="002368"/>
                  </a:solidFill>
                  <a:latin typeface="Calibri"/>
                </a:endParaRPr>
              </a:p>
            </p:txBody>
          </p:sp>
          <p:sp>
            <p:nvSpPr>
              <p:cNvPr id="33" name="Rounded Rectangle 32"/>
              <p:cNvSpPr/>
              <p:nvPr/>
            </p:nvSpPr>
            <p:spPr>
              <a:xfrm>
                <a:off x="4436864" y="5419016"/>
                <a:ext cx="1349786" cy="1067128"/>
              </a:xfrm>
              <a:prstGeom prst="roundRect">
                <a:avLst>
                  <a:gd name="adj" fmla="val 3758"/>
                </a:avLst>
              </a:prstGeom>
              <a:solidFill>
                <a:srgbClr val="FFC000">
                  <a:alpha val="40000"/>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4" name="Group 33"/>
            <p:cNvGrpSpPr/>
            <p:nvPr/>
          </p:nvGrpSpPr>
          <p:grpSpPr>
            <a:xfrm>
              <a:off x="1623720" y="1599769"/>
              <a:ext cx="2813144" cy="3971975"/>
              <a:chOff x="1623720" y="1599769"/>
              <a:chExt cx="2813144" cy="3971975"/>
            </a:xfrm>
          </p:grpSpPr>
          <p:sp>
            <p:nvSpPr>
              <p:cNvPr id="35" name="Freeform 34"/>
              <p:cNvSpPr/>
              <p:nvPr/>
            </p:nvSpPr>
            <p:spPr>
              <a:xfrm>
                <a:off x="2910305" y="1599769"/>
                <a:ext cx="1066929" cy="37448"/>
              </a:xfrm>
              <a:custGeom>
                <a:avLst/>
                <a:gdLst>
                  <a:gd name="connsiteX0" fmla="*/ 0 w 764275"/>
                  <a:gd name="connsiteY0" fmla="*/ 13648 h 13648"/>
                  <a:gd name="connsiteX1" fmla="*/ 764275 w 764275"/>
                  <a:gd name="connsiteY1" fmla="*/ 0 h 13648"/>
                  <a:gd name="connsiteX0" fmla="*/ 0 w 764275"/>
                  <a:gd name="connsiteY0" fmla="*/ 16667 h 16667"/>
                  <a:gd name="connsiteX1" fmla="*/ 764275 w 764275"/>
                  <a:gd name="connsiteY1" fmla="*/ 3019 h 16667"/>
                  <a:gd name="connsiteX0" fmla="*/ 0 w 764275"/>
                  <a:gd name="connsiteY0" fmla="*/ 29516 h 29516"/>
                  <a:gd name="connsiteX1" fmla="*/ 764275 w 764275"/>
                  <a:gd name="connsiteY1" fmla="*/ 15868 h 29516"/>
                  <a:gd name="connsiteX0" fmla="*/ 0 w 1066929"/>
                  <a:gd name="connsiteY0" fmla="*/ 16802 h 28911"/>
                  <a:gd name="connsiteX1" fmla="*/ 1066929 w 1066929"/>
                  <a:gd name="connsiteY1" fmla="*/ 28911 h 28911"/>
                  <a:gd name="connsiteX0" fmla="*/ 0 w 1066929"/>
                  <a:gd name="connsiteY0" fmla="*/ 25339 h 37448"/>
                  <a:gd name="connsiteX1" fmla="*/ 1066929 w 1066929"/>
                  <a:gd name="connsiteY1" fmla="*/ 37448 h 37448"/>
                </a:gdLst>
                <a:ahLst/>
                <a:cxnLst>
                  <a:cxn ang="0">
                    <a:pos x="connsiteX0" y="connsiteY0"/>
                  </a:cxn>
                  <a:cxn ang="0">
                    <a:pos x="connsiteX1" y="connsiteY1"/>
                  </a:cxn>
                </a:cxnLst>
                <a:rect l="l" t="t" r="r" b="b"/>
                <a:pathLst>
                  <a:path w="1066929" h="37448">
                    <a:moveTo>
                      <a:pt x="0" y="25339"/>
                    </a:moveTo>
                    <a:cubicBezTo>
                      <a:pt x="254758" y="-4968"/>
                      <a:pt x="805732" y="-15958"/>
                      <a:pt x="1066929" y="37448"/>
                    </a:cubicBezTo>
                  </a:path>
                </a:pathLst>
              </a:custGeom>
              <a:noFill/>
              <a:ln w="57150" cap="rnd" cmpd="sng" algn="ctr">
                <a:solidFill>
                  <a:srgbClr val="00B050">
                    <a:alpha val="80000"/>
                  </a:srgbClr>
                </a:solidFill>
                <a:prstDash val="solid"/>
                <a:headEnd type="none" w="med" len="med"/>
                <a:tailEnd type="none" w="med" len="med"/>
              </a:ln>
              <a:effectLst/>
            </p:spPr>
            <p:txBody>
              <a:bodyPr rtlCol="0" anchor="ctr"/>
              <a:lstStyle/>
              <a:p>
                <a:pPr algn="ctr"/>
                <a:endParaRPr lang="en-GB" sz="1100" kern="0">
                  <a:solidFill>
                    <a:srgbClr val="002368"/>
                  </a:solidFill>
                  <a:latin typeface="Calibri"/>
                </a:endParaRPr>
              </a:p>
            </p:txBody>
          </p:sp>
          <p:sp>
            <p:nvSpPr>
              <p:cNvPr id="36" name="Rounded Rectangle 35"/>
              <p:cNvSpPr/>
              <p:nvPr/>
            </p:nvSpPr>
            <p:spPr>
              <a:xfrm>
                <a:off x="1623720" y="4949624"/>
                <a:ext cx="2813144" cy="622120"/>
              </a:xfrm>
              <a:prstGeom prst="roundRect">
                <a:avLst>
                  <a:gd name="adj" fmla="val 5218"/>
                </a:avLst>
              </a:prstGeom>
              <a:solidFill>
                <a:srgbClr val="00B050">
                  <a:alpha val="40000"/>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7" name="Group 36"/>
            <p:cNvGrpSpPr/>
            <p:nvPr/>
          </p:nvGrpSpPr>
          <p:grpSpPr>
            <a:xfrm>
              <a:off x="1437174" y="1586142"/>
              <a:ext cx="4236786" cy="2168994"/>
              <a:chOff x="1437174" y="1586142"/>
              <a:chExt cx="4236786" cy="2168994"/>
            </a:xfrm>
          </p:grpSpPr>
          <p:sp>
            <p:nvSpPr>
              <p:cNvPr id="38" name="Freeform 37"/>
              <p:cNvSpPr/>
              <p:nvPr/>
            </p:nvSpPr>
            <p:spPr>
              <a:xfrm>
                <a:off x="4871048" y="1586142"/>
                <a:ext cx="802912" cy="29517"/>
              </a:xfrm>
              <a:custGeom>
                <a:avLst/>
                <a:gdLst>
                  <a:gd name="connsiteX0" fmla="*/ 0 w 764275"/>
                  <a:gd name="connsiteY0" fmla="*/ 13648 h 13648"/>
                  <a:gd name="connsiteX1" fmla="*/ 764275 w 764275"/>
                  <a:gd name="connsiteY1" fmla="*/ 0 h 13648"/>
                  <a:gd name="connsiteX0" fmla="*/ 0 w 764275"/>
                  <a:gd name="connsiteY0" fmla="*/ 16667 h 16667"/>
                  <a:gd name="connsiteX1" fmla="*/ 764275 w 764275"/>
                  <a:gd name="connsiteY1" fmla="*/ 3019 h 16667"/>
                  <a:gd name="connsiteX0" fmla="*/ 0 w 764275"/>
                  <a:gd name="connsiteY0" fmla="*/ 29516 h 29516"/>
                  <a:gd name="connsiteX1" fmla="*/ 764275 w 764275"/>
                  <a:gd name="connsiteY1" fmla="*/ 15868 h 29516"/>
                  <a:gd name="connsiteX0" fmla="*/ 0 w 1066929"/>
                  <a:gd name="connsiteY0" fmla="*/ 16802 h 28911"/>
                  <a:gd name="connsiteX1" fmla="*/ 1066929 w 1066929"/>
                  <a:gd name="connsiteY1" fmla="*/ 28911 h 28911"/>
                  <a:gd name="connsiteX0" fmla="*/ 0 w 1066929"/>
                  <a:gd name="connsiteY0" fmla="*/ 25339 h 37448"/>
                  <a:gd name="connsiteX1" fmla="*/ 1066929 w 1066929"/>
                  <a:gd name="connsiteY1" fmla="*/ 37448 h 37448"/>
                  <a:gd name="connsiteX0" fmla="*/ 0 w 802912"/>
                  <a:gd name="connsiteY0" fmla="*/ 40795 h 40795"/>
                  <a:gd name="connsiteX1" fmla="*/ 802912 w 802912"/>
                  <a:gd name="connsiteY1" fmla="*/ 27147 h 40795"/>
                  <a:gd name="connsiteX0" fmla="*/ 0 w 802912"/>
                  <a:gd name="connsiteY0" fmla="*/ 29517 h 29517"/>
                  <a:gd name="connsiteX1" fmla="*/ 802912 w 802912"/>
                  <a:gd name="connsiteY1" fmla="*/ 15869 h 29517"/>
                </a:gdLst>
                <a:ahLst/>
                <a:cxnLst>
                  <a:cxn ang="0">
                    <a:pos x="connsiteX0" y="connsiteY0"/>
                  </a:cxn>
                  <a:cxn ang="0">
                    <a:pos x="connsiteX1" y="connsiteY1"/>
                  </a:cxn>
                </a:cxnLst>
                <a:rect l="l" t="t" r="r" b="b"/>
                <a:pathLst>
                  <a:path w="802912" h="29517">
                    <a:moveTo>
                      <a:pt x="0" y="29517"/>
                    </a:moveTo>
                    <a:cubicBezTo>
                      <a:pt x="254758" y="-790"/>
                      <a:pt x="528836" y="-11779"/>
                      <a:pt x="802912" y="15869"/>
                    </a:cubicBezTo>
                  </a:path>
                </a:pathLst>
              </a:custGeom>
              <a:noFill/>
              <a:ln w="57150" cap="rnd" cmpd="sng" algn="ctr">
                <a:solidFill>
                  <a:srgbClr val="0070C0">
                    <a:alpha val="80000"/>
                  </a:srgbClr>
                </a:solidFill>
                <a:prstDash val="solid"/>
                <a:headEnd type="none" w="med" len="med"/>
                <a:tailEnd type="none" w="med" len="med"/>
              </a:ln>
              <a:effectLst/>
            </p:spPr>
            <p:txBody>
              <a:bodyPr rtlCol="0" anchor="ctr"/>
              <a:lstStyle/>
              <a:p>
                <a:pPr algn="ctr"/>
                <a:endParaRPr lang="en-GB" sz="1100" kern="0">
                  <a:solidFill>
                    <a:srgbClr val="002368"/>
                  </a:solidFill>
                  <a:latin typeface="Calibri"/>
                </a:endParaRPr>
              </a:p>
            </p:txBody>
          </p:sp>
          <p:sp>
            <p:nvSpPr>
              <p:cNvPr id="39" name="Rounded Rectangle 38"/>
              <p:cNvSpPr/>
              <p:nvPr/>
            </p:nvSpPr>
            <p:spPr>
              <a:xfrm>
                <a:off x="1437174" y="3162400"/>
                <a:ext cx="2659338" cy="592736"/>
              </a:xfrm>
              <a:prstGeom prst="roundRect">
                <a:avLst>
                  <a:gd name="adj" fmla="val 12668"/>
                </a:avLst>
              </a:prstGeom>
              <a:solidFill>
                <a:srgbClr val="0070C0">
                  <a:alpha val="40000"/>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0" name="Group 39"/>
            <p:cNvGrpSpPr/>
            <p:nvPr/>
          </p:nvGrpSpPr>
          <p:grpSpPr>
            <a:xfrm>
              <a:off x="3724771" y="1918046"/>
              <a:ext cx="1982526" cy="1182202"/>
              <a:chOff x="3724771" y="1918046"/>
              <a:chExt cx="1982526" cy="1182202"/>
            </a:xfrm>
          </p:grpSpPr>
          <p:sp>
            <p:nvSpPr>
              <p:cNvPr id="41" name="Freeform 40"/>
              <p:cNvSpPr/>
              <p:nvPr/>
            </p:nvSpPr>
            <p:spPr>
              <a:xfrm>
                <a:off x="4453625" y="1918046"/>
                <a:ext cx="1253672" cy="52138"/>
              </a:xfrm>
              <a:custGeom>
                <a:avLst/>
                <a:gdLst>
                  <a:gd name="connsiteX0" fmla="*/ 0 w 764275"/>
                  <a:gd name="connsiteY0" fmla="*/ 13648 h 13648"/>
                  <a:gd name="connsiteX1" fmla="*/ 764275 w 764275"/>
                  <a:gd name="connsiteY1" fmla="*/ 0 h 13648"/>
                  <a:gd name="connsiteX0" fmla="*/ 0 w 764275"/>
                  <a:gd name="connsiteY0" fmla="*/ 16667 h 16667"/>
                  <a:gd name="connsiteX1" fmla="*/ 764275 w 764275"/>
                  <a:gd name="connsiteY1" fmla="*/ 3019 h 16667"/>
                  <a:gd name="connsiteX0" fmla="*/ 0 w 764275"/>
                  <a:gd name="connsiteY0" fmla="*/ 29516 h 29516"/>
                  <a:gd name="connsiteX1" fmla="*/ 764275 w 764275"/>
                  <a:gd name="connsiteY1" fmla="*/ 15868 h 29516"/>
                  <a:gd name="connsiteX0" fmla="*/ 0 w 1066929"/>
                  <a:gd name="connsiteY0" fmla="*/ 16802 h 28911"/>
                  <a:gd name="connsiteX1" fmla="*/ 1066929 w 1066929"/>
                  <a:gd name="connsiteY1" fmla="*/ 28911 h 28911"/>
                  <a:gd name="connsiteX0" fmla="*/ 0 w 1066929"/>
                  <a:gd name="connsiteY0" fmla="*/ 25339 h 37448"/>
                  <a:gd name="connsiteX1" fmla="*/ 1066929 w 1066929"/>
                  <a:gd name="connsiteY1" fmla="*/ 37448 h 37448"/>
                  <a:gd name="connsiteX0" fmla="*/ 0 w 1253672"/>
                  <a:gd name="connsiteY0" fmla="*/ 65523 h 65523"/>
                  <a:gd name="connsiteX1" fmla="*/ 1253672 w 1253672"/>
                  <a:gd name="connsiteY1" fmla="*/ 19677 h 65523"/>
                  <a:gd name="connsiteX0" fmla="*/ 0 w 1253672"/>
                  <a:gd name="connsiteY0" fmla="*/ 52138 h 52138"/>
                  <a:gd name="connsiteX1" fmla="*/ 1253672 w 1253672"/>
                  <a:gd name="connsiteY1" fmla="*/ 6292 h 52138"/>
                </a:gdLst>
                <a:ahLst/>
                <a:cxnLst>
                  <a:cxn ang="0">
                    <a:pos x="connsiteX0" y="connsiteY0"/>
                  </a:cxn>
                  <a:cxn ang="0">
                    <a:pos x="connsiteX1" y="connsiteY1"/>
                  </a:cxn>
                </a:cxnLst>
                <a:rect l="l" t="t" r="r" b="b"/>
                <a:pathLst>
                  <a:path w="1253672" h="52138">
                    <a:moveTo>
                      <a:pt x="0" y="52138"/>
                    </a:moveTo>
                    <a:cubicBezTo>
                      <a:pt x="254758" y="21831"/>
                      <a:pt x="960278" y="-14917"/>
                      <a:pt x="1253672" y="6292"/>
                    </a:cubicBezTo>
                  </a:path>
                </a:pathLst>
              </a:custGeom>
              <a:noFill/>
              <a:ln w="57150" cap="rnd" cmpd="sng" algn="ctr">
                <a:solidFill>
                  <a:srgbClr val="7030A0">
                    <a:alpha val="80000"/>
                  </a:srgbClr>
                </a:solidFill>
                <a:prstDash val="solid"/>
                <a:headEnd type="none" w="med" len="med"/>
                <a:tailEnd type="none" w="med" len="med"/>
              </a:ln>
              <a:effectLst/>
            </p:spPr>
            <p:txBody>
              <a:bodyPr rtlCol="0" anchor="ctr"/>
              <a:lstStyle/>
              <a:p>
                <a:pPr algn="ctr"/>
                <a:endParaRPr lang="en-GB" sz="1100" kern="0">
                  <a:solidFill>
                    <a:srgbClr val="002368"/>
                  </a:solidFill>
                  <a:latin typeface="Calibri"/>
                </a:endParaRPr>
              </a:p>
            </p:txBody>
          </p:sp>
          <p:sp>
            <p:nvSpPr>
              <p:cNvPr id="42" name="Rounded Rectangle 41"/>
              <p:cNvSpPr/>
              <p:nvPr/>
            </p:nvSpPr>
            <p:spPr>
              <a:xfrm>
                <a:off x="3724771" y="2363400"/>
                <a:ext cx="1754029" cy="736848"/>
              </a:xfrm>
              <a:prstGeom prst="roundRect">
                <a:avLst>
                  <a:gd name="adj" fmla="val 4350"/>
                </a:avLst>
              </a:prstGeom>
              <a:solidFill>
                <a:srgbClr val="7030A0">
                  <a:alpha val="40000"/>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4141095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75000"/>
                  </a:schemeClr>
                </a:solidFill>
              </a:rPr>
              <a:t>GRIB edition </a:t>
            </a:r>
            <a:r>
              <a:rPr lang="en-GB" dirty="0" smtClean="0">
                <a:solidFill>
                  <a:schemeClr val="accent2">
                    <a:lumMod val="75000"/>
                  </a:schemeClr>
                </a:solidFill>
              </a:rPr>
              <a:t>3 model</a:t>
            </a:r>
            <a:endParaRPr lang="en-GB" dirty="0">
              <a:solidFill>
                <a:schemeClr val="accent2">
                  <a:lumMod val="75000"/>
                </a:schemeClr>
              </a:solidFill>
            </a:endParaRPr>
          </a:p>
        </p:txBody>
      </p:sp>
      <p:sp>
        <p:nvSpPr>
          <p:cNvPr id="4" name="Footer Placeholder 3"/>
          <p:cNvSpPr>
            <a:spLocks noGrp="1"/>
          </p:cNvSpPr>
          <p:nvPr>
            <p:ph type="ftr" sz="quarter" idx="10"/>
          </p:nvPr>
        </p:nvSpPr>
        <p:spPr/>
        <p:txBody>
          <a:bodyPr/>
          <a:lstStyle/>
          <a:p>
            <a:pPr>
              <a:defRPr/>
            </a:pPr>
            <a:r>
              <a:rPr lang="en-US" smtClean="0"/>
              <a:t>IPET-DRMM-IV </a:t>
            </a:r>
            <a:endParaRPr lang="en-US"/>
          </a:p>
        </p:txBody>
      </p:sp>
      <p:sp>
        <p:nvSpPr>
          <p:cNvPr id="5" name="Slide Number Placeholder 4"/>
          <p:cNvSpPr>
            <a:spLocks noGrp="1"/>
          </p:cNvSpPr>
          <p:nvPr>
            <p:ph type="sldNum" sz="quarter" idx="11"/>
          </p:nvPr>
        </p:nvSpPr>
        <p:spPr/>
        <p:txBody>
          <a:bodyPr/>
          <a:lstStyle/>
          <a:p>
            <a:pPr>
              <a:defRPr/>
            </a:pPr>
            <a:fld id="{14FCBA16-DE1A-4BB6-886B-C2D02154CBB0}" type="slidenum">
              <a:rPr lang="en-US" altLang="en-US" smtClean="0"/>
              <a:pPr>
                <a:defRPr/>
              </a:pPr>
              <a:t>5</a:t>
            </a:fld>
            <a:endParaRPr lang="en-US" altLang="en-US"/>
          </a:p>
        </p:txBody>
      </p:sp>
      <p:grpSp>
        <p:nvGrpSpPr>
          <p:cNvPr id="54" name="Group 53"/>
          <p:cNvGrpSpPr/>
          <p:nvPr/>
        </p:nvGrpSpPr>
        <p:grpSpPr>
          <a:xfrm>
            <a:off x="4495800" y="914400"/>
            <a:ext cx="4572000" cy="4878388"/>
            <a:chOff x="4038600" y="1219200"/>
            <a:chExt cx="4572000" cy="4878388"/>
          </a:xfrm>
        </p:grpSpPr>
        <p:grpSp>
          <p:nvGrpSpPr>
            <p:cNvPr id="51" name="Group 50"/>
            <p:cNvGrpSpPr/>
            <p:nvPr/>
          </p:nvGrpSpPr>
          <p:grpSpPr>
            <a:xfrm>
              <a:off x="4038600" y="1219200"/>
              <a:ext cx="3338285" cy="4878388"/>
              <a:chOff x="2300515" y="1143001"/>
              <a:chExt cx="3338285" cy="4878388"/>
            </a:xfrm>
          </p:grpSpPr>
          <p:grpSp>
            <p:nvGrpSpPr>
              <p:cNvPr id="25" name="Group 24"/>
              <p:cNvGrpSpPr/>
              <p:nvPr/>
            </p:nvGrpSpPr>
            <p:grpSpPr>
              <a:xfrm>
                <a:off x="3352800" y="1143001"/>
                <a:ext cx="2286000" cy="4878388"/>
                <a:chOff x="0" y="0"/>
                <a:chExt cx="2535767" cy="5180965"/>
              </a:xfrm>
            </p:grpSpPr>
            <p:sp>
              <p:nvSpPr>
                <p:cNvPr id="26" name="Text Box 19"/>
                <p:cNvSpPr txBox="1">
                  <a:spLocks noChangeArrowheads="1"/>
                </p:cNvSpPr>
                <p:nvPr/>
              </p:nvSpPr>
              <p:spPr bwMode="auto">
                <a:xfrm>
                  <a:off x="0" y="0"/>
                  <a:ext cx="2497455" cy="367665"/>
                </a:xfrm>
                <a:prstGeom prst="rect">
                  <a:avLst/>
                </a:prstGeom>
                <a:solidFill>
                  <a:srgbClr val="FFFFFF"/>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a:effectLst/>
                      <a:latin typeface="Arial" panose="020B0604020202020204" pitchFamily="34" charset="0"/>
                      <a:ea typeface="MS Mincho" panose="02020609040205080304" pitchFamily="49" charset="-128"/>
                      <a:cs typeface="Arial" panose="020B0604020202020204" pitchFamily="34" charset="0"/>
                    </a:rPr>
                    <a:t>Indicator Section</a:t>
                  </a:r>
                  <a:endParaRPr lang="en-GB" sz="1100">
                    <a:effectLst/>
                    <a:latin typeface="Arial" panose="020B0604020202020204" pitchFamily="34" charset="0"/>
                    <a:ea typeface="MS Mincho" panose="02020609040205080304" pitchFamily="49" charset="-128"/>
                    <a:cs typeface="Times New Roman" panose="02020603050405020304" pitchFamily="18" charset="0"/>
                  </a:endParaRPr>
                </a:p>
                <a:p>
                  <a:pPr algn="ctr">
                    <a:spcAft>
                      <a:spcPts val="0"/>
                    </a:spcAft>
                  </a:pPr>
                  <a:r>
                    <a:rPr lang="en-GB" sz="1100">
                      <a:effectLst/>
                      <a:latin typeface="Arial" panose="020B0604020202020204" pitchFamily="34" charset="0"/>
                      <a:ea typeface="MS Mincho" panose="02020609040205080304" pitchFamily="49" charset="-128"/>
                      <a:cs typeface="Times New Roman" panose="02020603050405020304" pitchFamily="18" charset="0"/>
                    </a:rPr>
                    <a:t> </a:t>
                  </a:r>
                </a:p>
              </p:txBody>
            </p:sp>
            <p:sp>
              <p:nvSpPr>
                <p:cNvPr id="27" name="Text Box 20"/>
                <p:cNvSpPr txBox="1">
                  <a:spLocks noChangeArrowheads="1"/>
                </p:cNvSpPr>
                <p:nvPr/>
              </p:nvSpPr>
              <p:spPr bwMode="auto">
                <a:xfrm>
                  <a:off x="0" y="444500"/>
                  <a:ext cx="2497667" cy="367665"/>
                </a:xfrm>
                <a:prstGeom prst="rect">
                  <a:avLst/>
                </a:prstGeom>
                <a:solidFill>
                  <a:srgbClr val="FFFFFF"/>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Originator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28" name="Text Box 21"/>
                <p:cNvSpPr txBox="1">
                  <a:spLocks noChangeArrowheads="1"/>
                </p:cNvSpPr>
                <p:nvPr/>
              </p:nvSpPr>
              <p:spPr bwMode="auto">
                <a:xfrm>
                  <a:off x="0" y="859367"/>
                  <a:ext cx="2501900" cy="367665"/>
                </a:xfrm>
                <a:prstGeom prst="rect">
                  <a:avLst/>
                </a:prstGeom>
                <a:solidFill>
                  <a:srgbClr val="FFFFFF"/>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a:effectLst/>
                      <a:latin typeface="Arial" panose="020B0604020202020204" pitchFamily="34" charset="0"/>
                      <a:ea typeface="MS Mincho" panose="02020609040205080304" pitchFamily="49" charset="-128"/>
                      <a:cs typeface="Arial" panose="020B0604020202020204" pitchFamily="34" charset="0"/>
                    </a:rPr>
                    <a:t>Repetitions and Index Section</a:t>
                  </a:r>
                  <a:endParaRPr lang="en-GB" sz="110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29" name="Text Box 22"/>
                <p:cNvSpPr txBox="1">
                  <a:spLocks noChangeArrowheads="1"/>
                </p:cNvSpPr>
                <p:nvPr/>
              </p:nvSpPr>
              <p:spPr bwMode="auto">
                <a:xfrm>
                  <a:off x="0" y="1286933"/>
                  <a:ext cx="2510155" cy="367665"/>
                </a:xfrm>
                <a:prstGeom prst="rect">
                  <a:avLst/>
                </a:prstGeom>
                <a:solidFill>
                  <a:srgbClr val="7FC1FD"/>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Time Domain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0" name="Text Box 23"/>
                <p:cNvSpPr txBox="1">
                  <a:spLocks noChangeArrowheads="1"/>
                </p:cNvSpPr>
                <p:nvPr/>
              </p:nvSpPr>
              <p:spPr bwMode="auto">
                <a:xfrm>
                  <a:off x="0" y="1718733"/>
                  <a:ext cx="2510155" cy="367665"/>
                </a:xfrm>
                <a:prstGeom prst="rect">
                  <a:avLst/>
                </a:prstGeom>
                <a:solidFill>
                  <a:srgbClr val="7FC1FD"/>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dirty="0">
                      <a:effectLst/>
                      <a:latin typeface="Arial Bold" panose="020B0704020202020204" pitchFamily="34" charset="0"/>
                      <a:ea typeface="MS Mincho" panose="02020609040205080304" pitchFamily="49" charset="-128"/>
                      <a:cs typeface="Arial" panose="020B0604020202020204" pitchFamily="34" charset="0"/>
                    </a:rPr>
                    <a:t>Horizontal Domain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1" name="Text Box 24"/>
                <p:cNvSpPr txBox="1">
                  <a:spLocks noChangeArrowheads="1"/>
                </p:cNvSpPr>
                <p:nvPr/>
              </p:nvSpPr>
              <p:spPr bwMode="auto">
                <a:xfrm>
                  <a:off x="0" y="2154767"/>
                  <a:ext cx="2510367" cy="367665"/>
                </a:xfrm>
                <a:prstGeom prst="rect">
                  <a:avLst/>
                </a:prstGeom>
                <a:solidFill>
                  <a:srgbClr val="7FC1FD"/>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Vertical Domain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2" name="Text Box 25"/>
                <p:cNvSpPr txBox="1">
                  <a:spLocks noChangeArrowheads="1"/>
                </p:cNvSpPr>
                <p:nvPr/>
              </p:nvSpPr>
              <p:spPr bwMode="auto">
                <a:xfrm>
                  <a:off x="0" y="2569633"/>
                  <a:ext cx="2510155" cy="367665"/>
                </a:xfrm>
                <a:prstGeom prst="rect">
                  <a:avLst/>
                </a:prstGeom>
                <a:solidFill>
                  <a:schemeClr val="accent6">
                    <a:lumMod val="40000"/>
                    <a:lumOff val="60000"/>
                  </a:schemeClr>
                </a:solidFill>
                <a:ln>
                  <a:headEnd/>
                  <a:tailEnd/>
                </a:ln>
              </p:spPr>
              <p:style>
                <a:lnRef idx="1">
                  <a:schemeClr val="accent2"/>
                </a:lnRef>
                <a:fillRef idx="2">
                  <a:schemeClr val="accent2"/>
                </a:fillRef>
                <a:effectRef idx="1">
                  <a:schemeClr val="accent2"/>
                </a:effectRef>
                <a:fontRef idx="minor">
                  <a:schemeClr val="dk1"/>
                </a:fontRef>
              </p:style>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Generating Process Section </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3" name="Text Box 26"/>
                <p:cNvSpPr txBox="1">
                  <a:spLocks noChangeArrowheads="1"/>
                </p:cNvSpPr>
                <p:nvPr/>
              </p:nvSpPr>
              <p:spPr bwMode="auto">
                <a:xfrm>
                  <a:off x="0" y="2997200"/>
                  <a:ext cx="2510155" cy="367665"/>
                </a:xfrm>
                <a:prstGeom prst="rect">
                  <a:avLst/>
                </a:prstGeom>
                <a:solidFill>
                  <a:srgbClr val="92D050"/>
                </a:solidFill>
                <a:ln>
                  <a:headEnd/>
                  <a:tailEnd/>
                </a:ln>
              </p:spPr>
              <p:style>
                <a:lnRef idx="1">
                  <a:schemeClr val="accent2"/>
                </a:lnRef>
                <a:fillRef idx="2">
                  <a:schemeClr val="accent2"/>
                </a:fillRef>
                <a:effectRef idx="1">
                  <a:schemeClr val="accent2"/>
                </a:effectRef>
                <a:fontRef idx="minor">
                  <a:schemeClr val="dk1"/>
                </a:fontRef>
              </p:style>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Observed </a:t>
                  </a:r>
                  <a:r>
                    <a:rPr lang="en-GB" sz="1000" b="1" dirty="0">
                      <a:effectLst/>
                      <a:latin typeface="Arial" panose="020B0604020202020204" pitchFamily="34" charset="0"/>
                      <a:ea typeface="MS Mincho" panose="02020609040205080304" pitchFamily="49" charset="-128"/>
                      <a:cs typeface="Arial" panose="020B0604020202020204" pitchFamily="34" charset="0"/>
                    </a:rPr>
                    <a:t>Property Section </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4" name="Text Box 27"/>
                <p:cNvSpPr txBox="1">
                  <a:spLocks noChangeArrowheads="1"/>
                </p:cNvSpPr>
                <p:nvPr/>
              </p:nvSpPr>
              <p:spPr bwMode="auto">
                <a:xfrm>
                  <a:off x="0" y="3412067"/>
                  <a:ext cx="2510155" cy="367665"/>
                </a:xfrm>
                <a:prstGeom prst="rect">
                  <a:avLst/>
                </a:prstGeom>
                <a:solidFill>
                  <a:srgbClr val="FFC000"/>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a:effectLst/>
                      <a:latin typeface="Arial" panose="020B0604020202020204" pitchFamily="34" charset="0"/>
                      <a:ea typeface="MS Mincho" panose="02020609040205080304" pitchFamily="49" charset="-128"/>
                      <a:cs typeface="Arial" panose="020B0604020202020204" pitchFamily="34" charset="0"/>
                    </a:rPr>
                    <a:t>Data Representation Section</a:t>
                  </a:r>
                  <a:endParaRPr lang="en-GB" sz="110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5" name="Text Box 27"/>
                <p:cNvSpPr txBox="1">
                  <a:spLocks noChangeArrowheads="1"/>
                </p:cNvSpPr>
                <p:nvPr/>
              </p:nvSpPr>
              <p:spPr bwMode="auto">
                <a:xfrm>
                  <a:off x="0" y="4330700"/>
                  <a:ext cx="2527300" cy="367665"/>
                </a:xfrm>
                <a:prstGeom prst="rect">
                  <a:avLst/>
                </a:prstGeom>
                <a:solidFill>
                  <a:srgbClr val="FFC000"/>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a:effectLst/>
                      <a:latin typeface="Arial" panose="020B0604020202020204" pitchFamily="34" charset="0"/>
                      <a:ea typeface="MS Mincho" panose="02020609040205080304" pitchFamily="49" charset="-128"/>
                      <a:cs typeface="Arial" panose="020B0604020202020204" pitchFamily="34" charset="0"/>
                    </a:rPr>
                    <a:t>Data Section</a:t>
                  </a:r>
                  <a:endParaRPr lang="en-GB" sz="110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6" name="Text Box 27"/>
                <p:cNvSpPr txBox="1">
                  <a:spLocks noChangeArrowheads="1"/>
                </p:cNvSpPr>
                <p:nvPr/>
              </p:nvSpPr>
              <p:spPr bwMode="auto">
                <a:xfrm>
                  <a:off x="0" y="3873500"/>
                  <a:ext cx="2518410" cy="367665"/>
                </a:xfrm>
                <a:prstGeom prst="rect">
                  <a:avLst/>
                </a:prstGeom>
                <a:solidFill>
                  <a:srgbClr val="FFFFFF"/>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a:effectLst/>
                      <a:latin typeface="Arial" panose="020B0604020202020204" pitchFamily="34" charset="0"/>
                      <a:ea typeface="MS Mincho" panose="02020609040205080304" pitchFamily="49" charset="-128"/>
                      <a:cs typeface="Arial" panose="020B0604020202020204" pitchFamily="34" charset="0"/>
                    </a:rPr>
                    <a:t>Overlay Section</a:t>
                  </a:r>
                  <a:endParaRPr lang="en-GB" sz="110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7" name="Text Box 27"/>
                <p:cNvSpPr txBox="1">
                  <a:spLocks noChangeArrowheads="1"/>
                </p:cNvSpPr>
                <p:nvPr/>
              </p:nvSpPr>
              <p:spPr bwMode="auto">
                <a:xfrm>
                  <a:off x="0" y="4813300"/>
                  <a:ext cx="2535767" cy="367665"/>
                </a:xfrm>
                <a:prstGeom prst="rect">
                  <a:avLst/>
                </a:prstGeom>
                <a:solidFill>
                  <a:srgbClr val="FFFFFF"/>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a:effectLst/>
                      <a:latin typeface="Arial" panose="020B0604020202020204" pitchFamily="34" charset="0"/>
                      <a:ea typeface="MS Mincho" panose="02020609040205080304" pitchFamily="49" charset="-128"/>
                      <a:cs typeface="Arial" panose="020B0604020202020204" pitchFamily="34" charset="0"/>
                    </a:rPr>
                    <a:t>End Section</a:t>
                  </a:r>
                  <a:endParaRPr lang="en-GB" sz="1100">
                    <a:effectLst/>
                    <a:latin typeface="Arial" panose="020B0604020202020204" pitchFamily="34" charset="0"/>
                    <a:ea typeface="MS Mincho" panose="02020609040205080304" pitchFamily="49" charset="-128"/>
                    <a:cs typeface="Times New Roman" panose="02020603050405020304" pitchFamily="18" charset="0"/>
                  </a:endParaRPr>
                </a:p>
              </p:txBody>
            </p:sp>
          </p:grpSp>
          <p:grpSp>
            <p:nvGrpSpPr>
              <p:cNvPr id="38" name="Group 37"/>
              <p:cNvGrpSpPr/>
              <p:nvPr/>
            </p:nvGrpSpPr>
            <p:grpSpPr>
              <a:xfrm>
                <a:off x="2300515" y="1143001"/>
                <a:ext cx="1030514" cy="4878388"/>
                <a:chOff x="0" y="0"/>
                <a:chExt cx="2535767" cy="5180965"/>
              </a:xfrm>
            </p:grpSpPr>
            <p:sp>
              <p:nvSpPr>
                <p:cNvPr id="39" name="Text Box 19"/>
                <p:cNvSpPr txBox="1">
                  <a:spLocks noChangeArrowheads="1"/>
                </p:cNvSpPr>
                <p:nvPr/>
              </p:nvSpPr>
              <p:spPr bwMode="auto">
                <a:xfrm>
                  <a:off x="0" y="0"/>
                  <a:ext cx="24974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0</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a:p>
                  <a:pPr algn="ctr">
                    <a:spcAft>
                      <a:spcPts val="0"/>
                    </a:spcAft>
                  </a:pPr>
                  <a:r>
                    <a:rPr lang="en-GB" sz="1100" dirty="0">
                      <a:effectLst/>
                      <a:latin typeface="Arial" panose="020B0604020202020204" pitchFamily="34" charset="0"/>
                      <a:ea typeface="MS Mincho" panose="02020609040205080304" pitchFamily="49" charset="-128"/>
                      <a:cs typeface="Times New Roman" panose="02020603050405020304" pitchFamily="18" charset="0"/>
                    </a:rPr>
                    <a:t> </a:t>
                  </a:r>
                </a:p>
              </p:txBody>
            </p:sp>
            <p:sp>
              <p:nvSpPr>
                <p:cNvPr id="40" name="Text Box 20"/>
                <p:cNvSpPr txBox="1">
                  <a:spLocks noChangeArrowheads="1"/>
                </p:cNvSpPr>
                <p:nvPr/>
              </p:nvSpPr>
              <p:spPr bwMode="auto">
                <a:xfrm>
                  <a:off x="0" y="444500"/>
                  <a:ext cx="2497667"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1</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1" name="Text Box 21"/>
                <p:cNvSpPr txBox="1">
                  <a:spLocks noChangeArrowheads="1"/>
                </p:cNvSpPr>
                <p:nvPr/>
              </p:nvSpPr>
              <p:spPr bwMode="auto">
                <a:xfrm>
                  <a:off x="0" y="859367"/>
                  <a:ext cx="2501900"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2</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2" name="Text Box 22"/>
                <p:cNvSpPr txBox="1">
                  <a:spLocks noChangeArrowheads="1"/>
                </p:cNvSpPr>
                <p:nvPr/>
              </p:nvSpPr>
              <p:spPr bwMode="auto">
                <a:xfrm>
                  <a:off x="0" y="1286933"/>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3</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3" name="Text Box 23"/>
                <p:cNvSpPr txBox="1">
                  <a:spLocks noChangeArrowheads="1"/>
                </p:cNvSpPr>
                <p:nvPr/>
              </p:nvSpPr>
              <p:spPr bwMode="auto">
                <a:xfrm>
                  <a:off x="0" y="1718733"/>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dirty="0" smtClean="0">
                      <a:effectLst/>
                      <a:latin typeface="Arial Bold" panose="020B0704020202020204" pitchFamily="34" charset="0"/>
                      <a:ea typeface="MS Mincho" panose="02020609040205080304" pitchFamily="49" charset="-128"/>
                      <a:cs typeface="Arial" panose="020B0604020202020204" pitchFamily="34" charset="0"/>
                    </a:rPr>
                    <a:t>Section 4</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4" name="Text Box 24"/>
                <p:cNvSpPr txBox="1">
                  <a:spLocks noChangeArrowheads="1"/>
                </p:cNvSpPr>
                <p:nvPr/>
              </p:nvSpPr>
              <p:spPr bwMode="auto">
                <a:xfrm>
                  <a:off x="0" y="2154767"/>
                  <a:ext cx="2510367"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5</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5" name="Text Box 25"/>
                <p:cNvSpPr txBox="1">
                  <a:spLocks noChangeArrowheads="1"/>
                </p:cNvSpPr>
                <p:nvPr/>
              </p:nvSpPr>
              <p:spPr bwMode="auto">
                <a:xfrm>
                  <a:off x="0" y="2569633"/>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6</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6" name="Text Box 26"/>
                <p:cNvSpPr txBox="1">
                  <a:spLocks noChangeArrowheads="1"/>
                </p:cNvSpPr>
                <p:nvPr/>
              </p:nvSpPr>
              <p:spPr bwMode="auto">
                <a:xfrm>
                  <a:off x="0" y="2997200"/>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7</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7" name="Text Box 27"/>
                <p:cNvSpPr txBox="1">
                  <a:spLocks noChangeArrowheads="1"/>
                </p:cNvSpPr>
                <p:nvPr/>
              </p:nvSpPr>
              <p:spPr bwMode="auto">
                <a:xfrm>
                  <a:off x="0" y="3412067"/>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8</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8" name="Text Box 27"/>
                <p:cNvSpPr txBox="1">
                  <a:spLocks noChangeArrowheads="1"/>
                </p:cNvSpPr>
                <p:nvPr/>
              </p:nvSpPr>
              <p:spPr bwMode="auto">
                <a:xfrm>
                  <a:off x="0" y="4330700"/>
                  <a:ext cx="2527300"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10</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9" name="Text Box 27"/>
                <p:cNvSpPr txBox="1">
                  <a:spLocks noChangeArrowheads="1"/>
                </p:cNvSpPr>
                <p:nvPr/>
              </p:nvSpPr>
              <p:spPr bwMode="auto">
                <a:xfrm>
                  <a:off x="0" y="3873500"/>
                  <a:ext cx="2518410"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9</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50" name="Text Box 27"/>
                <p:cNvSpPr txBox="1">
                  <a:spLocks noChangeArrowheads="1"/>
                </p:cNvSpPr>
                <p:nvPr/>
              </p:nvSpPr>
              <p:spPr bwMode="auto">
                <a:xfrm>
                  <a:off x="0" y="4813300"/>
                  <a:ext cx="2535767"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11</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grpSp>
        </p:grpSp>
        <p:sp>
          <p:nvSpPr>
            <p:cNvPr id="52" name="Right Brace 51"/>
            <p:cNvSpPr/>
            <p:nvPr/>
          </p:nvSpPr>
          <p:spPr>
            <a:xfrm>
              <a:off x="7467600" y="2430974"/>
              <a:ext cx="304800" cy="3220769"/>
            </a:xfrm>
            <a:prstGeom prst="rightBrace">
              <a:avLst>
                <a:gd name="adj1" fmla="val 8333"/>
                <a:gd name="adj2" fmla="val 4707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3" name="TextBox 52"/>
            <p:cNvSpPr txBox="1"/>
            <p:nvPr/>
          </p:nvSpPr>
          <p:spPr>
            <a:xfrm>
              <a:off x="7772400" y="3813716"/>
              <a:ext cx="838200" cy="276999"/>
            </a:xfrm>
            <a:prstGeom prst="rect">
              <a:avLst/>
            </a:prstGeom>
            <a:noFill/>
          </p:spPr>
          <p:txBody>
            <a:bodyPr wrap="square" rtlCol="0">
              <a:spAutoFit/>
            </a:bodyPr>
            <a:lstStyle/>
            <a:p>
              <a:r>
                <a:rPr lang="en-GB" sz="1200" dirty="0" smtClean="0"/>
                <a:t>repeated</a:t>
              </a:r>
              <a:endParaRPr lang="en-GB" sz="1600" dirty="0"/>
            </a:p>
          </p:txBody>
        </p:sp>
      </p:grpSp>
      <p:sp>
        <p:nvSpPr>
          <p:cNvPr id="55" name="TextBox 54"/>
          <p:cNvSpPr txBox="1"/>
          <p:nvPr/>
        </p:nvSpPr>
        <p:spPr>
          <a:xfrm>
            <a:off x="250826" y="1174692"/>
            <a:ext cx="4244974" cy="1615827"/>
          </a:xfrm>
          <a:prstGeom prst="rect">
            <a:avLst/>
          </a:prstGeom>
          <a:noFill/>
        </p:spPr>
        <p:txBody>
          <a:bodyPr wrap="square" rtlCol="0">
            <a:spAutoFit/>
          </a:bodyPr>
          <a:lstStyle/>
          <a:p>
            <a:r>
              <a:rPr lang="en-GB" sz="1800" b="1" dirty="0">
                <a:solidFill>
                  <a:srgbClr val="C00000"/>
                </a:solidFill>
              </a:rPr>
              <a:t>G</a:t>
            </a:r>
            <a:r>
              <a:rPr lang="en-GB" sz="1800" b="1" dirty="0">
                <a:solidFill>
                  <a:schemeClr val="accent2">
                    <a:lumMod val="75000"/>
                  </a:schemeClr>
                </a:solidFill>
              </a:rPr>
              <a:t>eospatial </a:t>
            </a:r>
            <a:r>
              <a:rPr lang="en-GB" sz="1800" b="1" dirty="0">
                <a:solidFill>
                  <a:srgbClr val="C00000"/>
                </a:solidFill>
              </a:rPr>
              <a:t>R</a:t>
            </a:r>
            <a:r>
              <a:rPr lang="en-GB" sz="1800" b="1" dirty="0">
                <a:solidFill>
                  <a:schemeClr val="accent2">
                    <a:lumMod val="75000"/>
                  </a:schemeClr>
                </a:solidFill>
              </a:rPr>
              <a:t>epresentation </a:t>
            </a:r>
            <a:r>
              <a:rPr lang="en-GB" sz="1800" b="1" dirty="0">
                <a:solidFill>
                  <a:srgbClr val="C00000"/>
                </a:solidFill>
              </a:rPr>
              <a:t>I</a:t>
            </a:r>
            <a:r>
              <a:rPr lang="en-GB" sz="1800" b="1" dirty="0">
                <a:solidFill>
                  <a:schemeClr val="accent2">
                    <a:lumMod val="75000"/>
                  </a:schemeClr>
                </a:solidFill>
              </a:rPr>
              <a:t>n </a:t>
            </a:r>
            <a:r>
              <a:rPr lang="en-GB" sz="1800" b="1" dirty="0" smtClean="0">
                <a:solidFill>
                  <a:srgbClr val="C00000"/>
                </a:solidFill>
              </a:rPr>
              <a:t>B</a:t>
            </a:r>
            <a:r>
              <a:rPr lang="en-GB" sz="1800" b="1" dirty="0" smtClean="0">
                <a:solidFill>
                  <a:schemeClr val="accent2">
                    <a:lumMod val="75000"/>
                  </a:schemeClr>
                </a:solidFill>
              </a:rPr>
              <a:t>inary</a:t>
            </a:r>
            <a:r>
              <a:rPr lang="en-GB" sz="1600" b="1" dirty="0" smtClean="0"/>
              <a:t> </a:t>
            </a:r>
            <a:r>
              <a:rPr lang="en-GB" sz="1600" dirty="0" smtClean="0"/>
              <a:t> </a:t>
            </a:r>
          </a:p>
          <a:p>
            <a:r>
              <a:rPr lang="en-GB" sz="1800" b="1" dirty="0" smtClean="0">
                <a:solidFill>
                  <a:srgbClr val="FFC000"/>
                </a:solidFill>
                <a:latin typeface="Calibri" panose="020F0502020204030204" pitchFamily="34" charset="0"/>
              </a:rPr>
              <a:t>Binary representation of fields </a:t>
            </a:r>
            <a:r>
              <a:rPr lang="en-GB" sz="1800" b="1" dirty="0">
                <a:solidFill>
                  <a:schemeClr val="tx1">
                    <a:lumMod val="50000"/>
                    <a:lumOff val="50000"/>
                  </a:schemeClr>
                </a:solidFill>
                <a:latin typeface="Calibri" panose="020F0502020204030204" pitchFamily="34" charset="0"/>
              </a:rPr>
              <a:t>resulting from an </a:t>
            </a:r>
            <a:r>
              <a:rPr lang="en-GB" sz="1800" b="1" dirty="0">
                <a:solidFill>
                  <a:srgbClr val="7030A0"/>
                </a:solidFill>
                <a:latin typeface="Calibri" panose="020F0502020204030204" pitchFamily="34" charset="0"/>
              </a:rPr>
              <a:t>observation or a numerical model simulation </a:t>
            </a:r>
            <a:r>
              <a:rPr lang="en-GB" sz="1800" b="1" dirty="0">
                <a:solidFill>
                  <a:schemeClr val="tx1">
                    <a:lumMod val="50000"/>
                    <a:lumOff val="50000"/>
                  </a:schemeClr>
                </a:solidFill>
                <a:latin typeface="Calibri" panose="020F0502020204030204" pitchFamily="34" charset="0"/>
              </a:rPr>
              <a:t>of an </a:t>
            </a:r>
            <a:r>
              <a:rPr lang="en-GB" sz="1800" b="1" dirty="0">
                <a:solidFill>
                  <a:srgbClr val="00B050"/>
                </a:solidFill>
                <a:latin typeface="Calibri" panose="020F0502020204030204" pitchFamily="34" charset="0"/>
              </a:rPr>
              <a:t>observable property </a:t>
            </a:r>
            <a:r>
              <a:rPr lang="en-GB" sz="1800" b="1" dirty="0">
                <a:solidFill>
                  <a:schemeClr val="tx1">
                    <a:lumMod val="50000"/>
                    <a:lumOff val="50000"/>
                  </a:schemeClr>
                </a:solidFill>
                <a:latin typeface="Calibri" panose="020F0502020204030204" pitchFamily="34" charset="0"/>
              </a:rPr>
              <a:t>in a</a:t>
            </a:r>
            <a:r>
              <a:rPr lang="en-GB" sz="1800" b="1" dirty="0">
                <a:latin typeface="Calibri" panose="020F0502020204030204" pitchFamily="34" charset="0"/>
              </a:rPr>
              <a:t> </a:t>
            </a:r>
            <a:r>
              <a:rPr lang="en-GB" sz="1800" b="1" dirty="0" smtClean="0">
                <a:solidFill>
                  <a:schemeClr val="accent2">
                    <a:lumMod val="60000"/>
                    <a:lumOff val="40000"/>
                  </a:schemeClr>
                </a:solidFill>
                <a:latin typeface="Calibri" panose="020F0502020204030204" pitchFamily="34" charset="0"/>
              </a:rPr>
              <a:t>geospatial </a:t>
            </a:r>
            <a:r>
              <a:rPr lang="en-GB" sz="1800" b="1" dirty="0">
                <a:solidFill>
                  <a:schemeClr val="accent2">
                    <a:lumMod val="60000"/>
                    <a:lumOff val="40000"/>
                  </a:schemeClr>
                </a:solidFill>
                <a:latin typeface="Calibri" panose="020F0502020204030204" pitchFamily="34" charset="0"/>
              </a:rPr>
              <a:t>and time domain</a:t>
            </a:r>
            <a:r>
              <a:rPr lang="en-GB" sz="1800" dirty="0">
                <a:latin typeface="Calibri" panose="020F0502020204030204" pitchFamily="34" charset="0"/>
              </a:rPr>
              <a:t>. </a:t>
            </a:r>
          </a:p>
        </p:txBody>
      </p:sp>
      <p:sp>
        <p:nvSpPr>
          <p:cNvPr id="3" name="TextBox 2"/>
          <p:cNvSpPr txBox="1"/>
          <p:nvPr/>
        </p:nvSpPr>
        <p:spPr>
          <a:xfrm>
            <a:off x="250825" y="3429000"/>
            <a:ext cx="4212796" cy="830997"/>
          </a:xfrm>
          <a:prstGeom prst="rect">
            <a:avLst/>
          </a:prstGeom>
          <a:noFill/>
        </p:spPr>
        <p:txBody>
          <a:bodyPr wrap="square" rtlCol="0">
            <a:spAutoFit/>
          </a:bodyPr>
          <a:lstStyle/>
          <a:p>
            <a:r>
              <a:rPr lang="en-GB" b="1" dirty="0" smtClean="0">
                <a:solidFill>
                  <a:schemeClr val="accent2">
                    <a:lumMod val="75000"/>
                  </a:schemeClr>
                </a:solidFill>
              </a:rPr>
              <a:t>Based on ISO19156 in harmonisation with METCE</a:t>
            </a:r>
            <a:endParaRPr lang="en-GB" b="1" dirty="0">
              <a:solidFill>
                <a:schemeClr val="accent2">
                  <a:lumMod val="75000"/>
                </a:schemeClr>
              </a:solidFill>
            </a:endParaRPr>
          </a:p>
        </p:txBody>
      </p:sp>
    </p:spTree>
    <p:extLst>
      <p:ext uri="{BB962C8B-B14F-4D97-AF65-F5344CB8AC3E}">
        <p14:creationId xmlns:p14="http://schemas.microsoft.com/office/powerpoint/2010/main" val="558686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75000"/>
                  </a:schemeClr>
                </a:solidFill>
              </a:rPr>
              <a:t>GRIB Edition 3 requirements</a:t>
            </a:r>
            <a:endParaRPr lang="en-GB" dirty="0">
              <a:solidFill>
                <a:schemeClr val="accent2">
                  <a:lumMod val="75000"/>
                </a:schemeClr>
              </a:solidFill>
            </a:endParaRPr>
          </a:p>
        </p:txBody>
      </p:sp>
      <p:sp>
        <p:nvSpPr>
          <p:cNvPr id="3" name="Content Placeholder 2"/>
          <p:cNvSpPr>
            <a:spLocks noGrp="1"/>
          </p:cNvSpPr>
          <p:nvPr>
            <p:ph idx="1"/>
          </p:nvPr>
        </p:nvSpPr>
        <p:spPr>
          <a:xfrm>
            <a:off x="502217" y="1143000"/>
            <a:ext cx="8211004" cy="4897437"/>
          </a:xfrm>
        </p:spPr>
        <p:txBody>
          <a:bodyPr/>
          <a:lstStyle/>
          <a:p>
            <a:pPr>
              <a:buFont typeface="+mj-lt"/>
              <a:buAutoNum type="arabicPeriod"/>
            </a:pPr>
            <a:r>
              <a:rPr lang="en-GB" sz="1800" dirty="0" smtClean="0">
                <a:solidFill>
                  <a:schemeClr val="bg2">
                    <a:lumMod val="40000"/>
                    <a:lumOff val="60000"/>
                  </a:schemeClr>
                </a:solidFill>
              </a:rPr>
              <a:t>Harmonisation with OGC O&amp;M ISO 19156.</a:t>
            </a:r>
          </a:p>
          <a:p>
            <a:pPr>
              <a:buFont typeface="+mj-lt"/>
              <a:buAutoNum type="arabicPeriod"/>
            </a:pPr>
            <a:r>
              <a:rPr lang="en-GB" sz="1800" dirty="0" smtClean="0">
                <a:solidFill>
                  <a:schemeClr val="bg2">
                    <a:lumMod val="40000"/>
                    <a:lumOff val="60000"/>
                  </a:schemeClr>
                </a:solidFill>
              </a:rPr>
              <a:t>More flexibility by introducing templates in each section and implementing a better separation of time, space, parameter, process and data in different sections.</a:t>
            </a:r>
          </a:p>
          <a:p>
            <a:pPr>
              <a:buFont typeface="+mj-lt"/>
              <a:buAutoNum type="arabicPeriod"/>
            </a:pPr>
            <a:r>
              <a:rPr lang="en-GB" sz="1800" dirty="0" smtClean="0"/>
              <a:t>Multiple bitmaps. The possibility to associate multiple bitmaps to a field.</a:t>
            </a:r>
          </a:p>
          <a:p>
            <a:pPr>
              <a:buFont typeface="+mj-lt"/>
              <a:buAutoNum type="arabicPeriod"/>
            </a:pPr>
            <a:r>
              <a:rPr lang="en-GB" sz="1800" dirty="0" smtClean="0">
                <a:solidFill>
                  <a:schemeClr val="bg2">
                    <a:lumMod val="40000"/>
                    <a:lumOff val="60000"/>
                  </a:schemeClr>
                </a:solidFill>
              </a:rPr>
              <a:t>Separation of data and metadata. It must be possible and efficient to list the content of the message without decoding the full dataset also for multi field data.</a:t>
            </a:r>
          </a:p>
          <a:p>
            <a:pPr>
              <a:buFont typeface="+mj-lt"/>
              <a:buAutoNum type="arabicPeriod"/>
            </a:pPr>
            <a:r>
              <a:rPr lang="en-GB" sz="1800" dirty="0" smtClean="0">
                <a:solidFill>
                  <a:schemeClr val="bg2">
                    <a:lumMod val="40000"/>
                    <a:lumOff val="60000"/>
                  </a:schemeClr>
                </a:solidFill>
              </a:rPr>
              <a:t>Redefine the term GRID as more objects which cannot be classified with the classical term of GRID need to be represented in GRIB.</a:t>
            </a:r>
          </a:p>
          <a:p>
            <a:pPr>
              <a:buFont typeface="+mj-lt"/>
              <a:buAutoNum type="arabicPeriod"/>
            </a:pPr>
            <a:r>
              <a:rPr lang="en-GB" sz="1800" dirty="0" smtClean="0">
                <a:solidFill>
                  <a:schemeClr val="bg2">
                    <a:lumMod val="40000"/>
                    <a:lumOff val="60000"/>
                  </a:schemeClr>
                </a:solidFill>
              </a:rPr>
              <a:t>A way to associate two fields in the same message. </a:t>
            </a:r>
          </a:p>
          <a:p>
            <a:pPr>
              <a:buFont typeface="+mj-lt"/>
              <a:buAutoNum type="arabicPeriod"/>
            </a:pPr>
            <a:r>
              <a:rPr lang="en-GB" sz="1800" dirty="0" smtClean="0">
                <a:solidFill>
                  <a:schemeClr val="bg2">
                    <a:lumMod val="40000"/>
                    <a:lumOff val="60000"/>
                  </a:schemeClr>
                </a:solidFill>
              </a:rPr>
              <a:t>The possibility to use different units for the same parameter.</a:t>
            </a:r>
          </a:p>
          <a:p>
            <a:pPr>
              <a:buFont typeface="+mj-lt"/>
              <a:buAutoNum type="arabicPeriod"/>
            </a:pPr>
            <a:r>
              <a:rPr lang="en-GB" sz="1800" dirty="0" smtClean="0">
                <a:solidFill>
                  <a:schemeClr val="bg2">
                    <a:lumMod val="40000"/>
                    <a:lumOff val="60000"/>
                  </a:schemeClr>
                </a:solidFill>
              </a:rPr>
              <a:t>Terms unique and available through the web registry codes.wmo.int </a:t>
            </a:r>
          </a:p>
          <a:p>
            <a:pPr>
              <a:buFont typeface="+mj-lt"/>
              <a:buAutoNum type="arabicPeriod"/>
            </a:pPr>
            <a:r>
              <a:rPr lang="en-GB" sz="1800" dirty="0" smtClean="0">
                <a:solidFill>
                  <a:schemeClr val="bg2">
                    <a:lumMod val="40000"/>
                    <a:lumOff val="60000"/>
                  </a:schemeClr>
                </a:solidFill>
              </a:rPr>
              <a:t>Ambiguity in the regulations and notes has to be eliminated as much as possible by introducing clear explanation and examples.</a:t>
            </a:r>
          </a:p>
        </p:txBody>
      </p:sp>
      <p:sp>
        <p:nvSpPr>
          <p:cNvPr id="4" name="Footer Placeholder 3"/>
          <p:cNvSpPr>
            <a:spLocks noGrp="1"/>
          </p:cNvSpPr>
          <p:nvPr>
            <p:ph type="ftr" sz="quarter" idx="10"/>
          </p:nvPr>
        </p:nvSpPr>
        <p:spPr/>
        <p:txBody>
          <a:bodyPr/>
          <a:lstStyle/>
          <a:p>
            <a:pPr>
              <a:defRPr/>
            </a:pPr>
            <a:r>
              <a:rPr lang="en-US" smtClean="0"/>
              <a:t>IPET-DRMM-IV </a:t>
            </a:r>
            <a:endParaRPr lang="en-US"/>
          </a:p>
        </p:txBody>
      </p:sp>
      <p:sp>
        <p:nvSpPr>
          <p:cNvPr id="5" name="Slide Number Placeholder 4"/>
          <p:cNvSpPr>
            <a:spLocks noGrp="1"/>
          </p:cNvSpPr>
          <p:nvPr>
            <p:ph type="sldNum" sz="quarter" idx="11"/>
          </p:nvPr>
        </p:nvSpPr>
        <p:spPr/>
        <p:txBody>
          <a:bodyPr/>
          <a:lstStyle/>
          <a:p>
            <a:pPr>
              <a:defRPr/>
            </a:pPr>
            <a:fld id="{14FCBA16-DE1A-4BB6-886B-C2D02154CBB0}" type="slidenum">
              <a:rPr lang="en-US" altLang="en-US" smtClean="0"/>
              <a:pPr>
                <a:defRPr/>
              </a:pPr>
              <a:t>6</a:t>
            </a:fld>
            <a:endParaRPr lang="en-US" altLang="en-US"/>
          </a:p>
        </p:txBody>
      </p:sp>
    </p:spTree>
    <p:extLst>
      <p:ext uri="{BB962C8B-B14F-4D97-AF65-F5344CB8AC3E}">
        <p14:creationId xmlns:p14="http://schemas.microsoft.com/office/powerpoint/2010/main" val="2434478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75000"/>
                  </a:schemeClr>
                </a:solidFill>
              </a:rPr>
              <a:t>GRIB edition </a:t>
            </a:r>
            <a:r>
              <a:rPr lang="en-GB" dirty="0" smtClean="0">
                <a:solidFill>
                  <a:schemeClr val="accent2">
                    <a:lumMod val="75000"/>
                  </a:schemeClr>
                </a:solidFill>
              </a:rPr>
              <a:t>3 – Overlay Section</a:t>
            </a:r>
            <a:endParaRPr lang="en-GB" dirty="0">
              <a:solidFill>
                <a:schemeClr val="accent2">
                  <a:lumMod val="75000"/>
                </a:schemeClr>
              </a:solidFill>
            </a:endParaRPr>
          </a:p>
        </p:txBody>
      </p:sp>
      <p:sp>
        <p:nvSpPr>
          <p:cNvPr id="4" name="Footer Placeholder 3"/>
          <p:cNvSpPr>
            <a:spLocks noGrp="1"/>
          </p:cNvSpPr>
          <p:nvPr>
            <p:ph type="ftr" sz="quarter" idx="10"/>
          </p:nvPr>
        </p:nvSpPr>
        <p:spPr/>
        <p:txBody>
          <a:bodyPr/>
          <a:lstStyle/>
          <a:p>
            <a:pPr>
              <a:defRPr/>
            </a:pPr>
            <a:r>
              <a:rPr lang="en-US" smtClean="0"/>
              <a:t>IPET-DRMM-IV </a:t>
            </a:r>
            <a:endParaRPr lang="en-US"/>
          </a:p>
        </p:txBody>
      </p:sp>
      <p:sp>
        <p:nvSpPr>
          <p:cNvPr id="5" name="Slide Number Placeholder 4"/>
          <p:cNvSpPr>
            <a:spLocks noGrp="1"/>
          </p:cNvSpPr>
          <p:nvPr>
            <p:ph type="sldNum" sz="quarter" idx="11"/>
          </p:nvPr>
        </p:nvSpPr>
        <p:spPr/>
        <p:txBody>
          <a:bodyPr/>
          <a:lstStyle/>
          <a:p>
            <a:pPr>
              <a:defRPr/>
            </a:pPr>
            <a:fld id="{14FCBA16-DE1A-4BB6-886B-C2D02154CBB0}" type="slidenum">
              <a:rPr lang="en-US" altLang="en-US" smtClean="0"/>
              <a:pPr>
                <a:defRPr/>
              </a:pPr>
              <a:t>7</a:t>
            </a:fld>
            <a:endParaRPr lang="en-US" altLang="en-US"/>
          </a:p>
        </p:txBody>
      </p:sp>
      <p:grpSp>
        <p:nvGrpSpPr>
          <p:cNvPr id="54" name="Group 53"/>
          <p:cNvGrpSpPr/>
          <p:nvPr/>
        </p:nvGrpSpPr>
        <p:grpSpPr>
          <a:xfrm>
            <a:off x="4495800" y="914400"/>
            <a:ext cx="4572000" cy="4878388"/>
            <a:chOff x="4038600" y="1219200"/>
            <a:chExt cx="4572000" cy="4878388"/>
          </a:xfrm>
        </p:grpSpPr>
        <p:grpSp>
          <p:nvGrpSpPr>
            <p:cNvPr id="51" name="Group 50"/>
            <p:cNvGrpSpPr/>
            <p:nvPr/>
          </p:nvGrpSpPr>
          <p:grpSpPr>
            <a:xfrm>
              <a:off x="4038600" y="1219200"/>
              <a:ext cx="3338285" cy="4878388"/>
              <a:chOff x="2300515" y="1143001"/>
              <a:chExt cx="3338285" cy="4878388"/>
            </a:xfrm>
          </p:grpSpPr>
          <p:grpSp>
            <p:nvGrpSpPr>
              <p:cNvPr id="25" name="Group 24"/>
              <p:cNvGrpSpPr/>
              <p:nvPr/>
            </p:nvGrpSpPr>
            <p:grpSpPr>
              <a:xfrm>
                <a:off x="3352800" y="1143001"/>
                <a:ext cx="2286000" cy="4878388"/>
                <a:chOff x="0" y="0"/>
                <a:chExt cx="2535767" cy="5180965"/>
              </a:xfrm>
            </p:grpSpPr>
            <p:sp>
              <p:nvSpPr>
                <p:cNvPr id="26" name="Text Box 19"/>
                <p:cNvSpPr txBox="1">
                  <a:spLocks noChangeArrowheads="1"/>
                </p:cNvSpPr>
                <p:nvPr/>
              </p:nvSpPr>
              <p:spPr bwMode="auto">
                <a:xfrm>
                  <a:off x="0" y="0"/>
                  <a:ext cx="2497455" cy="367665"/>
                </a:xfrm>
                <a:prstGeom prst="rect">
                  <a:avLst/>
                </a:prstGeom>
                <a:solidFill>
                  <a:srgbClr val="FFFFFF"/>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a:effectLst/>
                      <a:latin typeface="Arial" panose="020B0604020202020204" pitchFamily="34" charset="0"/>
                      <a:ea typeface="MS Mincho" panose="02020609040205080304" pitchFamily="49" charset="-128"/>
                      <a:cs typeface="Arial" panose="020B0604020202020204" pitchFamily="34" charset="0"/>
                    </a:rPr>
                    <a:t>Indicator Section</a:t>
                  </a:r>
                  <a:endParaRPr lang="en-GB" sz="1100">
                    <a:effectLst/>
                    <a:latin typeface="Arial" panose="020B0604020202020204" pitchFamily="34" charset="0"/>
                    <a:ea typeface="MS Mincho" panose="02020609040205080304" pitchFamily="49" charset="-128"/>
                    <a:cs typeface="Times New Roman" panose="02020603050405020304" pitchFamily="18" charset="0"/>
                  </a:endParaRPr>
                </a:p>
                <a:p>
                  <a:pPr algn="ctr">
                    <a:spcAft>
                      <a:spcPts val="0"/>
                    </a:spcAft>
                  </a:pPr>
                  <a:r>
                    <a:rPr lang="en-GB" sz="1100">
                      <a:effectLst/>
                      <a:latin typeface="Arial" panose="020B0604020202020204" pitchFamily="34" charset="0"/>
                      <a:ea typeface="MS Mincho" panose="02020609040205080304" pitchFamily="49" charset="-128"/>
                      <a:cs typeface="Times New Roman" panose="02020603050405020304" pitchFamily="18" charset="0"/>
                    </a:rPr>
                    <a:t> </a:t>
                  </a:r>
                </a:p>
              </p:txBody>
            </p:sp>
            <p:sp>
              <p:nvSpPr>
                <p:cNvPr id="27" name="Text Box 20"/>
                <p:cNvSpPr txBox="1">
                  <a:spLocks noChangeArrowheads="1"/>
                </p:cNvSpPr>
                <p:nvPr/>
              </p:nvSpPr>
              <p:spPr bwMode="auto">
                <a:xfrm>
                  <a:off x="0" y="444500"/>
                  <a:ext cx="2497667" cy="367665"/>
                </a:xfrm>
                <a:prstGeom prst="rect">
                  <a:avLst/>
                </a:prstGeom>
                <a:solidFill>
                  <a:srgbClr val="FFFFFF"/>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Originator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28" name="Text Box 21"/>
                <p:cNvSpPr txBox="1">
                  <a:spLocks noChangeArrowheads="1"/>
                </p:cNvSpPr>
                <p:nvPr/>
              </p:nvSpPr>
              <p:spPr bwMode="auto">
                <a:xfrm>
                  <a:off x="0" y="859367"/>
                  <a:ext cx="2501900" cy="367665"/>
                </a:xfrm>
                <a:prstGeom prst="rect">
                  <a:avLst/>
                </a:prstGeom>
                <a:solidFill>
                  <a:srgbClr val="FFFFFF"/>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a:effectLst/>
                      <a:latin typeface="Arial" panose="020B0604020202020204" pitchFamily="34" charset="0"/>
                      <a:ea typeface="MS Mincho" panose="02020609040205080304" pitchFamily="49" charset="-128"/>
                      <a:cs typeface="Arial" panose="020B0604020202020204" pitchFamily="34" charset="0"/>
                    </a:rPr>
                    <a:t>Repetitions and Index Section</a:t>
                  </a:r>
                  <a:endParaRPr lang="en-GB" sz="110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29" name="Text Box 22"/>
                <p:cNvSpPr txBox="1">
                  <a:spLocks noChangeArrowheads="1"/>
                </p:cNvSpPr>
                <p:nvPr/>
              </p:nvSpPr>
              <p:spPr bwMode="auto">
                <a:xfrm>
                  <a:off x="0" y="1286933"/>
                  <a:ext cx="2510155"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Time Domain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0" name="Text Box 23"/>
                <p:cNvSpPr txBox="1">
                  <a:spLocks noChangeArrowheads="1"/>
                </p:cNvSpPr>
                <p:nvPr/>
              </p:nvSpPr>
              <p:spPr bwMode="auto">
                <a:xfrm>
                  <a:off x="0" y="1718733"/>
                  <a:ext cx="2510155"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dirty="0">
                      <a:effectLst/>
                      <a:latin typeface="Arial Bold" panose="020B0704020202020204" pitchFamily="34" charset="0"/>
                      <a:ea typeface="MS Mincho" panose="02020609040205080304" pitchFamily="49" charset="-128"/>
                      <a:cs typeface="Arial" panose="020B0604020202020204" pitchFamily="34" charset="0"/>
                    </a:rPr>
                    <a:t>Horizontal Domain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1" name="Text Box 24"/>
                <p:cNvSpPr txBox="1">
                  <a:spLocks noChangeArrowheads="1"/>
                </p:cNvSpPr>
                <p:nvPr/>
              </p:nvSpPr>
              <p:spPr bwMode="auto">
                <a:xfrm>
                  <a:off x="0" y="2154767"/>
                  <a:ext cx="2510367"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Vertical Domain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2" name="Text Box 25"/>
                <p:cNvSpPr txBox="1">
                  <a:spLocks noChangeArrowheads="1"/>
                </p:cNvSpPr>
                <p:nvPr/>
              </p:nvSpPr>
              <p:spPr bwMode="auto">
                <a:xfrm>
                  <a:off x="0" y="2569633"/>
                  <a:ext cx="2510155" cy="367665"/>
                </a:xfrm>
                <a:prstGeom prst="rect">
                  <a:avLst/>
                </a:prstGeom>
                <a:noFill/>
                <a:ln>
                  <a:headEnd/>
                  <a:tailEnd/>
                </a:ln>
                <a:effectLst/>
              </p:spPr>
              <p:style>
                <a:lnRef idx="1">
                  <a:schemeClr val="accent2"/>
                </a:lnRef>
                <a:fillRef idx="2">
                  <a:schemeClr val="accent2"/>
                </a:fillRef>
                <a:effectRef idx="1">
                  <a:schemeClr val="accent2"/>
                </a:effectRef>
                <a:fontRef idx="minor">
                  <a:schemeClr val="dk1"/>
                </a:fontRef>
              </p:style>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Generating Process Section </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3" name="Text Box 26"/>
                <p:cNvSpPr txBox="1">
                  <a:spLocks noChangeArrowheads="1"/>
                </p:cNvSpPr>
                <p:nvPr/>
              </p:nvSpPr>
              <p:spPr bwMode="auto">
                <a:xfrm>
                  <a:off x="0" y="2997200"/>
                  <a:ext cx="2510155" cy="367665"/>
                </a:xfrm>
                <a:prstGeom prst="rect">
                  <a:avLst/>
                </a:prstGeom>
                <a:noFill/>
                <a:ln>
                  <a:headEnd/>
                  <a:tailEnd/>
                </a:ln>
                <a:effectLst/>
              </p:spPr>
              <p:style>
                <a:lnRef idx="1">
                  <a:schemeClr val="accent2"/>
                </a:lnRef>
                <a:fillRef idx="2">
                  <a:schemeClr val="accent2"/>
                </a:fillRef>
                <a:effectRef idx="1">
                  <a:schemeClr val="accent2"/>
                </a:effectRef>
                <a:fontRef idx="minor">
                  <a:schemeClr val="dk1"/>
                </a:fontRef>
              </p:style>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Observed </a:t>
                  </a:r>
                  <a:r>
                    <a:rPr lang="en-GB" sz="1000" b="1" dirty="0">
                      <a:effectLst/>
                      <a:latin typeface="Arial" panose="020B0604020202020204" pitchFamily="34" charset="0"/>
                      <a:ea typeface="MS Mincho" panose="02020609040205080304" pitchFamily="49" charset="-128"/>
                      <a:cs typeface="Arial" panose="020B0604020202020204" pitchFamily="34" charset="0"/>
                    </a:rPr>
                    <a:t>Property Section </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4" name="Text Box 27"/>
                <p:cNvSpPr txBox="1">
                  <a:spLocks noChangeArrowheads="1"/>
                </p:cNvSpPr>
                <p:nvPr/>
              </p:nvSpPr>
              <p:spPr bwMode="auto">
                <a:xfrm>
                  <a:off x="0" y="3412067"/>
                  <a:ext cx="2510155"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Data Representation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5" name="Text Box 27"/>
                <p:cNvSpPr txBox="1">
                  <a:spLocks noChangeArrowheads="1"/>
                </p:cNvSpPr>
                <p:nvPr/>
              </p:nvSpPr>
              <p:spPr bwMode="auto">
                <a:xfrm>
                  <a:off x="0" y="4330700"/>
                  <a:ext cx="2527300"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Data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6" name="Text Box 27"/>
                <p:cNvSpPr txBox="1">
                  <a:spLocks noChangeArrowheads="1"/>
                </p:cNvSpPr>
                <p:nvPr/>
              </p:nvSpPr>
              <p:spPr bwMode="auto">
                <a:xfrm>
                  <a:off x="0" y="3873500"/>
                  <a:ext cx="2518410" cy="367665"/>
                </a:xfrm>
                <a:prstGeom prst="rect">
                  <a:avLst/>
                </a:prstGeom>
                <a:solidFill>
                  <a:schemeClr val="accent1">
                    <a:lumMod val="90000"/>
                  </a:schemeClr>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a:effectLst/>
                      <a:latin typeface="Arial" panose="020B0604020202020204" pitchFamily="34" charset="0"/>
                      <a:ea typeface="MS Mincho" panose="02020609040205080304" pitchFamily="49" charset="-128"/>
                      <a:cs typeface="Arial" panose="020B0604020202020204" pitchFamily="34" charset="0"/>
                    </a:rPr>
                    <a:t>Overlay Section</a:t>
                  </a:r>
                  <a:endParaRPr lang="en-GB" sz="110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7" name="Text Box 27"/>
                <p:cNvSpPr txBox="1">
                  <a:spLocks noChangeArrowheads="1"/>
                </p:cNvSpPr>
                <p:nvPr/>
              </p:nvSpPr>
              <p:spPr bwMode="auto">
                <a:xfrm>
                  <a:off x="0" y="4813300"/>
                  <a:ext cx="2535767" cy="367665"/>
                </a:xfrm>
                <a:prstGeom prst="rect">
                  <a:avLst/>
                </a:prstGeom>
                <a:solidFill>
                  <a:srgbClr val="FFFFFF"/>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a:effectLst/>
                      <a:latin typeface="Arial" panose="020B0604020202020204" pitchFamily="34" charset="0"/>
                      <a:ea typeface="MS Mincho" panose="02020609040205080304" pitchFamily="49" charset="-128"/>
                      <a:cs typeface="Arial" panose="020B0604020202020204" pitchFamily="34" charset="0"/>
                    </a:rPr>
                    <a:t>End Section</a:t>
                  </a:r>
                  <a:endParaRPr lang="en-GB" sz="1100">
                    <a:effectLst/>
                    <a:latin typeface="Arial" panose="020B0604020202020204" pitchFamily="34" charset="0"/>
                    <a:ea typeface="MS Mincho" panose="02020609040205080304" pitchFamily="49" charset="-128"/>
                    <a:cs typeface="Times New Roman" panose="02020603050405020304" pitchFamily="18" charset="0"/>
                  </a:endParaRPr>
                </a:p>
              </p:txBody>
            </p:sp>
          </p:grpSp>
          <p:grpSp>
            <p:nvGrpSpPr>
              <p:cNvPr id="38" name="Group 37"/>
              <p:cNvGrpSpPr/>
              <p:nvPr/>
            </p:nvGrpSpPr>
            <p:grpSpPr>
              <a:xfrm>
                <a:off x="2300515" y="1143001"/>
                <a:ext cx="1030514" cy="4878388"/>
                <a:chOff x="0" y="0"/>
                <a:chExt cx="2535767" cy="5180965"/>
              </a:xfrm>
            </p:grpSpPr>
            <p:sp>
              <p:nvSpPr>
                <p:cNvPr id="39" name="Text Box 19"/>
                <p:cNvSpPr txBox="1">
                  <a:spLocks noChangeArrowheads="1"/>
                </p:cNvSpPr>
                <p:nvPr/>
              </p:nvSpPr>
              <p:spPr bwMode="auto">
                <a:xfrm>
                  <a:off x="0" y="0"/>
                  <a:ext cx="24974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0</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a:p>
                  <a:pPr algn="ctr">
                    <a:spcAft>
                      <a:spcPts val="0"/>
                    </a:spcAft>
                  </a:pPr>
                  <a:r>
                    <a:rPr lang="en-GB" sz="1100" dirty="0">
                      <a:effectLst/>
                      <a:latin typeface="Arial" panose="020B0604020202020204" pitchFamily="34" charset="0"/>
                      <a:ea typeface="MS Mincho" panose="02020609040205080304" pitchFamily="49" charset="-128"/>
                      <a:cs typeface="Times New Roman" panose="02020603050405020304" pitchFamily="18" charset="0"/>
                    </a:rPr>
                    <a:t> </a:t>
                  </a:r>
                </a:p>
              </p:txBody>
            </p:sp>
            <p:sp>
              <p:nvSpPr>
                <p:cNvPr id="40" name="Text Box 20"/>
                <p:cNvSpPr txBox="1">
                  <a:spLocks noChangeArrowheads="1"/>
                </p:cNvSpPr>
                <p:nvPr/>
              </p:nvSpPr>
              <p:spPr bwMode="auto">
                <a:xfrm>
                  <a:off x="0" y="444500"/>
                  <a:ext cx="2497667"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1</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1" name="Text Box 21"/>
                <p:cNvSpPr txBox="1">
                  <a:spLocks noChangeArrowheads="1"/>
                </p:cNvSpPr>
                <p:nvPr/>
              </p:nvSpPr>
              <p:spPr bwMode="auto">
                <a:xfrm>
                  <a:off x="0" y="859367"/>
                  <a:ext cx="2501900"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2</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2" name="Text Box 22"/>
                <p:cNvSpPr txBox="1">
                  <a:spLocks noChangeArrowheads="1"/>
                </p:cNvSpPr>
                <p:nvPr/>
              </p:nvSpPr>
              <p:spPr bwMode="auto">
                <a:xfrm>
                  <a:off x="0" y="1286933"/>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3</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3" name="Text Box 23"/>
                <p:cNvSpPr txBox="1">
                  <a:spLocks noChangeArrowheads="1"/>
                </p:cNvSpPr>
                <p:nvPr/>
              </p:nvSpPr>
              <p:spPr bwMode="auto">
                <a:xfrm>
                  <a:off x="0" y="1718733"/>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dirty="0" smtClean="0">
                      <a:effectLst/>
                      <a:latin typeface="Arial Bold" panose="020B0704020202020204" pitchFamily="34" charset="0"/>
                      <a:ea typeface="MS Mincho" panose="02020609040205080304" pitchFamily="49" charset="-128"/>
                      <a:cs typeface="Arial" panose="020B0604020202020204" pitchFamily="34" charset="0"/>
                    </a:rPr>
                    <a:t>Section 4</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4" name="Text Box 24"/>
                <p:cNvSpPr txBox="1">
                  <a:spLocks noChangeArrowheads="1"/>
                </p:cNvSpPr>
                <p:nvPr/>
              </p:nvSpPr>
              <p:spPr bwMode="auto">
                <a:xfrm>
                  <a:off x="0" y="2154767"/>
                  <a:ext cx="2510367"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5</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5" name="Text Box 25"/>
                <p:cNvSpPr txBox="1">
                  <a:spLocks noChangeArrowheads="1"/>
                </p:cNvSpPr>
                <p:nvPr/>
              </p:nvSpPr>
              <p:spPr bwMode="auto">
                <a:xfrm>
                  <a:off x="0" y="2569633"/>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6</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6" name="Text Box 26"/>
                <p:cNvSpPr txBox="1">
                  <a:spLocks noChangeArrowheads="1"/>
                </p:cNvSpPr>
                <p:nvPr/>
              </p:nvSpPr>
              <p:spPr bwMode="auto">
                <a:xfrm>
                  <a:off x="0" y="2997200"/>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7</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7" name="Text Box 27"/>
                <p:cNvSpPr txBox="1">
                  <a:spLocks noChangeArrowheads="1"/>
                </p:cNvSpPr>
                <p:nvPr/>
              </p:nvSpPr>
              <p:spPr bwMode="auto">
                <a:xfrm>
                  <a:off x="0" y="3412067"/>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8</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8" name="Text Box 27"/>
                <p:cNvSpPr txBox="1">
                  <a:spLocks noChangeArrowheads="1"/>
                </p:cNvSpPr>
                <p:nvPr/>
              </p:nvSpPr>
              <p:spPr bwMode="auto">
                <a:xfrm>
                  <a:off x="0" y="4330700"/>
                  <a:ext cx="2527300"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10</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9" name="Text Box 27"/>
                <p:cNvSpPr txBox="1">
                  <a:spLocks noChangeArrowheads="1"/>
                </p:cNvSpPr>
                <p:nvPr/>
              </p:nvSpPr>
              <p:spPr bwMode="auto">
                <a:xfrm>
                  <a:off x="0" y="3873500"/>
                  <a:ext cx="2518410"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9</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50" name="Text Box 27"/>
                <p:cNvSpPr txBox="1">
                  <a:spLocks noChangeArrowheads="1"/>
                </p:cNvSpPr>
                <p:nvPr/>
              </p:nvSpPr>
              <p:spPr bwMode="auto">
                <a:xfrm>
                  <a:off x="0" y="4813300"/>
                  <a:ext cx="2535767"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11</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grpSp>
        </p:grpSp>
        <p:sp>
          <p:nvSpPr>
            <p:cNvPr id="52" name="Right Brace 51"/>
            <p:cNvSpPr/>
            <p:nvPr/>
          </p:nvSpPr>
          <p:spPr>
            <a:xfrm>
              <a:off x="7467600" y="2430974"/>
              <a:ext cx="304800" cy="3220769"/>
            </a:xfrm>
            <a:prstGeom prst="rightBrace">
              <a:avLst>
                <a:gd name="adj1" fmla="val 8333"/>
                <a:gd name="adj2" fmla="val 4707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3" name="TextBox 52"/>
            <p:cNvSpPr txBox="1"/>
            <p:nvPr/>
          </p:nvSpPr>
          <p:spPr>
            <a:xfrm>
              <a:off x="7772400" y="3813716"/>
              <a:ext cx="838200" cy="276999"/>
            </a:xfrm>
            <a:prstGeom prst="rect">
              <a:avLst/>
            </a:prstGeom>
            <a:noFill/>
          </p:spPr>
          <p:txBody>
            <a:bodyPr wrap="square" rtlCol="0">
              <a:spAutoFit/>
            </a:bodyPr>
            <a:lstStyle/>
            <a:p>
              <a:r>
                <a:rPr lang="en-GB" sz="1200" dirty="0" smtClean="0"/>
                <a:t>repeated</a:t>
              </a:r>
              <a:endParaRPr lang="en-GB" sz="1600" dirty="0"/>
            </a:p>
          </p:txBody>
        </p:sp>
      </p:grpSp>
      <p:sp>
        <p:nvSpPr>
          <p:cNvPr id="55" name="TextBox 54"/>
          <p:cNvSpPr txBox="1"/>
          <p:nvPr/>
        </p:nvSpPr>
        <p:spPr>
          <a:xfrm>
            <a:off x="250825" y="1087496"/>
            <a:ext cx="4016375" cy="4247317"/>
          </a:xfrm>
          <a:prstGeom prst="rect">
            <a:avLst/>
          </a:prstGeom>
          <a:noFill/>
        </p:spPr>
        <p:txBody>
          <a:bodyPr wrap="square" rtlCol="0">
            <a:spAutoFit/>
          </a:bodyPr>
          <a:lstStyle/>
          <a:p>
            <a:pPr marL="342900" indent="-342900">
              <a:buFont typeface="+mj-lt"/>
              <a:buAutoNum type="arabicPeriod"/>
            </a:pPr>
            <a:r>
              <a:rPr lang="en-GB" sz="1800" dirty="0" smtClean="0">
                <a:latin typeface="Calibri" panose="020F0502020204030204" pitchFamily="34" charset="0"/>
              </a:rPr>
              <a:t>Has a template to define different types of overlay</a:t>
            </a:r>
          </a:p>
          <a:p>
            <a:pPr marL="342900" indent="-342900">
              <a:buFont typeface="+mj-lt"/>
              <a:buAutoNum type="arabicPeriod"/>
            </a:pPr>
            <a:r>
              <a:rPr lang="en-GB" sz="1800" dirty="0" smtClean="0">
                <a:latin typeface="Calibri" panose="020F0502020204030204" pitchFamily="34" charset="0"/>
              </a:rPr>
              <a:t>Bitmap is the simpler template with (0-&gt;missing, 1-&gt;present) associated to the domain points</a:t>
            </a:r>
          </a:p>
          <a:p>
            <a:pPr marL="342900" indent="-342900">
              <a:buFont typeface="+mj-lt"/>
              <a:buAutoNum type="arabicPeriod"/>
            </a:pPr>
            <a:r>
              <a:rPr lang="en-GB" sz="1800" dirty="0" smtClean="0">
                <a:latin typeface="Calibri" panose="020F0502020204030204" pitchFamily="34" charset="0"/>
              </a:rPr>
              <a:t>Easy to define a n-bits overlay with a flag table providing meaning for each bit of the overlay values</a:t>
            </a:r>
          </a:p>
          <a:p>
            <a:pPr marL="342900" indent="-342900">
              <a:buFont typeface="+mj-lt"/>
              <a:buAutoNum type="arabicPeriod"/>
            </a:pPr>
            <a:r>
              <a:rPr lang="en-GB" sz="1800" dirty="0" smtClean="0">
                <a:latin typeface="Calibri" panose="020F0502020204030204" pitchFamily="34" charset="0"/>
              </a:rPr>
              <a:t>Possible to design a template with multiple overlays. Not a very practical way of associating a field (out of scope).</a:t>
            </a:r>
          </a:p>
          <a:p>
            <a:pPr marL="342900" indent="-342900">
              <a:buFont typeface="+mj-lt"/>
              <a:buAutoNum type="arabicPeriod"/>
            </a:pPr>
            <a:endParaRPr lang="en-GB" sz="1800" dirty="0">
              <a:latin typeface="Calibri" panose="020F0502020204030204" pitchFamily="34" charset="0"/>
            </a:endParaRPr>
          </a:p>
        </p:txBody>
      </p:sp>
    </p:spTree>
    <p:extLst>
      <p:ext uri="{BB962C8B-B14F-4D97-AF65-F5344CB8AC3E}">
        <p14:creationId xmlns:p14="http://schemas.microsoft.com/office/powerpoint/2010/main" val="559584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75000"/>
                  </a:schemeClr>
                </a:solidFill>
              </a:rPr>
              <a:t>GRIB Edition 3 requirements</a:t>
            </a:r>
            <a:endParaRPr lang="en-GB" dirty="0">
              <a:solidFill>
                <a:schemeClr val="accent2">
                  <a:lumMod val="75000"/>
                </a:schemeClr>
              </a:solidFill>
            </a:endParaRPr>
          </a:p>
        </p:txBody>
      </p:sp>
      <p:sp>
        <p:nvSpPr>
          <p:cNvPr id="3" name="Content Placeholder 2"/>
          <p:cNvSpPr>
            <a:spLocks noGrp="1"/>
          </p:cNvSpPr>
          <p:nvPr>
            <p:ph idx="1"/>
          </p:nvPr>
        </p:nvSpPr>
        <p:spPr>
          <a:xfrm>
            <a:off x="502217" y="1143000"/>
            <a:ext cx="8211004" cy="4897437"/>
          </a:xfrm>
        </p:spPr>
        <p:txBody>
          <a:bodyPr/>
          <a:lstStyle/>
          <a:p>
            <a:pPr>
              <a:buFont typeface="+mj-lt"/>
              <a:buAutoNum type="arabicPeriod"/>
            </a:pPr>
            <a:r>
              <a:rPr lang="en-GB" sz="1800" dirty="0" smtClean="0">
                <a:solidFill>
                  <a:schemeClr val="bg2">
                    <a:lumMod val="60000"/>
                    <a:lumOff val="40000"/>
                  </a:schemeClr>
                </a:solidFill>
              </a:rPr>
              <a:t>Harmonisation with OGC O&amp;M ISO 19156.</a:t>
            </a:r>
          </a:p>
          <a:p>
            <a:pPr>
              <a:buFont typeface="+mj-lt"/>
              <a:buAutoNum type="arabicPeriod"/>
            </a:pPr>
            <a:r>
              <a:rPr lang="en-GB" sz="1800" dirty="0" smtClean="0">
                <a:solidFill>
                  <a:schemeClr val="bg2">
                    <a:lumMod val="60000"/>
                    <a:lumOff val="40000"/>
                  </a:schemeClr>
                </a:solidFill>
              </a:rPr>
              <a:t>More flexibility by introducing templates in each section and implementing a better separation of time, space, parameter, process and data in different sections.</a:t>
            </a:r>
          </a:p>
          <a:p>
            <a:pPr>
              <a:buFont typeface="+mj-lt"/>
              <a:buAutoNum type="arabicPeriod"/>
            </a:pPr>
            <a:r>
              <a:rPr lang="en-GB" sz="1800" dirty="0" smtClean="0">
                <a:solidFill>
                  <a:schemeClr val="bg2">
                    <a:lumMod val="60000"/>
                    <a:lumOff val="40000"/>
                  </a:schemeClr>
                </a:solidFill>
              </a:rPr>
              <a:t>Multiple bitmaps. The possibility to associate multiple bitmaps to a field.</a:t>
            </a:r>
          </a:p>
          <a:p>
            <a:pPr>
              <a:buFont typeface="+mj-lt"/>
              <a:buAutoNum type="arabicPeriod"/>
            </a:pPr>
            <a:r>
              <a:rPr lang="en-GB" sz="1800" dirty="0" smtClean="0"/>
              <a:t>Separation of data and metadata. It must be possible and efficient to list the content of the message without decoding the full dataset also for multi field data.</a:t>
            </a:r>
          </a:p>
          <a:p>
            <a:pPr>
              <a:buFont typeface="+mj-lt"/>
              <a:buAutoNum type="arabicPeriod"/>
            </a:pPr>
            <a:r>
              <a:rPr lang="en-GB" sz="1800" dirty="0" smtClean="0">
                <a:solidFill>
                  <a:schemeClr val="bg2">
                    <a:lumMod val="60000"/>
                    <a:lumOff val="40000"/>
                  </a:schemeClr>
                </a:solidFill>
              </a:rPr>
              <a:t>Redefine the term GRID as more objects which cannot be classified with the classical term of GRID need to be represented in GRIB.</a:t>
            </a:r>
          </a:p>
          <a:p>
            <a:pPr>
              <a:buFont typeface="+mj-lt"/>
              <a:buAutoNum type="arabicPeriod"/>
            </a:pPr>
            <a:r>
              <a:rPr lang="en-GB" sz="1800" dirty="0" smtClean="0">
                <a:solidFill>
                  <a:schemeClr val="bg2">
                    <a:lumMod val="60000"/>
                    <a:lumOff val="40000"/>
                  </a:schemeClr>
                </a:solidFill>
              </a:rPr>
              <a:t>A way to associate two fields in the same message. </a:t>
            </a:r>
          </a:p>
          <a:p>
            <a:pPr>
              <a:buFont typeface="+mj-lt"/>
              <a:buAutoNum type="arabicPeriod"/>
            </a:pPr>
            <a:r>
              <a:rPr lang="en-GB" sz="1800" dirty="0" smtClean="0">
                <a:solidFill>
                  <a:schemeClr val="bg2">
                    <a:lumMod val="60000"/>
                    <a:lumOff val="40000"/>
                  </a:schemeClr>
                </a:solidFill>
              </a:rPr>
              <a:t>The possibility to use different units for the same parameter.</a:t>
            </a:r>
          </a:p>
          <a:p>
            <a:pPr>
              <a:buFont typeface="+mj-lt"/>
              <a:buAutoNum type="arabicPeriod"/>
            </a:pPr>
            <a:r>
              <a:rPr lang="en-GB" sz="1800" dirty="0" smtClean="0">
                <a:solidFill>
                  <a:schemeClr val="bg2">
                    <a:lumMod val="60000"/>
                    <a:lumOff val="40000"/>
                  </a:schemeClr>
                </a:solidFill>
              </a:rPr>
              <a:t>Terms unique and available through the web registry codes.wmo.int </a:t>
            </a:r>
          </a:p>
          <a:p>
            <a:pPr>
              <a:buFont typeface="+mj-lt"/>
              <a:buAutoNum type="arabicPeriod"/>
            </a:pPr>
            <a:r>
              <a:rPr lang="en-GB" sz="1800" dirty="0" smtClean="0">
                <a:solidFill>
                  <a:schemeClr val="bg2">
                    <a:lumMod val="60000"/>
                    <a:lumOff val="40000"/>
                  </a:schemeClr>
                </a:solidFill>
              </a:rPr>
              <a:t>Ambiguity in the regulations and notes has to be eliminated as much as possible by introducing clear explanation and examples.</a:t>
            </a:r>
          </a:p>
        </p:txBody>
      </p:sp>
      <p:sp>
        <p:nvSpPr>
          <p:cNvPr id="4" name="Footer Placeholder 3"/>
          <p:cNvSpPr>
            <a:spLocks noGrp="1"/>
          </p:cNvSpPr>
          <p:nvPr>
            <p:ph type="ftr" sz="quarter" idx="10"/>
          </p:nvPr>
        </p:nvSpPr>
        <p:spPr/>
        <p:txBody>
          <a:bodyPr/>
          <a:lstStyle/>
          <a:p>
            <a:pPr>
              <a:defRPr/>
            </a:pPr>
            <a:r>
              <a:rPr lang="en-US" smtClean="0"/>
              <a:t>IPET-DRMM-IV </a:t>
            </a:r>
            <a:endParaRPr lang="en-US"/>
          </a:p>
        </p:txBody>
      </p:sp>
      <p:sp>
        <p:nvSpPr>
          <p:cNvPr id="5" name="Slide Number Placeholder 4"/>
          <p:cNvSpPr>
            <a:spLocks noGrp="1"/>
          </p:cNvSpPr>
          <p:nvPr>
            <p:ph type="sldNum" sz="quarter" idx="11"/>
          </p:nvPr>
        </p:nvSpPr>
        <p:spPr/>
        <p:txBody>
          <a:bodyPr/>
          <a:lstStyle/>
          <a:p>
            <a:pPr>
              <a:defRPr/>
            </a:pPr>
            <a:fld id="{14FCBA16-DE1A-4BB6-886B-C2D02154CBB0}" type="slidenum">
              <a:rPr lang="en-US" altLang="en-US" smtClean="0"/>
              <a:pPr>
                <a:defRPr/>
              </a:pPr>
              <a:t>8</a:t>
            </a:fld>
            <a:endParaRPr lang="en-US" altLang="en-US"/>
          </a:p>
        </p:txBody>
      </p:sp>
    </p:spTree>
    <p:extLst>
      <p:ext uri="{BB962C8B-B14F-4D97-AF65-F5344CB8AC3E}">
        <p14:creationId xmlns:p14="http://schemas.microsoft.com/office/powerpoint/2010/main" val="4184366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75000"/>
                  </a:schemeClr>
                </a:solidFill>
              </a:rPr>
              <a:t>GRIB edition </a:t>
            </a:r>
            <a:r>
              <a:rPr lang="en-GB" dirty="0" smtClean="0">
                <a:solidFill>
                  <a:schemeClr val="accent2">
                    <a:lumMod val="75000"/>
                  </a:schemeClr>
                </a:solidFill>
              </a:rPr>
              <a:t>3 – Repetitions and SUI</a:t>
            </a:r>
            <a:endParaRPr lang="en-GB" dirty="0">
              <a:solidFill>
                <a:schemeClr val="accent2">
                  <a:lumMod val="75000"/>
                </a:schemeClr>
              </a:solidFill>
            </a:endParaRPr>
          </a:p>
        </p:txBody>
      </p:sp>
      <p:sp>
        <p:nvSpPr>
          <p:cNvPr id="4" name="Footer Placeholder 3"/>
          <p:cNvSpPr>
            <a:spLocks noGrp="1"/>
          </p:cNvSpPr>
          <p:nvPr>
            <p:ph type="ftr" sz="quarter" idx="10"/>
          </p:nvPr>
        </p:nvSpPr>
        <p:spPr/>
        <p:txBody>
          <a:bodyPr/>
          <a:lstStyle/>
          <a:p>
            <a:pPr>
              <a:defRPr/>
            </a:pPr>
            <a:r>
              <a:rPr lang="en-US" smtClean="0"/>
              <a:t>IPET-DRMM-IV </a:t>
            </a:r>
            <a:endParaRPr lang="en-US"/>
          </a:p>
        </p:txBody>
      </p:sp>
      <p:sp>
        <p:nvSpPr>
          <p:cNvPr id="5" name="Slide Number Placeholder 4"/>
          <p:cNvSpPr>
            <a:spLocks noGrp="1"/>
          </p:cNvSpPr>
          <p:nvPr>
            <p:ph type="sldNum" sz="quarter" idx="11"/>
          </p:nvPr>
        </p:nvSpPr>
        <p:spPr/>
        <p:txBody>
          <a:bodyPr/>
          <a:lstStyle/>
          <a:p>
            <a:pPr>
              <a:defRPr/>
            </a:pPr>
            <a:fld id="{14FCBA16-DE1A-4BB6-886B-C2D02154CBB0}" type="slidenum">
              <a:rPr lang="en-US" altLang="en-US" smtClean="0"/>
              <a:pPr>
                <a:defRPr/>
              </a:pPr>
              <a:t>9</a:t>
            </a:fld>
            <a:endParaRPr lang="en-US" altLang="en-US"/>
          </a:p>
        </p:txBody>
      </p:sp>
      <p:grpSp>
        <p:nvGrpSpPr>
          <p:cNvPr id="54" name="Group 53"/>
          <p:cNvGrpSpPr/>
          <p:nvPr/>
        </p:nvGrpSpPr>
        <p:grpSpPr>
          <a:xfrm>
            <a:off x="4495800" y="914400"/>
            <a:ext cx="4572000" cy="4878388"/>
            <a:chOff x="4038600" y="1219200"/>
            <a:chExt cx="4572000" cy="4878388"/>
          </a:xfrm>
        </p:grpSpPr>
        <p:grpSp>
          <p:nvGrpSpPr>
            <p:cNvPr id="51" name="Group 50"/>
            <p:cNvGrpSpPr/>
            <p:nvPr/>
          </p:nvGrpSpPr>
          <p:grpSpPr>
            <a:xfrm>
              <a:off x="4038600" y="1219200"/>
              <a:ext cx="3338285" cy="4878388"/>
              <a:chOff x="2300515" y="1143001"/>
              <a:chExt cx="3338285" cy="4878388"/>
            </a:xfrm>
          </p:grpSpPr>
          <p:grpSp>
            <p:nvGrpSpPr>
              <p:cNvPr id="25" name="Group 24"/>
              <p:cNvGrpSpPr/>
              <p:nvPr/>
            </p:nvGrpSpPr>
            <p:grpSpPr>
              <a:xfrm>
                <a:off x="3352800" y="1143001"/>
                <a:ext cx="2286000" cy="4878388"/>
                <a:chOff x="0" y="0"/>
                <a:chExt cx="2535767" cy="5180965"/>
              </a:xfrm>
            </p:grpSpPr>
            <p:sp>
              <p:nvSpPr>
                <p:cNvPr id="26" name="Text Box 19"/>
                <p:cNvSpPr txBox="1">
                  <a:spLocks noChangeArrowheads="1"/>
                </p:cNvSpPr>
                <p:nvPr/>
              </p:nvSpPr>
              <p:spPr bwMode="auto">
                <a:xfrm>
                  <a:off x="0" y="0"/>
                  <a:ext cx="2497455" cy="367665"/>
                </a:xfrm>
                <a:prstGeom prst="rect">
                  <a:avLst/>
                </a:prstGeom>
                <a:solidFill>
                  <a:srgbClr val="FFFFFF"/>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a:effectLst/>
                      <a:latin typeface="Arial" panose="020B0604020202020204" pitchFamily="34" charset="0"/>
                      <a:ea typeface="MS Mincho" panose="02020609040205080304" pitchFamily="49" charset="-128"/>
                      <a:cs typeface="Arial" panose="020B0604020202020204" pitchFamily="34" charset="0"/>
                    </a:rPr>
                    <a:t>Indicator Section</a:t>
                  </a:r>
                  <a:endParaRPr lang="en-GB" sz="1100">
                    <a:effectLst/>
                    <a:latin typeface="Arial" panose="020B0604020202020204" pitchFamily="34" charset="0"/>
                    <a:ea typeface="MS Mincho" panose="02020609040205080304" pitchFamily="49" charset="-128"/>
                    <a:cs typeface="Times New Roman" panose="02020603050405020304" pitchFamily="18" charset="0"/>
                  </a:endParaRPr>
                </a:p>
                <a:p>
                  <a:pPr algn="ctr">
                    <a:spcAft>
                      <a:spcPts val="0"/>
                    </a:spcAft>
                  </a:pPr>
                  <a:r>
                    <a:rPr lang="en-GB" sz="1100">
                      <a:effectLst/>
                      <a:latin typeface="Arial" panose="020B0604020202020204" pitchFamily="34" charset="0"/>
                      <a:ea typeface="MS Mincho" panose="02020609040205080304" pitchFamily="49" charset="-128"/>
                      <a:cs typeface="Times New Roman" panose="02020603050405020304" pitchFamily="18" charset="0"/>
                    </a:rPr>
                    <a:t> </a:t>
                  </a:r>
                </a:p>
              </p:txBody>
            </p:sp>
            <p:sp>
              <p:nvSpPr>
                <p:cNvPr id="27" name="Text Box 20"/>
                <p:cNvSpPr txBox="1">
                  <a:spLocks noChangeArrowheads="1"/>
                </p:cNvSpPr>
                <p:nvPr/>
              </p:nvSpPr>
              <p:spPr bwMode="auto">
                <a:xfrm>
                  <a:off x="0" y="444500"/>
                  <a:ext cx="2497667" cy="367665"/>
                </a:xfrm>
                <a:prstGeom prst="rect">
                  <a:avLst/>
                </a:prstGeom>
                <a:solidFill>
                  <a:srgbClr val="FFFFFF"/>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Originator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28" name="Text Box 21"/>
                <p:cNvSpPr txBox="1">
                  <a:spLocks noChangeArrowheads="1"/>
                </p:cNvSpPr>
                <p:nvPr/>
              </p:nvSpPr>
              <p:spPr bwMode="auto">
                <a:xfrm>
                  <a:off x="0" y="859367"/>
                  <a:ext cx="2501900" cy="367665"/>
                </a:xfrm>
                <a:prstGeom prst="rect">
                  <a:avLst/>
                </a:prstGeom>
                <a:solidFill>
                  <a:schemeClr val="accent6">
                    <a:lumMod val="40000"/>
                    <a:lumOff val="60000"/>
                  </a:schemeClr>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Repetitions and Index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29" name="Text Box 22"/>
                <p:cNvSpPr txBox="1">
                  <a:spLocks noChangeArrowheads="1"/>
                </p:cNvSpPr>
                <p:nvPr/>
              </p:nvSpPr>
              <p:spPr bwMode="auto">
                <a:xfrm>
                  <a:off x="0" y="1286933"/>
                  <a:ext cx="2510155"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Time Domain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0" name="Text Box 23"/>
                <p:cNvSpPr txBox="1">
                  <a:spLocks noChangeArrowheads="1"/>
                </p:cNvSpPr>
                <p:nvPr/>
              </p:nvSpPr>
              <p:spPr bwMode="auto">
                <a:xfrm>
                  <a:off x="0" y="1718733"/>
                  <a:ext cx="2510155"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dirty="0">
                      <a:effectLst/>
                      <a:latin typeface="Arial Bold" panose="020B0704020202020204" pitchFamily="34" charset="0"/>
                      <a:ea typeface="MS Mincho" panose="02020609040205080304" pitchFamily="49" charset="-128"/>
                      <a:cs typeface="Arial" panose="020B0604020202020204" pitchFamily="34" charset="0"/>
                    </a:rPr>
                    <a:t>Horizontal Domain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1" name="Text Box 24"/>
                <p:cNvSpPr txBox="1">
                  <a:spLocks noChangeArrowheads="1"/>
                </p:cNvSpPr>
                <p:nvPr/>
              </p:nvSpPr>
              <p:spPr bwMode="auto">
                <a:xfrm>
                  <a:off x="0" y="2154767"/>
                  <a:ext cx="2510367"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Vertical Domain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2" name="Text Box 25"/>
                <p:cNvSpPr txBox="1">
                  <a:spLocks noChangeArrowheads="1"/>
                </p:cNvSpPr>
                <p:nvPr/>
              </p:nvSpPr>
              <p:spPr bwMode="auto">
                <a:xfrm>
                  <a:off x="0" y="2569633"/>
                  <a:ext cx="2510155" cy="367665"/>
                </a:xfrm>
                <a:prstGeom prst="rect">
                  <a:avLst/>
                </a:prstGeom>
                <a:noFill/>
                <a:ln>
                  <a:headEnd/>
                  <a:tailEnd/>
                </a:ln>
                <a:effectLst/>
              </p:spPr>
              <p:style>
                <a:lnRef idx="1">
                  <a:schemeClr val="accent2"/>
                </a:lnRef>
                <a:fillRef idx="2">
                  <a:schemeClr val="accent2"/>
                </a:fillRef>
                <a:effectRef idx="1">
                  <a:schemeClr val="accent2"/>
                </a:effectRef>
                <a:fontRef idx="minor">
                  <a:schemeClr val="dk1"/>
                </a:fontRef>
              </p:style>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Generating Process Section </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3" name="Text Box 26"/>
                <p:cNvSpPr txBox="1">
                  <a:spLocks noChangeArrowheads="1"/>
                </p:cNvSpPr>
                <p:nvPr/>
              </p:nvSpPr>
              <p:spPr bwMode="auto">
                <a:xfrm>
                  <a:off x="0" y="2997200"/>
                  <a:ext cx="2510155" cy="367665"/>
                </a:xfrm>
                <a:prstGeom prst="rect">
                  <a:avLst/>
                </a:prstGeom>
                <a:noFill/>
                <a:ln>
                  <a:headEnd/>
                  <a:tailEnd/>
                </a:ln>
                <a:effectLst/>
              </p:spPr>
              <p:style>
                <a:lnRef idx="1">
                  <a:schemeClr val="accent2"/>
                </a:lnRef>
                <a:fillRef idx="2">
                  <a:schemeClr val="accent2"/>
                </a:fillRef>
                <a:effectRef idx="1">
                  <a:schemeClr val="accent2"/>
                </a:effectRef>
                <a:fontRef idx="minor">
                  <a:schemeClr val="dk1"/>
                </a:fontRef>
              </p:style>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Observed </a:t>
                  </a:r>
                  <a:r>
                    <a:rPr lang="en-GB" sz="1000" b="1" dirty="0">
                      <a:effectLst/>
                      <a:latin typeface="Arial" panose="020B0604020202020204" pitchFamily="34" charset="0"/>
                      <a:ea typeface="MS Mincho" panose="02020609040205080304" pitchFamily="49" charset="-128"/>
                      <a:cs typeface="Arial" panose="020B0604020202020204" pitchFamily="34" charset="0"/>
                    </a:rPr>
                    <a:t>Property Section </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4" name="Text Box 27"/>
                <p:cNvSpPr txBox="1">
                  <a:spLocks noChangeArrowheads="1"/>
                </p:cNvSpPr>
                <p:nvPr/>
              </p:nvSpPr>
              <p:spPr bwMode="auto">
                <a:xfrm>
                  <a:off x="0" y="3412067"/>
                  <a:ext cx="2510155"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Data Representation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5" name="Text Box 27"/>
                <p:cNvSpPr txBox="1">
                  <a:spLocks noChangeArrowheads="1"/>
                </p:cNvSpPr>
                <p:nvPr/>
              </p:nvSpPr>
              <p:spPr bwMode="auto">
                <a:xfrm>
                  <a:off x="0" y="4330700"/>
                  <a:ext cx="2527300"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a:effectLst/>
                      <a:latin typeface="Arial" panose="020B0604020202020204" pitchFamily="34" charset="0"/>
                      <a:ea typeface="MS Mincho" panose="02020609040205080304" pitchFamily="49" charset="-128"/>
                      <a:cs typeface="Arial" panose="020B0604020202020204" pitchFamily="34" charset="0"/>
                    </a:rPr>
                    <a:t>Data Section</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6" name="Text Box 27"/>
                <p:cNvSpPr txBox="1">
                  <a:spLocks noChangeArrowheads="1"/>
                </p:cNvSpPr>
                <p:nvPr/>
              </p:nvSpPr>
              <p:spPr bwMode="auto">
                <a:xfrm>
                  <a:off x="0" y="3873500"/>
                  <a:ext cx="2518410" cy="367665"/>
                </a:xfrm>
                <a:prstGeom prst="rect">
                  <a:avLst/>
                </a:prstGeom>
                <a:no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a:effectLst/>
                      <a:latin typeface="Arial" panose="020B0604020202020204" pitchFamily="34" charset="0"/>
                      <a:ea typeface="MS Mincho" panose="02020609040205080304" pitchFamily="49" charset="-128"/>
                      <a:cs typeface="Arial" panose="020B0604020202020204" pitchFamily="34" charset="0"/>
                    </a:rPr>
                    <a:t>Overlay Section</a:t>
                  </a:r>
                  <a:endParaRPr lang="en-GB" sz="110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37" name="Text Box 27"/>
                <p:cNvSpPr txBox="1">
                  <a:spLocks noChangeArrowheads="1"/>
                </p:cNvSpPr>
                <p:nvPr/>
              </p:nvSpPr>
              <p:spPr bwMode="auto">
                <a:xfrm>
                  <a:off x="0" y="4813300"/>
                  <a:ext cx="2535767" cy="367665"/>
                </a:xfrm>
                <a:prstGeom prst="rect">
                  <a:avLst/>
                </a:prstGeom>
                <a:solidFill>
                  <a:srgbClr val="FFFFFF"/>
                </a:solidFill>
                <a:ln w="9525">
                  <a:solidFill>
                    <a:srgbClr val="000000"/>
                  </a:solidFill>
                  <a:miter lim="800000"/>
                  <a:headEnd/>
                  <a:tailEnd/>
                </a:ln>
              </p:spPr>
              <p:txBody>
                <a:bodyPr rot="0" vert="horz" wrap="square" lIns="180000" tIns="108000" rIns="180000" bIns="108000" anchor="t" anchorCtr="0" upright="1">
                  <a:noAutofit/>
                </a:bodyPr>
                <a:lstStyle/>
                <a:p>
                  <a:pPr algn="ctr">
                    <a:spcAft>
                      <a:spcPts val="0"/>
                    </a:spcAft>
                  </a:pPr>
                  <a:r>
                    <a:rPr lang="en-GB" sz="1000" b="1">
                      <a:effectLst/>
                      <a:latin typeface="Arial" panose="020B0604020202020204" pitchFamily="34" charset="0"/>
                      <a:ea typeface="MS Mincho" panose="02020609040205080304" pitchFamily="49" charset="-128"/>
                      <a:cs typeface="Arial" panose="020B0604020202020204" pitchFamily="34" charset="0"/>
                    </a:rPr>
                    <a:t>End Section</a:t>
                  </a:r>
                  <a:endParaRPr lang="en-GB" sz="1100">
                    <a:effectLst/>
                    <a:latin typeface="Arial" panose="020B0604020202020204" pitchFamily="34" charset="0"/>
                    <a:ea typeface="MS Mincho" panose="02020609040205080304" pitchFamily="49" charset="-128"/>
                    <a:cs typeface="Times New Roman" panose="02020603050405020304" pitchFamily="18" charset="0"/>
                  </a:endParaRPr>
                </a:p>
              </p:txBody>
            </p:sp>
          </p:grpSp>
          <p:grpSp>
            <p:nvGrpSpPr>
              <p:cNvPr id="38" name="Group 37"/>
              <p:cNvGrpSpPr/>
              <p:nvPr/>
            </p:nvGrpSpPr>
            <p:grpSpPr>
              <a:xfrm>
                <a:off x="2300515" y="1143001"/>
                <a:ext cx="1030514" cy="4878388"/>
                <a:chOff x="0" y="0"/>
                <a:chExt cx="2535767" cy="5180965"/>
              </a:xfrm>
            </p:grpSpPr>
            <p:sp>
              <p:nvSpPr>
                <p:cNvPr id="39" name="Text Box 19"/>
                <p:cNvSpPr txBox="1">
                  <a:spLocks noChangeArrowheads="1"/>
                </p:cNvSpPr>
                <p:nvPr/>
              </p:nvSpPr>
              <p:spPr bwMode="auto">
                <a:xfrm>
                  <a:off x="0" y="0"/>
                  <a:ext cx="24974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0</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a:p>
                  <a:pPr algn="ctr">
                    <a:spcAft>
                      <a:spcPts val="0"/>
                    </a:spcAft>
                  </a:pPr>
                  <a:r>
                    <a:rPr lang="en-GB" sz="1100" dirty="0">
                      <a:effectLst/>
                      <a:latin typeface="Arial" panose="020B0604020202020204" pitchFamily="34" charset="0"/>
                      <a:ea typeface="MS Mincho" panose="02020609040205080304" pitchFamily="49" charset="-128"/>
                      <a:cs typeface="Times New Roman" panose="02020603050405020304" pitchFamily="18" charset="0"/>
                    </a:rPr>
                    <a:t> </a:t>
                  </a:r>
                </a:p>
              </p:txBody>
            </p:sp>
            <p:sp>
              <p:nvSpPr>
                <p:cNvPr id="40" name="Text Box 20"/>
                <p:cNvSpPr txBox="1">
                  <a:spLocks noChangeArrowheads="1"/>
                </p:cNvSpPr>
                <p:nvPr/>
              </p:nvSpPr>
              <p:spPr bwMode="auto">
                <a:xfrm>
                  <a:off x="0" y="444500"/>
                  <a:ext cx="2497667"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1</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1" name="Text Box 21"/>
                <p:cNvSpPr txBox="1">
                  <a:spLocks noChangeArrowheads="1"/>
                </p:cNvSpPr>
                <p:nvPr/>
              </p:nvSpPr>
              <p:spPr bwMode="auto">
                <a:xfrm>
                  <a:off x="0" y="859367"/>
                  <a:ext cx="2501900"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2</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2" name="Text Box 22"/>
                <p:cNvSpPr txBox="1">
                  <a:spLocks noChangeArrowheads="1"/>
                </p:cNvSpPr>
                <p:nvPr/>
              </p:nvSpPr>
              <p:spPr bwMode="auto">
                <a:xfrm>
                  <a:off x="0" y="1286933"/>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3</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3" name="Text Box 23"/>
                <p:cNvSpPr txBox="1">
                  <a:spLocks noChangeArrowheads="1"/>
                </p:cNvSpPr>
                <p:nvPr/>
              </p:nvSpPr>
              <p:spPr bwMode="auto">
                <a:xfrm>
                  <a:off x="0" y="1718733"/>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dirty="0" smtClean="0">
                      <a:effectLst/>
                      <a:latin typeface="Arial Bold" panose="020B0704020202020204" pitchFamily="34" charset="0"/>
                      <a:ea typeface="MS Mincho" panose="02020609040205080304" pitchFamily="49" charset="-128"/>
                      <a:cs typeface="Arial" panose="020B0604020202020204" pitchFamily="34" charset="0"/>
                    </a:rPr>
                    <a:t>Section 4</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4" name="Text Box 24"/>
                <p:cNvSpPr txBox="1">
                  <a:spLocks noChangeArrowheads="1"/>
                </p:cNvSpPr>
                <p:nvPr/>
              </p:nvSpPr>
              <p:spPr bwMode="auto">
                <a:xfrm>
                  <a:off x="0" y="2154767"/>
                  <a:ext cx="2510367"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5</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5" name="Text Box 25"/>
                <p:cNvSpPr txBox="1">
                  <a:spLocks noChangeArrowheads="1"/>
                </p:cNvSpPr>
                <p:nvPr/>
              </p:nvSpPr>
              <p:spPr bwMode="auto">
                <a:xfrm>
                  <a:off x="0" y="2569633"/>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6</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6" name="Text Box 26"/>
                <p:cNvSpPr txBox="1">
                  <a:spLocks noChangeArrowheads="1"/>
                </p:cNvSpPr>
                <p:nvPr/>
              </p:nvSpPr>
              <p:spPr bwMode="auto">
                <a:xfrm>
                  <a:off x="0" y="2997200"/>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7</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7" name="Text Box 27"/>
                <p:cNvSpPr txBox="1">
                  <a:spLocks noChangeArrowheads="1"/>
                </p:cNvSpPr>
                <p:nvPr/>
              </p:nvSpPr>
              <p:spPr bwMode="auto">
                <a:xfrm>
                  <a:off x="0" y="3412067"/>
                  <a:ext cx="2510155"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8</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8" name="Text Box 27"/>
                <p:cNvSpPr txBox="1">
                  <a:spLocks noChangeArrowheads="1"/>
                </p:cNvSpPr>
                <p:nvPr/>
              </p:nvSpPr>
              <p:spPr bwMode="auto">
                <a:xfrm>
                  <a:off x="0" y="4330700"/>
                  <a:ext cx="2527300"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10</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9" name="Text Box 27"/>
                <p:cNvSpPr txBox="1">
                  <a:spLocks noChangeArrowheads="1"/>
                </p:cNvSpPr>
                <p:nvPr/>
              </p:nvSpPr>
              <p:spPr bwMode="auto">
                <a:xfrm>
                  <a:off x="0" y="3873500"/>
                  <a:ext cx="2518410"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9</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50" name="Text Box 27"/>
                <p:cNvSpPr txBox="1">
                  <a:spLocks noChangeArrowheads="1"/>
                </p:cNvSpPr>
                <p:nvPr/>
              </p:nvSpPr>
              <p:spPr bwMode="auto">
                <a:xfrm>
                  <a:off x="0" y="4813300"/>
                  <a:ext cx="2535767" cy="367665"/>
                </a:xfrm>
                <a:prstGeom prst="rect">
                  <a:avLst/>
                </a:prstGeom>
                <a:solidFill>
                  <a:srgbClr val="FFFFFF"/>
                </a:solidFill>
                <a:ln w="9525">
                  <a:solidFill>
                    <a:schemeClr val="bg1"/>
                  </a:solidFill>
                  <a:miter lim="800000"/>
                  <a:headEnd/>
                  <a:tailEnd/>
                </a:ln>
              </p:spPr>
              <p:txBody>
                <a:bodyPr rot="0" vert="horz" wrap="square" lIns="180000" tIns="108000" rIns="180000" bIns="108000" anchor="t" anchorCtr="0" upright="1">
                  <a:noAutofit/>
                </a:bodyPr>
                <a:lstStyle/>
                <a:p>
                  <a:pPr algn="ctr">
                    <a:spcAft>
                      <a:spcPts val="0"/>
                    </a:spcAft>
                  </a:pPr>
                  <a:r>
                    <a:rPr lang="en-GB" sz="1000" b="1" dirty="0" smtClean="0">
                      <a:effectLst/>
                      <a:latin typeface="Arial" panose="020B0604020202020204" pitchFamily="34" charset="0"/>
                      <a:ea typeface="MS Mincho" panose="02020609040205080304" pitchFamily="49" charset="-128"/>
                      <a:cs typeface="Arial" panose="020B0604020202020204" pitchFamily="34" charset="0"/>
                    </a:rPr>
                    <a:t>Section 11</a:t>
                  </a:r>
                  <a:endParaRPr lang="en-GB" sz="1100" dirty="0">
                    <a:effectLst/>
                    <a:latin typeface="Arial" panose="020B0604020202020204" pitchFamily="34" charset="0"/>
                    <a:ea typeface="MS Mincho" panose="02020609040205080304" pitchFamily="49" charset="-128"/>
                    <a:cs typeface="Times New Roman" panose="02020603050405020304" pitchFamily="18" charset="0"/>
                  </a:endParaRPr>
                </a:p>
              </p:txBody>
            </p:sp>
          </p:grpSp>
        </p:grpSp>
        <p:sp>
          <p:nvSpPr>
            <p:cNvPr id="52" name="Right Brace 51"/>
            <p:cNvSpPr/>
            <p:nvPr/>
          </p:nvSpPr>
          <p:spPr>
            <a:xfrm>
              <a:off x="7467600" y="2430974"/>
              <a:ext cx="304800" cy="3220769"/>
            </a:xfrm>
            <a:prstGeom prst="rightBrace">
              <a:avLst>
                <a:gd name="adj1" fmla="val 8333"/>
                <a:gd name="adj2" fmla="val 4707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3" name="TextBox 52"/>
            <p:cNvSpPr txBox="1"/>
            <p:nvPr/>
          </p:nvSpPr>
          <p:spPr>
            <a:xfrm>
              <a:off x="7772400" y="3813716"/>
              <a:ext cx="838200" cy="276999"/>
            </a:xfrm>
            <a:prstGeom prst="rect">
              <a:avLst/>
            </a:prstGeom>
            <a:solidFill>
              <a:schemeClr val="accent6">
                <a:lumMod val="40000"/>
                <a:lumOff val="60000"/>
              </a:schemeClr>
            </a:solidFill>
          </p:spPr>
          <p:txBody>
            <a:bodyPr wrap="square" rtlCol="0">
              <a:spAutoFit/>
            </a:bodyPr>
            <a:lstStyle/>
            <a:p>
              <a:r>
                <a:rPr lang="en-GB" sz="1200" dirty="0" smtClean="0"/>
                <a:t>repeated</a:t>
              </a:r>
              <a:endParaRPr lang="en-GB" sz="1600" dirty="0"/>
            </a:p>
          </p:txBody>
        </p:sp>
      </p:grpSp>
      <p:sp>
        <p:nvSpPr>
          <p:cNvPr id="55" name="TextBox 54"/>
          <p:cNvSpPr txBox="1"/>
          <p:nvPr/>
        </p:nvSpPr>
        <p:spPr>
          <a:xfrm>
            <a:off x="250824" y="1087496"/>
            <a:ext cx="4459061" cy="4856104"/>
          </a:xfrm>
          <a:prstGeom prst="rect">
            <a:avLst/>
          </a:prstGeom>
          <a:noFill/>
        </p:spPr>
        <p:txBody>
          <a:bodyPr wrap="square" rtlCol="0">
            <a:noAutofit/>
          </a:bodyPr>
          <a:lstStyle/>
          <a:p>
            <a:pPr marL="342900" indent="-342900">
              <a:buFont typeface="+mj-lt"/>
              <a:buAutoNum type="arabicPeriod"/>
            </a:pPr>
            <a:r>
              <a:rPr lang="en-GB" sz="1400" dirty="0" smtClean="0">
                <a:latin typeface="Calibri" panose="020F0502020204030204" pitchFamily="34" charset="0"/>
              </a:rPr>
              <a:t>Aim is to provide an efficient way to access metadata without decoding data and to have an efficient way to code multiple fields in the same message.</a:t>
            </a:r>
          </a:p>
          <a:p>
            <a:pPr marL="342900" indent="-342900">
              <a:buFont typeface="+mj-lt"/>
              <a:buAutoNum type="arabicPeriod"/>
            </a:pPr>
            <a:r>
              <a:rPr lang="en-GB" sz="1400" dirty="0" smtClean="0">
                <a:latin typeface="Calibri" panose="020F0502020204030204" pitchFamily="34" charset="0"/>
              </a:rPr>
              <a:t>Repeat full block of sections 3 to 10, no option to repeat only some sections. </a:t>
            </a:r>
          </a:p>
          <a:p>
            <a:pPr marL="342900" indent="-342900">
              <a:buFont typeface="+mj-lt"/>
              <a:buAutoNum type="arabicPeriod"/>
            </a:pPr>
            <a:r>
              <a:rPr lang="en-GB" sz="1400" dirty="0" smtClean="0">
                <a:latin typeface="Calibri" panose="020F0502020204030204" pitchFamily="34" charset="0"/>
              </a:rPr>
              <a:t>A section can have a payload or refer to a section with a payload using the Section Unique Identifier (SUI). </a:t>
            </a:r>
          </a:p>
          <a:p>
            <a:pPr marL="342900" indent="-342900">
              <a:buFont typeface="+mj-lt"/>
              <a:buAutoNum type="arabicPeriod"/>
            </a:pPr>
            <a:r>
              <a:rPr lang="en-GB" sz="1400" dirty="0" smtClean="0">
                <a:latin typeface="Calibri" panose="020F0502020204030204" pitchFamily="34" charset="0"/>
              </a:rPr>
              <a:t>Never repeat twice a section with a payload.</a:t>
            </a:r>
          </a:p>
          <a:p>
            <a:pPr marL="342900" indent="-342900">
              <a:buFont typeface="+mj-lt"/>
              <a:buAutoNum type="arabicPeriod"/>
            </a:pPr>
            <a:r>
              <a:rPr lang="en-GB" sz="1400" dirty="0" smtClean="0">
                <a:latin typeface="Calibri" panose="020F0502020204030204" pitchFamily="34" charset="0"/>
              </a:rPr>
              <a:t>Repetitions and Index section has to provide the total number of repetitions and the total number of repetitions with payload for each section </a:t>
            </a:r>
          </a:p>
          <a:p>
            <a:pPr marL="342900" indent="-342900">
              <a:buFont typeface="+mj-lt"/>
              <a:buAutoNum type="arabicPeriod"/>
            </a:pPr>
            <a:r>
              <a:rPr lang="en-GB" sz="1400" dirty="0" smtClean="0">
                <a:latin typeface="Calibri" panose="020F0502020204030204" pitchFamily="34" charset="0"/>
              </a:rPr>
              <a:t>Index is optional and is a complement to a more efficient direct access to the fields stored in the message. It should provide a list of offsets for the sections in a way that the software can make an index by jumping to the relevant sections, without parsing the full message. To be defined later as a set of templates. We can think to provide templates of indexing for vertical profiles, time series, members of ensemble system, different observed properties …</a:t>
            </a:r>
            <a:endParaRPr lang="en-GB" sz="1800" dirty="0">
              <a:latin typeface="Calibri" panose="020F0502020204030204" pitchFamily="34" charset="0"/>
            </a:endParaRPr>
          </a:p>
        </p:txBody>
      </p:sp>
    </p:spTree>
    <p:extLst>
      <p:ext uri="{BB962C8B-B14F-4D97-AF65-F5344CB8AC3E}">
        <p14:creationId xmlns:p14="http://schemas.microsoft.com/office/powerpoint/2010/main" val="299952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losing slide">
  <a:themeElements>
    <a:clrScheme name="1_Small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mallLogo">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1_Small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mallLog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mallLog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mallLog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mallLog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mallLog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mallLog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mallLog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mallLog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mallLog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mallLog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mallLog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Body slide">
  <a:themeElements>
    <a:clrScheme name="WMO-Title-S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Body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MO-Title-S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MO-Title-SF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MO-Title-SF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MO-Title-SF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MO-Title-SF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MO-Title-SF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MO-Title-SF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MO-Title-SF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MO-Title-SF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MO-Title-SF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MO-Title-SF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MO-Title-SF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WMO-Title-S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WMO_Powerpoint_template_en (1)</Template>
  <TotalTime>6098</TotalTime>
  <Words>2684</Words>
  <Application>Microsoft Office PowerPoint</Application>
  <PresentationFormat>On-screen Show (4:3)</PresentationFormat>
  <Paragraphs>342</Paragraphs>
  <Slides>20</Slides>
  <Notes>11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20</vt:i4>
      </vt:variant>
    </vt:vector>
  </HeadingPairs>
  <TitlesOfParts>
    <vt:vector size="31" baseType="lpstr">
      <vt:lpstr>MS Mincho</vt:lpstr>
      <vt:lpstr>Arial</vt:lpstr>
      <vt:lpstr>Arial Black</vt:lpstr>
      <vt:lpstr>Arial Bold</vt:lpstr>
      <vt:lpstr>Arial Narrow</vt:lpstr>
      <vt:lpstr>Calibri</vt:lpstr>
      <vt:lpstr>Times</vt:lpstr>
      <vt:lpstr>Times New Roman</vt:lpstr>
      <vt:lpstr>Wingdings</vt:lpstr>
      <vt:lpstr>Closing slide</vt:lpstr>
      <vt:lpstr>4_Body slide</vt:lpstr>
      <vt:lpstr>GRIB Edition 3 Enrico Fucile</vt:lpstr>
      <vt:lpstr>GRIB Edition 3 requirements</vt:lpstr>
      <vt:lpstr>GRIB Edition 3 requirements</vt:lpstr>
      <vt:lpstr>OGC O&amp;M ISO19156 and GRIB 3</vt:lpstr>
      <vt:lpstr>GRIB edition 3 model</vt:lpstr>
      <vt:lpstr>GRIB Edition 3 requirements</vt:lpstr>
      <vt:lpstr>GRIB edition 3 – Overlay Section</vt:lpstr>
      <vt:lpstr>GRIB Edition 3 requirements</vt:lpstr>
      <vt:lpstr>GRIB edition 3 – Repetitions and SUI</vt:lpstr>
      <vt:lpstr>GRIB Edition 3 requirements</vt:lpstr>
      <vt:lpstr>GRIB edition 3 – Horizontal domain</vt:lpstr>
      <vt:lpstr>GRIB Edition 3 requirements</vt:lpstr>
      <vt:lpstr>GRIB edition 3 – Referencing fields</vt:lpstr>
      <vt:lpstr>GRIB Edition 3 requirements</vt:lpstr>
      <vt:lpstr>GRIB edition 3 – Units</vt:lpstr>
      <vt:lpstr>GRIB Edition 3 requirements</vt:lpstr>
      <vt:lpstr>GRIB edition 3 – Unique name for terms</vt:lpstr>
      <vt:lpstr>GRIB Edition 3 requirements</vt:lpstr>
      <vt:lpstr>Change suggested </vt:lpstr>
      <vt:lpstr>Thank you for your attention</vt:lpstr>
    </vt:vector>
  </TitlesOfParts>
  <Company>wmo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GRIB3</dc:title>
  <dc:creator>Enrico Fucile</dc:creator>
  <cp:lastModifiedBy>Enrico Fucile</cp:lastModifiedBy>
  <cp:revision>225</cp:revision>
  <dcterms:created xsi:type="dcterms:W3CDTF">2013-01-11T17:01:34Z</dcterms:created>
  <dcterms:modified xsi:type="dcterms:W3CDTF">2016-05-26T13:11:11Z</dcterms:modified>
</cp:coreProperties>
</file>