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2" r:id="rId4"/>
    <p:sldId id="263" r:id="rId5"/>
    <p:sldId id="259" r:id="rId6"/>
    <p:sldId id="277" r:id="rId7"/>
    <p:sldId id="273" r:id="rId8"/>
    <p:sldId id="274" r:id="rId9"/>
    <p:sldId id="258" r:id="rId10"/>
    <p:sldId id="278" r:id="rId11"/>
    <p:sldId id="280" r:id="rId12"/>
    <p:sldId id="281" r:id="rId13"/>
    <p:sldId id="276" r:id="rId14"/>
    <p:sldId id="282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1" autoAdjust="0"/>
    <p:restoredTop sz="94660"/>
  </p:normalViewPr>
  <p:slideViewPr>
    <p:cSldViewPr>
      <p:cViewPr>
        <p:scale>
          <a:sx n="57" d="100"/>
          <a:sy n="57" d="100"/>
        </p:scale>
        <p:origin x="-10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C787B-F828-4422-AF54-C15D53FFB886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16871-D85C-4F18-A4DC-3421BA1526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94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6871-D85C-4F18-A4DC-3421BA1526A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6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emphasize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6871-D85C-4F18-A4DC-3421BA1526A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74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6871-D85C-4F18-A4DC-3421BA1526A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732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6871-D85C-4F18-A4DC-3421BA1526A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83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6871-D85C-4F18-A4DC-3421BA1526A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15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6871-D85C-4F18-A4DC-3421BA1526A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692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30/05/2018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30/05/2018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30/05/2018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30/05/2018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30/05/2018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30/05/2018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30/05/2018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30/05/2018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30/05/2018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30/05/2018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30/05/2018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30/05/2018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2048" y="1742951"/>
            <a:ext cx="7772400" cy="14700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National Climate Monitoring </a:t>
            </a:r>
            <a:r>
              <a:rPr lang="en-US" b="1" dirty="0" smtClean="0"/>
              <a:t>Products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3356992"/>
            <a:ext cx="6400800" cy="1752600"/>
          </a:xfrm>
        </p:spPr>
        <p:txBody>
          <a:bodyPr/>
          <a:lstStyle/>
          <a:p>
            <a:r>
              <a:rPr lang="en-US" b="1" dirty="0"/>
              <a:t>Fatima </a:t>
            </a:r>
            <a:r>
              <a:rPr lang="en-US" b="1" dirty="0" err="1" smtClean="0"/>
              <a:t>Driouech</a:t>
            </a:r>
            <a:endParaRPr lang="en-US" b="1" dirty="0" smtClean="0"/>
          </a:p>
          <a:p>
            <a:r>
              <a:rPr lang="fr-FR" sz="2400" dirty="0" smtClean="0"/>
              <a:t>WMO-CCl-OPACE-2 Co-chair (16th intersession)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5652120" y="6381328"/>
            <a:ext cx="357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CCl</a:t>
            </a:r>
            <a:r>
              <a:rPr lang="fr-FR" dirty="0"/>
              <a:t>-TECO, Geneva  </a:t>
            </a:r>
            <a:r>
              <a:rPr lang="fr-FR" dirty="0" smtClean="0"/>
              <a:t>11-12  </a:t>
            </a:r>
            <a:r>
              <a:rPr lang="fr-FR" dirty="0"/>
              <a:t>April 2017</a:t>
            </a:r>
          </a:p>
        </p:txBody>
      </p:sp>
      <p:pic>
        <p:nvPicPr>
          <p:cNvPr id="6" name="Image 5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1882" cy="13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68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1680" y="33192"/>
            <a:ext cx="8229600" cy="87552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Examples of products generated by the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software: Canada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3" t="9686" r="25001" b="53778"/>
          <a:stretch/>
        </p:blipFill>
        <p:spPr bwMode="auto">
          <a:xfrm>
            <a:off x="223790" y="1196752"/>
            <a:ext cx="8777786" cy="401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8608" y="6021288"/>
            <a:ext cx="87129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Lucie Vincent (</a:t>
            </a:r>
            <a:r>
              <a:rPr lang="en-US" dirty="0" err="1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Environnement</a:t>
            </a:r>
            <a:r>
              <a:rPr lang="en-US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Canada)  </a:t>
            </a:r>
          </a:p>
          <a:p>
            <a:pPr lvl="0"/>
            <a:r>
              <a:rPr lang="en-US" sz="20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(Presented at </a:t>
            </a:r>
            <a:r>
              <a:rPr lang="en-US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ET-NCMP </a:t>
            </a:r>
            <a:r>
              <a:rPr lang="en-US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Meeting Marrakech, Morocco 5-7 March, 2018</a:t>
            </a:r>
            <a:r>
              <a:rPr lang="en-US" sz="2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79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4948" y="0"/>
            <a:ext cx="8229600" cy="76470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Summary </a:t>
            </a:r>
            <a:r>
              <a:rPr lang="en-US" sz="2800" dirty="0"/>
              <a:t>of outputs</a:t>
            </a:r>
            <a:br>
              <a:rPr lang="en-US" sz="2800" dirty="0"/>
            </a:br>
            <a:r>
              <a:rPr lang="en-US" sz="2400" dirty="0"/>
              <a:t>to </a:t>
            </a:r>
            <a:r>
              <a:rPr lang="en-US" sz="2400" dirty="0" smtClean="0"/>
              <a:t>be </a:t>
            </a:r>
            <a:r>
              <a:rPr lang="en-US" sz="2400" dirty="0"/>
              <a:t>transmitted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0220" y="836712"/>
            <a:ext cx="8229600" cy="216024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800" dirty="0" smtClean="0"/>
              <a:t>Year &amp; Month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NCMP </a:t>
            </a:r>
            <a:r>
              <a:rPr lang="en-US" sz="1800" dirty="0" smtClean="0"/>
              <a:t>value</a:t>
            </a:r>
            <a:r>
              <a:rPr lang="en-US" sz="1800" dirty="0"/>
              <a:t> </a:t>
            </a:r>
            <a:r>
              <a:rPr lang="en-US" sz="1800" dirty="0" smtClean="0"/>
              <a:t>&amp; </a:t>
            </a:r>
            <a:r>
              <a:rPr lang="en-US" sz="1800" dirty="0"/>
              <a:t>n</a:t>
            </a:r>
            <a:r>
              <a:rPr lang="en-US" sz="1800" dirty="0" smtClean="0"/>
              <a:t>umber </a:t>
            </a:r>
            <a:r>
              <a:rPr lang="en-US" sz="1800" dirty="0"/>
              <a:t>of stations reporting each element </a:t>
            </a:r>
            <a:r>
              <a:rPr lang="en-US" sz="1800" dirty="0" smtClean="0"/>
              <a:t>used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A flag [0,1] to indicate whether the station data used were homogenized </a:t>
            </a:r>
            <a:endParaRPr lang="en-US" sz="1800" dirty="0" smtClean="0"/>
          </a:p>
          <a:p>
            <a:r>
              <a:rPr lang="en-US" sz="1800" dirty="0" smtClean="0"/>
              <a:t> </a:t>
            </a:r>
            <a:r>
              <a:rPr lang="en-US" sz="1800" dirty="0"/>
              <a:t>A flag [0,1] to indicate whether the station data used had undergone QC </a:t>
            </a:r>
            <a:endParaRPr lang="en-US" sz="1800" dirty="0" smtClean="0"/>
          </a:p>
          <a:p>
            <a:r>
              <a:rPr lang="en-US" sz="1800" dirty="0" smtClean="0"/>
              <a:t> </a:t>
            </a:r>
            <a:r>
              <a:rPr lang="en-US" sz="1800" dirty="0"/>
              <a:t>Base period </a:t>
            </a:r>
            <a:r>
              <a:rPr lang="en-US" sz="1800" dirty="0" smtClean="0"/>
              <a:t>(1981–2010) 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Version of the software or guidance used to calculate the NCMP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3528360"/>
            <a:ext cx="8964488" cy="969496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900" b="1" dirty="0" smtClean="0">
                <a:solidFill>
                  <a:srgbClr val="FF0000"/>
                </a:solidFill>
                <a:sym typeface="Wingdings" pitchFamily="2" charset="2"/>
              </a:rPr>
              <a:t>   </a:t>
            </a:r>
          </a:p>
          <a:p>
            <a:r>
              <a:rPr lang="en-US" sz="1900" b="1" dirty="0" smtClean="0">
                <a:solidFill>
                  <a:schemeClr val="accent5">
                    <a:lumMod val="75000"/>
                  </a:schemeClr>
                </a:solidFill>
              </a:rPr>
              <a:t>1999,2</a:t>
            </a:r>
            <a:r>
              <a:rPr lang="en-US" sz="1900" b="1" dirty="0" smtClean="0">
                <a:solidFill>
                  <a:srgbClr val="FF0000"/>
                </a:solidFill>
              </a:rPr>
              <a:t>,2.32,57,13.42,90,95.21,90,1.51,90,3,57,0,57,2,57,0,57,2,90,</a:t>
            </a:r>
            <a:r>
              <a:rPr lang="en-US" sz="1900" b="1" dirty="0" smtClean="0">
                <a:solidFill>
                  <a:srgbClr val="00B050"/>
                </a:solidFill>
              </a:rPr>
              <a:t>1,1,1,0</a:t>
            </a:r>
            <a:r>
              <a:rPr lang="en-US" sz="1900" b="1" dirty="0" smtClean="0">
                <a:solidFill>
                  <a:srgbClr val="FF0000"/>
                </a:solidFill>
              </a:rPr>
              <a:t>,</a:t>
            </a:r>
            <a:r>
              <a:rPr lang="en-US" sz="1900" b="1" dirty="0" smtClean="0">
                <a:solidFill>
                  <a:schemeClr val="accent4">
                    <a:lumMod val="75000"/>
                  </a:schemeClr>
                </a:solidFill>
              </a:rPr>
              <a:t>1981,2010</a:t>
            </a:r>
            <a:r>
              <a:rPr lang="en-US" sz="1900" b="1" dirty="0" smtClean="0">
                <a:solidFill>
                  <a:srgbClr val="FF0000"/>
                </a:solidFill>
              </a:rPr>
              <a:t>,</a:t>
            </a:r>
            <a:r>
              <a:rPr lang="en-US" sz="1900" b="1" dirty="0" smtClean="0">
                <a:solidFill>
                  <a:schemeClr val="accent4">
                    <a:lumMod val="75000"/>
                  </a:schemeClr>
                </a:solidFill>
              </a:rPr>
              <a:t>1.4</a:t>
            </a:r>
            <a:endParaRPr lang="en-US" sz="19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9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4063503" y="3001602"/>
            <a:ext cx="288032" cy="499406"/>
          </a:xfrm>
          <a:prstGeom prst="downArrow">
            <a:avLst>
              <a:gd name="adj1" fmla="val 4365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colade fermante 7"/>
          <p:cNvSpPr/>
          <p:nvPr/>
        </p:nvSpPr>
        <p:spPr>
          <a:xfrm rot="5400000">
            <a:off x="3455876" y="1836172"/>
            <a:ext cx="720080" cy="5688632"/>
          </a:xfrm>
          <a:prstGeom prst="rightBrace">
            <a:avLst>
              <a:gd name="adj1" fmla="val 60538"/>
              <a:gd name="adj2" fmla="val 50715"/>
            </a:avLst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91335" y="4959228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Monthly indices and the number of stations</a:t>
            </a:r>
            <a:endParaRPr lang="en-US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182536" y="4221088"/>
            <a:ext cx="0" cy="1242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279688" y="5363924"/>
            <a:ext cx="2652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QC and homogeneity flags</a:t>
            </a:r>
            <a:endParaRPr lang="en-US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67544" y="4320448"/>
            <a:ext cx="0" cy="908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0" y="5363924"/>
            <a:ext cx="147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 &amp; month</a:t>
            </a:r>
            <a:endParaRPr lang="en-US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8028384" y="3370934"/>
            <a:ext cx="288032" cy="404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836259" y="3066639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period</a:t>
            </a:r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8818571" y="4137816"/>
            <a:ext cx="0" cy="542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864528" y="4671196"/>
            <a:ext cx="11657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Guidelines </a:t>
            </a:r>
          </a:p>
          <a:p>
            <a:r>
              <a:rPr lang="en-US" sz="1700" dirty="0" smtClean="0"/>
              <a:t>version</a:t>
            </a:r>
            <a:endParaRPr lang="en-US" sz="1700" dirty="0"/>
          </a:p>
        </p:txBody>
      </p:sp>
      <p:sp>
        <p:nvSpPr>
          <p:cNvPr id="18" name="Accolade ouvrante 17"/>
          <p:cNvSpPr/>
          <p:nvPr/>
        </p:nvSpPr>
        <p:spPr>
          <a:xfrm rot="5400000">
            <a:off x="7779319" y="3355216"/>
            <a:ext cx="494916" cy="841208"/>
          </a:xfrm>
          <a:prstGeom prst="leftBrace">
            <a:avLst>
              <a:gd name="adj1" fmla="val 23114"/>
              <a:gd name="adj2" fmla="val 530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GB" b="1" dirty="0" smtClean="0"/>
              <a:t>Capacity building</a:t>
            </a:r>
            <a:r>
              <a:rPr lang="en-GB" dirty="0" smtClean="0"/>
              <a:t>:</a:t>
            </a:r>
          </a:p>
          <a:p>
            <a:pPr marL="0" indent="0" algn="just">
              <a:buNone/>
            </a:pPr>
            <a:r>
              <a:rPr lang="en-GB" dirty="0" smtClean="0"/>
              <a:t>A series </a:t>
            </a:r>
            <a:r>
              <a:rPr lang="en-GB" dirty="0"/>
              <a:t>of regional workshops is planned for enabling countries </a:t>
            </a:r>
            <a:r>
              <a:rPr lang="en-GB" dirty="0" smtClean="0"/>
              <a:t>to </a:t>
            </a:r>
            <a:r>
              <a:rPr lang="en-GB" dirty="0"/>
              <a:t>use the guidelines and the software for providing input to RCCs and the WMO Statement on the State of the Global Climate in a consistent manner.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driouech\Downloads\WRLD-EPS-02-0007_Apr2018_updat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340" r="3417" b="13222"/>
          <a:stretch/>
        </p:blipFill>
        <p:spPr bwMode="auto">
          <a:xfrm>
            <a:off x="1187624" y="816145"/>
            <a:ext cx="7799906" cy="513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23700" y="159566"/>
            <a:ext cx="7215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National Climate Monitoring Products Focal Points</a:t>
            </a:r>
          </a:p>
          <a:p>
            <a:pPr algn="ctr"/>
            <a:r>
              <a:rPr lang="en-US" sz="2000" dirty="0" smtClean="0"/>
              <a:t>Blue indicates countries already nominated their NCMP focal points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-9061" y="3103800"/>
            <a:ext cx="2132789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National focal points for NCMPs are responsible for facilitating the calculation of NCMPs at a national level and for disseminating </a:t>
            </a:r>
            <a:r>
              <a:rPr lang="en-US" sz="2000" dirty="0" smtClean="0"/>
              <a:t>NCMPs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1800" y="5877272"/>
            <a:ext cx="5724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Members of WMO have been invited to nominate a focal point for NCMPs</a:t>
            </a:r>
          </a:p>
        </p:txBody>
      </p:sp>
    </p:spTree>
    <p:extLst>
      <p:ext uri="{BB962C8B-B14F-4D97-AF65-F5344CB8AC3E}">
        <p14:creationId xmlns:p14="http://schemas.microsoft.com/office/powerpoint/2010/main" val="8148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Thank you for attention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1026" name="Picture 2" descr="C:\Users\Fdriouech\Downloads\IMG_28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56176" y="6092816"/>
            <a:ext cx="2946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ET-NCMP Marrakesh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8248"/>
            <a:ext cx="8229600" cy="61733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/>
              <a:t>Climate monitoring : awareness </a:t>
            </a:r>
            <a:r>
              <a:rPr lang="en-US" sz="2400" b="1" dirty="0"/>
              <a:t>increasing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65933"/>
            <a:ext cx="5983763" cy="3559787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C</a:t>
            </a:r>
            <a:r>
              <a:rPr lang="en-US" sz="2400" dirty="0" smtClean="0"/>
              <a:t>ountries </a:t>
            </a:r>
            <a:r>
              <a:rPr lang="en-US" sz="2400" dirty="0"/>
              <a:t>around the </a:t>
            </a:r>
            <a:r>
              <a:rPr lang="en-US" sz="2400" dirty="0" smtClean="0"/>
              <a:t>world </a:t>
            </a:r>
            <a:r>
              <a:rPr lang="en-US" sz="2400" dirty="0"/>
              <a:t>have created a variety of climate monitoring products at different spatial and temporal </a:t>
            </a:r>
            <a:r>
              <a:rPr lang="en-US" sz="2400" dirty="0" smtClean="0"/>
              <a:t>scales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National </a:t>
            </a:r>
            <a:r>
              <a:rPr lang="en-US" sz="2400" dirty="0"/>
              <a:t>climate monitoring products (NCMPs) </a:t>
            </a:r>
            <a:r>
              <a:rPr lang="en-US" sz="2400" dirty="0" smtClean="0"/>
              <a:t>: summarize </a:t>
            </a:r>
            <a:r>
              <a:rPr lang="en-US" sz="2400" dirty="0"/>
              <a:t>climatic conditions at a national scale and show how current conditions compare with those in the </a:t>
            </a:r>
            <a:r>
              <a:rPr lang="en-US" sz="2400" dirty="0" smtClean="0"/>
              <a:t>past</a:t>
            </a:r>
          </a:p>
        </p:txBody>
      </p:sp>
      <p:pic>
        <p:nvPicPr>
          <p:cNvPr id="4" name="Picture 5" descr="A2_TmapE_2015_JanO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2490" y="692696"/>
            <a:ext cx="199727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td201506-2015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8888" y="2073352"/>
            <a:ext cx="2155111" cy="128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5"/>
          <p:cNvSpPr txBox="1"/>
          <p:nvPr/>
        </p:nvSpPr>
        <p:spPr>
          <a:xfrm>
            <a:off x="8374637" y="3193032"/>
            <a:ext cx="720080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JMA</a:t>
            </a:r>
            <a:endParaRPr lang="en-GB" sz="16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1484" y="5157192"/>
            <a:ext cx="22090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/>
        </p:nvSpPr>
        <p:spPr>
          <a:xfrm>
            <a:off x="7701453" y="6474822"/>
            <a:ext cx="1224136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Jordan</a:t>
            </a:r>
            <a:endParaRPr lang="en-GB" sz="1600" dirty="0"/>
          </a:p>
        </p:txBody>
      </p:sp>
      <p:sp>
        <p:nvSpPr>
          <p:cNvPr id="9" name="TextBox 21"/>
          <p:cNvSpPr txBox="1"/>
          <p:nvPr/>
        </p:nvSpPr>
        <p:spPr>
          <a:xfrm>
            <a:off x="7521949" y="637440"/>
            <a:ext cx="13681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Canada</a:t>
            </a:r>
            <a:endParaRPr lang="en-GB" sz="1600" dirty="0"/>
          </a:p>
        </p:txBody>
      </p:sp>
      <p:pic>
        <p:nvPicPr>
          <p:cNvPr id="10" name="Picture 12" descr="denmar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06260" y="5121024"/>
            <a:ext cx="2117868" cy="1498155"/>
          </a:xfrm>
          <a:prstGeom prst="rect">
            <a:avLst/>
          </a:prstGeom>
        </p:spPr>
      </p:pic>
      <p:sp>
        <p:nvSpPr>
          <p:cNvPr id="11" name="TextBox 13"/>
          <p:cNvSpPr txBox="1"/>
          <p:nvPr/>
        </p:nvSpPr>
        <p:spPr>
          <a:xfrm>
            <a:off x="4460913" y="6556379"/>
            <a:ext cx="1592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Denmark</a:t>
            </a:r>
            <a:endParaRPr lang="en-GB" sz="1600" dirty="0"/>
          </a:p>
        </p:txBody>
      </p:sp>
      <p:pic>
        <p:nvPicPr>
          <p:cNvPr id="13" name="Picture 18" descr="SAMerica_preci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9427" y="5006767"/>
            <a:ext cx="3404461" cy="1629778"/>
          </a:xfrm>
          <a:prstGeom prst="rect">
            <a:avLst/>
          </a:prstGeom>
        </p:spPr>
      </p:pic>
      <p:sp>
        <p:nvSpPr>
          <p:cNvPr id="14" name="TextBox 19"/>
          <p:cNvSpPr txBox="1"/>
          <p:nvPr/>
        </p:nvSpPr>
        <p:spPr>
          <a:xfrm>
            <a:off x="35496" y="6556379"/>
            <a:ext cx="31683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Argentina              Brazil</a:t>
            </a:r>
            <a:endParaRPr lang="en-GB" sz="1600" dirty="0"/>
          </a:p>
        </p:txBody>
      </p:sp>
      <p:pic>
        <p:nvPicPr>
          <p:cNvPr id="15" name="Picture 6" descr="Figure 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5021072"/>
            <a:ext cx="1193171" cy="1686117"/>
          </a:xfrm>
          <a:prstGeom prst="rect">
            <a:avLst/>
          </a:prstGeom>
        </p:spPr>
      </p:pic>
      <p:sp>
        <p:nvSpPr>
          <p:cNvPr id="16" name="TextBox 7"/>
          <p:cNvSpPr txBox="1"/>
          <p:nvPr/>
        </p:nvSpPr>
        <p:spPr>
          <a:xfrm>
            <a:off x="6451307" y="6474822"/>
            <a:ext cx="101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Serbia</a:t>
            </a:r>
            <a:endParaRPr lang="en-GB" sz="1600" dirty="0"/>
          </a:p>
        </p:txBody>
      </p:sp>
      <p:pic>
        <p:nvPicPr>
          <p:cNvPr id="17" name="Picture 2" descr="vtзима15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33323" y="3523221"/>
            <a:ext cx="1916441" cy="120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9"/>
          <p:cNvSpPr txBox="1"/>
          <p:nvPr/>
        </p:nvSpPr>
        <p:spPr>
          <a:xfrm>
            <a:off x="6872470" y="4653136"/>
            <a:ext cx="2308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Russian Federation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935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3272"/>
            <a:ext cx="8229600" cy="5974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/>
              <a:t>NCMPs value &amp; usefulness</a:t>
            </a:r>
            <a:endParaRPr lang="en-US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9"/>
            <a:ext cx="3888432" cy="5760639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Raise </a:t>
            </a:r>
            <a:r>
              <a:rPr lang="en-US" sz="1800" dirty="0"/>
              <a:t>awareness and understanding of the effects of climate variability and </a:t>
            </a:r>
            <a:r>
              <a:rPr lang="en-US" sz="1800" dirty="0" smtClean="0"/>
              <a:t>change</a:t>
            </a:r>
          </a:p>
          <a:p>
            <a:pPr algn="just"/>
            <a:endParaRPr lang="en-US" sz="1000" dirty="0" smtClean="0"/>
          </a:p>
          <a:p>
            <a:pPr algn="just"/>
            <a:r>
              <a:rPr lang="en-US" sz="1800" dirty="0" smtClean="0"/>
              <a:t>Demonstrate </a:t>
            </a:r>
            <a:r>
              <a:rPr lang="en-US" sz="1800" dirty="0"/>
              <a:t>the importance of national monitoring networks and services</a:t>
            </a:r>
            <a:r>
              <a:rPr lang="en-US" sz="1800" dirty="0" smtClean="0"/>
              <a:t>.</a:t>
            </a:r>
          </a:p>
          <a:p>
            <a:pPr algn="just"/>
            <a:endParaRPr lang="en-US" sz="1000" dirty="0"/>
          </a:p>
          <a:p>
            <a:pPr algn="just"/>
            <a:endParaRPr lang="en-US" sz="1000" dirty="0" smtClean="0"/>
          </a:p>
          <a:p>
            <a:pPr algn="just"/>
            <a:r>
              <a:rPr lang="en-US" sz="2000" dirty="0" smtClean="0">
                <a:solidFill>
                  <a:srgbClr val="0070C0"/>
                </a:solidFill>
              </a:rPr>
              <a:t>At </a:t>
            </a:r>
            <a:r>
              <a:rPr lang="en-US" sz="2000" dirty="0">
                <a:solidFill>
                  <a:srgbClr val="0070C0"/>
                </a:solidFill>
              </a:rPr>
              <a:t>regional and international levels, NCMPs aid the synthesis of information from different countries to provide a broader, regional or global view of climate variability and change. </a:t>
            </a:r>
          </a:p>
          <a:p>
            <a:pPr algn="just"/>
            <a:endParaRPr lang="en-US" sz="20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5"/>
            <a:ext cx="446449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46328" y="797380"/>
            <a:ext cx="3284104" cy="2923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300" dirty="0"/>
              <a:t>Annual  precipitation anomalies for Morocco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2" t="14556" r="31938" b="4444"/>
          <a:stretch/>
        </p:blipFill>
        <p:spPr bwMode="auto">
          <a:xfrm>
            <a:off x="4231552" y="3212976"/>
            <a:ext cx="2549320" cy="31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7" t="13759" r="32834" b="8444"/>
          <a:stretch/>
        </p:blipFill>
        <p:spPr bwMode="auto">
          <a:xfrm>
            <a:off x="6948264" y="3212976"/>
            <a:ext cx="2088232" cy="31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0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719" y="16048"/>
            <a:ext cx="8928992" cy="1468736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/>
              <a:t>To address the challenges of inconsistency  and to help </a:t>
            </a:r>
            <a:r>
              <a:rPr lang="en-US" sz="2000" dirty="0" smtClean="0"/>
              <a:t>for a </a:t>
            </a:r>
            <a:r>
              <a:rPr lang="en-US" sz="2000" dirty="0"/>
              <a:t>better climate monitoring around the </a:t>
            </a:r>
            <a:r>
              <a:rPr lang="en-US" sz="2000" dirty="0" smtClean="0"/>
              <a:t>world</a:t>
            </a:r>
            <a:endParaRPr lang="en-US" sz="1600" dirty="0" smtClean="0"/>
          </a:p>
          <a:p>
            <a:pPr marL="0" indent="0" algn="just">
              <a:buNone/>
            </a:pP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smtClean="0"/>
              <a:t>a </a:t>
            </a:r>
            <a:r>
              <a:rPr lang="en-US" sz="2000" dirty="0"/>
              <a:t>short list of </a:t>
            </a:r>
            <a:r>
              <a:rPr lang="en-US" sz="2000" dirty="0" smtClean="0"/>
              <a:t>standardized NCMPs </a:t>
            </a:r>
            <a:r>
              <a:rPr lang="en-US" sz="2000" dirty="0"/>
              <a:t>to be produced (and shared) in a consistent </a:t>
            </a:r>
            <a:r>
              <a:rPr lang="en-US" sz="2000" dirty="0" smtClean="0"/>
              <a:t>manner have been developed by the </a:t>
            </a:r>
            <a:r>
              <a:rPr lang="en-US" sz="2000" dirty="0" err="1" smtClean="0"/>
              <a:t>CCl</a:t>
            </a:r>
            <a:r>
              <a:rPr lang="en-US" sz="2000" dirty="0" smtClean="0"/>
              <a:t> (OPACE-2/ET-NCMPs)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12774" y="1772816"/>
            <a:ext cx="8235690" cy="42484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+mj-lt"/>
              <a:buAutoNum type="arabicPeriod"/>
            </a:pPr>
            <a:endParaRPr lang="en-GB" sz="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Mean temperature anomaly averaged over the country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Total precipitation anomaly averaged across the country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Standardised precipitation index, averaged across the country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Percentage of days in the month when </a:t>
            </a:r>
            <a:r>
              <a:rPr lang="en-GB" dirty="0" err="1" smtClean="0">
                <a:solidFill>
                  <a:schemeClr val="tx1"/>
                </a:solidFill>
              </a:rPr>
              <a:t>Tmax</a:t>
            </a:r>
            <a:r>
              <a:rPr lang="en-GB" dirty="0" smtClean="0">
                <a:solidFill>
                  <a:schemeClr val="tx1"/>
                </a:solidFill>
              </a:rPr>
              <a:t> exceeded the 90</a:t>
            </a:r>
            <a:r>
              <a:rPr lang="en-GB" baseline="30000" dirty="0" smtClean="0">
                <a:solidFill>
                  <a:schemeClr val="tx1"/>
                </a:solidFill>
              </a:rPr>
              <a:t>th</a:t>
            </a:r>
            <a:r>
              <a:rPr lang="en-GB" dirty="0" smtClean="0">
                <a:solidFill>
                  <a:schemeClr val="tx1"/>
                </a:solidFill>
              </a:rPr>
              <a:t> percentile, averaged across the country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Percentage of days in the month when </a:t>
            </a:r>
            <a:r>
              <a:rPr lang="en-GB" dirty="0" err="1" smtClean="0">
                <a:solidFill>
                  <a:schemeClr val="tx1"/>
                </a:solidFill>
              </a:rPr>
              <a:t>Tmin</a:t>
            </a:r>
            <a:r>
              <a:rPr lang="en-GB" dirty="0" smtClean="0">
                <a:solidFill>
                  <a:schemeClr val="tx1"/>
                </a:solidFill>
              </a:rPr>
              <a:t> was below the 10</a:t>
            </a:r>
            <a:r>
              <a:rPr lang="en-GB" baseline="30000" dirty="0" smtClean="0">
                <a:solidFill>
                  <a:schemeClr val="tx1"/>
                </a:solidFill>
              </a:rPr>
              <a:t>th</a:t>
            </a:r>
            <a:r>
              <a:rPr lang="en-GB" dirty="0" smtClean="0">
                <a:solidFill>
                  <a:schemeClr val="tx1"/>
                </a:solidFill>
              </a:rPr>
              <a:t> percentile, averaged across the country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Count of stations which broke maximum and minimum temperature records and daily precipitation records</a:t>
            </a:r>
          </a:p>
        </p:txBody>
      </p:sp>
    </p:spTree>
    <p:extLst>
      <p:ext uri="{BB962C8B-B14F-4D97-AF65-F5344CB8AC3E}">
        <p14:creationId xmlns:p14="http://schemas.microsoft.com/office/powerpoint/2010/main" val="31269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44625"/>
            <a:ext cx="6048672" cy="2736304"/>
          </a:xfrm>
        </p:spPr>
        <p:txBody>
          <a:bodyPr>
            <a:noAutofit/>
          </a:bodyPr>
          <a:lstStyle/>
          <a:p>
            <a:pPr algn="just"/>
            <a:r>
              <a:rPr lang="en-GB" sz="2000" dirty="0" smtClean="0"/>
              <a:t>A detailed guidelines </a:t>
            </a:r>
            <a:r>
              <a:rPr lang="en-GB" sz="2000" dirty="0"/>
              <a:t>on production </a:t>
            </a:r>
            <a:r>
              <a:rPr lang="en-GB" sz="2000" dirty="0" smtClean="0"/>
              <a:t>and dissemination  have been developed</a:t>
            </a:r>
          </a:p>
          <a:p>
            <a:pPr marL="0" indent="0" algn="just">
              <a:buNone/>
            </a:pPr>
            <a:endParaRPr lang="en-GB" sz="800" dirty="0" smtClean="0"/>
          </a:p>
          <a:p>
            <a:pPr algn="just"/>
            <a:r>
              <a:rPr lang="en-GB" sz="2000" dirty="0" smtClean="0"/>
              <a:t>A </a:t>
            </a:r>
            <a:r>
              <a:rPr lang="en-GB" sz="2000" dirty="0"/>
              <a:t>software implementing the guidance and allowing production of the NCMPs from the input data to the final summary have been </a:t>
            </a:r>
            <a:r>
              <a:rPr lang="en-GB" sz="2000" dirty="0" smtClean="0"/>
              <a:t>developed </a:t>
            </a:r>
            <a:r>
              <a:rPr lang="en-GB" sz="2000" dirty="0"/>
              <a:t>and </a:t>
            </a:r>
            <a:r>
              <a:rPr lang="en-GB" sz="2000" dirty="0" smtClean="0"/>
              <a:t>tested across </a:t>
            </a:r>
            <a:r>
              <a:rPr lang="en-GB" sz="2000" dirty="0"/>
              <a:t>different regions. </a:t>
            </a:r>
            <a:endParaRPr lang="en-GB" sz="2000" dirty="0" smtClean="0"/>
          </a:p>
          <a:p>
            <a:pPr marL="0" indent="0" algn="just">
              <a:buNone/>
            </a:pPr>
            <a:endParaRPr lang="en-GB" sz="800" dirty="0" smtClean="0"/>
          </a:p>
          <a:p>
            <a:pPr algn="just"/>
            <a:r>
              <a:rPr lang="en-GB" sz="2000" dirty="0" smtClean="0"/>
              <a:t>A </a:t>
            </a:r>
            <a:r>
              <a:rPr lang="en-GB" sz="2000" dirty="0"/>
              <a:t>user manual </a:t>
            </a:r>
            <a:r>
              <a:rPr lang="en-GB" sz="2000" dirty="0" smtClean="0"/>
              <a:t>Is also available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2" t="8883" r="38188" b="30333"/>
          <a:stretch/>
        </p:blipFill>
        <p:spPr bwMode="auto">
          <a:xfrm>
            <a:off x="6588224" y="16520"/>
            <a:ext cx="2376264" cy="335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6666" r="61719" b="20573"/>
          <a:stretch/>
        </p:blipFill>
        <p:spPr bwMode="auto">
          <a:xfrm>
            <a:off x="2996793" y="2780928"/>
            <a:ext cx="2739795" cy="367741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19722" r="49843" b="7222"/>
          <a:stretch/>
        </p:blipFill>
        <p:spPr bwMode="auto">
          <a:xfrm>
            <a:off x="22384" y="2780928"/>
            <a:ext cx="2880320" cy="367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76056" y="3421978"/>
            <a:ext cx="3888432" cy="304698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1. Conduct QC on the daily station data; </a:t>
            </a:r>
          </a:p>
          <a:p>
            <a:r>
              <a:rPr lang="en-US" sz="1600" dirty="0" smtClean="0"/>
              <a:t>2</a:t>
            </a:r>
            <a:r>
              <a:rPr lang="en-US" sz="1600" dirty="0"/>
              <a:t>. </a:t>
            </a:r>
            <a:r>
              <a:rPr lang="en-US" sz="1600" dirty="0" smtClean="0"/>
              <a:t>Consider </a:t>
            </a:r>
            <a:r>
              <a:rPr lang="en-US" sz="1600" dirty="0"/>
              <a:t>the homogeneity of the data at each station; </a:t>
            </a:r>
            <a:endParaRPr lang="en-US" sz="1600" dirty="0" smtClean="0"/>
          </a:p>
          <a:p>
            <a:r>
              <a:rPr lang="en-US" sz="1600" dirty="0" smtClean="0"/>
              <a:t>3. Generate the indices at each station for each month and year; </a:t>
            </a:r>
          </a:p>
          <a:p>
            <a:r>
              <a:rPr lang="en-US" sz="1600" dirty="0"/>
              <a:t>4</a:t>
            </a:r>
            <a:r>
              <a:rPr lang="en-US" sz="1600" dirty="0" smtClean="0"/>
              <a:t>. Interpolate the data for each index for each month and year; </a:t>
            </a:r>
          </a:p>
          <a:p>
            <a:r>
              <a:rPr lang="en-US" sz="1600" dirty="0"/>
              <a:t>5</a:t>
            </a:r>
            <a:r>
              <a:rPr lang="en-US" sz="1600" dirty="0" smtClean="0"/>
              <a:t>. Average each index across the country using the interpolated data;</a:t>
            </a:r>
          </a:p>
          <a:p>
            <a:r>
              <a:rPr lang="en-US" sz="1600" dirty="0" smtClean="0"/>
              <a:t>NCMP 6  reports daily temperature and precipitation records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6</a:t>
            </a:r>
            <a:r>
              <a:rPr lang="en-US" sz="1600" dirty="0" smtClean="0"/>
              <a:t>. </a:t>
            </a:r>
            <a:r>
              <a:rPr lang="en-US" sz="1600" dirty="0"/>
              <a:t>Output the NCMP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3419873" y="6525344"/>
            <a:ext cx="5667469" cy="39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http://www.metoffice.gov.uk/hadobs/opace2_tt_ncmp/ </a:t>
            </a: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Australia_NCMP_2.png"/>
          <p:cNvPicPr>
            <a:picLocks noChangeAspect="1"/>
          </p:cNvPicPr>
          <p:nvPr/>
        </p:nvPicPr>
        <p:blipFill>
          <a:blip r:embed="rId2" cstate="print"/>
          <a:srcRect b="51642"/>
          <a:stretch>
            <a:fillRect/>
          </a:stretch>
        </p:blipFill>
        <p:spPr>
          <a:xfrm>
            <a:off x="611560" y="908720"/>
            <a:ext cx="7129395" cy="2526566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23272"/>
            <a:ext cx="8229600" cy="5974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/>
              <a:t>NCMPs examples</a:t>
            </a:r>
            <a:endParaRPr lang="en-US" sz="24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80" y="4005064"/>
            <a:ext cx="648072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6"/>
          <p:cNvSpPr txBox="1"/>
          <p:nvPr/>
        </p:nvSpPr>
        <p:spPr>
          <a:xfrm>
            <a:off x="2456351" y="3297556"/>
            <a:ext cx="5788057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Data from: http</a:t>
            </a:r>
            <a:r>
              <a:rPr lang="en-GB" sz="1400" dirty="0">
                <a:solidFill>
                  <a:schemeClr val="tx1"/>
                </a:solidFill>
              </a:rPr>
              <a:t>://www.bom.gov.au/climate/change/acorn-sat/</a:t>
            </a:r>
          </a:p>
        </p:txBody>
      </p:sp>
    </p:spTree>
    <p:extLst>
      <p:ext uri="{BB962C8B-B14F-4D97-AF65-F5344CB8AC3E}">
        <p14:creationId xmlns:p14="http://schemas.microsoft.com/office/powerpoint/2010/main" val="805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2" t="10890" r="29375" b="11333"/>
          <a:stretch/>
        </p:blipFill>
        <p:spPr bwMode="auto">
          <a:xfrm>
            <a:off x="86144" y="836712"/>
            <a:ext cx="455786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47664" y="192848"/>
            <a:ext cx="6509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Examples of products generated by the software: Tanzania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2" t="11875" r="29330" b="11752"/>
          <a:stretch/>
        </p:blipFill>
        <p:spPr bwMode="auto">
          <a:xfrm>
            <a:off x="13367" y="3645024"/>
            <a:ext cx="4540659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1740" r="3623" b="11304"/>
          <a:stretch/>
        </p:blipFill>
        <p:spPr bwMode="auto">
          <a:xfrm>
            <a:off x="5508104" y="592958"/>
            <a:ext cx="3121908" cy="288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8" t="12889" r="28866" b="11667"/>
          <a:stretch/>
        </p:blipFill>
        <p:spPr bwMode="auto">
          <a:xfrm>
            <a:off x="4644008" y="3789040"/>
            <a:ext cx="4499992" cy="2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38726" y="6421398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Source: </a:t>
            </a:r>
            <a:r>
              <a:rPr lang="en-US" sz="2000" dirty="0" err="1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Ladislaus</a:t>
            </a:r>
            <a:r>
              <a:rPr lang="en-US" sz="20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Chang’a</a:t>
            </a:r>
            <a:r>
              <a:rPr lang="en-US" sz="20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(Tanzanian Meteorological Service)</a:t>
            </a:r>
            <a:endParaRPr lang="en-US" sz="20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903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5" descr="UK_NCMP_from_summ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7432" y="686798"/>
            <a:ext cx="8193482" cy="5832648"/>
          </a:xfrm>
          <a:prstGeom prst="rect">
            <a:avLst/>
          </a:prstGeom>
        </p:spPr>
      </p:pic>
      <p:pic>
        <p:nvPicPr>
          <p:cNvPr id="8" name="Content Placeholder 4" descr="plot_locations.png"/>
          <p:cNvPicPr>
            <a:picLocks noChangeAspect="1"/>
          </p:cNvPicPr>
          <p:nvPr/>
        </p:nvPicPr>
        <p:blipFill>
          <a:blip r:embed="rId3" cstate="print"/>
          <a:srcRect l="19509" t="9851" r="14520" b="12504"/>
          <a:stretch>
            <a:fillRect/>
          </a:stretch>
        </p:blipFill>
        <p:spPr>
          <a:xfrm>
            <a:off x="7668344" y="-6816"/>
            <a:ext cx="1590236" cy="13323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63688" y="0"/>
            <a:ext cx="5826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Examples of products generated by the software :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UK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813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John Kennedy (UK Met Office) </a:t>
            </a:r>
            <a:r>
              <a:rPr lang="en-US"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(Presented at ET-NCMP Meeting Marrakech, Morocco 5-7 March, 2018)</a:t>
            </a:r>
          </a:p>
        </p:txBody>
      </p:sp>
    </p:spTree>
    <p:extLst>
      <p:ext uri="{BB962C8B-B14F-4D97-AF65-F5344CB8AC3E}">
        <p14:creationId xmlns:p14="http://schemas.microsoft.com/office/powerpoint/2010/main" val="32270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74" y="3024360"/>
            <a:ext cx="4441898" cy="263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7904" y="486015"/>
            <a:ext cx="5112568" cy="272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3968" y="3024361"/>
            <a:ext cx="4752528" cy="263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63"/>
          <p:cNvPicPr preferRelativeResize="0"/>
          <p:nvPr/>
        </p:nvPicPr>
        <p:blipFill rotWithShape="1">
          <a:blip r:embed="rId6">
            <a:alphaModFix/>
          </a:blip>
          <a:srcRect t="15387" b="25268"/>
          <a:stretch/>
        </p:blipFill>
        <p:spPr>
          <a:xfrm>
            <a:off x="-33226" y="219488"/>
            <a:ext cx="3525106" cy="292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48"/>
          <p:cNvSpPr txBox="1">
            <a:spLocks/>
          </p:cNvSpPr>
          <p:nvPr/>
        </p:nvSpPr>
        <p:spPr>
          <a:xfrm>
            <a:off x="467544" y="9343"/>
            <a:ext cx="8460711" cy="47667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Examples of products generated by the software :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USA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72" y="6136359"/>
            <a:ext cx="81531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Jessica </a:t>
            </a:r>
            <a:r>
              <a:rPr lang="en-US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Blunden (NOAA) </a:t>
            </a:r>
          </a:p>
          <a:p>
            <a:r>
              <a:rPr lang="en-US"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(Presented at ET-NCMP Meeting Marrakech, Morocco 5-7 March, 2018)</a:t>
            </a:r>
          </a:p>
          <a:p>
            <a:pPr lvl="0" algn="ctr"/>
            <a:r>
              <a:rPr lang="en-US"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US"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lang="en-US" sz="16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031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665</Words>
  <Application>Microsoft Office PowerPoint</Application>
  <PresentationFormat>On-screen Show (4:3)</PresentationFormat>
  <Paragraphs>90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Thème Office</vt:lpstr>
      <vt:lpstr>National Climate Monitoring Products</vt:lpstr>
      <vt:lpstr>Climate monitoring : awareness increasing</vt:lpstr>
      <vt:lpstr>NCMPs value &amp; usefulness</vt:lpstr>
      <vt:lpstr>PowerPoint Presentation</vt:lpstr>
      <vt:lpstr>PowerPoint Presentation</vt:lpstr>
      <vt:lpstr>NCMPs examples</vt:lpstr>
      <vt:lpstr>PowerPoint Presentation</vt:lpstr>
      <vt:lpstr>PowerPoint Presentation</vt:lpstr>
      <vt:lpstr>PowerPoint Presentation</vt:lpstr>
      <vt:lpstr>Examples of products generated by the software: Canada</vt:lpstr>
      <vt:lpstr> Summary of outputs to be transmitted </vt:lpstr>
      <vt:lpstr>PowerPoint Presentation</vt:lpstr>
      <vt:lpstr>PowerPoint Presentation</vt:lpstr>
      <vt:lpstr>Thank you for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Climate Monitoring Products</dc:title>
  <dc:creator>Driouech</dc:creator>
  <cp:lastModifiedBy>AS</cp:lastModifiedBy>
  <cp:revision>96</cp:revision>
  <dcterms:created xsi:type="dcterms:W3CDTF">2018-04-08T20:16:54Z</dcterms:created>
  <dcterms:modified xsi:type="dcterms:W3CDTF">2018-05-30T09:37:19Z</dcterms:modified>
</cp:coreProperties>
</file>