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8"/>
  </p:notesMasterIdLst>
  <p:handoutMasterIdLst>
    <p:handoutMasterId r:id="rId19"/>
  </p:handoutMasterIdLst>
  <p:sldIdLst>
    <p:sldId id="589" r:id="rId2"/>
    <p:sldId id="601" r:id="rId3"/>
    <p:sldId id="596" r:id="rId4"/>
    <p:sldId id="598" r:id="rId5"/>
    <p:sldId id="600" r:id="rId6"/>
    <p:sldId id="603" r:id="rId7"/>
    <p:sldId id="604" r:id="rId8"/>
    <p:sldId id="602" r:id="rId9"/>
    <p:sldId id="605" r:id="rId10"/>
    <p:sldId id="606" r:id="rId11"/>
    <p:sldId id="607" r:id="rId12"/>
    <p:sldId id="608" r:id="rId13"/>
    <p:sldId id="609" r:id="rId14"/>
    <p:sldId id="610" r:id="rId15"/>
    <p:sldId id="599" r:id="rId16"/>
    <p:sldId id="617" r:id="rId17"/>
  </p:sldIdLst>
  <p:sldSz cx="12192000" cy="6858000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4E82FB39-8CD7-4C81-B572-8B696EC737C8}">
          <p14:sldIdLst>
            <p14:sldId id="589"/>
          </p14:sldIdLst>
        </p14:section>
        <p14:section name="Motivation" id="{34E75BFC-2CE9-4828-9565-D1D10457EFBC}">
          <p14:sldIdLst>
            <p14:sldId id="601"/>
            <p14:sldId id="596"/>
            <p14:sldId id="598"/>
            <p14:sldId id="600"/>
            <p14:sldId id="603"/>
          </p14:sldIdLst>
        </p14:section>
        <p14:section name="Introducing Vocabulary Manager" id="{8C4202BB-7FE7-4551-B3B8-C0C7C3016803}">
          <p14:sldIdLst>
            <p14:sldId id="604"/>
            <p14:sldId id="602"/>
            <p14:sldId id="605"/>
            <p14:sldId id="606"/>
            <p14:sldId id="607"/>
            <p14:sldId id="608"/>
            <p14:sldId id="609"/>
            <p14:sldId id="610"/>
            <p14:sldId id="599"/>
          </p14:sldIdLst>
        </p14:section>
        <p14:section name="Conclusions" id="{BDB4D01A-5779-4F61-8C53-F2BB9E20B59E}">
          <p14:sldIdLst>
            <p14:sldId id="6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64" userDrawn="1">
          <p15:clr>
            <a:srgbClr val="A4A3A4"/>
          </p15:clr>
        </p15:guide>
        <p15:guide id="2" orient="horz" pos="1410" userDrawn="1">
          <p15:clr>
            <a:srgbClr val="A4A3A4"/>
          </p15:clr>
        </p15:guide>
        <p15:guide id="3" orient="horz" pos="2715" userDrawn="1">
          <p15:clr>
            <a:srgbClr val="A4A3A4"/>
          </p15:clr>
        </p15:guide>
        <p15:guide id="4" orient="horz" pos="2389" userDrawn="1">
          <p15:clr>
            <a:srgbClr val="A4A3A4"/>
          </p15:clr>
        </p15:guide>
        <p15:guide id="5" orient="horz" pos="2064" userDrawn="1">
          <p15:clr>
            <a:srgbClr val="A4A3A4"/>
          </p15:clr>
        </p15:guide>
        <p15:guide id="6" orient="horz" pos="1735" userDrawn="1">
          <p15:clr>
            <a:srgbClr val="A4A3A4"/>
          </p15:clr>
        </p15:guide>
        <p15:guide id="7" orient="horz" pos="3369" userDrawn="1">
          <p15:clr>
            <a:srgbClr val="A4A3A4"/>
          </p15:clr>
        </p15:guide>
        <p15:guide id="8" orient="horz" pos="3698" userDrawn="1">
          <p15:clr>
            <a:srgbClr val="A4A3A4"/>
          </p15:clr>
        </p15:guide>
        <p15:guide id="9" pos="5186" userDrawn="1">
          <p15:clr>
            <a:srgbClr val="A4A3A4"/>
          </p15:clr>
        </p15:guide>
        <p15:guide id="10" pos="241" userDrawn="1">
          <p15:clr>
            <a:srgbClr val="A4A3A4"/>
          </p15:clr>
        </p15:guide>
        <p15:guide id="11" pos="1910" userDrawn="1">
          <p15:clr>
            <a:srgbClr val="A4A3A4"/>
          </p15:clr>
        </p15:guide>
        <p15:guide id="12" pos="6005" userDrawn="1">
          <p15:clr>
            <a:srgbClr val="A4A3A4"/>
          </p15:clr>
        </p15:guide>
        <p15:guide id="13" pos="6838" userDrawn="1">
          <p15:clr>
            <a:srgbClr val="A4A3A4"/>
          </p15:clr>
        </p15:guide>
        <p15:guide id="14" pos="2751" userDrawn="1">
          <p15:clr>
            <a:srgbClr val="A4A3A4"/>
          </p15:clr>
        </p15:guide>
        <p15:guide id="15" pos="10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5E2"/>
    <a:srgbClr val="FEDB00"/>
    <a:srgbClr val="99C221"/>
    <a:srgbClr val="00205B"/>
    <a:srgbClr val="FE5000"/>
    <a:srgbClr val="C5B9AC"/>
    <a:srgbClr val="CB333B"/>
    <a:srgbClr val="968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0299" autoAdjust="0"/>
  </p:normalViewPr>
  <p:slideViewPr>
    <p:cSldViewPr snapToGrid="0">
      <p:cViewPr varScale="1">
        <p:scale>
          <a:sx n="70" d="100"/>
          <a:sy n="70" d="100"/>
        </p:scale>
        <p:origin x="270" y="48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5186"/>
        <p:guide pos="241"/>
        <p:guide pos="1910"/>
        <p:guide pos="6005"/>
        <p:guide pos="6838"/>
        <p:guide pos="2751"/>
        <p:guide pos="10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0020"/>
    </p:cViewPr>
  </p:sorterViewPr>
  <p:notesViewPr>
    <p:cSldViewPr snapToGrid="0">
      <p:cViewPr varScale="1">
        <p:scale>
          <a:sx n="49" d="100"/>
          <a:sy n="49" d="100"/>
        </p:scale>
        <p:origin x="3048" y="101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7800" y="1074738"/>
            <a:ext cx="9575800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800" y="1074738"/>
            <a:ext cx="9575800" cy="5386387"/>
          </a:xfrm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02205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Translating</a:t>
            </a:r>
            <a:r>
              <a:rPr lang="en-GB" baseline="0" dirty="0" smtClean="0"/>
              <a:t> these by hand is cumbersome.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4490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Few errors have occurred due to exceptional</a:t>
            </a:r>
            <a:r>
              <a:rPr lang="en-GB" baseline="0" dirty="0" smtClean="0"/>
              <a:t> dedication on the part of many people at EUMETSAT, and we should hope that that continues in the future, but hope is not a strategy. It’s better to have their minds free to focus on other issues.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5034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4.wmf"/><Relationship Id="rId12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3">
            <a:lum/>
          </a:blip>
          <a:srcRect/>
          <a:stretch>
            <a:fillRect t="-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/>
          <p:cNvSpPr/>
          <p:nvPr userDrawn="1"/>
        </p:nvSpPr>
        <p:spPr bwMode="auto">
          <a:xfrm>
            <a:off x="8093207" y="230589"/>
            <a:ext cx="4098795" cy="11290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4308" tIns="44308" rIns="44308" bIns="443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25444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8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8097605" y="6145001"/>
            <a:ext cx="3858471" cy="314922"/>
            <a:chOff x="369889" y="5092835"/>
            <a:chExt cx="3135008" cy="314922"/>
          </a:xfrm>
        </p:grpSpPr>
        <p:grpSp>
          <p:nvGrpSpPr>
            <p:cNvPr id="6" name="Group 5"/>
            <p:cNvGrpSpPr>
              <a:grpSpLocks/>
            </p:cNvGrpSpPr>
            <p:nvPr userDrawn="1"/>
          </p:nvGrpSpPr>
          <p:grpSpPr bwMode="auto">
            <a:xfrm>
              <a:off x="2061240" y="5298398"/>
              <a:ext cx="164978" cy="109011"/>
              <a:chOff x="4182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7" name="Group 66"/>
            <p:cNvGrpSpPr>
              <a:grpSpLocks/>
            </p:cNvGrpSpPr>
            <p:nvPr userDrawn="1"/>
          </p:nvGrpSpPr>
          <p:grpSpPr bwMode="auto">
            <a:xfrm>
              <a:off x="3338572" y="5298398"/>
              <a:ext cx="166325" cy="105273"/>
              <a:chOff x="1592" y="2897"/>
              <a:chExt cx="247" cy="156"/>
            </a:xfrm>
          </p:grpSpPr>
          <p:sp>
            <p:nvSpPr>
              <p:cNvPr id="218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9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0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1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2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3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4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5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6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7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8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9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0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1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2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8" name="Group 82"/>
            <p:cNvGrpSpPr>
              <a:grpSpLocks/>
            </p:cNvGrpSpPr>
            <p:nvPr userDrawn="1"/>
          </p:nvGrpSpPr>
          <p:grpSpPr bwMode="auto">
            <a:xfrm>
              <a:off x="2910190" y="5298398"/>
              <a:ext cx="164629" cy="104602"/>
              <a:chOff x="1778" y="2004"/>
              <a:chExt cx="246" cy="156"/>
            </a:xfrm>
          </p:grpSpPr>
          <p:sp>
            <p:nvSpPr>
              <p:cNvPr id="215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6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7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9" name="Group 86"/>
            <p:cNvGrpSpPr>
              <a:grpSpLocks/>
            </p:cNvGrpSpPr>
            <p:nvPr userDrawn="1"/>
          </p:nvGrpSpPr>
          <p:grpSpPr bwMode="auto">
            <a:xfrm>
              <a:off x="2698061" y="5298398"/>
              <a:ext cx="164271" cy="105273"/>
              <a:chOff x="1592" y="2143"/>
              <a:chExt cx="247" cy="156"/>
            </a:xfrm>
          </p:grpSpPr>
          <p:sp>
            <p:nvSpPr>
              <p:cNvPr id="209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0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1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2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3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4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0" name="Group 93"/>
            <p:cNvGrpSpPr>
              <a:grpSpLocks/>
            </p:cNvGrpSpPr>
            <p:nvPr userDrawn="1"/>
          </p:nvGrpSpPr>
          <p:grpSpPr bwMode="auto">
            <a:xfrm>
              <a:off x="2486912" y="5298398"/>
              <a:ext cx="163291" cy="105273"/>
              <a:chOff x="1593" y="1897"/>
              <a:chExt cx="244" cy="157"/>
            </a:xfrm>
          </p:grpSpPr>
          <p:sp>
            <p:nvSpPr>
              <p:cNvPr id="205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6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7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8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1" name="Group 98"/>
            <p:cNvGrpSpPr>
              <a:grpSpLocks/>
            </p:cNvGrpSpPr>
            <p:nvPr userDrawn="1"/>
          </p:nvGrpSpPr>
          <p:grpSpPr bwMode="auto">
            <a:xfrm>
              <a:off x="1633860" y="5298398"/>
              <a:ext cx="165299" cy="104917"/>
              <a:chOff x="1778" y="1164"/>
              <a:chExt cx="247" cy="157"/>
            </a:xfrm>
          </p:grpSpPr>
          <p:sp>
            <p:nvSpPr>
              <p:cNvPr id="156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7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8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9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0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1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2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3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4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5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6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7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8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9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0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1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2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3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4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5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6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7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8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9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0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1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2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3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4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5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6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7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8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9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1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2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3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4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5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6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7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8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9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0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1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2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3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4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2" name="Group 148"/>
            <p:cNvGrpSpPr>
              <a:grpSpLocks/>
            </p:cNvGrpSpPr>
            <p:nvPr userDrawn="1"/>
          </p:nvGrpSpPr>
          <p:grpSpPr bwMode="auto">
            <a:xfrm>
              <a:off x="1209677" y="5298398"/>
              <a:ext cx="164978" cy="105273"/>
              <a:chOff x="1595" y="1394"/>
              <a:chExt cx="245" cy="157"/>
            </a:xfrm>
          </p:grpSpPr>
          <p:sp>
            <p:nvSpPr>
              <p:cNvPr id="149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3" name="Group 156"/>
            <p:cNvGrpSpPr>
              <a:grpSpLocks/>
            </p:cNvGrpSpPr>
            <p:nvPr userDrawn="1"/>
          </p:nvGrpSpPr>
          <p:grpSpPr bwMode="auto">
            <a:xfrm>
              <a:off x="998528" y="5298398"/>
              <a:ext cx="163291" cy="105273"/>
              <a:chOff x="1593" y="1143"/>
              <a:chExt cx="244" cy="157"/>
            </a:xfrm>
          </p:grpSpPr>
          <p:sp>
            <p:nvSpPr>
              <p:cNvPr id="145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6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7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8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4" name="Group 161"/>
            <p:cNvGrpSpPr>
              <a:grpSpLocks/>
            </p:cNvGrpSpPr>
            <p:nvPr userDrawn="1"/>
          </p:nvGrpSpPr>
          <p:grpSpPr bwMode="auto">
            <a:xfrm>
              <a:off x="577634" y="5298398"/>
              <a:ext cx="164629" cy="104917"/>
              <a:chOff x="1592" y="892"/>
              <a:chExt cx="246" cy="157"/>
            </a:xfrm>
          </p:grpSpPr>
          <p:sp>
            <p:nvSpPr>
              <p:cNvPr id="141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2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3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4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aphicFrame>
          <p:nvGraphicFramePr>
            <p:cNvPr id="15" name="Object 166"/>
            <p:cNvGraphicFramePr>
              <a:graphicFrameLocks noChangeAspect="1"/>
            </p:cNvGraphicFramePr>
            <p:nvPr/>
          </p:nvGraphicFramePr>
          <p:xfrm>
            <a:off x="3122677" y="5298398"/>
            <a:ext cx="168034" cy="109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920" name="Clip" r:id="rId4" imgW="3809524" imgH="2619048" progId="">
                    <p:embed/>
                  </p:oleObj>
                </mc:Choice>
                <mc:Fallback>
                  <p:oleObj name="Clip" r:id="rId4" imgW="3809524" imgH="2619048" progId="">
                    <p:embed/>
                    <p:pic>
                      <p:nvPicPr>
                        <p:cNvPr id="0" name="Object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2677" y="5298398"/>
                          <a:ext cx="168034" cy="1093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" name="Group 256"/>
            <p:cNvGrpSpPr>
              <a:grpSpLocks/>
            </p:cNvGrpSpPr>
            <p:nvPr userDrawn="1"/>
          </p:nvGrpSpPr>
          <p:grpSpPr bwMode="auto">
            <a:xfrm>
              <a:off x="1422513" y="5298398"/>
              <a:ext cx="163489" cy="106268"/>
              <a:chOff x="7877798" y="2333052"/>
              <a:chExt cx="253806" cy="164973"/>
            </a:xfrm>
          </p:grpSpPr>
          <p:sp>
            <p:nvSpPr>
              <p:cNvPr id="139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0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7" name="Group 228"/>
            <p:cNvGrpSpPr>
              <a:grpSpLocks/>
            </p:cNvGrpSpPr>
            <p:nvPr userDrawn="1"/>
          </p:nvGrpSpPr>
          <p:grpSpPr bwMode="auto">
            <a:xfrm>
              <a:off x="2274076" y="5298398"/>
              <a:ext cx="164978" cy="109010"/>
              <a:chOff x="4188" y="2157"/>
              <a:chExt cx="238" cy="162"/>
            </a:xfrm>
          </p:grpSpPr>
          <p:sp>
            <p:nvSpPr>
              <p:cNvPr id="12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aphicFrame>
          <p:nvGraphicFramePr>
            <p:cNvPr id="18" name="Object 252"/>
            <p:cNvGraphicFramePr>
              <a:graphicFrameLocks noChangeAspect="1"/>
            </p:cNvGraphicFramePr>
            <p:nvPr/>
          </p:nvGraphicFramePr>
          <p:xfrm>
            <a:off x="369889" y="5298398"/>
            <a:ext cx="159887" cy="104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921" name="Clip" r:id="rId6" imgW="2835360" imgH="1920600" progId="">
                    <p:embed/>
                  </p:oleObj>
                </mc:Choice>
                <mc:Fallback>
                  <p:oleObj name="Clip" r:id="rId6" imgW="2835360" imgH="1920600" progId="">
                    <p:embed/>
                    <p:pic>
                      <p:nvPicPr>
                        <p:cNvPr id="0" name="Object 2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889" y="5298398"/>
                          <a:ext cx="159887" cy="104250"/>
                        </a:xfrm>
                        <a:prstGeom prst="rect">
                          <a:avLst/>
                        </a:prstGeom>
                        <a:noFill/>
                        <a:ln w="63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Group 214"/>
            <p:cNvGrpSpPr>
              <a:grpSpLocks/>
            </p:cNvGrpSpPr>
            <p:nvPr userDrawn="1"/>
          </p:nvGrpSpPr>
          <p:grpSpPr bwMode="auto">
            <a:xfrm>
              <a:off x="1847017" y="5298398"/>
              <a:ext cx="166365" cy="106293"/>
              <a:chOff x="4187" y="2402"/>
              <a:chExt cx="240" cy="161"/>
            </a:xfrm>
          </p:grpSpPr>
          <p:sp>
            <p:nvSpPr>
              <p:cNvPr id="12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0" name="Group 269"/>
            <p:cNvGrpSpPr>
              <a:grpSpLocks noChangeAspect="1"/>
            </p:cNvGrpSpPr>
            <p:nvPr userDrawn="1"/>
          </p:nvGrpSpPr>
          <p:grpSpPr bwMode="auto">
            <a:xfrm>
              <a:off x="790121" y="5298398"/>
              <a:ext cx="160549" cy="102873"/>
              <a:chOff x="4214" y="2064"/>
              <a:chExt cx="242" cy="157"/>
            </a:xfrm>
          </p:grpSpPr>
          <p:sp>
            <p:nvSpPr>
              <p:cNvPr id="118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9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/>
              </a:p>
            </p:txBody>
          </p:sp>
          <p:sp>
            <p:nvSpPr>
              <p:cNvPr id="120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/>
              </a:p>
            </p:txBody>
          </p:sp>
          <p:sp>
            <p:nvSpPr>
              <p:cNvPr id="121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/>
              </a:p>
            </p:txBody>
          </p:sp>
        </p:grpSp>
        <p:grpSp>
          <p:nvGrpSpPr>
            <p:cNvPr id="21" name="Group 16"/>
            <p:cNvGrpSpPr>
              <a:grpSpLocks/>
            </p:cNvGrpSpPr>
            <p:nvPr userDrawn="1"/>
          </p:nvGrpSpPr>
          <p:grpSpPr bwMode="auto">
            <a:xfrm>
              <a:off x="1854256" y="5092835"/>
              <a:ext cx="163609" cy="106293"/>
              <a:chOff x="1116" y="1646"/>
              <a:chExt cx="245" cy="151"/>
            </a:xfrm>
          </p:grpSpPr>
          <p:sp>
            <p:nvSpPr>
              <p:cNvPr id="115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7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2" name="Group 21"/>
            <p:cNvGrpSpPr>
              <a:grpSpLocks/>
            </p:cNvGrpSpPr>
            <p:nvPr userDrawn="1"/>
          </p:nvGrpSpPr>
          <p:grpSpPr bwMode="auto">
            <a:xfrm>
              <a:off x="3341609" y="5092835"/>
              <a:ext cx="163288" cy="104917"/>
              <a:chOff x="1117" y="2897"/>
              <a:chExt cx="243" cy="157"/>
            </a:xfrm>
          </p:grpSpPr>
          <p:sp>
            <p:nvSpPr>
              <p:cNvPr id="111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2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3" name="Group 25"/>
            <p:cNvGrpSpPr>
              <a:grpSpLocks/>
            </p:cNvGrpSpPr>
            <p:nvPr userDrawn="1"/>
          </p:nvGrpSpPr>
          <p:grpSpPr bwMode="auto">
            <a:xfrm>
              <a:off x="3130146" y="5092835"/>
              <a:ext cx="163288" cy="104917"/>
              <a:chOff x="1118" y="2646"/>
              <a:chExt cx="243" cy="157"/>
            </a:xfrm>
          </p:grpSpPr>
          <p:sp>
            <p:nvSpPr>
              <p:cNvPr id="107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9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4" name="Group 30"/>
            <p:cNvGrpSpPr>
              <a:grpSpLocks/>
            </p:cNvGrpSpPr>
            <p:nvPr userDrawn="1"/>
          </p:nvGrpSpPr>
          <p:grpSpPr bwMode="auto">
            <a:xfrm>
              <a:off x="2277513" y="5092835"/>
              <a:ext cx="163288" cy="104596"/>
              <a:chOff x="1117" y="2143"/>
              <a:chExt cx="243" cy="155"/>
            </a:xfrm>
          </p:grpSpPr>
          <p:sp>
            <p:nvSpPr>
              <p:cNvPr id="103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6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2066045" y="5092835"/>
              <a:ext cx="163288" cy="104596"/>
              <a:chOff x="1117" y="1892"/>
              <a:chExt cx="243" cy="155"/>
            </a:xfrm>
          </p:grpSpPr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1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2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6" name="Group 255"/>
            <p:cNvGrpSpPr>
              <a:grpSpLocks/>
            </p:cNvGrpSpPr>
            <p:nvPr userDrawn="1"/>
          </p:nvGrpSpPr>
          <p:grpSpPr bwMode="auto">
            <a:xfrm>
              <a:off x="1431114" y="5092835"/>
              <a:ext cx="163489" cy="106268"/>
              <a:chOff x="7106991" y="2034190"/>
              <a:chExt cx="255683" cy="163929"/>
            </a:xfrm>
          </p:grpSpPr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8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7" name="Group 254"/>
            <p:cNvGrpSpPr>
              <a:grpSpLocks/>
            </p:cNvGrpSpPr>
            <p:nvPr userDrawn="1"/>
          </p:nvGrpSpPr>
          <p:grpSpPr bwMode="auto">
            <a:xfrm>
              <a:off x="581678" y="5092835"/>
              <a:ext cx="163489" cy="110355"/>
              <a:chOff x="6341261" y="2034186"/>
              <a:chExt cx="254095" cy="170190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8" name="Group 49"/>
            <p:cNvGrpSpPr>
              <a:grpSpLocks/>
            </p:cNvGrpSpPr>
            <p:nvPr userDrawn="1"/>
          </p:nvGrpSpPr>
          <p:grpSpPr bwMode="auto">
            <a:xfrm>
              <a:off x="369889" y="5092835"/>
              <a:ext cx="163609" cy="106293"/>
              <a:chOff x="529" y="1166"/>
              <a:chExt cx="245" cy="157"/>
            </a:xfrm>
          </p:grpSpPr>
          <p:sp>
            <p:nvSpPr>
              <p:cNvPr id="90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2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3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9" name="Group 54"/>
            <p:cNvGrpSpPr>
              <a:grpSpLocks/>
            </p:cNvGrpSpPr>
            <p:nvPr userDrawn="1"/>
          </p:nvGrpSpPr>
          <p:grpSpPr bwMode="auto">
            <a:xfrm>
              <a:off x="2488981" y="5092835"/>
              <a:ext cx="164632" cy="106293"/>
              <a:chOff x="1117" y="2394"/>
              <a:chExt cx="245" cy="157"/>
            </a:xfrm>
          </p:grpSpPr>
          <p:sp>
            <p:nvSpPr>
              <p:cNvPr id="79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0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1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3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4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5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6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7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8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9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0" name="Group 185"/>
            <p:cNvGrpSpPr>
              <a:grpSpLocks/>
            </p:cNvGrpSpPr>
            <p:nvPr userDrawn="1"/>
          </p:nvGrpSpPr>
          <p:grpSpPr bwMode="auto">
            <a:xfrm>
              <a:off x="1004798" y="5092835"/>
              <a:ext cx="164978" cy="104898"/>
              <a:chOff x="4187" y="1590"/>
              <a:chExt cx="238" cy="162"/>
            </a:xfrm>
          </p:grpSpPr>
          <p:sp>
            <p:nvSpPr>
              <p:cNvPr id="52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3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4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5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6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7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8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9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0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1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2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3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4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5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6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7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8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9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0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1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2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3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4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5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6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7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8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1" name="Group 223"/>
            <p:cNvGrpSpPr>
              <a:grpSpLocks/>
            </p:cNvGrpSpPr>
            <p:nvPr userDrawn="1"/>
          </p:nvGrpSpPr>
          <p:grpSpPr bwMode="auto">
            <a:xfrm>
              <a:off x="2701793" y="5092835"/>
              <a:ext cx="164978" cy="104897"/>
              <a:chOff x="4184" y="1339"/>
              <a:chExt cx="238" cy="162"/>
            </a:xfrm>
          </p:grpSpPr>
          <p:sp>
            <p:nvSpPr>
              <p:cNvPr id="48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9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0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1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2" name="Group 38"/>
            <p:cNvGrpSpPr>
              <a:grpSpLocks/>
            </p:cNvGrpSpPr>
            <p:nvPr userDrawn="1"/>
          </p:nvGrpSpPr>
          <p:grpSpPr bwMode="auto">
            <a:xfrm>
              <a:off x="1217956" y="5092835"/>
              <a:ext cx="164978" cy="104922"/>
              <a:chOff x="528" y="1773"/>
              <a:chExt cx="246" cy="156"/>
            </a:xfrm>
          </p:grpSpPr>
          <p:sp>
            <p:nvSpPr>
              <p:cNvPr id="44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5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6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7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3" name="Group 253"/>
            <p:cNvGrpSpPr>
              <a:grpSpLocks/>
            </p:cNvGrpSpPr>
            <p:nvPr userDrawn="1"/>
          </p:nvGrpSpPr>
          <p:grpSpPr bwMode="auto">
            <a:xfrm>
              <a:off x="793347" y="5092835"/>
              <a:ext cx="163271" cy="105273"/>
              <a:chOff x="528" y="1164"/>
              <a:chExt cx="237" cy="157"/>
            </a:xfrm>
          </p:grpSpPr>
          <p:sp>
            <p:nvSpPr>
              <p:cNvPr id="40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4" name="Picture 268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14951" y="5092835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 242"/>
            <p:cNvGrpSpPr>
              <a:grpSpLocks/>
            </p:cNvGrpSpPr>
            <p:nvPr userDrawn="1"/>
          </p:nvGrpSpPr>
          <p:grpSpPr bwMode="auto">
            <a:xfrm>
              <a:off x="1642783" y="5092835"/>
              <a:ext cx="163293" cy="104605"/>
              <a:chOff x="5555" y="2058"/>
              <a:chExt cx="245" cy="157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</p:grpSp>
      <p:sp>
        <p:nvSpPr>
          <p:cNvPr id="247" name="Rectangle 246"/>
          <p:cNvSpPr/>
          <p:nvPr userDrawn="1"/>
        </p:nvSpPr>
        <p:spPr bwMode="auto">
          <a:xfrm>
            <a:off x="10852843" y="6598214"/>
            <a:ext cx="1134139" cy="2445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4308" tIns="44308" rIns="44308" bIns="443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25444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8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46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35298" y="553831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32150" y="5108992"/>
            <a:ext cx="1095942" cy="11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48701" y="5244217"/>
            <a:ext cx="1095942" cy="11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70656" y="4939417"/>
            <a:ext cx="1095942" cy="11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4" name="Picture 5" descr="jason-big.pn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 rot="445958">
            <a:off x="2669502" y="3374428"/>
            <a:ext cx="1191409" cy="85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 userDrawn="1"/>
        </p:nvSpPr>
        <p:spPr bwMode="auto">
          <a:xfrm>
            <a:off x="2314237" y="1608858"/>
            <a:ext cx="1558951" cy="1558951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2" name="Picture 6" descr="metop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20313837">
            <a:off x="2737293" y="1966704"/>
            <a:ext cx="968240" cy="72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8" name="Oval 257"/>
          <p:cNvSpPr/>
          <p:nvPr userDrawn="1"/>
        </p:nvSpPr>
        <p:spPr bwMode="auto">
          <a:xfrm>
            <a:off x="160257" y="447025"/>
            <a:ext cx="1998280" cy="1998280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59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3" name="Picture 6" descr="metop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20313837">
            <a:off x="1270996" y="3937937"/>
            <a:ext cx="1768882" cy="132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" name="Picture 255" descr="sentinel3.png"/>
          <p:cNvPicPr>
            <a:picLocks noChangeAspect="1"/>
          </p:cNvPicPr>
          <p:nvPr userDrawn="1"/>
        </p:nvPicPr>
        <p:blipFill rotWithShape="1">
          <a:blip r:embed="rId13" cstate="print"/>
          <a:srcRect l="5998" t="2705" r="25074"/>
          <a:stretch/>
        </p:blipFill>
        <p:spPr>
          <a:xfrm>
            <a:off x="667857" y="1145124"/>
            <a:ext cx="843209" cy="669798"/>
          </a:xfrm>
          <a:prstGeom prst="rect">
            <a:avLst/>
          </a:prstGeom>
        </p:spPr>
      </p:pic>
      <p:sp>
        <p:nvSpPr>
          <p:cNvPr id="259" name="Oval 258"/>
          <p:cNvSpPr/>
          <p:nvPr userDrawn="1"/>
        </p:nvSpPr>
        <p:spPr bwMode="auto">
          <a:xfrm>
            <a:off x="228845" y="2573024"/>
            <a:ext cx="1998280" cy="1998280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59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7" name="Picture 256" descr="sentinel3.png"/>
          <p:cNvPicPr>
            <a:picLocks noChangeAspect="1"/>
          </p:cNvPicPr>
          <p:nvPr userDrawn="1"/>
        </p:nvPicPr>
        <p:blipFill rotWithShape="1">
          <a:blip r:embed="rId13" cstate="print"/>
          <a:srcRect l="5998" t="2705" r="25074"/>
          <a:stretch/>
        </p:blipFill>
        <p:spPr>
          <a:xfrm>
            <a:off x="523299" y="3178572"/>
            <a:ext cx="1409372" cy="1119526"/>
          </a:xfrm>
          <a:prstGeom prst="rect">
            <a:avLst/>
          </a:prstGeom>
        </p:spPr>
      </p:pic>
      <p:sp>
        <p:nvSpPr>
          <p:cNvPr id="260" name="Oval 259"/>
          <p:cNvSpPr/>
          <p:nvPr userDrawn="1"/>
        </p:nvSpPr>
        <p:spPr bwMode="auto">
          <a:xfrm>
            <a:off x="3718416" y="2013213"/>
            <a:ext cx="1558951" cy="1558951"/>
          </a:xfrm>
          <a:prstGeom prst="ellipse">
            <a:avLst/>
          </a:prstGeom>
          <a:gradFill flip="none" rotWithShape="1">
            <a:gsLst>
              <a:gs pos="57000">
                <a:schemeClr val="bg1">
                  <a:alpha val="0"/>
                </a:schemeClr>
              </a:gs>
              <a:gs pos="0">
                <a:schemeClr val="accent2">
                  <a:lumMod val="75000"/>
                  <a:alpha val="48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5" name="Picture 5" descr="jason-big.pn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 rot="445958">
            <a:off x="4099985" y="2561597"/>
            <a:ext cx="795814" cy="56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" name="Oval 260"/>
          <p:cNvSpPr/>
          <p:nvPr userDrawn="1"/>
        </p:nvSpPr>
        <p:spPr bwMode="auto">
          <a:xfrm>
            <a:off x="5546139" y="3626136"/>
            <a:ext cx="1558951" cy="1558951"/>
          </a:xfrm>
          <a:prstGeom prst="ellipse">
            <a:avLst/>
          </a:prstGeom>
          <a:gradFill flip="none" rotWithShape="1">
            <a:gsLst>
              <a:gs pos="57000">
                <a:schemeClr val="bg1">
                  <a:alpha val="0"/>
                </a:schemeClr>
              </a:gs>
              <a:gs pos="0">
                <a:srgbClr val="00B5E2">
                  <a:alpha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1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 rot="19090163">
            <a:off x="5949465" y="4025891"/>
            <a:ext cx="752301" cy="75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/>
          <p:cNvSpPr/>
          <p:nvPr userDrawn="1"/>
        </p:nvSpPr>
        <p:spPr bwMode="auto">
          <a:xfrm>
            <a:off x="6383383" y="3413760"/>
            <a:ext cx="5808619" cy="655080"/>
          </a:xfrm>
          <a:prstGeom prst="rect">
            <a:avLst/>
          </a:prstGeom>
          <a:solidFill>
            <a:schemeClr val="tx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4308" tIns="44308" rIns="44308" bIns="443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25444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8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383383" y="3413760"/>
            <a:ext cx="5556649" cy="655080"/>
          </a:xfrm>
        </p:spPr>
        <p:txBody>
          <a:bodyPr anchor="ctr"/>
          <a:lstStyle>
            <a:lvl1pPr marL="0" indent="0" algn="r">
              <a:buNone/>
              <a:defRPr sz="2800" b="1">
                <a:solidFill>
                  <a:schemeClr val="bg1"/>
                </a:solidFill>
              </a:defRPr>
            </a:lvl1pPr>
            <a:lvl2pPr marL="562722" indent="0">
              <a:buNone/>
              <a:defRPr sz="3200">
                <a:solidFill>
                  <a:schemeClr val="bg1"/>
                </a:solidFill>
              </a:defRPr>
            </a:lvl2pPr>
            <a:lvl3pPr marL="1125443" indent="0">
              <a:buNone/>
              <a:defRPr sz="3200">
                <a:solidFill>
                  <a:schemeClr val="bg1"/>
                </a:solidFill>
              </a:defRPr>
            </a:lvl3pPr>
            <a:lvl4pPr marL="1688165" indent="0">
              <a:buNone/>
              <a:defRPr sz="3200">
                <a:solidFill>
                  <a:schemeClr val="bg1"/>
                </a:solidFill>
              </a:defRPr>
            </a:lvl4pPr>
            <a:lvl5pPr marL="2250887" indent="0">
              <a:buNone/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310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19907"/>
          </a:xfrm>
        </p:spPr>
        <p:txBody>
          <a:bodyPr/>
          <a:lstStyle>
            <a:lvl1pPr marL="221544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8" y="1237127"/>
            <a:ext cx="11627339" cy="5262675"/>
          </a:xfrm>
        </p:spPr>
        <p:txBody>
          <a:bodyPr>
            <a:normAutofit/>
          </a:bodyPr>
          <a:lstStyle>
            <a:lvl1pPr marL="310162" indent="-310162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19907"/>
          </a:xfrm>
        </p:spPr>
        <p:txBody>
          <a:bodyPr/>
          <a:lstStyle>
            <a:lvl1pPr marL="221544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8" y="1237127"/>
            <a:ext cx="11627339" cy="5262675"/>
          </a:xfrm>
        </p:spPr>
        <p:txBody>
          <a:bodyPr>
            <a:normAutofit/>
          </a:bodyPr>
          <a:lstStyle>
            <a:lvl1pPr marL="310162" indent="-310162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3432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19907"/>
          </a:xfrm>
        </p:spPr>
        <p:txBody>
          <a:bodyPr/>
          <a:lstStyle>
            <a:lvl1pPr marL="221544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8" y="1237127"/>
            <a:ext cx="11627339" cy="5262675"/>
          </a:xfrm>
        </p:spPr>
        <p:txBody>
          <a:bodyPr>
            <a:normAutofit/>
          </a:bodyPr>
          <a:lstStyle>
            <a:lvl1pPr marL="310162" indent="-310162">
              <a:spcBef>
                <a:spcPts val="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64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" y="4"/>
            <a:ext cx="12191998" cy="100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248" y="1307465"/>
            <a:ext cx="11627339" cy="52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Rectangle 61" title="[DM_E_CONFID]"/>
          <p:cNvSpPr>
            <a:spLocks noChangeArrowheads="1"/>
          </p:cNvSpPr>
          <p:nvPr userDrawn="1"/>
        </p:nvSpPr>
        <p:spPr bwMode="auto">
          <a:xfrm>
            <a:off x="4736126" y="6649210"/>
            <a:ext cx="3113648" cy="15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endParaRPr lang="de-DE" sz="985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61" title="[DM_E_DOC_NO], v[DM_E_VER_NO], [DM_E_ISS_DATE]"/>
          <p:cNvSpPr>
            <a:spLocks noChangeArrowheads="1"/>
          </p:cNvSpPr>
          <p:nvPr userDrawn="1"/>
        </p:nvSpPr>
        <p:spPr bwMode="auto">
          <a:xfrm>
            <a:off x="665872" y="6649210"/>
            <a:ext cx="3395003" cy="15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nn-NO" sz="985" b="0" baseline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EUM/SEP/VWG/19/1074064, v1, 10 April 2019</a:t>
            </a:r>
            <a:endParaRPr lang="de-DE" sz="985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218080" y="6593586"/>
            <a:ext cx="359394" cy="262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F9CC606-8418-49EA-9DB7-3FFD72983DD3}" type="slidenum">
              <a:rPr lang="de-DE" sz="1108" b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GB" sz="1108" dirty="0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47550" y="6650388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72" r:id="rId2"/>
    <p:sldLayoutId id="2147487664" r:id="rId3"/>
    <p:sldLayoutId id="2147487671" r:id="rId4"/>
    <p:sldLayoutId id="2147487673" r:id="rId5"/>
  </p:sldLayoutIdLst>
  <p:transition/>
  <p:timing>
    <p:tnLst>
      <p:par>
        <p:cTn id="1" dur="indefinite" restart="never" nodeType="tmRoot"/>
      </p:par>
    </p:tnLst>
  </p:timing>
  <p:txStyles>
    <p:titleStyle>
      <a:lvl1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9pPr>
    </p:titleStyle>
    <p:bodyStyle>
      <a:lvl1pPr marL="328254" indent="-32825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431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914423" indent="-35170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939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406804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446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969526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954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532248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62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3094970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6pPr>
      <a:lvl7pPr marL="3657691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7pPr>
      <a:lvl8pPr marL="4220413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8pPr>
      <a:lvl9pPr marL="4783135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vocabulary-manager/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 txBox="1">
            <a:spLocks noChangeArrowheads="1"/>
          </p:cNvSpPr>
          <p:nvPr/>
        </p:nvSpPr>
        <p:spPr>
          <a:xfrm>
            <a:off x="6111631" y="3961048"/>
            <a:ext cx="5799015" cy="2094522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3400"/>
              </a:lnSpc>
              <a:buNone/>
              <a:defRPr sz="2400" b="0" cap="none" baseline="0">
                <a:solidFill>
                  <a:srgbClr val="00205B"/>
                </a:solidFill>
              </a:defRPr>
            </a:lvl1pPr>
          </a:lstStyle>
          <a:p>
            <a:pPr lvl="0">
              <a:spcBef>
                <a:spcPct val="20000"/>
              </a:spcBef>
              <a:defRPr/>
            </a:pPr>
            <a:r>
              <a:rPr lang="en-US" sz="2462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IPET-CM-III </a:t>
            </a:r>
            <a:r>
              <a:rPr lang="en-US" sz="2462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Doc. 8.5</a:t>
            </a:r>
            <a:endParaRPr lang="en-US" sz="2462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Simon Elliott </a:t>
            </a:r>
            <a:r>
              <a:rPr 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Daniel Lee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Marrakech, 15-19 April, 2019</a:t>
            </a:r>
            <a:endParaRPr lang="en-GB" sz="20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 title="[DM_DOCNAME]"/>
          <p:cNvSpPr txBox="1"/>
          <p:nvPr/>
        </p:nvSpPr>
        <p:spPr>
          <a:xfrm>
            <a:off x="3159138" y="1491607"/>
            <a:ext cx="8755200" cy="2436924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r">
              <a:defRPr/>
            </a:pPr>
            <a:r>
              <a:rPr lang="en-US" sz="3446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3446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VocabularyManager</a:t>
            </a:r>
            <a:r>
              <a:rPr lang="en-US" sz="3446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r">
              <a:defRPr/>
            </a:pPr>
            <a:r>
              <a:rPr lang="en-US" sz="3446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 tool for managing </a:t>
            </a:r>
          </a:p>
          <a:p>
            <a:pPr algn="r">
              <a:defRPr/>
            </a:pPr>
            <a:r>
              <a:rPr lang="en-US" sz="3446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BUFR tables</a:t>
            </a:r>
            <a:endParaRPr lang="en-GB" sz="3446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Features: Import / </a:t>
            </a:r>
            <a:r>
              <a:rPr lang="en-GB" dirty="0"/>
              <a:t>e</a:t>
            </a:r>
            <a:r>
              <a:rPr lang="en-GB" dirty="0" smtClean="0"/>
              <a:t>xport capabilities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8" y="1164004"/>
            <a:ext cx="7068475" cy="5262675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They can be imported from WMO (canonical source) or from </a:t>
            </a:r>
            <a:r>
              <a:rPr lang="en-GB" dirty="0" err="1" smtClean="0"/>
              <a:t>ecCodes</a:t>
            </a:r>
            <a:r>
              <a:rPr lang="en-GB" dirty="0" smtClean="0"/>
              <a:t> (for exchange between Centres)</a:t>
            </a:r>
          </a:p>
          <a:p>
            <a:endParaRPr lang="en-GB" dirty="0"/>
          </a:p>
          <a:p>
            <a:r>
              <a:rPr lang="en-GB" dirty="0" smtClean="0"/>
              <a:t>They can be exported in WMO XML, BUFRDC and </a:t>
            </a:r>
            <a:r>
              <a:rPr lang="en-GB" dirty="0" err="1" smtClean="0"/>
              <a:t>ecCodes</a:t>
            </a:r>
            <a:r>
              <a:rPr lang="en-GB" dirty="0" smtClean="0"/>
              <a:t> formats ... and perhaps more in the future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723" y="1092578"/>
            <a:ext cx="4558863" cy="53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67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Features: Integrity checks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Anyone can export tables, only administrators can import / create new entries</a:t>
            </a:r>
          </a:p>
          <a:p>
            <a:endParaRPr lang="en-GB" dirty="0" smtClean="0"/>
          </a:p>
          <a:p>
            <a:r>
              <a:rPr lang="en-GB" dirty="0" smtClean="0"/>
              <a:t>Table versions can be “frozen” to prevent accidental manipulation</a:t>
            </a:r>
          </a:p>
          <a:p>
            <a:endParaRPr lang="en-GB" dirty="0" smtClean="0"/>
          </a:p>
          <a:p>
            <a:r>
              <a:rPr lang="en-GB" dirty="0" smtClean="0"/>
              <a:t>Illegal descriptors produce errors (caveat: does not apply to flag/code tables)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0102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Features: Element creation guidance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514" y="1099503"/>
            <a:ext cx="5485140" cy="4013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" y="5845492"/>
            <a:ext cx="4800600" cy="409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561" y="2354580"/>
            <a:ext cx="5692439" cy="4023360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 bwMode="auto">
          <a:xfrm>
            <a:off x="2720340" y="5280660"/>
            <a:ext cx="484632" cy="487680"/>
          </a:xfrm>
          <a:prstGeom prst="down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5534492" y="5732335"/>
            <a:ext cx="978408" cy="484632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803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Features: Unpacking sequences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9" y="1237127"/>
            <a:ext cx="5759488" cy="5262675"/>
          </a:xfrm>
        </p:spPr>
        <p:txBody>
          <a:bodyPr/>
          <a:lstStyle/>
          <a:p>
            <a:r>
              <a:rPr lang="en-GB" dirty="0" smtClean="0"/>
              <a:t>Sequences can be expanded to what they would resolve to at runtime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736" y="1019908"/>
            <a:ext cx="5867851" cy="547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86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Features: Table version comparison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8" y="1237127"/>
            <a:ext cx="5069135" cy="5262675"/>
          </a:xfrm>
        </p:spPr>
        <p:txBody>
          <a:bodyPr/>
          <a:lstStyle/>
          <a:p>
            <a:r>
              <a:rPr lang="en-GB" dirty="0" smtClean="0"/>
              <a:t>Table versions can be compared graphically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383" y="1063127"/>
            <a:ext cx="6558203" cy="543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76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instances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>
                <a:hlinkClick r:id="rId2"/>
              </a:rPr>
              <a:t>From EUMETSAT network</a:t>
            </a:r>
            <a:endParaRPr lang="en-GB" dirty="0"/>
          </a:p>
          <a:p>
            <a:endParaRPr lang="en-GB" dirty="0" smtClean="0"/>
          </a:p>
          <a:p>
            <a:r>
              <a:rPr lang="en-GB" smtClean="0"/>
              <a:t>It </a:t>
            </a:r>
            <a:r>
              <a:rPr lang="en-GB" dirty="0" smtClean="0"/>
              <a:t>would also be possible to expose an instance to the Internet so that other Centres could download our tables in their format of choice</a:t>
            </a:r>
          </a:p>
          <a:p>
            <a:endParaRPr lang="en-GB" dirty="0"/>
          </a:p>
          <a:p>
            <a:r>
              <a:rPr lang="en-GB" dirty="0" smtClean="0"/>
              <a:t>It would be possible in principle to allow other Centres to deploy their own #</a:t>
            </a:r>
            <a:r>
              <a:rPr lang="en-GB" dirty="0" err="1" smtClean="0"/>
              <a:t>VocabularyManager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519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Simple, clean, clear: The 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450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Need for #</a:t>
            </a:r>
            <a:r>
              <a:rPr lang="en-GB" dirty="0" err="1" smtClean="0"/>
              <a:t>VocabularyManager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5996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BUFR at EUMETSAT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Several different facilities </a:t>
            </a:r>
            <a:r>
              <a:rPr lang="en-GB" dirty="0" smtClean="0"/>
              <a:t>encode products in BUFR</a:t>
            </a:r>
          </a:p>
          <a:p>
            <a:endParaRPr lang="en-GB" dirty="0" smtClean="0"/>
          </a:p>
          <a:p>
            <a:r>
              <a:rPr lang="en-GB" dirty="0" smtClean="0"/>
              <a:t>Different encoding/decoding software is used</a:t>
            </a:r>
          </a:p>
          <a:p>
            <a:endParaRPr lang="en-GB" dirty="0" smtClean="0"/>
          </a:p>
          <a:p>
            <a:r>
              <a:rPr lang="en-GB" dirty="0" smtClean="0"/>
              <a:t>Each software implementation uses a different table format</a:t>
            </a:r>
          </a:p>
          <a:p>
            <a:endParaRPr lang="en-GB" dirty="0"/>
          </a:p>
          <a:p>
            <a:r>
              <a:rPr lang="en-GB" dirty="0" smtClean="0"/>
              <a:t>The result: Effort to maintain all tables (including local tables) at all facilities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636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machine-readable BUFR tables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886" y="1389198"/>
            <a:ext cx="6299588" cy="14149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4886" y="3465575"/>
            <a:ext cx="6313972" cy="16211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4886" y="5206626"/>
            <a:ext cx="5218748" cy="1232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1389198"/>
            <a:ext cx="4705768" cy="5110662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 bwMode="auto">
          <a:xfrm>
            <a:off x="4408551" y="3223259"/>
            <a:ext cx="978408" cy="484632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19908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WMO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34886" y="1007196"/>
            <a:ext cx="1250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BUFRDC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34886" y="3065465"/>
            <a:ext cx="1247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 smtClean="0">
                <a:solidFill>
                  <a:schemeClr val="tx1"/>
                </a:solidFill>
              </a:rPr>
              <a:t>ecCodes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630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plot thickens: Local tables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9" y="1237127"/>
            <a:ext cx="7809912" cy="5262675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Part of the complexity of table maintenance is because EUMETSAT uses local tables</a:t>
            </a:r>
          </a:p>
          <a:p>
            <a:endParaRPr lang="en-GB" dirty="0"/>
          </a:p>
          <a:p>
            <a:r>
              <a:rPr lang="en-GB" dirty="0" smtClean="0"/>
              <a:t>Each software implements local tables differently</a:t>
            </a:r>
          </a:p>
          <a:p>
            <a:endParaRPr lang="en-GB" dirty="0"/>
          </a:p>
          <a:p>
            <a:r>
              <a:rPr lang="en-GB" dirty="0" smtClean="0"/>
              <a:t>Maintaining the local BUFR tables requires expert knowledge of BUFR </a:t>
            </a:r>
            <a:r>
              <a:rPr lang="en-GB" i="1" dirty="0" smtClean="0"/>
              <a:t>and</a:t>
            </a:r>
            <a:r>
              <a:rPr lang="en-GB" dirty="0" smtClean="0"/>
              <a:t> the software in question</a:t>
            </a:r>
          </a:p>
          <a:p>
            <a:endParaRPr lang="en-GB" dirty="0"/>
          </a:p>
          <a:p>
            <a:r>
              <a:rPr lang="en-GB" dirty="0" smtClean="0"/>
              <a:t>The tables must be implemented at every facility where BUFR are processed</a:t>
            </a:r>
            <a:endParaRPr lang="en-GB" dirty="0"/>
          </a:p>
        </p:txBody>
      </p:sp>
      <p:pic>
        <p:nvPicPr>
          <p:cNvPr id="5" name="Picture 2" descr="Keyboard using 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32778" y="2007460"/>
            <a:ext cx="5289009" cy="35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088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the process gets brittle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When we:</a:t>
            </a:r>
          </a:p>
          <a:p>
            <a:pPr lvl="1"/>
            <a:r>
              <a:rPr lang="en-GB" dirty="0"/>
              <a:t>C</a:t>
            </a:r>
            <a:r>
              <a:rPr lang="en-GB" dirty="0" smtClean="0"/>
              <a:t>reate local descriptors manually</a:t>
            </a:r>
          </a:p>
          <a:p>
            <a:pPr lvl="1"/>
            <a:r>
              <a:rPr lang="en-GB" dirty="0"/>
              <a:t>M</a:t>
            </a:r>
            <a:r>
              <a:rPr lang="en-GB" dirty="0" smtClean="0"/>
              <a:t>erge our local descriptors with WMO descriptors</a:t>
            </a:r>
          </a:p>
          <a:p>
            <a:pPr lvl="1"/>
            <a:r>
              <a:rPr lang="en-GB" dirty="0" smtClean="0"/>
              <a:t>Migrate between different software libraries</a:t>
            </a:r>
          </a:p>
          <a:p>
            <a:pPr lvl="1"/>
            <a:r>
              <a:rPr lang="en-GB" dirty="0" smtClean="0"/>
              <a:t>Deploy tailored tables to different facilities</a:t>
            </a:r>
          </a:p>
          <a:p>
            <a:pPr lvl="1"/>
            <a:r>
              <a:rPr lang="en-GB" dirty="0" smtClean="0"/>
              <a:t>Need to use new descriptors from WMO which aren’t packaged by the provider yet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9292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Meet the #</a:t>
            </a:r>
            <a:r>
              <a:rPr lang="en-GB" dirty="0" err="1" smtClean="0"/>
              <a:t>VocabularyManager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014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#</a:t>
            </a:r>
            <a:r>
              <a:rPr lang="en-GB" dirty="0" err="1" smtClean="0"/>
              <a:t>VocabularyManager’s</a:t>
            </a:r>
            <a:r>
              <a:rPr lang="en-GB" dirty="0" smtClean="0"/>
              <a:t> purpose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9" y="1237127"/>
            <a:ext cx="9160364" cy="5262675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Prevent mistakes when manually changing tables</a:t>
            </a:r>
          </a:p>
          <a:p>
            <a:endParaRPr lang="en-GB" dirty="0" smtClean="0"/>
          </a:p>
          <a:p>
            <a:r>
              <a:rPr lang="en-GB" dirty="0" smtClean="0"/>
              <a:t>Provide a single source of “canonical” BUFR tables at EUMETSAT</a:t>
            </a:r>
          </a:p>
          <a:p>
            <a:endParaRPr lang="en-GB" dirty="0"/>
          </a:p>
          <a:p>
            <a:r>
              <a:rPr lang="en-GB" dirty="0" smtClean="0"/>
              <a:t>Track changes and provide browsing capabilities </a:t>
            </a:r>
          </a:p>
          <a:p>
            <a:endParaRPr lang="en-GB" dirty="0"/>
          </a:p>
          <a:p>
            <a:r>
              <a:rPr lang="en-GB" dirty="0" smtClean="0"/>
              <a:t>Ensure independence from external software providers</a:t>
            </a:r>
            <a:endParaRPr lang="en-GB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8613" y="2944539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0333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Features: Format independence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8" y="1237127"/>
            <a:ext cx="5681315" cy="5262675"/>
          </a:xfrm>
        </p:spPr>
        <p:txBody>
          <a:bodyPr/>
          <a:lstStyle/>
          <a:p>
            <a:r>
              <a:rPr lang="en-GB" dirty="0" smtClean="0"/>
              <a:t>Table entries are stored independently of a text representation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726" y="1642442"/>
            <a:ext cx="6311861" cy="445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37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iewgraph Landscape Template [Read-Only]" id="{3D504BAE-B617-46E5-BC29-A2E5D16C4E40}" vid="{81130204-6B6C-4189-BC8B-F18C686F8D9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(viewgraph VWG) Landscape Template</Template>
  <TotalTime>10744</TotalTime>
  <Words>451</Words>
  <Application>Microsoft Office PowerPoint</Application>
  <PresentationFormat>Widescreen</PresentationFormat>
  <Paragraphs>72</Paragraphs>
  <Slides>16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Century Gothic</vt:lpstr>
      <vt:lpstr>Helvetica</vt:lpstr>
      <vt:lpstr>Tahoma</vt:lpstr>
      <vt:lpstr>Times New Roman</vt:lpstr>
      <vt:lpstr>Viewgraph Landscape Template</vt:lpstr>
      <vt:lpstr>Clip</vt:lpstr>
      <vt:lpstr>PowerPoint Presentation</vt:lpstr>
      <vt:lpstr>PowerPoint Presentation</vt:lpstr>
      <vt:lpstr>BUFR at EUMETSAT</vt:lpstr>
      <vt:lpstr>Common machine-readable BUFR tables</vt:lpstr>
      <vt:lpstr>The plot thickens: Local tables</vt:lpstr>
      <vt:lpstr>Where the process gets brittle</vt:lpstr>
      <vt:lpstr>PowerPoint Presentation</vt:lpstr>
      <vt:lpstr>#VocabularyManager’s purpose</vt:lpstr>
      <vt:lpstr>Features: Format independence</vt:lpstr>
      <vt:lpstr>Features: Import / export capabilities</vt:lpstr>
      <vt:lpstr>Features: Integrity checks</vt:lpstr>
      <vt:lpstr>Features: Element creation guidance</vt:lpstr>
      <vt:lpstr>Features: Unpacking sequences</vt:lpstr>
      <vt:lpstr>Features: Table version comparison</vt:lpstr>
      <vt:lpstr>Example instances</vt:lpstr>
      <vt:lpstr>PowerPoint Presentation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Killick</dc:creator>
  <cp:lastModifiedBy>Simon Elliott</cp:lastModifiedBy>
  <cp:revision>172</cp:revision>
  <cp:lastPrinted>2006-03-06T14:11:17Z</cp:lastPrinted>
  <dcterms:created xsi:type="dcterms:W3CDTF">2018-04-30T10:45:11Z</dcterms:created>
  <dcterms:modified xsi:type="dcterms:W3CDTF">2019-04-10T15:57:23Z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M_DOCNUM">
    <vt:lpwstr>1074064</vt:lpwstr>
  </property>
  <property fmtid="{D5CDD505-2E9C-101B-9397-08002B2CF9AE}" pid="3" name="DM_DOCNAME">
    <vt:lpwstr>Vocabulary Manager - A tool for managing BUFR tables</vt:lpwstr>
  </property>
  <property fmtid="{D5CDD505-2E9C-101B-9397-08002B2CF9AE}" pid="4" name="DM_AUTHOR">
    <vt:lpwstr>Daniel Lee</vt:lpwstr>
  </property>
  <property fmtid="{D5CDD505-2E9C-101B-9397-08002B2CF9AE}" pid="5" name="DM_E_DOC_NO">
    <vt:lpwstr>EUM/SEP/VWG/19/1074064</vt:lpwstr>
  </property>
  <property fmtid="{D5CDD505-2E9C-101B-9397-08002B2CF9AE}" pid="6" name="DM_E_VER_NO">
    <vt:lpwstr>1</vt:lpwstr>
  </property>
  <property fmtid="{D5CDD505-2E9C-101B-9397-08002B2CF9AE}" pid="7" name="DM_E_ISS_DATE">
    <vt:lpwstr>10 April 2019</vt:lpwstr>
  </property>
  <property fmtid="{D5CDD505-2E9C-101B-9397-08002B2CF9AE}" pid="8" name="DM_E_FROM_PERS2">
    <vt:lpwstr/>
  </property>
  <property fmtid="{D5CDD505-2E9C-101B-9397-08002B2CF9AE}" pid="9" name="DM_E_CONFID">
    <vt:lpwstr/>
  </property>
  <property fmtid="{D5CDD505-2E9C-101B-9397-08002B2CF9AE}" pid="10" name="DM_E_WBS_CODE">
    <vt:lpwstr/>
  </property>
  <property fmtid="{D5CDD505-2E9C-101B-9397-08002B2CF9AE}" pid="11" name="DM_E_DISTRIB">
    <vt:lpwstr/>
  </property>
</Properties>
</file>