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858000" cy="9144000"/>
  <p:defaultTextStyle>
    <a:defPPr>
      <a:defRPr lang="en-US"/>
    </a:defPPr>
    <a:lvl1pPr marL="0" algn="l" defTabSz="4176292" rtl="0" eaLnBrk="1" latinLnBrk="0" hangingPunct="1">
      <a:defRPr sz="8100" kern="1200">
        <a:solidFill>
          <a:schemeClr val="tx1"/>
        </a:solidFill>
        <a:latin typeface="+mn-lt"/>
        <a:ea typeface="+mn-ea"/>
        <a:cs typeface="+mn-cs"/>
      </a:defRPr>
    </a:lvl1pPr>
    <a:lvl2pPr marL="2088146" algn="l" defTabSz="4176292" rtl="0" eaLnBrk="1" latinLnBrk="0" hangingPunct="1">
      <a:defRPr sz="8100" kern="1200">
        <a:solidFill>
          <a:schemeClr val="tx1"/>
        </a:solidFill>
        <a:latin typeface="+mn-lt"/>
        <a:ea typeface="+mn-ea"/>
        <a:cs typeface="+mn-cs"/>
      </a:defRPr>
    </a:lvl2pPr>
    <a:lvl3pPr marL="4176292" algn="l" defTabSz="4176292" rtl="0" eaLnBrk="1" latinLnBrk="0" hangingPunct="1">
      <a:defRPr sz="8100" kern="1200">
        <a:solidFill>
          <a:schemeClr val="tx1"/>
        </a:solidFill>
        <a:latin typeface="+mn-lt"/>
        <a:ea typeface="+mn-ea"/>
        <a:cs typeface="+mn-cs"/>
      </a:defRPr>
    </a:lvl3pPr>
    <a:lvl4pPr marL="6264437" algn="l" defTabSz="4176292" rtl="0" eaLnBrk="1" latinLnBrk="0" hangingPunct="1">
      <a:defRPr sz="8100" kern="1200">
        <a:solidFill>
          <a:schemeClr val="tx1"/>
        </a:solidFill>
        <a:latin typeface="+mn-lt"/>
        <a:ea typeface="+mn-ea"/>
        <a:cs typeface="+mn-cs"/>
      </a:defRPr>
    </a:lvl4pPr>
    <a:lvl5pPr marL="8352583" algn="l" defTabSz="4176292" rtl="0" eaLnBrk="1" latinLnBrk="0" hangingPunct="1">
      <a:defRPr sz="8100" kern="1200">
        <a:solidFill>
          <a:schemeClr val="tx1"/>
        </a:solidFill>
        <a:latin typeface="+mn-lt"/>
        <a:ea typeface="+mn-ea"/>
        <a:cs typeface="+mn-cs"/>
      </a:defRPr>
    </a:lvl5pPr>
    <a:lvl6pPr marL="10440729" algn="l" defTabSz="4176292" rtl="0" eaLnBrk="1" latinLnBrk="0" hangingPunct="1">
      <a:defRPr sz="8100" kern="1200">
        <a:solidFill>
          <a:schemeClr val="tx1"/>
        </a:solidFill>
        <a:latin typeface="+mn-lt"/>
        <a:ea typeface="+mn-ea"/>
        <a:cs typeface="+mn-cs"/>
      </a:defRPr>
    </a:lvl6pPr>
    <a:lvl7pPr marL="12528875" algn="l" defTabSz="4176292" rtl="0" eaLnBrk="1" latinLnBrk="0" hangingPunct="1">
      <a:defRPr sz="8100" kern="1200">
        <a:solidFill>
          <a:schemeClr val="tx1"/>
        </a:solidFill>
        <a:latin typeface="+mn-lt"/>
        <a:ea typeface="+mn-ea"/>
        <a:cs typeface="+mn-cs"/>
      </a:defRPr>
    </a:lvl7pPr>
    <a:lvl8pPr marL="14617020" algn="l" defTabSz="4176292" rtl="0" eaLnBrk="1" latinLnBrk="0" hangingPunct="1">
      <a:defRPr sz="8100" kern="1200">
        <a:solidFill>
          <a:schemeClr val="tx1"/>
        </a:solidFill>
        <a:latin typeface="+mn-lt"/>
        <a:ea typeface="+mn-ea"/>
        <a:cs typeface="+mn-cs"/>
      </a:defRPr>
    </a:lvl8pPr>
    <a:lvl9pPr marL="16705166" algn="l" defTabSz="4176292"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8F8"/>
    <a:srgbClr val="E2CFF1"/>
    <a:srgbClr val="CBA9E5"/>
    <a:srgbClr val="C39BE1"/>
    <a:srgbClr val="AC75D5"/>
    <a:srgbClr val="A568D2"/>
    <a:srgbClr val="D9D9D9"/>
    <a:srgbClr val="33CCFF"/>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162" y="10734"/>
      </p:cViewPr>
      <p:guideLst>
        <p:guide orient="horz" pos="13484"/>
        <p:guide pos="953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autoTitleDeleted val="1"/>
    <c:view3D>
      <c:rotX val="40"/>
      <c:rotY val="200"/>
      <c:depthPercent val="100"/>
      <c:perspective val="80"/>
    </c:view3D>
    <c:plotArea>
      <c:layout>
        <c:manualLayout>
          <c:layoutTarget val="inner"/>
          <c:xMode val="edge"/>
          <c:yMode val="edge"/>
          <c:x val="6.2909676702588714E-4"/>
          <c:y val="2.831184375740225E-3"/>
          <c:w val="0.98615916955017302"/>
          <c:h val="0.97923875483949152"/>
        </c:manualLayout>
      </c:layout>
      <c:pie3DChart>
        <c:varyColors val="1"/>
        <c:ser>
          <c:idx val="0"/>
          <c:order val="0"/>
          <c:tx>
            <c:strRef>
              <c:f>Sheet1!$B$1</c:f>
              <c:strCache>
                <c:ptCount val="1"/>
                <c:pt idx="0">
                  <c:v>Sales</c:v>
                </c:pt>
              </c:strCache>
            </c:strRef>
          </c:tx>
          <c:spPr>
            <a:ln w="19050">
              <a:solidFill>
                <a:schemeClr val="tx1"/>
              </a:solidFill>
            </a:ln>
            <a:scene3d>
              <a:camera prst="orthographicFront"/>
              <a:lightRig rig="threePt" dir="t"/>
            </a:scene3d>
            <a:sp3d prstMaterial="metal">
              <a:bevelT w="254000" h="254000"/>
              <a:bevelB w="254000" h="254000"/>
              <a:contourClr>
                <a:srgbClr val="000000"/>
              </a:contourClr>
            </a:sp3d>
          </c:spPr>
          <c:dPt>
            <c:idx val="0"/>
            <c:explosion val="7"/>
            <c:spPr>
              <a:solidFill>
                <a:srgbClr val="FF5050">
                  <a:alpha val="80000"/>
                </a:srgbClr>
              </a:solidFill>
              <a:ln w="19050">
                <a:solidFill>
                  <a:schemeClr val="tx1"/>
                </a:solidFill>
              </a:ln>
              <a:scene3d>
                <a:camera prst="orthographicFront"/>
                <a:lightRig rig="threePt" dir="t"/>
              </a:scene3d>
              <a:sp3d prstMaterial="metal">
                <a:bevelT w="254000" h="254000"/>
                <a:bevelB w="254000" h="254000"/>
                <a:contourClr>
                  <a:srgbClr val="000000"/>
                </a:contourClr>
              </a:sp3d>
            </c:spPr>
          </c:dPt>
          <c:dPt>
            <c:idx val="1"/>
            <c:spPr>
              <a:solidFill>
                <a:srgbClr val="33CCFF">
                  <a:alpha val="80000"/>
                </a:srgbClr>
              </a:solidFill>
              <a:ln w="19050">
                <a:solidFill>
                  <a:schemeClr val="tx1"/>
                </a:solidFill>
              </a:ln>
              <a:scene3d>
                <a:camera prst="orthographicFront"/>
                <a:lightRig rig="threePt" dir="t"/>
              </a:scene3d>
              <a:sp3d prstMaterial="metal">
                <a:bevelT w="254000" h="254000"/>
                <a:bevelB w="254000" h="254000"/>
                <a:contourClr>
                  <a:srgbClr val="000000"/>
                </a:contourClr>
              </a:sp3d>
            </c:spPr>
          </c:dPt>
          <c:cat>
            <c:strRef>
              <c:f>Sheet1!$A$2:$A$3</c:f>
              <c:strCache>
                <c:ptCount val="2"/>
                <c:pt idx="0">
                  <c:v>Hydrogen</c:v>
                </c:pt>
                <c:pt idx="1">
                  <c:v>Helium</c:v>
                </c:pt>
              </c:strCache>
            </c:strRef>
          </c:cat>
          <c:val>
            <c:numRef>
              <c:f>Sheet1!$B$2:$B$3</c:f>
              <c:numCache>
                <c:formatCode>General</c:formatCode>
                <c:ptCount val="2"/>
                <c:pt idx="0">
                  <c:v>45</c:v>
                </c:pt>
                <c:pt idx="1">
                  <c:v>55</c:v>
                </c:pt>
              </c:numCache>
            </c:numRef>
          </c:val>
        </c:ser>
      </c:pie3DChart>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001" y="13298394"/>
            <a:ext cx="25737978" cy="9176087"/>
          </a:xfrm>
        </p:spPr>
        <p:txBody>
          <a:bodyPr/>
          <a:lstStyle/>
          <a:p>
            <a:r>
              <a:rPr lang="en-US" smtClean="0"/>
              <a:t>Click to edit Master title style</a:t>
            </a:r>
            <a:endParaRPr lang="en-CA"/>
          </a:p>
        </p:txBody>
      </p:sp>
      <p:sp>
        <p:nvSpPr>
          <p:cNvPr id="3" name="Subtitle 2"/>
          <p:cNvSpPr>
            <a:spLocks noGrp="1"/>
          </p:cNvSpPr>
          <p:nvPr>
            <p:ph type="subTitle" idx="1"/>
          </p:nvPr>
        </p:nvSpPr>
        <p:spPr>
          <a:xfrm>
            <a:off x="4541998" y="24258165"/>
            <a:ext cx="21195984" cy="10939956"/>
          </a:xfrm>
        </p:spPr>
        <p:txBody>
          <a:bodyPr/>
          <a:lstStyle>
            <a:lvl1pPr marL="0" indent="0" algn="ctr">
              <a:buNone/>
              <a:defRPr>
                <a:solidFill>
                  <a:schemeClr val="tx1">
                    <a:tint val="75000"/>
                  </a:schemeClr>
                </a:solidFill>
              </a:defRPr>
            </a:lvl1pPr>
            <a:lvl2pPr marL="2088146" indent="0" algn="ctr">
              <a:buNone/>
              <a:defRPr>
                <a:solidFill>
                  <a:schemeClr val="tx1">
                    <a:tint val="75000"/>
                  </a:schemeClr>
                </a:solidFill>
              </a:defRPr>
            </a:lvl2pPr>
            <a:lvl3pPr marL="4176292" indent="0" algn="ctr">
              <a:buNone/>
              <a:defRPr>
                <a:solidFill>
                  <a:schemeClr val="tx1">
                    <a:tint val="75000"/>
                  </a:schemeClr>
                </a:solidFill>
              </a:defRPr>
            </a:lvl3pPr>
            <a:lvl4pPr marL="6264437" indent="0" algn="ctr">
              <a:buNone/>
              <a:defRPr>
                <a:solidFill>
                  <a:schemeClr val="tx1">
                    <a:tint val="75000"/>
                  </a:schemeClr>
                </a:solidFill>
              </a:defRPr>
            </a:lvl4pPr>
            <a:lvl5pPr marL="8352583" indent="0" algn="ctr">
              <a:buNone/>
              <a:defRPr>
                <a:solidFill>
                  <a:schemeClr val="tx1">
                    <a:tint val="75000"/>
                  </a:schemeClr>
                </a:solidFill>
              </a:defRPr>
            </a:lvl5pPr>
            <a:lvl6pPr marL="10440729" indent="0" algn="ctr">
              <a:buNone/>
              <a:defRPr>
                <a:solidFill>
                  <a:schemeClr val="tx1">
                    <a:tint val="75000"/>
                  </a:schemeClr>
                </a:solidFill>
              </a:defRPr>
            </a:lvl6pPr>
            <a:lvl7pPr marL="12528875" indent="0" algn="ctr">
              <a:buNone/>
              <a:defRPr>
                <a:solidFill>
                  <a:schemeClr val="tx1">
                    <a:tint val="75000"/>
                  </a:schemeClr>
                </a:solidFill>
              </a:defRPr>
            </a:lvl7pPr>
            <a:lvl8pPr marL="14617020" indent="0" algn="ctr">
              <a:buNone/>
              <a:defRPr>
                <a:solidFill>
                  <a:schemeClr val="tx1">
                    <a:tint val="75000"/>
                  </a:schemeClr>
                </a:solidFill>
              </a:defRPr>
            </a:lvl8pPr>
            <a:lvl9pPr marL="16705166"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24044" y="4211491"/>
            <a:ext cx="8878971" cy="8976907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71357" y="4211491"/>
            <a:ext cx="26148019" cy="89769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2" y="27508444"/>
            <a:ext cx="25737978" cy="8502250"/>
          </a:xfrm>
        </p:spPr>
        <p:txBody>
          <a:bodyPr anchor="t"/>
          <a:lstStyle>
            <a:lvl1pPr algn="l">
              <a:defRPr sz="18300" b="1" cap="all"/>
            </a:lvl1pPr>
          </a:lstStyle>
          <a:p>
            <a:r>
              <a:rPr lang="en-US" smtClean="0"/>
              <a:t>Click to edit Master title style</a:t>
            </a:r>
            <a:endParaRPr lang="en-CA"/>
          </a:p>
        </p:txBody>
      </p:sp>
      <p:sp>
        <p:nvSpPr>
          <p:cNvPr id="3" name="Text Placeholder 2"/>
          <p:cNvSpPr>
            <a:spLocks noGrp="1"/>
          </p:cNvSpPr>
          <p:nvPr>
            <p:ph type="body" idx="1"/>
          </p:nvPr>
        </p:nvSpPr>
        <p:spPr>
          <a:xfrm>
            <a:off x="2391912" y="18144081"/>
            <a:ext cx="25737978" cy="9364362"/>
          </a:xfrm>
        </p:spPr>
        <p:txBody>
          <a:bodyPr anchor="b"/>
          <a:lstStyle>
            <a:lvl1pPr marL="0" indent="0">
              <a:buNone/>
              <a:defRPr sz="9100">
                <a:solidFill>
                  <a:schemeClr val="tx1">
                    <a:tint val="75000"/>
                  </a:schemeClr>
                </a:solidFill>
              </a:defRPr>
            </a:lvl1pPr>
            <a:lvl2pPr marL="2088146" indent="0">
              <a:buNone/>
              <a:defRPr sz="8100">
                <a:solidFill>
                  <a:schemeClr val="tx1">
                    <a:tint val="75000"/>
                  </a:schemeClr>
                </a:solidFill>
              </a:defRPr>
            </a:lvl2pPr>
            <a:lvl3pPr marL="4176292" indent="0">
              <a:buNone/>
              <a:defRPr sz="7400">
                <a:solidFill>
                  <a:schemeClr val="tx1">
                    <a:tint val="75000"/>
                  </a:schemeClr>
                </a:solidFill>
              </a:defRPr>
            </a:lvl3pPr>
            <a:lvl4pPr marL="6264437" indent="0">
              <a:buNone/>
              <a:defRPr sz="6300">
                <a:solidFill>
                  <a:schemeClr val="tx1">
                    <a:tint val="75000"/>
                  </a:schemeClr>
                </a:solidFill>
              </a:defRPr>
            </a:lvl4pPr>
            <a:lvl5pPr marL="8352583" indent="0">
              <a:buNone/>
              <a:defRPr sz="6300">
                <a:solidFill>
                  <a:schemeClr val="tx1">
                    <a:tint val="75000"/>
                  </a:schemeClr>
                </a:solidFill>
              </a:defRPr>
            </a:lvl5pPr>
            <a:lvl6pPr marL="10440729" indent="0">
              <a:buNone/>
              <a:defRPr sz="6300">
                <a:solidFill>
                  <a:schemeClr val="tx1">
                    <a:tint val="75000"/>
                  </a:schemeClr>
                </a:solidFill>
              </a:defRPr>
            </a:lvl6pPr>
            <a:lvl7pPr marL="12528875" indent="0">
              <a:buNone/>
              <a:defRPr sz="6300">
                <a:solidFill>
                  <a:schemeClr val="tx1">
                    <a:tint val="75000"/>
                  </a:schemeClr>
                </a:solidFill>
              </a:defRPr>
            </a:lvl7pPr>
            <a:lvl8pPr marL="14617020" indent="0">
              <a:buNone/>
              <a:defRPr sz="6300">
                <a:solidFill>
                  <a:schemeClr val="tx1">
                    <a:tint val="75000"/>
                  </a:schemeClr>
                </a:solidFill>
              </a:defRPr>
            </a:lvl8pPr>
            <a:lvl9pPr marL="16705166"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71353" y="24545539"/>
            <a:ext cx="17510866" cy="69435027"/>
          </a:xfrm>
        </p:spPr>
        <p:txBody>
          <a:bodyPr/>
          <a:lstStyle>
            <a:lvl1pPr>
              <a:defRPr sz="12700"/>
            </a:lvl1pPr>
            <a:lvl2pPr>
              <a:defRPr sz="109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19986887" y="24545539"/>
            <a:ext cx="17516124" cy="69435027"/>
          </a:xfrm>
        </p:spPr>
        <p:txBody>
          <a:bodyPr/>
          <a:lstStyle>
            <a:lvl1pPr>
              <a:defRPr sz="12700"/>
            </a:lvl1pPr>
            <a:lvl2pPr>
              <a:defRPr sz="109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7"/>
            <a:ext cx="27251977" cy="7134753"/>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13999" y="9582376"/>
            <a:ext cx="13378913" cy="3993477"/>
          </a:xfrm>
        </p:spPr>
        <p:txBody>
          <a:bodyPr anchor="b"/>
          <a:lstStyle>
            <a:lvl1pPr marL="0" indent="0">
              <a:buNone/>
              <a:defRPr sz="10900" b="1"/>
            </a:lvl1pPr>
            <a:lvl2pPr marL="2088146" indent="0">
              <a:buNone/>
              <a:defRPr sz="9100" b="1"/>
            </a:lvl2pPr>
            <a:lvl3pPr marL="4176292" indent="0">
              <a:buNone/>
              <a:defRPr sz="8100" b="1"/>
            </a:lvl3pPr>
            <a:lvl4pPr marL="6264437" indent="0">
              <a:buNone/>
              <a:defRPr sz="7400" b="1"/>
            </a:lvl4pPr>
            <a:lvl5pPr marL="8352583" indent="0">
              <a:buNone/>
              <a:defRPr sz="7400" b="1"/>
            </a:lvl5pPr>
            <a:lvl6pPr marL="10440729" indent="0">
              <a:buNone/>
              <a:defRPr sz="7400" b="1"/>
            </a:lvl6pPr>
            <a:lvl7pPr marL="12528875" indent="0">
              <a:buNone/>
              <a:defRPr sz="7400" b="1"/>
            </a:lvl7pPr>
            <a:lvl8pPr marL="14617020" indent="0">
              <a:buNone/>
              <a:defRPr sz="7400" b="1"/>
            </a:lvl8pPr>
            <a:lvl9pPr marL="16705166"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13999" y="13575854"/>
            <a:ext cx="13378913" cy="24664451"/>
          </a:xfrm>
        </p:spPr>
        <p:txBody>
          <a:bodyPr/>
          <a:lstStyle>
            <a:lvl1pPr>
              <a:defRPr sz="10900"/>
            </a:lvl1pPr>
            <a:lvl2pPr>
              <a:defRPr sz="9100"/>
            </a:lvl2pPr>
            <a:lvl3pPr>
              <a:defRPr sz="81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5381811" y="9582376"/>
            <a:ext cx="13384169" cy="3993477"/>
          </a:xfrm>
        </p:spPr>
        <p:txBody>
          <a:bodyPr anchor="b"/>
          <a:lstStyle>
            <a:lvl1pPr marL="0" indent="0">
              <a:buNone/>
              <a:defRPr sz="10900" b="1"/>
            </a:lvl1pPr>
            <a:lvl2pPr marL="2088146" indent="0">
              <a:buNone/>
              <a:defRPr sz="9100" b="1"/>
            </a:lvl2pPr>
            <a:lvl3pPr marL="4176292" indent="0">
              <a:buNone/>
              <a:defRPr sz="8100" b="1"/>
            </a:lvl3pPr>
            <a:lvl4pPr marL="6264437" indent="0">
              <a:buNone/>
              <a:defRPr sz="7400" b="1"/>
            </a:lvl4pPr>
            <a:lvl5pPr marL="8352583" indent="0">
              <a:buNone/>
              <a:defRPr sz="7400" b="1"/>
            </a:lvl5pPr>
            <a:lvl6pPr marL="10440729" indent="0">
              <a:buNone/>
              <a:defRPr sz="7400" b="1"/>
            </a:lvl6pPr>
            <a:lvl7pPr marL="12528875" indent="0">
              <a:buNone/>
              <a:defRPr sz="7400" b="1"/>
            </a:lvl7pPr>
            <a:lvl8pPr marL="14617020" indent="0">
              <a:buNone/>
              <a:defRPr sz="7400" b="1"/>
            </a:lvl8pPr>
            <a:lvl9pPr marL="16705166"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381811" y="13575854"/>
            <a:ext cx="13384169" cy="24664451"/>
          </a:xfrm>
        </p:spPr>
        <p:txBody>
          <a:bodyPr/>
          <a:lstStyle>
            <a:lvl1pPr>
              <a:defRPr sz="10900"/>
            </a:lvl1pPr>
            <a:lvl2pPr>
              <a:defRPr sz="9100"/>
            </a:lvl2pPr>
            <a:lvl3pPr>
              <a:defRPr sz="81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1" y="1704414"/>
            <a:ext cx="9961903" cy="7253666"/>
          </a:xfrm>
        </p:spPr>
        <p:txBody>
          <a:bodyPr anchor="b"/>
          <a:lstStyle>
            <a:lvl1pPr algn="l">
              <a:defRPr sz="9100" b="1"/>
            </a:lvl1pPr>
          </a:lstStyle>
          <a:p>
            <a:r>
              <a:rPr lang="en-US" smtClean="0"/>
              <a:t>Click to edit Master title style</a:t>
            </a:r>
            <a:endParaRPr lang="en-CA"/>
          </a:p>
        </p:txBody>
      </p:sp>
      <p:sp>
        <p:nvSpPr>
          <p:cNvPr id="3" name="Content Placeholder 2"/>
          <p:cNvSpPr>
            <a:spLocks noGrp="1"/>
          </p:cNvSpPr>
          <p:nvPr>
            <p:ph idx="1"/>
          </p:nvPr>
        </p:nvSpPr>
        <p:spPr>
          <a:xfrm>
            <a:off x="11838629" y="1704417"/>
            <a:ext cx="16927347" cy="36535891"/>
          </a:xfrm>
        </p:spPr>
        <p:txBody>
          <a:bodyPr/>
          <a:lstStyle>
            <a:lvl1pPr>
              <a:defRPr sz="147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514001" y="8958085"/>
            <a:ext cx="9961903" cy="29282223"/>
          </a:xfrm>
        </p:spPr>
        <p:txBody>
          <a:bodyPr/>
          <a:lstStyle>
            <a:lvl1pPr marL="0" indent="0">
              <a:buNone/>
              <a:defRPr sz="6300"/>
            </a:lvl1pPr>
            <a:lvl2pPr marL="2088146" indent="0">
              <a:buNone/>
              <a:defRPr sz="5600"/>
            </a:lvl2pPr>
            <a:lvl3pPr marL="4176292" indent="0">
              <a:buNone/>
              <a:defRPr sz="4600"/>
            </a:lvl3pPr>
            <a:lvl4pPr marL="6264437" indent="0">
              <a:buNone/>
              <a:defRPr sz="4100"/>
            </a:lvl4pPr>
            <a:lvl5pPr marL="8352583" indent="0">
              <a:buNone/>
              <a:defRPr sz="4100"/>
            </a:lvl5pPr>
            <a:lvl6pPr marL="10440729" indent="0">
              <a:buNone/>
              <a:defRPr sz="4100"/>
            </a:lvl6pPr>
            <a:lvl7pPr marL="12528875" indent="0">
              <a:buNone/>
              <a:defRPr sz="4100"/>
            </a:lvl7pPr>
            <a:lvl8pPr marL="14617020" indent="0">
              <a:buNone/>
              <a:defRPr sz="4100"/>
            </a:lvl8pPr>
            <a:lvl9pPr marL="16705166"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965970"/>
            <a:ext cx="18167986" cy="3537651"/>
          </a:xfrm>
        </p:spPr>
        <p:txBody>
          <a:bodyPr anchor="b"/>
          <a:lstStyle>
            <a:lvl1pPr algn="l">
              <a:defRPr sz="9100" b="1"/>
            </a:lvl1pPr>
          </a:lstStyle>
          <a:p>
            <a:r>
              <a:rPr lang="en-US" smtClean="0"/>
              <a:t>Click to edit Master title style</a:t>
            </a:r>
            <a:endParaRPr lang="en-CA"/>
          </a:p>
        </p:txBody>
      </p:sp>
      <p:sp>
        <p:nvSpPr>
          <p:cNvPr id="3" name="Picture Placeholder 2"/>
          <p:cNvSpPr>
            <a:spLocks noGrp="1"/>
          </p:cNvSpPr>
          <p:nvPr>
            <p:ph type="pic" idx="1"/>
          </p:nvPr>
        </p:nvSpPr>
        <p:spPr>
          <a:xfrm>
            <a:off x="5935088" y="3825023"/>
            <a:ext cx="18167986" cy="25685116"/>
          </a:xfrm>
        </p:spPr>
        <p:txBody>
          <a:bodyPr/>
          <a:lstStyle>
            <a:lvl1pPr marL="0" indent="0">
              <a:buNone/>
              <a:defRPr sz="14700"/>
            </a:lvl1pPr>
            <a:lvl2pPr marL="2088146" indent="0">
              <a:buNone/>
              <a:defRPr sz="12700"/>
            </a:lvl2pPr>
            <a:lvl3pPr marL="4176292" indent="0">
              <a:buNone/>
              <a:defRPr sz="10900"/>
            </a:lvl3pPr>
            <a:lvl4pPr marL="6264437" indent="0">
              <a:buNone/>
              <a:defRPr sz="9100"/>
            </a:lvl4pPr>
            <a:lvl5pPr marL="8352583" indent="0">
              <a:buNone/>
              <a:defRPr sz="9100"/>
            </a:lvl5pPr>
            <a:lvl6pPr marL="10440729" indent="0">
              <a:buNone/>
              <a:defRPr sz="9100"/>
            </a:lvl6pPr>
            <a:lvl7pPr marL="12528875" indent="0">
              <a:buNone/>
              <a:defRPr sz="9100"/>
            </a:lvl7pPr>
            <a:lvl8pPr marL="14617020" indent="0">
              <a:buNone/>
              <a:defRPr sz="9100"/>
            </a:lvl8pPr>
            <a:lvl9pPr marL="16705166" indent="0">
              <a:buNone/>
              <a:defRPr sz="9100"/>
            </a:lvl9pPr>
          </a:lstStyle>
          <a:p>
            <a:endParaRPr lang="en-CA"/>
          </a:p>
        </p:txBody>
      </p:sp>
      <p:sp>
        <p:nvSpPr>
          <p:cNvPr id="4" name="Text Placeholder 3"/>
          <p:cNvSpPr>
            <a:spLocks noGrp="1"/>
          </p:cNvSpPr>
          <p:nvPr>
            <p:ph type="body" sz="half" idx="2"/>
          </p:nvPr>
        </p:nvSpPr>
        <p:spPr>
          <a:xfrm>
            <a:off x="5935088" y="33503620"/>
            <a:ext cx="18167986" cy="5024052"/>
          </a:xfrm>
        </p:spPr>
        <p:txBody>
          <a:bodyPr/>
          <a:lstStyle>
            <a:lvl1pPr marL="0" indent="0">
              <a:buNone/>
              <a:defRPr sz="6300"/>
            </a:lvl1pPr>
            <a:lvl2pPr marL="2088146" indent="0">
              <a:buNone/>
              <a:defRPr sz="5600"/>
            </a:lvl2pPr>
            <a:lvl3pPr marL="4176292" indent="0">
              <a:buNone/>
              <a:defRPr sz="4600"/>
            </a:lvl3pPr>
            <a:lvl4pPr marL="6264437" indent="0">
              <a:buNone/>
              <a:defRPr sz="4100"/>
            </a:lvl4pPr>
            <a:lvl5pPr marL="8352583" indent="0">
              <a:buNone/>
              <a:defRPr sz="4100"/>
            </a:lvl5pPr>
            <a:lvl6pPr marL="10440729" indent="0">
              <a:buNone/>
              <a:defRPr sz="4100"/>
            </a:lvl6pPr>
            <a:lvl7pPr marL="12528875" indent="0">
              <a:buNone/>
              <a:defRPr sz="4100"/>
            </a:lvl7pPr>
            <a:lvl8pPr marL="14617020" indent="0">
              <a:buNone/>
              <a:defRPr sz="4100"/>
            </a:lvl8pPr>
            <a:lvl9pPr marL="16705166"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98F83-0D73-4345-81A0-40A29C82E136}" type="datetimeFigureOut">
              <a:rPr lang="en-CA" smtClean="0"/>
              <a:pPr/>
              <a:t>20/07/2010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09D6E4-71F6-45D6-B35F-8BEAC6F1B3B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7"/>
            <a:ext cx="27251977" cy="7134753"/>
          </a:xfrm>
          <a:prstGeom prst="rect">
            <a:avLst/>
          </a:prstGeom>
        </p:spPr>
        <p:txBody>
          <a:bodyPr vert="horz" lIns="417628" tIns="208815" rIns="417628" bIns="20881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1513999" y="9988660"/>
            <a:ext cx="27251977" cy="28251648"/>
          </a:xfrm>
          <a:prstGeom prst="rect">
            <a:avLst/>
          </a:prstGeom>
        </p:spPr>
        <p:txBody>
          <a:bodyPr vert="horz" lIns="417628" tIns="208815" rIns="417628" bIns="208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1514000" y="39677166"/>
            <a:ext cx="7065328" cy="2279156"/>
          </a:xfrm>
          <a:prstGeom prst="rect">
            <a:avLst/>
          </a:prstGeom>
        </p:spPr>
        <p:txBody>
          <a:bodyPr vert="horz" lIns="417628" tIns="208815" rIns="417628" bIns="208815" rtlCol="0" anchor="ctr"/>
          <a:lstStyle>
            <a:lvl1pPr algn="l">
              <a:defRPr sz="5600">
                <a:solidFill>
                  <a:schemeClr val="tx1">
                    <a:tint val="75000"/>
                  </a:schemeClr>
                </a:solidFill>
              </a:defRPr>
            </a:lvl1pPr>
          </a:lstStyle>
          <a:p>
            <a:fld id="{67E98F83-0D73-4345-81A0-40A29C82E136}" type="datetimeFigureOut">
              <a:rPr lang="en-CA" smtClean="0"/>
              <a:pPr/>
              <a:t>20/07/2010</a:t>
            </a:fld>
            <a:endParaRPr lang="en-CA"/>
          </a:p>
        </p:txBody>
      </p:sp>
      <p:sp>
        <p:nvSpPr>
          <p:cNvPr id="5" name="Footer Placeholder 4"/>
          <p:cNvSpPr>
            <a:spLocks noGrp="1"/>
          </p:cNvSpPr>
          <p:nvPr>
            <p:ph type="ftr" sz="quarter" idx="3"/>
          </p:nvPr>
        </p:nvSpPr>
        <p:spPr>
          <a:xfrm>
            <a:off x="10345661" y="39677166"/>
            <a:ext cx="9588659" cy="2279156"/>
          </a:xfrm>
          <a:prstGeom prst="rect">
            <a:avLst/>
          </a:prstGeom>
        </p:spPr>
        <p:txBody>
          <a:bodyPr vert="horz" lIns="417628" tIns="208815" rIns="417628" bIns="208815" rtlCol="0" anchor="ctr"/>
          <a:lstStyle>
            <a:lvl1pPr algn="ctr">
              <a:defRPr sz="56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1700649" y="39677166"/>
            <a:ext cx="7065328" cy="2279156"/>
          </a:xfrm>
          <a:prstGeom prst="rect">
            <a:avLst/>
          </a:prstGeom>
        </p:spPr>
        <p:txBody>
          <a:bodyPr vert="horz" lIns="417628" tIns="208815" rIns="417628" bIns="208815" rtlCol="0" anchor="ctr"/>
          <a:lstStyle>
            <a:lvl1pPr algn="r">
              <a:defRPr sz="5600">
                <a:solidFill>
                  <a:schemeClr val="tx1">
                    <a:tint val="75000"/>
                  </a:schemeClr>
                </a:solidFill>
              </a:defRPr>
            </a:lvl1pPr>
          </a:lstStyle>
          <a:p>
            <a:fld id="{9D09D6E4-71F6-45D6-B35F-8BEAC6F1B3B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292" rtl="0" eaLnBrk="1" latinLnBrk="0" hangingPunct="1">
        <a:spcBef>
          <a:spcPct val="0"/>
        </a:spcBef>
        <a:buNone/>
        <a:defRPr sz="20100" kern="1200">
          <a:solidFill>
            <a:schemeClr val="tx1"/>
          </a:solidFill>
          <a:latin typeface="+mj-lt"/>
          <a:ea typeface="+mj-ea"/>
          <a:cs typeface="+mj-cs"/>
        </a:defRPr>
      </a:lvl1pPr>
    </p:titleStyle>
    <p:bodyStyle>
      <a:lvl1pPr marL="1566110" indent="-1566110" algn="l" defTabSz="4176292"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393238" indent="-1305092" algn="l" defTabSz="4176292"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220366" indent="-1044074" algn="l" defTabSz="4176292"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308511" indent="-1044074" algn="l" defTabSz="4176292"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657" indent="-1044074" algn="l" defTabSz="4176292"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4803" indent="-1044074" algn="l" defTabSz="4176292"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2949" indent="-1044074" algn="l" defTabSz="4176292"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095" indent="-1044074" algn="l" defTabSz="4176292"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240" indent="-1044074" algn="l" defTabSz="4176292"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292" rtl="0" eaLnBrk="1" latinLnBrk="0" hangingPunct="1">
        <a:defRPr sz="8100" kern="1200">
          <a:solidFill>
            <a:schemeClr val="tx1"/>
          </a:solidFill>
          <a:latin typeface="+mn-lt"/>
          <a:ea typeface="+mn-ea"/>
          <a:cs typeface="+mn-cs"/>
        </a:defRPr>
      </a:lvl1pPr>
      <a:lvl2pPr marL="2088146" algn="l" defTabSz="4176292" rtl="0" eaLnBrk="1" latinLnBrk="0" hangingPunct="1">
        <a:defRPr sz="8100" kern="1200">
          <a:solidFill>
            <a:schemeClr val="tx1"/>
          </a:solidFill>
          <a:latin typeface="+mn-lt"/>
          <a:ea typeface="+mn-ea"/>
          <a:cs typeface="+mn-cs"/>
        </a:defRPr>
      </a:lvl2pPr>
      <a:lvl3pPr marL="4176292" algn="l" defTabSz="4176292" rtl="0" eaLnBrk="1" latinLnBrk="0" hangingPunct="1">
        <a:defRPr sz="8100" kern="1200">
          <a:solidFill>
            <a:schemeClr val="tx1"/>
          </a:solidFill>
          <a:latin typeface="+mn-lt"/>
          <a:ea typeface="+mn-ea"/>
          <a:cs typeface="+mn-cs"/>
        </a:defRPr>
      </a:lvl3pPr>
      <a:lvl4pPr marL="6264437" algn="l" defTabSz="4176292" rtl="0" eaLnBrk="1" latinLnBrk="0" hangingPunct="1">
        <a:defRPr sz="8100" kern="1200">
          <a:solidFill>
            <a:schemeClr val="tx1"/>
          </a:solidFill>
          <a:latin typeface="+mn-lt"/>
          <a:ea typeface="+mn-ea"/>
          <a:cs typeface="+mn-cs"/>
        </a:defRPr>
      </a:lvl4pPr>
      <a:lvl5pPr marL="8352583" algn="l" defTabSz="4176292" rtl="0" eaLnBrk="1" latinLnBrk="0" hangingPunct="1">
        <a:defRPr sz="8100" kern="1200">
          <a:solidFill>
            <a:schemeClr val="tx1"/>
          </a:solidFill>
          <a:latin typeface="+mn-lt"/>
          <a:ea typeface="+mn-ea"/>
          <a:cs typeface="+mn-cs"/>
        </a:defRPr>
      </a:lvl5pPr>
      <a:lvl6pPr marL="10440729" algn="l" defTabSz="4176292" rtl="0" eaLnBrk="1" latinLnBrk="0" hangingPunct="1">
        <a:defRPr sz="8100" kern="1200">
          <a:solidFill>
            <a:schemeClr val="tx1"/>
          </a:solidFill>
          <a:latin typeface="+mn-lt"/>
          <a:ea typeface="+mn-ea"/>
          <a:cs typeface="+mn-cs"/>
        </a:defRPr>
      </a:lvl6pPr>
      <a:lvl7pPr marL="12528875" algn="l" defTabSz="4176292" rtl="0" eaLnBrk="1" latinLnBrk="0" hangingPunct="1">
        <a:defRPr sz="8100" kern="1200">
          <a:solidFill>
            <a:schemeClr val="tx1"/>
          </a:solidFill>
          <a:latin typeface="+mn-lt"/>
          <a:ea typeface="+mn-ea"/>
          <a:cs typeface="+mn-cs"/>
        </a:defRPr>
      </a:lvl7pPr>
      <a:lvl8pPr marL="14617020" algn="l" defTabSz="4176292" rtl="0" eaLnBrk="1" latinLnBrk="0" hangingPunct="1">
        <a:defRPr sz="8100" kern="1200">
          <a:solidFill>
            <a:schemeClr val="tx1"/>
          </a:solidFill>
          <a:latin typeface="+mn-lt"/>
          <a:ea typeface="+mn-ea"/>
          <a:cs typeface="+mn-cs"/>
        </a:defRPr>
      </a:lvl8pPr>
      <a:lvl9pPr marL="16705166" algn="l" defTabSz="4176292"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chart" Target="../charts/chart1.xml"/><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wmf"/><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 name="AutoShape 6"/>
          <p:cNvSpPr>
            <a:spLocks noChangeArrowheads="1"/>
          </p:cNvSpPr>
          <p:nvPr/>
        </p:nvSpPr>
        <p:spPr bwMode="auto">
          <a:xfrm>
            <a:off x="11683603" y="31541694"/>
            <a:ext cx="10292160" cy="10187764"/>
          </a:xfrm>
          <a:prstGeom prst="roundRect">
            <a:avLst>
              <a:gd name="adj" fmla="val 3852"/>
            </a:avLst>
          </a:prstGeom>
          <a:solidFill>
            <a:srgbClr val="F6F6F6"/>
          </a:solidFill>
          <a:ln w="19050">
            <a:noFill/>
            <a:prstDash val="dash"/>
            <a:round/>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endParaRPr lang="en-CA"/>
          </a:p>
        </p:txBody>
      </p:sp>
      <p:sp>
        <p:nvSpPr>
          <p:cNvPr id="2610" name="AutoShape 856"/>
          <p:cNvSpPr>
            <a:spLocks noChangeArrowheads="1"/>
          </p:cNvSpPr>
          <p:nvPr/>
        </p:nvSpPr>
        <p:spPr bwMode="auto">
          <a:xfrm>
            <a:off x="10675491" y="37750078"/>
            <a:ext cx="1152128" cy="2178841"/>
          </a:xfrm>
          <a:prstGeom prst="rightArrow">
            <a:avLst>
              <a:gd name="adj1" fmla="val 68185"/>
              <a:gd name="adj2" fmla="val 67467"/>
            </a:avLst>
          </a:pr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477" name="Rounded Rectangle 1476"/>
          <p:cNvSpPr/>
          <p:nvPr/>
        </p:nvSpPr>
        <p:spPr>
          <a:xfrm>
            <a:off x="378347" y="35301806"/>
            <a:ext cx="10297144" cy="7128792"/>
          </a:xfrm>
          <a:prstGeom prst="roundRect">
            <a:avLst>
              <a:gd name="adj" fmla="val 4341"/>
            </a:avLst>
          </a:prstGeom>
          <a:gradFill>
            <a:gsLst>
              <a:gs pos="0">
                <a:srgbClr val="CBA9E5"/>
              </a:gs>
              <a:gs pos="80000">
                <a:srgbClr val="E2CFF1"/>
              </a:gs>
              <a:gs pos="100000">
                <a:srgbClr val="F1E8F8"/>
              </a:gs>
            </a:gsLs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lIns="108000" rIns="108000" rtlCol="0" anchor="ctr"/>
          <a:lstStyle/>
          <a:p>
            <a:pPr algn="ctr"/>
            <a:endParaRPr lang="en-CA" dirty="0"/>
          </a:p>
        </p:txBody>
      </p:sp>
      <p:sp>
        <p:nvSpPr>
          <p:cNvPr id="1352" name="Pentagon 1351"/>
          <p:cNvSpPr/>
          <p:nvPr/>
        </p:nvSpPr>
        <p:spPr>
          <a:xfrm>
            <a:off x="4626819" y="30405262"/>
            <a:ext cx="3096344" cy="4464496"/>
          </a:xfrm>
          <a:prstGeom prst="homePlate">
            <a:avLst>
              <a:gd name="adj" fmla="val 20647"/>
            </a:avLst>
          </a:prstGeom>
          <a:solidFill>
            <a:schemeClr val="accent3">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9"/>
          <p:cNvGrpSpPr>
            <a:grpSpLocks/>
          </p:cNvGrpSpPr>
          <p:nvPr/>
        </p:nvGrpSpPr>
        <p:grpSpPr bwMode="auto">
          <a:xfrm>
            <a:off x="378347" y="305918"/>
            <a:ext cx="5872163" cy="830263"/>
            <a:chOff x="3344" y="1083"/>
            <a:chExt cx="3699" cy="523"/>
          </a:xfrm>
        </p:grpSpPr>
        <p:pic>
          <p:nvPicPr>
            <p:cNvPr id="8" name="Picture 6" descr="flag_canada"/>
            <p:cNvPicPr>
              <a:picLocks noChangeAspect="1" noChangeArrowheads="1"/>
            </p:cNvPicPr>
            <p:nvPr/>
          </p:nvPicPr>
          <p:blipFill>
            <a:blip r:embed="rId2" cstate="print"/>
            <a:srcRect l="287" t="9210" r="287" b="8411"/>
            <a:stretch>
              <a:fillRect/>
            </a:stretch>
          </p:blipFill>
          <p:spPr bwMode="auto">
            <a:xfrm>
              <a:off x="3344" y="1146"/>
              <a:ext cx="720" cy="398"/>
            </a:xfrm>
            <a:prstGeom prst="rect">
              <a:avLst/>
            </a:prstGeom>
            <a:noFill/>
            <a:ln w="9525">
              <a:noFill/>
              <a:miter lim="800000"/>
              <a:headEnd/>
              <a:tailEnd/>
            </a:ln>
          </p:spPr>
        </p:pic>
        <p:sp>
          <p:nvSpPr>
            <p:cNvPr id="9" name="Text Box 7"/>
            <p:cNvSpPr txBox="1">
              <a:spLocks noChangeArrowheads="1"/>
            </p:cNvSpPr>
            <p:nvPr/>
          </p:nvSpPr>
          <p:spPr bwMode="auto">
            <a:xfrm>
              <a:off x="4135" y="1083"/>
              <a:ext cx="2908" cy="523"/>
            </a:xfrm>
            <a:prstGeom prst="rect">
              <a:avLst/>
            </a:prstGeom>
            <a:noFill/>
            <a:ln w="9525">
              <a:noFill/>
              <a:miter lim="800000"/>
              <a:headEnd/>
              <a:tailEnd/>
            </a:ln>
            <a:effectLst/>
          </p:spPr>
          <p:txBody>
            <a:bodyPr wrap="square">
              <a:spAutoFit/>
            </a:bodyPr>
            <a:lstStyle/>
            <a:p>
              <a:pPr marL="2057400" indent="-2057400" defTabSz="4175125"/>
              <a:r>
                <a:rPr lang="en-CA" sz="2400" b="1" dirty="0">
                  <a:latin typeface="Arial" pitchFamily="34" charset="0"/>
                  <a:cs typeface="Arial" pitchFamily="34" charset="0"/>
                </a:rPr>
                <a:t>Environment	Environnement</a:t>
              </a:r>
            </a:p>
            <a:p>
              <a:pPr marL="2057400" indent="-2057400" defTabSz="4175125"/>
              <a:r>
                <a:rPr lang="en-CA" sz="2400" b="1" dirty="0">
                  <a:latin typeface="Arial" pitchFamily="34" charset="0"/>
                  <a:cs typeface="Arial" pitchFamily="34" charset="0"/>
                </a:rPr>
                <a:t>Canada	Canada</a:t>
              </a:r>
              <a:endParaRPr lang="en-US" sz="2400" b="1" dirty="0">
                <a:latin typeface="Arial" pitchFamily="34" charset="0"/>
                <a:cs typeface="Arial" pitchFamily="34" charset="0"/>
              </a:endParaRPr>
            </a:p>
          </p:txBody>
        </p:sp>
      </p:grpSp>
      <p:pic>
        <p:nvPicPr>
          <p:cNvPr id="6" name="Picture 5" descr="Canada20Logo.jpg"/>
          <p:cNvPicPr>
            <a:picLocks noChangeAspect="1"/>
          </p:cNvPicPr>
          <p:nvPr/>
        </p:nvPicPr>
        <p:blipFill>
          <a:blip r:embed="rId3" cstate="print"/>
          <a:srcRect l="927" t="2941" b="11231"/>
          <a:stretch>
            <a:fillRect/>
          </a:stretch>
        </p:blipFill>
        <p:spPr>
          <a:xfrm>
            <a:off x="28101427" y="41926542"/>
            <a:ext cx="1778875" cy="485802"/>
          </a:xfrm>
          <a:prstGeom prst="rect">
            <a:avLst/>
          </a:prstGeom>
          <a:ln>
            <a:noFill/>
          </a:ln>
          <a:effectLst>
            <a:reflection blurRad="6350" stA="52000" endA="300" endPos="35000" dir="5400000" sy="-100000" algn="bl" rotWithShape="0"/>
          </a:effectLst>
        </p:spPr>
      </p:pic>
      <p:grpSp>
        <p:nvGrpSpPr>
          <p:cNvPr id="14" name="Group 13"/>
          <p:cNvGrpSpPr/>
          <p:nvPr/>
        </p:nvGrpSpPr>
        <p:grpSpPr>
          <a:xfrm>
            <a:off x="738387" y="2322142"/>
            <a:ext cx="7388459" cy="7992088"/>
            <a:chOff x="2898627" y="6786638"/>
            <a:chExt cx="7388459" cy="7992088"/>
          </a:xfrm>
        </p:grpSpPr>
        <p:pic>
          <p:nvPicPr>
            <p:cNvPr id="10" name="Picture 33" descr="Site Map no-SK"/>
            <p:cNvPicPr>
              <a:picLocks noChangeAspect="1" noChangeArrowheads="1"/>
            </p:cNvPicPr>
            <p:nvPr/>
          </p:nvPicPr>
          <p:blipFill>
            <a:blip r:embed="rId4" cstate="print"/>
            <a:srcRect t="4497"/>
            <a:stretch>
              <a:fillRect/>
            </a:stretch>
          </p:blipFill>
          <p:spPr bwMode="auto">
            <a:xfrm>
              <a:off x="4626819" y="7578726"/>
              <a:ext cx="5660267" cy="7200000"/>
            </a:xfrm>
            <a:prstGeom prst="roundRect">
              <a:avLst>
                <a:gd name="adj" fmla="val 3909"/>
              </a:avLst>
            </a:prstGeom>
            <a:solidFill>
              <a:srgbClr val="FFFFFF">
                <a:shade val="85000"/>
              </a:srgbClr>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1800000">
                <a:rot lat="1020223" lon="20484312" rev="120000"/>
              </a:camera>
              <a:lightRig rig="glow" dir="t"/>
            </a:scene3d>
            <a:sp3d extrusionH="635000" contourW="6350" prstMaterial="metal">
              <a:bevelT w="107950" h="69850" prst="angle"/>
              <a:bevelB w="107950" h="69850" prst="angle"/>
              <a:extrusionClr>
                <a:schemeClr val="tx2">
                  <a:lumMod val="50000"/>
                </a:schemeClr>
              </a:extrusionClr>
              <a:contourClr>
                <a:schemeClr val="bg1">
                  <a:lumMod val="85000"/>
                </a:schemeClr>
              </a:contourClr>
            </a:sp3d>
          </p:spPr>
        </p:pic>
        <p:graphicFrame>
          <p:nvGraphicFramePr>
            <p:cNvPr id="11" name="Chart 10"/>
            <p:cNvGraphicFramePr/>
            <p:nvPr/>
          </p:nvGraphicFramePr>
          <p:xfrm>
            <a:off x="2898627" y="6786638"/>
            <a:ext cx="4608512" cy="403244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3258667" y="7650734"/>
              <a:ext cx="1553630" cy="1200329"/>
            </a:xfrm>
            <a:prstGeom prst="rect">
              <a:avLst/>
            </a:prstGeom>
            <a:noFill/>
          </p:spPr>
          <p:txBody>
            <a:bodyPr wrap="none" rtlCol="0">
              <a:spAutoFit/>
            </a:bodyPr>
            <a:lstStyle/>
            <a:p>
              <a:pPr algn="ctr"/>
              <a:r>
                <a:rPr lang="en-CA" sz="2400" b="1" dirty="0" smtClean="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Hydrogen</a:t>
              </a:r>
            </a:p>
            <a:p>
              <a:pPr algn="ctr"/>
              <a:r>
                <a:rPr lang="en-CA" sz="4800" b="1" dirty="0" smtClean="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45%</a:t>
              </a:r>
              <a:endParaRPr lang="en-CA" sz="4800" b="1" dirty="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13" name="TextBox 12"/>
            <p:cNvSpPr txBox="1"/>
            <p:nvPr/>
          </p:nvSpPr>
          <p:spPr>
            <a:xfrm>
              <a:off x="5274891" y="7794750"/>
              <a:ext cx="1327607" cy="1200329"/>
            </a:xfrm>
            <a:prstGeom prst="rect">
              <a:avLst/>
            </a:prstGeom>
            <a:noFill/>
          </p:spPr>
          <p:txBody>
            <a:bodyPr wrap="none" rtlCol="0">
              <a:spAutoFit/>
            </a:bodyPr>
            <a:lstStyle/>
            <a:p>
              <a:pPr algn="ctr"/>
              <a:r>
                <a:rPr lang="en-CA" sz="2400" b="1" dirty="0" smtClean="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Helium</a:t>
              </a:r>
            </a:p>
            <a:p>
              <a:pPr algn="ctr"/>
              <a:r>
                <a:rPr lang="en-CA" sz="4800" b="1" dirty="0" smtClean="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55%</a:t>
              </a:r>
              <a:endParaRPr lang="en-CA" sz="4800" b="1" dirty="0">
                <a:ln w="952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grpSp>
      <p:sp>
        <p:nvSpPr>
          <p:cNvPr id="16" name="Rounded Rectangle 15"/>
          <p:cNvSpPr/>
          <p:nvPr/>
        </p:nvSpPr>
        <p:spPr>
          <a:xfrm>
            <a:off x="8443243" y="2754190"/>
            <a:ext cx="6192688" cy="8640960"/>
          </a:xfrm>
          <a:prstGeom prst="roundRect">
            <a:avLst>
              <a:gd name="adj" fmla="val 5775"/>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lIns="180000" tIns="180000" rIns="180000" bIns="180000" rtlCol="0" anchor="ctr">
            <a:noAutofit/>
          </a:bodyPr>
          <a:lstStyle/>
          <a:p>
            <a:pPr algn="ctr"/>
            <a:r>
              <a:rPr lang="en-CA" sz="2400" i="1" cap="small" dirty="0" smtClean="0">
                <a:latin typeface="Trebuchet MS" pitchFamily="34" charset="0"/>
              </a:rPr>
              <a:t>Abstract</a:t>
            </a:r>
          </a:p>
          <a:p>
            <a:pPr algn="just" defTabSz="538163">
              <a:lnSpc>
                <a:spcPct val="150000"/>
              </a:lnSpc>
            </a:pPr>
            <a:r>
              <a:rPr lang="en-CA" sz="1800" i="1" dirty="0" smtClean="0">
                <a:latin typeface="Trebuchet MS" pitchFamily="34" charset="0"/>
              </a:rPr>
              <a:t>	Environment Canada currently uses helium gas to launch balloons at 17 of 31 upper air network sites. The remaining stations use hydrogen gas, generated by an aging alkaline electrolysis system. The rising acquisition and delivery costs of helium gas combined with concerns regarding the reliability of existing hydrogen generation have initiated a project to update Upper Air Network sites with modern hydrogen generators using Proton Exchange Membrane (PEM) technology. The contrasting requirements between the alkaline system and a PEM system present several challenges. Additionally, hydrogen safety standards developed since the original implementation of the alkaline system over 30 years prior require thorough review. This paper illustrates the challenges faced in the process of designing and implementing a modern hydrogen gas generation system that effectively combines safety and reliability into a cost effective solution.</a:t>
            </a:r>
            <a:endParaRPr lang="en-CA" sz="1800" i="1" dirty="0">
              <a:latin typeface="Trebuchet MS" pitchFamily="34" charset="0"/>
            </a:endParaRPr>
          </a:p>
        </p:txBody>
      </p:sp>
      <p:sp>
        <p:nvSpPr>
          <p:cNvPr id="20" name="Rectangle 19"/>
          <p:cNvSpPr/>
          <p:nvPr/>
        </p:nvSpPr>
        <p:spPr>
          <a:xfrm>
            <a:off x="-1" y="1242022"/>
            <a:ext cx="30279975"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Implementation of PEM Hydrogen Generation into an Existing Upper Air Network</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grpSp>
        <p:nvGrpSpPr>
          <p:cNvPr id="37" name="Group 36"/>
          <p:cNvGrpSpPr/>
          <p:nvPr/>
        </p:nvGrpSpPr>
        <p:grpSpPr>
          <a:xfrm>
            <a:off x="15788059" y="2682182"/>
            <a:ext cx="13321480" cy="8784976"/>
            <a:chOff x="15139987" y="5202462"/>
            <a:chExt cx="13321480" cy="8784976"/>
          </a:xfrm>
          <a:effectLst>
            <a:outerShdw blurRad="50800" dist="38100" dir="5400000" algn="t" rotWithShape="0">
              <a:prstClr val="black">
                <a:alpha val="40000"/>
              </a:prstClr>
            </a:outerShdw>
          </a:effectLst>
        </p:grpSpPr>
        <p:sp>
          <p:nvSpPr>
            <p:cNvPr id="33" name="Rounded Rectangle 32"/>
            <p:cNvSpPr/>
            <p:nvPr/>
          </p:nvSpPr>
          <p:spPr>
            <a:xfrm>
              <a:off x="15139987" y="5202462"/>
              <a:ext cx="13321480" cy="8784976"/>
            </a:xfrm>
            <a:prstGeom prst="roundRect">
              <a:avLst>
                <a:gd name="adj" fmla="val 4341"/>
              </a:avLst>
            </a:prstGeom>
            <a:gradFill>
              <a:gsLst>
                <a:gs pos="0">
                  <a:schemeClr val="bg1">
                    <a:lumMod val="75000"/>
                  </a:schemeClr>
                </a:gs>
                <a:gs pos="80000">
                  <a:schemeClr val="bg1">
                    <a:lumMod val="85000"/>
                  </a:schemeClr>
                </a:gs>
                <a:gs pos="100000">
                  <a:schemeClr val="bg1">
                    <a:lumMod val="9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CA" dirty="0"/>
            </a:p>
          </p:txBody>
        </p:sp>
        <p:grpSp>
          <p:nvGrpSpPr>
            <p:cNvPr id="25" name="Group 24"/>
            <p:cNvGrpSpPr/>
            <p:nvPr/>
          </p:nvGrpSpPr>
          <p:grpSpPr>
            <a:xfrm>
              <a:off x="15356011" y="6354590"/>
              <a:ext cx="6768752" cy="3960440"/>
              <a:chOff x="17444243" y="5778526"/>
              <a:chExt cx="6768752" cy="3960440"/>
            </a:xfrm>
          </p:grpSpPr>
          <p:sp>
            <p:nvSpPr>
              <p:cNvPr id="21" name="Rounded Rectangle 20"/>
              <p:cNvSpPr/>
              <p:nvPr/>
            </p:nvSpPr>
            <p:spPr>
              <a:xfrm>
                <a:off x="17444243" y="5778526"/>
                <a:ext cx="6768752" cy="3960440"/>
              </a:xfrm>
              <a:prstGeom prst="roundRect">
                <a:avLst>
                  <a:gd name="adj" fmla="val 9993"/>
                </a:avLst>
              </a:prstGeom>
            </p:spPr>
            <p:style>
              <a:lnRef idx="0">
                <a:schemeClr val="accent6"/>
              </a:lnRef>
              <a:fillRef idx="3">
                <a:schemeClr val="accent6"/>
              </a:fillRef>
              <a:effectRef idx="3">
                <a:schemeClr val="accent6"/>
              </a:effectRef>
              <a:fontRef idx="minor">
                <a:schemeClr val="lt1"/>
              </a:fontRef>
            </p:style>
            <p:txBody>
              <a:bodyPr lIns="4320000" tIns="432000" rIns="180000" bIns="180000" rtlCol="0" anchor="ctr">
                <a:noAutofit/>
              </a:bodyPr>
              <a:lstStyle/>
              <a:p>
                <a:pPr algn="just" defTabSz="538163">
                  <a:lnSpc>
                    <a:spcPct val="150000"/>
                  </a:lnSpc>
                </a:pPr>
                <a:r>
                  <a:rPr lang="en-CA" sz="1200" i="1" dirty="0" smtClean="0">
                    <a:latin typeface="Trebuchet MS" pitchFamily="34" charset="0"/>
                  </a:rPr>
                  <a:t>Sites </a:t>
                </a:r>
                <a:r>
                  <a:rPr lang="en-CA" sz="1200" i="1" dirty="0" smtClean="0">
                    <a:latin typeface="Trebuchet MS" pitchFamily="34" charset="0"/>
                  </a:rPr>
                  <a:t>operating on hydrogen lift gas use an </a:t>
                </a:r>
                <a:r>
                  <a:rPr lang="en-CA" sz="1200" b="1" i="1" dirty="0" smtClean="0">
                    <a:latin typeface="Trebuchet MS" pitchFamily="34" charset="0"/>
                  </a:rPr>
                  <a:t>Electrolyser</a:t>
                </a:r>
                <a:r>
                  <a:rPr lang="en-CA" sz="1200" i="1" dirty="0" smtClean="0">
                    <a:latin typeface="Trebuchet MS" pitchFamily="34" charset="0"/>
                  </a:rPr>
                  <a:t> brand alkaline hydrogen generator. The units were installed into the network over 30 years ago and have reached the end of their service life. They generate low purity H</a:t>
                </a:r>
                <a:r>
                  <a:rPr lang="en-CA" sz="1200" i="1" baseline="-25000" dirty="0" smtClean="0">
                    <a:latin typeface="Trebuchet MS" pitchFamily="34" charset="0"/>
                  </a:rPr>
                  <a:t>2</a:t>
                </a:r>
                <a:r>
                  <a:rPr lang="en-CA" sz="1200" i="1" dirty="0" smtClean="0">
                    <a:latin typeface="Trebuchet MS" pitchFamily="34" charset="0"/>
                  </a:rPr>
                  <a:t> at 6.9bar (100psi) using a mechanical compressor.</a:t>
                </a:r>
                <a:endParaRPr lang="en-CA" sz="1200" i="1" dirty="0">
                  <a:latin typeface="Trebuchet MS" pitchFamily="34" charset="0"/>
                </a:endParaRPr>
              </a:p>
            </p:txBody>
          </p:sp>
          <p:grpSp>
            <p:nvGrpSpPr>
              <p:cNvPr id="23" name="Group 22"/>
              <p:cNvGrpSpPr/>
              <p:nvPr/>
            </p:nvGrpSpPr>
            <p:grpSpPr>
              <a:xfrm>
                <a:off x="17931787" y="6170258"/>
                <a:ext cx="3660510" cy="3287553"/>
                <a:chOff x="23586221" y="10092420"/>
                <a:chExt cx="3660510" cy="3287553"/>
              </a:xfrm>
            </p:grpSpPr>
            <p:sp>
              <p:nvSpPr>
                <p:cNvPr id="22" name="Rectangle 21"/>
                <p:cNvSpPr/>
                <p:nvPr/>
              </p:nvSpPr>
              <p:spPr>
                <a:xfrm>
                  <a:off x="23780947" y="11107118"/>
                  <a:ext cx="144016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F:\Electrolyser.bmp"/>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1540000">
                  <a:off x="23586221" y="10092420"/>
                  <a:ext cx="3660510" cy="3287553"/>
                </a:xfrm>
                <a:prstGeom prst="rect">
                  <a:avLst/>
                </a:prstGeom>
                <a:noFill/>
                <a:effectLst>
                  <a:outerShdw blurRad="127000" sx="102000" sy="102000" algn="ctr" rotWithShape="0">
                    <a:prstClr val="black">
                      <a:alpha val="30000"/>
                    </a:prstClr>
                  </a:outerShdw>
                  <a:softEdge rad="12700"/>
                </a:effectLst>
              </p:spPr>
            </p:pic>
          </p:grpSp>
          <p:sp>
            <p:nvSpPr>
              <p:cNvPr id="24" name="Rectangle 23"/>
              <p:cNvSpPr/>
              <p:nvPr/>
            </p:nvSpPr>
            <p:spPr>
              <a:xfrm>
                <a:off x="17588259" y="5922542"/>
                <a:ext cx="5363968"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50800" dist="38100" dir="5400000" algn="t" rotWithShape="0">
                        <a:prstClr val="black">
                          <a:alpha val="40000"/>
                        </a:prstClr>
                      </a:outerShdw>
                    </a:effectLst>
                    <a:latin typeface="Trebuchet MS" pitchFamily="34" charset="0"/>
                  </a:rPr>
                  <a:t>Current Network Hydrogen Generator</a:t>
                </a:r>
                <a:endParaRPr lang="en-US" sz="2000" b="1" cap="none" spc="150" dirty="0">
                  <a:ln w="11430"/>
                  <a:solidFill>
                    <a:srgbClr val="F8F8F8"/>
                  </a:solidFill>
                  <a:effectLst>
                    <a:outerShdw blurRad="50800" dist="38100" dir="5400000" algn="t" rotWithShape="0">
                      <a:prstClr val="black">
                        <a:alpha val="40000"/>
                      </a:prstClr>
                    </a:outerShdw>
                  </a:effectLst>
                  <a:latin typeface="Trebuchet MS" pitchFamily="34" charset="0"/>
                </a:endParaRPr>
              </a:p>
            </p:txBody>
          </p:sp>
        </p:grpSp>
        <p:grpSp>
          <p:nvGrpSpPr>
            <p:cNvPr id="28" name="Group 27"/>
            <p:cNvGrpSpPr/>
            <p:nvPr/>
          </p:nvGrpSpPr>
          <p:grpSpPr>
            <a:xfrm>
              <a:off x="15356011" y="10603062"/>
              <a:ext cx="6768752" cy="3240360"/>
              <a:chOff x="16796171" y="9666958"/>
              <a:chExt cx="6768752" cy="3240360"/>
            </a:xfrm>
          </p:grpSpPr>
          <p:sp>
            <p:nvSpPr>
              <p:cNvPr id="27" name="Rounded Rectangle 26"/>
              <p:cNvSpPr/>
              <p:nvPr/>
            </p:nvSpPr>
            <p:spPr>
              <a:xfrm>
                <a:off x="16796171" y="9666958"/>
                <a:ext cx="6768752" cy="3240360"/>
              </a:xfrm>
              <a:prstGeom prst="roundRect">
                <a:avLst>
                  <a:gd name="adj" fmla="val 9993"/>
                </a:avLst>
              </a:prstGeom>
            </p:spPr>
            <p:style>
              <a:lnRef idx="0">
                <a:schemeClr val="accent6"/>
              </a:lnRef>
              <a:fillRef idx="3">
                <a:schemeClr val="accent6"/>
              </a:fillRef>
              <a:effectRef idx="3">
                <a:schemeClr val="accent6"/>
              </a:effectRef>
              <a:fontRef idx="minor">
                <a:schemeClr val="lt1"/>
              </a:fontRef>
            </p:style>
            <p:txBody>
              <a:bodyPr lIns="4320000" tIns="432000" rIns="180000" bIns="180000" rtlCol="0" anchor="ctr">
                <a:noAutofit/>
              </a:bodyPr>
              <a:lstStyle/>
              <a:p>
                <a:pPr algn="just" defTabSz="538163">
                  <a:lnSpc>
                    <a:spcPct val="150000"/>
                  </a:lnSpc>
                </a:pPr>
                <a:r>
                  <a:rPr lang="en-CA" sz="1200" i="1" dirty="0" smtClean="0">
                    <a:latin typeface="Trebuchet MS" pitchFamily="34" charset="0"/>
                  </a:rPr>
                  <a:t>Operating sites on helium lift gas requires a costly delivery program to maintain supply. In remote areas road access is seasonal, requiring large storage capacity. Additionally helium gas is becoming more costly to purchase as supply is finite.</a:t>
                </a:r>
                <a:endParaRPr lang="en-CA" sz="1200" i="1" dirty="0">
                  <a:latin typeface="Trebuchet MS" pitchFamily="34" charset="0"/>
                </a:endParaRPr>
              </a:p>
            </p:txBody>
          </p:sp>
          <p:sp>
            <p:nvSpPr>
              <p:cNvPr id="29" name="Rectangle 28"/>
              <p:cNvSpPr/>
              <p:nvPr/>
            </p:nvSpPr>
            <p:spPr>
              <a:xfrm>
                <a:off x="16996280" y="9810974"/>
                <a:ext cx="3400291"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50800" dist="38100" dir="5400000" algn="t" rotWithShape="0">
                        <a:prstClr val="black">
                          <a:alpha val="40000"/>
                        </a:prstClr>
                      </a:outerShdw>
                    </a:effectLst>
                    <a:latin typeface="Trebuchet MS" pitchFamily="34" charset="0"/>
                  </a:rPr>
                  <a:t>Network Helium Supply</a:t>
                </a:r>
                <a:endParaRPr lang="en-US" sz="2000" b="1" cap="none" spc="150" dirty="0">
                  <a:ln w="11430"/>
                  <a:solidFill>
                    <a:srgbClr val="F8F8F8"/>
                  </a:solidFill>
                  <a:effectLst>
                    <a:outerShdw blurRad="50800" dist="38100" dir="5400000" algn="t" rotWithShape="0">
                      <a:prstClr val="black">
                        <a:alpha val="40000"/>
                      </a:prstClr>
                    </a:outerShdw>
                  </a:effectLst>
                  <a:latin typeface="Trebuchet MS" pitchFamily="34" charset="0"/>
                </a:endParaRPr>
              </a:p>
            </p:txBody>
          </p:sp>
          <p:pic>
            <p:nvPicPr>
              <p:cNvPr id="19" name="Picture 18" descr="helium_trailer_8_tube_w_FIBA_Canning_backdrop.jpg"/>
              <p:cNvPicPr>
                <a:picLocks noChangeAspect="1"/>
              </p:cNvPicPr>
              <p:nvPr/>
            </p:nvPicPr>
            <p:blipFill>
              <a:blip r:embed="rId7" cstate="print">
                <a:clrChange>
                  <a:clrFrom>
                    <a:srgbClr val="FFFFFF"/>
                  </a:clrFrom>
                  <a:clrTo>
                    <a:srgbClr val="FFFFFF">
                      <a:alpha val="0"/>
                    </a:srgbClr>
                  </a:clrTo>
                </a:clrChange>
                <a:lum bright="20000" contrast="20000"/>
              </a:blip>
              <a:srcRect t="18919" r="6667" b="12973"/>
              <a:stretch>
                <a:fillRect/>
              </a:stretch>
            </p:blipFill>
            <p:spPr>
              <a:xfrm>
                <a:off x="17012195" y="10387038"/>
                <a:ext cx="3883098" cy="2088232"/>
              </a:xfrm>
              <a:prstGeom prst="rect">
                <a:avLst/>
              </a:prstGeom>
              <a:effectLst>
                <a:outerShdw blurRad="127000" sx="102000" sy="102000" algn="ctr" rotWithShape="0">
                  <a:prstClr val="black">
                    <a:alpha val="30000"/>
                  </a:prstClr>
                </a:outerShdw>
                <a:softEdge rad="12700"/>
              </a:effectLst>
            </p:spPr>
          </p:pic>
        </p:grpSp>
        <p:grpSp>
          <p:nvGrpSpPr>
            <p:cNvPr id="32" name="Group 31"/>
            <p:cNvGrpSpPr/>
            <p:nvPr/>
          </p:nvGrpSpPr>
          <p:grpSpPr>
            <a:xfrm>
              <a:off x="23132875" y="8802862"/>
              <a:ext cx="5166268" cy="3240360"/>
              <a:chOff x="23511223" y="7650734"/>
              <a:chExt cx="5166268" cy="3240360"/>
            </a:xfrm>
          </p:grpSpPr>
          <p:sp>
            <p:nvSpPr>
              <p:cNvPr id="26" name="Rounded Rectangle 25"/>
              <p:cNvSpPr/>
              <p:nvPr/>
            </p:nvSpPr>
            <p:spPr>
              <a:xfrm>
                <a:off x="23511223" y="7650734"/>
                <a:ext cx="5166268" cy="3240360"/>
              </a:xfrm>
              <a:prstGeom prst="roundRect">
                <a:avLst>
                  <a:gd name="adj" fmla="val 9993"/>
                </a:avLst>
              </a:prstGeom>
            </p:spPr>
            <p:style>
              <a:lnRef idx="0">
                <a:schemeClr val="accent4"/>
              </a:lnRef>
              <a:fillRef idx="3">
                <a:schemeClr val="accent4"/>
              </a:fillRef>
              <a:effectRef idx="3">
                <a:schemeClr val="accent4"/>
              </a:effectRef>
              <a:fontRef idx="minor">
                <a:schemeClr val="lt1"/>
              </a:fontRef>
            </p:style>
            <p:txBody>
              <a:bodyPr lIns="2880000" tIns="432000" rIns="180000" bIns="180000" rtlCol="0" anchor="ctr">
                <a:noAutofit/>
              </a:bodyPr>
              <a:lstStyle/>
              <a:p>
                <a:pPr algn="just" defTabSz="538163">
                  <a:lnSpc>
                    <a:spcPct val="150000"/>
                  </a:lnSpc>
                </a:pPr>
                <a:r>
                  <a:rPr lang="en-CA" sz="1200" i="1" dirty="0" smtClean="0">
                    <a:latin typeface="Trebuchet MS" pitchFamily="34" charset="0"/>
                  </a:rPr>
                  <a:t>The selected replacement H</a:t>
                </a:r>
                <a:r>
                  <a:rPr lang="en-CA" sz="1200" i="1" baseline="-25000" dirty="0" smtClean="0">
                    <a:latin typeface="Trebuchet MS" pitchFamily="34" charset="0"/>
                  </a:rPr>
                  <a:t>2</a:t>
                </a:r>
                <a:r>
                  <a:rPr lang="en-CA" sz="1200" i="1" dirty="0" smtClean="0">
                    <a:latin typeface="Trebuchet MS" pitchFamily="34" charset="0"/>
                  </a:rPr>
                  <a:t> generator uses a Proton Exchange Membrane (PEM) electrolysis process to generate high purity H</a:t>
                </a:r>
                <a:r>
                  <a:rPr lang="en-CA" sz="1200" i="1" baseline="-25000" dirty="0" smtClean="0">
                    <a:latin typeface="Trebuchet MS" pitchFamily="34" charset="0"/>
                  </a:rPr>
                  <a:t>2</a:t>
                </a:r>
                <a:r>
                  <a:rPr lang="en-CA" sz="1200" i="1" dirty="0" smtClean="0">
                    <a:latin typeface="Trebuchet MS" pitchFamily="34" charset="0"/>
                  </a:rPr>
                  <a:t> at 13.8bar (200psi) without mechanical compression.</a:t>
                </a:r>
                <a:endParaRPr lang="en-CA" sz="1200" i="1" dirty="0">
                  <a:latin typeface="Trebuchet MS" pitchFamily="34" charset="0"/>
                </a:endParaRPr>
              </a:p>
            </p:txBody>
          </p:sp>
          <p:pic>
            <p:nvPicPr>
              <p:cNvPr id="17"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852955" y="8442822"/>
                <a:ext cx="1719086" cy="2071991"/>
              </a:xfrm>
              <a:prstGeom prst="rect">
                <a:avLst/>
              </a:prstGeom>
              <a:noFill/>
              <a:ln w="9525">
                <a:noFill/>
                <a:miter lim="800000"/>
                <a:headEnd/>
                <a:tailEnd/>
              </a:ln>
              <a:effectLst>
                <a:outerShdw blurRad="127000" sx="102000" sy="102000" algn="ctr" rotWithShape="0">
                  <a:prstClr val="black">
                    <a:alpha val="30000"/>
                  </a:prstClr>
                </a:outerShdw>
                <a:softEdge rad="12700"/>
              </a:effectLst>
            </p:spPr>
          </p:pic>
          <p:sp>
            <p:nvSpPr>
              <p:cNvPr id="30" name="Rectangle 29"/>
              <p:cNvSpPr/>
              <p:nvPr/>
            </p:nvSpPr>
            <p:spPr>
              <a:xfrm>
                <a:off x="23636931" y="7794750"/>
                <a:ext cx="4831772"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50800" dist="38100" dir="5400000" algn="t" rotWithShape="0">
                        <a:prstClr val="black">
                          <a:alpha val="40000"/>
                        </a:prstClr>
                      </a:outerShdw>
                    </a:effectLst>
                    <a:latin typeface="Trebuchet MS" pitchFamily="34" charset="0"/>
                  </a:rPr>
                  <a:t>Replacement Hydrogen Generator</a:t>
                </a:r>
                <a:endParaRPr lang="en-US" sz="2000" b="1" cap="none" spc="150" dirty="0">
                  <a:ln w="11430"/>
                  <a:solidFill>
                    <a:srgbClr val="F8F8F8"/>
                  </a:solidFill>
                  <a:effectLst>
                    <a:outerShdw blurRad="50800" dist="38100" dir="5400000" algn="t" rotWithShape="0">
                      <a:prstClr val="black">
                        <a:alpha val="40000"/>
                      </a:prstClr>
                    </a:outerShdw>
                  </a:effectLst>
                  <a:latin typeface="Trebuchet MS" pitchFamily="34" charset="0"/>
                </a:endParaRPr>
              </a:p>
            </p:txBody>
          </p:sp>
          <p:pic>
            <p:nvPicPr>
              <p:cNvPr id="31" name="Picture 2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212995" y="10031138"/>
                <a:ext cx="2027952" cy="715940"/>
              </a:xfrm>
              <a:prstGeom prst="rect">
                <a:avLst/>
              </a:prstGeom>
              <a:noFill/>
              <a:ln w="9525">
                <a:noFill/>
                <a:miter lim="800000"/>
                <a:headEnd/>
                <a:tailEnd/>
              </a:ln>
              <a:effectLst>
                <a:glow rad="101600">
                  <a:schemeClr val="bg1">
                    <a:alpha val="60000"/>
                  </a:schemeClr>
                </a:glow>
              </a:effectLst>
            </p:spPr>
          </p:pic>
        </p:grpSp>
        <p:sp>
          <p:nvSpPr>
            <p:cNvPr id="34" name="Right Arrow 33"/>
            <p:cNvSpPr/>
            <p:nvPr/>
          </p:nvSpPr>
          <p:spPr>
            <a:xfrm>
              <a:off x="21260667" y="9738966"/>
              <a:ext cx="2232248" cy="1368152"/>
            </a:xfrm>
            <a:prstGeom prst="rightArrow">
              <a:avLst>
                <a:gd name="adj1" fmla="val 50000"/>
                <a:gd name="adj2" fmla="val 60694"/>
              </a:avLst>
            </a:prstGeom>
            <a:ln/>
            <a:scene3d>
              <a:camera prst="orthographicFront">
                <a:rot lat="0" lon="0" rev="0"/>
              </a:camera>
              <a:lightRig rig="chilly" dir="t"/>
            </a:scene3d>
            <a:sp3d prstMaterial="powder">
              <a:bevelT w="190500" h="190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35" name="Rectangle 34"/>
            <p:cNvSpPr/>
            <p:nvPr/>
          </p:nvSpPr>
          <p:spPr>
            <a:xfrm>
              <a:off x="15296435" y="5297117"/>
              <a:ext cx="3659976" cy="769441"/>
            </a:xfrm>
            <a:prstGeom prst="rect">
              <a:avLst/>
            </a:prstGeom>
            <a:noFill/>
          </p:spPr>
          <p:txBody>
            <a:bodyPr wrap="non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Introduction:</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36" name="TextBox 35"/>
            <p:cNvSpPr txBox="1"/>
            <p:nvPr/>
          </p:nvSpPr>
          <p:spPr>
            <a:xfrm>
              <a:off x="22340787" y="5320051"/>
              <a:ext cx="5976664" cy="3554819"/>
            </a:xfrm>
            <a:prstGeom prst="rect">
              <a:avLst/>
            </a:prstGeom>
            <a:noFill/>
          </p:spPr>
          <p:txBody>
            <a:bodyPr wrap="square" rtlCol="0">
              <a:spAutoFit/>
            </a:bodyPr>
            <a:lstStyle/>
            <a:p>
              <a:pPr>
                <a:lnSpc>
                  <a:spcPct val="150000"/>
                </a:lnSpc>
              </a:pPr>
              <a:r>
                <a:rPr lang="en-CA" sz="1800" dirty="0" smtClean="0">
                  <a:ln w="3175">
                    <a:noFill/>
                  </a:ln>
                  <a:solidFill>
                    <a:schemeClr val="tx1">
                      <a:lumMod val="75000"/>
                      <a:lumOff val="25000"/>
                    </a:schemeClr>
                  </a:solidFill>
                  <a:effectLst>
                    <a:outerShdw blurRad="38100" dist="25400" dir="5400000" algn="t" rotWithShape="0">
                      <a:prstClr val="black">
                        <a:alpha val="40000"/>
                      </a:prstClr>
                    </a:outerShdw>
                  </a:effectLst>
                </a:rPr>
                <a:t>Key Challenges:</a:t>
              </a:r>
            </a:p>
            <a:p>
              <a:pPr>
                <a:lnSpc>
                  <a:spcPct val="150000"/>
                </a:lnSpc>
                <a:buBlip>
                  <a:blip r:embed="rId10"/>
                </a:buBlip>
              </a:pPr>
              <a:r>
                <a:rPr lang="en-CA" sz="1600" dirty="0" smtClean="0">
                  <a:ln w="3175">
                    <a:noFill/>
                  </a:ln>
                  <a:solidFill>
                    <a:schemeClr val="tx1">
                      <a:lumMod val="75000"/>
                      <a:lumOff val="25000"/>
                    </a:schemeClr>
                  </a:solidFill>
                  <a:effectLst>
                    <a:outerShdw blurRad="38100" dist="25400" dir="5400000" algn="t" rotWithShape="0">
                      <a:prstClr val="black">
                        <a:alpha val="40000"/>
                      </a:prstClr>
                    </a:outerShdw>
                  </a:effectLst>
                </a:rPr>
                <a:t> HOGEN System Requirements differ from existing Electrolyser generation equipment</a:t>
              </a:r>
            </a:p>
            <a:p>
              <a:pPr marL="363538" lvl="1">
                <a:lnSpc>
                  <a:spcPct val="150000"/>
                </a:lnSpc>
                <a:buBlip>
                  <a:blip r:embed="rId10"/>
                </a:buBlip>
              </a:pPr>
              <a:r>
                <a:rPr lang="en-CA" sz="1400" dirty="0" smtClean="0">
                  <a:ln w="3175">
                    <a:noFill/>
                  </a:ln>
                  <a:solidFill>
                    <a:schemeClr val="tx1">
                      <a:lumMod val="75000"/>
                      <a:lumOff val="25000"/>
                    </a:schemeClr>
                  </a:solidFill>
                  <a:effectLst>
                    <a:outerShdw blurRad="38100" dist="25400" dir="5400000" algn="t" rotWithShape="0">
                      <a:prstClr val="black">
                        <a:alpha val="40000"/>
                      </a:prstClr>
                    </a:outerShdw>
                  </a:effectLst>
                </a:rPr>
                <a:t> 13.8bar vs. 6.9bar</a:t>
              </a:r>
            </a:p>
            <a:p>
              <a:pPr marL="363538" lvl="1">
                <a:lnSpc>
                  <a:spcPct val="150000"/>
                </a:lnSpc>
                <a:buBlip>
                  <a:blip r:embed="rId10"/>
                </a:buBlip>
              </a:pPr>
              <a:r>
                <a:rPr lang="en-CA" sz="1400" dirty="0" smtClean="0">
                  <a:ln w="3175">
                    <a:noFill/>
                  </a:ln>
                  <a:solidFill>
                    <a:schemeClr val="tx1">
                      <a:lumMod val="75000"/>
                      <a:lumOff val="25000"/>
                    </a:schemeClr>
                  </a:solidFill>
                  <a:effectLst>
                    <a:outerShdw blurRad="38100" dist="25400" dir="5400000" algn="t" rotWithShape="0">
                      <a:prstClr val="black">
                        <a:alpha val="40000"/>
                      </a:prstClr>
                    </a:outerShdw>
                  </a:effectLst>
                </a:rPr>
                <a:t> Water quality standard increased</a:t>
              </a:r>
            </a:p>
            <a:p>
              <a:pPr>
                <a:lnSpc>
                  <a:spcPct val="150000"/>
                </a:lnSpc>
                <a:buBlip>
                  <a:blip r:embed="rId10"/>
                </a:buBlip>
              </a:pPr>
              <a:r>
                <a:rPr lang="en-CA" sz="1600" dirty="0" smtClean="0">
                  <a:ln w="3175">
                    <a:noFill/>
                  </a:ln>
                  <a:solidFill>
                    <a:schemeClr val="tx1">
                      <a:lumMod val="75000"/>
                      <a:lumOff val="25000"/>
                    </a:schemeClr>
                  </a:solidFill>
                  <a:effectLst>
                    <a:outerShdw blurRad="38100" dist="25400" dir="5400000" algn="t" rotWithShape="0">
                      <a:prstClr val="black">
                        <a:alpha val="40000"/>
                      </a:prstClr>
                    </a:outerShdw>
                  </a:effectLst>
                </a:rPr>
                <a:t> New equipment introduces safety challenges/opportunities</a:t>
              </a:r>
            </a:p>
            <a:p>
              <a:pPr marL="363538" lvl="1">
                <a:lnSpc>
                  <a:spcPct val="150000"/>
                </a:lnSpc>
                <a:buBlip>
                  <a:blip r:embed="rId10"/>
                </a:buBlip>
              </a:pPr>
              <a:r>
                <a:rPr lang="en-CA" sz="1400" dirty="0" smtClean="0">
                  <a:ln w="3175">
                    <a:noFill/>
                  </a:ln>
                  <a:solidFill>
                    <a:schemeClr val="tx1">
                      <a:lumMod val="75000"/>
                      <a:lumOff val="25000"/>
                    </a:schemeClr>
                  </a:solidFill>
                  <a:effectLst>
                    <a:outerShdw blurRad="38100" dist="25400" dir="5400000" algn="t" rotWithShape="0">
                      <a:prstClr val="black">
                        <a:alpha val="40000"/>
                      </a:prstClr>
                    </a:outerShdw>
                  </a:effectLst>
                </a:rPr>
                <a:t> HOGEN operates using a purge-pressurize safety principle</a:t>
              </a:r>
            </a:p>
            <a:p>
              <a:pPr marL="363538" lvl="1">
                <a:lnSpc>
                  <a:spcPct val="150000"/>
                </a:lnSpc>
                <a:buBlip>
                  <a:blip r:embed="rId10"/>
                </a:buBlip>
              </a:pPr>
              <a:r>
                <a:rPr lang="en-CA" sz="1400" dirty="0" smtClean="0">
                  <a:ln w="3175">
                    <a:noFill/>
                  </a:ln>
                  <a:solidFill>
                    <a:schemeClr val="tx1">
                      <a:lumMod val="75000"/>
                      <a:lumOff val="25000"/>
                    </a:schemeClr>
                  </a:solidFill>
                  <a:effectLst>
                    <a:outerShdw blurRad="38100" dist="25400" dir="5400000" algn="t" rotWithShape="0">
                      <a:prstClr val="black">
                        <a:alpha val="40000"/>
                      </a:prstClr>
                    </a:outerShdw>
                  </a:effectLst>
                </a:rPr>
                <a:t> ‘Smart’ system offers more safety system integration capability</a:t>
              </a:r>
            </a:p>
            <a:p>
              <a:pPr marL="363538" lvl="1">
                <a:lnSpc>
                  <a:spcPct val="150000"/>
                </a:lnSpc>
                <a:buBlip>
                  <a:blip r:embed="rId10"/>
                </a:buBlip>
              </a:pPr>
              <a:r>
                <a:rPr lang="en-CA" sz="1400" dirty="0" smtClean="0">
                  <a:ln w="3175">
                    <a:noFill/>
                  </a:ln>
                  <a:solidFill>
                    <a:schemeClr val="tx1">
                      <a:lumMod val="75000"/>
                      <a:lumOff val="25000"/>
                    </a:schemeClr>
                  </a:solidFill>
                  <a:effectLst>
                    <a:outerShdw blurRad="38100" dist="25400" dir="5400000" algn="t" rotWithShape="0">
                      <a:prstClr val="black">
                        <a:alpha val="40000"/>
                      </a:prstClr>
                    </a:outerShdw>
                  </a:effectLst>
                </a:rPr>
                <a:t> HOGEN is not certified for installation in an explosive atmosphere</a:t>
              </a:r>
            </a:p>
            <a:p>
              <a:pPr>
                <a:lnSpc>
                  <a:spcPct val="150000"/>
                </a:lnSpc>
                <a:buFont typeface="Arial" pitchFamily="34" charset="0"/>
                <a:buChar char="•"/>
              </a:pPr>
              <a:endParaRPr lang="en-CA" sz="1400" dirty="0">
                <a:ln w="3175">
                  <a:noFill/>
                </a:ln>
                <a:solidFill>
                  <a:schemeClr val="tx1">
                    <a:lumMod val="75000"/>
                    <a:lumOff val="25000"/>
                  </a:schemeClr>
                </a:solidFill>
                <a:effectLst>
                  <a:outerShdw blurRad="38100" dist="25400" dir="5400000" algn="t" rotWithShape="0">
                    <a:prstClr val="black">
                      <a:alpha val="40000"/>
                    </a:prstClr>
                  </a:outerShdw>
                </a:effectLst>
              </a:endParaRPr>
            </a:p>
          </p:txBody>
        </p:sp>
      </p:grpSp>
      <p:grpSp>
        <p:nvGrpSpPr>
          <p:cNvPr id="132" name="Group 131"/>
          <p:cNvGrpSpPr>
            <a:grpSpLocks noChangeAspect="1"/>
          </p:cNvGrpSpPr>
          <p:nvPr/>
        </p:nvGrpSpPr>
        <p:grpSpPr>
          <a:xfrm>
            <a:off x="9705595" y="12259245"/>
            <a:ext cx="11520000" cy="5777828"/>
            <a:chOff x="10963523" y="16579726"/>
            <a:chExt cx="9505055" cy="4767237"/>
          </a:xfrm>
        </p:grpSpPr>
        <p:sp>
          <p:nvSpPr>
            <p:cNvPr id="101" name="AutoShape 2"/>
            <p:cNvSpPr>
              <a:spLocks noChangeArrowheads="1"/>
            </p:cNvSpPr>
            <p:nvPr/>
          </p:nvSpPr>
          <p:spPr bwMode="auto">
            <a:xfrm>
              <a:off x="14122107" y="17029407"/>
              <a:ext cx="1681282" cy="729380"/>
            </a:xfrm>
            <a:prstGeom prst="roundRect">
              <a:avLst>
                <a:gd name="adj" fmla="val 26273"/>
              </a:avLst>
            </a:prstGeom>
            <a:solidFill>
              <a:schemeClr val="bg1">
                <a:lumMod val="85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Project Kick-off Package</a:t>
              </a:r>
              <a:endParaRPr kumimoji="0" lang="en-US"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2" name="AutoShape 3"/>
            <p:cNvSpPr>
              <a:spLocks noChangeArrowheads="1"/>
            </p:cNvSpPr>
            <p:nvPr/>
          </p:nvSpPr>
          <p:spPr bwMode="auto">
            <a:xfrm>
              <a:off x="16778470" y="16805339"/>
              <a:ext cx="1681282" cy="729380"/>
            </a:xfrm>
            <a:prstGeom prst="roundRect">
              <a:avLst>
                <a:gd name="adj" fmla="val 26273"/>
              </a:avLst>
            </a:prstGeom>
            <a:solidFill>
              <a:srgbClr val="C39BE1"/>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Fault Tree Analysis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(FTA)</a:t>
              </a:r>
              <a:endParaRPr kumimoji="0" lang="en-US"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3" name="AutoShape 4"/>
            <p:cNvSpPr>
              <a:spLocks noChangeArrowheads="1"/>
            </p:cNvSpPr>
            <p:nvPr/>
          </p:nvSpPr>
          <p:spPr bwMode="auto">
            <a:xfrm rot="19042835">
              <a:off x="15393885" y="17703156"/>
              <a:ext cx="1794089" cy="503766"/>
            </a:xfrm>
            <a:prstGeom prst="rightArrow">
              <a:avLst>
                <a:gd name="adj1" fmla="val 56148"/>
                <a:gd name="adj2" fmla="val 62126"/>
              </a:avLst>
            </a:pr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4" name="AutoShape 5"/>
            <p:cNvSpPr>
              <a:spLocks noChangeArrowheads="1"/>
            </p:cNvSpPr>
            <p:nvPr/>
          </p:nvSpPr>
          <p:spPr bwMode="auto">
            <a:xfrm>
              <a:off x="10963523" y="16579726"/>
              <a:ext cx="2523467" cy="4767237"/>
            </a:xfrm>
            <a:prstGeom prst="roundRect">
              <a:avLst>
                <a:gd name="adj" fmla="val 10593"/>
              </a:avLst>
            </a:prstGeom>
            <a:solidFill>
              <a:schemeClr val="bg1">
                <a:lumMod val="75000"/>
              </a:schemeClr>
            </a:solidFill>
            <a:ln w="19050" algn="ctr">
              <a:noFill/>
              <a:round/>
              <a:headEnd/>
              <a:tailEnd/>
            </a:ln>
            <a:effectLst/>
            <a:scene3d>
              <a:camera prst="orthographicFront"/>
              <a:lightRig rig="threePt" dir="t"/>
            </a:scene3d>
            <a:sp3d>
              <a:bevelT w="127000"/>
            </a:sp3d>
          </p:spPr>
          <p:txBody>
            <a:bodyPr wrap="none" lIns="45720" tIns="0" rIns="45720" bIns="0"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Body of Knowledge:</a:t>
              </a:r>
              <a:endParaRPr kumimoji="0" lang="en-US" sz="24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5" name="AutoShape 7"/>
            <p:cNvSpPr>
              <a:spLocks noChangeArrowheads="1"/>
            </p:cNvSpPr>
            <p:nvPr/>
          </p:nvSpPr>
          <p:spPr bwMode="auto">
            <a:xfrm>
              <a:off x="11076329" y="18757047"/>
              <a:ext cx="2297855" cy="729380"/>
            </a:xfrm>
            <a:prstGeom prst="roundRect">
              <a:avLst>
                <a:gd name="adj" fmla="val 26273"/>
              </a:avLst>
            </a:prstGeom>
            <a:solidFill>
              <a:schemeClr val="accent2">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HOGEN Requirements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Installation/Connections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Maintenance</a:t>
              </a:r>
              <a:endParaRPr kumimoji="0" lang="en-US"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6" name="AutoShape 8"/>
            <p:cNvSpPr>
              <a:spLocks noChangeArrowheads="1"/>
            </p:cNvSpPr>
            <p:nvPr/>
          </p:nvSpPr>
          <p:spPr bwMode="auto">
            <a:xfrm>
              <a:off x="11076329" y="17900953"/>
              <a:ext cx="2297855" cy="729380"/>
            </a:xfrm>
            <a:prstGeom prst="roundRect">
              <a:avLst>
                <a:gd name="adj" fmla="val 26273"/>
              </a:avLst>
            </a:prstGeom>
            <a:solidFill>
              <a:schemeClr val="accent4">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Operational Requirements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Current Processes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Areas for Improvement</a:t>
              </a:r>
              <a:endParaRPr kumimoji="0" lang="en-US"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7" name="AutoShape 9"/>
            <p:cNvSpPr>
              <a:spLocks noChangeArrowheads="1"/>
            </p:cNvSpPr>
            <p:nvPr/>
          </p:nvSpPr>
          <p:spPr bwMode="auto">
            <a:xfrm>
              <a:off x="11076329" y="19611596"/>
              <a:ext cx="2297855" cy="729380"/>
            </a:xfrm>
            <a:prstGeom prst="roundRect">
              <a:avLst>
                <a:gd name="adj" fmla="val 26273"/>
              </a:avLst>
            </a:prstGeom>
            <a:solidFill>
              <a:schemeClr val="accent3">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Past Problem History</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Upper Air Network Events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General H</a:t>
              </a:r>
              <a:r>
                <a:rPr kumimoji="0" lang="en-CA" sz="1200" b="0" i="0" u="none" strike="noStrike" kern="0" cap="none" spc="0" normalizeH="0" baseline="-25000" noProof="0" dirty="0" smtClean="0">
                  <a:ln>
                    <a:noFill/>
                  </a:ln>
                  <a:solidFill>
                    <a:sysClr val="windowText" lastClr="000000"/>
                  </a:solidFill>
                  <a:effectLst>
                    <a:outerShdw blurRad="76200" dist="25400" dir="5400000" algn="t" rotWithShape="0">
                      <a:prstClr val="black">
                        <a:alpha val="30000"/>
                      </a:prstClr>
                    </a:outerShdw>
                  </a:effectLst>
                  <a:uLnTx/>
                  <a:uFillTx/>
                </a:rPr>
                <a:t>2</a:t>
              </a: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Event Statistics</a:t>
              </a:r>
              <a:endParaRPr kumimoji="0" lang="en-US"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8" name="AutoShape 10"/>
            <p:cNvSpPr>
              <a:spLocks noChangeArrowheads="1"/>
            </p:cNvSpPr>
            <p:nvPr/>
          </p:nvSpPr>
          <p:spPr bwMode="auto">
            <a:xfrm>
              <a:off x="11110326" y="20467690"/>
              <a:ext cx="2228316" cy="729380"/>
            </a:xfrm>
            <a:prstGeom prst="roundRect">
              <a:avLst>
                <a:gd name="adj" fmla="val 26273"/>
              </a:avLst>
            </a:prstGeom>
            <a:solidFill>
              <a:schemeClr val="accent5">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Resource Status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Existing Buildings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Water Quality</a:t>
              </a:r>
              <a:endParaRPr kumimoji="0" lang="en-US"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09" name="AutoShape 11"/>
            <p:cNvSpPr>
              <a:spLocks noChangeArrowheads="1"/>
            </p:cNvSpPr>
            <p:nvPr/>
          </p:nvSpPr>
          <p:spPr bwMode="auto">
            <a:xfrm>
              <a:off x="16778470" y="17851504"/>
              <a:ext cx="1681282" cy="729380"/>
            </a:xfrm>
            <a:prstGeom prst="roundRect">
              <a:avLst>
                <a:gd name="adj" fmla="val 26273"/>
              </a:avLst>
            </a:prstGeom>
            <a:solidFill>
              <a:schemeClr val="bg1">
                <a:lumMod val="85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Key Quality Points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(KQP’s)</a:t>
              </a:r>
              <a:endParaRPr kumimoji="0" lang="en-US"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0" name="AutoShape 12"/>
            <p:cNvSpPr>
              <a:spLocks noChangeArrowheads="1"/>
            </p:cNvSpPr>
            <p:nvPr/>
          </p:nvSpPr>
          <p:spPr bwMode="auto">
            <a:xfrm>
              <a:off x="16778470" y="18897670"/>
              <a:ext cx="1681282" cy="729380"/>
            </a:xfrm>
            <a:prstGeom prst="roundRect">
              <a:avLst>
                <a:gd name="adj" fmla="val 26273"/>
              </a:avLst>
            </a:prstGeom>
            <a:solidFill>
              <a:schemeClr val="bg1">
                <a:lumMod val="85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Specification Maturation</a:t>
              </a:r>
              <a:endParaRPr kumimoji="0" lang="en-US"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1" name="AutoShape 13"/>
            <p:cNvSpPr>
              <a:spLocks noChangeArrowheads="1"/>
            </p:cNvSpPr>
            <p:nvPr/>
          </p:nvSpPr>
          <p:spPr bwMode="auto">
            <a:xfrm>
              <a:off x="16682661" y="20002556"/>
              <a:ext cx="1851264" cy="896272"/>
            </a:xfrm>
            <a:prstGeom prst="flowChartMultidocument">
              <a:avLst/>
            </a:prstGeom>
            <a:solidFill>
              <a:schemeClr val="bg1">
                <a:lumMod val="85000"/>
              </a:schemeClr>
            </a:solidFill>
            <a:ln w="9525">
              <a:noFill/>
              <a:miter lim="800000"/>
              <a:headEnd/>
              <a:tailEnd/>
            </a:ln>
            <a:effectLst/>
            <a:scene3d>
              <a:camera prst="orthographicFront"/>
              <a:lightRig rig="threePt" dir="t"/>
            </a:scene3d>
            <a:sp3d>
              <a:bevelT w="1270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Final Specification</a:t>
              </a:r>
              <a:endParaRPr kumimoji="0" lang="en-US" sz="18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2" name="AutoShape 14"/>
            <p:cNvSpPr>
              <a:spLocks noChangeArrowheads="1"/>
            </p:cNvSpPr>
            <p:nvPr/>
          </p:nvSpPr>
          <p:spPr bwMode="auto">
            <a:xfrm>
              <a:off x="11076329" y="17046405"/>
              <a:ext cx="2297855" cy="729380"/>
            </a:xfrm>
            <a:prstGeom prst="roundRect">
              <a:avLst>
                <a:gd name="adj" fmla="val 26273"/>
              </a:avLst>
            </a:prstGeom>
            <a:solidFill>
              <a:schemeClr val="accent1">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Hydrogen Safety </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Applicable Standards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Best Practices</a:t>
              </a:r>
              <a:endParaRPr kumimoji="0" lang="en-US" sz="12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3" name="AutoShape 15"/>
            <p:cNvSpPr>
              <a:spLocks noChangeArrowheads="1"/>
            </p:cNvSpPr>
            <p:nvPr/>
          </p:nvSpPr>
          <p:spPr bwMode="auto">
            <a:xfrm rot="5400000">
              <a:off x="17395043" y="17268928"/>
              <a:ext cx="448136" cy="979717"/>
            </a:xfrm>
            <a:prstGeom prst="rightArrow">
              <a:avLst>
                <a:gd name="adj1" fmla="val 56157"/>
                <a:gd name="adj2" fmla="val 55343"/>
              </a:avLst>
            </a:pr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4" name="AutoShape 16"/>
            <p:cNvSpPr>
              <a:spLocks noChangeArrowheads="1"/>
            </p:cNvSpPr>
            <p:nvPr/>
          </p:nvSpPr>
          <p:spPr bwMode="auto">
            <a:xfrm rot="5400000">
              <a:off x="17395043" y="18318183"/>
              <a:ext cx="448136" cy="979717"/>
            </a:xfrm>
            <a:prstGeom prst="rightArrow">
              <a:avLst>
                <a:gd name="adj1" fmla="val 56157"/>
                <a:gd name="adj2" fmla="val 55343"/>
              </a:avLst>
            </a:pr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5" name="AutoShape 17"/>
            <p:cNvSpPr>
              <a:spLocks noChangeArrowheads="1"/>
            </p:cNvSpPr>
            <p:nvPr/>
          </p:nvSpPr>
          <p:spPr bwMode="auto">
            <a:xfrm rot="5400000">
              <a:off x="17395043" y="19358168"/>
              <a:ext cx="448136" cy="979717"/>
            </a:xfrm>
            <a:prstGeom prst="rightArrow">
              <a:avLst>
                <a:gd name="adj1" fmla="val 56157"/>
                <a:gd name="adj2" fmla="val 55343"/>
              </a:avLst>
            </a:pr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6" name="AutoShape 18"/>
            <p:cNvSpPr>
              <a:spLocks noChangeArrowheads="1"/>
            </p:cNvSpPr>
            <p:nvPr/>
          </p:nvSpPr>
          <p:spPr bwMode="auto">
            <a:xfrm>
              <a:off x="18750267" y="17746424"/>
              <a:ext cx="222523" cy="222523"/>
            </a:xfrm>
            <a:prstGeom prst="lightningBol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7" name="AutoShape 19"/>
            <p:cNvSpPr>
              <a:spLocks noChangeArrowheads="1"/>
            </p:cNvSpPr>
            <p:nvPr/>
          </p:nvSpPr>
          <p:spPr bwMode="auto">
            <a:xfrm>
              <a:off x="18750267" y="17417276"/>
              <a:ext cx="222523" cy="222523"/>
            </a:xfrm>
            <a:prstGeom prst="flowChartMagneticTape">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8" name="AutoShape 20"/>
            <p:cNvSpPr>
              <a:spLocks noChangeArrowheads="1"/>
            </p:cNvSpPr>
            <p:nvPr/>
          </p:nvSpPr>
          <p:spPr bwMode="auto">
            <a:xfrm rot="16200000">
              <a:off x="18750267" y="17080402"/>
              <a:ext cx="222523" cy="222523"/>
            </a:xfrm>
            <a:prstGeom prst="homePlate">
              <a:avLst>
                <a:gd name="adj" fmla="val 25000"/>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19" name="AutoShape 21"/>
            <p:cNvSpPr>
              <a:spLocks noChangeArrowheads="1"/>
            </p:cNvSpPr>
            <p:nvPr/>
          </p:nvSpPr>
          <p:spPr bwMode="auto">
            <a:xfrm rot="10800000">
              <a:off x="18750267" y="18064755"/>
              <a:ext cx="222523" cy="222523"/>
            </a:xfrm>
            <a:prstGeom prst="flowChartDocumen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0" name="AutoShape 22"/>
            <p:cNvSpPr>
              <a:spLocks noChangeArrowheads="1"/>
            </p:cNvSpPr>
            <p:nvPr/>
          </p:nvSpPr>
          <p:spPr bwMode="auto">
            <a:xfrm rot="5400000">
              <a:off x="18750267" y="18814224"/>
              <a:ext cx="224067" cy="112807"/>
            </a:xfrm>
            <a:prstGeom prst="roundRect">
              <a:avLst>
                <a:gd name="adj" fmla="val 50000"/>
              </a:avLst>
            </a:prstGeom>
            <a:solidFill>
              <a:schemeClr val="tx1">
                <a:lumMod val="50000"/>
                <a:lumOff val="50000"/>
              </a:schemeClr>
            </a:solidFill>
            <a:ln w="12700" algn="ctr">
              <a:noFill/>
              <a:round/>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1" name="AutoShape 23"/>
            <p:cNvSpPr>
              <a:spLocks noChangeArrowheads="1"/>
            </p:cNvSpPr>
            <p:nvPr/>
          </p:nvSpPr>
          <p:spPr bwMode="auto">
            <a:xfrm rot="18900000">
              <a:off x="18694636" y="19046018"/>
              <a:ext cx="333784" cy="333784"/>
            </a:xfrm>
            <a:custGeom>
              <a:avLst/>
              <a:gdLst>
                <a:gd name="G0" fmla="+- 6165 0 0"/>
                <a:gd name="G1" fmla="+- 8100 0 0"/>
                <a:gd name="G2" fmla="+- 2700 0 0"/>
                <a:gd name="G3" fmla="+- 9450 0 0"/>
                <a:gd name="G4" fmla="+- 21600 0 8100"/>
                <a:gd name="G5" fmla="+- 21600 0 9450"/>
                <a:gd name="G6" fmla="+- 6165 21600 0"/>
                <a:gd name="G7" fmla="*/ G6 1 2"/>
                <a:gd name="G8" fmla="+- 21600 0 6165"/>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6165" y="6165"/>
                  </a:moveTo>
                  <a:lnTo>
                    <a:pt x="9450" y="6165"/>
                  </a:lnTo>
                  <a:lnTo>
                    <a:pt x="9450" y="2700"/>
                  </a:lnTo>
                  <a:lnTo>
                    <a:pt x="8100" y="2700"/>
                  </a:lnTo>
                  <a:lnTo>
                    <a:pt x="10800" y="0"/>
                  </a:lnTo>
                  <a:lnTo>
                    <a:pt x="13500" y="2700"/>
                  </a:lnTo>
                  <a:lnTo>
                    <a:pt x="12150" y="2700"/>
                  </a:lnTo>
                  <a:lnTo>
                    <a:pt x="12150" y="6165"/>
                  </a:lnTo>
                  <a:lnTo>
                    <a:pt x="15435" y="6165"/>
                  </a:lnTo>
                  <a:lnTo>
                    <a:pt x="15435" y="9450"/>
                  </a:lnTo>
                  <a:lnTo>
                    <a:pt x="18900" y="9450"/>
                  </a:lnTo>
                  <a:lnTo>
                    <a:pt x="18900" y="8100"/>
                  </a:lnTo>
                  <a:lnTo>
                    <a:pt x="21600" y="10800"/>
                  </a:lnTo>
                  <a:lnTo>
                    <a:pt x="18900" y="13500"/>
                  </a:lnTo>
                  <a:lnTo>
                    <a:pt x="18900" y="12150"/>
                  </a:lnTo>
                  <a:lnTo>
                    <a:pt x="15435" y="12150"/>
                  </a:lnTo>
                  <a:lnTo>
                    <a:pt x="15435" y="15435"/>
                  </a:lnTo>
                  <a:lnTo>
                    <a:pt x="12150" y="15435"/>
                  </a:lnTo>
                  <a:lnTo>
                    <a:pt x="12150" y="18900"/>
                  </a:lnTo>
                  <a:lnTo>
                    <a:pt x="13500" y="18900"/>
                  </a:lnTo>
                  <a:lnTo>
                    <a:pt x="10800" y="21600"/>
                  </a:lnTo>
                  <a:lnTo>
                    <a:pt x="8100" y="18900"/>
                  </a:lnTo>
                  <a:lnTo>
                    <a:pt x="9450" y="18900"/>
                  </a:lnTo>
                  <a:lnTo>
                    <a:pt x="9450" y="15435"/>
                  </a:lnTo>
                  <a:lnTo>
                    <a:pt x="6165" y="15435"/>
                  </a:lnTo>
                  <a:lnTo>
                    <a:pt x="6165" y="12150"/>
                  </a:lnTo>
                  <a:lnTo>
                    <a:pt x="2700" y="12150"/>
                  </a:lnTo>
                  <a:lnTo>
                    <a:pt x="2700" y="13500"/>
                  </a:lnTo>
                  <a:lnTo>
                    <a:pt x="0" y="10800"/>
                  </a:lnTo>
                  <a:lnTo>
                    <a:pt x="2700" y="8100"/>
                  </a:lnTo>
                  <a:lnTo>
                    <a:pt x="2700" y="9450"/>
                  </a:lnTo>
                  <a:lnTo>
                    <a:pt x="6165" y="9450"/>
                  </a:lnTo>
                  <a:close/>
                </a:path>
              </a:pathLst>
            </a:cu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2" name="AutoShape 24"/>
            <p:cNvSpPr>
              <a:spLocks noChangeArrowheads="1"/>
            </p:cNvSpPr>
            <p:nvPr/>
          </p:nvSpPr>
          <p:spPr bwMode="auto">
            <a:xfrm>
              <a:off x="18750267" y="18440262"/>
              <a:ext cx="222523" cy="222523"/>
            </a:xfrm>
            <a:prstGeom prst="cube">
              <a:avLst>
                <a:gd name="adj" fmla="val 25000"/>
              </a:avLst>
            </a:prstGeom>
            <a:solidFill>
              <a:schemeClr val="tx1">
                <a:lumMod val="50000"/>
                <a:lumOff val="50000"/>
              </a:schemeClr>
            </a:solidFill>
            <a:ln w="12700">
              <a:noFill/>
              <a:miter lim="800000"/>
              <a:headEnd/>
              <a:tailEnd/>
            </a:ln>
            <a:effectLst/>
            <a:scene3d>
              <a:camera prst="orthographicFront"/>
              <a:lightRig rig="threePt" dir="t"/>
            </a:scene3d>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3" name="AutoShape 25"/>
            <p:cNvSpPr>
              <a:spLocks/>
            </p:cNvSpPr>
            <p:nvPr/>
          </p:nvSpPr>
          <p:spPr bwMode="auto">
            <a:xfrm>
              <a:off x="18541652" y="17057222"/>
              <a:ext cx="168437" cy="2339578"/>
            </a:xfrm>
            <a:prstGeom prst="leftBrace">
              <a:avLst>
                <a:gd name="adj1" fmla="val 115750"/>
                <a:gd name="adj2" fmla="val 50000"/>
              </a:avLst>
            </a:prstGeom>
            <a:noFill/>
            <a:ln w="19050">
              <a:noFill/>
              <a:round/>
              <a:headEnd/>
              <a:tailEnd/>
            </a:ln>
            <a:effectLst/>
            <a:scene3d>
              <a:camera prst="orthographicFront"/>
              <a:lightRig rig="threePt" dir="t"/>
            </a:scene3d>
            <a:sp3d>
              <a:bevelT w="6350"/>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4" name="AutoShape 26"/>
            <p:cNvSpPr>
              <a:spLocks noChangeArrowheads="1"/>
            </p:cNvSpPr>
            <p:nvPr/>
          </p:nvSpPr>
          <p:spPr bwMode="auto">
            <a:xfrm rot="2820000" flipH="1">
              <a:off x="15353707" y="17550172"/>
              <a:ext cx="754104" cy="785010"/>
            </a:xfrm>
            <a:custGeom>
              <a:avLst/>
              <a:gdLst>
                <a:gd name="G0" fmla="+- 13217 0 0"/>
                <a:gd name="G1" fmla="+- 3138 0 0"/>
                <a:gd name="G2" fmla="+- 12158 0 3138"/>
                <a:gd name="G3" fmla="+- G2 0 3138"/>
                <a:gd name="G4" fmla="*/ G3 32768 32059"/>
                <a:gd name="G5" fmla="*/ G4 1 2"/>
                <a:gd name="G6" fmla="+- 21600 0 13217"/>
                <a:gd name="G7" fmla="*/ G6 3138 6079"/>
                <a:gd name="G8" fmla="+- G7 13217 0"/>
                <a:gd name="T0" fmla="*/ 13217 w 21600"/>
                <a:gd name="T1" fmla="*/ 0 h 21600"/>
                <a:gd name="T2" fmla="*/ 13217 w 21600"/>
                <a:gd name="T3" fmla="*/ 12158 h 21600"/>
                <a:gd name="T4" fmla="*/ 300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217" y="0"/>
                  </a:lnTo>
                  <a:lnTo>
                    <a:pt x="13217" y="3138"/>
                  </a:lnTo>
                  <a:lnTo>
                    <a:pt x="12427" y="3138"/>
                  </a:lnTo>
                  <a:cubicBezTo>
                    <a:pt x="5564" y="3138"/>
                    <a:pt x="0" y="7176"/>
                    <a:pt x="0" y="12158"/>
                  </a:cubicBezTo>
                  <a:lnTo>
                    <a:pt x="0" y="21600"/>
                  </a:lnTo>
                  <a:lnTo>
                    <a:pt x="6012" y="21600"/>
                  </a:lnTo>
                  <a:lnTo>
                    <a:pt x="6012" y="12158"/>
                  </a:lnTo>
                  <a:cubicBezTo>
                    <a:pt x="6012" y="10425"/>
                    <a:pt x="8884" y="9020"/>
                    <a:pt x="12427" y="9020"/>
                  </a:cubicBezTo>
                  <a:lnTo>
                    <a:pt x="13217" y="9020"/>
                  </a:lnTo>
                  <a:lnTo>
                    <a:pt x="13217" y="12158"/>
                  </a:lnTo>
                  <a:close/>
                </a:path>
              </a:pathLst>
            </a:cu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5" name="Oval 27"/>
            <p:cNvSpPr>
              <a:spLocks noChangeArrowheads="1"/>
            </p:cNvSpPr>
            <p:nvPr/>
          </p:nvSpPr>
          <p:spPr bwMode="auto">
            <a:xfrm>
              <a:off x="14103564" y="18095661"/>
              <a:ext cx="2018156" cy="2018156"/>
            </a:xfrm>
            <a:prstGeom prst="ellipse">
              <a:avLst/>
            </a:prstGeom>
            <a:solidFill>
              <a:srgbClr val="FFC000"/>
            </a:solidFill>
            <a:ln w="19050" algn="ctr">
              <a:noFill/>
              <a:round/>
              <a:headEnd/>
              <a:tailEnd/>
            </a:ln>
            <a:effectLst/>
            <a:scene3d>
              <a:camera prst="orthographicFront"/>
              <a:lightRig rig="threePt" dir="t"/>
            </a:scene3d>
            <a:sp3d>
              <a:bevelT w="127000"/>
            </a:sp3d>
          </p:spPr>
          <p:txBody>
            <a:bodyPr wrap="none"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Generate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Project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Viewpoints</a:t>
              </a:r>
              <a:endParaRPr kumimoji="0" lang="en-US" sz="24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6" name="AutoShape 28"/>
            <p:cNvSpPr>
              <a:spLocks noChangeArrowheads="1"/>
            </p:cNvSpPr>
            <p:nvPr/>
          </p:nvSpPr>
          <p:spPr bwMode="auto">
            <a:xfrm rot="3600000">
              <a:off x="14159194" y="17982855"/>
              <a:ext cx="560942" cy="449681"/>
            </a:xfrm>
            <a:prstGeom prst="rightArrow">
              <a:avLst>
                <a:gd name="adj1" fmla="val 49824"/>
                <a:gd name="adj2" fmla="val 58150"/>
              </a:avLst>
            </a:prstGeom>
            <a:solidFill>
              <a:schemeClr val="accent1">
                <a:lumMod val="60000"/>
                <a:lumOff val="40000"/>
              </a:schemeClr>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7" name="AutoShape 29"/>
            <p:cNvSpPr>
              <a:spLocks noChangeArrowheads="1"/>
            </p:cNvSpPr>
            <p:nvPr/>
          </p:nvSpPr>
          <p:spPr bwMode="auto">
            <a:xfrm rot="1800000">
              <a:off x="13800686" y="18375360"/>
              <a:ext cx="560942" cy="449681"/>
            </a:xfrm>
            <a:prstGeom prst="rightArrow">
              <a:avLst>
                <a:gd name="adj1" fmla="val 49824"/>
                <a:gd name="adj2" fmla="val 58150"/>
              </a:avLst>
            </a:prstGeom>
            <a:solidFill>
              <a:schemeClr val="accent4">
                <a:lumMod val="60000"/>
                <a:lumOff val="40000"/>
              </a:schemeClr>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8" name="AutoShape 30"/>
            <p:cNvSpPr>
              <a:spLocks noChangeArrowheads="1"/>
            </p:cNvSpPr>
            <p:nvPr/>
          </p:nvSpPr>
          <p:spPr bwMode="auto">
            <a:xfrm>
              <a:off x="13655428" y="18880671"/>
              <a:ext cx="560942" cy="449682"/>
            </a:xfrm>
            <a:prstGeom prst="rightArrow">
              <a:avLst>
                <a:gd name="adj1" fmla="val 49824"/>
                <a:gd name="adj2" fmla="val 58149"/>
              </a:avLst>
            </a:prstGeom>
            <a:solidFill>
              <a:schemeClr val="accent2">
                <a:lumMod val="60000"/>
                <a:lumOff val="40000"/>
              </a:schemeClr>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29" name="AutoShape 31"/>
            <p:cNvSpPr>
              <a:spLocks noChangeArrowheads="1"/>
            </p:cNvSpPr>
            <p:nvPr/>
          </p:nvSpPr>
          <p:spPr bwMode="auto">
            <a:xfrm rot="18000000" flipV="1">
              <a:off x="14103563" y="19776943"/>
              <a:ext cx="560943" cy="449681"/>
            </a:xfrm>
            <a:prstGeom prst="rightArrow">
              <a:avLst>
                <a:gd name="adj1" fmla="val 49824"/>
                <a:gd name="adj2" fmla="val 58150"/>
              </a:avLst>
            </a:prstGeom>
            <a:solidFill>
              <a:schemeClr val="accent5">
                <a:lumMod val="60000"/>
                <a:lumOff val="40000"/>
              </a:schemeClr>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0" name="AutoShape 32"/>
            <p:cNvSpPr>
              <a:spLocks noChangeArrowheads="1"/>
            </p:cNvSpPr>
            <p:nvPr/>
          </p:nvSpPr>
          <p:spPr bwMode="auto">
            <a:xfrm rot="19800000" flipV="1">
              <a:off x="13768234" y="19384437"/>
              <a:ext cx="560943" cy="449682"/>
            </a:xfrm>
            <a:prstGeom prst="rightArrow">
              <a:avLst>
                <a:gd name="adj1" fmla="val 49824"/>
                <a:gd name="adj2" fmla="val 58150"/>
              </a:avLst>
            </a:prstGeom>
            <a:solidFill>
              <a:schemeClr val="accent3">
                <a:lumMod val="60000"/>
                <a:lumOff val="40000"/>
              </a:schemeClr>
            </a:solidFill>
            <a:ln w="19050" algn="ctr">
              <a:noFill/>
              <a:miter lim="800000"/>
              <a:headEnd/>
              <a:tailEnd/>
            </a:ln>
            <a:effectLst/>
            <a:scene3d>
              <a:camera prst="orthographicFront"/>
              <a:lightRig rig="threePt" dir="t"/>
            </a:scene3d>
            <a:sp3d>
              <a:bevelT/>
            </a:sp3d>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1" name="Rectangle 130"/>
            <p:cNvSpPr/>
            <p:nvPr/>
          </p:nvSpPr>
          <p:spPr>
            <a:xfrm>
              <a:off x="18956411" y="16939766"/>
              <a:ext cx="1512167" cy="2422624"/>
            </a:xfrm>
            <a:prstGeom prst="rect">
              <a:avLst/>
            </a:prstGeom>
            <a:ln>
              <a:noFill/>
            </a:ln>
          </p:spPr>
          <p:txBody>
            <a:bodyPr wrap="square">
              <a:spAutoFit/>
            </a:bodyPr>
            <a:lstStyle/>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Structural</a:t>
              </a:r>
            </a:p>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HVAC</a:t>
              </a:r>
            </a:p>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Electrical</a:t>
              </a:r>
            </a:p>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Water Processing</a:t>
              </a:r>
            </a:p>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Hydrogen Generation</a:t>
              </a:r>
            </a:p>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Hydrogen Storage</a:t>
              </a:r>
            </a:p>
            <a:p>
              <a:pPr lvl="0" defTabSz="914400">
                <a:lnSpc>
                  <a:spcPct val="220000"/>
                </a:lnSpc>
                <a:defRPr/>
              </a:pPr>
              <a:r>
                <a:rPr lang="en-CA" sz="1200" kern="0" dirty="0" smtClean="0">
                  <a:solidFill>
                    <a:sysClr val="windowText" lastClr="000000"/>
                  </a:solidFill>
                  <a:effectLst>
                    <a:outerShdw blurRad="76200" dist="25400" dir="5400000" algn="t" rotWithShape="0">
                      <a:prstClr val="black">
                        <a:alpha val="30000"/>
                      </a:prstClr>
                    </a:outerShdw>
                  </a:effectLst>
                </a:rPr>
                <a:t>Hydrogen Plumbing</a:t>
              </a:r>
              <a:endParaRPr lang="en-US" sz="1200" kern="0" dirty="0" smtClean="0">
                <a:solidFill>
                  <a:sysClr val="windowText" lastClr="000000"/>
                </a:solidFill>
                <a:effectLst>
                  <a:outerShdw blurRad="76200" dist="25400" dir="5400000" algn="t" rotWithShape="0">
                    <a:prstClr val="black">
                      <a:alpha val="30000"/>
                    </a:prstClr>
                  </a:outerShdw>
                </a:effectLst>
              </a:endParaRPr>
            </a:p>
          </p:txBody>
        </p:sp>
      </p:grpSp>
      <p:sp>
        <p:nvSpPr>
          <p:cNvPr id="133" name="Rounded Rectangle 132"/>
          <p:cNvSpPr/>
          <p:nvPr/>
        </p:nvSpPr>
        <p:spPr>
          <a:xfrm>
            <a:off x="378347" y="12259246"/>
            <a:ext cx="8856984" cy="13249472"/>
          </a:xfrm>
          <a:prstGeom prst="roundRect">
            <a:avLst>
              <a:gd name="adj" fmla="val 4341"/>
            </a:avLst>
          </a:prstGeom>
          <a:gradFill>
            <a:gsLst>
              <a:gs pos="0">
                <a:schemeClr val="accent1">
                  <a:lumMod val="60000"/>
                  <a:lumOff val="40000"/>
                </a:schemeClr>
              </a:gs>
              <a:gs pos="80000">
                <a:schemeClr val="accent1">
                  <a:lumMod val="40000"/>
                  <a:lumOff val="60000"/>
                </a:schemeClr>
              </a:gs>
              <a:gs pos="100000">
                <a:schemeClr val="accent1">
                  <a:lumMod val="20000"/>
                  <a:lumOff val="80000"/>
                </a:schemeClr>
              </a:gs>
            </a:gsLs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
        <p:nvSpPr>
          <p:cNvPr id="134" name="Rectangle 133"/>
          <p:cNvSpPr/>
          <p:nvPr/>
        </p:nvSpPr>
        <p:spPr>
          <a:xfrm>
            <a:off x="522363" y="12403262"/>
            <a:ext cx="2244525" cy="400110"/>
          </a:xfrm>
          <a:prstGeom prst="rect">
            <a:avLst/>
          </a:prstGeom>
          <a:noFill/>
        </p:spPr>
        <p:txBody>
          <a:bodyPr wrap="none" lIns="91440" tIns="45720" rIns="91440" bIns="45720">
            <a:spAutoFit/>
          </a:bodyPr>
          <a:lstStyle/>
          <a:p>
            <a:pPr algn="ctr"/>
            <a:r>
              <a:rPr lang="en-US" sz="2000" b="1" dirty="0" smtClean="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Hydrogen Safety:</a:t>
            </a:r>
            <a:endParaRPr lang="en-US" sz="2000" b="1" dirty="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172" name="Rectangle 90"/>
          <p:cNvSpPr>
            <a:spLocks noChangeArrowheads="1"/>
          </p:cNvSpPr>
          <p:nvPr/>
        </p:nvSpPr>
        <p:spPr bwMode="auto">
          <a:xfrm>
            <a:off x="6622894" y="12689636"/>
            <a:ext cx="2313645" cy="1916112"/>
          </a:xfrm>
          <a:prstGeom prst="rect">
            <a:avLst/>
          </a:prstGeom>
          <a:gradFill rotWithShape="1">
            <a:gsLst>
              <a:gs pos="0">
                <a:srgbClr val="FFFFFF">
                  <a:gamma/>
                  <a:shade val="86275"/>
                  <a:invGamma/>
                </a:srgbClr>
              </a:gs>
              <a:gs pos="100000">
                <a:srgbClr val="FFFFFF"/>
              </a:gs>
            </a:gsLst>
            <a:lin ang="0" scaled="1"/>
          </a:gradFill>
          <a:ln w="19050" algn="ctr">
            <a:noFill/>
            <a:miter lim="800000"/>
            <a:headEnd/>
            <a:tailEnd/>
          </a:ln>
          <a:effectLst/>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173" name="Text Box 7"/>
          <p:cNvSpPr txBox="1">
            <a:spLocks noChangeArrowheads="1"/>
          </p:cNvSpPr>
          <p:nvPr/>
        </p:nvSpPr>
        <p:spPr bwMode="auto">
          <a:xfrm>
            <a:off x="1782647" y="12898353"/>
            <a:ext cx="4824536" cy="1865126"/>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60000"/>
              </a:lnSpc>
              <a:spcBef>
                <a:spcPts val="0"/>
              </a:spcBef>
              <a:spcAft>
                <a:spcPts val="0"/>
              </a:spcAft>
              <a:buClrTx/>
              <a:buSzTx/>
              <a:tabLst/>
              <a:defRPr/>
            </a:pPr>
            <a:r>
              <a:rPr kumimoji="0" lang="en-CA" sz="1200" b="0" i="0" u="none" strike="noStrike" kern="0" cap="small" spc="0" normalizeH="0" noProof="0" dirty="0" smtClean="0">
                <a:ln>
                  <a:noFill/>
                </a:ln>
                <a:solidFill>
                  <a:sysClr val="windowText" lastClr="000000"/>
                </a:solidFill>
                <a:effectLst>
                  <a:outerShdw blurRad="38100" dist="12700" dir="5400000" algn="t" rotWithShape="0">
                    <a:prstClr val="black">
                      <a:alpha val="30000"/>
                    </a:prstClr>
                  </a:outerShdw>
                </a:effectLst>
                <a:uLnTx/>
                <a:uFillTx/>
              </a:rPr>
              <a:t>Hydrogen Properties:</a:t>
            </a:r>
          </a:p>
          <a:p>
            <a:pPr marL="0" marR="0" lvl="0" indent="0" defTabSz="914400" eaLnBrk="1" fontAlgn="auto" latinLnBrk="0" hangingPunct="1">
              <a:lnSpc>
                <a:spcPct val="16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38100" dist="12700" dir="5400000" algn="t" rotWithShape="0">
                    <a:prstClr val="black">
                      <a:alpha val="30000"/>
                    </a:prstClr>
                  </a:outerShdw>
                </a:effectLst>
                <a:uLnTx/>
                <a:uFillTx/>
              </a:rPr>
              <a:t> Most common element in the universe (75% of all elemental mass)</a:t>
            </a:r>
          </a:p>
          <a:p>
            <a:pPr marL="0" marR="0" lvl="0" indent="0" defTabSz="914400" eaLnBrk="1" fontAlgn="auto" latinLnBrk="0" hangingPunct="1">
              <a:lnSpc>
                <a:spcPct val="16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38100" dist="12700" dir="5400000" algn="t" rotWithShape="0">
                    <a:prstClr val="black">
                      <a:alpha val="30000"/>
                    </a:prstClr>
                  </a:outerShdw>
                </a:effectLst>
                <a:uLnTx/>
                <a:uFillTx/>
              </a:rPr>
              <a:t> Highly flammable, will burn in air at a very wide range of concentrations</a:t>
            </a:r>
          </a:p>
          <a:p>
            <a:pPr marL="0" marR="0" lvl="0" indent="0" defTabSz="914400" eaLnBrk="1" fontAlgn="auto" latinLnBrk="0" hangingPunct="1">
              <a:lnSpc>
                <a:spcPct val="16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38100" dist="12700" dir="5400000" algn="t" rotWithShape="0">
                    <a:prstClr val="black">
                      <a:alpha val="30000"/>
                    </a:prstClr>
                  </a:outerShdw>
                </a:effectLst>
                <a:uLnTx/>
                <a:uFillTx/>
              </a:rPr>
              <a:t> Colourless, odourless, and combusts in air with a nearly invisible flame</a:t>
            </a:r>
          </a:p>
          <a:p>
            <a:pPr marL="0" marR="0" lvl="0" indent="0" defTabSz="914400" eaLnBrk="1" fontAlgn="auto" latinLnBrk="0" hangingPunct="1">
              <a:lnSpc>
                <a:spcPct val="16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38100" dist="12700" dir="5400000" algn="t" rotWithShape="0">
                    <a:prstClr val="black">
                      <a:alpha val="30000"/>
                    </a:prstClr>
                  </a:outerShdw>
                </a:effectLst>
                <a:uLnTx/>
                <a:uFillTx/>
              </a:rPr>
              <a:t> Can permeate most materials due to its small molecular size</a:t>
            </a:r>
          </a:p>
          <a:p>
            <a:pPr marL="0" marR="0" lvl="0" indent="0" defTabSz="914400" eaLnBrk="1" fontAlgn="auto" latinLnBrk="0" hangingPunct="1">
              <a:lnSpc>
                <a:spcPct val="160000"/>
              </a:lnSpc>
              <a:spcBef>
                <a:spcPts val="0"/>
              </a:spcBef>
              <a:spcAft>
                <a:spcPts val="0"/>
              </a:spcAft>
              <a:buClrTx/>
              <a:buSzTx/>
              <a:buFontTx/>
              <a:buChar char="•"/>
              <a:tabLst/>
              <a:defRPr/>
            </a:pPr>
            <a:r>
              <a:rPr kumimoji="0" lang="en-CA" sz="1200" b="0" i="0" u="none" strike="noStrike" kern="0" cap="none" spc="0" normalizeH="0" baseline="0" noProof="0" dirty="0" smtClean="0">
                <a:ln>
                  <a:noFill/>
                </a:ln>
                <a:solidFill>
                  <a:sysClr val="windowText" lastClr="000000"/>
                </a:solidFill>
                <a:effectLst>
                  <a:outerShdw blurRad="38100" dist="12700" dir="5400000" algn="t" rotWithShape="0">
                    <a:prstClr val="black">
                      <a:alpha val="30000"/>
                    </a:prstClr>
                  </a:outerShdw>
                </a:effectLst>
                <a:uLnTx/>
                <a:uFillTx/>
              </a:rPr>
              <a:t> Lowest density gas, always rises to the highest point in enclosures</a:t>
            </a:r>
            <a:endParaRPr kumimoji="0" lang="en-US" sz="1200" b="0" i="0" u="none" strike="noStrike" kern="0" cap="none" spc="0" normalizeH="0" baseline="0" noProof="0" dirty="0" smtClean="0">
              <a:ln>
                <a:noFill/>
              </a:ln>
              <a:solidFill>
                <a:sysClr val="windowText" lastClr="000000"/>
              </a:solidFill>
              <a:effectLst>
                <a:outerShdw blurRad="38100" dist="12700" dir="5400000" algn="t" rotWithShape="0">
                  <a:prstClr val="black">
                    <a:alpha val="30000"/>
                  </a:prstClr>
                </a:outerShdw>
              </a:effectLst>
              <a:uLnTx/>
              <a:uFillTx/>
            </a:endParaRPr>
          </a:p>
        </p:txBody>
      </p:sp>
      <p:pic>
        <p:nvPicPr>
          <p:cNvPr id="175" name="Picture 11" descr="hydrogen_flame"/>
          <p:cNvPicPr>
            <a:picLocks noChangeAspect="1" noChangeArrowheads="1"/>
          </p:cNvPicPr>
          <p:nvPr/>
        </p:nvPicPr>
        <p:blipFill>
          <a:blip r:embed="rId11" cstate="print"/>
          <a:srcRect/>
          <a:stretch>
            <a:fillRect/>
          </a:stretch>
        </p:blipFill>
        <p:spPr bwMode="auto">
          <a:xfrm>
            <a:off x="450355" y="12907318"/>
            <a:ext cx="1322024" cy="1837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7" name="Text Box 14"/>
          <p:cNvSpPr txBox="1">
            <a:spLocks noChangeArrowheads="1"/>
          </p:cNvSpPr>
          <p:nvPr/>
        </p:nvSpPr>
        <p:spPr bwMode="auto">
          <a:xfrm>
            <a:off x="722970" y="13029044"/>
            <a:ext cx="643100" cy="194206"/>
          </a:xfrm>
          <a:prstGeom prst="rect">
            <a:avLst/>
          </a:prstGeom>
          <a:noFill/>
          <a:ln w="19050" algn="ctr">
            <a:noFill/>
            <a:miter lim="800000"/>
            <a:headEnd/>
            <a:tailEnd/>
          </a:ln>
          <a:effectLst/>
        </p:spPr>
        <p:txBody>
          <a:bodyPr wrap="none" lIns="45720" rIns="45720"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600" b="0" i="0" u="none" strike="noStrike" kern="0" cap="none" spc="0" normalizeH="0" baseline="0" noProof="0" dirty="0" smtClean="0">
                <a:ln>
                  <a:noFill/>
                </a:ln>
                <a:solidFill>
                  <a:srgbClr val="FFFFFF"/>
                </a:solidFill>
                <a:effectLst/>
                <a:uLnTx/>
                <a:uFillTx/>
              </a:rPr>
              <a:t>Hydrogen Flame</a:t>
            </a:r>
            <a:endParaRPr kumimoji="0" lang="en-US" sz="600" b="0" i="0" u="none" strike="noStrike" kern="0" cap="none" spc="0" normalizeH="0" baseline="0" noProof="0" dirty="0" smtClean="0">
              <a:ln>
                <a:noFill/>
              </a:ln>
              <a:solidFill>
                <a:srgbClr val="FFFFFF"/>
              </a:solidFill>
              <a:effectLst/>
              <a:uLnTx/>
              <a:uFillTx/>
            </a:endParaRPr>
          </a:p>
        </p:txBody>
      </p:sp>
      <p:graphicFrame>
        <p:nvGraphicFramePr>
          <p:cNvPr id="180" name="Group 88"/>
          <p:cNvGraphicFramePr>
            <a:graphicFrameLocks noGrp="1"/>
          </p:cNvGraphicFramePr>
          <p:nvPr/>
        </p:nvGraphicFramePr>
        <p:xfrm>
          <a:off x="6618132" y="12691223"/>
          <a:ext cx="2317063" cy="1914525"/>
        </p:xfrm>
        <a:graphic>
          <a:graphicData uri="http://schemas.openxmlformats.org/drawingml/2006/table">
            <a:tbl>
              <a:tblPr/>
              <a:tblGrid>
                <a:gridCol w="231771"/>
                <a:gridCol w="231122"/>
                <a:gridCol w="232420"/>
                <a:gridCol w="231772"/>
                <a:gridCol w="231771"/>
                <a:gridCol w="231122"/>
                <a:gridCol w="231772"/>
                <a:gridCol w="232420"/>
                <a:gridCol w="231122"/>
                <a:gridCol w="231771"/>
              </a:tblGrid>
              <a:tr h="1914525">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c>
                  <a:txBody>
                    <a:bodyPr/>
                    <a:lstStyle>
                      <a:defPPr>
                        <a:defRPr lang="en-US"/>
                      </a:defPPr>
                      <a:lvl1pPr marL="0" algn="l" defTabSz="4176292" rtl="0" eaLnBrk="1" latinLnBrk="0" hangingPunct="1">
                        <a:defRPr sz="8100" kern="1200">
                          <a:solidFill>
                            <a:schemeClr val="tx1"/>
                          </a:solidFill>
                          <a:latin typeface="Arial"/>
                        </a:defRPr>
                      </a:lvl1pPr>
                      <a:lvl2pPr marL="2088146" algn="l" defTabSz="4176292" rtl="0" eaLnBrk="1" latinLnBrk="0" hangingPunct="1">
                        <a:defRPr sz="8100" kern="1200">
                          <a:solidFill>
                            <a:schemeClr val="tx1"/>
                          </a:solidFill>
                          <a:latin typeface="Arial"/>
                        </a:defRPr>
                      </a:lvl2pPr>
                      <a:lvl3pPr marL="4176292" algn="l" defTabSz="4176292" rtl="0" eaLnBrk="1" latinLnBrk="0" hangingPunct="1">
                        <a:defRPr sz="8100" kern="1200">
                          <a:solidFill>
                            <a:schemeClr val="tx1"/>
                          </a:solidFill>
                          <a:latin typeface="Arial"/>
                        </a:defRPr>
                      </a:lvl3pPr>
                      <a:lvl4pPr marL="6264437" algn="l" defTabSz="4176292" rtl="0" eaLnBrk="1" latinLnBrk="0" hangingPunct="1">
                        <a:defRPr sz="8100" kern="1200">
                          <a:solidFill>
                            <a:schemeClr val="tx1"/>
                          </a:solidFill>
                          <a:latin typeface="Arial"/>
                        </a:defRPr>
                      </a:lvl4pPr>
                      <a:lvl5pPr marL="8352583" algn="l" defTabSz="4176292" rtl="0" eaLnBrk="1" latinLnBrk="0" hangingPunct="1">
                        <a:defRPr sz="8100" kern="1200">
                          <a:solidFill>
                            <a:schemeClr val="tx1"/>
                          </a:solidFill>
                          <a:latin typeface="Arial"/>
                        </a:defRPr>
                      </a:lvl5pPr>
                      <a:lvl6pPr marL="10440729" algn="l" defTabSz="4176292" rtl="0" eaLnBrk="1" latinLnBrk="0" hangingPunct="1">
                        <a:defRPr sz="8100" kern="1200">
                          <a:solidFill>
                            <a:schemeClr val="tx1"/>
                          </a:solidFill>
                          <a:latin typeface="Arial"/>
                        </a:defRPr>
                      </a:lvl6pPr>
                      <a:lvl7pPr marL="12528875" algn="l" defTabSz="4176292" rtl="0" eaLnBrk="1" latinLnBrk="0" hangingPunct="1">
                        <a:defRPr sz="8100" kern="1200">
                          <a:solidFill>
                            <a:schemeClr val="tx1"/>
                          </a:solidFill>
                          <a:latin typeface="Arial"/>
                        </a:defRPr>
                      </a:lvl7pPr>
                      <a:lvl8pPr marL="14617020" algn="l" defTabSz="4176292" rtl="0" eaLnBrk="1" latinLnBrk="0" hangingPunct="1">
                        <a:defRPr sz="8100" kern="1200">
                          <a:solidFill>
                            <a:schemeClr val="tx1"/>
                          </a:solidFill>
                          <a:latin typeface="Arial"/>
                        </a:defRPr>
                      </a:lvl8pPr>
                      <a:lvl9pPr marL="16705166" algn="l" defTabSz="4176292" rtl="0" eaLnBrk="1" latinLnBrk="0" hangingPunct="1">
                        <a:defRPr sz="81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45720" marR="4572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81" name="Text Box 36"/>
          <p:cNvSpPr txBox="1">
            <a:spLocks noChangeArrowheads="1"/>
          </p:cNvSpPr>
          <p:nvPr/>
        </p:nvSpPr>
        <p:spPr bwMode="auto">
          <a:xfrm>
            <a:off x="7919038" y="14107571"/>
            <a:ext cx="936104" cy="430887"/>
          </a:xfrm>
          <a:prstGeom prst="rect">
            <a:avLst/>
          </a:prstGeom>
          <a:noFill/>
          <a:ln w="19050" algn="ctr">
            <a:noFill/>
            <a:miter lim="800000"/>
            <a:headEnd/>
            <a:tailEnd/>
          </a:ln>
          <a:effectLst/>
        </p:spPr>
        <p:txBody>
          <a:bodyPr wrap="square" lIns="45720" rIns="45720"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Flammable Mixtures in Air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600" b="0"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 by volume)</a:t>
            </a:r>
            <a:endParaRPr kumimoji="0" lang="en-US" sz="600" b="0"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grpSp>
        <p:nvGrpSpPr>
          <p:cNvPr id="209" name="Group 208"/>
          <p:cNvGrpSpPr/>
          <p:nvPr/>
        </p:nvGrpSpPr>
        <p:grpSpPr>
          <a:xfrm>
            <a:off x="6622895" y="12667410"/>
            <a:ext cx="2324404" cy="2112116"/>
            <a:chOff x="611312" y="17818174"/>
            <a:chExt cx="5651500" cy="2112116"/>
          </a:xfrm>
        </p:grpSpPr>
        <p:sp>
          <p:nvSpPr>
            <p:cNvPr id="182" name="AutoShape 18"/>
            <p:cNvSpPr>
              <a:spLocks noChangeAspect="1" noChangeArrowheads="1"/>
            </p:cNvSpPr>
            <p:nvPr/>
          </p:nvSpPr>
          <p:spPr bwMode="auto">
            <a:xfrm>
              <a:off x="695450" y="18527787"/>
              <a:ext cx="525462" cy="509588"/>
            </a:xfrm>
            <a:prstGeom prst="roundRect">
              <a:avLst>
                <a:gd name="adj" fmla="val 16667"/>
              </a:avLst>
            </a:prstGeom>
            <a:gradFill rotWithShape="1">
              <a:gsLst>
                <a:gs pos="0">
                  <a:srgbClr val="FFCC00">
                    <a:gamma/>
                    <a:shade val="66275"/>
                    <a:invGamma/>
                  </a:srgbClr>
                </a:gs>
                <a:gs pos="50000">
                  <a:srgbClr val="FFCC00"/>
                </a:gs>
                <a:gs pos="100000">
                  <a:srgbClr val="FFCC00">
                    <a:gamma/>
                    <a:shade val="66275"/>
                    <a:invGamma/>
                  </a:srgbClr>
                </a:gs>
              </a:gsLst>
              <a:lin ang="5400000" scaled="1"/>
            </a:gra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183" name="AutoShape 19"/>
            <p:cNvSpPr>
              <a:spLocks noChangeAspect="1" noChangeArrowheads="1"/>
            </p:cNvSpPr>
            <p:nvPr/>
          </p:nvSpPr>
          <p:spPr bwMode="auto">
            <a:xfrm>
              <a:off x="657350" y="19185012"/>
              <a:ext cx="293687" cy="512763"/>
            </a:xfrm>
            <a:prstGeom prst="roundRect">
              <a:avLst>
                <a:gd name="adj" fmla="val 16667"/>
              </a:avLst>
            </a:prstGeom>
            <a:gradFill rotWithShape="1">
              <a:gsLst>
                <a:gs pos="0">
                  <a:srgbClr val="993300">
                    <a:gamma/>
                    <a:shade val="66275"/>
                    <a:invGamma/>
                  </a:srgbClr>
                </a:gs>
                <a:gs pos="50000">
                  <a:srgbClr val="993300"/>
                </a:gs>
                <a:gs pos="100000">
                  <a:srgbClr val="993300">
                    <a:gamma/>
                    <a:shade val="66275"/>
                    <a:invGamma/>
                  </a:srgbClr>
                </a:gs>
              </a:gsLst>
              <a:lin ang="5400000" scaled="1"/>
            </a:gra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grpSp>
          <p:nvGrpSpPr>
            <p:cNvPr id="184" name="Group 91"/>
            <p:cNvGrpSpPr>
              <a:grpSpLocks/>
            </p:cNvGrpSpPr>
            <p:nvPr/>
          </p:nvGrpSpPr>
          <p:grpSpPr bwMode="auto">
            <a:xfrm>
              <a:off x="611312" y="17818174"/>
              <a:ext cx="5651500" cy="2112116"/>
              <a:chOff x="241" y="1882"/>
              <a:chExt cx="3560" cy="1413"/>
            </a:xfrm>
          </p:grpSpPr>
          <p:sp>
            <p:nvSpPr>
              <p:cNvPr id="185" name="Line 29"/>
              <p:cNvSpPr>
                <a:spLocks noChangeShapeType="1"/>
              </p:cNvSpPr>
              <p:nvPr/>
            </p:nvSpPr>
            <p:spPr bwMode="auto">
              <a:xfrm>
                <a:off x="241" y="1882"/>
                <a:ext cx="0" cy="1349"/>
              </a:xfrm>
              <a:prstGeom prst="line">
                <a:avLst/>
              </a:prstGeom>
              <a:noFill/>
              <a:ln w="9525">
                <a:solidFill>
                  <a:srgbClr val="000000"/>
                </a:solidFill>
                <a:round/>
                <a:headEnd/>
                <a:tailEnd type="oval" w="sm" len="sm"/>
              </a:ln>
              <a:effectLst/>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186" name="Line 30"/>
              <p:cNvSpPr>
                <a:spLocks noChangeShapeType="1"/>
              </p:cNvSpPr>
              <p:nvPr/>
            </p:nvSpPr>
            <p:spPr bwMode="auto">
              <a:xfrm>
                <a:off x="3801" y="1882"/>
                <a:ext cx="0" cy="1349"/>
              </a:xfrm>
              <a:prstGeom prst="line">
                <a:avLst/>
              </a:prstGeom>
              <a:noFill/>
              <a:ln w="9525">
                <a:solidFill>
                  <a:srgbClr val="000000"/>
                </a:solidFill>
                <a:round/>
                <a:headEnd/>
                <a:tailEnd type="oval" w="sm" len="sm"/>
              </a:ln>
              <a:effectLst/>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187" name="Line 32"/>
              <p:cNvSpPr>
                <a:spLocks noChangeShapeType="1"/>
              </p:cNvSpPr>
              <p:nvPr/>
            </p:nvSpPr>
            <p:spPr bwMode="auto">
              <a:xfrm>
                <a:off x="2020" y="1882"/>
                <a:ext cx="0" cy="1349"/>
              </a:xfrm>
              <a:prstGeom prst="line">
                <a:avLst/>
              </a:prstGeom>
              <a:noFill/>
              <a:ln w="9525">
                <a:solidFill>
                  <a:srgbClr val="000000"/>
                </a:solidFill>
                <a:round/>
                <a:headEnd/>
                <a:tailEnd type="oval" w="sm" len="sm"/>
              </a:ln>
              <a:effectLst/>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188" name="Text Box 33"/>
              <p:cNvSpPr txBox="1">
                <a:spLocks noChangeArrowheads="1"/>
              </p:cNvSpPr>
              <p:nvPr/>
            </p:nvSpPr>
            <p:spPr bwMode="auto">
              <a:xfrm>
                <a:off x="331" y="3151"/>
                <a:ext cx="335" cy="144"/>
              </a:xfrm>
              <a:prstGeom prst="rect">
                <a:avLst/>
              </a:prstGeom>
              <a:noFill/>
              <a:ln w="19050" algn="ctr">
                <a:noFill/>
                <a:miter lim="800000"/>
                <a:headEnd/>
                <a:tailEnd/>
              </a:ln>
              <a:effectLst/>
            </p:spPr>
            <p:txBody>
              <a:bodyPr wrap="none" lIns="45720" rIns="45720"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0%</a:t>
                </a:r>
                <a:endParaRPr kumimoji="0" lang="en-US"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sp>
            <p:nvSpPr>
              <p:cNvPr id="189" name="Text Box 34"/>
              <p:cNvSpPr txBox="1">
                <a:spLocks noChangeArrowheads="1"/>
              </p:cNvSpPr>
              <p:nvPr/>
            </p:nvSpPr>
            <p:spPr bwMode="auto">
              <a:xfrm>
                <a:off x="2111" y="3149"/>
                <a:ext cx="414" cy="144"/>
              </a:xfrm>
              <a:prstGeom prst="rect">
                <a:avLst/>
              </a:prstGeom>
              <a:noFill/>
              <a:ln w="19050" algn="ctr">
                <a:noFill/>
                <a:miter lim="800000"/>
                <a:headEnd/>
                <a:tailEnd/>
              </a:ln>
              <a:effectLst/>
            </p:spPr>
            <p:txBody>
              <a:bodyPr wrap="none" lIns="45720" rIns="45720"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50%</a:t>
                </a:r>
                <a:endParaRPr kumimoji="0" lang="en-US"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sp>
            <p:nvSpPr>
              <p:cNvPr id="190" name="Text Box 35"/>
              <p:cNvSpPr txBox="1">
                <a:spLocks noChangeArrowheads="1"/>
              </p:cNvSpPr>
              <p:nvPr/>
            </p:nvSpPr>
            <p:spPr bwMode="auto">
              <a:xfrm>
                <a:off x="3246" y="3149"/>
                <a:ext cx="492" cy="144"/>
              </a:xfrm>
              <a:prstGeom prst="rect">
                <a:avLst/>
              </a:prstGeom>
              <a:noFill/>
              <a:ln w="19050" algn="ctr">
                <a:noFill/>
                <a:miter lim="800000"/>
                <a:headEnd/>
                <a:tailEnd/>
              </a:ln>
              <a:effectLst/>
            </p:spPr>
            <p:txBody>
              <a:bodyPr wrap="none" lIns="45720" rIns="45720"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100%</a:t>
                </a:r>
                <a:endParaRPr kumimoji="0" lang="en-US"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grpSp>
        <p:sp>
          <p:nvSpPr>
            <p:cNvPr id="191" name="AutoShape 17"/>
            <p:cNvSpPr>
              <a:spLocks noChangeAspect="1" noChangeArrowheads="1"/>
            </p:cNvSpPr>
            <p:nvPr/>
          </p:nvSpPr>
          <p:spPr bwMode="auto">
            <a:xfrm>
              <a:off x="830387" y="17902312"/>
              <a:ext cx="4025900" cy="509588"/>
            </a:xfrm>
            <a:prstGeom prst="roundRect">
              <a:avLst>
                <a:gd name="adj" fmla="val 16667"/>
              </a:avLst>
            </a:prstGeom>
            <a:gradFill rotWithShape="1">
              <a:gsLst>
                <a:gs pos="0">
                  <a:srgbClr val="33CCFF">
                    <a:gamma/>
                    <a:shade val="66275"/>
                    <a:invGamma/>
                  </a:srgbClr>
                </a:gs>
                <a:gs pos="50000">
                  <a:srgbClr val="33CCFF"/>
                </a:gs>
                <a:gs pos="100000">
                  <a:srgbClr val="33CCFF">
                    <a:gamma/>
                    <a:shade val="66275"/>
                    <a:invGamma/>
                  </a:srgbClr>
                </a:gs>
              </a:gsLst>
              <a:lin ang="5400000" scaled="1"/>
            </a:gra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grpSp>
      <p:sp>
        <p:nvSpPr>
          <p:cNvPr id="192" name="Text Box 37"/>
          <p:cNvSpPr txBox="1">
            <a:spLocks noChangeArrowheads="1"/>
          </p:cNvSpPr>
          <p:nvPr/>
        </p:nvSpPr>
        <p:spPr bwMode="auto">
          <a:xfrm>
            <a:off x="7146000" y="12840002"/>
            <a:ext cx="836353" cy="338554"/>
          </a:xfrm>
          <a:prstGeom prst="rect">
            <a:avLst/>
          </a:prstGeom>
          <a:noFill/>
          <a:ln w="19050" algn="ctr">
            <a:noFill/>
            <a:miter lim="800000"/>
            <a:headEnd/>
            <a:tailEnd/>
          </a:ln>
          <a:effectLst/>
        </p:spPr>
        <p:txBody>
          <a:bodyPr wrap="square" lIns="45720" rIns="45720"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Hydrogen 4.0%~75.0%</a:t>
            </a:r>
            <a:endParaRPr kumimoji="0" lang="en-US"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sp>
        <p:nvSpPr>
          <p:cNvPr id="193" name="Text Box 38"/>
          <p:cNvSpPr txBox="1">
            <a:spLocks noChangeArrowheads="1"/>
          </p:cNvSpPr>
          <p:nvPr/>
        </p:nvSpPr>
        <p:spPr bwMode="auto">
          <a:xfrm>
            <a:off x="6838918" y="13449974"/>
            <a:ext cx="793054" cy="338554"/>
          </a:xfrm>
          <a:prstGeom prst="rect">
            <a:avLst/>
          </a:prstGeom>
          <a:noFill/>
          <a:ln w="19050" algn="ctr">
            <a:noFill/>
            <a:miter lim="800000"/>
            <a:headEnd/>
            <a:tailEnd/>
          </a:ln>
          <a:effectLst/>
        </p:spPr>
        <p:txBody>
          <a:bodyPr wrap="square" lIns="45720" rIns="45720"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Propane 1.7%~10.9%</a:t>
            </a:r>
            <a:endParaRPr kumimoji="0" lang="en-US"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sp>
        <p:nvSpPr>
          <p:cNvPr id="194" name="Text Box 39"/>
          <p:cNvSpPr txBox="1">
            <a:spLocks noChangeArrowheads="1"/>
          </p:cNvSpPr>
          <p:nvPr/>
        </p:nvSpPr>
        <p:spPr bwMode="auto">
          <a:xfrm>
            <a:off x="6694902" y="14127166"/>
            <a:ext cx="760010" cy="338554"/>
          </a:xfrm>
          <a:prstGeom prst="rect">
            <a:avLst/>
          </a:prstGeom>
          <a:noFill/>
          <a:ln w="19050" algn="ctr">
            <a:noFill/>
            <a:miter lim="800000"/>
            <a:headEnd/>
            <a:tailEnd/>
          </a:ln>
          <a:effectLst/>
        </p:spPr>
        <p:txBody>
          <a:bodyPr wrap="square" lIns="45720" rIns="45720"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rPr>
              <a:t>Gasoline 1.0%~6.0%</a:t>
            </a:r>
            <a:endParaRPr kumimoji="0" lang="en-US" sz="800" b="1" i="0" u="none" strike="noStrike" kern="0" cap="none" spc="0" normalizeH="0" baseline="0" noProof="0" dirty="0" smtClean="0">
              <a:ln>
                <a:noFill/>
              </a:ln>
              <a:solidFill>
                <a:srgbClr val="000000"/>
              </a:solidFill>
              <a:effectLst>
                <a:outerShdw blurRad="38100" dist="12700" dir="5400000" algn="t" rotWithShape="0">
                  <a:prstClr val="black">
                    <a:alpha val="30000"/>
                  </a:prstClr>
                </a:outerShdw>
              </a:effectLst>
              <a:uLnTx/>
              <a:uFillTx/>
            </a:endParaRPr>
          </a:p>
        </p:txBody>
      </p:sp>
      <p:sp>
        <p:nvSpPr>
          <p:cNvPr id="200" name="Oval 104"/>
          <p:cNvSpPr>
            <a:spLocks noChangeArrowheads="1"/>
          </p:cNvSpPr>
          <p:nvPr/>
        </p:nvSpPr>
        <p:spPr bwMode="auto">
          <a:xfrm>
            <a:off x="7364537" y="15135848"/>
            <a:ext cx="57150" cy="58738"/>
          </a:xfrm>
          <a:prstGeom prst="ellipse">
            <a:avLst/>
          </a:prstGeom>
          <a:noFill/>
          <a:ln w="19050" algn="ctr">
            <a:noFill/>
            <a:round/>
            <a:headEnd/>
            <a:tailEnd/>
          </a:ln>
          <a:effectLst/>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02" name="Oval 106"/>
          <p:cNvSpPr>
            <a:spLocks noChangeArrowheads="1"/>
          </p:cNvSpPr>
          <p:nvPr/>
        </p:nvSpPr>
        <p:spPr bwMode="auto">
          <a:xfrm>
            <a:off x="7656233" y="14393594"/>
            <a:ext cx="57150" cy="58738"/>
          </a:xfrm>
          <a:prstGeom prst="ellipse">
            <a:avLst/>
          </a:prstGeom>
          <a:noFill/>
          <a:ln w="19050" algn="ctr">
            <a:noFill/>
            <a:round/>
            <a:headEnd/>
            <a:tailEnd/>
          </a:ln>
          <a:effectLst/>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205" name="Rectangle 112"/>
          <p:cNvSpPr>
            <a:spLocks noChangeArrowheads="1"/>
          </p:cNvSpPr>
          <p:nvPr/>
        </p:nvSpPr>
        <p:spPr bwMode="auto">
          <a:xfrm>
            <a:off x="7549994" y="13119848"/>
            <a:ext cx="82040" cy="115888"/>
          </a:xfrm>
          <a:prstGeom prst="rect">
            <a:avLst/>
          </a:prstGeom>
          <a:noFill/>
          <a:ln w="19050" algn="ctr">
            <a:noFill/>
            <a:miter lim="800000"/>
            <a:headEnd/>
            <a:tailEnd/>
          </a:ln>
          <a:effectLst/>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outerShdw blurRad="38100" dist="12700" dir="5400000" algn="t" rotWithShape="0">
                  <a:prstClr val="black">
                    <a:alpha val="30000"/>
                  </a:prstClr>
                </a:outerShdw>
              </a:effectLst>
              <a:uLnTx/>
              <a:uFillTx/>
            </a:endParaRPr>
          </a:p>
        </p:txBody>
      </p:sp>
      <p:sp>
        <p:nvSpPr>
          <p:cNvPr id="206" name="Rectangle 113"/>
          <p:cNvSpPr>
            <a:spLocks noChangeArrowheads="1"/>
          </p:cNvSpPr>
          <p:nvPr/>
        </p:nvSpPr>
        <p:spPr bwMode="auto">
          <a:xfrm>
            <a:off x="9703049" y="13287747"/>
            <a:ext cx="82040" cy="115888"/>
          </a:xfrm>
          <a:prstGeom prst="rect">
            <a:avLst/>
          </a:prstGeom>
          <a:noFill/>
          <a:ln w="19050" algn="ctr">
            <a:noFill/>
            <a:miter lim="800000"/>
            <a:headEnd/>
            <a:tailEnd/>
          </a:ln>
          <a:effectLst/>
        </p:spPr>
        <p:txBody>
          <a:bodyPr wrap="none"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pic>
        <p:nvPicPr>
          <p:cNvPr id="212" name="Picture 6" descr="H2%20embrittlement"/>
          <p:cNvPicPr>
            <a:picLocks noChangeAspect="1" noChangeArrowheads="1"/>
          </p:cNvPicPr>
          <p:nvPr/>
        </p:nvPicPr>
        <p:blipFill>
          <a:blip r:embed="rId12" cstate="print"/>
          <a:srcRect/>
          <a:stretch>
            <a:fillRect/>
          </a:stretch>
        </p:blipFill>
        <p:spPr bwMode="auto">
          <a:xfrm>
            <a:off x="7651155" y="15629585"/>
            <a:ext cx="1445625"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51" name="Group 350"/>
          <p:cNvGrpSpPr/>
          <p:nvPr/>
        </p:nvGrpSpPr>
        <p:grpSpPr>
          <a:xfrm>
            <a:off x="522363" y="15125529"/>
            <a:ext cx="2366963" cy="2718809"/>
            <a:chOff x="666379" y="18440904"/>
            <a:chExt cx="2366963" cy="2718809"/>
          </a:xfrm>
        </p:grpSpPr>
        <p:sp>
          <p:nvSpPr>
            <p:cNvPr id="224" name="Oval 46"/>
            <p:cNvSpPr>
              <a:spLocks noChangeArrowheads="1"/>
            </p:cNvSpPr>
            <p:nvPr/>
          </p:nvSpPr>
          <p:spPr bwMode="auto">
            <a:xfrm>
              <a:off x="1331542" y="19259475"/>
              <a:ext cx="128587" cy="128588"/>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25" name="Text Box 53"/>
            <p:cNvSpPr txBox="1">
              <a:spLocks noChangeArrowheads="1"/>
            </p:cNvSpPr>
            <p:nvPr/>
          </p:nvSpPr>
          <p:spPr bwMode="auto">
            <a:xfrm>
              <a:off x="1907804" y="18471688"/>
              <a:ext cx="969176" cy="215444"/>
            </a:xfrm>
            <a:prstGeom prst="rect">
              <a:avLst/>
            </a:prstGeom>
            <a:noFill/>
            <a:ln w="19050" algn="ctr">
              <a:noFill/>
              <a:miter lim="800000"/>
              <a:headEnd/>
              <a:tailEnd/>
            </a:ln>
            <a:effectLst/>
            <a:scene3d>
              <a:camera prst="orthographicFront"/>
              <a:lightRig rig="threePt" dir="t"/>
            </a:scene3d>
            <a:sp3d>
              <a:bevelT/>
            </a:sp3d>
          </p:spPr>
          <p:txBody>
            <a:bodyPr wrap="none" lIns="45720" rIns="45720" anchorCtr="1">
              <a:spAutoFit/>
            </a:bodyPr>
            <a:lstStyle/>
            <a:p>
              <a:r>
                <a:rPr lang="en-CA" sz="800" b="1" dirty="0">
                  <a:effectLst>
                    <a:outerShdw blurRad="38100" dist="25400" dir="5400000" algn="t" rotWithShape="0">
                      <a:prstClr val="black">
                        <a:alpha val="29000"/>
                      </a:prstClr>
                    </a:outerShdw>
                  </a:effectLst>
                </a:rPr>
                <a:t>H+ Atomic Hydrogen</a:t>
              </a:r>
              <a:endParaRPr lang="en-US" sz="800" b="1" dirty="0">
                <a:effectLst>
                  <a:outerShdw blurRad="38100" dist="25400" dir="5400000" algn="t" rotWithShape="0">
                    <a:prstClr val="black">
                      <a:alpha val="29000"/>
                    </a:prstClr>
                  </a:outerShdw>
                </a:effectLst>
              </a:endParaRPr>
            </a:p>
          </p:txBody>
        </p:sp>
        <p:sp>
          <p:nvSpPr>
            <p:cNvPr id="226" name="Text Box 54"/>
            <p:cNvSpPr txBox="1">
              <a:spLocks noChangeArrowheads="1"/>
            </p:cNvSpPr>
            <p:nvPr/>
          </p:nvSpPr>
          <p:spPr bwMode="auto">
            <a:xfrm>
              <a:off x="1918917" y="18668538"/>
              <a:ext cx="1081386" cy="215444"/>
            </a:xfrm>
            <a:prstGeom prst="rect">
              <a:avLst/>
            </a:prstGeom>
            <a:noFill/>
            <a:ln w="19050" algn="ctr">
              <a:noFill/>
              <a:miter lim="800000"/>
              <a:headEnd/>
              <a:tailEnd/>
            </a:ln>
            <a:effectLst/>
            <a:scene3d>
              <a:camera prst="orthographicFront"/>
              <a:lightRig rig="threePt" dir="t"/>
            </a:scene3d>
            <a:sp3d>
              <a:bevelT/>
            </a:sp3d>
          </p:spPr>
          <p:txBody>
            <a:bodyPr wrap="none" lIns="45720" rIns="45720" anchorCtr="1">
              <a:spAutoFit/>
            </a:bodyPr>
            <a:lstStyle/>
            <a:p>
              <a:r>
                <a:rPr lang="en-CA" sz="800" b="1">
                  <a:effectLst>
                    <a:outerShdw blurRad="38100" dist="25400" dir="5400000" algn="t" rotWithShape="0">
                      <a:prstClr val="black">
                        <a:alpha val="29000"/>
                      </a:prstClr>
                    </a:outerShdw>
                  </a:effectLst>
                </a:rPr>
                <a:t>H</a:t>
              </a:r>
              <a:r>
                <a:rPr lang="en-CA" sz="800" b="1" baseline="-25000">
                  <a:effectLst>
                    <a:outerShdw blurRad="38100" dist="25400" dir="5400000" algn="t" rotWithShape="0">
                      <a:prstClr val="black">
                        <a:alpha val="29000"/>
                      </a:prstClr>
                    </a:outerShdw>
                  </a:effectLst>
                </a:rPr>
                <a:t>2</a:t>
              </a:r>
              <a:r>
                <a:rPr lang="en-CA" sz="800" b="1">
                  <a:effectLst>
                    <a:outerShdw blurRad="38100" dist="25400" dir="5400000" algn="t" rotWithShape="0">
                      <a:prstClr val="black">
                        <a:alpha val="29000"/>
                      </a:prstClr>
                    </a:outerShdw>
                  </a:effectLst>
                </a:rPr>
                <a:t> Molecular Hydrogen</a:t>
              </a:r>
              <a:endParaRPr lang="en-US" sz="800" b="1">
                <a:effectLst>
                  <a:outerShdw blurRad="38100" dist="25400" dir="5400000" algn="t" rotWithShape="0">
                    <a:prstClr val="black">
                      <a:alpha val="29000"/>
                    </a:prstClr>
                  </a:outerShdw>
                </a:effectLst>
              </a:endParaRPr>
            </a:p>
          </p:txBody>
        </p:sp>
        <p:sp>
          <p:nvSpPr>
            <p:cNvPr id="228" name="Oval 67"/>
            <p:cNvSpPr>
              <a:spLocks noChangeArrowheads="1"/>
            </p:cNvSpPr>
            <p:nvPr/>
          </p:nvSpPr>
          <p:spPr bwMode="auto">
            <a:xfrm>
              <a:off x="990229" y="19750013"/>
              <a:ext cx="487363" cy="487362"/>
            </a:xfrm>
            <a:prstGeom prst="ellipse">
              <a:avLst/>
            </a:prstGeom>
            <a:gradFill rotWithShape="1">
              <a:gsLst>
                <a:gs pos="0">
                  <a:srgbClr val="706D60">
                    <a:gamma/>
                    <a:tint val="63922"/>
                    <a:invGamma/>
                  </a:srgbClr>
                </a:gs>
                <a:gs pos="100000">
                  <a:srgbClr val="706D60"/>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29" name="Oval 63"/>
            <p:cNvSpPr>
              <a:spLocks noChangeArrowheads="1"/>
            </p:cNvSpPr>
            <p:nvPr/>
          </p:nvSpPr>
          <p:spPr bwMode="auto">
            <a:xfrm>
              <a:off x="671142" y="19440450"/>
              <a:ext cx="487362"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0" name="Oval 68"/>
            <p:cNvSpPr>
              <a:spLocks noChangeArrowheads="1"/>
            </p:cNvSpPr>
            <p:nvPr/>
          </p:nvSpPr>
          <p:spPr bwMode="auto">
            <a:xfrm>
              <a:off x="1617292" y="19713500"/>
              <a:ext cx="487362" cy="487363"/>
            </a:xfrm>
            <a:prstGeom prst="ellipse">
              <a:avLst/>
            </a:prstGeom>
            <a:gradFill rotWithShape="1">
              <a:gsLst>
                <a:gs pos="0">
                  <a:srgbClr val="706D60">
                    <a:gamma/>
                    <a:tint val="63922"/>
                    <a:invGamma/>
                  </a:srgbClr>
                </a:gs>
                <a:gs pos="100000">
                  <a:srgbClr val="706D60"/>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1" name="Oval 66"/>
            <p:cNvSpPr>
              <a:spLocks noChangeArrowheads="1"/>
            </p:cNvSpPr>
            <p:nvPr/>
          </p:nvSpPr>
          <p:spPr bwMode="auto">
            <a:xfrm>
              <a:off x="1296617" y="19440450"/>
              <a:ext cx="487362"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2" name="Oval 71"/>
            <p:cNvSpPr>
              <a:spLocks noChangeArrowheads="1"/>
            </p:cNvSpPr>
            <p:nvPr/>
          </p:nvSpPr>
          <p:spPr bwMode="auto">
            <a:xfrm>
              <a:off x="2239592" y="19746838"/>
              <a:ext cx="487362" cy="485775"/>
            </a:xfrm>
            <a:prstGeom prst="ellipse">
              <a:avLst/>
            </a:prstGeom>
            <a:gradFill rotWithShape="1">
              <a:gsLst>
                <a:gs pos="0">
                  <a:srgbClr val="706D60">
                    <a:gamma/>
                    <a:tint val="63922"/>
                    <a:invGamma/>
                  </a:srgbClr>
                </a:gs>
                <a:gs pos="100000">
                  <a:srgbClr val="706D60"/>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3" name="Oval 72"/>
            <p:cNvSpPr>
              <a:spLocks noChangeArrowheads="1"/>
            </p:cNvSpPr>
            <p:nvPr/>
          </p:nvSpPr>
          <p:spPr bwMode="auto">
            <a:xfrm>
              <a:off x="1920504" y="19437275"/>
              <a:ext cx="487363"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4" name="Oval 76"/>
            <p:cNvSpPr>
              <a:spLocks noChangeArrowheads="1"/>
            </p:cNvSpPr>
            <p:nvPr/>
          </p:nvSpPr>
          <p:spPr bwMode="auto">
            <a:xfrm>
              <a:off x="2545979" y="19437275"/>
              <a:ext cx="487363"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5" name="Oval 79"/>
            <p:cNvSpPr>
              <a:spLocks noChangeArrowheads="1"/>
            </p:cNvSpPr>
            <p:nvPr/>
          </p:nvSpPr>
          <p:spPr bwMode="auto">
            <a:xfrm>
              <a:off x="982292" y="20377075"/>
              <a:ext cx="487362" cy="487363"/>
            </a:xfrm>
            <a:prstGeom prst="ellipse">
              <a:avLst/>
            </a:prstGeom>
            <a:gradFill rotWithShape="1">
              <a:gsLst>
                <a:gs pos="0">
                  <a:srgbClr val="706D60">
                    <a:gamma/>
                    <a:tint val="63922"/>
                    <a:invGamma/>
                  </a:srgbClr>
                </a:gs>
                <a:gs pos="100000">
                  <a:srgbClr val="706D60"/>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6" name="Oval 80"/>
            <p:cNvSpPr>
              <a:spLocks noChangeArrowheads="1"/>
            </p:cNvSpPr>
            <p:nvPr/>
          </p:nvSpPr>
          <p:spPr bwMode="auto">
            <a:xfrm>
              <a:off x="1609354" y="20419938"/>
              <a:ext cx="487363" cy="487362"/>
            </a:xfrm>
            <a:prstGeom prst="ellipse">
              <a:avLst/>
            </a:prstGeom>
            <a:gradFill rotWithShape="1">
              <a:gsLst>
                <a:gs pos="0">
                  <a:srgbClr val="706D60">
                    <a:gamma/>
                    <a:tint val="63922"/>
                    <a:invGamma/>
                  </a:srgbClr>
                </a:gs>
                <a:gs pos="100000">
                  <a:srgbClr val="706D60"/>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7" name="Oval 81"/>
            <p:cNvSpPr>
              <a:spLocks noChangeArrowheads="1"/>
            </p:cNvSpPr>
            <p:nvPr/>
          </p:nvSpPr>
          <p:spPr bwMode="auto">
            <a:xfrm>
              <a:off x="2231654" y="20373900"/>
              <a:ext cx="487363" cy="487363"/>
            </a:xfrm>
            <a:prstGeom prst="ellipse">
              <a:avLst/>
            </a:prstGeom>
            <a:gradFill rotWithShape="1">
              <a:gsLst>
                <a:gs pos="0">
                  <a:srgbClr val="706D60">
                    <a:gamma/>
                    <a:tint val="63922"/>
                    <a:invGamma/>
                  </a:srgbClr>
                </a:gs>
                <a:gs pos="100000">
                  <a:srgbClr val="706D60"/>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8" name="Oval 65"/>
            <p:cNvSpPr>
              <a:spLocks noChangeArrowheads="1"/>
            </p:cNvSpPr>
            <p:nvPr/>
          </p:nvSpPr>
          <p:spPr bwMode="auto">
            <a:xfrm>
              <a:off x="671142" y="20065925"/>
              <a:ext cx="487362"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39" name="Oval 73"/>
            <p:cNvSpPr>
              <a:spLocks noChangeArrowheads="1"/>
            </p:cNvSpPr>
            <p:nvPr/>
          </p:nvSpPr>
          <p:spPr bwMode="auto">
            <a:xfrm>
              <a:off x="1982417" y="20062750"/>
              <a:ext cx="487362"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40" name="Oval 75"/>
            <p:cNvSpPr>
              <a:spLocks noChangeArrowheads="1"/>
            </p:cNvSpPr>
            <p:nvPr/>
          </p:nvSpPr>
          <p:spPr bwMode="auto">
            <a:xfrm>
              <a:off x="2545979" y="20062750"/>
              <a:ext cx="487363"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41" name="Oval 84"/>
            <p:cNvSpPr>
              <a:spLocks noChangeArrowheads="1"/>
            </p:cNvSpPr>
            <p:nvPr/>
          </p:nvSpPr>
          <p:spPr bwMode="auto">
            <a:xfrm>
              <a:off x="666379" y="20672350"/>
              <a:ext cx="487363"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42" name="Oval 85"/>
            <p:cNvSpPr>
              <a:spLocks noChangeArrowheads="1"/>
            </p:cNvSpPr>
            <p:nvPr/>
          </p:nvSpPr>
          <p:spPr bwMode="auto">
            <a:xfrm>
              <a:off x="1291854" y="20672350"/>
              <a:ext cx="487363"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43" name="Oval 86"/>
            <p:cNvSpPr>
              <a:spLocks noChangeArrowheads="1"/>
            </p:cNvSpPr>
            <p:nvPr/>
          </p:nvSpPr>
          <p:spPr bwMode="auto">
            <a:xfrm>
              <a:off x="1915742" y="20669175"/>
              <a:ext cx="487362"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44" name="Oval 87"/>
            <p:cNvSpPr>
              <a:spLocks noChangeArrowheads="1"/>
            </p:cNvSpPr>
            <p:nvPr/>
          </p:nvSpPr>
          <p:spPr bwMode="auto">
            <a:xfrm>
              <a:off x="2541217" y="20669175"/>
              <a:ext cx="487362" cy="487363"/>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50" name="AutoShape 103"/>
            <p:cNvSpPr>
              <a:spLocks noChangeArrowheads="1"/>
            </p:cNvSpPr>
            <p:nvPr/>
          </p:nvSpPr>
          <p:spPr bwMode="auto">
            <a:xfrm rot="935064">
              <a:off x="1561729" y="19259475"/>
              <a:ext cx="115888" cy="115888"/>
            </a:xfrm>
            <a:prstGeom prst="downArrow">
              <a:avLst>
                <a:gd name="adj1" fmla="val 56167"/>
                <a:gd name="adj2" fmla="val 57532"/>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51" name="Oval 104"/>
            <p:cNvSpPr>
              <a:spLocks noChangeArrowheads="1"/>
            </p:cNvSpPr>
            <p:nvPr/>
          </p:nvSpPr>
          <p:spPr bwMode="auto">
            <a:xfrm>
              <a:off x="1734767" y="19373775"/>
              <a:ext cx="128587" cy="128588"/>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52" name="AutoShape 105"/>
            <p:cNvSpPr>
              <a:spLocks noChangeArrowheads="1"/>
            </p:cNvSpPr>
            <p:nvPr/>
          </p:nvSpPr>
          <p:spPr bwMode="auto">
            <a:xfrm>
              <a:off x="1526804" y="19386475"/>
              <a:ext cx="114300" cy="114300"/>
            </a:xfrm>
            <a:prstGeom prst="irregularSeal1">
              <a:avLst/>
            </a:prstGeom>
            <a:solidFill>
              <a:srgbClr val="FFC000"/>
            </a:solidFill>
            <a:ln w="9525" algn="ctr">
              <a:noFill/>
              <a:miter lim="800000"/>
              <a:headEnd/>
              <a:tailEnd/>
            </a:ln>
            <a:effectLst/>
            <a:scene3d>
              <a:camera prst="orthographicFront"/>
              <a:lightRig rig="glow" dir="t"/>
            </a:scene3d>
            <a:sp3d prstMaterial="dkEdge">
              <a:bevelT w="25400" h="25400"/>
            </a:sp3d>
          </p:spPr>
          <p:txBody>
            <a:bodyPr wrap="none" lIns="45720" rIns="45720" anchor="ctr"/>
            <a:lstStyle/>
            <a:p>
              <a:endParaRPr lang="en-CA"/>
            </a:p>
          </p:txBody>
        </p:sp>
        <p:sp>
          <p:nvSpPr>
            <p:cNvPr id="253" name="AutoShape 106"/>
            <p:cNvSpPr>
              <a:spLocks noChangeArrowheads="1"/>
            </p:cNvSpPr>
            <p:nvPr/>
          </p:nvSpPr>
          <p:spPr bwMode="auto">
            <a:xfrm rot="7548555">
              <a:off x="1456955" y="19351550"/>
              <a:ext cx="57150" cy="66675"/>
            </a:xfrm>
            <a:prstGeom prst="downArrow">
              <a:avLst>
                <a:gd name="adj1" fmla="val 56167"/>
                <a:gd name="adj2" fmla="val 67121"/>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54" name="AutoShape 107"/>
            <p:cNvSpPr>
              <a:spLocks noChangeArrowheads="1"/>
            </p:cNvSpPr>
            <p:nvPr/>
          </p:nvSpPr>
          <p:spPr bwMode="auto">
            <a:xfrm rot="15824835">
              <a:off x="1658567" y="19399175"/>
              <a:ext cx="57150" cy="66675"/>
            </a:xfrm>
            <a:prstGeom prst="downArrow">
              <a:avLst>
                <a:gd name="adj1" fmla="val 56167"/>
                <a:gd name="adj2" fmla="val 67121"/>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55" name="Oval 108"/>
            <p:cNvSpPr>
              <a:spLocks noChangeArrowheads="1"/>
            </p:cNvSpPr>
            <p:nvPr/>
          </p:nvSpPr>
          <p:spPr bwMode="auto">
            <a:xfrm>
              <a:off x="1445842" y="19546813"/>
              <a:ext cx="57150" cy="58737"/>
            </a:xfrm>
            <a:prstGeom prst="ellipse">
              <a:avLst/>
            </a:prstGeom>
            <a:solidFill>
              <a:srgbClr val="FFFF66"/>
            </a:solidFill>
            <a:ln w="9525" algn="ctr">
              <a:noFill/>
              <a:round/>
              <a:headEnd/>
              <a:tailEnd/>
            </a:ln>
            <a:effectLst/>
            <a:scene3d>
              <a:camera prst="orthographicFront"/>
              <a:lightRig rig="threePt" dir="t"/>
            </a:scene3d>
            <a:sp3d>
              <a:bevelT/>
            </a:sp3d>
          </p:spPr>
          <p:txBody>
            <a:bodyPr wrap="none" lIns="45720" rIns="45720" anchor="ctr"/>
            <a:lstStyle/>
            <a:p>
              <a:pPr algn="ctr">
                <a:lnSpc>
                  <a:spcPct val="80000"/>
                </a:lnSpc>
              </a:pPr>
              <a:r>
                <a:rPr lang="en-CA" sz="800" i="0">
                  <a:solidFill>
                    <a:schemeClr val="tx1"/>
                  </a:solidFill>
                </a:rPr>
                <a:t>-</a:t>
              </a:r>
              <a:endParaRPr lang="en-US" sz="800" i="0">
                <a:solidFill>
                  <a:schemeClr val="tx1"/>
                </a:solidFill>
              </a:endParaRPr>
            </a:p>
          </p:txBody>
        </p:sp>
        <p:sp>
          <p:nvSpPr>
            <p:cNvPr id="256" name="Oval 109"/>
            <p:cNvSpPr>
              <a:spLocks noChangeArrowheads="1"/>
            </p:cNvSpPr>
            <p:nvPr/>
          </p:nvSpPr>
          <p:spPr bwMode="auto">
            <a:xfrm>
              <a:off x="1728417" y="18527251"/>
              <a:ext cx="128587" cy="128587"/>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58" name="Oval 113"/>
            <p:cNvSpPr>
              <a:spLocks noChangeArrowheads="1"/>
            </p:cNvSpPr>
            <p:nvPr/>
          </p:nvSpPr>
          <p:spPr bwMode="auto">
            <a:xfrm>
              <a:off x="2395167" y="19442038"/>
              <a:ext cx="128587" cy="128587"/>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59" name="AutoShape 114"/>
            <p:cNvSpPr>
              <a:spLocks noChangeArrowheads="1"/>
            </p:cNvSpPr>
            <p:nvPr/>
          </p:nvSpPr>
          <p:spPr bwMode="auto">
            <a:xfrm rot="20314628">
              <a:off x="2576142" y="19308688"/>
              <a:ext cx="115887" cy="115887"/>
            </a:xfrm>
            <a:prstGeom prst="downArrow">
              <a:avLst>
                <a:gd name="adj1" fmla="val 56167"/>
                <a:gd name="adj2" fmla="val 57532"/>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60" name="Oval 115"/>
            <p:cNvSpPr>
              <a:spLocks noChangeArrowheads="1"/>
            </p:cNvSpPr>
            <p:nvPr/>
          </p:nvSpPr>
          <p:spPr bwMode="auto">
            <a:xfrm>
              <a:off x="2785692" y="19289638"/>
              <a:ext cx="128587" cy="128587"/>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61" name="AutoShape 116"/>
            <p:cNvSpPr>
              <a:spLocks noChangeArrowheads="1"/>
            </p:cNvSpPr>
            <p:nvPr/>
          </p:nvSpPr>
          <p:spPr bwMode="auto">
            <a:xfrm rot="19379564">
              <a:off x="2623767" y="19432513"/>
              <a:ext cx="114300" cy="114300"/>
            </a:xfrm>
            <a:prstGeom prst="irregularSeal1">
              <a:avLst/>
            </a:prstGeom>
            <a:solidFill>
              <a:srgbClr val="FFC000"/>
            </a:solidFill>
            <a:ln w="9525" algn="ctr">
              <a:noFill/>
              <a:miter lim="800000"/>
              <a:headEnd/>
              <a:tailEnd/>
            </a:ln>
            <a:effectLst/>
            <a:scene3d>
              <a:camera prst="orthographicFront"/>
              <a:lightRig rig="glow" dir="t"/>
            </a:scene3d>
            <a:sp3d prstMaterial="dkEdge">
              <a:bevelT w="25400" h="25400"/>
            </a:sp3d>
          </p:spPr>
          <p:txBody>
            <a:bodyPr wrap="none" lIns="45720" rIns="45720" anchor="ctr"/>
            <a:lstStyle/>
            <a:p>
              <a:endParaRPr lang="en-CA"/>
            </a:p>
          </p:txBody>
        </p:sp>
        <p:sp>
          <p:nvSpPr>
            <p:cNvPr id="262" name="AutoShape 117"/>
            <p:cNvSpPr>
              <a:spLocks noChangeArrowheads="1"/>
            </p:cNvSpPr>
            <p:nvPr/>
          </p:nvSpPr>
          <p:spPr bwMode="auto">
            <a:xfrm rot="5328119">
              <a:off x="2538042" y="19467437"/>
              <a:ext cx="57150" cy="66675"/>
            </a:xfrm>
            <a:prstGeom prst="downArrow">
              <a:avLst>
                <a:gd name="adj1" fmla="val 56167"/>
                <a:gd name="adj2" fmla="val 67121"/>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63" name="AutoShape 118"/>
            <p:cNvSpPr>
              <a:spLocks noChangeArrowheads="1"/>
            </p:cNvSpPr>
            <p:nvPr/>
          </p:nvSpPr>
          <p:spPr bwMode="auto">
            <a:xfrm rot="13604399">
              <a:off x="2728542" y="19384887"/>
              <a:ext cx="57150" cy="66675"/>
            </a:xfrm>
            <a:prstGeom prst="downArrow">
              <a:avLst>
                <a:gd name="adj1" fmla="val 56167"/>
                <a:gd name="adj2" fmla="val 67121"/>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64" name="Oval 119"/>
            <p:cNvSpPr>
              <a:spLocks noChangeArrowheads="1"/>
            </p:cNvSpPr>
            <p:nvPr/>
          </p:nvSpPr>
          <p:spPr bwMode="auto">
            <a:xfrm>
              <a:off x="2714254" y="19777000"/>
              <a:ext cx="57150" cy="58738"/>
            </a:xfrm>
            <a:prstGeom prst="ellipse">
              <a:avLst/>
            </a:prstGeom>
            <a:solidFill>
              <a:srgbClr val="FFFF66"/>
            </a:solidFill>
            <a:ln w="9525" algn="ctr">
              <a:noFill/>
              <a:round/>
              <a:headEnd/>
              <a:tailEnd/>
            </a:ln>
            <a:effectLst/>
            <a:scene3d>
              <a:camera prst="orthographicFront"/>
              <a:lightRig rig="threePt" dir="t"/>
            </a:scene3d>
            <a:sp3d>
              <a:bevelT/>
            </a:sp3d>
          </p:spPr>
          <p:txBody>
            <a:bodyPr wrap="none" lIns="45720" rIns="45720" anchor="ctr"/>
            <a:lstStyle/>
            <a:p>
              <a:pPr algn="ctr">
                <a:lnSpc>
                  <a:spcPct val="80000"/>
                </a:lnSpc>
              </a:pPr>
              <a:r>
                <a:rPr lang="en-CA" sz="800" i="0">
                  <a:solidFill>
                    <a:schemeClr val="tx1"/>
                  </a:solidFill>
                </a:rPr>
                <a:t>-</a:t>
              </a:r>
              <a:endParaRPr lang="en-US" sz="800" i="0">
                <a:solidFill>
                  <a:schemeClr val="tx1"/>
                </a:solidFill>
              </a:endParaRPr>
            </a:p>
          </p:txBody>
        </p:sp>
        <p:sp>
          <p:nvSpPr>
            <p:cNvPr id="265" name="AutoShape 122"/>
            <p:cNvSpPr>
              <a:spLocks noChangeArrowheads="1"/>
            </p:cNvSpPr>
            <p:nvPr/>
          </p:nvSpPr>
          <p:spPr bwMode="auto">
            <a:xfrm rot="10800000">
              <a:off x="1741117" y="19829388"/>
              <a:ext cx="230187" cy="230187"/>
            </a:xfrm>
            <a:prstGeom prst="downArrow">
              <a:avLst>
                <a:gd name="adj1" fmla="val 56167"/>
                <a:gd name="adj2" fmla="val 57532"/>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66" name="AutoShape 123"/>
            <p:cNvSpPr>
              <a:spLocks noChangeArrowheads="1"/>
            </p:cNvSpPr>
            <p:nvPr/>
          </p:nvSpPr>
          <p:spPr bwMode="auto">
            <a:xfrm rot="16200000">
              <a:off x="2114179" y="20186575"/>
              <a:ext cx="230188" cy="230188"/>
            </a:xfrm>
            <a:prstGeom prst="downArrow">
              <a:avLst>
                <a:gd name="adj1" fmla="val 56167"/>
                <a:gd name="adj2" fmla="val 57532"/>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67" name="Oval 126"/>
            <p:cNvSpPr>
              <a:spLocks noChangeArrowheads="1"/>
            </p:cNvSpPr>
            <p:nvPr/>
          </p:nvSpPr>
          <p:spPr bwMode="auto">
            <a:xfrm>
              <a:off x="1483942" y="19934163"/>
              <a:ext cx="128587" cy="128587"/>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68" name="Oval 127"/>
            <p:cNvSpPr>
              <a:spLocks noChangeArrowheads="1"/>
            </p:cNvSpPr>
            <p:nvPr/>
          </p:nvSpPr>
          <p:spPr bwMode="auto">
            <a:xfrm>
              <a:off x="2268167" y="19921463"/>
              <a:ext cx="128587" cy="128587"/>
            </a:xfrm>
            <a:prstGeom prst="ellipse">
              <a:avLst/>
            </a:prstGeom>
            <a:solidFill>
              <a:srgbClr val="66FFFF"/>
            </a:solidFill>
            <a:ln w="9525" algn="ctr">
              <a:noFill/>
              <a:round/>
              <a:headEnd/>
              <a:tailEnd/>
            </a:ln>
            <a:effectLst/>
            <a:scene3d>
              <a:camera prst="orthographicFront"/>
              <a:lightRig rig="threePt" dir="t"/>
            </a:scene3d>
            <a:sp3d>
              <a:bevelT/>
            </a:sp3d>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269" name="Arc 131"/>
            <p:cNvSpPr>
              <a:spLocks/>
            </p:cNvSpPr>
            <p:nvPr/>
          </p:nvSpPr>
          <p:spPr bwMode="auto">
            <a:xfrm rot="12694164">
              <a:off x="1177554" y="19445213"/>
              <a:ext cx="431800" cy="485775"/>
            </a:xfrm>
            <a:custGeom>
              <a:avLst/>
              <a:gdLst>
                <a:gd name="G0" fmla="+- 9072 0 0"/>
                <a:gd name="G1" fmla="+- 21600 0 0"/>
                <a:gd name="G2" fmla="+- 21600 0 0"/>
                <a:gd name="T0" fmla="*/ 0 w 30672"/>
                <a:gd name="T1" fmla="*/ 1998 h 28892"/>
                <a:gd name="T2" fmla="*/ 29404 w 30672"/>
                <a:gd name="T3" fmla="*/ 28892 h 28892"/>
                <a:gd name="T4" fmla="*/ 9072 w 30672"/>
                <a:gd name="T5" fmla="*/ 21600 h 28892"/>
              </a:gdLst>
              <a:ahLst/>
              <a:cxnLst>
                <a:cxn ang="0">
                  <a:pos x="T0" y="T1"/>
                </a:cxn>
                <a:cxn ang="0">
                  <a:pos x="T2" y="T3"/>
                </a:cxn>
                <a:cxn ang="0">
                  <a:pos x="T4" y="T5"/>
                </a:cxn>
              </a:cxnLst>
              <a:rect l="0" t="0" r="r" b="b"/>
              <a:pathLst>
                <a:path w="30672" h="28892" fill="none" extrusionOk="0">
                  <a:moveTo>
                    <a:pt x="-1" y="1997"/>
                  </a:moveTo>
                  <a:cubicBezTo>
                    <a:pt x="2843" y="681"/>
                    <a:pt x="5938" y="-1"/>
                    <a:pt x="9072" y="0"/>
                  </a:cubicBezTo>
                  <a:cubicBezTo>
                    <a:pt x="21001" y="0"/>
                    <a:pt x="30672" y="9670"/>
                    <a:pt x="30672" y="21600"/>
                  </a:cubicBezTo>
                  <a:cubicBezTo>
                    <a:pt x="30672" y="24085"/>
                    <a:pt x="30243" y="26552"/>
                    <a:pt x="29403" y="28891"/>
                  </a:cubicBezTo>
                </a:path>
                <a:path w="30672" h="28892" stroke="0" extrusionOk="0">
                  <a:moveTo>
                    <a:pt x="-1" y="1997"/>
                  </a:moveTo>
                  <a:cubicBezTo>
                    <a:pt x="2843" y="681"/>
                    <a:pt x="5938" y="-1"/>
                    <a:pt x="9072" y="0"/>
                  </a:cubicBezTo>
                  <a:cubicBezTo>
                    <a:pt x="21001" y="0"/>
                    <a:pt x="30672" y="9670"/>
                    <a:pt x="30672" y="21600"/>
                  </a:cubicBezTo>
                  <a:cubicBezTo>
                    <a:pt x="30672" y="24085"/>
                    <a:pt x="30243" y="26552"/>
                    <a:pt x="29403" y="28891"/>
                  </a:cubicBezTo>
                  <a:lnTo>
                    <a:pt x="9072" y="21600"/>
                  </a:lnTo>
                  <a:close/>
                </a:path>
              </a:pathLst>
            </a:custGeom>
            <a:noFill/>
            <a:ln w="9525">
              <a:noFill/>
              <a:prstDash val="dash"/>
              <a:round/>
              <a:headEnd type="triangle" w="sm" len="med"/>
              <a:tailEnd type="none" w="sm" len="med"/>
            </a:ln>
            <a:effectLst/>
            <a:scene3d>
              <a:camera prst="orthographicFront"/>
              <a:lightRig rig="threePt" dir="t"/>
            </a:scene3d>
            <a:sp3d/>
          </p:spPr>
          <p:txBody>
            <a:bodyPr wrap="none" lIns="45720" rIns="45720" anchor="ctr"/>
            <a:lstStyle/>
            <a:p>
              <a:endParaRPr lang="en-CA"/>
            </a:p>
          </p:txBody>
        </p:sp>
        <p:sp>
          <p:nvSpPr>
            <p:cNvPr id="270" name="Arc 135"/>
            <p:cNvSpPr>
              <a:spLocks/>
            </p:cNvSpPr>
            <p:nvPr/>
          </p:nvSpPr>
          <p:spPr bwMode="auto">
            <a:xfrm>
              <a:off x="1580779" y="20008775"/>
              <a:ext cx="230188" cy="192088"/>
            </a:xfrm>
            <a:custGeom>
              <a:avLst/>
              <a:gdLst>
                <a:gd name="G0" fmla="+- 0 0 0"/>
                <a:gd name="G1" fmla="+- 21406 0 0"/>
                <a:gd name="G2" fmla="+- 21600 0 0"/>
                <a:gd name="T0" fmla="*/ 2885 w 21600"/>
                <a:gd name="T1" fmla="*/ 0 h 23912"/>
                <a:gd name="T2" fmla="*/ 21454 w 21600"/>
                <a:gd name="T3" fmla="*/ 23912 h 23912"/>
                <a:gd name="T4" fmla="*/ 0 w 21600"/>
                <a:gd name="T5" fmla="*/ 21406 h 23912"/>
              </a:gdLst>
              <a:ahLst/>
              <a:cxnLst>
                <a:cxn ang="0">
                  <a:pos x="T0" y="T1"/>
                </a:cxn>
                <a:cxn ang="0">
                  <a:pos x="T2" y="T3"/>
                </a:cxn>
                <a:cxn ang="0">
                  <a:pos x="T4" y="T5"/>
                </a:cxn>
              </a:cxnLst>
              <a:rect l="0" t="0" r="r" b="b"/>
              <a:pathLst>
                <a:path w="21600" h="23912" fill="none" extrusionOk="0">
                  <a:moveTo>
                    <a:pt x="2885" y="-1"/>
                  </a:moveTo>
                  <a:cubicBezTo>
                    <a:pt x="13602" y="1443"/>
                    <a:pt x="21600" y="10591"/>
                    <a:pt x="21600" y="21406"/>
                  </a:cubicBezTo>
                  <a:cubicBezTo>
                    <a:pt x="21600" y="22243"/>
                    <a:pt x="21551" y="23080"/>
                    <a:pt x="21454" y="23912"/>
                  </a:cubicBezTo>
                </a:path>
                <a:path w="21600" h="23912" stroke="0" extrusionOk="0">
                  <a:moveTo>
                    <a:pt x="2885" y="-1"/>
                  </a:moveTo>
                  <a:cubicBezTo>
                    <a:pt x="13602" y="1443"/>
                    <a:pt x="21600" y="10591"/>
                    <a:pt x="21600" y="21406"/>
                  </a:cubicBezTo>
                  <a:cubicBezTo>
                    <a:pt x="21600" y="22243"/>
                    <a:pt x="21551" y="23080"/>
                    <a:pt x="21454" y="23912"/>
                  </a:cubicBezTo>
                  <a:lnTo>
                    <a:pt x="0" y="21406"/>
                  </a:lnTo>
                  <a:close/>
                </a:path>
              </a:pathLst>
            </a:custGeom>
            <a:noFill/>
            <a:ln w="9525">
              <a:noFill/>
              <a:prstDash val="dash"/>
              <a:round/>
              <a:headEnd/>
              <a:tailEnd type="triangle" w="sm" len="med"/>
            </a:ln>
            <a:effectLst/>
            <a:scene3d>
              <a:camera prst="orthographicFront"/>
              <a:lightRig rig="threePt" dir="t"/>
            </a:scene3d>
            <a:sp3d/>
          </p:spPr>
          <p:txBody>
            <a:bodyPr wrap="none" lIns="45720" rIns="45720" anchor="ctr"/>
            <a:lstStyle/>
            <a:p>
              <a:endParaRPr lang="en-CA"/>
            </a:p>
          </p:txBody>
        </p:sp>
        <p:sp>
          <p:nvSpPr>
            <p:cNvPr id="271" name="Arc 136"/>
            <p:cNvSpPr>
              <a:spLocks/>
            </p:cNvSpPr>
            <p:nvPr/>
          </p:nvSpPr>
          <p:spPr bwMode="auto">
            <a:xfrm flipH="1">
              <a:off x="1917329" y="19983375"/>
              <a:ext cx="392113" cy="376238"/>
            </a:xfrm>
            <a:custGeom>
              <a:avLst/>
              <a:gdLst>
                <a:gd name="G0" fmla="+- 0 0 0"/>
                <a:gd name="G1" fmla="+- 21406 0 0"/>
                <a:gd name="G2" fmla="+- 21600 0 0"/>
                <a:gd name="T0" fmla="*/ 2885 w 21043"/>
                <a:gd name="T1" fmla="*/ 0 h 21406"/>
                <a:gd name="T2" fmla="*/ 21043 w 21043"/>
                <a:gd name="T3" fmla="*/ 16532 h 21406"/>
                <a:gd name="T4" fmla="*/ 0 w 21043"/>
                <a:gd name="T5" fmla="*/ 21406 h 21406"/>
              </a:gdLst>
              <a:ahLst/>
              <a:cxnLst>
                <a:cxn ang="0">
                  <a:pos x="T0" y="T1"/>
                </a:cxn>
                <a:cxn ang="0">
                  <a:pos x="T2" y="T3"/>
                </a:cxn>
                <a:cxn ang="0">
                  <a:pos x="T4" y="T5"/>
                </a:cxn>
              </a:cxnLst>
              <a:rect l="0" t="0" r="r" b="b"/>
              <a:pathLst>
                <a:path w="21043" h="21406" fill="none" extrusionOk="0">
                  <a:moveTo>
                    <a:pt x="2885" y="-1"/>
                  </a:moveTo>
                  <a:cubicBezTo>
                    <a:pt x="11786" y="1199"/>
                    <a:pt x="19016" y="7781"/>
                    <a:pt x="21042" y="16532"/>
                  </a:cubicBezTo>
                </a:path>
                <a:path w="21043" h="21406" stroke="0" extrusionOk="0">
                  <a:moveTo>
                    <a:pt x="2885" y="-1"/>
                  </a:moveTo>
                  <a:cubicBezTo>
                    <a:pt x="11786" y="1199"/>
                    <a:pt x="19016" y="7781"/>
                    <a:pt x="21042" y="16532"/>
                  </a:cubicBezTo>
                  <a:lnTo>
                    <a:pt x="0" y="21406"/>
                  </a:lnTo>
                  <a:close/>
                </a:path>
              </a:pathLst>
            </a:custGeom>
            <a:noFill/>
            <a:ln w="9525">
              <a:noFill/>
              <a:prstDash val="dash"/>
              <a:round/>
              <a:headEnd/>
              <a:tailEnd type="triangle" w="sm" len="med"/>
            </a:ln>
            <a:effectLst/>
            <a:scene3d>
              <a:camera prst="orthographicFront"/>
              <a:lightRig rig="threePt" dir="t"/>
            </a:scene3d>
            <a:sp3d/>
          </p:spPr>
          <p:txBody>
            <a:bodyPr wrap="none" lIns="45720" rIns="45720" anchor="ctr"/>
            <a:lstStyle/>
            <a:p>
              <a:endParaRPr lang="en-CA"/>
            </a:p>
          </p:txBody>
        </p:sp>
        <p:sp>
          <p:nvSpPr>
            <p:cNvPr id="272" name="Arc 137"/>
            <p:cNvSpPr>
              <a:spLocks/>
            </p:cNvSpPr>
            <p:nvPr/>
          </p:nvSpPr>
          <p:spPr bwMode="auto">
            <a:xfrm rot="15236043" flipH="1" flipV="1">
              <a:off x="2212605" y="19603962"/>
              <a:ext cx="393700" cy="263525"/>
            </a:xfrm>
            <a:custGeom>
              <a:avLst/>
              <a:gdLst>
                <a:gd name="G0" fmla="+- 0 0 0"/>
                <a:gd name="G1" fmla="+- 21406 0 0"/>
                <a:gd name="G2" fmla="+- 21600 0 0"/>
                <a:gd name="T0" fmla="*/ 2885 w 21138"/>
                <a:gd name="T1" fmla="*/ 0 h 21406"/>
                <a:gd name="T2" fmla="*/ 21138 w 21138"/>
                <a:gd name="T3" fmla="*/ 16962 h 21406"/>
                <a:gd name="T4" fmla="*/ 0 w 21138"/>
                <a:gd name="T5" fmla="*/ 21406 h 21406"/>
              </a:gdLst>
              <a:ahLst/>
              <a:cxnLst>
                <a:cxn ang="0">
                  <a:pos x="T0" y="T1"/>
                </a:cxn>
                <a:cxn ang="0">
                  <a:pos x="T2" y="T3"/>
                </a:cxn>
                <a:cxn ang="0">
                  <a:pos x="T4" y="T5"/>
                </a:cxn>
              </a:cxnLst>
              <a:rect l="0" t="0" r="r" b="b"/>
              <a:pathLst>
                <a:path w="21138" h="21406" fill="none" extrusionOk="0">
                  <a:moveTo>
                    <a:pt x="2885" y="-1"/>
                  </a:moveTo>
                  <a:cubicBezTo>
                    <a:pt x="11946" y="1220"/>
                    <a:pt x="19256" y="8014"/>
                    <a:pt x="21137" y="16962"/>
                  </a:cubicBezTo>
                </a:path>
                <a:path w="21138" h="21406" stroke="0" extrusionOk="0">
                  <a:moveTo>
                    <a:pt x="2885" y="-1"/>
                  </a:moveTo>
                  <a:cubicBezTo>
                    <a:pt x="11946" y="1220"/>
                    <a:pt x="19256" y="8014"/>
                    <a:pt x="21137" y="16962"/>
                  </a:cubicBezTo>
                  <a:lnTo>
                    <a:pt x="0" y="21406"/>
                  </a:lnTo>
                  <a:close/>
                </a:path>
              </a:pathLst>
            </a:custGeom>
            <a:noFill/>
            <a:ln w="9525">
              <a:noFill/>
              <a:prstDash val="dash"/>
              <a:round/>
              <a:headEnd/>
              <a:tailEnd type="triangle" w="sm" len="med"/>
            </a:ln>
            <a:effectLst/>
            <a:scene3d>
              <a:camera prst="orthographicFront"/>
              <a:lightRig rig="threePt" dir="t"/>
            </a:scene3d>
            <a:sp3d/>
          </p:spPr>
          <p:txBody>
            <a:bodyPr wrap="none" lIns="45720" rIns="45720" anchor="ctr"/>
            <a:lstStyle/>
            <a:p>
              <a:endParaRPr lang="en-CA"/>
            </a:p>
          </p:txBody>
        </p:sp>
        <p:sp>
          <p:nvSpPr>
            <p:cNvPr id="273" name="Line 138"/>
            <p:cNvSpPr>
              <a:spLocks noChangeShapeType="1"/>
            </p:cNvSpPr>
            <p:nvPr/>
          </p:nvSpPr>
          <p:spPr bwMode="auto">
            <a:xfrm>
              <a:off x="1488704" y="19603963"/>
              <a:ext cx="187325" cy="346075"/>
            </a:xfrm>
            <a:prstGeom prst="line">
              <a:avLst/>
            </a:prstGeom>
            <a:noFill/>
            <a:ln w="9525">
              <a:noFill/>
              <a:prstDash val="dash"/>
              <a:round/>
              <a:headEnd/>
              <a:tailEnd type="triangle" w="sm" len="med"/>
            </a:ln>
            <a:effectLst/>
            <a:scene3d>
              <a:camera prst="orthographicFront"/>
              <a:lightRig rig="threePt" dir="t"/>
            </a:scene3d>
            <a:sp3d>
              <a:bevelT/>
            </a:sp3d>
          </p:spPr>
          <p:txBody>
            <a:bodyPr lIns="45720" rIns="45720" anchor="ctr" anchorCtr="1"/>
            <a:lstStyle/>
            <a:p>
              <a:endParaRPr lang="en-CA"/>
            </a:p>
          </p:txBody>
        </p:sp>
        <p:sp>
          <p:nvSpPr>
            <p:cNvPr id="276" name="Oval 753"/>
            <p:cNvSpPr>
              <a:spLocks noChangeArrowheads="1"/>
            </p:cNvSpPr>
            <p:nvPr/>
          </p:nvSpPr>
          <p:spPr bwMode="auto">
            <a:xfrm>
              <a:off x="1247404" y="20064338"/>
              <a:ext cx="487363" cy="487362"/>
            </a:xfrm>
            <a:prstGeom prst="ellipse">
              <a:avLst/>
            </a:prstGeom>
            <a:gradFill rotWithShape="1">
              <a:gsLst>
                <a:gs pos="0">
                  <a:srgbClr val="8F8B7D">
                    <a:gamma/>
                    <a:tint val="53725"/>
                    <a:invGamma/>
                  </a:srgbClr>
                </a:gs>
                <a:gs pos="100000">
                  <a:srgbClr val="8F8B7D"/>
                </a:gs>
              </a:gsLst>
              <a:path path="shape">
                <a:fillToRect l="50000" t="50000" r="50000" b="50000"/>
              </a:path>
            </a:gradFill>
            <a:ln w="9525" algn="ctr">
              <a:noFill/>
              <a:round/>
              <a:headEnd/>
              <a:tailEnd/>
            </a:ln>
            <a:effectLst/>
            <a:scene3d>
              <a:camera prst="orthographicFront"/>
              <a:lightRig rig="flood" dir="t"/>
            </a:scene3d>
            <a:sp3d prstMaterial="metal">
              <a:bevelT w="152400" h="127000"/>
            </a:sp3d>
          </p:spPr>
          <p:txBody>
            <a:bodyPr wrap="none" lIns="45720" rIns="45720" anchor="ctr"/>
            <a:lstStyle/>
            <a:p>
              <a:endParaRPr lang="en-CA"/>
            </a:p>
          </p:txBody>
        </p:sp>
        <p:sp>
          <p:nvSpPr>
            <p:cNvPr id="277" name="AutoShape 121"/>
            <p:cNvSpPr>
              <a:spLocks noChangeArrowheads="1"/>
            </p:cNvSpPr>
            <p:nvPr/>
          </p:nvSpPr>
          <p:spPr bwMode="auto">
            <a:xfrm rot="5400000">
              <a:off x="1356942" y="20191338"/>
              <a:ext cx="230187" cy="230187"/>
            </a:xfrm>
            <a:prstGeom prst="downArrow">
              <a:avLst>
                <a:gd name="adj1" fmla="val 56167"/>
                <a:gd name="adj2" fmla="val 57532"/>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sp>
          <p:nvSpPr>
            <p:cNvPr id="278" name="AutoShape 125"/>
            <p:cNvSpPr>
              <a:spLocks noChangeArrowheads="1"/>
            </p:cNvSpPr>
            <p:nvPr/>
          </p:nvSpPr>
          <p:spPr bwMode="auto">
            <a:xfrm>
              <a:off x="1682379" y="20135775"/>
              <a:ext cx="346075" cy="346075"/>
            </a:xfrm>
            <a:prstGeom prst="irregularSeal1">
              <a:avLst/>
            </a:prstGeom>
            <a:solidFill>
              <a:srgbClr val="FFC000"/>
            </a:solidFill>
            <a:ln w="9525" algn="ctr">
              <a:noFill/>
              <a:miter lim="800000"/>
              <a:headEnd/>
              <a:tailEnd/>
            </a:ln>
            <a:effectLst/>
            <a:scene3d>
              <a:camera prst="orthographicFront"/>
              <a:lightRig rig="glow" dir="t"/>
            </a:scene3d>
            <a:sp3d prstMaterial="dkEdge">
              <a:bevelT w="25400" h="25400"/>
            </a:sp3d>
          </p:spPr>
          <p:txBody>
            <a:bodyPr wrap="none" lIns="45720" rIns="45720" anchor="ctr"/>
            <a:lstStyle/>
            <a:p>
              <a:endParaRPr lang="en-CA"/>
            </a:p>
          </p:txBody>
        </p:sp>
        <p:grpSp>
          <p:nvGrpSpPr>
            <p:cNvPr id="279" name="Group 43"/>
            <p:cNvGrpSpPr>
              <a:grpSpLocks/>
            </p:cNvGrpSpPr>
            <p:nvPr/>
          </p:nvGrpSpPr>
          <p:grpSpPr bwMode="auto">
            <a:xfrm rot="3024754">
              <a:off x="1735561" y="20231819"/>
              <a:ext cx="230187" cy="142875"/>
              <a:chOff x="4295" y="1108"/>
              <a:chExt cx="762" cy="475"/>
            </a:xfrm>
          </p:grpSpPr>
          <p:sp>
            <p:nvSpPr>
              <p:cNvPr id="282" name="Freeform 44"/>
              <p:cNvSpPr>
                <a:spLocks/>
              </p:cNvSpPr>
              <p:nvPr/>
            </p:nvSpPr>
            <p:spPr bwMode="auto">
              <a:xfrm>
                <a:off x="4295" y="1108"/>
                <a:ext cx="762" cy="475"/>
              </a:xfrm>
              <a:custGeom>
                <a:avLst/>
                <a:gdLst/>
                <a:ahLst/>
                <a:cxnLst>
                  <a:cxn ang="0">
                    <a:pos x="668" y="100"/>
                  </a:cxn>
                  <a:cxn ang="0">
                    <a:pos x="639" y="87"/>
                  </a:cxn>
                  <a:cxn ang="0">
                    <a:pos x="599" y="67"/>
                  </a:cxn>
                  <a:cxn ang="0">
                    <a:pos x="528" y="30"/>
                  </a:cxn>
                  <a:cxn ang="0">
                    <a:pos x="465" y="12"/>
                  </a:cxn>
                  <a:cxn ang="0">
                    <a:pos x="348" y="7"/>
                  </a:cxn>
                  <a:cxn ang="0">
                    <a:pos x="324" y="15"/>
                  </a:cxn>
                  <a:cxn ang="0">
                    <a:pos x="267" y="31"/>
                  </a:cxn>
                  <a:cxn ang="0">
                    <a:pos x="237" y="46"/>
                  </a:cxn>
                  <a:cxn ang="0">
                    <a:pos x="177" y="79"/>
                  </a:cxn>
                  <a:cxn ang="0">
                    <a:pos x="153" y="105"/>
                  </a:cxn>
                  <a:cxn ang="0">
                    <a:pos x="123" y="142"/>
                  </a:cxn>
                  <a:cxn ang="0">
                    <a:pos x="92" y="177"/>
                  </a:cxn>
                  <a:cxn ang="0">
                    <a:pos x="69" y="213"/>
                  </a:cxn>
                  <a:cxn ang="0">
                    <a:pos x="48" y="265"/>
                  </a:cxn>
                  <a:cxn ang="0">
                    <a:pos x="36" y="315"/>
                  </a:cxn>
                  <a:cxn ang="0">
                    <a:pos x="21" y="400"/>
                  </a:cxn>
                  <a:cxn ang="0">
                    <a:pos x="32" y="588"/>
                  </a:cxn>
                  <a:cxn ang="0">
                    <a:pos x="48" y="625"/>
                  </a:cxn>
                  <a:cxn ang="0">
                    <a:pos x="86" y="664"/>
                  </a:cxn>
                  <a:cxn ang="0">
                    <a:pos x="104" y="697"/>
                  </a:cxn>
                  <a:cxn ang="0">
                    <a:pos x="134" y="733"/>
                  </a:cxn>
                  <a:cxn ang="0">
                    <a:pos x="180" y="756"/>
                  </a:cxn>
                  <a:cxn ang="0">
                    <a:pos x="236" y="793"/>
                  </a:cxn>
                  <a:cxn ang="0">
                    <a:pos x="381" y="831"/>
                  </a:cxn>
                  <a:cxn ang="0">
                    <a:pos x="419" y="840"/>
                  </a:cxn>
                  <a:cxn ang="0">
                    <a:pos x="503" y="823"/>
                  </a:cxn>
                  <a:cxn ang="0">
                    <a:pos x="569" y="807"/>
                  </a:cxn>
                  <a:cxn ang="0">
                    <a:pos x="599" y="786"/>
                  </a:cxn>
                  <a:cxn ang="0">
                    <a:pos x="632" y="769"/>
                  </a:cxn>
                  <a:cxn ang="0">
                    <a:pos x="669" y="736"/>
                  </a:cxn>
                  <a:cxn ang="0">
                    <a:pos x="672" y="742"/>
                  </a:cxn>
                  <a:cxn ang="0">
                    <a:pos x="695" y="757"/>
                  </a:cxn>
                  <a:cxn ang="0">
                    <a:pos x="740" y="778"/>
                  </a:cxn>
                  <a:cxn ang="0">
                    <a:pos x="812" y="813"/>
                  </a:cxn>
                  <a:cxn ang="0">
                    <a:pos x="854" y="826"/>
                  </a:cxn>
                  <a:cxn ang="0">
                    <a:pos x="1025" y="831"/>
                  </a:cxn>
                  <a:cxn ang="0">
                    <a:pos x="1058" y="816"/>
                  </a:cxn>
                  <a:cxn ang="0">
                    <a:pos x="1071" y="813"/>
                  </a:cxn>
                  <a:cxn ang="0">
                    <a:pos x="1124" y="786"/>
                  </a:cxn>
                  <a:cxn ang="0">
                    <a:pos x="1175" y="750"/>
                  </a:cxn>
                  <a:cxn ang="0">
                    <a:pos x="1211" y="711"/>
                  </a:cxn>
                  <a:cxn ang="0">
                    <a:pos x="1251" y="669"/>
                  </a:cxn>
                  <a:cxn ang="0">
                    <a:pos x="1286" y="606"/>
                  </a:cxn>
                  <a:cxn ang="0">
                    <a:pos x="1298" y="555"/>
                  </a:cxn>
                  <a:cxn ang="0">
                    <a:pos x="1313" y="525"/>
                  </a:cxn>
                  <a:cxn ang="0">
                    <a:pos x="1328" y="445"/>
                  </a:cxn>
                  <a:cxn ang="0">
                    <a:pos x="1305" y="300"/>
                  </a:cxn>
                  <a:cxn ang="0">
                    <a:pos x="1293" y="258"/>
                  </a:cxn>
                  <a:cxn ang="0">
                    <a:pos x="1269" y="217"/>
                  </a:cxn>
                  <a:cxn ang="0">
                    <a:pos x="1221" y="151"/>
                  </a:cxn>
                  <a:cxn ang="0">
                    <a:pos x="1185" y="106"/>
                  </a:cxn>
                  <a:cxn ang="0">
                    <a:pos x="1152" y="84"/>
                  </a:cxn>
                  <a:cxn ang="0">
                    <a:pos x="1100" y="60"/>
                  </a:cxn>
                  <a:cxn ang="0">
                    <a:pos x="1047" y="28"/>
                  </a:cxn>
                  <a:cxn ang="0">
                    <a:pos x="956" y="9"/>
                  </a:cxn>
                  <a:cxn ang="0">
                    <a:pos x="813" y="18"/>
                  </a:cxn>
                  <a:cxn ang="0">
                    <a:pos x="771" y="34"/>
                  </a:cxn>
                  <a:cxn ang="0">
                    <a:pos x="729" y="55"/>
                  </a:cxn>
                  <a:cxn ang="0">
                    <a:pos x="690" y="79"/>
                  </a:cxn>
                  <a:cxn ang="0">
                    <a:pos x="669" y="106"/>
                  </a:cxn>
                </a:cxnLst>
                <a:rect l="0" t="0" r="r" b="b"/>
                <a:pathLst>
                  <a:path w="1344" h="840">
                    <a:moveTo>
                      <a:pt x="669" y="106"/>
                    </a:moveTo>
                    <a:cubicBezTo>
                      <a:pt x="669" y="104"/>
                      <a:pt x="669" y="101"/>
                      <a:pt x="668" y="100"/>
                    </a:cubicBezTo>
                    <a:cubicBezTo>
                      <a:pt x="665" y="97"/>
                      <a:pt x="660" y="99"/>
                      <a:pt x="657" y="97"/>
                    </a:cubicBezTo>
                    <a:cubicBezTo>
                      <a:pt x="651" y="93"/>
                      <a:pt x="646" y="88"/>
                      <a:pt x="639" y="87"/>
                    </a:cubicBezTo>
                    <a:cubicBezTo>
                      <a:pt x="632" y="82"/>
                      <a:pt x="621" y="74"/>
                      <a:pt x="612" y="72"/>
                    </a:cubicBezTo>
                    <a:cubicBezTo>
                      <a:pt x="608" y="70"/>
                      <a:pt x="603" y="69"/>
                      <a:pt x="599" y="67"/>
                    </a:cubicBezTo>
                    <a:cubicBezTo>
                      <a:pt x="595" y="61"/>
                      <a:pt x="576" y="43"/>
                      <a:pt x="570" y="42"/>
                    </a:cubicBezTo>
                    <a:cubicBezTo>
                      <a:pt x="558" y="36"/>
                      <a:pt x="542" y="32"/>
                      <a:pt x="528" y="30"/>
                    </a:cubicBezTo>
                    <a:cubicBezTo>
                      <a:pt x="517" y="25"/>
                      <a:pt x="496" y="20"/>
                      <a:pt x="483" y="18"/>
                    </a:cubicBezTo>
                    <a:cubicBezTo>
                      <a:pt x="477" y="15"/>
                      <a:pt x="471" y="13"/>
                      <a:pt x="465" y="12"/>
                    </a:cubicBezTo>
                    <a:cubicBezTo>
                      <a:pt x="458" y="9"/>
                      <a:pt x="451" y="7"/>
                      <a:pt x="443" y="6"/>
                    </a:cubicBezTo>
                    <a:cubicBezTo>
                      <a:pt x="411" y="6"/>
                      <a:pt x="380" y="6"/>
                      <a:pt x="348" y="7"/>
                    </a:cubicBezTo>
                    <a:cubicBezTo>
                      <a:pt x="345" y="7"/>
                      <a:pt x="342" y="9"/>
                      <a:pt x="339" y="10"/>
                    </a:cubicBezTo>
                    <a:cubicBezTo>
                      <a:pt x="334" y="12"/>
                      <a:pt x="329" y="13"/>
                      <a:pt x="324" y="15"/>
                    </a:cubicBezTo>
                    <a:cubicBezTo>
                      <a:pt x="306" y="11"/>
                      <a:pt x="303" y="23"/>
                      <a:pt x="288" y="27"/>
                    </a:cubicBezTo>
                    <a:cubicBezTo>
                      <a:pt x="281" y="29"/>
                      <a:pt x="267" y="31"/>
                      <a:pt x="267" y="31"/>
                    </a:cubicBezTo>
                    <a:cubicBezTo>
                      <a:pt x="262" y="35"/>
                      <a:pt x="262" y="39"/>
                      <a:pt x="255" y="40"/>
                    </a:cubicBezTo>
                    <a:cubicBezTo>
                      <a:pt x="249" y="43"/>
                      <a:pt x="243" y="45"/>
                      <a:pt x="237" y="46"/>
                    </a:cubicBezTo>
                    <a:cubicBezTo>
                      <a:pt x="226" y="51"/>
                      <a:pt x="215" y="57"/>
                      <a:pt x="204" y="63"/>
                    </a:cubicBezTo>
                    <a:cubicBezTo>
                      <a:pt x="198" y="71"/>
                      <a:pt x="186" y="77"/>
                      <a:pt x="177" y="79"/>
                    </a:cubicBezTo>
                    <a:cubicBezTo>
                      <a:pt x="171" y="83"/>
                      <a:pt x="165" y="86"/>
                      <a:pt x="159" y="90"/>
                    </a:cubicBezTo>
                    <a:cubicBezTo>
                      <a:pt x="155" y="95"/>
                      <a:pt x="155" y="99"/>
                      <a:pt x="153" y="105"/>
                    </a:cubicBezTo>
                    <a:cubicBezTo>
                      <a:pt x="152" y="114"/>
                      <a:pt x="152" y="121"/>
                      <a:pt x="144" y="126"/>
                    </a:cubicBezTo>
                    <a:cubicBezTo>
                      <a:pt x="139" y="132"/>
                      <a:pt x="130" y="138"/>
                      <a:pt x="123" y="142"/>
                    </a:cubicBezTo>
                    <a:cubicBezTo>
                      <a:pt x="121" y="151"/>
                      <a:pt x="117" y="156"/>
                      <a:pt x="108" y="157"/>
                    </a:cubicBezTo>
                    <a:cubicBezTo>
                      <a:pt x="104" y="164"/>
                      <a:pt x="99" y="173"/>
                      <a:pt x="92" y="177"/>
                    </a:cubicBezTo>
                    <a:cubicBezTo>
                      <a:pt x="87" y="184"/>
                      <a:pt x="88" y="191"/>
                      <a:pt x="81" y="195"/>
                    </a:cubicBezTo>
                    <a:cubicBezTo>
                      <a:pt x="77" y="201"/>
                      <a:pt x="73" y="207"/>
                      <a:pt x="69" y="213"/>
                    </a:cubicBezTo>
                    <a:cubicBezTo>
                      <a:pt x="68" y="231"/>
                      <a:pt x="72" y="243"/>
                      <a:pt x="57" y="252"/>
                    </a:cubicBezTo>
                    <a:cubicBezTo>
                      <a:pt x="49" y="262"/>
                      <a:pt x="52" y="258"/>
                      <a:pt x="48" y="265"/>
                    </a:cubicBezTo>
                    <a:cubicBezTo>
                      <a:pt x="46" y="277"/>
                      <a:pt x="48" y="290"/>
                      <a:pt x="42" y="301"/>
                    </a:cubicBezTo>
                    <a:cubicBezTo>
                      <a:pt x="41" y="307"/>
                      <a:pt x="39" y="310"/>
                      <a:pt x="36" y="315"/>
                    </a:cubicBezTo>
                    <a:cubicBezTo>
                      <a:pt x="35" y="322"/>
                      <a:pt x="31" y="328"/>
                      <a:pt x="27" y="334"/>
                    </a:cubicBezTo>
                    <a:cubicBezTo>
                      <a:pt x="24" y="354"/>
                      <a:pt x="30" y="381"/>
                      <a:pt x="21" y="400"/>
                    </a:cubicBezTo>
                    <a:cubicBezTo>
                      <a:pt x="18" y="449"/>
                      <a:pt x="0" y="509"/>
                      <a:pt x="26" y="552"/>
                    </a:cubicBezTo>
                    <a:cubicBezTo>
                      <a:pt x="27" y="563"/>
                      <a:pt x="28" y="578"/>
                      <a:pt x="32" y="588"/>
                    </a:cubicBezTo>
                    <a:cubicBezTo>
                      <a:pt x="33" y="595"/>
                      <a:pt x="38" y="600"/>
                      <a:pt x="41" y="607"/>
                    </a:cubicBezTo>
                    <a:cubicBezTo>
                      <a:pt x="42" y="617"/>
                      <a:pt x="41" y="620"/>
                      <a:pt x="48" y="625"/>
                    </a:cubicBezTo>
                    <a:cubicBezTo>
                      <a:pt x="52" y="632"/>
                      <a:pt x="58" y="638"/>
                      <a:pt x="65" y="642"/>
                    </a:cubicBezTo>
                    <a:cubicBezTo>
                      <a:pt x="67" y="653"/>
                      <a:pt x="74" y="662"/>
                      <a:pt x="86" y="664"/>
                    </a:cubicBezTo>
                    <a:cubicBezTo>
                      <a:pt x="90" y="671"/>
                      <a:pt x="91" y="678"/>
                      <a:pt x="95" y="685"/>
                    </a:cubicBezTo>
                    <a:cubicBezTo>
                      <a:pt x="96" y="692"/>
                      <a:pt x="100" y="692"/>
                      <a:pt x="104" y="697"/>
                    </a:cubicBezTo>
                    <a:cubicBezTo>
                      <a:pt x="106" y="707"/>
                      <a:pt x="113" y="719"/>
                      <a:pt x="122" y="724"/>
                    </a:cubicBezTo>
                    <a:cubicBezTo>
                      <a:pt x="123" y="731"/>
                      <a:pt x="127" y="732"/>
                      <a:pt x="134" y="733"/>
                    </a:cubicBezTo>
                    <a:cubicBezTo>
                      <a:pt x="143" y="737"/>
                      <a:pt x="154" y="740"/>
                      <a:pt x="164" y="742"/>
                    </a:cubicBezTo>
                    <a:cubicBezTo>
                      <a:pt x="170" y="746"/>
                      <a:pt x="174" y="751"/>
                      <a:pt x="180" y="756"/>
                    </a:cubicBezTo>
                    <a:cubicBezTo>
                      <a:pt x="187" y="770"/>
                      <a:pt x="206" y="784"/>
                      <a:pt x="221" y="787"/>
                    </a:cubicBezTo>
                    <a:cubicBezTo>
                      <a:pt x="233" y="793"/>
                      <a:pt x="227" y="791"/>
                      <a:pt x="236" y="793"/>
                    </a:cubicBezTo>
                    <a:cubicBezTo>
                      <a:pt x="253" y="806"/>
                      <a:pt x="274" y="818"/>
                      <a:pt x="296" y="820"/>
                    </a:cubicBezTo>
                    <a:cubicBezTo>
                      <a:pt x="325" y="830"/>
                      <a:pt x="347" y="830"/>
                      <a:pt x="381" y="831"/>
                    </a:cubicBezTo>
                    <a:cubicBezTo>
                      <a:pt x="386" y="832"/>
                      <a:pt x="390" y="834"/>
                      <a:pt x="395" y="835"/>
                    </a:cubicBezTo>
                    <a:cubicBezTo>
                      <a:pt x="403" y="839"/>
                      <a:pt x="410" y="839"/>
                      <a:pt x="419" y="840"/>
                    </a:cubicBezTo>
                    <a:cubicBezTo>
                      <a:pt x="439" y="839"/>
                      <a:pt x="460" y="840"/>
                      <a:pt x="480" y="838"/>
                    </a:cubicBezTo>
                    <a:cubicBezTo>
                      <a:pt x="487" y="837"/>
                      <a:pt x="496" y="826"/>
                      <a:pt x="503" y="823"/>
                    </a:cubicBezTo>
                    <a:cubicBezTo>
                      <a:pt x="517" y="818"/>
                      <a:pt x="535" y="817"/>
                      <a:pt x="549" y="816"/>
                    </a:cubicBezTo>
                    <a:cubicBezTo>
                      <a:pt x="556" y="813"/>
                      <a:pt x="562" y="808"/>
                      <a:pt x="569" y="807"/>
                    </a:cubicBezTo>
                    <a:cubicBezTo>
                      <a:pt x="575" y="804"/>
                      <a:pt x="581" y="800"/>
                      <a:pt x="587" y="796"/>
                    </a:cubicBezTo>
                    <a:cubicBezTo>
                      <a:pt x="591" y="790"/>
                      <a:pt x="591" y="787"/>
                      <a:pt x="599" y="786"/>
                    </a:cubicBezTo>
                    <a:cubicBezTo>
                      <a:pt x="604" y="783"/>
                      <a:pt x="610" y="784"/>
                      <a:pt x="615" y="781"/>
                    </a:cubicBezTo>
                    <a:cubicBezTo>
                      <a:pt x="622" y="777"/>
                      <a:pt x="625" y="772"/>
                      <a:pt x="632" y="769"/>
                    </a:cubicBezTo>
                    <a:cubicBezTo>
                      <a:pt x="638" y="763"/>
                      <a:pt x="642" y="757"/>
                      <a:pt x="650" y="754"/>
                    </a:cubicBezTo>
                    <a:cubicBezTo>
                      <a:pt x="656" y="747"/>
                      <a:pt x="662" y="741"/>
                      <a:pt x="669" y="736"/>
                    </a:cubicBezTo>
                    <a:cubicBezTo>
                      <a:pt x="670" y="735"/>
                      <a:pt x="670" y="731"/>
                      <a:pt x="671" y="732"/>
                    </a:cubicBezTo>
                    <a:cubicBezTo>
                      <a:pt x="672" y="735"/>
                      <a:pt x="670" y="739"/>
                      <a:pt x="672" y="742"/>
                    </a:cubicBezTo>
                    <a:cubicBezTo>
                      <a:pt x="673" y="744"/>
                      <a:pt x="676" y="744"/>
                      <a:pt x="678" y="745"/>
                    </a:cubicBezTo>
                    <a:cubicBezTo>
                      <a:pt x="685" y="748"/>
                      <a:pt x="689" y="753"/>
                      <a:pt x="695" y="757"/>
                    </a:cubicBezTo>
                    <a:cubicBezTo>
                      <a:pt x="696" y="764"/>
                      <a:pt x="703" y="765"/>
                      <a:pt x="710" y="766"/>
                    </a:cubicBezTo>
                    <a:cubicBezTo>
                      <a:pt x="721" y="772"/>
                      <a:pt x="726" y="775"/>
                      <a:pt x="740" y="778"/>
                    </a:cubicBezTo>
                    <a:cubicBezTo>
                      <a:pt x="748" y="784"/>
                      <a:pt x="753" y="791"/>
                      <a:pt x="764" y="793"/>
                    </a:cubicBezTo>
                    <a:cubicBezTo>
                      <a:pt x="793" y="806"/>
                      <a:pt x="792" y="806"/>
                      <a:pt x="812" y="813"/>
                    </a:cubicBezTo>
                    <a:cubicBezTo>
                      <a:pt x="818" y="818"/>
                      <a:pt x="828" y="818"/>
                      <a:pt x="836" y="820"/>
                    </a:cubicBezTo>
                    <a:cubicBezTo>
                      <a:pt x="841" y="824"/>
                      <a:pt x="854" y="826"/>
                      <a:pt x="854" y="826"/>
                    </a:cubicBezTo>
                    <a:cubicBezTo>
                      <a:pt x="874" y="836"/>
                      <a:pt x="896" y="834"/>
                      <a:pt x="918" y="835"/>
                    </a:cubicBezTo>
                    <a:cubicBezTo>
                      <a:pt x="953" y="834"/>
                      <a:pt x="990" y="835"/>
                      <a:pt x="1025" y="831"/>
                    </a:cubicBezTo>
                    <a:cubicBezTo>
                      <a:pt x="1030" y="825"/>
                      <a:pt x="1036" y="823"/>
                      <a:pt x="1043" y="822"/>
                    </a:cubicBezTo>
                    <a:cubicBezTo>
                      <a:pt x="1048" y="818"/>
                      <a:pt x="1052" y="817"/>
                      <a:pt x="1058" y="816"/>
                    </a:cubicBezTo>
                    <a:cubicBezTo>
                      <a:pt x="1059" y="815"/>
                      <a:pt x="1061" y="814"/>
                      <a:pt x="1062" y="814"/>
                    </a:cubicBezTo>
                    <a:cubicBezTo>
                      <a:pt x="1065" y="813"/>
                      <a:pt x="1068" y="814"/>
                      <a:pt x="1071" y="813"/>
                    </a:cubicBezTo>
                    <a:cubicBezTo>
                      <a:pt x="1077" y="810"/>
                      <a:pt x="1077" y="806"/>
                      <a:pt x="1085" y="804"/>
                    </a:cubicBezTo>
                    <a:cubicBezTo>
                      <a:pt x="1100" y="796"/>
                      <a:pt x="1106" y="788"/>
                      <a:pt x="1124" y="786"/>
                    </a:cubicBezTo>
                    <a:cubicBezTo>
                      <a:pt x="1134" y="778"/>
                      <a:pt x="1149" y="773"/>
                      <a:pt x="1160" y="765"/>
                    </a:cubicBezTo>
                    <a:cubicBezTo>
                      <a:pt x="1164" y="758"/>
                      <a:pt x="1168" y="754"/>
                      <a:pt x="1175" y="750"/>
                    </a:cubicBezTo>
                    <a:cubicBezTo>
                      <a:pt x="1179" y="744"/>
                      <a:pt x="1183" y="743"/>
                      <a:pt x="1187" y="738"/>
                    </a:cubicBezTo>
                    <a:cubicBezTo>
                      <a:pt x="1189" y="728"/>
                      <a:pt x="1201" y="713"/>
                      <a:pt x="1211" y="711"/>
                    </a:cubicBezTo>
                    <a:cubicBezTo>
                      <a:pt x="1224" y="705"/>
                      <a:pt x="1231" y="692"/>
                      <a:pt x="1244" y="684"/>
                    </a:cubicBezTo>
                    <a:cubicBezTo>
                      <a:pt x="1245" y="677"/>
                      <a:pt x="1247" y="674"/>
                      <a:pt x="1251" y="669"/>
                    </a:cubicBezTo>
                    <a:cubicBezTo>
                      <a:pt x="1256" y="654"/>
                      <a:pt x="1260" y="641"/>
                      <a:pt x="1274" y="633"/>
                    </a:cubicBezTo>
                    <a:cubicBezTo>
                      <a:pt x="1276" y="623"/>
                      <a:pt x="1281" y="615"/>
                      <a:pt x="1286" y="606"/>
                    </a:cubicBezTo>
                    <a:cubicBezTo>
                      <a:pt x="1287" y="600"/>
                      <a:pt x="1290" y="596"/>
                      <a:pt x="1292" y="589"/>
                    </a:cubicBezTo>
                    <a:cubicBezTo>
                      <a:pt x="1293" y="574"/>
                      <a:pt x="1290" y="566"/>
                      <a:pt x="1298" y="555"/>
                    </a:cubicBezTo>
                    <a:cubicBezTo>
                      <a:pt x="1299" y="548"/>
                      <a:pt x="1301" y="547"/>
                      <a:pt x="1307" y="543"/>
                    </a:cubicBezTo>
                    <a:cubicBezTo>
                      <a:pt x="1308" y="537"/>
                      <a:pt x="1310" y="531"/>
                      <a:pt x="1313" y="525"/>
                    </a:cubicBezTo>
                    <a:cubicBezTo>
                      <a:pt x="1314" y="518"/>
                      <a:pt x="1319" y="513"/>
                      <a:pt x="1322" y="507"/>
                    </a:cubicBezTo>
                    <a:cubicBezTo>
                      <a:pt x="1326" y="487"/>
                      <a:pt x="1320" y="464"/>
                      <a:pt x="1328" y="445"/>
                    </a:cubicBezTo>
                    <a:cubicBezTo>
                      <a:pt x="1327" y="406"/>
                      <a:pt x="1344" y="359"/>
                      <a:pt x="1320" y="327"/>
                    </a:cubicBezTo>
                    <a:cubicBezTo>
                      <a:pt x="1319" y="321"/>
                      <a:pt x="1309" y="306"/>
                      <a:pt x="1305" y="300"/>
                    </a:cubicBezTo>
                    <a:cubicBezTo>
                      <a:pt x="1303" y="292"/>
                      <a:pt x="1302" y="284"/>
                      <a:pt x="1299" y="277"/>
                    </a:cubicBezTo>
                    <a:cubicBezTo>
                      <a:pt x="1298" y="271"/>
                      <a:pt x="1296" y="264"/>
                      <a:pt x="1293" y="258"/>
                    </a:cubicBezTo>
                    <a:cubicBezTo>
                      <a:pt x="1292" y="252"/>
                      <a:pt x="1290" y="249"/>
                      <a:pt x="1287" y="244"/>
                    </a:cubicBezTo>
                    <a:cubicBezTo>
                      <a:pt x="1285" y="232"/>
                      <a:pt x="1278" y="226"/>
                      <a:pt x="1269" y="217"/>
                    </a:cubicBezTo>
                    <a:cubicBezTo>
                      <a:pt x="1260" y="208"/>
                      <a:pt x="1256" y="195"/>
                      <a:pt x="1247" y="186"/>
                    </a:cubicBezTo>
                    <a:cubicBezTo>
                      <a:pt x="1242" y="173"/>
                      <a:pt x="1231" y="161"/>
                      <a:pt x="1221" y="151"/>
                    </a:cubicBezTo>
                    <a:cubicBezTo>
                      <a:pt x="1220" y="145"/>
                      <a:pt x="1217" y="142"/>
                      <a:pt x="1215" y="136"/>
                    </a:cubicBezTo>
                    <a:cubicBezTo>
                      <a:pt x="1213" y="123"/>
                      <a:pt x="1196" y="113"/>
                      <a:pt x="1185" y="106"/>
                    </a:cubicBezTo>
                    <a:cubicBezTo>
                      <a:pt x="1181" y="101"/>
                      <a:pt x="1176" y="94"/>
                      <a:pt x="1170" y="93"/>
                    </a:cubicBezTo>
                    <a:cubicBezTo>
                      <a:pt x="1164" y="89"/>
                      <a:pt x="1159" y="85"/>
                      <a:pt x="1152" y="84"/>
                    </a:cubicBezTo>
                    <a:cubicBezTo>
                      <a:pt x="1141" y="78"/>
                      <a:pt x="1128" y="70"/>
                      <a:pt x="1116" y="67"/>
                    </a:cubicBezTo>
                    <a:cubicBezTo>
                      <a:pt x="1110" y="64"/>
                      <a:pt x="1105" y="64"/>
                      <a:pt x="1100" y="60"/>
                    </a:cubicBezTo>
                    <a:cubicBezTo>
                      <a:pt x="1093" y="48"/>
                      <a:pt x="1086" y="38"/>
                      <a:pt x="1071" y="36"/>
                    </a:cubicBezTo>
                    <a:cubicBezTo>
                      <a:pt x="1063" y="32"/>
                      <a:pt x="1055" y="31"/>
                      <a:pt x="1047" y="28"/>
                    </a:cubicBezTo>
                    <a:cubicBezTo>
                      <a:pt x="1032" y="16"/>
                      <a:pt x="1011" y="16"/>
                      <a:pt x="992" y="15"/>
                    </a:cubicBezTo>
                    <a:cubicBezTo>
                      <a:pt x="975" y="12"/>
                      <a:pt x="977" y="10"/>
                      <a:pt x="956" y="9"/>
                    </a:cubicBezTo>
                    <a:cubicBezTo>
                      <a:pt x="917" y="0"/>
                      <a:pt x="876" y="10"/>
                      <a:pt x="837" y="13"/>
                    </a:cubicBezTo>
                    <a:cubicBezTo>
                      <a:pt x="829" y="17"/>
                      <a:pt x="822" y="17"/>
                      <a:pt x="813" y="18"/>
                    </a:cubicBezTo>
                    <a:cubicBezTo>
                      <a:pt x="806" y="21"/>
                      <a:pt x="799" y="24"/>
                      <a:pt x="792" y="25"/>
                    </a:cubicBezTo>
                    <a:cubicBezTo>
                      <a:pt x="785" y="30"/>
                      <a:pt x="779" y="33"/>
                      <a:pt x="771" y="34"/>
                    </a:cubicBezTo>
                    <a:cubicBezTo>
                      <a:pt x="767" y="40"/>
                      <a:pt x="760" y="42"/>
                      <a:pt x="753" y="43"/>
                    </a:cubicBezTo>
                    <a:cubicBezTo>
                      <a:pt x="745" y="47"/>
                      <a:pt x="738" y="53"/>
                      <a:pt x="729" y="55"/>
                    </a:cubicBezTo>
                    <a:cubicBezTo>
                      <a:pt x="720" y="61"/>
                      <a:pt x="710" y="65"/>
                      <a:pt x="701" y="72"/>
                    </a:cubicBezTo>
                    <a:cubicBezTo>
                      <a:pt x="698" y="78"/>
                      <a:pt x="696" y="78"/>
                      <a:pt x="690" y="79"/>
                    </a:cubicBezTo>
                    <a:cubicBezTo>
                      <a:pt x="688" y="87"/>
                      <a:pt x="685" y="87"/>
                      <a:pt x="677" y="88"/>
                    </a:cubicBezTo>
                    <a:cubicBezTo>
                      <a:pt x="666" y="95"/>
                      <a:pt x="666" y="122"/>
                      <a:pt x="669" y="106"/>
                    </a:cubicBezTo>
                    <a:close/>
                  </a:path>
                </a:pathLst>
              </a:custGeom>
              <a:solidFill>
                <a:srgbClr val="33CCFF"/>
              </a:solidFill>
              <a:ln w="9525" cap="flat" cmpd="sng">
                <a:noFill/>
                <a:prstDash val="solid"/>
                <a:round/>
                <a:headEnd/>
                <a:tailEnd/>
              </a:ln>
              <a:effectLst/>
              <a:scene3d>
                <a:camera prst="orthographicFront"/>
                <a:lightRig rig="threePt" dir="t"/>
              </a:scene3d>
              <a:sp3d>
                <a:bevelT/>
              </a:sp3d>
            </p:spPr>
            <p:txBody>
              <a:bodyPr lIns="45720" rIns="45720" anchor="ctr" anchorCtr="1"/>
              <a:lstStyle/>
              <a:p>
                <a:endParaRPr lang="en-CA"/>
              </a:p>
            </p:txBody>
          </p:sp>
          <p:sp>
            <p:nvSpPr>
              <p:cNvPr id="283" name="Line 45"/>
              <p:cNvSpPr>
                <a:spLocks noChangeShapeType="1"/>
              </p:cNvSpPr>
              <p:nvPr/>
            </p:nvSpPr>
            <p:spPr bwMode="auto">
              <a:xfrm>
                <a:off x="4672" y="1172"/>
                <a:ext cx="0" cy="345"/>
              </a:xfrm>
              <a:prstGeom prst="line">
                <a:avLst/>
              </a:prstGeom>
              <a:noFill/>
              <a:ln w="9525">
                <a:noFill/>
                <a:round/>
                <a:headEnd/>
                <a:tailEnd/>
              </a:ln>
              <a:effectLst/>
              <a:scene3d>
                <a:camera prst="orthographicFront"/>
                <a:lightRig rig="threePt" dir="t"/>
              </a:scene3d>
              <a:sp3d>
                <a:bevelT/>
              </a:sp3d>
            </p:spPr>
            <p:txBody>
              <a:bodyPr lIns="45720" rIns="45720" anchor="ctr" anchorCtr="1"/>
              <a:lstStyle/>
              <a:p>
                <a:endParaRPr lang="en-CA"/>
              </a:p>
            </p:txBody>
          </p:sp>
        </p:grpSp>
        <p:sp>
          <p:nvSpPr>
            <p:cNvPr id="281" name="AutoShape 124"/>
            <p:cNvSpPr>
              <a:spLocks noChangeArrowheads="1"/>
            </p:cNvSpPr>
            <p:nvPr/>
          </p:nvSpPr>
          <p:spPr bwMode="auto">
            <a:xfrm>
              <a:off x="1734767" y="20550113"/>
              <a:ext cx="230187" cy="230187"/>
            </a:xfrm>
            <a:prstGeom prst="downArrow">
              <a:avLst>
                <a:gd name="adj1" fmla="val 56167"/>
                <a:gd name="adj2" fmla="val 57532"/>
              </a:avLst>
            </a:prstGeom>
            <a:solidFill>
              <a:srgbClr val="FF6600"/>
            </a:solidFill>
            <a:ln w="9525" algn="ctr">
              <a:noFill/>
              <a:miter lim="800000"/>
              <a:headEnd/>
              <a:tailEnd/>
            </a:ln>
            <a:effectLst/>
            <a:scene3d>
              <a:camera prst="orthographicFront"/>
              <a:lightRig rig="threePt" dir="t"/>
            </a:scene3d>
            <a:sp3d>
              <a:bevelT/>
            </a:sp3d>
          </p:spPr>
          <p:txBody>
            <a:bodyPr wrap="none" lIns="45720" rIns="45720" anchor="ctr"/>
            <a:lstStyle/>
            <a:p>
              <a:endParaRPr lang="en-CA"/>
            </a:p>
          </p:txBody>
        </p:sp>
        <p:grpSp>
          <p:nvGrpSpPr>
            <p:cNvPr id="316" name="Group 315"/>
            <p:cNvGrpSpPr/>
            <p:nvPr/>
          </p:nvGrpSpPr>
          <p:grpSpPr>
            <a:xfrm rot="1024026">
              <a:off x="1546945" y="19064352"/>
              <a:ext cx="270676" cy="152846"/>
              <a:chOff x="3690715" y="18883982"/>
              <a:chExt cx="1035794" cy="584894"/>
            </a:xfrm>
            <a:solidFill>
              <a:srgbClr val="33CCFF"/>
            </a:solidFill>
          </p:grpSpPr>
          <p:sp>
            <p:nvSpPr>
              <p:cNvPr id="314" name="Chord 313"/>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5" name="Chord 314"/>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17" name="Group 316"/>
            <p:cNvGrpSpPr/>
            <p:nvPr/>
          </p:nvGrpSpPr>
          <p:grpSpPr>
            <a:xfrm rot="20211069">
              <a:off x="2413718" y="19147057"/>
              <a:ext cx="270676" cy="152846"/>
              <a:chOff x="3690715" y="18883982"/>
              <a:chExt cx="1035794" cy="584894"/>
            </a:xfrm>
            <a:solidFill>
              <a:srgbClr val="33CCFF"/>
            </a:solidFill>
          </p:grpSpPr>
          <p:sp>
            <p:nvSpPr>
              <p:cNvPr id="318" name="Chord 317"/>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9" name="Chord 318"/>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0" name="Group 319"/>
            <p:cNvGrpSpPr/>
            <p:nvPr/>
          </p:nvGrpSpPr>
          <p:grpSpPr>
            <a:xfrm rot="2803278">
              <a:off x="2047612" y="19030489"/>
              <a:ext cx="270676" cy="152846"/>
              <a:chOff x="3690715" y="18883982"/>
              <a:chExt cx="1035794" cy="584894"/>
            </a:xfrm>
            <a:solidFill>
              <a:srgbClr val="33CCFF"/>
            </a:solidFill>
          </p:grpSpPr>
          <p:sp>
            <p:nvSpPr>
              <p:cNvPr id="321" name="Chord 320"/>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2" name="Chord 321"/>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6" name="Group 325"/>
            <p:cNvGrpSpPr/>
            <p:nvPr/>
          </p:nvGrpSpPr>
          <p:grpSpPr>
            <a:xfrm rot="1949185">
              <a:off x="882403" y="19100006"/>
              <a:ext cx="270676" cy="152846"/>
              <a:chOff x="3690715" y="18883982"/>
              <a:chExt cx="1035794" cy="584894"/>
            </a:xfrm>
            <a:solidFill>
              <a:srgbClr val="33CCFF"/>
            </a:solidFill>
          </p:grpSpPr>
          <p:sp>
            <p:nvSpPr>
              <p:cNvPr id="327" name="Chord 326"/>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8" name="Chord 327"/>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9" name="Group 328"/>
            <p:cNvGrpSpPr/>
            <p:nvPr/>
          </p:nvGrpSpPr>
          <p:grpSpPr>
            <a:xfrm rot="19386692">
              <a:off x="1189216" y="18877912"/>
              <a:ext cx="270676" cy="152846"/>
              <a:chOff x="3690715" y="18883982"/>
              <a:chExt cx="1035794" cy="584894"/>
            </a:xfrm>
            <a:solidFill>
              <a:srgbClr val="33CCFF"/>
            </a:solidFill>
          </p:grpSpPr>
          <p:sp>
            <p:nvSpPr>
              <p:cNvPr id="330" name="Chord 329"/>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1" name="Chord 330"/>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2" name="Group 331"/>
            <p:cNvGrpSpPr/>
            <p:nvPr/>
          </p:nvGrpSpPr>
          <p:grpSpPr>
            <a:xfrm rot="6003761">
              <a:off x="1206000" y="18522120"/>
              <a:ext cx="270676" cy="152846"/>
              <a:chOff x="3690715" y="18883982"/>
              <a:chExt cx="1035794" cy="584894"/>
            </a:xfrm>
            <a:solidFill>
              <a:srgbClr val="33CCFF"/>
            </a:solidFill>
          </p:grpSpPr>
          <p:sp>
            <p:nvSpPr>
              <p:cNvPr id="333" name="Chord 332"/>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4" name="Chord 333"/>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5" name="Group 334"/>
            <p:cNvGrpSpPr/>
            <p:nvPr/>
          </p:nvGrpSpPr>
          <p:grpSpPr>
            <a:xfrm rot="2823069">
              <a:off x="829688" y="18499819"/>
              <a:ext cx="270676" cy="152846"/>
              <a:chOff x="3690715" y="18883982"/>
              <a:chExt cx="1035794" cy="584894"/>
            </a:xfrm>
            <a:solidFill>
              <a:srgbClr val="33CCFF"/>
            </a:solidFill>
          </p:grpSpPr>
          <p:sp>
            <p:nvSpPr>
              <p:cNvPr id="336" name="Chord 335"/>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 name="Chord 336"/>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47" name="Group 346"/>
            <p:cNvGrpSpPr/>
            <p:nvPr/>
          </p:nvGrpSpPr>
          <p:grpSpPr>
            <a:xfrm>
              <a:off x="1659039" y="18708473"/>
              <a:ext cx="270676" cy="152846"/>
              <a:chOff x="3690715" y="18883982"/>
              <a:chExt cx="1035794" cy="584894"/>
            </a:xfrm>
            <a:solidFill>
              <a:srgbClr val="33CCFF"/>
            </a:solidFill>
          </p:grpSpPr>
          <p:sp>
            <p:nvSpPr>
              <p:cNvPr id="348" name="Chord 347"/>
              <p:cNvSpPr/>
              <p:nvPr/>
            </p:nvSpPr>
            <p:spPr>
              <a:xfrm rot="1849629">
                <a:off x="3690715" y="1888398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9" name="Chord 348"/>
              <p:cNvSpPr/>
              <p:nvPr/>
            </p:nvSpPr>
            <p:spPr>
              <a:xfrm rot="19750371" flipH="1">
                <a:off x="4150445" y="18892812"/>
                <a:ext cx="576064" cy="576064"/>
              </a:xfrm>
              <a:prstGeom prst="chord">
                <a:avLst>
                  <a:gd name="adj1" fmla="val 426670"/>
                  <a:gd name="adj2" fmla="val 1752953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50" name="Text Box 4"/>
          <p:cNvSpPr txBox="1">
            <a:spLocks noChangeArrowheads="1"/>
          </p:cNvSpPr>
          <p:nvPr/>
        </p:nvSpPr>
        <p:spPr bwMode="auto">
          <a:xfrm>
            <a:off x="2970635" y="14923542"/>
            <a:ext cx="4723507" cy="3046988"/>
          </a:xfrm>
          <a:prstGeom prst="rect">
            <a:avLst/>
          </a:prstGeom>
          <a:noFill/>
          <a:ln w="9525">
            <a:noFill/>
            <a:miter lim="800000"/>
            <a:headEnd/>
            <a:tailEnd/>
          </a:ln>
          <a:effectLst/>
        </p:spPr>
        <p:txBody>
          <a:bodyPr wrap="square">
            <a:spAutoFit/>
          </a:bodyPr>
          <a:lstStyle/>
          <a:p>
            <a:pPr>
              <a:lnSpc>
                <a:spcPct val="160000"/>
              </a:lnSpc>
            </a:pPr>
            <a:r>
              <a:rPr lang="en-CA" sz="1200" i="0" cap="small" dirty="0" smtClean="0">
                <a:effectLst>
                  <a:outerShdw blurRad="38100" dist="25400" dir="5400000" algn="t" rotWithShape="0">
                    <a:prstClr val="black">
                      <a:alpha val="30000"/>
                    </a:prstClr>
                  </a:outerShdw>
                </a:effectLst>
              </a:rPr>
              <a:t>Hydrogen Embrittlement:</a:t>
            </a:r>
          </a:p>
          <a:p>
            <a:pPr>
              <a:lnSpc>
                <a:spcPct val="160000"/>
              </a:lnSpc>
              <a:buFontTx/>
              <a:buChar char="•"/>
            </a:pPr>
            <a:r>
              <a:rPr lang="en-CA" sz="1200" i="0" dirty="0" smtClean="0">
                <a:effectLst>
                  <a:outerShdw blurRad="38100" dist="25400" dir="5400000" algn="t" rotWithShape="0">
                    <a:prstClr val="black">
                      <a:alpha val="30000"/>
                    </a:prstClr>
                  </a:outerShdw>
                </a:effectLst>
              </a:rPr>
              <a:t> </a:t>
            </a:r>
            <a:r>
              <a:rPr lang="en-CA" sz="1200" i="0" dirty="0">
                <a:effectLst>
                  <a:outerShdw blurRad="38100" dist="25400" dir="5400000" algn="t" rotWithShape="0">
                    <a:prstClr val="black">
                      <a:alpha val="30000"/>
                    </a:prstClr>
                  </a:outerShdw>
                </a:effectLst>
              </a:rPr>
              <a:t>A serious concern for metals exposed to Hydrogen, causing significant deterioration in mechanical properties</a:t>
            </a:r>
          </a:p>
          <a:p>
            <a:pPr>
              <a:lnSpc>
                <a:spcPct val="160000"/>
              </a:lnSpc>
              <a:buFontTx/>
              <a:buChar char="•"/>
            </a:pPr>
            <a:r>
              <a:rPr lang="en-CA" sz="1200" i="0" dirty="0">
                <a:effectLst>
                  <a:outerShdw blurRad="38100" dist="25400" dir="5400000" algn="t" rotWithShape="0">
                    <a:prstClr val="black">
                      <a:alpha val="30000"/>
                    </a:prstClr>
                  </a:outerShdw>
                </a:effectLst>
              </a:rPr>
              <a:t> Variables such as H</a:t>
            </a:r>
            <a:r>
              <a:rPr lang="en-CA" sz="1200" i="0" baseline="-25000" dirty="0">
                <a:effectLst>
                  <a:outerShdw blurRad="38100" dist="25400" dir="5400000" algn="t" rotWithShape="0">
                    <a:prstClr val="black">
                      <a:alpha val="30000"/>
                    </a:prstClr>
                  </a:outerShdw>
                </a:effectLst>
              </a:rPr>
              <a:t>2</a:t>
            </a:r>
            <a:r>
              <a:rPr lang="en-CA" sz="1200" i="0" dirty="0">
                <a:effectLst>
                  <a:outerShdw blurRad="38100" dist="25400" dir="5400000" algn="t" rotWithShape="0">
                    <a:prstClr val="black">
                      <a:alpha val="30000"/>
                    </a:prstClr>
                  </a:outerShdw>
                </a:effectLst>
              </a:rPr>
              <a:t> purity, temperature, pressure, and material stress state have an impact of the level of embrittlement </a:t>
            </a:r>
            <a:r>
              <a:rPr lang="en-CA" sz="1200" i="0" dirty="0" smtClean="0">
                <a:effectLst>
                  <a:outerShdw blurRad="38100" dist="25400" dir="5400000" algn="t" rotWithShape="0">
                    <a:prstClr val="black">
                      <a:alpha val="30000"/>
                    </a:prstClr>
                  </a:outerShdw>
                </a:effectLst>
              </a:rPr>
              <a:t>risk</a:t>
            </a:r>
            <a:endParaRPr lang="en-CA" sz="1200" i="0" dirty="0">
              <a:effectLst>
                <a:outerShdw blurRad="38100" dist="25400" dir="5400000" algn="t" rotWithShape="0">
                  <a:prstClr val="black">
                    <a:alpha val="30000"/>
                  </a:prstClr>
                </a:outerShdw>
              </a:effectLst>
            </a:endParaRPr>
          </a:p>
          <a:p>
            <a:pPr>
              <a:lnSpc>
                <a:spcPct val="160000"/>
              </a:lnSpc>
              <a:buFontTx/>
              <a:buChar char="•"/>
            </a:pPr>
            <a:r>
              <a:rPr lang="en-CA" sz="1200" i="0" dirty="0">
                <a:effectLst>
                  <a:outerShdw blurRad="38100" dist="25400" dir="5400000" algn="t" rotWithShape="0">
                    <a:prstClr val="black">
                      <a:alpha val="30000"/>
                    </a:prstClr>
                  </a:outerShdw>
                </a:effectLst>
              </a:rPr>
              <a:t> Materials with a body centred cubic crystal lattice structure are particularly susceptible (ferritic steels</a:t>
            </a:r>
            <a:r>
              <a:rPr lang="en-CA" sz="1200" i="0" dirty="0" smtClean="0">
                <a:effectLst>
                  <a:outerShdw blurRad="38100" dist="25400" dir="5400000" algn="t" rotWithShape="0">
                    <a:prstClr val="black">
                      <a:alpha val="30000"/>
                    </a:prstClr>
                  </a:outerShdw>
                </a:effectLst>
              </a:rPr>
              <a:t>)</a:t>
            </a:r>
          </a:p>
          <a:p>
            <a:pPr>
              <a:lnSpc>
                <a:spcPct val="160000"/>
              </a:lnSpc>
              <a:buFontTx/>
              <a:buChar char="•"/>
            </a:pPr>
            <a:r>
              <a:rPr lang="en-CA" sz="1200" dirty="0" smtClean="0">
                <a:effectLst>
                  <a:outerShdw blurRad="38100" dist="25400" dir="5400000" algn="t" rotWithShape="0">
                    <a:prstClr val="black">
                      <a:alpha val="30000"/>
                    </a:prstClr>
                  </a:outerShdw>
                </a:effectLst>
              </a:rPr>
              <a:t> Austentitic stainless steels have a face centred cubic structure making them one of the most resistant materials to hydrogen embrittlement</a:t>
            </a:r>
            <a:endParaRPr lang="en-CA" sz="1200" i="0" dirty="0" smtClean="0">
              <a:effectLst>
                <a:outerShdw blurRad="38100" dist="25400" dir="5400000" algn="t" rotWithShape="0">
                  <a:prstClr val="black">
                    <a:alpha val="30000"/>
                  </a:prstClr>
                </a:outerShdw>
              </a:effectLst>
            </a:endParaRPr>
          </a:p>
          <a:p>
            <a:pPr>
              <a:lnSpc>
                <a:spcPct val="160000"/>
              </a:lnSpc>
              <a:buFontTx/>
              <a:buChar char="•"/>
            </a:pPr>
            <a:r>
              <a:rPr lang="en-CA" sz="1200" dirty="0" smtClean="0">
                <a:effectLst>
                  <a:outerShdw blurRad="38100" dist="25400" dir="5400000" algn="t" rotWithShape="0">
                    <a:prstClr val="black">
                      <a:alpha val="30000"/>
                    </a:prstClr>
                  </a:outerShdw>
                </a:effectLst>
              </a:rPr>
              <a:t> See mechanism illustrated to left</a:t>
            </a:r>
            <a:endParaRPr lang="en-CA" sz="1200" i="0" dirty="0">
              <a:effectLst>
                <a:outerShdw blurRad="38100" dist="25400" dir="5400000" algn="t" rotWithShape="0">
                  <a:prstClr val="black">
                    <a:alpha val="30000"/>
                  </a:prstClr>
                </a:outerShdw>
              </a:effectLst>
            </a:endParaRPr>
          </a:p>
        </p:txBody>
      </p:sp>
      <p:sp>
        <p:nvSpPr>
          <p:cNvPr id="352" name="Text Box 14"/>
          <p:cNvSpPr txBox="1">
            <a:spLocks noChangeArrowheads="1"/>
          </p:cNvSpPr>
          <p:nvPr/>
        </p:nvSpPr>
        <p:spPr bwMode="auto">
          <a:xfrm>
            <a:off x="7795171" y="15701593"/>
            <a:ext cx="1147109" cy="184666"/>
          </a:xfrm>
          <a:prstGeom prst="rect">
            <a:avLst/>
          </a:prstGeom>
          <a:noFill/>
          <a:ln w="19050" algn="ctr">
            <a:noFill/>
            <a:miter lim="800000"/>
            <a:headEnd/>
            <a:tailEnd/>
          </a:ln>
          <a:effectLst/>
        </p:spPr>
        <p:txBody>
          <a:bodyPr wrap="none" lIns="45720" rIns="45720"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600" b="0" i="0" u="none" strike="noStrike" kern="0" cap="none" spc="0" normalizeH="0" baseline="0" noProof="0" dirty="0" smtClean="0">
                <a:ln>
                  <a:noFill/>
                </a:ln>
                <a:effectLst/>
                <a:uLnTx/>
                <a:uFillTx/>
              </a:rPr>
              <a:t>Hydrogen Embrittlement Damage</a:t>
            </a:r>
            <a:endParaRPr kumimoji="0" lang="en-US" sz="600" b="0" i="0" u="none" strike="noStrike" kern="0" cap="none" spc="0" normalizeH="0" baseline="0" noProof="0" dirty="0" smtClean="0">
              <a:ln>
                <a:noFill/>
              </a:ln>
              <a:effectLst/>
              <a:uLnTx/>
              <a:uFillTx/>
            </a:endParaRPr>
          </a:p>
        </p:txBody>
      </p:sp>
      <p:grpSp>
        <p:nvGrpSpPr>
          <p:cNvPr id="398" name="Group 397"/>
          <p:cNvGrpSpPr/>
          <p:nvPr/>
        </p:nvGrpSpPr>
        <p:grpSpPr>
          <a:xfrm>
            <a:off x="591393" y="18303274"/>
            <a:ext cx="5043538" cy="2812956"/>
            <a:chOff x="736898" y="19239378"/>
            <a:chExt cx="5043538" cy="2812956"/>
          </a:xfrm>
        </p:grpSpPr>
        <p:grpSp>
          <p:nvGrpSpPr>
            <p:cNvPr id="353" name="Group 12"/>
            <p:cNvGrpSpPr>
              <a:grpSpLocks/>
            </p:cNvGrpSpPr>
            <p:nvPr/>
          </p:nvGrpSpPr>
          <p:grpSpPr bwMode="auto">
            <a:xfrm>
              <a:off x="736898" y="21198353"/>
              <a:ext cx="749300" cy="852393"/>
              <a:chOff x="739" y="2922"/>
              <a:chExt cx="406" cy="587"/>
            </a:xfrm>
            <a:scene3d>
              <a:camera prst="orthographicFront">
                <a:rot lat="0" lon="0" rev="0"/>
              </a:camera>
              <a:lightRig rig="twoPt" dir="t"/>
            </a:scene3d>
          </p:grpSpPr>
          <p:sp>
            <p:nvSpPr>
              <p:cNvPr id="354" name="Rectangle 10"/>
              <p:cNvSpPr>
                <a:spLocks noChangeArrowheads="1"/>
              </p:cNvSpPr>
              <p:nvPr/>
            </p:nvSpPr>
            <p:spPr bwMode="auto">
              <a:xfrm>
                <a:off x="782" y="2965"/>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55" name="Rectangle 11"/>
              <p:cNvSpPr>
                <a:spLocks noChangeArrowheads="1"/>
              </p:cNvSpPr>
              <p:nvPr/>
            </p:nvSpPr>
            <p:spPr bwMode="auto">
              <a:xfrm>
                <a:off x="760" y="2943"/>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56" name="AutoShape 8"/>
              <p:cNvSpPr>
                <a:spLocks noChangeArrowheads="1"/>
              </p:cNvSpPr>
              <p:nvPr/>
            </p:nvSpPr>
            <p:spPr bwMode="auto">
              <a:xfrm>
                <a:off x="739" y="2922"/>
                <a:ext cx="363" cy="545"/>
              </a:xfrm>
              <a:prstGeom prst="foldedCorner">
                <a:avLst>
                  <a:gd name="adj" fmla="val 12500"/>
                </a:avLst>
              </a:prstGeom>
              <a:solidFill>
                <a:srgbClr val="F8F8F8"/>
              </a:solidFill>
              <a:ln w="6350">
                <a:solidFill>
                  <a:schemeClr val="tx1"/>
                </a:solidFill>
                <a:round/>
                <a:headEnd/>
                <a:tailEnd/>
              </a:ln>
              <a:effectLst>
                <a:outerShdw blurRad="44450" dist="27940" dir="5400000" algn="ctr">
                  <a:srgbClr val="000000">
                    <a:alpha val="32000"/>
                  </a:srgbClr>
                </a:outerShdw>
              </a:effectLst>
              <a:sp3d prstMaterial="metal"/>
            </p:spPr>
            <p:txBody>
              <a:bodyPr wrap="none" lIns="45720" rIns="45720" anchor="ctr"/>
              <a:lstStyle/>
              <a:p>
                <a:pPr algn="ctr"/>
                <a:r>
                  <a:rPr lang="en-CA" sz="600" i="0">
                    <a:effectLst>
                      <a:outerShdw blurRad="38100" dist="12700" dir="5400000" algn="t" rotWithShape="0">
                        <a:prstClr val="black">
                          <a:alpha val="30000"/>
                        </a:prstClr>
                      </a:outerShdw>
                    </a:effectLst>
                  </a:rPr>
                  <a:t>Canadian</a:t>
                </a:r>
              </a:p>
              <a:p>
                <a:pPr algn="ctr"/>
                <a:r>
                  <a:rPr lang="en-CA" sz="600" i="0">
                    <a:effectLst>
                      <a:outerShdw blurRad="38100" dist="12700" dir="5400000" algn="t" rotWithShape="0">
                        <a:prstClr val="black">
                          <a:alpha val="30000"/>
                        </a:prstClr>
                      </a:outerShdw>
                    </a:effectLst>
                  </a:rPr>
                  <a:t>Electrical</a:t>
                </a:r>
                <a:br>
                  <a:rPr lang="en-CA" sz="600" i="0">
                    <a:effectLst>
                      <a:outerShdw blurRad="38100" dist="12700" dir="5400000" algn="t" rotWithShape="0">
                        <a:prstClr val="black">
                          <a:alpha val="30000"/>
                        </a:prstClr>
                      </a:outerShdw>
                    </a:effectLst>
                  </a:rPr>
                </a:br>
                <a:r>
                  <a:rPr lang="en-CA" sz="600" i="0">
                    <a:effectLst>
                      <a:outerShdw blurRad="38100" dist="12700" dir="5400000" algn="t" rotWithShape="0">
                        <a:prstClr val="black">
                          <a:alpha val="30000"/>
                        </a:prstClr>
                      </a:outerShdw>
                    </a:effectLst>
                  </a:rPr>
                  <a:t>Code</a:t>
                </a:r>
              </a:p>
              <a:p>
                <a:pPr algn="ctr"/>
                <a:r>
                  <a:rPr lang="en-CA" sz="800" b="1">
                    <a:effectLst>
                      <a:outerShdw blurRad="38100" dist="12700" dir="5400000" algn="t" rotWithShape="0">
                        <a:prstClr val="black">
                          <a:alpha val="30000"/>
                        </a:prstClr>
                      </a:outerShdw>
                    </a:effectLst>
                  </a:rPr>
                  <a:t>C22-1-06</a:t>
                </a:r>
                <a:endParaRPr lang="en-US" sz="800" b="1">
                  <a:effectLst>
                    <a:outerShdw blurRad="38100" dist="12700" dir="5400000" algn="t" rotWithShape="0">
                      <a:prstClr val="black">
                        <a:alpha val="30000"/>
                      </a:prstClr>
                    </a:outerShdw>
                  </a:effectLst>
                </a:endParaRPr>
              </a:p>
            </p:txBody>
          </p:sp>
        </p:grpSp>
        <p:grpSp>
          <p:nvGrpSpPr>
            <p:cNvPr id="357" name="Group 13"/>
            <p:cNvGrpSpPr>
              <a:grpSpLocks/>
            </p:cNvGrpSpPr>
            <p:nvPr/>
          </p:nvGrpSpPr>
          <p:grpSpPr bwMode="auto">
            <a:xfrm>
              <a:off x="736898" y="19239378"/>
              <a:ext cx="749300" cy="852393"/>
              <a:chOff x="739" y="2922"/>
              <a:chExt cx="406" cy="587"/>
            </a:xfrm>
            <a:scene3d>
              <a:camera prst="orthographicFront">
                <a:rot lat="0" lon="0" rev="0"/>
              </a:camera>
              <a:lightRig rig="twoPt" dir="t"/>
            </a:scene3d>
          </p:grpSpPr>
          <p:sp>
            <p:nvSpPr>
              <p:cNvPr id="358" name="Rectangle 14"/>
              <p:cNvSpPr>
                <a:spLocks noChangeArrowheads="1"/>
              </p:cNvSpPr>
              <p:nvPr/>
            </p:nvSpPr>
            <p:spPr bwMode="auto">
              <a:xfrm>
                <a:off x="782" y="2965"/>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59" name="Rectangle 15"/>
              <p:cNvSpPr>
                <a:spLocks noChangeArrowheads="1"/>
              </p:cNvSpPr>
              <p:nvPr/>
            </p:nvSpPr>
            <p:spPr bwMode="auto">
              <a:xfrm>
                <a:off x="760" y="2943"/>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60" name="AutoShape 16"/>
              <p:cNvSpPr>
                <a:spLocks noChangeArrowheads="1"/>
              </p:cNvSpPr>
              <p:nvPr/>
            </p:nvSpPr>
            <p:spPr bwMode="auto">
              <a:xfrm>
                <a:off x="739" y="2922"/>
                <a:ext cx="363" cy="545"/>
              </a:xfrm>
              <a:prstGeom prst="foldedCorner">
                <a:avLst>
                  <a:gd name="adj" fmla="val 12500"/>
                </a:avLst>
              </a:prstGeom>
              <a:solidFill>
                <a:srgbClr val="F8F8F8"/>
              </a:solidFill>
              <a:ln w="6350">
                <a:solidFill>
                  <a:schemeClr val="tx1"/>
                </a:solidFill>
                <a:round/>
                <a:headEnd/>
                <a:tailEnd/>
              </a:ln>
              <a:effectLst>
                <a:outerShdw blurRad="44450" dist="27940" dir="5400000" algn="ctr">
                  <a:srgbClr val="000000">
                    <a:alpha val="32000"/>
                  </a:srgbClr>
                </a:outerShdw>
              </a:effectLst>
              <a:sp3d prstMaterial="metal"/>
            </p:spPr>
            <p:txBody>
              <a:bodyPr lIns="45720" rIns="45720" anchor="ctr"/>
              <a:lstStyle/>
              <a:p>
                <a:pPr algn="ctr"/>
                <a:r>
                  <a:rPr lang="en-CA" sz="600" i="0" dirty="0">
                    <a:effectLst>
                      <a:outerShdw blurRad="38100" dist="12700" dir="5400000" algn="t" rotWithShape="0">
                        <a:prstClr val="black">
                          <a:alpha val="30000"/>
                        </a:prstClr>
                      </a:outerShdw>
                    </a:effectLst>
                  </a:rPr>
                  <a:t>Basic Considerations for the Safety of Hydrogen Systems</a:t>
                </a:r>
              </a:p>
              <a:p>
                <a:pPr algn="ctr"/>
                <a:r>
                  <a:rPr lang="en-CA" sz="800" b="1" dirty="0">
                    <a:effectLst>
                      <a:outerShdw blurRad="38100" dist="12700" dir="5400000" algn="t" rotWithShape="0">
                        <a:prstClr val="black">
                          <a:alpha val="30000"/>
                        </a:prstClr>
                      </a:outerShdw>
                    </a:effectLst>
                  </a:rPr>
                  <a:t>ISO 15916</a:t>
                </a:r>
                <a:endParaRPr lang="en-US" sz="800" b="1" dirty="0">
                  <a:effectLst>
                    <a:outerShdw blurRad="38100" dist="12700" dir="5400000" algn="t" rotWithShape="0">
                      <a:prstClr val="black">
                        <a:alpha val="30000"/>
                      </a:prstClr>
                    </a:outerShdw>
                  </a:effectLst>
                </a:endParaRPr>
              </a:p>
            </p:txBody>
          </p:sp>
        </p:grpSp>
        <p:grpSp>
          <p:nvGrpSpPr>
            <p:cNvPr id="361" name="Group 17"/>
            <p:cNvGrpSpPr>
              <a:grpSpLocks/>
            </p:cNvGrpSpPr>
            <p:nvPr/>
          </p:nvGrpSpPr>
          <p:grpSpPr bwMode="auto">
            <a:xfrm>
              <a:off x="736898" y="20218867"/>
              <a:ext cx="749300" cy="852392"/>
              <a:chOff x="739" y="2922"/>
              <a:chExt cx="406" cy="587"/>
            </a:xfrm>
            <a:scene3d>
              <a:camera prst="orthographicFront">
                <a:rot lat="0" lon="0" rev="0"/>
              </a:camera>
              <a:lightRig rig="twoPt" dir="t"/>
            </a:scene3d>
          </p:grpSpPr>
          <p:sp>
            <p:nvSpPr>
              <p:cNvPr id="362" name="Rectangle 18"/>
              <p:cNvSpPr>
                <a:spLocks noChangeArrowheads="1"/>
              </p:cNvSpPr>
              <p:nvPr/>
            </p:nvSpPr>
            <p:spPr bwMode="auto">
              <a:xfrm>
                <a:off x="782" y="2965"/>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63" name="Rectangle 19"/>
              <p:cNvSpPr>
                <a:spLocks noChangeArrowheads="1"/>
              </p:cNvSpPr>
              <p:nvPr/>
            </p:nvSpPr>
            <p:spPr bwMode="auto">
              <a:xfrm>
                <a:off x="760" y="2943"/>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64" name="AutoShape 20"/>
              <p:cNvSpPr>
                <a:spLocks noChangeArrowheads="1"/>
              </p:cNvSpPr>
              <p:nvPr/>
            </p:nvSpPr>
            <p:spPr bwMode="auto">
              <a:xfrm>
                <a:off x="739" y="2922"/>
                <a:ext cx="363" cy="545"/>
              </a:xfrm>
              <a:prstGeom prst="foldedCorner">
                <a:avLst>
                  <a:gd name="adj" fmla="val 12500"/>
                </a:avLst>
              </a:prstGeom>
              <a:solidFill>
                <a:srgbClr val="F8F8F8"/>
              </a:solidFill>
              <a:ln w="6350">
                <a:solidFill>
                  <a:schemeClr val="tx1"/>
                </a:solidFill>
                <a:round/>
                <a:headEnd/>
                <a:tailEnd/>
              </a:ln>
              <a:effectLst>
                <a:outerShdw blurRad="44450" dist="27940" dir="5400000" algn="ctr">
                  <a:srgbClr val="000000">
                    <a:alpha val="32000"/>
                  </a:srgbClr>
                </a:outerShdw>
              </a:effectLst>
              <a:sp3d prstMaterial="metal"/>
            </p:spPr>
            <p:txBody>
              <a:bodyPr lIns="45720" rIns="45720" anchor="ctr"/>
              <a:lstStyle/>
              <a:p>
                <a:pPr algn="ctr"/>
                <a:r>
                  <a:rPr lang="en-CA" sz="600" i="0">
                    <a:effectLst>
                      <a:outerShdw blurRad="38100" dist="12700" dir="5400000" algn="t" rotWithShape="0">
                        <a:prstClr val="black">
                          <a:alpha val="30000"/>
                        </a:prstClr>
                      </a:outerShdw>
                    </a:effectLst>
                  </a:rPr>
                  <a:t>Safety Standard for Hydrogen and Hydrogen Systems</a:t>
                </a:r>
              </a:p>
              <a:p>
                <a:pPr algn="ctr"/>
                <a:r>
                  <a:rPr lang="en-CA" sz="800" b="1">
                    <a:effectLst>
                      <a:outerShdw blurRad="38100" dist="12700" dir="5400000" algn="t" rotWithShape="0">
                        <a:prstClr val="black">
                          <a:alpha val="30000"/>
                        </a:prstClr>
                      </a:outerShdw>
                    </a:effectLst>
                  </a:rPr>
                  <a:t>NSS 1740.16</a:t>
                </a:r>
                <a:endParaRPr lang="en-US" sz="800" b="1">
                  <a:effectLst>
                    <a:outerShdw blurRad="38100" dist="12700" dir="5400000" algn="t" rotWithShape="0">
                      <a:prstClr val="black">
                        <a:alpha val="30000"/>
                      </a:prstClr>
                    </a:outerShdw>
                  </a:effectLst>
                </a:endParaRPr>
              </a:p>
            </p:txBody>
          </p:sp>
        </p:grpSp>
        <p:grpSp>
          <p:nvGrpSpPr>
            <p:cNvPr id="365" name="Group 21"/>
            <p:cNvGrpSpPr>
              <a:grpSpLocks/>
            </p:cNvGrpSpPr>
            <p:nvPr/>
          </p:nvGrpSpPr>
          <p:grpSpPr bwMode="auto">
            <a:xfrm>
              <a:off x="3330675" y="19240967"/>
              <a:ext cx="749300" cy="852392"/>
              <a:chOff x="739" y="2922"/>
              <a:chExt cx="406" cy="587"/>
            </a:xfrm>
            <a:scene3d>
              <a:camera prst="orthographicFront">
                <a:rot lat="0" lon="0" rev="0"/>
              </a:camera>
              <a:lightRig rig="twoPt" dir="t"/>
            </a:scene3d>
          </p:grpSpPr>
          <p:sp>
            <p:nvSpPr>
              <p:cNvPr id="366" name="Rectangle 22"/>
              <p:cNvSpPr>
                <a:spLocks noChangeArrowheads="1"/>
              </p:cNvSpPr>
              <p:nvPr/>
            </p:nvSpPr>
            <p:spPr bwMode="auto">
              <a:xfrm>
                <a:off x="782" y="2965"/>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67" name="Rectangle 23"/>
              <p:cNvSpPr>
                <a:spLocks noChangeArrowheads="1"/>
              </p:cNvSpPr>
              <p:nvPr/>
            </p:nvSpPr>
            <p:spPr bwMode="auto">
              <a:xfrm>
                <a:off x="760" y="2943"/>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68" name="AutoShape 24"/>
              <p:cNvSpPr>
                <a:spLocks noChangeArrowheads="1"/>
              </p:cNvSpPr>
              <p:nvPr/>
            </p:nvSpPr>
            <p:spPr bwMode="auto">
              <a:xfrm>
                <a:off x="739" y="2922"/>
                <a:ext cx="363" cy="545"/>
              </a:xfrm>
              <a:prstGeom prst="foldedCorner">
                <a:avLst>
                  <a:gd name="adj" fmla="val 12500"/>
                </a:avLst>
              </a:prstGeom>
              <a:solidFill>
                <a:srgbClr val="F8F8F8"/>
              </a:solidFill>
              <a:ln w="6350">
                <a:solidFill>
                  <a:schemeClr val="tx1"/>
                </a:solidFill>
                <a:round/>
                <a:headEnd/>
                <a:tailEnd/>
              </a:ln>
              <a:effectLst>
                <a:outerShdw blurRad="44450" dist="27940" dir="5400000" algn="ctr">
                  <a:srgbClr val="000000">
                    <a:alpha val="32000"/>
                  </a:srgbClr>
                </a:outerShdw>
              </a:effectLst>
              <a:sp3d prstMaterial="metal"/>
            </p:spPr>
            <p:txBody>
              <a:bodyPr lIns="45720" rIns="45720" anchor="ctr"/>
              <a:lstStyle/>
              <a:p>
                <a:pPr algn="ctr"/>
                <a:r>
                  <a:rPr lang="en-CA" sz="600" i="0">
                    <a:effectLst>
                      <a:outerShdw blurRad="38100" dist="12700" dir="5400000" algn="t" rotWithShape="0">
                        <a:prstClr val="black">
                          <a:alpha val="30000"/>
                        </a:prstClr>
                      </a:outerShdw>
                    </a:effectLst>
                  </a:rPr>
                  <a:t>Canadian Hydrogen Installation Code</a:t>
                </a:r>
              </a:p>
              <a:p>
                <a:pPr algn="ctr"/>
                <a:r>
                  <a:rPr lang="en-CA" sz="800" b="1">
                    <a:effectLst>
                      <a:outerShdw blurRad="38100" dist="12700" dir="5400000" algn="t" rotWithShape="0">
                        <a:prstClr val="black">
                          <a:alpha val="30000"/>
                        </a:prstClr>
                      </a:outerShdw>
                    </a:effectLst>
                  </a:rPr>
                  <a:t>CAN/BNQ 1784-000</a:t>
                </a:r>
                <a:endParaRPr lang="en-US" sz="800" b="1">
                  <a:effectLst>
                    <a:outerShdw blurRad="38100" dist="12700" dir="5400000" algn="t" rotWithShape="0">
                      <a:prstClr val="black">
                        <a:alpha val="30000"/>
                      </a:prstClr>
                    </a:outerShdw>
                  </a:effectLst>
                </a:endParaRPr>
              </a:p>
            </p:txBody>
          </p:sp>
        </p:grpSp>
        <p:grpSp>
          <p:nvGrpSpPr>
            <p:cNvPr id="377" name="Group 41"/>
            <p:cNvGrpSpPr>
              <a:grpSpLocks/>
            </p:cNvGrpSpPr>
            <p:nvPr/>
          </p:nvGrpSpPr>
          <p:grpSpPr bwMode="auto">
            <a:xfrm>
              <a:off x="3330675" y="21199942"/>
              <a:ext cx="749300" cy="852392"/>
              <a:chOff x="739" y="2922"/>
              <a:chExt cx="406" cy="587"/>
            </a:xfrm>
            <a:scene3d>
              <a:camera prst="orthographicFront">
                <a:rot lat="0" lon="0" rev="0"/>
              </a:camera>
              <a:lightRig rig="twoPt" dir="t"/>
            </a:scene3d>
          </p:grpSpPr>
          <p:sp>
            <p:nvSpPr>
              <p:cNvPr id="378" name="Rectangle 42"/>
              <p:cNvSpPr>
                <a:spLocks noChangeArrowheads="1"/>
              </p:cNvSpPr>
              <p:nvPr/>
            </p:nvSpPr>
            <p:spPr bwMode="auto">
              <a:xfrm>
                <a:off x="782" y="2965"/>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79" name="Rectangle 43"/>
              <p:cNvSpPr>
                <a:spLocks noChangeArrowheads="1"/>
              </p:cNvSpPr>
              <p:nvPr/>
            </p:nvSpPr>
            <p:spPr bwMode="auto">
              <a:xfrm>
                <a:off x="760" y="2943"/>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80" name="AutoShape 44"/>
              <p:cNvSpPr>
                <a:spLocks noChangeArrowheads="1"/>
              </p:cNvSpPr>
              <p:nvPr/>
            </p:nvSpPr>
            <p:spPr bwMode="auto">
              <a:xfrm>
                <a:off x="739" y="2922"/>
                <a:ext cx="363" cy="545"/>
              </a:xfrm>
              <a:prstGeom prst="foldedCorner">
                <a:avLst>
                  <a:gd name="adj" fmla="val 12500"/>
                </a:avLst>
              </a:prstGeom>
              <a:solidFill>
                <a:srgbClr val="F8F8F8"/>
              </a:solidFill>
              <a:ln w="6350">
                <a:solidFill>
                  <a:schemeClr val="tx1"/>
                </a:solidFill>
                <a:round/>
                <a:headEnd/>
                <a:tailEnd/>
              </a:ln>
              <a:effectLst>
                <a:outerShdw blurRad="44450" dist="27940" dir="5400000" algn="ctr">
                  <a:srgbClr val="000000">
                    <a:alpha val="32000"/>
                  </a:srgbClr>
                </a:outerShdw>
              </a:effectLst>
              <a:sp3d prstMaterial="metal"/>
            </p:spPr>
            <p:txBody>
              <a:bodyPr lIns="45720" rIns="45720" anchor="ctr"/>
              <a:lstStyle/>
              <a:p>
                <a:pPr algn="ctr"/>
                <a:r>
                  <a:rPr lang="en-CA" sz="600" i="0">
                    <a:effectLst>
                      <a:outerShdw blurRad="38100" dist="12700" dir="5400000" algn="t" rotWithShape="0">
                        <a:prstClr val="black">
                          <a:alpha val="30000"/>
                        </a:prstClr>
                      </a:outerShdw>
                    </a:effectLst>
                  </a:rPr>
                  <a:t>Standard for Classifying Hazardous Locations</a:t>
                </a:r>
              </a:p>
              <a:p>
                <a:pPr algn="ctr"/>
                <a:r>
                  <a:rPr lang="en-CA" sz="800" b="1">
                    <a:effectLst>
                      <a:outerShdw blurRad="38100" dist="12700" dir="5400000" algn="t" rotWithShape="0">
                        <a:prstClr val="black">
                          <a:alpha val="30000"/>
                        </a:prstClr>
                      </a:outerShdw>
                    </a:effectLst>
                  </a:rPr>
                  <a:t>NFPA 497</a:t>
                </a:r>
                <a:endParaRPr lang="en-US" sz="800" b="1">
                  <a:effectLst>
                    <a:outerShdw blurRad="38100" dist="12700" dir="5400000" algn="t" rotWithShape="0">
                      <a:prstClr val="black">
                        <a:alpha val="30000"/>
                      </a:prstClr>
                    </a:outerShdw>
                  </a:effectLst>
                </a:endParaRPr>
              </a:p>
            </p:txBody>
          </p:sp>
        </p:grpSp>
        <p:grpSp>
          <p:nvGrpSpPr>
            <p:cNvPr id="381" name="Group 45"/>
            <p:cNvGrpSpPr>
              <a:grpSpLocks/>
            </p:cNvGrpSpPr>
            <p:nvPr/>
          </p:nvGrpSpPr>
          <p:grpSpPr bwMode="auto">
            <a:xfrm>
              <a:off x="3330675" y="20220453"/>
              <a:ext cx="749300" cy="852393"/>
              <a:chOff x="739" y="2922"/>
              <a:chExt cx="406" cy="587"/>
            </a:xfrm>
            <a:scene3d>
              <a:camera prst="orthographicFront">
                <a:rot lat="0" lon="0" rev="0"/>
              </a:camera>
              <a:lightRig rig="twoPt" dir="t"/>
            </a:scene3d>
          </p:grpSpPr>
          <p:sp>
            <p:nvSpPr>
              <p:cNvPr id="382" name="Rectangle 46"/>
              <p:cNvSpPr>
                <a:spLocks noChangeArrowheads="1"/>
              </p:cNvSpPr>
              <p:nvPr/>
            </p:nvSpPr>
            <p:spPr bwMode="auto">
              <a:xfrm>
                <a:off x="782" y="2965"/>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83" name="Rectangle 47"/>
              <p:cNvSpPr>
                <a:spLocks noChangeArrowheads="1"/>
              </p:cNvSpPr>
              <p:nvPr/>
            </p:nvSpPr>
            <p:spPr bwMode="auto">
              <a:xfrm>
                <a:off x="760" y="2943"/>
                <a:ext cx="363" cy="544"/>
              </a:xfrm>
              <a:prstGeom prst="rect">
                <a:avLst/>
              </a:prstGeom>
              <a:solidFill>
                <a:srgbClr val="F8F8F8"/>
              </a:solidFill>
              <a:ln w="6350" algn="ctr">
                <a:solidFill>
                  <a:schemeClr val="tx1"/>
                </a:solidFill>
                <a:miter lim="800000"/>
                <a:headEnd/>
                <a:tailEnd/>
              </a:ln>
              <a:effectLst>
                <a:outerShdw blurRad="44450" dist="27940" dir="5400000" algn="ctr">
                  <a:srgbClr val="000000">
                    <a:alpha val="32000"/>
                  </a:srgbClr>
                </a:outerShdw>
              </a:effectLst>
              <a:sp3d prstMaterial="metal">
                <a:bevelT w="12700" h="12700"/>
              </a:sp3d>
            </p:spPr>
            <p:txBody>
              <a:bodyPr wrap="none" lIns="45720" rIns="45720" anchor="ctr"/>
              <a:lstStyle/>
              <a:p>
                <a:endParaRPr lang="en-CA">
                  <a:effectLst>
                    <a:outerShdw blurRad="38100" dist="12700" dir="5400000" algn="t" rotWithShape="0">
                      <a:prstClr val="black">
                        <a:alpha val="30000"/>
                      </a:prstClr>
                    </a:outerShdw>
                  </a:effectLst>
                </a:endParaRPr>
              </a:p>
            </p:txBody>
          </p:sp>
          <p:sp>
            <p:nvSpPr>
              <p:cNvPr id="384" name="AutoShape 48"/>
              <p:cNvSpPr>
                <a:spLocks noChangeArrowheads="1"/>
              </p:cNvSpPr>
              <p:nvPr/>
            </p:nvSpPr>
            <p:spPr bwMode="auto">
              <a:xfrm>
                <a:off x="739" y="2922"/>
                <a:ext cx="363" cy="545"/>
              </a:xfrm>
              <a:prstGeom prst="foldedCorner">
                <a:avLst>
                  <a:gd name="adj" fmla="val 12500"/>
                </a:avLst>
              </a:prstGeom>
              <a:solidFill>
                <a:srgbClr val="F8F8F8"/>
              </a:solidFill>
              <a:ln w="6350">
                <a:solidFill>
                  <a:schemeClr val="tx1"/>
                </a:solidFill>
                <a:round/>
                <a:headEnd/>
                <a:tailEnd/>
              </a:ln>
              <a:effectLst>
                <a:outerShdw blurRad="44450" dist="27940" dir="5400000" algn="ctr">
                  <a:srgbClr val="000000">
                    <a:alpha val="32000"/>
                  </a:srgbClr>
                </a:outerShdw>
              </a:effectLst>
              <a:sp3d prstMaterial="metal"/>
            </p:spPr>
            <p:txBody>
              <a:bodyPr lIns="45720" rIns="45720" anchor="ctr"/>
              <a:lstStyle/>
              <a:p>
                <a:pPr algn="ctr"/>
                <a:r>
                  <a:rPr lang="en-CA" sz="600" i="0">
                    <a:effectLst>
                      <a:outerShdw blurRad="38100" dist="12700" dir="5400000" algn="t" rotWithShape="0">
                        <a:prstClr val="black">
                          <a:alpha val="30000"/>
                        </a:prstClr>
                      </a:outerShdw>
                    </a:effectLst>
                  </a:rPr>
                  <a:t>Standard for Gaseous Hydrogen Systems</a:t>
                </a:r>
              </a:p>
              <a:p>
                <a:pPr algn="ctr"/>
                <a:r>
                  <a:rPr lang="en-CA" sz="800" b="1">
                    <a:effectLst>
                      <a:outerShdw blurRad="38100" dist="12700" dir="5400000" algn="t" rotWithShape="0">
                        <a:prstClr val="black">
                          <a:alpha val="30000"/>
                        </a:prstClr>
                      </a:outerShdw>
                    </a:effectLst>
                  </a:rPr>
                  <a:t>NFPA 50A</a:t>
                </a:r>
                <a:endParaRPr lang="en-US" sz="800" b="1">
                  <a:effectLst>
                    <a:outerShdw blurRad="38100" dist="12700" dir="5400000" algn="t" rotWithShape="0">
                      <a:prstClr val="black">
                        <a:alpha val="30000"/>
                      </a:prstClr>
                    </a:outerShdw>
                  </a:effectLst>
                </a:endParaRPr>
              </a:p>
            </p:txBody>
          </p:sp>
        </p:grpSp>
        <p:sp>
          <p:nvSpPr>
            <p:cNvPr id="389" name="AutoShape 53"/>
            <p:cNvSpPr>
              <a:spLocks noChangeArrowheads="1"/>
            </p:cNvSpPr>
            <p:nvPr/>
          </p:nvSpPr>
          <p:spPr bwMode="auto">
            <a:xfrm>
              <a:off x="1543348" y="19244022"/>
              <a:ext cx="1643311" cy="850925"/>
            </a:xfrm>
            <a:prstGeom prst="roundRect">
              <a:avLst>
                <a:gd name="adj" fmla="val 11769"/>
              </a:avLst>
            </a:prstGeom>
            <a:solidFill>
              <a:srgbClr val="F8F8F8"/>
            </a:solidFill>
            <a:ln w="6350">
              <a:noFill/>
              <a:round/>
              <a:headEnd/>
              <a:tailEnd/>
            </a:ln>
            <a:effectLst>
              <a:outerShdw blurRad="44450" dist="27940" dir="5400000" algn="ctr">
                <a:srgbClr val="000000">
                  <a:alpha val="32000"/>
                </a:srgbClr>
              </a:outerShdw>
            </a:effectLst>
            <a:scene3d>
              <a:camera prst="orthographicFront">
                <a:rot lat="0" lon="0" rev="0"/>
              </a:camera>
              <a:lightRig rig="twoPt" dir="t"/>
            </a:scene3d>
            <a:sp3d prstMaterial="metal">
              <a:bevelT h="38100"/>
            </a:sp3d>
          </p:spPr>
          <p:txBody>
            <a:bodyPr lIns="18288" tIns="0" rIns="18288" bIns="0"/>
            <a:lstStyle/>
            <a:p>
              <a:pPr>
                <a:lnSpc>
                  <a:spcPct val="150000"/>
                </a:lnSpc>
              </a:pPr>
              <a:r>
                <a:rPr lang="en-CA" sz="800" b="1" dirty="0">
                  <a:effectLst>
                    <a:outerShdw blurRad="38100" dist="12700" dir="5400000" algn="t" rotWithShape="0">
                      <a:prstClr val="black">
                        <a:alpha val="30000"/>
                      </a:prstClr>
                    </a:outerShdw>
                  </a:effectLst>
                </a:rPr>
                <a:t>International Organization for Standardization (ISO)</a:t>
              </a:r>
            </a:p>
            <a:p>
              <a:pPr>
                <a:lnSpc>
                  <a:spcPct val="150000"/>
                </a:lnSpc>
              </a:pPr>
              <a:r>
                <a:rPr lang="en-CA" sz="600" i="0" dirty="0">
                  <a:effectLst>
                    <a:outerShdw blurRad="38100" dist="12700" dir="5400000" algn="t" rotWithShape="0">
                      <a:prstClr val="black">
                        <a:alpha val="30000"/>
                      </a:prstClr>
                    </a:outerShdw>
                  </a:effectLst>
                </a:rPr>
                <a:t>Considers the unique safety requirements of hydrogen systems. Created to facilitate emerging hydrogen technologies.</a:t>
              </a:r>
              <a:endParaRPr lang="en-US" sz="600" i="0" dirty="0">
                <a:effectLst>
                  <a:outerShdw blurRad="38100" dist="12700" dir="5400000" algn="t" rotWithShape="0">
                    <a:prstClr val="black">
                      <a:alpha val="30000"/>
                    </a:prstClr>
                  </a:outerShdw>
                </a:effectLst>
              </a:endParaRPr>
            </a:p>
          </p:txBody>
        </p:sp>
        <p:sp>
          <p:nvSpPr>
            <p:cNvPr id="390" name="AutoShape 56"/>
            <p:cNvSpPr>
              <a:spLocks noChangeArrowheads="1"/>
            </p:cNvSpPr>
            <p:nvPr/>
          </p:nvSpPr>
          <p:spPr bwMode="auto">
            <a:xfrm>
              <a:off x="1543348" y="20218866"/>
              <a:ext cx="1643311" cy="850925"/>
            </a:xfrm>
            <a:prstGeom prst="roundRect">
              <a:avLst>
                <a:gd name="adj" fmla="val 11769"/>
              </a:avLst>
            </a:prstGeom>
            <a:solidFill>
              <a:srgbClr val="F8F8F8"/>
            </a:solidFill>
            <a:ln w="6350">
              <a:noFill/>
              <a:round/>
              <a:headEnd/>
              <a:tailEnd/>
            </a:ln>
            <a:effectLst>
              <a:outerShdw blurRad="44450" dist="27940" dir="5400000" algn="ctr">
                <a:srgbClr val="000000">
                  <a:alpha val="32000"/>
                </a:srgbClr>
              </a:outerShdw>
            </a:effectLst>
            <a:scene3d>
              <a:camera prst="orthographicFront">
                <a:rot lat="0" lon="0" rev="0"/>
              </a:camera>
              <a:lightRig rig="twoPt" dir="t"/>
            </a:scene3d>
            <a:sp3d prstMaterial="metal">
              <a:bevelT h="38100"/>
            </a:sp3d>
          </p:spPr>
          <p:txBody>
            <a:bodyPr lIns="18288" tIns="0" rIns="18288" bIns="0"/>
            <a:lstStyle/>
            <a:p>
              <a:pPr>
                <a:lnSpc>
                  <a:spcPct val="150000"/>
                </a:lnSpc>
              </a:pPr>
              <a:r>
                <a:rPr lang="en-CA" sz="800" b="1">
                  <a:effectLst>
                    <a:outerShdw blurRad="38100" dist="12700" dir="5400000" algn="t" rotWithShape="0">
                      <a:prstClr val="black">
                        <a:alpha val="30000"/>
                      </a:prstClr>
                    </a:outerShdw>
                  </a:effectLst>
                </a:rPr>
                <a:t>National Aeronautics and Space Administration (NASA)</a:t>
              </a:r>
            </a:p>
            <a:p>
              <a:pPr>
                <a:lnSpc>
                  <a:spcPct val="150000"/>
                </a:lnSpc>
              </a:pPr>
              <a:r>
                <a:rPr lang="en-CA" sz="600" i="0">
                  <a:effectLst>
                    <a:outerShdw blurRad="38100" dist="12700" dir="5400000" algn="t" rotWithShape="0">
                      <a:prstClr val="black">
                        <a:alpha val="30000"/>
                      </a:prstClr>
                    </a:outerShdw>
                  </a:effectLst>
                </a:rPr>
                <a:t>Discusses NASA’s methods for hydrogen safety in their space, launch, and laboratory environments.</a:t>
              </a:r>
              <a:endParaRPr lang="en-US" sz="600" i="0">
                <a:effectLst>
                  <a:outerShdw blurRad="38100" dist="12700" dir="5400000" algn="t" rotWithShape="0">
                    <a:prstClr val="black">
                      <a:alpha val="30000"/>
                    </a:prstClr>
                  </a:outerShdw>
                </a:effectLst>
              </a:endParaRPr>
            </a:p>
          </p:txBody>
        </p:sp>
        <p:sp>
          <p:nvSpPr>
            <p:cNvPr id="391" name="AutoShape 57"/>
            <p:cNvSpPr>
              <a:spLocks noChangeArrowheads="1"/>
            </p:cNvSpPr>
            <p:nvPr/>
          </p:nvSpPr>
          <p:spPr bwMode="auto">
            <a:xfrm>
              <a:off x="1543348" y="21201409"/>
              <a:ext cx="1643311" cy="850925"/>
            </a:xfrm>
            <a:prstGeom prst="roundRect">
              <a:avLst>
                <a:gd name="adj" fmla="val 11769"/>
              </a:avLst>
            </a:prstGeom>
            <a:solidFill>
              <a:srgbClr val="F8F8F8"/>
            </a:solidFill>
            <a:ln w="6350">
              <a:noFill/>
              <a:round/>
              <a:headEnd/>
              <a:tailEnd/>
            </a:ln>
            <a:effectLst>
              <a:outerShdw blurRad="44450" dist="27940" dir="5400000" algn="ctr">
                <a:srgbClr val="000000">
                  <a:alpha val="32000"/>
                </a:srgbClr>
              </a:outerShdw>
            </a:effectLst>
            <a:scene3d>
              <a:camera prst="orthographicFront">
                <a:rot lat="0" lon="0" rev="0"/>
              </a:camera>
              <a:lightRig rig="twoPt" dir="t"/>
            </a:scene3d>
            <a:sp3d prstMaterial="metal">
              <a:bevelT h="38100"/>
            </a:sp3d>
          </p:spPr>
          <p:txBody>
            <a:bodyPr lIns="18288" tIns="0" rIns="18288" bIns="0"/>
            <a:lstStyle/>
            <a:p>
              <a:pPr>
                <a:lnSpc>
                  <a:spcPct val="150000"/>
                </a:lnSpc>
              </a:pPr>
              <a:r>
                <a:rPr lang="en-CA" sz="800" b="1">
                  <a:effectLst>
                    <a:outerShdw blurRad="38100" dist="12700" dir="5400000" algn="t" rotWithShape="0">
                      <a:prstClr val="black">
                        <a:alpha val="30000"/>
                      </a:prstClr>
                    </a:outerShdw>
                  </a:effectLst>
                </a:rPr>
                <a:t>Canadian Standards Association (CSA)</a:t>
              </a:r>
            </a:p>
            <a:p>
              <a:pPr>
                <a:lnSpc>
                  <a:spcPct val="150000"/>
                </a:lnSpc>
              </a:pPr>
              <a:r>
                <a:rPr lang="en-CA" sz="600" i="0">
                  <a:effectLst>
                    <a:outerShdw blurRad="38100" dist="12700" dir="5400000" algn="t" rotWithShape="0">
                      <a:prstClr val="black">
                        <a:alpha val="30000"/>
                      </a:prstClr>
                    </a:outerShdw>
                  </a:effectLst>
                </a:rPr>
                <a:t>A broad document covering all aspects of safety for electrical installations. In depth discussion of classification of hazardous environments.</a:t>
              </a:r>
              <a:endParaRPr lang="en-US" sz="600" i="0">
                <a:effectLst>
                  <a:outerShdw blurRad="38100" dist="12700" dir="5400000" algn="t" rotWithShape="0">
                    <a:prstClr val="black">
                      <a:alpha val="30000"/>
                    </a:prstClr>
                  </a:outerShdw>
                </a:effectLst>
              </a:endParaRPr>
            </a:p>
          </p:txBody>
        </p:sp>
        <p:sp>
          <p:nvSpPr>
            <p:cNvPr id="392" name="AutoShape 58"/>
            <p:cNvSpPr>
              <a:spLocks noChangeArrowheads="1"/>
            </p:cNvSpPr>
            <p:nvPr/>
          </p:nvSpPr>
          <p:spPr bwMode="auto">
            <a:xfrm>
              <a:off x="4137126" y="19244022"/>
              <a:ext cx="1643310" cy="850925"/>
            </a:xfrm>
            <a:prstGeom prst="roundRect">
              <a:avLst>
                <a:gd name="adj" fmla="val 11769"/>
              </a:avLst>
            </a:prstGeom>
            <a:solidFill>
              <a:srgbClr val="F8F8F8"/>
            </a:solidFill>
            <a:ln w="6350">
              <a:noFill/>
              <a:round/>
              <a:headEnd/>
              <a:tailEnd/>
            </a:ln>
            <a:effectLst>
              <a:outerShdw blurRad="44450" dist="27940" dir="5400000" algn="ctr">
                <a:srgbClr val="000000">
                  <a:alpha val="32000"/>
                </a:srgbClr>
              </a:outerShdw>
            </a:effectLst>
            <a:scene3d>
              <a:camera prst="orthographicFront">
                <a:rot lat="0" lon="0" rev="0"/>
              </a:camera>
              <a:lightRig rig="twoPt" dir="t"/>
            </a:scene3d>
            <a:sp3d prstMaterial="metal">
              <a:bevelT h="38100"/>
            </a:sp3d>
          </p:spPr>
          <p:txBody>
            <a:bodyPr lIns="18288" tIns="0" rIns="18288" bIns="0"/>
            <a:lstStyle/>
            <a:p>
              <a:pPr>
                <a:lnSpc>
                  <a:spcPct val="150000"/>
                </a:lnSpc>
              </a:pPr>
              <a:r>
                <a:rPr lang="en-CA" sz="800" b="1" dirty="0">
                  <a:effectLst>
                    <a:outerShdw blurRad="38100" dist="12700" dir="5400000" algn="t" rotWithShape="0">
                      <a:prstClr val="black">
                        <a:alpha val="30000"/>
                      </a:prstClr>
                    </a:outerShdw>
                  </a:effectLst>
                </a:rPr>
                <a:t>Bureau de Normalization </a:t>
              </a:r>
              <a:endParaRPr lang="en-CA" sz="800" b="1" dirty="0" smtClean="0">
                <a:effectLst>
                  <a:outerShdw blurRad="38100" dist="12700" dir="5400000" algn="t" rotWithShape="0">
                    <a:prstClr val="black">
                      <a:alpha val="30000"/>
                    </a:prstClr>
                  </a:outerShdw>
                </a:effectLst>
              </a:endParaRPr>
            </a:p>
            <a:p>
              <a:pPr>
                <a:lnSpc>
                  <a:spcPct val="150000"/>
                </a:lnSpc>
              </a:pPr>
              <a:r>
                <a:rPr lang="en-CA" sz="800" b="1" dirty="0" smtClean="0">
                  <a:effectLst>
                    <a:outerShdw blurRad="38100" dist="12700" dir="5400000" algn="t" rotWithShape="0">
                      <a:prstClr val="black">
                        <a:alpha val="30000"/>
                      </a:prstClr>
                    </a:outerShdw>
                  </a:effectLst>
                </a:rPr>
                <a:t>du </a:t>
              </a:r>
              <a:r>
                <a:rPr lang="en-CA" sz="800" b="1" dirty="0">
                  <a:effectLst>
                    <a:outerShdw blurRad="38100" dist="12700" dir="5400000" algn="t" rotWithShape="0">
                      <a:prstClr val="black">
                        <a:alpha val="30000"/>
                      </a:prstClr>
                    </a:outerShdw>
                  </a:effectLst>
                </a:rPr>
                <a:t>Quebec (BNQ)</a:t>
              </a:r>
            </a:p>
            <a:p>
              <a:pPr>
                <a:lnSpc>
                  <a:spcPct val="150000"/>
                </a:lnSpc>
              </a:pPr>
              <a:r>
                <a:rPr lang="en-CA" sz="600" i="0" dirty="0">
                  <a:effectLst>
                    <a:outerShdw blurRad="38100" dist="12700" dir="5400000" algn="t" rotWithShape="0">
                      <a:prstClr val="black">
                        <a:alpha val="30000"/>
                      </a:prstClr>
                    </a:outerShdw>
                  </a:effectLst>
                </a:rPr>
                <a:t>An installation code developed to establish requirements for hydrogen infrastructure in Canada.</a:t>
              </a:r>
              <a:endParaRPr lang="en-US" sz="600" i="0" dirty="0">
                <a:effectLst>
                  <a:outerShdw blurRad="38100" dist="12700" dir="5400000" algn="t" rotWithShape="0">
                    <a:prstClr val="black">
                      <a:alpha val="30000"/>
                    </a:prstClr>
                  </a:outerShdw>
                </a:effectLst>
              </a:endParaRPr>
            </a:p>
          </p:txBody>
        </p:sp>
        <p:sp>
          <p:nvSpPr>
            <p:cNvPr id="393" name="AutoShape 59"/>
            <p:cNvSpPr>
              <a:spLocks noChangeArrowheads="1"/>
            </p:cNvSpPr>
            <p:nvPr/>
          </p:nvSpPr>
          <p:spPr bwMode="auto">
            <a:xfrm>
              <a:off x="4137126" y="20221922"/>
              <a:ext cx="1643310" cy="850925"/>
            </a:xfrm>
            <a:prstGeom prst="roundRect">
              <a:avLst>
                <a:gd name="adj" fmla="val 11769"/>
              </a:avLst>
            </a:prstGeom>
            <a:solidFill>
              <a:srgbClr val="F8F8F8"/>
            </a:solidFill>
            <a:ln w="6350">
              <a:noFill/>
              <a:round/>
              <a:headEnd/>
              <a:tailEnd/>
            </a:ln>
            <a:effectLst>
              <a:outerShdw blurRad="44450" dist="27940" dir="5400000" algn="ctr">
                <a:srgbClr val="000000">
                  <a:alpha val="32000"/>
                </a:srgbClr>
              </a:outerShdw>
            </a:effectLst>
            <a:scene3d>
              <a:camera prst="orthographicFront">
                <a:rot lat="0" lon="0" rev="0"/>
              </a:camera>
              <a:lightRig rig="twoPt" dir="t"/>
            </a:scene3d>
            <a:sp3d prstMaterial="metal">
              <a:bevelT h="38100"/>
            </a:sp3d>
          </p:spPr>
          <p:txBody>
            <a:bodyPr lIns="18288" tIns="0" rIns="18288" bIns="0"/>
            <a:lstStyle/>
            <a:p>
              <a:pPr>
                <a:lnSpc>
                  <a:spcPct val="150000"/>
                </a:lnSpc>
              </a:pPr>
              <a:r>
                <a:rPr lang="en-CA" sz="800" b="1" dirty="0">
                  <a:effectLst>
                    <a:outerShdw blurRad="38100" dist="12700" dir="5400000" algn="t" rotWithShape="0">
                      <a:prstClr val="black">
                        <a:alpha val="30000"/>
                      </a:prstClr>
                    </a:outerShdw>
                  </a:effectLst>
                </a:rPr>
                <a:t>National Fire Protection </a:t>
              </a:r>
              <a:endParaRPr lang="en-CA" sz="800" b="1" dirty="0" smtClean="0">
                <a:effectLst>
                  <a:outerShdw blurRad="38100" dist="12700" dir="5400000" algn="t" rotWithShape="0">
                    <a:prstClr val="black">
                      <a:alpha val="30000"/>
                    </a:prstClr>
                  </a:outerShdw>
                </a:effectLst>
              </a:endParaRPr>
            </a:p>
            <a:p>
              <a:pPr>
                <a:lnSpc>
                  <a:spcPct val="150000"/>
                </a:lnSpc>
              </a:pPr>
              <a:r>
                <a:rPr lang="en-CA" sz="800" b="1" dirty="0" smtClean="0">
                  <a:effectLst>
                    <a:outerShdw blurRad="38100" dist="12700" dir="5400000" algn="t" rotWithShape="0">
                      <a:prstClr val="black">
                        <a:alpha val="30000"/>
                      </a:prstClr>
                    </a:outerShdw>
                  </a:effectLst>
                </a:rPr>
                <a:t>Association </a:t>
              </a:r>
              <a:r>
                <a:rPr lang="en-CA" sz="800" b="1" dirty="0">
                  <a:effectLst>
                    <a:outerShdw blurRad="38100" dist="12700" dir="5400000" algn="t" rotWithShape="0">
                      <a:prstClr val="black">
                        <a:alpha val="30000"/>
                      </a:prstClr>
                    </a:outerShdw>
                  </a:effectLst>
                </a:rPr>
                <a:t>(NFPA)</a:t>
              </a:r>
            </a:p>
            <a:p>
              <a:pPr>
                <a:lnSpc>
                  <a:spcPct val="150000"/>
                </a:lnSpc>
              </a:pPr>
              <a:r>
                <a:rPr lang="en-CA" sz="600" i="0" dirty="0">
                  <a:effectLst>
                    <a:outerShdw blurRad="38100" dist="12700" dir="5400000" algn="t" rotWithShape="0">
                      <a:prstClr val="black">
                        <a:alpha val="30000"/>
                      </a:prstClr>
                    </a:outerShdw>
                  </a:effectLst>
                </a:rPr>
                <a:t>US fire code that covers the requirements for H</a:t>
              </a:r>
              <a:r>
                <a:rPr lang="en-CA" sz="600" i="0" baseline="-25000" dirty="0">
                  <a:effectLst>
                    <a:outerShdw blurRad="38100" dist="12700" dir="5400000" algn="t" rotWithShape="0">
                      <a:prstClr val="black">
                        <a:alpha val="30000"/>
                      </a:prstClr>
                    </a:outerShdw>
                  </a:effectLst>
                </a:rPr>
                <a:t>2</a:t>
              </a:r>
              <a:r>
                <a:rPr lang="en-CA" sz="600" i="0" dirty="0">
                  <a:effectLst>
                    <a:outerShdw blurRad="38100" dist="12700" dir="5400000" algn="t" rotWithShape="0">
                      <a:prstClr val="black">
                        <a:alpha val="30000"/>
                      </a:prstClr>
                    </a:outerShdw>
                  </a:effectLst>
                </a:rPr>
                <a:t> gas systems. </a:t>
              </a:r>
              <a:r>
                <a:rPr lang="en-CA" sz="600" u="sng" dirty="0">
                  <a:effectLst>
                    <a:outerShdw blurRad="38100" dist="12700" dir="5400000" algn="t" rotWithShape="0">
                      <a:prstClr val="black">
                        <a:alpha val="30000"/>
                      </a:prstClr>
                    </a:outerShdw>
                  </a:effectLst>
                </a:rPr>
                <a:t>Does not apply to systems where H</a:t>
              </a:r>
              <a:r>
                <a:rPr lang="en-CA" sz="600" baseline="-25000" dirty="0">
                  <a:effectLst>
                    <a:outerShdw blurRad="38100" dist="12700" dir="5400000" algn="t" rotWithShape="0">
                      <a:prstClr val="black">
                        <a:alpha val="30000"/>
                      </a:prstClr>
                    </a:outerShdw>
                  </a:effectLst>
                </a:rPr>
                <a:t>2</a:t>
              </a:r>
              <a:r>
                <a:rPr lang="en-CA" sz="600" u="sng" dirty="0">
                  <a:effectLst>
                    <a:outerShdw blurRad="38100" dist="12700" dir="5400000" algn="t" rotWithShape="0">
                      <a:prstClr val="black">
                        <a:alpha val="30000"/>
                      </a:prstClr>
                    </a:outerShdw>
                  </a:effectLst>
                </a:rPr>
                <a:t> is generated on site, or storage &lt;11m</a:t>
              </a:r>
              <a:r>
                <a:rPr lang="en-CA" sz="600" u="sng" baseline="30000" dirty="0">
                  <a:effectLst>
                    <a:outerShdw blurRad="38100" dist="12700" dir="5400000" algn="t" rotWithShape="0">
                      <a:prstClr val="black">
                        <a:alpha val="30000"/>
                      </a:prstClr>
                    </a:outerShdw>
                  </a:effectLst>
                </a:rPr>
                <a:t>3</a:t>
              </a:r>
              <a:endParaRPr lang="en-US" sz="600" u="sng" baseline="30000" dirty="0">
                <a:effectLst>
                  <a:outerShdw blurRad="38100" dist="12700" dir="5400000" algn="t" rotWithShape="0">
                    <a:prstClr val="black">
                      <a:alpha val="30000"/>
                    </a:prstClr>
                  </a:outerShdw>
                </a:effectLst>
              </a:endParaRPr>
            </a:p>
          </p:txBody>
        </p:sp>
        <p:sp>
          <p:nvSpPr>
            <p:cNvPr id="394" name="AutoShape 60"/>
            <p:cNvSpPr>
              <a:spLocks noChangeArrowheads="1"/>
            </p:cNvSpPr>
            <p:nvPr/>
          </p:nvSpPr>
          <p:spPr bwMode="auto">
            <a:xfrm>
              <a:off x="4137126" y="21201409"/>
              <a:ext cx="1643310" cy="850925"/>
            </a:xfrm>
            <a:prstGeom prst="roundRect">
              <a:avLst>
                <a:gd name="adj" fmla="val 11769"/>
              </a:avLst>
            </a:prstGeom>
            <a:solidFill>
              <a:srgbClr val="F8F8F8"/>
            </a:solidFill>
            <a:ln w="6350">
              <a:noFill/>
              <a:round/>
              <a:headEnd/>
              <a:tailEnd/>
            </a:ln>
            <a:effectLst>
              <a:outerShdw blurRad="44450" dist="27940" dir="5400000" algn="ctr">
                <a:srgbClr val="000000">
                  <a:alpha val="32000"/>
                </a:srgbClr>
              </a:outerShdw>
            </a:effectLst>
            <a:scene3d>
              <a:camera prst="orthographicFront">
                <a:rot lat="0" lon="0" rev="0"/>
              </a:camera>
              <a:lightRig rig="twoPt" dir="t"/>
            </a:scene3d>
            <a:sp3d prstMaterial="metal">
              <a:bevelT h="38100"/>
            </a:sp3d>
          </p:spPr>
          <p:txBody>
            <a:bodyPr lIns="18288" tIns="0" rIns="18288" bIns="0"/>
            <a:lstStyle/>
            <a:p>
              <a:pPr>
                <a:lnSpc>
                  <a:spcPct val="150000"/>
                </a:lnSpc>
              </a:pPr>
              <a:r>
                <a:rPr lang="en-CA" sz="800" b="1" dirty="0">
                  <a:effectLst>
                    <a:outerShdw blurRad="38100" dist="12700" dir="5400000" algn="t" rotWithShape="0">
                      <a:prstClr val="black">
                        <a:alpha val="30000"/>
                      </a:prstClr>
                    </a:outerShdw>
                  </a:effectLst>
                </a:rPr>
                <a:t>National Fire </a:t>
              </a:r>
              <a:r>
                <a:rPr lang="en-CA" sz="800" b="1" dirty="0" smtClean="0">
                  <a:effectLst>
                    <a:outerShdw blurRad="38100" dist="12700" dir="5400000" algn="t" rotWithShape="0">
                      <a:prstClr val="black">
                        <a:alpha val="30000"/>
                      </a:prstClr>
                    </a:outerShdw>
                  </a:effectLst>
                </a:rPr>
                <a:t>Protection</a:t>
              </a:r>
            </a:p>
            <a:p>
              <a:pPr>
                <a:lnSpc>
                  <a:spcPct val="150000"/>
                </a:lnSpc>
              </a:pPr>
              <a:r>
                <a:rPr lang="en-CA" sz="800" b="1" dirty="0" smtClean="0">
                  <a:effectLst>
                    <a:outerShdw blurRad="38100" dist="12700" dir="5400000" algn="t" rotWithShape="0">
                      <a:prstClr val="black">
                        <a:alpha val="30000"/>
                      </a:prstClr>
                    </a:outerShdw>
                  </a:effectLst>
                </a:rPr>
                <a:t>Association </a:t>
              </a:r>
              <a:r>
                <a:rPr lang="en-CA" sz="800" b="1" dirty="0">
                  <a:effectLst>
                    <a:outerShdw blurRad="38100" dist="12700" dir="5400000" algn="t" rotWithShape="0">
                      <a:prstClr val="black">
                        <a:alpha val="30000"/>
                      </a:prstClr>
                    </a:outerShdw>
                  </a:effectLst>
                </a:rPr>
                <a:t>(NFPA)</a:t>
              </a:r>
            </a:p>
            <a:p>
              <a:pPr>
                <a:lnSpc>
                  <a:spcPct val="150000"/>
                </a:lnSpc>
              </a:pPr>
              <a:r>
                <a:rPr lang="en-CA" sz="600" i="0" dirty="0">
                  <a:effectLst>
                    <a:outerShdw blurRad="38100" dist="12700" dir="5400000" algn="t" rotWithShape="0">
                      <a:prstClr val="black">
                        <a:alpha val="30000"/>
                      </a:prstClr>
                    </a:outerShdw>
                  </a:effectLst>
                </a:rPr>
                <a:t>US fire code illustrating the method and conventions used to classify areas containing and explosive atmosphere.</a:t>
              </a:r>
              <a:endParaRPr lang="en-US" sz="600" u="sng" baseline="30000" dirty="0">
                <a:effectLst>
                  <a:outerShdw blurRad="38100" dist="12700" dir="5400000" algn="t" rotWithShape="0">
                    <a:prstClr val="black">
                      <a:alpha val="30000"/>
                    </a:prstClr>
                  </a:outerShdw>
                </a:effectLst>
              </a:endParaRPr>
            </a:p>
          </p:txBody>
        </p:sp>
      </p:grpSp>
      <p:sp>
        <p:nvSpPr>
          <p:cNvPr id="399" name="Rectangle 398"/>
          <p:cNvSpPr/>
          <p:nvPr/>
        </p:nvSpPr>
        <p:spPr>
          <a:xfrm>
            <a:off x="5706939" y="18163902"/>
            <a:ext cx="3384376" cy="3046988"/>
          </a:xfrm>
          <a:prstGeom prst="rect">
            <a:avLst/>
          </a:prstGeom>
        </p:spPr>
        <p:txBody>
          <a:bodyPr wrap="square">
            <a:spAutoFit/>
          </a:bodyPr>
          <a:lstStyle/>
          <a:p>
            <a:pPr>
              <a:lnSpc>
                <a:spcPct val="160000"/>
              </a:lnSpc>
            </a:pPr>
            <a:r>
              <a:rPr lang="en-CA" sz="1200" cap="small" dirty="0" smtClean="0">
                <a:effectLst>
                  <a:outerShdw blurRad="38100" dist="25400" dir="5400000" algn="t" rotWithShape="0">
                    <a:prstClr val="black">
                      <a:alpha val="30000"/>
                    </a:prstClr>
                  </a:outerShdw>
                </a:effectLst>
              </a:rPr>
              <a:t>Standards and Codes: </a:t>
            </a:r>
          </a:p>
          <a:p>
            <a:pPr>
              <a:lnSpc>
                <a:spcPct val="160000"/>
              </a:lnSpc>
              <a:buFontTx/>
              <a:buChar char="•"/>
            </a:pPr>
            <a:r>
              <a:rPr lang="en-CA" sz="1200" dirty="0" smtClean="0">
                <a:effectLst>
                  <a:outerShdw blurRad="38100" dist="25400" dir="5400000" algn="t" rotWithShape="0">
                    <a:prstClr val="black">
                      <a:alpha val="30000"/>
                    </a:prstClr>
                  </a:outerShdw>
                </a:effectLst>
              </a:rPr>
              <a:t>Several standards organizations have released documents regarding hydrogen safety. Viewpoints range from commercial production and storage to space exploration. Understanding the viewpoint and relevance is key to extracting the correct information.</a:t>
            </a:r>
          </a:p>
          <a:p>
            <a:pPr>
              <a:lnSpc>
                <a:spcPct val="160000"/>
              </a:lnSpc>
              <a:buFontTx/>
              <a:buChar char="•"/>
            </a:pPr>
            <a:r>
              <a:rPr lang="en-CA" sz="1200" dirty="0" smtClean="0">
                <a:effectLst>
                  <a:outerShdw blurRad="38100" dist="25400" dir="5400000" algn="t" rotWithShape="0">
                    <a:prstClr val="black">
                      <a:alpha val="30000"/>
                    </a:prstClr>
                  </a:outerShdw>
                </a:effectLst>
              </a:rPr>
              <a:t> Additional standards exist for classifying explosive environments. The Canadian Electrical Code (C22-1-06) was used as the primary authority.</a:t>
            </a:r>
            <a:endParaRPr lang="en-CA" sz="1200" dirty="0">
              <a:effectLst>
                <a:outerShdw blurRad="38100" dist="25400" dir="5400000" algn="t" rotWithShape="0">
                  <a:prstClr val="black">
                    <a:alpha val="30000"/>
                  </a:prstClr>
                </a:outerShdw>
              </a:effectLst>
            </a:endParaRPr>
          </a:p>
        </p:txBody>
      </p:sp>
      <p:grpSp>
        <p:nvGrpSpPr>
          <p:cNvPr id="401" name="Group 400"/>
          <p:cNvGrpSpPr/>
          <p:nvPr/>
        </p:nvGrpSpPr>
        <p:grpSpPr>
          <a:xfrm>
            <a:off x="3402683" y="21404262"/>
            <a:ext cx="5645150" cy="3888432"/>
            <a:chOff x="309563" y="2795588"/>
            <a:chExt cx="5645150" cy="3916362"/>
          </a:xfrm>
        </p:grpSpPr>
        <p:sp>
          <p:nvSpPr>
            <p:cNvPr id="402" name="AutoShape 26"/>
            <p:cNvSpPr>
              <a:spLocks noChangeArrowheads="1"/>
            </p:cNvSpPr>
            <p:nvPr/>
          </p:nvSpPr>
          <p:spPr bwMode="auto">
            <a:xfrm rot="16200000">
              <a:off x="2095500" y="1009651"/>
              <a:ext cx="2073275" cy="5645150"/>
            </a:xfrm>
            <a:prstGeom prst="roundRect">
              <a:avLst>
                <a:gd name="adj" fmla="val 9343"/>
              </a:avLst>
            </a:prstGeom>
            <a:solidFill>
              <a:schemeClr val="bg1">
                <a:lumMod val="85000"/>
              </a:schemeClr>
            </a:solidFill>
            <a:ln w="12700">
              <a:noFill/>
              <a:round/>
              <a:headEnd/>
              <a:tailEnd/>
            </a:ln>
            <a:effectLst/>
            <a:scene3d>
              <a:camera prst="orthographicFront"/>
              <a:lightRig rig="threePt" dir="t"/>
            </a:scene3d>
            <a:sp3d>
              <a:bevelT/>
            </a:sp3d>
          </p:spPr>
          <p:txBody>
            <a:bodyPr lIns="18288" tIns="0" rIns="18288" bIns="0"/>
            <a:lstStyle/>
            <a:p>
              <a:pPr algn="ctr">
                <a:lnSpc>
                  <a:spcPct val="100000"/>
                </a:lnSpc>
              </a:pPr>
              <a:r>
                <a:rPr lang="en-CA" sz="1200" b="1">
                  <a:effectLst>
                    <a:outerShdw blurRad="38100" dist="12700" dir="5400000" algn="t" rotWithShape="0">
                      <a:prstClr val="black">
                        <a:alpha val="28000"/>
                      </a:prstClr>
                    </a:outerShdw>
                  </a:effectLst>
                </a:rPr>
                <a:t>NEC</a:t>
              </a:r>
              <a:r>
                <a:rPr lang="en-CA" sz="1200">
                  <a:effectLst>
                    <a:outerShdw blurRad="38100" dist="12700" dir="5400000" algn="t" rotWithShape="0">
                      <a:prstClr val="black">
                        <a:alpha val="28000"/>
                      </a:prstClr>
                    </a:outerShdw>
                  </a:effectLst>
                </a:rPr>
                <a:t> (USA)</a:t>
              </a:r>
            </a:p>
            <a:p>
              <a:pPr algn="ctr">
                <a:lnSpc>
                  <a:spcPct val="100000"/>
                </a:lnSpc>
              </a:pPr>
              <a:r>
                <a:rPr lang="en-CA" sz="1000">
                  <a:effectLst>
                    <a:outerShdw blurRad="38100" dist="12700" dir="5400000" algn="t" rotWithShape="0">
                      <a:prstClr val="black">
                        <a:alpha val="28000"/>
                      </a:prstClr>
                    </a:outerShdw>
                  </a:effectLst>
                </a:rPr>
                <a:t>Definition</a:t>
              </a:r>
              <a:endParaRPr lang="en-US" sz="1000">
                <a:effectLst>
                  <a:outerShdw blurRad="38100" dist="12700" dir="5400000" algn="t" rotWithShape="0">
                    <a:prstClr val="black">
                      <a:alpha val="28000"/>
                    </a:prstClr>
                  </a:outerShdw>
                </a:effectLst>
              </a:endParaRPr>
            </a:p>
          </p:txBody>
        </p:sp>
        <p:sp>
          <p:nvSpPr>
            <p:cNvPr id="403" name="AutoShape 27"/>
            <p:cNvSpPr>
              <a:spLocks noChangeArrowheads="1"/>
            </p:cNvSpPr>
            <p:nvPr/>
          </p:nvSpPr>
          <p:spPr bwMode="auto">
            <a:xfrm rot="16200000">
              <a:off x="2239169" y="2996407"/>
              <a:ext cx="1785937" cy="5645150"/>
            </a:xfrm>
            <a:prstGeom prst="roundRect">
              <a:avLst>
                <a:gd name="adj" fmla="val 9245"/>
              </a:avLst>
            </a:prstGeom>
            <a:solidFill>
              <a:schemeClr val="bg1">
                <a:lumMod val="85000"/>
              </a:schemeClr>
            </a:solidFill>
            <a:ln w="12700">
              <a:noFill/>
              <a:round/>
              <a:headEnd/>
              <a:tailEnd/>
            </a:ln>
            <a:effectLst/>
            <a:scene3d>
              <a:camera prst="orthographicFront"/>
              <a:lightRig rig="threePt" dir="t"/>
            </a:scene3d>
            <a:sp3d>
              <a:bevelT/>
            </a:sp3d>
          </p:spPr>
          <p:txBody>
            <a:bodyPr lIns="18288" tIns="0" rIns="18288" bIns="0"/>
            <a:lstStyle/>
            <a:p>
              <a:pPr algn="ctr">
                <a:lnSpc>
                  <a:spcPct val="100000"/>
                </a:lnSpc>
              </a:pPr>
              <a:r>
                <a:rPr lang="en-CA" sz="1200" b="1">
                  <a:effectLst>
                    <a:outerShdw blurRad="38100" dist="12700" dir="5400000" algn="t" rotWithShape="0">
                      <a:prstClr val="black">
                        <a:alpha val="28000"/>
                      </a:prstClr>
                    </a:outerShdw>
                  </a:effectLst>
                </a:rPr>
                <a:t>CSA</a:t>
              </a:r>
              <a:r>
                <a:rPr lang="en-CA" sz="1200">
                  <a:effectLst>
                    <a:outerShdw blurRad="38100" dist="12700" dir="5400000" algn="t" rotWithShape="0">
                      <a:prstClr val="black">
                        <a:alpha val="28000"/>
                      </a:prstClr>
                    </a:outerShdw>
                  </a:effectLst>
                </a:rPr>
                <a:t> (Canada)</a:t>
              </a:r>
            </a:p>
            <a:p>
              <a:pPr algn="ctr">
                <a:lnSpc>
                  <a:spcPct val="100000"/>
                </a:lnSpc>
              </a:pPr>
              <a:r>
                <a:rPr lang="en-CA" sz="1000">
                  <a:effectLst>
                    <a:outerShdw blurRad="38100" dist="12700" dir="5400000" algn="t" rotWithShape="0">
                      <a:prstClr val="black">
                        <a:alpha val="28000"/>
                      </a:prstClr>
                    </a:outerShdw>
                  </a:effectLst>
                </a:rPr>
                <a:t>Definition</a:t>
              </a:r>
              <a:endParaRPr lang="en-US" sz="1000">
                <a:effectLst>
                  <a:outerShdw blurRad="38100" dist="12700" dir="5400000" algn="t" rotWithShape="0">
                    <a:prstClr val="black">
                      <a:alpha val="28000"/>
                    </a:prstClr>
                  </a:outerShdw>
                </a:effectLst>
              </a:endParaRPr>
            </a:p>
          </p:txBody>
        </p:sp>
        <p:sp>
          <p:nvSpPr>
            <p:cNvPr id="404" name="AutoShape 20"/>
            <p:cNvSpPr>
              <a:spLocks noChangeArrowheads="1"/>
            </p:cNvSpPr>
            <p:nvPr/>
          </p:nvSpPr>
          <p:spPr bwMode="auto">
            <a:xfrm>
              <a:off x="771525" y="2852738"/>
              <a:ext cx="2016125" cy="1958975"/>
            </a:xfrm>
            <a:prstGeom prst="roundRect">
              <a:avLst>
                <a:gd name="adj" fmla="val 7199"/>
              </a:avLst>
            </a:prstGeom>
            <a:solidFill>
              <a:schemeClr val="bg1">
                <a:lumMod val="95000"/>
              </a:schemeClr>
            </a:solidFill>
            <a:ln w="12700">
              <a:noFill/>
              <a:round/>
              <a:headEnd/>
              <a:tailEnd/>
            </a:ln>
            <a:effectLst/>
            <a:scene3d>
              <a:camera prst="orthographicFront"/>
              <a:lightRig rig="threePt" dir="t"/>
            </a:scene3d>
            <a:sp3d>
              <a:bevelT/>
            </a:sp3d>
          </p:spPr>
          <p:txBody>
            <a:bodyPr lIns="18288" tIns="0" rIns="18288" bIns="0"/>
            <a:lstStyle/>
            <a:p>
              <a:pPr>
                <a:lnSpc>
                  <a:spcPct val="150000"/>
                </a:lnSpc>
              </a:pPr>
              <a:r>
                <a:rPr lang="en-CA" sz="800" b="1" dirty="0">
                  <a:effectLst>
                    <a:outerShdw blurRad="38100" dist="12700" dir="5400000" algn="t" rotWithShape="0">
                      <a:prstClr val="black">
                        <a:alpha val="28000"/>
                      </a:prstClr>
                    </a:outerShdw>
                  </a:effectLst>
                </a:rPr>
                <a:t>Class 1, Division 1</a:t>
              </a:r>
            </a:p>
            <a:p>
              <a:pPr>
                <a:lnSpc>
                  <a:spcPct val="150000"/>
                </a:lnSpc>
              </a:pPr>
              <a:r>
                <a:rPr lang="en-CA" sz="600" dirty="0">
                  <a:effectLst>
                    <a:outerShdw blurRad="38100" dist="12700" dir="5400000" algn="t" rotWithShape="0">
                      <a:prstClr val="black">
                        <a:alpha val="28000"/>
                      </a:prstClr>
                    </a:outerShdw>
                  </a:effectLst>
                </a:rPr>
                <a:t>A location in which:</a:t>
              </a:r>
            </a:p>
            <a:p>
              <a:pPr>
                <a:lnSpc>
                  <a:spcPct val="150000"/>
                </a:lnSpc>
              </a:pPr>
              <a:r>
                <a:rPr lang="en-CA" sz="600" i="0" dirty="0">
                  <a:effectLst>
                    <a:outerShdw blurRad="38100" dist="12700" dir="5400000" algn="t" rotWithShape="0">
                      <a:prstClr val="black">
                        <a:alpha val="28000"/>
                      </a:prstClr>
                    </a:outerShdw>
                  </a:effectLst>
                </a:rPr>
                <a:t>(1) Ignitable concentrations of flammable gases can exist under normal operating conditions.</a:t>
              </a:r>
            </a:p>
            <a:p>
              <a:pPr>
                <a:lnSpc>
                  <a:spcPct val="150000"/>
                </a:lnSpc>
              </a:pPr>
              <a:r>
                <a:rPr lang="en-CA" sz="600" i="0" dirty="0">
                  <a:effectLst>
                    <a:outerShdw blurRad="38100" dist="12700" dir="5400000" algn="t" rotWithShape="0">
                      <a:prstClr val="black">
                        <a:alpha val="28000"/>
                      </a:prstClr>
                    </a:outerShdw>
                  </a:effectLst>
                </a:rPr>
                <a:t>(2) Ignitable concentrations of such flammable gases may exist frequently because of repair or maintenance operations or because of leakage.</a:t>
              </a:r>
            </a:p>
            <a:p>
              <a:pPr>
                <a:lnSpc>
                  <a:spcPct val="150000"/>
                </a:lnSpc>
              </a:pPr>
              <a:r>
                <a:rPr lang="en-CA" sz="600" i="0" dirty="0">
                  <a:effectLst>
                    <a:outerShdw blurRad="38100" dist="12700" dir="5400000" algn="t" rotWithShape="0">
                      <a:prstClr val="black">
                        <a:alpha val="28000"/>
                      </a:prstClr>
                    </a:outerShdw>
                  </a:effectLst>
                </a:rPr>
                <a:t>(3) Breakdown or faulty operation of equipment or process might release ignitable concentrations of flammable gas and might also cause simultaneous failure of electrical equipment in such a way as to directly cause the electrical equipment to become a source of ignition.</a:t>
              </a:r>
              <a:endParaRPr lang="en-US" sz="600" i="0" dirty="0">
                <a:effectLst>
                  <a:outerShdw blurRad="38100" dist="12700" dir="5400000" algn="t" rotWithShape="0">
                    <a:prstClr val="black">
                      <a:alpha val="28000"/>
                    </a:prstClr>
                  </a:outerShdw>
                </a:effectLst>
              </a:endParaRPr>
            </a:p>
          </p:txBody>
        </p:sp>
        <p:sp>
          <p:nvSpPr>
            <p:cNvPr id="405" name="AutoShape 21"/>
            <p:cNvSpPr>
              <a:spLocks noChangeArrowheads="1"/>
            </p:cNvSpPr>
            <p:nvPr/>
          </p:nvSpPr>
          <p:spPr bwMode="auto">
            <a:xfrm>
              <a:off x="2844800" y="2852738"/>
              <a:ext cx="3052763" cy="1958975"/>
            </a:xfrm>
            <a:prstGeom prst="roundRect">
              <a:avLst>
                <a:gd name="adj" fmla="val 7199"/>
              </a:avLst>
            </a:prstGeom>
            <a:solidFill>
              <a:schemeClr val="bg1">
                <a:lumMod val="95000"/>
              </a:schemeClr>
            </a:solidFill>
            <a:ln w="12700">
              <a:noFill/>
              <a:round/>
              <a:headEnd/>
              <a:tailEnd/>
            </a:ln>
            <a:effectLst/>
            <a:scene3d>
              <a:camera prst="orthographicFront"/>
              <a:lightRig rig="threePt" dir="t"/>
            </a:scene3d>
            <a:sp3d>
              <a:bevelT/>
            </a:sp3d>
          </p:spPr>
          <p:txBody>
            <a:bodyPr lIns="18288" tIns="0" rIns="18288" bIns="0"/>
            <a:lstStyle/>
            <a:p>
              <a:pPr>
                <a:lnSpc>
                  <a:spcPct val="150000"/>
                </a:lnSpc>
              </a:pPr>
              <a:r>
                <a:rPr lang="en-CA" sz="800" b="1" dirty="0">
                  <a:effectLst>
                    <a:outerShdw blurRad="38100" dist="12700" dir="5400000" algn="t" rotWithShape="0">
                      <a:prstClr val="black">
                        <a:alpha val="28000"/>
                      </a:prstClr>
                    </a:outerShdw>
                  </a:effectLst>
                </a:rPr>
                <a:t>Class 1, Division 2</a:t>
              </a:r>
            </a:p>
            <a:p>
              <a:pPr>
                <a:lnSpc>
                  <a:spcPct val="150000"/>
                </a:lnSpc>
              </a:pPr>
              <a:r>
                <a:rPr lang="en-CA" sz="600" dirty="0">
                  <a:effectLst>
                    <a:outerShdw blurRad="38100" dist="12700" dir="5400000" algn="t" rotWithShape="0">
                      <a:prstClr val="black">
                        <a:alpha val="28000"/>
                      </a:prstClr>
                    </a:outerShdw>
                  </a:effectLst>
                </a:rPr>
                <a:t>A location in which:</a:t>
              </a:r>
            </a:p>
            <a:p>
              <a:pPr>
                <a:lnSpc>
                  <a:spcPct val="150000"/>
                </a:lnSpc>
              </a:pPr>
              <a:r>
                <a:rPr lang="en-CA" sz="600" i="0" dirty="0">
                  <a:effectLst>
                    <a:outerShdw blurRad="38100" dist="12700" dir="5400000" algn="t" rotWithShape="0">
                      <a:prstClr val="black">
                        <a:alpha val="28000"/>
                      </a:prstClr>
                    </a:outerShdw>
                  </a:effectLst>
                </a:rPr>
                <a:t>(1) Volatile flammable gases are handled, processed, or used, but in which the gases will normally be confined within closed containers or closed systems from which they can escape only in case of accidental rupture or breakdown of such containers or systems or in case of abnormal operation of equipment.</a:t>
              </a:r>
            </a:p>
            <a:p>
              <a:pPr>
                <a:lnSpc>
                  <a:spcPct val="150000"/>
                </a:lnSpc>
              </a:pPr>
              <a:r>
                <a:rPr lang="en-CA" sz="600" i="0" dirty="0">
                  <a:effectLst>
                    <a:outerShdw blurRad="38100" dist="12700" dir="5400000" algn="t" rotWithShape="0">
                      <a:prstClr val="black">
                        <a:alpha val="28000"/>
                      </a:prstClr>
                    </a:outerShdw>
                  </a:effectLst>
                </a:rPr>
                <a:t>(2) Ignitable concentrations of flammable gases are normally prevented by positive mechanical ventilation, and which might only be come hazardous through failure or abnormal operations of the ventilating equipment.</a:t>
              </a:r>
            </a:p>
            <a:p>
              <a:pPr>
                <a:lnSpc>
                  <a:spcPct val="150000"/>
                </a:lnSpc>
              </a:pPr>
              <a:r>
                <a:rPr lang="en-CA" sz="600" i="0" dirty="0">
                  <a:effectLst>
                    <a:outerShdw blurRad="38100" dist="12700" dir="5400000" algn="t" rotWithShape="0">
                      <a:prstClr val="black">
                        <a:alpha val="28000"/>
                      </a:prstClr>
                    </a:outerShdw>
                  </a:effectLst>
                </a:rPr>
                <a:t>(3) That is adjacent to a Class 1 Division 1 location, and to which ignitable concentrations of flammable gases might occasionally be communicated unless such contamination is prevented by adequate positive-pressure ventilation from a source of clean air and effective safeguards against ventilation failure are provided.</a:t>
              </a:r>
              <a:endParaRPr lang="en-US" sz="600" i="0" dirty="0">
                <a:effectLst>
                  <a:outerShdw blurRad="38100" dist="12700" dir="5400000" algn="t" rotWithShape="0">
                    <a:prstClr val="black">
                      <a:alpha val="28000"/>
                    </a:prstClr>
                  </a:outerShdw>
                </a:effectLst>
              </a:endParaRPr>
            </a:p>
          </p:txBody>
        </p:sp>
        <p:sp>
          <p:nvSpPr>
            <p:cNvPr id="406" name="AutoShape 22"/>
            <p:cNvSpPr>
              <a:spLocks noChangeArrowheads="1"/>
            </p:cNvSpPr>
            <p:nvPr/>
          </p:nvSpPr>
          <p:spPr bwMode="auto">
            <a:xfrm>
              <a:off x="771525" y="4983163"/>
              <a:ext cx="1439863" cy="1671637"/>
            </a:xfrm>
            <a:prstGeom prst="roundRect">
              <a:avLst>
                <a:gd name="adj" fmla="val 11019"/>
              </a:avLst>
            </a:prstGeom>
            <a:solidFill>
              <a:schemeClr val="bg1">
                <a:lumMod val="95000"/>
              </a:schemeClr>
            </a:solidFill>
            <a:ln w="12700">
              <a:noFill/>
              <a:round/>
              <a:headEnd/>
              <a:tailEnd/>
            </a:ln>
            <a:effectLst/>
            <a:scene3d>
              <a:camera prst="orthographicFront"/>
              <a:lightRig rig="threePt" dir="t"/>
            </a:scene3d>
            <a:sp3d>
              <a:bevelT/>
            </a:sp3d>
          </p:spPr>
          <p:txBody>
            <a:bodyPr lIns="18288" tIns="0" rIns="18288" bIns="0"/>
            <a:lstStyle/>
            <a:p>
              <a:pPr>
                <a:lnSpc>
                  <a:spcPct val="150000"/>
                </a:lnSpc>
              </a:pPr>
              <a:r>
                <a:rPr lang="en-CA" sz="800" b="1">
                  <a:effectLst>
                    <a:outerShdw blurRad="38100" dist="12700" dir="5400000" algn="t" rotWithShape="0">
                      <a:prstClr val="black">
                        <a:alpha val="28000"/>
                      </a:prstClr>
                    </a:outerShdw>
                  </a:effectLst>
                </a:rPr>
                <a:t>Class 1, Zone 0</a:t>
              </a:r>
            </a:p>
            <a:p>
              <a:pPr>
                <a:lnSpc>
                  <a:spcPct val="150000"/>
                </a:lnSpc>
              </a:pPr>
              <a:r>
                <a:rPr lang="en-CA" sz="600">
                  <a:effectLst>
                    <a:outerShdw blurRad="38100" dist="12700" dir="5400000" algn="t" rotWithShape="0">
                      <a:prstClr val="black">
                        <a:alpha val="28000"/>
                      </a:prstClr>
                    </a:outerShdw>
                  </a:effectLst>
                </a:rPr>
                <a:t>A location in which:</a:t>
              </a:r>
            </a:p>
            <a:p>
              <a:pPr>
                <a:lnSpc>
                  <a:spcPct val="150000"/>
                </a:lnSpc>
              </a:pPr>
              <a:r>
                <a:rPr lang="en-CA" sz="600" i="0">
                  <a:effectLst>
                    <a:outerShdw blurRad="38100" dist="12700" dir="5400000" algn="t" rotWithShape="0">
                      <a:prstClr val="black">
                        <a:alpha val="28000"/>
                      </a:prstClr>
                    </a:outerShdw>
                  </a:effectLst>
                </a:rPr>
                <a:t>(1) Explosive gas atmospheres are present continuously or are present for long periods</a:t>
              </a:r>
              <a:endParaRPr lang="en-US" sz="600" i="0">
                <a:effectLst>
                  <a:outerShdw blurRad="38100" dist="12700" dir="5400000" algn="t" rotWithShape="0">
                    <a:prstClr val="black">
                      <a:alpha val="28000"/>
                    </a:prstClr>
                  </a:outerShdw>
                </a:effectLst>
              </a:endParaRPr>
            </a:p>
          </p:txBody>
        </p:sp>
        <p:sp>
          <p:nvSpPr>
            <p:cNvPr id="407" name="AutoShape 23"/>
            <p:cNvSpPr>
              <a:spLocks noChangeArrowheads="1"/>
            </p:cNvSpPr>
            <p:nvPr/>
          </p:nvSpPr>
          <p:spPr bwMode="auto">
            <a:xfrm>
              <a:off x="2268538" y="4983163"/>
              <a:ext cx="1439862" cy="1671637"/>
            </a:xfrm>
            <a:prstGeom prst="roundRect">
              <a:avLst>
                <a:gd name="adj" fmla="val 9875"/>
              </a:avLst>
            </a:prstGeom>
            <a:solidFill>
              <a:schemeClr val="bg1">
                <a:lumMod val="95000"/>
              </a:schemeClr>
            </a:solidFill>
            <a:ln w="12700">
              <a:noFill/>
              <a:round/>
              <a:headEnd/>
              <a:tailEnd/>
            </a:ln>
            <a:effectLst/>
            <a:scene3d>
              <a:camera prst="orthographicFront"/>
              <a:lightRig rig="threePt" dir="t"/>
            </a:scene3d>
            <a:sp3d>
              <a:bevelT/>
            </a:sp3d>
          </p:spPr>
          <p:txBody>
            <a:bodyPr lIns="18288" tIns="0" rIns="18288" bIns="0"/>
            <a:lstStyle/>
            <a:p>
              <a:pPr>
                <a:lnSpc>
                  <a:spcPct val="150000"/>
                </a:lnSpc>
              </a:pPr>
              <a:r>
                <a:rPr lang="en-CA" sz="800" b="1" dirty="0">
                  <a:effectLst>
                    <a:outerShdw blurRad="38100" dist="12700" dir="5400000" algn="t" rotWithShape="0">
                      <a:prstClr val="black">
                        <a:alpha val="28000"/>
                      </a:prstClr>
                    </a:outerShdw>
                  </a:effectLst>
                </a:rPr>
                <a:t>Class 1, Zone 1</a:t>
              </a:r>
            </a:p>
            <a:p>
              <a:pPr>
                <a:lnSpc>
                  <a:spcPct val="150000"/>
                </a:lnSpc>
              </a:pPr>
              <a:r>
                <a:rPr lang="en-CA" sz="600" dirty="0">
                  <a:effectLst>
                    <a:outerShdw blurRad="38100" dist="12700" dir="5400000" algn="t" rotWithShape="0">
                      <a:prstClr val="black">
                        <a:alpha val="28000"/>
                      </a:prstClr>
                    </a:outerShdw>
                  </a:effectLst>
                </a:rPr>
                <a:t>A location in which:</a:t>
              </a:r>
            </a:p>
            <a:p>
              <a:pPr>
                <a:lnSpc>
                  <a:spcPct val="150000"/>
                </a:lnSpc>
              </a:pPr>
              <a:r>
                <a:rPr lang="en-CA" sz="600" i="0" dirty="0">
                  <a:effectLst>
                    <a:outerShdw blurRad="38100" dist="12700" dir="5400000" algn="t" rotWithShape="0">
                      <a:prstClr val="black">
                        <a:alpha val="28000"/>
                      </a:prstClr>
                    </a:outerShdw>
                  </a:effectLst>
                </a:rPr>
                <a:t>(</a:t>
              </a:r>
              <a:r>
                <a:rPr lang="en-CA" sz="600" i="0" dirty="0" err="1">
                  <a:effectLst>
                    <a:outerShdw blurRad="38100" dist="12700" dir="5400000" algn="t" rotWithShape="0">
                      <a:prstClr val="black">
                        <a:alpha val="28000"/>
                      </a:prstClr>
                    </a:outerShdw>
                  </a:effectLst>
                </a:rPr>
                <a:t>i</a:t>
              </a:r>
              <a:r>
                <a:rPr lang="en-CA" sz="600" i="0" dirty="0">
                  <a:effectLst>
                    <a:outerShdw blurRad="38100" dist="12700" dir="5400000" algn="t" rotWithShape="0">
                      <a:prstClr val="black">
                        <a:alpha val="28000"/>
                      </a:prstClr>
                    </a:outerShdw>
                  </a:effectLst>
                </a:rPr>
                <a:t>) Explosive gas atmospheres are likely to occur in normal operation; or</a:t>
              </a:r>
            </a:p>
            <a:p>
              <a:pPr>
                <a:lnSpc>
                  <a:spcPct val="150000"/>
                </a:lnSpc>
              </a:pPr>
              <a:r>
                <a:rPr lang="en-CA" sz="600" i="0" dirty="0">
                  <a:effectLst>
                    <a:outerShdw blurRad="38100" dist="12700" dir="5400000" algn="t" rotWithShape="0">
                      <a:prstClr val="black">
                        <a:alpha val="28000"/>
                      </a:prstClr>
                    </a:outerShdw>
                  </a:effectLst>
                </a:rPr>
                <a:t>(ii) Is adjacent to a Class 1, Zone 0 location, from which explosive gas atmospheres could be communicated.</a:t>
              </a:r>
              <a:endParaRPr lang="en-US" sz="600" i="0" dirty="0">
                <a:effectLst>
                  <a:outerShdw blurRad="38100" dist="12700" dir="5400000" algn="t" rotWithShape="0">
                    <a:prstClr val="black">
                      <a:alpha val="28000"/>
                    </a:prstClr>
                  </a:outerShdw>
                </a:effectLst>
              </a:endParaRPr>
            </a:p>
          </p:txBody>
        </p:sp>
        <p:sp>
          <p:nvSpPr>
            <p:cNvPr id="408" name="AutoShape 24"/>
            <p:cNvSpPr>
              <a:spLocks noChangeArrowheads="1"/>
            </p:cNvSpPr>
            <p:nvPr/>
          </p:nvSpPr>
          <p:spPr bwMode="auto">
            <a:xfrm>
              <a:off x="3767138" y="4983163"/>
              <a:ext cx="2130425" cy="1671637"/>
            </a:xfrm>
            <a:prstGeom prst="roundRect">
              <a:avLst>
                <a:gd name="adj" fmla="val 7199"/>
              </a:avLst>
            </a:prstGeom>
            <a:solidFill>
              <a:schemeClr val="bg1">
                <a:lumMod val="95000"/>
              </a:schemeClr>
            </a:solidFill>
            <a:ln w="12700">
              <a:noFill/>
              <a:round/>
              <a:headEnd/>
              <a:tailEnd/>
            </a:ln>
            <a:effectLst/>
            <a:scene3d>
              <a:camera prst="orthographicFront"/>
              <a:lightRig rig="threePt" dir="t"/>
            </a:scene3d>
            <a:sp3d>
              <a:bevelT/>
            </a:sp3d>
          </p:spPr>
          <p:txBody>
            <a:bodyPr lIns="18288" tIns="0" rIns="18288" bIns="0"/>
            <a:lstStyle/>
            <a:p>
              <a:pPr>
                <a:lnSpc>
                  <a:spcPct val="150000"/>
                </a:lnSpc>
              </a:pPr>
              <a:r>
                <a:rPr lang="en-CA" sz="800" b="1" dirty="0">
                  <a:effectLst>
                    <a:outerShdw blurRad="38100" dist="12700" dir="5400000" algn="t" rotWithShape="0">
                      <a:prstClr val="black">
                        <a:alpha val="28000"/>
                      </a:prstClr>
                    </a:outerShdw>
                  </a:effectLst>
                </a:rPr>
                <a:t>Class 1, Zone 2</a:t>
              </a:r>
            </a:p>
            <a:p>
              <a:pPr>
                <a:lnSpc>
                  <a:spcPct val="150000"/>
                </a:lnSpc>
              </a:pPr>
              <a:r>
                <a:rPr lang="en-CA" sz="600" dirty="0">
                  <a:effectLst>
                    <a:outerShdw blurRad="38100" dist="12700" dir="5400000" algn="t" rotWithShape="0">
                      <a:prstClr val="black">
                        <a:alpha val="28000"/>
                      </a:prstClr>
                    </a:outerShdw>
                  </a:effectLst>
                </a:rPr>
                <a:t>A location in which:</a:t>
              </a:r>
            </a:p>
            <a:p>
              <a:pPr>
                <a:lnSpc>
                  <a:spcPct val="150000"/>
                </a:lnSpc>
              </a:pPr>
              <a:r>
                <a:rPr lang="en-CA" sz="600" i="0" dirty="0">
                  <a:effectLst>
                    <a:outerShdw blurRad="38100" dist="12700" dir="5400000" algn="t" rotWithShape="0">
                      <a:prstClr val="black">
                        <a:alpha val="28000"/>
                      </a:prstClr>
                    </a:outerShdw>
                  </a:effectLst>
                </a:rPr>
                <a:t>(</a:t>
              </a:r>
              <a:r>
                <a:rPr lang="en-CA" sz="600" i="0" dirty="0" err="1">
                  <a:effectLst>
                    <a:outerShdw blurRad="38100" dist="12700" dir="5400000" algn="t" rotWithShape="0">
                      <a:prstClr val="black">
                        <a:alpha val="28000"/>
                      </a:prstClr>
                    </a:outerShdw>
                  </a:effectLst>
                </a:rPr>
                <a:t>i</a:t>
              </a:r>
              <a:r>
                <a:rPr lang="en-CA" sz="600" i="0" dirty="0">
                  <a:effectLst>
                    <a:outerShdw blurRad="38100" dist="12700" dir="5400000" algn="t" rotWithShape="0">
                      <a:prstClr val="black">
                        <a:alpha val="28000"/>
                      </a:prstClr>
                    </a:outerShdw>
                  </a:effectLst>
                </a:rPr>
                <a:t>) Explosive gas atmospheres are not likely to occur in normal operation and, if they do occur, they will exist for a short period of time only; or</a:t>
              </a:r>
            </a:p>
            <a:p>
              <a:pPr>
                <a:lnSpc>
                  <a:spcPct val="150000"/>
                </a:lnSpc>
              </a:pPr>
              <a:r>
                <a:rPr lang="en-CA" sz="600" i="0" dirty="0">
                  <a:effectLst>
                    <a:outerShdw blurRad="38100" dist="12700" dir="5400000" algn="t" rotWithShape="0">
                      <a:prstClr val="black">
                        <a:alpha val="28000"/>
                      </a:prstClr>
                    </a:outerShdw>
                  </a:effectLst>
                </a:rPr>
                <a:t>(ii) Is adjacent to a Class 1, Zone 1 location, from which explosive gas atmospheres could be communicated, unless such communication is prevented by adequate positive-pressure ventilation from a source of clean air, and effective safeguards against ventilation failure are provided.</a:t>
              </a:r>
              <a:endParaRPr lang="en-US" sz="600" i="0" dirty="0">
                <a:effectLst>
                  <a:outerShdw blurRad="38100" dist="12700" dir="5400000" algn="t" rotWithShape="0">
                    <a:prstClr val="black">
                      <a:alpha val="28000"/>
                    </a:prstClr>
                  </a:outerShdw>
                </a:effectLst>
              </a:endParaRPr>
            </a:p>
          </p:txBody>
        </p:sp>
        <p:sp>
          <p:nvSpPr>
            <p:cNvPr id="409" name="AutoShape 29"/>
            <p:cNvSpPr>
              <a:spLocks noChangeArrowheads="1"/>
            </p:cNvSpPr>
            <p:nvPr/>
          </p:nvSpPr>
          <p:spPr bwMode="auto">
            <a:xfrm>
              <a:off x="1924050" y="4754563"/>
              <a:ext cx="608013" cy="287337"/>
            </a:xfrm>
            <a:prstGeom prst="roundRect">
              <a:avLst>
                <a:gd name="adj" fmla="val 50000"/>
              </a:avLst>
            </a:prstGeom>
            <a:solidFill>
              <a:srgbClr val="FF6600"/>
            </a:solidFill>
            <a:ln w="12700">
              <a:noFill/>
              <a:round/>
              <a:headEnd/>
              <a:tailEnd/>
            </a:ln>
            <a:effectLst/>
            <a:scene3d>
              <a:camera prst="orthographicFront"/>
              <a:lightRig rig="threePt" dir="t"/>
            </a:scene3d>
            <a:sp3d>
              <a:bevelT/>
            </a:sp3d>
          </p:spPr>
          <p:txBody>
            <a:bodyPr lIns="18288" tIns="0" rIns="18288" bIns="0"/>
            <a:lstStyle/>
            <a:p>
              <a:pPr algn="ctr">
                <a:lnSpc>
                  <a:spcPct val="120000"/>
                </a:lnSpc>
              </a:pPr>
              <a:r>
                <a:rPr lang="en-CA" sz="1000" b="1">
                  <a:solidFill>
                    <a:schemeClr val="tx1"/>
                  </a:solidFill>
                  <a:effectLst>
                    <a:outerShdw blurRad="38100" dist="12700" dir="5400000" algn="t" rotWithShape="0">
                      <a:prstClr val="black">
                        <a:alpha val="28000"/>
                      </a:prstClr>
                    </a:outerShdw>
                  </a:effectLst>
                </a:rPr>
                <a:t>Equal</a:t>
              </a:r>
              <a:endParaRPr lang="en-US" sz="1000" i="0">
                <a:solidFill>
                  <a:schemeClr val="tx1"/>
                </a:solidFill>
                <a:effectLst>
                  <a:outerShdw blurRad="38100" dist="12700" dir="5400000" algn="t" rotWithShape="0">
                    <a:prstClr val="black">
                      <a:alpha val="28000"/>
                    </a:prstClr>
                  </a:outerShdw>
                </a:effectLst>
              </a:endParaRPr>
            </a:p>
          </p:txBody>
        </p:sp>
        <p:sp>
          <p:nvSpPr>
            <p:cNvPr id="410" name="AutoShape 30"/>
            <p:cNvSpPr>
              <a:spLocks noChangeArrowheads="1"/>
            </p:cNvSpPr>
            <p:nvPr/>
          </p:nvSpPr>
          <p:spPr bwMode="auto">
            <a:xfrm>
              <a:off x="4491038" y="4754563"/>
              <a:ext cx="608012" cy="287337"/>
            </a:xfrm>
            <a:prstGeom prst="roundRect">
              <a:avLst>
                <a:gd name="adj" fmla="val 50000"/>
              </a:avLst>
            </a:prstGeom>
            <a:solidFill>
              <a:srgbClr val="FF6600"/>
            </a:solidFill>
            <a:ln w="12700">
              <a:noFill/>
              <a:round/>
              <a:headEnd/>
              <a:tailEnd/>
            </a:ln>
            <a:effectLst/>
            <a:scene3d>
              <a:camera prst="orthographicFront"/>
              <a:lightRig rig="threePt" dir="t"/>
            </a:scene3d>
            <a:sp3d>
              <a:bevelT/>
            </a:sp3d>
          </p:spPr>
          <p:txBody>
            <a:bodyPr lIns="18288" tIns="0" rIns="18288" bIns="0"/>
            <a:lstStyle/>
            <a:p>
              <a:pPr algn="ctr">
                <a:lnSpc>
                  <a:spcPct val="120000"/>
                </a:lnSpc>
              </a:pPr>
              <a:r>
                <a:rPr lang="en-CA" sz="1000" b="1">
                  <a:solidFill>
                    <a:schemeClr val="tx1"/>
                  </a:solidFill>
                  <a:effectLst>
                    <a:outerShdw blurRad="38100" dist="12700" dir="5400000" algn="t" rotWithShape="0">
                      <a:prstClr val="black">
                        <a:alpha val="28000"/>
                      </a:prstClr>
                    </a:outerShdw>
                  </a:effectLst>
                </a:rPr>
                <a:t>Equal</a:t>
              </a:r>
              <a:endParaRPr lang="en-US" sz="1000" i="0">
                <a:solidFill>
                  <a:schemeClr val="tx1"/>
                </a:solidFill>
                <a:effectLst>
                  <a:outerShdw blurRad="38100" dist="12700" dir="5400000" algn="t" rotWithShape="0">
                    <a:prstClr val="black">
                      <a:alpha val="28000"/>
                    </a:prstClr>
                  </a:outerShdw>
                </a:effectLst>
              </a:endParaRPr>
            </a:p>
          </p:txBody>
        </p:sp>
      </p:grpSp>
      <p:sp>
        <p:nvSpPr>
          <p:cNvPr id="411" name="Rectangle 410"/>
          <p:cNvSpPr/>
          <p:nvPr/>
        </p:nvSpPr>
        <p:spPr>
          <a:xfrm>
            <a:off x="522363" y="21404262"/>
            <a:ext cx="2880320" cy="3933384"/>
          </a:xfrm>
          <a:prstGeom prst="rect">
            <a:avLst/>
          </a:prstGeom>
        </p:spPr>
        <p:txBody>
          <a:bodyPr wrap="square">
            <a:spAutoFit/>
          </a:bodyPr>
          <a:lstStyle/>
          <a:p>
            <a:pPr>
              <a:lnSpc>
                <a:spcPct val="160000"/>
              </a:lnSpc>
            </a:pPr>
            <a:r>
              <a:rPr lang="en-CA" sz="1200" cap="small" dirty="0" smtClean="0">
                <a:effectLst>
                  <a:outerShdw blurRad="38100" dist="25400" dir="5400000" algn="t" rotWithShape="0">
                    <a:prstClr val="black">
                      <a:alpha val="30000"/>
                    </a:prstClr>
                  </a:outerShdw>
                </a:effectLst>
              </a:rPr>
              <a:t>Area Classification: </a:t>
            </a:r>
          </a:p>
          <a:p>
            <a:pPr>
              <a:lnSpc>
                <a:spcPct val="160000"/>
              </a:lnSpc>
              <a:buFontTx/>
              <a:buChar char="•"/>
            </a:pPr>
            <a:r>
              <a:rPr lang="en-CA" sz="1200" dirty="0" smtClean="0">
                <a:effectLst>
                  <a:outerShdw blurRad="38100" dist="25400" dir="5400000" algn="t" rotWithShape="0">
                    <a:prstClr val="black">
                      <a:alpha val="30000"/>
                    </a:prstClr>
                  </a:outerShdw>
                </a:effectLst>
              </a:rPr>
              <a:t> Classification is made on the basis of the frequency, probability, and duration of the occurrence of an explosive atmosphere. </a:t>
            </a:r>
          </a:p>
          <a:p>
            <a:pPr>
              <a:lnSpc>
                <a:spcPct val="160000"/>
              </a:lnSpc>
              <a:buFontTx/>
              <a:buChar char="•"/>
            </a:pPr>
            <a:r>
              <a:rPr lang="en-CA" sz="1200" dirty="0" smtClean="0">
                <a:effectLst>
                  <a:outerShdw blurRad="38100" dist="25400" dir="5400000" algn="t" rotWithShape="0">
                    <a:prstClr val="black">
                      <a:alpha val="30000"/>
                    </a:prstClr>
                  </a:outerShdw>
                </a:effectLst>
              </a:rPr>
              <a:t> The main distinction between the US and European classification systems is the use of ‘Divisions’ or ‘Zones’ respectively.</a:t>
            </a:r>
          </a:p>
          <a:p>
            <a:pPr>
              <a:lnSpc>
                <a:spcPct val="160000"/>
              </a:lnSpc>
              <a:buFontTx/>
              <a:buChar char="•"/>
            </a:pPr>
            <a:r>
              <a:rPr lang="en-CA" sz="1200" dirty="0" smtClean="0">
                <a:effectLst>
                  <a:outerShdw blurRad="38100" dist="25400" dir="5400000" algn="t" rotWithShape="0">
                    <a:prstClr val="black">
                      <a:alpha val="30000"/>
                    </a:prstClr>
                  </a:outerShdw>
                </a:effectLst>
              </a:rPr>
              <a:t> The Canadian Electrical Code has adopted the ‘Zone’ system in recent years, however the option of using equipment rated for the North American system (Class-Division) or the European (IEC) system (Class-Zone) is available.</a:t>
            </a:r>
          </a:p>
        </p:txBody>
      </p:sp>
      <p:sp>
        <p:nvSpPr>
          <p:cNvPr id="412" name="Rounded Rectangle 411"/>
          <p:cNvSpPr/>
          <p:nvPr/>
        </p:nvSpPr>
        <p:spPr>
          <a:xfrm>
            <a:off x="378347" y="25724742"/>
            <a:ext cx="8856984" cy="4320480"/>
          </a:xfrm>
          <a:prstGeom prst="roundRect">
            <a:avLst>
              <a:gd name="adj" fmla="val 9736"/>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
        <p:nvSpPr>
          <p:cNvPr id="413" name="Rectangle 412"/>
          <p:cNvSpPr/>
          <p:nvPr/>
        </p:nvSpPr>
        <p:spPr>
          <a:xfrm>
            <a:off x="479198" y="25868758"/>
            <a:ext cx="3427541" cy="400110"/>
          </a:xfrm>
          <a:prstGeom prst="rect">
            <a:avLst/>
          </a:prstGeom>
          <a:noFill/>
        </p:spPr>
        <p:txBody>
          <a:bodyPr wrap="none" lIns="91440" tIns="45720" rIns="91440" bIns="45720">
            <a:spAutoFit/>
          </a:bodyPr>
          <a:lstStyle/>
          <a:p>
            <a:pPr algn="ctr"/>
            <a:r>
              <a:rPr lang="en-US" sz="2000" b="1" dirty="0" smtClean="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Operational Requirements:</a:t>
            </a:r>
            <a:endParaRPr lang="en-US" sz="2000" b="1" dirty="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grpSp>
        <p:nvGrpSpPr>
          <p:cNvPr id="538" name="Group 537"/>
          <p:cNvGrpSpPr/>
          <p:nvPr/>
        </p:nvGrpSpPr>
        <p:grpSpPr>
          <a:xfrm>
            <a:off x="954411" y="26444822"/>
            <a:ext cx="7866098" cy="3240360"/>
            <a:chOff x="793169" y="27236910"/>
            <a:chExt cx="7866098" cy="3240360"/>
          </a:xfrm>
        </p:grpSpPr>
        <p:sp>
          <p:nvSpPr>
            <p:cNvPr id="415" name="AutoShape 12"/>
            <p:cNvSpPr>
              <a:spLocks noChangeArrowheads="1"/>
            </p:cNvSpPr>
            <p:nvPr/>
          </p:nvSpPr>
          <p:spPr bwMode="auto">
            <a:xfrm>
              <a:off x="793169" y="27525835"/>
              <a:ext cx="1873660" cy="432236"/>
            </a:xfrm>
            <a:prstGeom prst="flowChartPreparation">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0" rIns="45720" anchor="ctr"/>
            <a:lstStyle/>
            <a:p>
              <a:pPr algn="ctr"/>
              <a:r>
                <a:rPr lang="en-CA" sz="800" i="0">
                  <a:effectLst>
                    <a:outerShdw blurRad="25400" dist="12700" dir="5400000" algn="t" rotWithShape="0">
                      <a:prstClr val="black">
                        <a:alpha val="32000"/>
                      </a:prstClr>
                    </a:outerShdw>
                  </a:effectLst>
                </a:rPr>
                <a:t>Inspect inflation table and filler frame.</a:t>
              </a:r>
              <a:endParaRPr lang="en-US" sz="800" i="0">
                <a:effectLst>
                  <a:outerShdw blurRad="25400" dist="12700" dir="5400000" algn="t" rotWithShape="0">
                    <a:prstClr val="black">
                      <a:alpha val="32000"/>
                    </a:prstClr>
                  </a:outerShdw>
                </a:effectLst>
              </a:endParaRPr>
            </a:p>
          </p:txBody>
        </p:sp>
        <p:sp>
          <p:nvSpPr>
            <p:cNvPr id="416" name="AutoShape 13"/>
            <p:cNvSpPr>
              <a:spLocks noChangeArrowheads="1"/>
            </p:cNvSpPr>
            <p:nvPr/>
          </p:nvSpPr>
          <p:spPr bwMode="auto">
            <a:xfrm>
              <a:off x="840558" y="28101006"/>
              <a:ext cx="1778169" cy="431156"/>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Install weight hanger to nozzle. Amount to match required lift.</a:t>
              </a:r>
              <a:endParaRPr lang="en-US" sz="800" i="0" dirty="0">
                <a:effectLst>
                  <a:outerShdw blurRad="25400" dist="12700" dir="5400000" algn="t" rotWithShape="0">
                    <a:prstClr val="black">
                      <a:alpha val="32000"/>
                    </a:prstClr>
                  </a:outerShdw>
                </a:effectLst>
              </a:endParaRPr>
            </a:p>
          </p:txBody>
        </p:sp>
        <p:sp>
          <p:nvSpPr>
            <p:cNvPr id="417" name="AutoShape 14"/>
            <p:cNvSpPr>
              <a:spLocks noChangeArrowheads="1"/>
            </p:cNvSpPr>
            <p:nvPr/>
          </p:nvSpPr>
          <p:spPr bwMode="auto">
            <a:xfrm>
              <a:off x="840558" y="28677070"/>
              <a:ext cx="1778169" cy="431155"/>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Attach balloon neck to nozzle, </a:t>
              </a:r>
              <a:r>
                <a:rPr lang="en-CA" sz="800" b="1" dirty="0">
                  <a:effectLst>
                    <a:outerShdw blurRad="25400" dist="12700" dir="5400000" algn="t" rotWithShape="0">
                      <a:prstClr val="black">
                        <a:alpha val="32000"/>
                      </a:prstClr>
                    </a:outerShdw>
                  </a:effectLst>
                </a:rPr>
                <a:t>secure with clamp</a:t>
              </a:r>
              <a:r>
                <a:rPr lang="en-CA" sz="800" i="0" dirty="0">
                  <a:effectLst>
                    <a:outerShdw blurRad="25400" dist="12700" dir="5400000" algn="t" rotWithShape="0">
                      <a:prstClr val="black">
                        <a:alpha val="32000"/>
                      </a:prstClr>
                    </a:outerShdw>
                  </a:effectLst>
                </a:rPr>
                <a:t>. Unfold balloon onto table</a:t>
              </a:r>
              <a:endParaRPr lang="en-US" sz="800" i="0" dirty="0">
                <a:effectLst>
                  <a:outerShdw blurRad="25400" dist="12700" dir="5400000" algn="t" rotWithShape="0">
                    <a:prstClr val="black">
                      <a:alpha val="32000"/>
                    </a:prstClr>
                  </a:outerShdw>
                </a:effectLst>
              </a:endParaRPr>
            </a:p>
          </p:txBody>
        </p:sp>
        <p:sp>
          <p:nvSpPr>
            <p:cNvPr id="418" name="AutoShape 15"/>
            <p:cNvSpPr>
              <a:spLocks noChangeArrowheads="1"/>
            </p:cNvSpPr>
            <p:nvPr/>
          </p:nvSpPr>
          <p:spPr bwMode="auto">
            <a:xfrm>
              <a:off x="840558" y="29253134"/>
              <a:ext cx="1778169" cy="431156"/>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a:effectLst>
                    <a:outerShdw blurRad="25400" dist="12700" dir="5400000" algn="t" rotWithShape="0">
                      <a:prstClr val="black">
                        <a:alpha val="32000"/>
                      </a:prstClr>
                    </a:outerShdw>
                  </a:effectLst>
                </a:rPr>
                <a:t>Open roll up door (down wind side).</a:t>
              </a:r>
              <a:endParaRPr lang="en-US" sz="800" i="0">
                <a:effectLst>
                  <a:outerShdw blurRad="25400" dist="12700" dir="5400000" algn="t" rotWithShape="0">
                    <a:prstClr val="black">
                      <a:alpha val="32000"/>
                    </a:prstClr>
                  </a:outerShdw>
                </a:effectLst>
              </a:endParaRPr>
            </a:p>
          </p:txBody>
        </p:sp>
        <p:sp>
          <p:nvSpPr>
            <p:cNvPr id="419" name="AutoShape 16"/>
            <p:cNvSpPr>
              <a:spLocks noChangeArrowheads="1"/>
            </p:cNvSpPr>
            <p:nvPr/>
          </p:nvSpPr>
          <p:spPr bwMode="auto">
            <a:xfrm>
              <a:off x="4864874" y="28749078"/>
              <a:ext cx="1778169" cy="431156"/>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Continue to fill balloon until </a:t>
              </a:r>
              <a:r>
                <a:rPr lang="en-CA" sz="800" i="0" dirty="0" smtClean="0">
                  <a:effectLst>
                    <a:outerShdw blurRad="25400" dist="12700" dir="5400000" algn="t" rotWithShape="0">
                      <a:prstClr val="black">
                        <a:alpha val="32000"/>
                      </a:prstClr>
                    </a:outerShdw>
                  </a:effectLst>
                </a:rPr>
                <a:t>nozzle</a:t>
              </a:r>
            </a:p>
            <a:p>
              <a:pPr algn="ctr"/>
              <a:r>
                <a:rPr lang="en-CA" sz="800" i="0" dirty="0" smtClean="0">
                  <a:effectLst>
                    <a:outerShdw blurRad="25400" dist="12700" dir="5400000" algn="t" rotWithShape="0">
                      <a:prstClr val="black">
                        <a:alpha val="32000"/>
                      </a:prstClr>
                    </a:outerShdw>
                  </a:effectLst>
                </a:rPr>
                <a:t>rises </a:t>
              </a:r>
              <a:r>
                <a:rPr lang="en-CA" sz="800" i="0" dirty="0">
                  <a:effectLst>
                    <a:outerShdw blurRad="25400" dist="12700" dir="5400000" algn="t" rotWithShape="0">
                      <a:prstClr val="black">
                        <a:alpha val="32000"/>
                      </a:prstClr>
                    </a:outerShdw>
                  </a:effectLst>
                </a:rPr>
                <a:t>from filler frame. Close valve.</a:t>
              </a:r>
              <a:endParaRPr lang="en-US" sz="800" i="0" dirty="0">
                <a:effectLst>
                  <a:outerShdw blurRad="25400" dist="12700" dir="5400000" algn="t" rotWithShape="0">
                    <a:prstClr val="black">
                      <a:alpha val="32000"/>
                    </a:prstClr>
                  </a:outerShdw>
                </a:effectLst>
              </a:endParaRPr>
            </a:p>
          </p:txBody>
        </p:sp>
        <p:sp>
          <p:nvSpPr>
            <p:cNvPr id="420" name="AutoShape 17"/>
            <p:cNvSpPr>
              <a:spLocks noChangeArrowheads="1"/>
            </p:cNvSpPr>
            <p:nvPr/>
          </p:nvSpPr>
          <p:spPr bwMode="auto">
            <a:xfrm>
              <a:off x="840558" y="29829198"/>
              <a:ext cx="1778169" cy="431155"/>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a:effectLst>
                    <a:outerShdw blurRad="25400" dist="12700" dir="5400000" algn="t" rotWithShape="0">
                      <a:prstClr val="black">
                        <a:alpha val="32000"/>
                      </a:prstClr>
                    </a:outerShdw>
                  </a:effectLst>
                </a:rPr>
                <a:t>Open inflation valve. Target fill rate is: </a:t>
              </a:r>
              <a:r>
                <a:rPr lang="en-CA" sz="800" b="1">
                  <a:effectLst>
                    <a:outerShdw blurRad="25400" dist="12700" dir="5400000" algn="t" rotWithShape="0">
                      <a:prstClr val="black">
                        <a:alpha val="32000"/>
                      </a:prstClr>
                    </a:outerShdw>
                  </a:effectLst>
                </a:rPr>
                <a:t>1min/100g-lift</a:t>
              </a:r>
              <a:endParaRPr lang="en-US" sz="800" b="1">
                <a:effectLst>
                  <a:outerShdw blurRad="25400" dist="12700" dir="5400000" algn="t" rotWithShape="0">
                    <a:prstClr val="black">
                      <a:alpha val="32000"/>
                    </a:prstClr>
                  </a:outerShdw>
                </a:effectLst>
              </a:endParaRPr>
            </a:p>
          </p:txBody>
        </p:sp>
        <p:sp>
          <p:nvSpPr>
            <p:cNvPr id="421" name="AutoShape 18"/>
            <p:cNvSpPr>
              <a:spLocks noChangeArrowheads="1"/>
            </p:cNvSpPr>
            <p:nvPr/>
          </p:nvSpPr>
          <p:spPr bwMode="auto">
            <a:xfrm>
              <a:off x="3214689" y="27525835"/>
              <a:ext cx="2996306" cy="431155"/>
            </a:xfrm>
            <a:prstGeom prst="flowChartAlternate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a:effectLst>
                    <a:outerShdw blurRad="25400" dist="12700" dir="5400000" algn="t" rotWithShape="0">
                      <a:prstClr val="black">
                        <a:alpha val="32000"/>
                      </a:prstClr>
                    </a:outerShdw>
                  </a:effectLst>
                </a:rPr>
                <a:t>During fill, observe balloon to detect holes or deformations. </a:t>
              </a:r>
              <a:r>
                <a:rPr lang="en-CA" sz="800" b="1">
                  <a:effectLst>
                    <a:outerShdw blurRad="25400" dist="12700" dir="5400000" algn="t" rotWithShape="0">
                      <a:prstClr val="black">
                        <a:alpha val="32000"/>
                      </a:prstClr>
                    </a:outerShdw>
                  </a:effectLst>
                </a:rPr>
                <a:t>Close valve at half-fill point and enter fill room to listen for leaks.</a:t>
              </a:r>
              <a:endParaRPr lang="en-US" sz="800" b="1">
                <a:effectLst>
                  <a:outerShdw blurRad="25400" dist="12700" dir="5400000" algn="t" rotWithShape="0">
                    <a:prstClr val="black">
                      <a:alpha val="32000"/>
                    </a:prstClr>
                  </a:outerShdw>
                </a:effectLst>
              </a:endParaRPr>
            </a:p>
          </p:txBody>
        </p:sp>
        <p:sp>
          <p:nvSpPr>
            <p:cNvPr id="422" name="AutoShape 19"/>
            <p:cNvSpPr>
              <a:spLocks noChangeArrowheads="1"/>
            </p:cNvSpPr>
            <p:nvPr/>
          </p:nvSpPr>
          <p:spPr bwMode="auto">
            <a:xfrm>
              <a:off x="4194088" y="28102806"/>
              <a:ext cx="1038225" cy="519112"/>
            </a:xfrm>
            <a:prstGeom prst="flowChartDecision">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a:effectLst>
                    <a:outerShdw blurRad="25400" dist="12700" dir="5400000" algn="t" rotWithShape="0">
                      <a:prstClr val="black">
                        <a:alpha val="32000"/>
                      </a:prstClr>
                    </a:outerShdw>
                  </a:effectLst>
                </a:rPr>
                <a:t>Is balloon leaking?</a:t>
              </a:r>
              <a:endParaRPr lang="en-US" sz="800" i="0">
                <a:effectLst>
                  <a:outerShdw blurRad="25400" dist="12700" dir="5400000" algn="t" rotWithShape="0">
                    <a:prstClr val="black">
                      <a:alpha val="32000"/>
                    </a:prstClr>
                  </a:outerShdw>
                </a:effectLst>
              </a:endParaRPr>
            </a:p>
          </p:txBody>
        </p:sp>
        <p:sp>
          <p:nvSpPr>
            <p:cNvPr id="423" name="AutoShape 20"/>
            <p:cNvSpPr>
              <a:spLocks noChangeArrowheads="1"/>
            </p:cNvSpPr>
            <p:nvPr/>
          </p:nvSpPr>
          <p:spPr bwMode="auto">
            <a:xfrm>
              <a:off x="4864874" y="29377878"/>
              <a:ext cx="1778169" cy="431155"/>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Tie off balloon with string. Once tied, remove clamp.</a:t>
              </a:r>
              <a:endParaRPr lang="en-US" sz="800" i="0" dirty="0">
                <a:effectLst>
                  <a:outerShdw blurRad="25400" dist="12700" dir="5400000" algn="t" rotWithShape="0">
                    <a:prstClr val="black">
                      <a:alpha val="32000"/>
                    </a:prstClr>
                  </a:outerShdw>
                </a:effectLst>
              </a:endParaRPr>
            </a:p>
          </p:txBody>
        </p:sp>
        <p:sp>
          <p:nvSpPr>
            <p:cNvPr id="424" name="AutoShape 25"/>
            <p:cNvSpPr>
              <a:spLocks noChangeArrowheads="1"/>
            </p:cNvSpPr>
            <p:nvPr/>
          </p:nvSpPr>
          <p:spPr bwMode="auto">
            <a:xfrm>
              <a:off x="4842248" y="30041502"/>
              <a:ext cx="922337" cy="344488"/>
            </a:xfrm>
            <a:prstGeom prst="flowChartInputOutput">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0" rIns="0" anchor="ctr"/>
            <a:lstStyle/>
            <a:p>
              <a:pPr algn="ctr"/>
              <a:r>
                <a:rPr lang="en-CA" sz="600" i="0" dirty="0">
                  <a:effectLst>
                    <a:outerShdw blurRad="25400" dist="12700" dir="5400000" algn="t" rotWithShape="0">
                      <a:prstClr val="black">
                        <a:alpha val="32000"/>
                      </a:prstClr>
                    </a:outerShdw>
                  </a:effectLst>
                </a:rPr>
                <a:t>Record lift reading and tie off balloon.</a:t>
              </a:r>
              <a:endParaRPr lang="en-US" sz="600" i="0" dirty="0">
                <a:effectLst>
                  <a:outerShdw blurRad="25400" dist="12700" dir="5400000" algn="t" rotWithShape="0">
                    <a:prstClr val="black">
                      <a:alpha val="32000"/>
                    </a:prstClr>
                  </a:outerShdw>
                </a:effectLst>
              </a:endParaRPr>
            </a:p>
          </p:txBody>
        </p:sp>
        <p:sp>
          <p:nvSpPr>
            <p:cNvPr id="425" name="AutoShape 26"/>
            <p:cNvSpPr>
              <a:spLocks noChangeArrowheads="1"/>
            </p:cNvSpPr>
            <p:nvPr/>
          </p:nvSpPr>
          <p:spPr bwMode="auto">
            <a:xfrm>
              <a:off x="5648698" y="30045222"/>
              <a:ext cx="922337" cy="344488"/>
            </a:xfrm>
            <a:prstGeom prst="flowChartInputOutput">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0" rIns="0" anchor="ctr"/>
            <a:lstStyle/>
            <a:p>
              <a:pPr algn="ctr"/>
              <a:r>
                <a:rPr lang="en-CA" sz="600" i="0" dirty="0">
                  <a:effectLst>
                    <a:outerShdw blurRad="25400" dist="12700" dir="5400000" algn="t" rotWithShape="0">
                      <a:prstClr val="black">
                        <a:alpha val="32000"/>
                      </a:prstClr>
                    </a:outerShdw>
                  </a:effectLst>
                </a:rPr>
                <a:t>Record hydrogen tank pressure.</a:t>
              </a:r>
              <a:endParaRPr lang="en-US" sz="600" i="0" dirty="0">
                <a:effectLst>
                  <a:outerShdw blurRad="25400" dist="12700" dir="5400000" algn="t" rotWithShape="0">
                    <a:prstClr val="black">
                      <a:alpha val="32000"/>
                    </a:prstClr>
                  </a:outerShdw>
                </a:effectLst>
              </a:endParaRPr>
            </a:p>
          </p:txBody>
        </p:sp>
        <p:sp>
          <p:nvSpPr>
            <p:cNvPr id="426" name="AutoShape 27"/>
            <p:cNvSpPr>
              <a:spLocks noChangeArrowheads="1"/>
            </p:cNvSpPr>
            <p:nvPr/>
          </p:nvSpPr>
          <p:spPr bwMode="auto">
            <a:xfrm>
              <a:off x="2992666" y="28752253"/>
              <a:ext cx="1778169" cy="431156"/>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Abort inflation. Tie off balloon with string.</a:t>
              </a:r>
              <a:endParaRPr lang="en-US" sz="800" i="0" dirty="0">
                <a:effectLst>
                  <a:outerShdw blurRad="25400" dist="12700" dir="5400000" algn="t" rotWithShape="0">
                    <a:prstClr val="black">
                      <a:alpha val="32000"/>
                    </a:prstClr>
                  </a:outerShdw>
                </a:effectLst>
              </a:endParaRPr>
            </a:p>
          </p:txBody>
        </p:sp>
        <p:sp>
          <p:nvSpPr>
            <p:cNvPr id="427" name="AutoShape 28"/>
            <p:cNvSpPr>
              <a:spLocks noChangeArrowheads="1"/>
            </p:cNvSpPr>
            <p:nvPr/>
          </p:nvSpPr>
          <p:spPr bwMode="auto">
            <a:xfrm>
              <a:off x="2992666" y="29377878"/>
              <a:ext cx="1778169" cy="431156"/>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Remove leaking balloon from building. Allow to deflate outside.</a:t>
              </a:r>
              <a:endParaRPr lang="en-US" sz="800" i="0" dirty="0">
                <a:effectLst>
                  <a:outerShdw blurRad="25400" dist="12700" dir="5400000" algn="t" rotWithShape="0">
                    <a:prstClr val="black">
                      <a:alpha val="32000"/>
                    </a:prstClr>
                  </a:outerShdw>
                </a:effectLst>
              </a:endParaRPr>
            </a:p>
          </p:txBody>
        </p:sp>
        <p:sp>
          <p:nvSpPr>
            <p:cNvPr id="428" name="AutoShape 29"/>
            <p:cNvSpPr>
              <a:spLocks noChangeArrowheads="1"/>
            </p:cNvSpPr>
            <p:nvPr/>
          </p:nvSpPr>
          <p:spPr bwMode="auto">
            <a:xfrm>
              <a:off x="2992666" y="29973214"/>
              <a:ext cx="1778169" cy="431155"/>
            </a:xfrm>
            <a:prstGeom prst="flowChartProcess">
              <a:avLst/>
            </a:prstGeom>
            <a:solidFill>
              <a:schemeClr val="bg1">
                <a:lumMod val="95000"/>
              </a:schemeClr>
            </a:solidFill>
            <a:ln w="1270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45720" rIns="45720" anchor="ctr"/>
            <a:lstStyle/>
            <a:p>
              <a:pPr algn="ctr"/>
              <a:r>
                <a:rPr lang="en-CA" sz="800" i="0" dirty="0">
                  <a:effectLst>
                    <a:outerShdw blurRad="25400" dist="12700" dir="5400000" algn="t" rotWithShape="0">
                      <a:prstClr val="black">
                        <a:alpha val="32000"/>
                      </a:prstClr>
                    </a:outerShdw>
                  </a:effectLst>
                </a:rPr>
                <a:t>Get a new balloon for 2</a:t>
              </a:r>
              <a:r>
                <a:rPr lang="en-CA" sz="800" i="0" baseline="30000" dirty="0">
                  <a:effectLst>
                    <a:outerShdw blurRad="25400" dist="12700" dir="5400000" algn="t" rotWithShape="0">
                      <a:prstClr val="black">
                        <a:alpha val="32000"/>
                      </a:prstClr>
                    </a:outerShdw>
                  </a:effectLst>
                </a:rPr>
                <a:t>nd</a:t>
              </a:r>
              <a:r>
                <a:rPr lang="en-CA" sz="800" i="0" dirty="0">
                  <a:effectLst>
                    <a:outerShdw blurRad="25400" dist="12700" dir="5400000" algn="t" rotWithShape="0">
                      <a:prstClr val="black">
                        <a:alpha val="32000"/>
                      </a:prstClr>
                    </a:outerShdw>
                  </a:effectLst>
                </a:rPr>
                <a:t> fill attempt.</a:t>
              </a:r>
              <a:endParaRPr lang="en-US" sz="800" i="0" dirty="0">
                <a:effectLst>
                  <a:outerShdw blurRad="25400" dist="12700" dir="5400000" algn="t" rotWithShape="0">
                    <a:prstClr val="black">
                      <a:alpha val="32000"/>
                    </a:prstClr>
                  </a:outerShdw>
                </a:effectLst>
              </a:endParaRPr>
            </a:p>
          </p:txBody>
        </p:sp>
        <p:cxnSp>
          <p:nvCxnSpPr>
            <p:cNvPr id="429" name="AutoShape 30"/>
            <p:cNvCxnSpPr>
              <a:cxnSpLocks noChangeShapeType="1"/>
              <a:stCxn id="415" idx="2"/>
              <a:endCxn id="416" idx="0"/>
            </p:cNvCxnSpPr>
            <p:nvPr/>
          </p:nvCxnSpPr>
          <p:spPr bwMode="auto">
            <a:xfrm rot="5400000">
              <a:off x="1658354" y="28029360"/>
              <a:ext cx="142935" cy="356"/>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1" name="AutoShape 33"/>
            <p:cNvCxnSpPr>
              <a:cxnSpLocks noChangeShapeType="1"/>
              <a:stCxn id="417" idx="2"/>
              <a:endCxn id="418" idx="0"/>
            </p:cNvCxnSpPr>
            <p:nvPr/>
          </p:nvCxnSpPr>
          <p:spPr bwMode="auto">
            <a:xfrm rot="5400000">
              <a:off x="1657189" y="29180679"/>
              <a:ext cx="144909" cy="1588"/>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2" name="AutoShape 34"/>
            <p:cNvCxnSpPr>
              <a:cxnSpLocks noChangeShapeType="1"/>
              <a:stCxn id="418" idx="2"/>
              <a:endCxn id="420" idx="0"/>
            </p:cNvCxnSpPr>
            <p:nvPr/>
          </p:nvCxnSpPr>
          <p:spPr bwMode="auto">
            <a:xfrm rot="5400000">
              <a:off x="1657189" y="29756744"/>
              <a:ext cx="144908" cy="1588"/>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3" name="AutoShape 35"/>
            <p:cNvCxnSpPr>
              <a:cxnSpLocks noChangeShapeType="1"/>
              <a:stCxn id="426" idx="2"/>
              <a:endCxn id="427" idx="0"/>
            </p:cNvCxnSpPr>
            <p:nvPr/>
          </p:nvCxnSpPr>
          <p:spPr bwMode="auto">
            <a:xfrm rot="5400000">
              <a:off x="3784517" y="29280643"/>
              <a:ext cx="194469" cy="1588"/>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4" name="AutoShape 36"/>
            <p:cNvCxnSpPr>
              <a:cxnSpLocks noChangeShapeType="1"/>
              <a:stCxn id="427" idx="2"/>
              <a:endCxn id="428" idx="0"/>
            </p:cNvCxnSpPr>
            <p:nvPr/>
          </p:nvCxnSpPr>
          <p:spPr bwMode="auto">
            <a:xfrm rot="5400000">
              <a:off x="3799661" y="29891124"/>
              <a:ext cx="164180" cy="1588"/>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5" name="AutoShape 37"/>
            <p:cNvCxnSpPr>
              <a:cxnSpLocks noChangeShapeType="1"/>
              <a:stCxn id="419" idx="2"/>
              <a:endCxn id="423" idx="0"/>
            </p:cNvCxnSpPr>
            <p:nvPr/>
          </p:nvCxnSpPr>
          <p:spPr bwMode="auto">
            <a:xfrm rot="5400000">
              <a:off x="5655137" y="29279056"/>
              <a:ext cx="197644" cy="1588"/>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6" name="AutoShape 38"/>
            <p:cNvCxnSpPr>
              <a:cxnSpLocks noChangeShapeType="1"/>
              <a:stCxn id="420" idx="2"/>
              <a:endCxn id="421" idx="0"/>
            </p:cNvCxnSpPr>
            <p:nvPr/>
          </p:nvCxnSpPr>
          <p:spPr bwMode="auto">
            <a:xfrm rot="5400000" flipH="1" flipV="1">
              <a:off x="1853983" y="27401494"/>
              <a:ext cx="2734518" cy="2983199"/>
            </a:xfrm>
            <a:prstGeom prst="bentConnector5">
              <a:avLst>
                <a:gd name="adj1" fmla="val -4098"/>
                <a:gd name="adj2" fmla="val 39792"/>
                <a:gd name="adj3" fmla="val 105082"/>
              </a:avLst>
            </a:prstGeom>
            <a:noFill/>
            <a:ln w="28575">
              <a:solidFill>
                <a:schemeClr val="tx1">
                  <a:lumMod val="65000"/>
                  <a:lumOff val="35000"/>
                </a:schemeClr>
              </a:solidFill>
              <a:miter lim="800000"/>
              <a:headEnd/>
              <a:tailEnd type="triangle" w="sm" len="sm"/>
            </a:ln>
            <a:effectLst>
              <a:outerShdw blurRad="63500" sx="102000" sy="102000" algn="ctr" rotWithShape="0">
                <a:prstClr val="black">
                  <a:alpha val="40000"/>
                </a:prstClr>
              </a:outerShdw>
            </a:effectLst>
          </p:spPr>
        </p:cxnSp>
        <p:cxnSp>
          <p:nvCxnSpPr>
            <p:cNvPr id="437" name="AutoShape 39"/>
            <p:cNvCxnSpPr>
              <a:cxnSpLocks noChangeShapeType="1"/>
              <a:stCxn id="421" idx="2"/>
              <a:endCxn id="422" idx="0"/>
            </p:cNvCxnSpPr>
            <p:nvPr/>
          </p:nvCxnSpPr>
          <p:spPr bwMode="auto">
            <a:xfrm rot="16200000" flipH="1">
              <a:off x="4640113" y="28029718"/>
              <a:ext cx="145816" cy="359"/>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cxnSp>
          <p:nvCxnSpPr>
            <p:cNvPr id="438" name="AutoShape 40"/>
            <p:cNvCxnSpPr>
              <a:cxnSpLocks noChangeShapeType="1"/>
              <a:stCxn id="422" idx="1"/>
              <a:endCxn id="426" idx="0"/>
            </p:cNvCxnSpPr>
            <p:nvPr/>
          </p:nvCxnSpPr>
          <p:spPr bwMode="auto">
            <a:xfrm rot="10800000" flipV="1">
              <a:off x="3881752" y="28362361"/>
              <a:ext cx="312337" cy="389891"/>
            </a:xfrm>
            <a:prstGeom prst="bentConnector2">
              <a:avLst/>
            </a:prstGeom>
            <a:noFill/>
            <a:ln w="28575">
              <a:solidFill>
                <a:schemeClr val="tx1">
                  <a:lumMod val="65000"/>
                  <a:lumOff val="35000"/>
                </a:schemeClr>
              </a:solidFill>
              <a:miter lim="800000"/>
              <a:headEnd/>
              <a:tailEnd type="triangle" w="sm" len="sm"/>
            </a:ln>
            <a:effectLst>
              <a:outerShdw blurRad="63500" sx="102000" sy="102000" algn="ctr" rotWithShape="0">
                <a:prstClr val="black">
                  <a:alpha val="40000"/>
                </a:prstClr>
              </a:outerShdw>
            </a:effectLst>
          </p:spPr>
        </p:cxnSp>
        <p:cxnSp>
          <p:nvCxnSpPr>
            <p:cNvPr id="439" name="AutoShape 41"/>
            <p:cNvCxnSpPr>
              <a:cxnSpLocks noChangeShapeType="1"/>
              <a:stCxn id="422" idx="3"/>
              <a:endCxn id="419" idx="0"/>
            </p:cNvCxnSpPr>
            <p:nvPr/>
          </p:nvCxnSpPr>
          <p:spPr bwMode="auto">
            <a:xfrm>
              <a:off x="5232313" y="28362362"/>
              <a:ext cx="521646" cy="386716"/>
            </a:xfrm>
            <a:prstGeom prst="bentConnector2">
              <a:avLst/>
            </a:prstGeom>
            <a:noFill/>
            <a:ln w="28575">
              <a:solidFill>
                <a:schemeClr val="tx1">
                  <a:lumMod val="65000"/>
                  <a:lumOff val="35000"/>
                </a:schemeClr>
              </a:solidFill>
              <a:miter lim="800000"/>
              <a:headEnd/>
              <a:tailEnd type="triangle" w="sm" len="sm"/>
            </a:ln>
            <a:effectLst>
              <a:outerShdw blurRad="63500" sx="102000" sy="102000" algn="ctr" rotWithShape="0">
                <a:prstClr val="black">
                  <a:alpha val="40000"/>
                </a:prstClr>
              </a:outerShdw>
            </a:effectLst>
          </p:spPr>
        </p:cxnSp>
        <p:cxnSp>
          <p:nvCxnSpPr>
            <p:cNvPr id="440" name="AutoShape 42"/>
            <p:cNvCxnSpPr>
              <a:cxnSpLocks noChangeShapeType="1"/>
              <a:stCxn id="428" idx="2"/>
              <a:endCxn id="417" idx="1"/>
            </p:cNvCxnSpPr>
            <p:nvPr/>
          </p:nvCxnSpPr>
          <p:spPr bwMode="auto">
            <a:xfrm rot="5400000" flipH="1">
              <a:off x="1605294" y="28127913"/>
              <a:ext cx="1511721" cy="3041193"/>
            </a:xfrm>
            <a:prstGeom prst="bentConnector4">
              <a:avLst>
                <a:gd name="adj1" fmla="val -7413"/>
                <a:gd name="adj2" fmla="val 107517"/>
              </a:avLst>
            </a:prstGeom>
            <a:noFill/>
            <a:ln w="28575">
              <a:solidFill>
                <a:schemeClr val="tx1">
                  <a:lumMod val="65000"/>
                  <a:lumOff val="35000"/>
                </a:schemeClr>
              </a:solidFill>
              <a:miter lim="800000"/>
              <a:headEnd/>
              <a:tailEnd type="triangle" w="sm" len="sm"/>
            </a:ln>
            <a:effectLst>
              <a:outerShdw blurRad="63500" sx="102000" sy="102000" algn="ctr" rotWithShape="0">
                <a:prstClr val="black">
                  <a:alpha val="40000"/>
                </a:prstClr>
              </a:outerShdw>
            </a:effectLst>
          </p:spPr>
        </p:cxnSp>
        <p:cxnSp>
          <p:nvCxnSpPr>
            <p:cNvPr id="441" name="AutoShape 43"/>
            <p:cNvCxnSpPr>
              <a:cxnSpLocks noChangeShapeType="1"/>
              <a:stCxn id="423" idx="2"/>
              <a:endCxn id="424" idx="1"/>
            </p:cNvCxnSpPr>
            <p:nvPr/>
          </p:nvCxnSpPr>
          <p:spPr bwMode="auto">
            <a:xfrm rot="5400000">
              <a:off x="5412454" y="29699996"/>
              <a:ext cx="232469" cy="450542"/>
            </a:xfrm>
            <a:prstGeom prst="bentConnector3">
              <a:avLst>
                <a:gd name="adj1" fmla="val 50000"/>
              </a:avLst>
            </a:prstGeom>
            <a:noFill/>
            <a:ln w="28575">
              <a:solidFill>
                <a:schemeClr val="tx1">
                  <a:lumMod val="65000"/>
                  <a:lumOff val="35000"/>
                </a:schemeClr>
              </a:solidFill>
              <a:miter lim="800000"/>
              <a:headEnd/>
              <a:tailEnd type="triangle" w="sm" len="sm"/>
            </a:ln>
            <a:effectLst>
              <a:outerShdw blurRad="63500" sx="102000" sy="102000" algn="ctr" rotWithShape="0">
                <a:prstClr val="black">
                  <a:alpha val="40000"/>
                </a:prstClr>
              </a:outerShdw>
            </a:effectLst>
          </p:spPr>
        </p:cxnSp>
        <p:cxnSp>
          <p:nvCxnSpPr>
            <p:cNvPr id="442" name="AutoShape 44"/>
            <p:cNvCxnSpPr>
              <a:cxnSpLocks noChangeShapeType="1"/>
              <a:stCxn id="423" idx="2"/>
              <a:endCxn id="425" idx="0"/>
            </p:cNvCxnSpPr>
            <p:nvPr/>
          </p:nvCxnSpPr>
          <p:spPr bwMode="auto">
            <a:xfrm rot="16200000" flipH="1">
              <a:off x="5859935" y="29703056"/>
              <a:ext cx="236189" cy="448141"/>
            </a:xfrm>
            <a:prstGeom prst="bentConnector3">
              <a:avLst>
                <a:gd name="adj1" fmla="val 50000"/>
              </a:avLst>
            </a:prstGeom>
            <a:noFill/>
            <a:ln w="28575">
              <a:solidFill>
                <a:schemeClr val="tx1">
                  <a:lumMod val="65000"/>
                  <a:lumOff val="35000"/>
                </a:schemeClr>
              </a:solidFill>
              <a:miter lim="800000"/>
              <a:headEnd/>
              <a:tailEnd type="triangle" w="sm" len="sm"/>
            </a:ln>
            <a:effectLst>
              <a:outerShdw blurRad="63500" sx="102000" sy="102000" algn="ctr" rotWithShape="0">
                <a:prstClr val="black">
                  <a:alpha val="40000"/>
                </a:prstClr>
              </a:outerShdw>
            </a:effectLst>
          </p:spPr>
        </p:cxnSp>
        <p:sp>
          <p:nvSpPr>
            <p:cNvPr id="443" name="Text Box 45"/>
            <p:cNvSpPr txBox="1">
              <a:spLocks noChangeArrowheads="1"/>
            </p:cNvSpPr>
            <p:nvPr/>
          </p:nvSpPr>
          <p:spPr bwMode="auto">
            <a:xfrm>
              <a:off x="5396101" y="28221223"/>
              <a:ext cx="297517" cy="276999"/>
            </a:xfrm>
            <a:prstGeom prst="rect">
              <a:avLst/>
            </a:prstGeom>
            <a:solidFill>
              <a:schemeClr val="bg1">
                <a:lumMod val="95000"/>
              </a:schemeClr>
            </a:soli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lIns="45720" rIns="45720" anchorCtr="1">
              <a:spAutoFit/>
            </a:bodyPr>
            <a:lstStyle/>
            <a:p>
              <a:r>
                <a:rPr lang="en-CA" sz="1200" b="1" dirty="0">
                  <a:effectLst>
                    <a:outerShdw blurRad="25400" dist="12700" dir="5400000" algn="t" rotWithShape="0">
                      <a:prstClr val="black">
                        <a:alpha val="32000"/>
                      </a:prstClr>
                    </a:outerShdw>
                  </a:effectLst>
                </a:rPr>
                <a:t>NO</a:t>
              </a:r>
              <a:endParaRPr lang="en-US" sz="1200" b="1" dirty="0">
                <a:effectLst>
                  <a:outerShdw blurRad="25400" dist="12700" dir="5400000" algn="t" rotWithShape="0">
                    <a:prstClr val="black">
                      <a:alpha val="32000"/>
                    </a:prstClr>
                  </a:outerShdw>
                </a:effectLst>
              </a:endParaRPr>
            </a:p>
          </p:txBody>
        </p:sp>
        <p:sp>
          <p:nvSpPr>
            <p:cNvPr id="444" name="Text Box 46"/>
            <p:cNvSpPr txBox="1">
              <a:spLocks noChangeArrowheads="1"/>
            </p:cNvSpPr>
            <p:nvPr/>
          </p:nvSpPr>
          <p:spPr bwMode="auto">
            <a:xfrm>
              <a:off x="3712924" y="28226969"/>
              <a:ext cx="318485" cy="276999"/>
            </a:xfrm>
            <a:prstGeom prst="rect">
              <a:avLst/>
            </a:prstGeom>
            <a:solidFill>
              <a:schemeClr val="bg1">
                <a:lumMod val="95000"/>
              </a:schemeClr>
            </a:soli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none" lIns="45720" rIns="45720" anchorCtr="1">
              <a:spAutoFit/>
            </a:bodyPr>
            <a:lstStyle/>
            <a:p>
              <a:r>
                <a:rPr lang="en-CA" sz="1200" b="1" dirty="0">
                  <a:effectLst>
                    <a:outerShdw blurRad="25400" dist="12700" dir="5400000" algn="t" rotWithShape="0">
                      <a:prstClr val="black">
                        <a:alpha val="32000"/>
                      </a:prstClr>
                    </a:outerShdw>
                  </a:effectLst>
                </a:rPr>
                <a:t>YES</a:t>
              </a:r>
              <a:endParaRPr lang="en-US" sz="1200" b="1" dirty="0">
                <a:effectLst>
                  <a:outerShdw blurRad="25400" dist="12700" dir="5400000" algn="t" rotWithShape="0">
                    <a:prstClr val="black">
                      <a:alpha val="32000"/>
                    </a:prstClr>
                  </a:outerShdw>
                </a:effectLst>
              </a:endParaRPr>
            </a:p>
          </p:txBody>
        </p:sp>
        <p:sp>
          <p:nvSpPr>
            <p:cNvPr id="446" name="AutoShape 49"/>
            <p:cNvSpPr>
              <a:spLocks noChangeArrowheads="1"/>
            </p:cNvSpPr>
            <p:nvPr/>
          </p:nvSpPr>
          <p:spPr bwMode="auto">
            <a:xfrm>
              <a:off x="7003083" y="29613174"/>
              <a:ext cx="1656184" cy="864096"/>
            </a:xfrm>
            <a:prstGeom prst="roundRect">
              <a:avLst>
                <a:gd name="adj" fmla="val 17529"/>
              </a:avLst>
            </a:prstGeom>
            <a:solidFill>
              <a:schemeClr val="accent6">
                <a:lumMod val="20000"/>
                <a:lumOff val="80000"/>
              </a:schemeClr>
            </a:solidFill>
            <a:ln w="19050">
              <a:noFill/>
              <a:round/>
              <a:headEnd/>
              <a:tailEnd/>
            </a:ln>
            <a:effectLst>
              <a:outerShdw blurRad="63500" sx="102000" sy="102000" algn="ctr" rotWithShape="0">
                <a:prstClr val="black">
                  <a:alpha val="40000"/>
                </a:prstClr>
              </a:outerShdw>
            </a:effectLst>
            <a:scene3d>
              <a:camera prst="orthographicFront"/>
              <a:lightRig rig="threePt" dir="t"/>
            </a:scene3d>
            <a:sp3d>
              <a:bevelT/>
            </a:sp3d>
          </p:spPr>
          <p:txBody>
            <a:bodyPr lIns="18288" rIns="18288" anchor="ctr" anchorCtr="1"/>
            <a:lstStyle/>
            <a:p>
              <a:pPr>
                <a:lnSpc>
                  <a:spcPct val="140000"/>
                </a:lnSpc>
              </a:pPr>
              <a:r>
                <a:rPr lang="en-CA" sz="1000" cap="small" dirty="0">
                  <a:effectLst>
                    <a:outerShdw blurRad="25400" dist="12700" dir="5400000" algn="t" rotWithShape="0">
                      <a:prstClr val="black">
                        <a:alpha val="32000"/>
                      </a:prstClr>
                    </a:outerShdw>
                  </a:effectLst>
                </a:rPr>
                <a:t>Area for Improvement:</a:t>
              </a:r>
            </a:p>
            <a:p>
              <a:pPr>
                <a:lnSpc>
                  <a:spcPct val="140000"/>
                </a:lnSpc>
              </a:pPr>
              <a:r>
                <a:rPr lang="en-CA" sz="800" dirty="0">
                  <a:effectLst>
                    <a:outerShdw blurRad="25400" dist="12700" dir="5400000" algn="t" rotWithShape="0">
                      <a:prstClr val="black">
                        <a:alpha val="32000"/>
                      </a:prstClr>
                    </a:outerShdw>
                  </a:effectLst>
                </a:rPr>
                <a:t>Current configuration allows fill rate to exceed </a:t>
              </a:r>
              <a:r>
                <a:rPr lang="en-CA" sz="800" dirty="0" smtClean="0">
                  <a:effectLst>
                    <a:outerShdw blurRad="25400" dist="12700" dir="5400000" algn="t" rotWithShape="0">
                      <a:prstClr val="black">
                        <a:alpha val="32000"/>
                      </a:prstClr>
                    </a:outerShdw>
                  </a:effectLst>
                </a:rPr>
                <a:t>15g/s (lift) , posing a safety hazard</a:t>
              </a:r>
              <a:endParaRPr lang="en-US" sz="800" i="0" dirty="0">
                <a:effectLst>
                  <a:outerShdw blurRad="25400" dist="12700" dir="5400000" algn="t" rotWithShape="0">
                    <a:prstClr val="black">
                      <a:alpha val="32000"/>
                    </a:prstClr>
                  </a:outerShdw>
                </a:effectLst>
              </a:endParaRPr>
            </a:p>
          </p:txBody>
        </p:sp>
        <p:sp>
          <p:nvSpPr>
            <p:cNvPr id="447" name="Rounded Rectangle 446"/>
            <p:cNvSpPr/>
            <p:nvPr/>
          </p:nvSpPr>
          <p:spPr>
            <a:xfrm>
              <a:off x="7003083" y="27236910"/>
              <a:ext cx="1656184" cy="2304256"/>
            </a:xfrm>
            <a:prstGeom prst="roundRect">
              <a:avLst>
                <a:gd name="adj" fmla="val 7465"/>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CA" sz="1000" cap="small" dirty="0" smtClean="0">
                  <a:solidFill>
                    <a:schemeClr val="tx1"/>
                  </a:solidFill>
                  <a:effectLst>
                    <a:outerShdw blurRad="25400" dist="12700" dir="5400000" algn="t" rotWithShape="0">
                      <a:prstClr val="black">
                        <a:alpha val="32000"/>
                      </a:prstClr>
                    </a:outerShdw>
                  </a:effectLst>
                </a:rPr>
                <a:t>Known Parameters:</a:t>
              </a: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Target ascent rate: </a:t>
              </a:r>
              <a:r>
                <a:rPr lang="en-CA" sz="800" dirty="0" smtClean="0">
                  <a:solidFill>
                    <a:schemeClr val="tx1"/>
                  </a:solidFill>
                  <a:effectLst>
                    <a:outerShdw blurRad="25400" dist="12700" dir="5400000" algn="t" rotWithShape="0">
                      <a:prstClr val="black">
                        <a:alpha val="32000"/>
                      </a:prstClr>
                    </a:outerShdw>
                  </a:effectLst>
                </a:rPr>
                <a:t>4.2~5.4m/s</a:t>
              </a: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Balloon mass: </a:t>
              </a:r>
              <a:r>
                <a:rPr lang="en-CA" sz="800" dirty="0" smtClean="0">
                  <a:solidFill>
                    <a:schemeClr val="tx1"/>
                  </a:solidFill>
                  <a:effectLst>
                    <a:outerShdw blurRad="25400" dist="12700" dir="5400000" algn="t" rotWithShape="0">
                      <a:prstClr val="black">
                        <a:alpha val="32000"/>
                      </a:prstClr>
                    </a:outerShdw>
                  </a:effectLst>
                </a:rPr>
                <a:t>800g</a:t>
              </a: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Total required lift:</a:t>
              </a:r>
              <a:r>
                <a:rPr lang="en-CA" sz="800" dirty="0" smtClean="0">
                  <a:solidFill>
                    <a:schemeClr val="tx1"/>
                  </a:solidFill>
                  <a:effectLst>
                    <a:outerShdw blurRad="25400" dist="12700" dir="5400000" algn="t" rotWithShape="0">
                      <a:prstClr val="black">
                        <a:alpha val="32000"/>
                      </a:prstClr>
                    </a:outerShdw>
                  </a:effectLst>
                </a:rPr>
                <a:t> up to 2000g</a:t>
              </a: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Fill rate (MAX): </a:t>
              </a:r>
              <a:r>
                <a:rPr lang="en-CA" sz="800" dirty="0" smtClean="0">
                  <a:solidFill>
                    <a:schemeClr val="tx1"/>
                  </a:solidFill>
                  <a:effectLst>
                    <a:outerShdw blurRad="25400" dist="12700" dir="5400000" algn="t" rotWithShape="0">
                      <a:prstClr val="black">
                        <a:alpha val="32000"/>
                      </a:prstClr>
                    </a:outerShdw>
                  </a:effectLst>
                </a:rPr>
                <a:t>15g/s (lift)</a:t>
              </a: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Reserve H</a:t>
              </a:r>
              <a:r>
                <a:rPr lang="en-CA" sz="800" b="1" baseline="-25000" dirty="0" smtClean="0">
                  <a:solidFill>
                    <a:schemeClr val="tx1"/>
                  </a:solidFill>
                  <a:effectLst>
                    <a:outerShdw blurRad="25400" dist="12700" dir="5400000" algn="t" rotWithShape="0">
                      <a:prstClr val="black">
                        <a:alpha val="32000"/>
                      </a:prstClr>
                    </a:outerShdw>
                  </a:effectLst>
                </a:rPr>
                <a:t>2</a:t>
              </a:r>
              <a:r>
                <a:rPr lang="en-CA" sz="800" b="1" dirty="0" smtClean="0">
                  <a:solidFill>
                    <a:schemeClr val="tx1"/>
                  </a:solidFill>
                  <a:effectLst>
                    <a:outerShdw blurRad="25400" dist="12700" dir="5400000" algn="t" rotWithShape="0">
                      <a:prstClr val="black">
                        <a:alpha val="32000"/>
                      </a:prstClr>
                    </a:outerShdw>
                  </a:effectLst>
                </a:rPr>
                <a:t> (MIN):</a:t>
              </a:r>
              <a:r>
                <a:rPr lang="en-CA" sz="800" dirty="0" smtClean="0">
                  <a:solidFill>
                    <a:schemeClr val="tx1"/>
                  </a:solidFill>
                  <a:effectLst>
                    <a:outerShdw blurRad="25400" dist="12700" dir="5400000" algn="t" rotWithShape="0">
                      <a:prstClr val="black">
                        <a:alpha val="32000"/>
                      </a:prstClr>
                    </a:outerShdw>
                  </a:effectLst>
                </a:rPr>
                <a:t> 2.5 balloons</a:t>
              </a: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H</a:t>
              </a:r>
              <a:r>
                <a:rPr lang="en-CA" sz="800" b="1" baseline="-25000" dirty="0" smtClean="0">
                  <a:solidFill>
                    <a:schemeClr val="tx1"/>
                  </a:solidFill>
                  <a:effectLst>
                    <a:outerShdw blurRad="25400" dist="12700" dir="5400000" algn="t" rotWithShape="0">
                      <a:prstClr val="black">
                        <a:alpha val="32000"/>
                      </a:prstClr>
                    </a:outerShdw>
                  </a:effectLst>
                </a:rPr>
                <a:t>2</a:t>
              </a:r>
              <a:r>
                <a:rPr lang="en-CA" sz="800" b="1" dirty="0" smtClean="0">
                  <a:solidFill>
                    <a:schemeClr val="tx1"/>
                  </a:solidFill>
                  <a:effectLst>
                    <a:outerShdw blurRad="25400" dist="12700" dir="5400000" algn="t" rotWithShape="0">
                      <a:prstClr val="black">
                        <a:alpha val="32000"/>
                      </a:prstClr>
                    </a:outerShdw>
                  </a:effectLst>
                </a:rPr>
                <a:t> buoyancy</a:t>
              </a:r>
              <a:r>
                <a:rPr lang="en-CA" sz="800" dirty="0" smtClean="0">
                  <a:solidFill>
                    <a:schemeClr val="tx1"/>
                  </a:solidFill>
                  <a:effectLst>
                    <a:outerShdw blurRad="25400" dist="12700" dir="5400000" algn="t" rotWithShape="0">
                      <a:prstClr val="black">
                        <a:alpha val="32000"/>
                      </a:prstClr>
                    </a:outerShdw>
                  </a:effectLst>
                </a:rPr>
                <a:t>: 1120g/m</a:t>
              </a:r>
              <a:r>
                <a:rPr lang="en-CA" sz="800" baseline="30000" dirty="0" smtClean="0">
                  <a:solidFill>
                    <a:schemeClr val="tx1"/>
                  </a:solidFill>
                  <a:effectLst>
                    <a:outerShdw blurRad="25400" dist="12700" dir="5400000" algn="t" rotWithShape="0">
                      <a:prstClr val="black">
                        <a:alpha val="32000"/>
                      </a:prstClr>
                    </a:outerShdw>
                  </a:effectLst>
                </a:rPr>
                <a:t>3</a:t>
              </a:r>
              <a:endParaRPr lang="en-CA" sz="800" dirty="0" smtClean="0">
                <a:solidFill>
                  <a:schemeClr val="tx1"/>
                </a:solidFill>
                <a:effectLst>
                  <a:outerShdw blurRad="25400" dist="12700" dir="5400000" algn="t" rotWithShape="0">
                    <a:prstClr val="black">
                      <a:alpha val="32000"/>
                    </a:prstClr>
                  </a:outerShdw>
                </a:effectLst>
              </a:endParaRPr>
            </a:p>
            <a:p>
              <a:pPr>
                <a:lnSpc>
                  <a:spcPct val="150000"/>
                </a:lnSpc>
              </a:pPr>
              <a:r>
                <a:rPr lang="en-CA" sz="800" b="1" dirty="0" smtClean="0">
                  <a:solidFill>
                    <a:schemeClr val="tx1"/>
                  </a:solidFill>
                  <a:effectLst>
                    <a:outerShdw blurRad="25400" dist="12700" dir="5400000" algn="t" rotWithShape="0">
                      <a:prstClr val="black">
                        <a:alpha val="32000"/>
                      </a:prstClr>
                    </a:outerShdw>
                  </a:effectLst>
                </a:rPr>
                <a:t>Therefore:</a:t>
              </a:r>
            </a:p>
            <a:p>
              <a:pPr>
                <a:lnSpc>
                  <a:spcPct val="150000"/>
                </a:lnSpc>
              </a:pPr>
              <a:r>
                <a:rPr lang="en-CA" sz="800" dirty="0" smtClean="0">
                  <a:solidFill>
                    <a:schemeClr val="tx1"/>
                  </a:solidFill>
                  <a:effectLst>
                    <a:outerShdw blurRad="25400" dist="12700" dir="5400000" algn="t" rotWithShape="0">
                      <a:prstClr val="black">
                        <a:alpha val="32000"/>
                      </a:prstClr>
                    </a:outerShdw>
                  </a:effectLst>
                </a:rPr>
                <a:t>The required minimum storage volume at 200psi is:</a:t>
              </a:r>
            </a:p>
            <a:p>
              <a:pPr algn="ctr">
                <a:lnSpc>
                  <a:spcPct val="150000"/>
                </a:lnSpc>
              </a:pPr>
              <a:r>
                <a:rPr lang="en-CA" sz="800" b="1" dirty="0" smtClean="0">
                  <a:solidFill>
                    <a:schemeClr val="tx1"/>
                  </a:solidFill>
                  <a:effectLst>
                    <a:outerShdw blurRad="25400" dist="12700" dir="5400000" algn="t" rotWithShape="0">
                      <a:prstClr val="black">
                        <a:alpha val="32000"/>
                      </a:prstClr>
                    </a:outerShdw>
                  </a:effectLst>
                </a:rPr>
                <a:t>362.6L</a:t>
              </a:r>
            </a:p>
            <a:p>
              <a:pPr algn="r">
                <a:lnSpc>
                  <a:spcPct val="150000"/>
                </a:lnSpc>
              </a:pPr>
              <a:r>
                <a:rPr lang="en-CA" sz="800" dirty="0" smtClean="0">
                  <a:solidFill>
                    <a:schemeClr val="tx1"/>
                  </a:solidFill>
                  <a:effectLst>
                    <a:outerShdw blurRad="25400" dist="12700" dir="5400000" algn="t" rotWithShape="0">
                      <a:prstClr val="black">
                        <a:alpha val="32000"/>
                      </a:prstClr>
                    </a:outerShdw>
                  </a:effectLst>
                </a:rPr>
                <a:t>Based on NTP</a:t>
              </a:r>
              <a:endParaRPr lang="en-CA" sz="800" dirty="0">
                <a:solidFill>
                  <a:schemeClr val="tx1"/>
                </a:solidFill>
                <a:effectLst>
                  <a:outerShdw blurRad="25400" dist="12700" dir="5400000" algn="t" rotWithShape="0">
                    <a:prstClr val="black">
                      <a:alpha val="32000"/>
                    </a:prstClr>
                  </a:outerShdw>
                </a:effectLst>
              </a:endParaRPr>
            </a:p>
          </p:txBody>
        </p:sp>
        <p:cxnSp>
          <p:nvCxnSpPr>
            <p:cNvPr id="526" name="AutoShape 30"/>
            <p:cNvCxnSpPr>
              <a:cxnSpLocks noChangeShapeType="1"/>
              <a:stCxn id="416" idx="2"/>
              <a:endCxn id="417" idx="0"/>
            </p:cNvCxnSpPr>
            <p:nvPr/>
          </p:nvCxnSpPr>
          <p:spPr bwMode="auto">
            <a:xfrm rot="5400000">
              <a:off x="1657189" y="28604616"/>
              <a:ext cx="144908" cy="1588"/>
            </a:xfrm>
            <a:prstGeom prst="straightConnector1">
              <a:avLst/>
            </a:prstGeom>
            <a:noFill/>
            <a:ln w="28575">
              <a:solidFill>
                <a:schemeClr val="tx1">
                  <a:lumMod val="65000"/>
                  <a:lumOff val="35000"/>
                </a:schemeClr>
              </a:solidFill>
              <a:round/>
              <a:headEnd/>
              <a:tailEnd type="triangle" w="sm" len="sm"/>
            </a:ln>
            <a:effectLst>
              <a:outerShdw blurRad="63500" sx="102000" sy="102000" algn="ctr" rotWithShape="0">
                <a:prstClr val="black">
                  <a:alpha val="40000"/>
                </a:prstClr>
              </a:outerShdw>
            </a:effectLst>
          </p:spPr>
        </p:cxnSp>
      </p:grpSp>
      <p:sp>
        <p:nvSpPr>
          <p:cNvPr id="540" name="Rounded Rectangle 539"/>
          <p:cNvSpPr/>
          <p:nvPr/>
        </p:nvSpPr>
        <p:spPr>
          <a:xfrm>
            <a:off x="9451355" y="18811974"/>
            <a:ext cx="11520000" cy="11233248"/>
          </a:xfrm>
          <a:prstGeom prst="roundRect">
            <a:avLst>
              <a:gd name="adj" fmla="val 4341"/>
            </a:avLst>
          </a:prstGeom>
          <a:gradFill>
            <a:gsLst>
              <a:gs pos="0">
                <a:schemeClr val="accent2">
                  <a:lumMod val="60000"/>
                  <a:lumOff val="40000"/>
                </a:schemeClr>
              </a:gs>
              <a:gs pos="80000">
                <a:schemeClr val="accent2">
                  <a:lumMod val="40000"/>
                  <a:lumOff val="60000"/>
                </a:schemeClr>
              </a:gs>
              <a:gs pos="100000">
                <a:schemeClr val="accent2">
                  <a:lumMod val="20000"/>
                  <a:lumOff val="80000"/>
                </a:schemeClr>
              </a:gs>
            </a:gsLs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lIns="108000" rIns="108000" rtlCol="0" anchor="ctr"/>
          <a:lstStyle/>
          <a:p>
            <a:pPr algn="ctr"/>
            <a:endParaRPr lang="en-CA" dirty="0"/>
          </a:p>
        </p:txBody>
      </p:sp>
      <p:sp>
        <p:nvSpPr>
          <p:cNvPr id="541" name="Rectangle 540"/>
          <p:cNvSpPr/>
          <p:nvPr/>
        </p:nvSpPr>
        <p:spPr>
          <a:xfrm>
            <a:off x="9604392" y="18955990"/>
            <a:ext cx="2871299" cy="400110"/>
          </a:xfrm>
          <a:prstGeom prst="rect">
            <a:avLst/>
          </a:prstGeom>
          <a:noFill/>
        </p:spPr>
        <p:txBody>
          <a:bodyPr wrap="none" lIns="91440" tIns="45720" rIns="91440" bIns="45720">
            <a:spAutoFit/>
          </a:bodyPr>
          <a:lstStyle/>
          <a:p>
            <a:pPr algn="ctr"/>
            <a:r>
              <a:rPr lang="en-US" sz="2000" b="1" dirty="0" smtClean="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HOGEN Requirements:</a:t>
            </a:r>
            <a:endParaRPr lang="en-US" sz="2000" b="1" dirty="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748" name="Rectangle 747"/>
          <p:cNvSpPr/>
          <p:nvPr/>
        </p:nvSpPr>
        <p:spPr>
          <a:xfrm>
            <a:off x="9595371" y="19388038"/>
            <a:ext cx="5616624" cy="3046988"/>
          </a:xfrm>
          <a:prstGeom prst="rect">
            <a:avLst/>
          </a:prstGeom>
        </p:spPr>
        <p:txBody>
          <a:bodyPr wrap="square">
            <a:spAutoFit/>
          </a:bodyPr>
          <a:lstStyle/>
          <a:p>
            <a:pPr>
              <a:lnSpc>
                <a:spcPct val="160000"/>
              </a:lnSpc>
            </a:pPr>
            <a:r>
              <a:rPr lang="en-CA" sz="1200" cap="small" dirty="0" smtClean="0">
                <a:effectLst>
                  <a:outerShdw blurRad="38100" dist="25400" dir="5400000" algn="t" rotWithShape="0">
                    <a:prstClr val="black">
                      <a:alpha val="30000"/>
                    </a:prstClr>
                  </a:outerShdw>
                </a:effectLst>
              </a:rPr>
              <a:t>The HOGEN S40 Generator: </a:t>
            </a:r>
          </a:p>
          <a:p>
            <a:pPr>
              <a:lnSpc>
                <a:spcPct val="160000"/>
              </a:lnSpc>
              <a:buFontTx/>
              <a:buChar char="•"/>
            </a:pPr>
            <a:r>
              <a:rPr lang="en-CA" sz="1200" dirty="0" smtClean="0">
                <a:effectLst>
                  <a:outerShdw blurRad="38100" dist="25400" dir="5400000" algn="t" rotWithShape="0">
                    <a:prstClr val="black">
                      <a:alpha val="30000"/>
                    </a:prstClr>
                  </a:outerShdw>
                </a:effectLst>
              </a:rPr>
              <a:t> Uses a caustic free Proton Exchange Membrane (PEM) producing 99.9995% purity H</a:t>
            </a:r>
            <a:r>
              <a:rPr lang="en-CA" sz="1200" baseline="-25000" dirty="0" smtClean="0">
                <a:effectLst>
                  <a:outerShdw blurRad="38100" dist="25400" dir="5400000" algn="t" rotWithShape="0">
                    <a:prstClr val="black">
                      <a:alpha val="30000"/>
                    </a:prstClr>
                  </a:outerShdw>
                </a:effectLst>
              </a:rPr>
              <a:t>2</a:t>
            </a:r>
          </a:p>
          <a:p>
            <a:pPr>
              <a:lnSpc>
                <a:spcPct val="160000"/>
              </a:lnSpc>
              <a:buFontTx/>
              <a:buChar char="•"/>
            </a:pPr>
            <a:r>
              <a:rPr lang="en-CA" sz="1200" dirty="0" smtClean="0">
                <a:effectLst>
                  <a:outerShdw blurRad="38100" dist="25400" dir="5400000" algn="t" rotWithShape="0">
                    <a:prstClr val="black">
                      <a:alpha val="30000"/>
                    </a:prstClr>
                  </a:outerShdw>
                </a:effectLst>
              </a:rPr>
              <a:t> Integrated, automated, ‘site ready’ enclosure with tank fill and load following capability</a:t>
            </a:r>
          </a:p>
          <a:p>
            <a:pPr>
              <a:lnSpc>
                <a:spcPct val="160000"/>
              </a:lnSpc>
              <a:buFontTx/>
              <a:buChar char="•"/>
            </a:pPr>
            <a:r>
              <a:rPr lang="en-CA" sz="1200" dirty="0" smtClean="0">
                <a:effectLst>
                  <a:outerShdw blurRad="38100" dist="25400" dir="5400000" algn="t" rotWithShape="0">
                    <a:prstClr val="black">
                      <a:alpha val="30000"/>
                    </a:prstClr>
                  </a:outerShdw>
                </a:effectLst>
              </a:rPr>
              <a:t> Fully automatic control for unattended operation, capable of 100% duty cycle</a:t>
            </a:r>
          </a:p>
          <a:p>
            <a:pPr>
              <a:lnSpc>
                <a:spcPct val="160000"/>
              </a:lnSpc>
              <a:buFontTx/>
              <a:buChar char="•"/>
            </a:pPr>
            <a:r>
              <a:rPr lang="en-CA" sz="1200" dirty="0" smtClean="0">
                <a:effectLst>
                  <a:outerShdw blurRad="38100" dist="25400" dir="5400000" algn="t" rotWithShape="0">
                    <a:prstClr val="black">
                      <a:alpha val="30000"/>
                    </a:prstClr>
                  </a:outerShdw>
                </a:effectLst>
              </a:rPr>
              <a:t> Outputs and inputs available for complete integration with building safety systems</a:t>
            </a:r>
          </a:p>
          <a:p>
            <a:pPr>
              <a:lnSpc>
                <a:spcPct val="160000"/>
              </a:lnSpc>
              <a:buFontTx/>
              <a:buChar char="•"/>
            </a:pPr>
            <a:r>
              <a:rPr lang="en-CA" sz="1200" dirty="0" smtClean="0">
                <a:effectLst>
                  <a:outerShdw blurRad="38100" dist="25400" dir="5400000" algn="t" rotWithShape="0">
                    <a:prstClr val="black">
                      <a:alpha val="30000"/>
                    </a:prstClr>
                  </a:outerShdw>
                </a:effectLst>
              </a:rPr>
              <a:t> Ethernet connectivity for remote telemetry</a:t>
            </a:r>
          </a:p>
          <a:p>
            <a:pPr>
              <a:lnSpc>
                <a:spcPct val="160000"/>
              </a:lnSpc>
              <a:buFontTx/>
              <a:buChar char="•"/>
            </a:pPr>
            <a:r>
              <a:rPr lang="en-CA" sz="1200" dirty="0" smtClean="0">
                <a:effectLst>
                  <a:outerShdw blurRad="38100" dist="25400" dir="5400000" algn="t" rotWithShape="0">
                    <a:prstClr val="black">
                      <a:alpha val="30000"/>
                    </a:prstClr>
                  </a:outerShdw>
                </a:effectLst>
              </a:rPr>
              <a:t> 1.05m3/hr H</a:t>
            </a:r>
            <a:r>
              <a:rPr lang="en-CA" sz="1200" baseline="-25000" dirty="0" smtClean="0">
                <a:effectLst>
                  <a:outerShdw blurRad="38100" dist="25400" dir="5400000" algn="t" rotWithShape="0">
                    <a:prstClr val="black">
                      <a:alpha val="30000"/>
                    </a:prstClr>
                  </a:outerShdw>
                </a:effectLst>
              </a:rPr>
              <a:t>2</a:t>
            </a:r>
            <a:r>
              <a:rPr lang="en-CA" sz="1200" dirty="0" smtClean="0">
                <a:effectLst>
                  <a:outerShdw blurRad="38100" dist="25400" dir="5400000" algn="t" rotWithShape="0">
                    <a:prstClr val="black">
                      <a:alpha val="30000"/>
                    </a:prstClr>
                  </a:outerShdw>
                </a:effectLst>
              </a:rPr>
              <a:t> output with 0~100% net delivery turndown range </a:t>
            </a:r>
          </a:p>
          <a:p>
            <a:pPr>
              <a:lnSpc>
                <a:spcPct val="160000"/>
              </a:lnSpc>
              <a:buFontTx/>
              <a:buChar char="•"/>
            </a:pPr>
            <a:r>
              <a:rPr lang="en-CA" sz="1200" dirty="0" smtClean="0">
                <a:effectLst>
                  <a:outerShdw blurRad="38100" dist="25400" dir="5400000" algn="t" rotWithShape="0">
                    <a:prstClr val="black">
                      <a:alpha val="30000"/>
                    </a:prstClr>
                  </a:outerShdw>
                </a:effectLst>
              </a:rPr>
              <a:t> 0.94L/hr water consumption (ASTM Type2 minimum required)</a:t>
            </a:r>
          </a:p>
          <a:p>
            <a:pPr>
              <a:lnSpc>
                <a:spcPct val="160000"/>
              </a:lnSpc>
              <a:buFontTx/>
              <a:buChar char="•"/>
            </a:pPr>
            <a:r>
              <a:rPr lang="en-CA" sz="1200" dirty="0" smtClean="0">
                <a:effectLst>
                  <a:outerShdw blurRad="38100" dist="25400" dir="5400000" algn="t" rotWithShape="0">
                    <a:prstClr val="black">
                      <a:alpha val="30000"/>
                    </a:prstClr>
                  </a:outerShdw>
                </a:effectLst>
              </a:rPr>
              <a:t> Delivery pressure of 200psi without requiring a </a:t>
            </a:r>
            <a:r>
              <a:rPr lang="en-CA" sz="1200" dirty="0" smtClean="0">
                <a:effectLst>
                  <a:outerShdw blurRad="38100" dist="12700" dir="5400000" algn="t" rotWithShape="0">
                    <a:prstClr val="black">
                      <a:alpha val="30000"/>
                    </a:prstClr>
                  </a:outerShdw>
                </a:effectLst>
              </a:rPr>
              <a:t>compressor</a:t>
            </a:r>
          </a:p>
        </p:txBody>
      </p:sp>
      <p:sp>
        <p:nvSpPr>
          <p:cNvPr id="750" name="Rounded Rectangle 749"/>
          <p:cNvSpPr/>
          <p:nvPr/>
        </p:nvSpPr>
        <p:spPr>
          <a:xfrm>
            <a:off x="21116651" y="12043222"/>
            <a:ext cx="8856984" cy="9289032"/>
          </a:xfrm>
          <a:prstGeom prst="roundRect">
            <a:avLst>
              <a:gd name="adj" fmla="val 4684"/>
            </a:avLst>
          </a:prstGeom>
          <a:gradFill>
            <a:gsLst>
              <a:gs pos="0">
                <a:schemeClr val="accent3">
                  <a:lumMod val="60000"/>
                  <a:lumOff val="40000"/>
                </a:schemeClr>
              </a:gs>
              <a:gs pos="80000">
                <a:schemeClr val="accent3">
                  <a:lumMod val="40000"/>
                  <a:lumOff val="60000"/>
                </a:schemeClr>
              </a:gs>
              <a:gs pos="100000">
                <a:schemeClr val="accent3">
                  <a:lumMod val="20000"/>
                  <a:lumOff val="80000"/>
                </a:schemeClr>
              </a:gs>
            </a:gsLs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
        <p:nvSpPr>
          <p:cNvPr id="751" name="Rectangle 750"/>
          <p:cNvSpPr/>
          <p:nvPr/>
        </p:nvSpPr>
        <p:spPr>
          <a:xfrm>
            <a:off x="21260667" y="12187238"/>
            <a:ext cx="3514873" cy="400110"/>
          </a:xfrm>
          <a:prstGeom prst="rect">
            <a:avLst/>
          </a:prstGeom>
          <a:noFill/>
        </p:spPr>
        <p:txBody>
          <a:bodyPr wrap="none" lIns="91440" tIns="45720" rIns="91440" bIns="45720">
            <a:spAutoFit/>
          </a:bodyPr>
          <a:lstStyle/>
          <a:p>
            <a:pPr algn="ctr"/>
            <a:r>
              <a:rPr lang="en-US" sz="2000" b="1" dirty="0" smtClean="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Past Problem History (PPH):</a:t>
            </a:r>
            <a:endParaRPr lang="en-US" sz="2000" b="1" dirty="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785" name="AutoShape 238"/>
          <p:cNvSpPr>
            <a:spLocks noChangeArrowheads="1"/>
          </p:cNvSpPr>
          <p:nvPr/>
        </p:nvSpPr>
        <p:spPr bwMode="auto">
          <a:xfrm>
            <a:off x="15284003" y="21620286"/>
            <a:ext cx="5472608" cy="936104"/>
          </a:xfrm>
          <a:prstGeom prst="roundRect">
            <a:avLst>
              <a:gd name="adj" fmla="val 9870"/>
            </a:avLst>
          </a:prstGeom>
          <a:solidFill>
            <a:srgbClr val="EAEAEA"/>
          </a:solidFill>
          <a:ln w="19050">
            <a:noFill/>
            <a:round/>
            <a:headEnd/>
            <a:tailEnd/>
          </a:ln>
          <a:effectLst/>
          <a:scene3d>
            <a:camera prst="orthographicFront">
              <a:rot lat="0" lon="0" rev="0"/>
            </a:camera>
            <a:lightRig rig="chilly" dir="t">
              <a:rot lat="0" lon="0" rev="18480000"/>
            </a:lightRig>
          </a:scene3d>
          <a:sp3d prstMaterial="clear">
            <a:bevelT h="63500"/>
          </a:sp3d>
        </p:spPr>
        <p:txBody>
          <a:bodyPr lIns="108000" rIns="108000" anchor="ctr" anchorCtr="1"/>
          <a:lstStyle/>
          <a:p>
            <a:pPr algn="just">
              <a:lnSpc>
                <a:spcPct val="140000"/>
              </a:lnSpc>
            </a:pPr>
            <a:r>
              <a:rPr lang="en-US" sz="800" dirty="0" smtClean="0">
                <a:effectLst>
                  <a:outerShdw blurRad="25400" dist="12700" dir="5400000" algn="t" rotWithShape="0">
                    <a:prstClr val="black">
                      <a:alpha val="29000"/>
                    </a:prstClr>
                  </a:outerShdw>
                </a:effectLst>
              </a:rPr>
              <a:t>The </a:t>
            </a:r>
            <a:r>
              <a:rPr lang="en-US" sz="800" dirty="0">
                <a:effectLst>
                  <a:outerShdw blurRad="25400" dist="12700" dir="5400000" algn="t" rotWithShape="0">
                    <a:prstClr val="black">
                      <a:alpha val="29000"/>
                    </a:prstClr>
                  </a:outerShdw>
                </a:effectLst>
              </a:rPr>
              <a:t>PEM Electrolysis process splits water into hydrogen and oxygen, producing hydrogen directly at pressure </a:t>
            </a:r>
            <a:r>
              <a:rPr lang="en-US" sz="800" b="1" dirty="0">
                <a:effectLst>
                  <a:outerShdw blurRad="25400" dist="12700" dir="5400000" algn="t" rotWithShape="0">
                    <a:prstClr val="black">
                      <a:alpha val="29000"/>
                    </a:prstClr>
                  </a:outerShdw>
                </a:effectLst>
              </a:rPr>
              <a:t>without mechanical compression</a:t>
            </a:r>
            <a:r>
              <a:rPr lang="en-US" sz="800" dirty="0">
                <a:effectLst>
                  <a:outerShdw blurRad="25400" dist="12700" dir="5400000" algn="t" rotWithShape="0">
                    <a:prstClr val="black">
                      <a:alpha val="29000"/>
                    </a:prstClr>
                  </a:outerShdw>
                </a:effectLst>
              </a:rPr>
              <a:t>. As shown, water (H</a:t>
            </a:r>
            <a:r>
              <a:rPr lang="en-US" sz="800" baseline="-25000" dirty="0">
                <a:effectLst>
                  <a:outerShdw blurRad="25400" dist="12700" dir="5400000" algn="t" rotWithShape="0">
                    <a:prstClr val="black">
                      <a:alpha val="29000"/>
                    </a:prstClr>
                  </a:outerShdw>
                </a:effectLst>
              </a:rPr>
              <a:t>2</a:t>
            </a:r>
            <a:r>
              <a:rPr lang="en-US" sz="800" dirty="0">
                <a:effectLst>
                  <a:outerShdw blurRad="25400" dist="12700" dir="5400000" algn="t" rotWithShape="0">
                    <a:prstClr val="black">
                      <a:alpha val="29000"/>
                    </a:prstClr>
                  </a:outerShdw>
                </a:effectLst>
              </a:rPr>
              <a:t>O), enters the cell and is split at the surface of the membrane by a catalyst to form protons, electrons. and gaseous </a:t>
            </a:r>
            <a:r>
              <a:rPr lang="en-US" sz="800" dirty="0" smtClean="0">
                <a:effectLst>
                  <a:outerShdw blurRad="25400" dist="12700" dir="5400000" algn="t" rotWithShape="0">
                    <a:prstClr val="black">
                      <a:alpha val="29000"/>
                    </a:prstClr>
                  </a:outerShdw>
                </a:effectLst>
              </a:rPr>
              <a:t>oxygen. The </a:t>
            </a:r>
            <a:r>
              <a:rPr lang="en-US" sz="800" dirty="0">
                <a:effectLst>
                  <a:outerShdw blurRad="25400" dist="12700" dir="5400000" algn="t" rotWithShape="0">
                    <a:prstClr val="black">
                      <a:alpha val="29000"/>
                    </a:prstClr>
                  </a:outerShdw>
                </a:effectLst>
              </a:rPr>
              <a:t>gaseous oxygen leaves the cell while the protons move through the membrane under the influence of the applied electric field and electrons move through the external </a:t>
            </a:r>
            <a:r>
              <a:rPr lang="en-US" sz="800" dirty="0" smtClean="0">
                <a:effectLst>
                  <a:outerShdw blurRad="25400" dist="12700" dir="5400000" algn="t" rotWithShape="0">
                    <a:prstClr val="black">
                      <a:alpha val="29000"/>
                    </a:prstClr>
                  </a:outerShdw>
                </a:effectLst>
              </a:rPr>
              <a:t>circuit. The </a:t>
            </a:r>
            <a:r>
              <a:rPr lang="en-US" sz="800" dirty="0">
                <a:effectLst>
                  <a:outerShdw blurRad="25400" dist="12700" dir="5400000" algn="t" rotWithShape="0">
                    <a:prstClr val="black">
                      <a:alpha val="29000"/>
                    </a:prstClr>
                  </a:outerShdw>
                </a:effectLst>
              </a:rPr>
              <a:t>protons and electrons combine at the opposite surface to form pure gaseous hydrogen.</a:t>
            </a:r>
          </a:p>
        </p:txBody>
      </p:sp>
      <p:grpSp>
        <p:nvGrpSpPr>
          <p:cNvPr id="544" name="Group 543"/>
          <p:cNvGrpSpPr/>
          <p:nvPr/>
        </p:nvGrpSpPr>
        <p:grpSpPr>
          <a:xfrm>
            <a:off x="15289094" y="19460046"/>
            <a:ext cx="5395509" cy="2072073"/>
            <a:chOff x="366713" y="4119563"/>
            <a:chExt cx="5667375" cy="2176480"/>
          </a:xfrm>
          <a:effectLst>
            <a:outerShdw blurRad="63500" sx="102000" sy="102000" algn="ctr" rotWithShape="0">
              <a:prstClr val="black">
                <a:alpha val="40000"/>
              </a:prstClr>
            </a:outerShdw>
          </a:effectLst>
        </p:grpSpPr>
        <p:sp>
          <p:nvSpPr>
            <p:cNvPr id="545" name="Text Box 11"/>
            <p:cNvSpPr txBox="1">
              <a:spLocks noChangeArrowheads="1"/>
            </p:cNvSpPr>
            <p:nvPr/>
          </p:nvSpPr>
          <p:spPr bwMode="auto">
            <a:xfrm>
              <a:off x="366713" y="4119563"/>
              <a:ext cx="1962150" cy="274637"/>
            </a:xfrm>
            <a:prstGeom prst="rect">
              <a:avLst/>
            </a:prstGeom>
            <a:noFill/>
            <a:ln w="9525">
              <a:noFill/>
              <a:miter lim="800000"/>
              <a:headEnd/>
              <a:tailEnd/>
            </a:ln>
            <a:effectLst/>
          </p:spPr>
          <p:txBody>
            <a:bodyPr wrap="none">
              <a:spAutoFit/>
            </a:bodyPr>
            <a:lstStyle/>
            <a:p>
              <a:pPr>
                <a:lnSpc>
                  <a:spcPct val="100000"/>
                </a:lnSpc>
              </a:pPr>
              <a:r>
                <a:rPr lang="en-CA" sz="1200" b="1" dirty="0"/>
                <a:t>PEM Electrolysis Process</a:t>
              </a:r>
              <a:endParaRPr lang="en-US" sz="1200" b="1" dirty="0"/>
            </a:p>
          </p:txBody>
        </p:sp>
        <p:sp>
          <p:nvSpPr>
            <p:cNvPr id="546" name="Rectangle 29"/>
            <p:cNvSpPr>
              <a:spLocks noChangeArrowheads="1"/>
            </p:cNvSpPr>
            <p:nvPr/>
          </p:nvSpPr>
          <p:spPr bwMode="auto">
            <a:xfrm>
              <a:off x="1922463" y="5851525"/>
              <a:ext cx="346075" cy="230188"/>
            </a:xfrm>
            <a:prstGeom prst="rect">
              <a:avLst/>
            </a:prstGeom>
            <a:solidFill>
              <a:srgbClr val="DDDDDD"/>
            </a:solidFill>
            <a:ln w="12700" algn="ctr">
              <a:solidFill>
                <a:schemeClr val="tx1"/>
              </a:solidFill>
              <a:miter lim="800000"/>
              <a:headEnd/>
              <a:tailEnd/>
            </a:ln>
            <a:effectLst/>
          </p:spPr>
          <p:txBody>
            <a:bodyPr wrap="none" lIns="45720" rIns="45720" anchor="ctr"/>
            <a:lstStyle/>
            <a:p>
              <a:endParaRPr lang="en-CA"/>
            </a:p>
          </p:txBody>
        </p:sp>
        <p:sp>
          <p:nvSpPr>
            <p:cNvPr id="547" name="Rectangle 33"/>
            <p:cNvSpPr>
              <a:spLocks noChangeArrowheads="1"/>
            </p:cNvSpPr>
            <p:nvPr/>
          </p:nvSpPr>
          <p:spPr bwMode="auto">
            <a:xfrm>
              <a:off x="1462088" y="5908675"/>
              <a:ext cx="460375" cy="115888"/>
            </a:xfrm>
            <a:prstGeom prst="rect">
              <a:avLst/>
            </a:prstGeom>
            <a:solidFill>
              <a:srgbClr val="DDDDDD"/>
            </a:solidFill>
            <a:ln w="12700" algn="ctr">
              <a:solidFill>
                <a:schemeClr val="tx1"/>
              </a:solidFill>
              <a:miter lim="800000"/>
              <a:headEnd/>
              <a:tailEnd/>
            </a:ln>
            <a:effectLst/>
          </p:spPr>
          <p:txBody>
            <a:bodyPr wrap="none" lIns="45720" rIns="45720" anchor="ctr"/>
            <a:lstStyle/>
            <a:p>
              <a:endParaRPr lang="en-CA"/>
            </a:p>
          </p:txBody>
        </p:sp>
        <p:grpSp>
          <p:nvGrpSpPr>
            <p:cNvPr id="548" name="Group 35"/>
            <p:cNvGrpSpPr>
              <a:grpSpLocks/>
            </p:cNvGrpSpPr>
            <p:nvPr/>
          </p:nvGrpSpPr>
          <p:grpSpPr bwMode="auto">
            <a:xfrm rot="10800000">
              <a:off x="4975225" y="4814888"/>
              <a:ext cx="517525" cy="230187"/>
              <a:chOff x="1066" y="3648"/>
              <a:chExt cx="326" cy="145"/>
            </a:xfrm>
          </p:grpSpPr>
          <p:sp>
            <p:nvSpPr>
              <p:cNvPr id="746" name="Rectangle 36"/>
              <p:cNvSpPr>
                <a:spLocks noChangeArrowheads="1"/>
              </p:cNvSpPr>
              <p:nvPr/>
            </p:nvSpPr>
            <p:spPr bwMode="auto">
              <a:xfrm>
                <a:off x="1356" y="3648"/>
                <a:ext cx="36" cy="145"/>
              </a:xfrm>
              <a:prstGeom prst="rect">
                <a:avLst/>
              </a:prstGeom>
              <a:solidFill>
                <a:srgbClr val="DDDDDD"/>
              </a:solidFill>
              <a:ln w="12700" algn="ctr">
                <a:solidFill>
                  <a:schemeClr val="tx1"/>
                </a:solidFill>
                <a:miter lim="800000"/>
                <a:headEnd/>
                <a:tailEnd/>
              </a:ln>
              <a:effectLst/>
            </p:spPr>
            <p:txBody>
              <a:bodyPr wrap="none" lIns="45720" rIns="45720" anchor="ctr"/>
              <a:lstStyle/>
              <a:p>
                <a:endParaRPr lang="en-CA"/>
              </a:p>
            </p:txBody>
          </p:sp>
          <p:sp>
            <p:nvSpPr>
              <p:cNvPr id="747" name="Rectangle 37"/>
              <p:cNvSpPr>
                <a:spLocks noChangeArrowheads="1"/>
              </p:cNvSpPr>
              <p:nvPr/>
            </p:nvSpPr>
            <p:spPr bwMode="auto">
              <a:xfrm>
                <a:off x="1066" y="3684"/>
                <a:ext cx="290" cy="73"/>
              </a:xfrm>
              <a:prstGeom prst="rect">
                <a:avLst/>
              </a:prstGeom>
              <a:solidFill>
                <a:srgbClr val="DDDDDD"/>
              </a:solidFill>
              <a:ln w="12700" algn="ctr">
                <a:solidFill>
                  <a:schemeClr val="tx1"/>
                </a:solidFill>
                <a:miter lim="800000"/>
                <a:headEnd/>
                <a:tailEnd/>
              </a:ln>
              <a:effectLst/>
            </p:spPr>
            <p:txBody>
              <a:bodyPr wrap="none" lIns="45720" rIns="45720" anchor="ctr"/>
              <a:lstStyle/>
              <a:p>
                <a:endParaRPr lang="en-CA"/>
              </a:p>
            </p:txBody>
          </p:sp>
        </p:grpSp>
        <p:grpSp>
          <p:nvGrpSpPr>
            <p:cNvPr id="549" name="Group 38"/>
            <p:cNvGrpSpPr>
              <a:grpSpLocks/>
            </p:cNvGrpSpPr>
            <p:nvPr/>
          </p:nvGrpSpPr>
          <p:grpSpPr bwMode="auto">
            <a:xfrm rot="10800000">
              <a:off x="4975225" y="5564188"/>
              <a:ext cx="517525" cy="230187"/>
              <a:chOff x="1066" y="3648"/>
              <a:chExt cx="326" cy="145"/>
            </a:xfrm>
          </p:grpSpPr>
          <p:sp>
            <p:nvSpPr>
              <p:cNvPr id="744" name="Rectangle 39"/>
              <p:cNvSpPr>
                <a:spLocks noChangeArrowheads="1"/>
              </p:cNvSpPr>
              <p:nvPr/>
            </p:nvSpPr>
            <p:spPr bwMode="auto">
              <a:xfrm>
                <a:off x="1356" y="3648"/>
                <a:ext cx="36" cy="145"/>
              </a:xfrm>
              <a:prstGeom prst="rect">
                <a:avLst/>
              </a:prstGeom>
              <a:solidFill>
                <a:srgbClr val="DDDDDD"/>
              </a:solidFill>
              <a:ln w="12700" algn="ctr">
                <a:solidFill>
                  <a:schemeClr val="tx1"/>
                </a:solidFill>
                <a:miter lim="800000"/>
                <a:headEnd/>
                <a:tailEnd/>
              </a:ln>
              <a:effectLst/>
            </p:spPr>
            <p:txBody>
              <a:bodyPr wrap="none" lIns="45720" rIns="45720" anchor="ctr"/>
              <a:lstStyle/>
              <a:p>
                <a:endParaRPr lang="en-CA"/>
              </a:p>
            </p:txBody>
          </p:sp>
          <p:sp>
            <p:nvSpPr>
              <p:cNvPr id="745" name="Rectangle 40"/>
              <p:cNvSpPr>
                <a:spLocks noChangeArrowheads="1"/>
              </p:cNvSpPr>
              <p:nvPr/>
            </p:nvSpPr>
            <p:spPr bwMode="auto">
              <a:xfrm>
                <a:off x="1066" y="3684"/>
                <a:ext cx="290" cy="73"/>
              </a:xfrm>
              <a:prstGeom prst="rect">
                <a:avLst/>
              </a:prstGeom>
              <a:solidFill>
                <a:srgbClr val="DDDDDD"/>
              </a:solidFill>
              <a:ln w="12700" algn="ctr">
                <a:solidFill>
                  <a:schemeClr val="tx1"/>
                </a:solidFill>
                <a:miter lim="800000"/>
                <a:headEnd/>
                <a:tailEnd/>
              </a:ln>
              <a:effectLst/>
            </p:spPr>
            <p:txBody>
              <a:bodyPr wrap="none" lIns="45720" rIns="45720" anchor="ctr"/>
              <a:lstStyle/>
              <a:p>
                <a:endParaRPr lang="en-CA"/>
              </a:p>
            </p:txBody>
          </p:sp>
        </p:grpSp>
        <p:sp>
          <p:nvSpPr>
            <p:cNvPr id="550" name="AutoShape 43"/>
            <p:cNvSpPr>
              <a:spLocks noChangeArrowheads="1"/>
            </p:cNvSpPr>
            <p:nvPr/>
          </p:nvSpPr>
          <p:spPr bwMode="auto">
            <a:xfrm>
              <a:off x="5321300" y="5448300"/>
              <a:ext cx="690563" cy="460375"/>
            </a:xfrm>
            <a:prstGeom prst="rightArrow">
              <a:avLst>
                <a:gd name="adj1" fmla="val 60685"/>
                <a:gd name="adj2" fmla="val 56250"/>
              </a:avLst>
            </a:prstGeom>
            <a:solidFill>
              <a:srgbClr val="FF6600"/>
            </a:solidFill>
            <a:ln w="12700" algn="ctr">
              <a:noFill/>
              <a:miter lim="800000"/>
              <a:headEnd/>
              <a:tailEnd/>
            </a:ln>
            <a:effectLst/>
            <a:scene3d>
              <a:camera prst="orthographicFront"/>
              <a:lightRig rig="threePt" dir="t"/>
            </a:scene3d>
            <a:sp3d>
              <a:bevelT/>
            </a:sp3d>
          </p:spPr>
          <p:txBody>
            <a:bodyPr wrap="none" lIns="45720" rIns="45720" anchor="ctr"/>
            <a:lstStyle/>
            <a:p>
              <a:pPr algn="r"/>
              <a:r>
                <a:rPr lang="en-CA" sz="1000" b="1">
                  <a:solidFill>
                    <a:schemeClr val="tx1"/>
                  </a:solidFill>
                </a:rPr>
                <a:t>O</a:t>
              </a:r>
              <a:r>
                <a:rPr lang="en-CA" sz="1000" b="1" baseline="-25000">
                  <a:solidFill>
                    <a:schemeClr val="tx1"/>
                  </a:solidFill>
                </a:rPr>
                <a:t>2</a:t>
              </a:r>
              <a:r>
                <a:rPr lang="en-CA" sz="1000" b="1">
                  <a:solidFill>
                    <a:schemeClr val="tx1"/>
                  </a:solidFill>
                </a:rPr>
                <a:t>+H</a:t>
              </a:r>
              <a:r>
                <a:rPr lang="en-CA" sz="1000" b="1" baseline="-25000">
                  <a:solidFill>
                    <a:schemeClr val="tx1"/>
                  </a:solidFill>
                </a:rPr>
                <a:t>2</a:t>
              </a:r>
              <a:r>
                <a:rPr lang="en-CA" sz="1000" b="1">
                  <a:solidFill>
                    <a:schemeClr val="tx1"/>
                  </a:solidFill>
                </a:rPr>
                <a:t>O</a:t>
              </a:r>
              <a:endParaRPr lang="en-US" sz="1000" b="1">
                <a:solidFill>
                  <a:schemeClr val="tx1"/>
                </a:solidFill>
              </a:endParaRPr>
            </a:p>
          </p:txBody>
        </p:sp>
        <p:sp>
          <p:nvSpPr>
            <p:cNvPr id="551" name="AutoShape 44"/>
            <p:cNvSpPr>
              <a:spLocks noChangeArrowheads="1"/>
            </p:cNvSpPr>
            <p:nvPr/>
          </p:nvSpPr>
          <p:spPr bwMode="auto">
            <a:xfrm>
              <a:off x="5321300" y="4699000"/>
              <a:ext cx="690563" cy="460375"/>
            </a:xfrm>
            <a:prstGeom prst="rightArrow">
              <a:avLst>
                <a:gd name="adj1" fmla="val 60685"/>
                <a:gd name="adj2" fmla="val 56250"/>
              </a:avLst>
            </a:prstGeom>
            <a:solidFill>
              <a:srgbClr val="FF6600"/>
            </a:solidFill>
            <a:ln w="12700" algn="ctr">
              <a:noFill/>
              <a:miter lim="800000"/>
              <a:headEnd/>
              <a:tailEnd/>
            </a:ln>
            <a:effectLst/>
            <a:scene3d>
              <a:camera prst="orthographicFront"/>
              <a:lightRig rig="threePt" dir="t"/>
            </a:scene3d>
            <a:sp3d>
              <a:bevelT/>
            </a:sp3d>
          </p:spPr>
          <p:txBody>
            <a:bodyPr wrap="none" lIns="45720" rIns="45720" anchor="ctr"/>
            <a:lstStyle/>
            <a:p>
              <a:pPr algn="ctr"/>
              <a:r>
                <a:rPr lang="en-CA" sz="1000" b="1">
                  <a:solidFill>
                    <a:schemeClr val="tx1"/>
                  </a:solidFill>
                </a:rPr>
                <a:t>H</a:t>
              </a:r>
              <a:r>
                <a:rPr lang="en-CA" sz="1000" b="1" baseline="-25000">
                  <a:solidFill>
                    <a:schemeClr val="tx1"/>
                  </a:solidFill>
                </a:rPr>
                <a:t>2</a:t>
              </a:r>
              <a:r>
                <a:rPr lang="en-CA" sz="1000" b="1">
                  <a:solidFill>
                    <a:schemeClr val="tx1"/>
                  </a:solidFill>
                </a:rPr>
                <a:t>+</a:t>
              </a:r>
              <a:r>
                <a:rPr lang="en-CA" sz="1000" b="1" baseline="-25000">
                  <a:solidFill>
                    <a:schemeClr val="tx1"/>
                  </a:solidFill>
                </a:rPr>
                <a:t> </a:t>
              </a:r>
              <a:r>
                <a:rPr lang="en-CA" sz="1000" b="1">
                  <a:solidFill>
                    <a:schemeClr val="tx1"/>
                  </a:solidFill>
                </a:rPr>
                <a:t>H</a:t>
              </a:r>
              <a:r>
                <a:rPr lang="en-CA" sz="1000" b="1" baseline="-25000">
                  <a:solidFill>
                    <a:schemeClr val="tx1"/>
                  </a:solidFill>
                </a:rPr>
                <a:t>2</a:t>
              </a:r>
              <a:r>
                <a:rPr lang="en-CA" sz="1000" b="1">
                  <a:solidFill>
                    <a:schemeClr val="tx1"/>
                  </a:solidFill>
                </a:rPr>
                <a:t>O</a:t>
              </a:r>
              <a:endParaRPr lang="en-US" sz="1000" b="1">
                <a:solidFill>
                  <a:schemeClr val="tx1"/>
                </a:solidFill>
              </a:endParaRPr>
            </a:p>
          </p:txBody>
        </p:sp>
        <p:sp>
          <p:nvSpPr>
            <p:cNvPr id="552" name="AutoShape 45"/>
            <p:cNvSpPr>
              <a:spLocks noChangeArrowheads="1"/>
            </p:cNvSpPr>
            <p:nvPr/>
          </p:nvSpPr>
          <p:spPr bwMode="auto">
            <a:xfrm>
              <a:off x="1001713" y="5737225"/>
              <a:ext cx="690562" cy="460375"/>
            </a:xfrm>
            <a:prstGeom prst="rightArrow">
              <a:avLst>
                <a:gd name="adj1" fmla="val 60685"/>
                <a:gd name="adj2" fmla="val 56250"/>
              </a:avLst>
            </a:prstGeom>
            <a:solidFill>
              <a:srgbClr val="FF6600"/>
            </a:solidFill>
            <a:ln w="12700" algn="ctr">
              <a:noFill/>
              <a:miter lim="800000"/>
              <a:headEnd/>
              <a:tailEnd/>
            </a:ln>
            <a:effectLst/>
            <a:scene3d>
              <a:camera prst="orthographicFront"/>
              <a:lightRig rig="threePt" dir="t"/>
            </a:scene3d>
            <a:sp3d>
              <a:bevelT/>
            </a:sp3d>
          </p:spPr>
          <p:txBody>
            <a:bodyPr wrap="none" lIns="45720" rIns="45720" anchor="ctr"/>
            <a:lstStyle/>
            <a:p>
              <a:pPr algn="ctr"/>
              <a:r>
                <a:rPr lang="en-CA" sz="1000" b="1">
                  <a:solidFill>
                    <a:schemeClr val="tx1"/>
                  </a:solidFill>
                </a:rPr>
                <a:t>H</a:t>
              </a:r>
              <a:r>
                <a:rPr lang="en-CA" sz="1000" b="1" baseline="-25000">
                  <a:solidFill>
                    <a:schemeClr val="tx1"/>
                  </a:solidFill>
                </a:rPr>
                <a:t>2</a:t>
              </a:r>
              <a:r>
                <a:rPr lang="en-CA" sz="1000" b="1">
                  <a:solidFill>
                    <a:schemeClr val="tx1"/>
                  </a:solidFill>
                </a:rPr>
                <a:t>O</a:t>
              </a:r>
              <a:endParaRPr lang="en-US" sz="1000" b="1" baseline="-25000">
                <a:solidFill>
                  <a:schemeClr val="tx1"/>
                </a:solidFill>
              </a:endParaRPr>
            </a:p>
          </p:txBody>
        </p:sp>
        <p:sp>
          <p:nvSpPr>
            <p:cNvPr id="553" name="Text Box 46"/>
            <p:cNvSpPr txBox="1">
              <a:spLocks noChangeArrowheads="1"/>
            </p:cNvSpPr>
            <p:nvPr/>
          </p:nvSpPr>
          <p:spPr bwMode="auto">
            <a:xfrm>
              <a:off x="5205413" y="5160963"/>
              <a:ext cx="554037" cy="260350"/>
            </a:xfrm>
            <a:prstGeom prst="rect">
              <a:avLst/>
            </a:prstGeom>
            <a:noFill/>
            <a:ln w="19050" algn="ctr">
              <a:noFill/>
              <a:miter lim="800000"/>
              <a:headEnd/>
              <a:tailEnd/>
            </a:ln>
            <a:effectLst/>
          </p:spPr>
          <p:txBody>
            <a:bodyPr wrap="none" lIns="45720" rIns="45720" anchorCtr="1">
              <a:spAutoFit/>
            </a:bodyPr>
            <a:lstStyle/>
            <a:p>
              <a:r>
                <a:rPr lang="en-CA" sz="1000" i="0">
                  <a:solidFill>
                    <a:schemeClr val="tx1"/>
                  </a:solidFill>
                </a:rPr>
                <a:t>Catalyst</a:t>
              </a:r>
              <a:endParaRPr lang="en-US" sz="1000" i="0">
                <a:solidFill>
                  <a:schemeClr val="tx1"/>
                </a:solidFill>
              </a:endParaRPr>
            </a:p>
          </p:txBody>
        </p:sp>
        <p:sp>
          <p:nvSpPr>
            <p:cNvPr id="554" name="AutoShape 23"/>
            <p:cNvSpPr>
              <a:spLocks noChangeArrowheads="1"/>
            </p:cNvSpPr>
            <p:nvPr/>
          </p:nvSpPr>
          <p:spPr bwMode="auto">
            <a:xfrm rot="10800000">
              <a:off x="1979613" y="4527550"/>
              <a:ext cx="2995612" cy="1554163"/>
            </a:xfrm>
            <a:prstGeom prst="roundRect">
              <a:avLst>
                <a:gd name="adj" fmla="val 19653"/>
              </a:avLst>
            </a:prstGeom>
            <a:solidFill>
              <a:srgbClr val="DDDDDD"/>
            </a:solidFill>
            <a:ln w="12700" algn="ctr">
              <a:solidFill>
                <a:schemeClr val="tx1"/>
              </a:solidFill>
              <a:round/>
              <a:headEnd/>
              <a:tailEnd/>
            </a:ln>
            <a:effectLst/>
          </p:spPr>
          <p:txBody>
            <a:bodyPr wrap="none" lIns="45720" rIns="45720" anchor="ctr"/>
            <a:lstStyle/>
            <a:p>
              <a:endParaRPr lang="en-CA"/>
            </a:p>
          </p:txBody>
        </p:sp>
        <p:sp>
          <p:nvSpPr>
            <p:cNvPr id="555" name="AutoShape 24"/>
            <p:cNvSpPr>
              <a:spLocks noChangeArrowheads="1"/>
            </p:cNvSpPr>
            <p:nvPr/>
          </p:nvSpPr>
          <p:spPr bwMode="auto">
            <a:xfrm rot="10800000">
              <a:off x="2095500" y="4641850"/>
              <a:ext cx="2765425" cy="1325563"/>
            </a:xfrm>
            <a:prstGeom prst="roundRect">
              <a:avLst>
                <a:gd name="adj" fmla="val 14005"/>
              </a:avLst>
            </a:prstGeom>
            <a:solidFill>
              <a:srgbClr val="CCFFFF"/>
            </a:solidFill>
            <a:ln w="12700" algn="ctr">
              <a:solidFill>
                <a:schemeClr val="tx1"/>
              </a:solidFill>
              <a:round/>
              <a:headEnd/>
              <a:tailEnd/>
            </a:ln>
            <a:effectLst>
              <a:innerShdw blurRad="114300">
                <a:prstClr val="black"/>
              </a:innerShdw>
            </a:effectLst>
          </p:spPr>
          <p:txBody>
            <a:bodyPr wrap="none" lIns="45720" rIns="45720" anchor="ctr"/>
            <a:lstStyle/>
            <a:p>
              <a:endParaRPr lang="en-CA"/>
            </a:p>
          </p:txBody>
        </p:sp>
        <p:sp>
          <p:nvSpPr>
            <p:cNvPr id="556" name="Rectangle 26"/>
            <p:cNvSpPr>
              <a:spLocks noChangeArrowheads="1"/>
            </p:cNvSpPr>
            <p:nvPr/>
          </p:nvSpPr>
          <p:spPr bwMode="auto">
            <a:xfrm rot="10800000">
              <a:off x="2095500" y="5037138"/>
              <a:ext cx="2765425" cy="123825"/>
            </a:xfrm>
            <a:prstGeom prst="rect">
              <a:avLst/>
            </a:prstGeom>
            <a:solidFill>
              <a:srgbClr val="839185"/>
            </a:solidFill>
            <a:ln w="12700" algn="ctr">
              <a:solidFill>
                <a:schemeClr val="tx1"/>
              </a:solidFill>
              <a:miter lim="800000"/>
              <a:headEnd/>
              <a:tailEnd/>
            </a:ln>
            <a:effectLst/>
          </p:spPr>
          <p:txBody>
            <a:bodyPr wrap="none" lIns="45720" rIns="45720" anchor="ctr"/>
            <a:lstStyle/>
            <a:p>
              <a:endParaRPr lang="en-CA"/>
            </a:p>
          </p:txBody>
        </p:sp>
        <p:sp>
          <p:nvSpPr>
            <p:cNvPr id="557" name="Rectangle 27"/>
            <p:cNvSpPr>
              <a:spLocks noChangeArrowheads="1"/>
            </p:cNvSpPr>
            <p:nvPr/>
          </p:nvSpPr>
          <p:spPr bwMode="auto">
            <a:xfrm rot="10800000">
              <a:off x="2095500" y="5448300"/>
              <a:ext cx="2765425" cy="120650"/>
            </a:xfrm>
            <a:prstGeom prst="rect">
              <a:avLst/>
            </a:prstGeom>
            <a:solidFill>
              <a:srgbClr val="839185"/>
            </a:solidFill>
            <a:ln w="12700" algn="ctr">
              <a:solidFill>
                <a:schemeClr val="tx1"/>
              </a:solidFill>
              <a:miter lim="800000"/>
              <a:headEnd/>
              <a:tailEnd/>
            </a:ln>
            <a:effectLst/>
          </p:spPr>
          <p:txBody>
            <a:bodyPr wrap="none" lIns="45720" rIns="45720" anchor="ctr"/>
            <a:lstStyle/>
            <a:p>
              <a:endParaRPr lang="en-CA"/>
            </a:p>
          </p:txBody>
        </p:sp>
        <p:sp>
          <p:nvSpPr>
            <p:cNvPr id="558" name="Rectangle 28"/>
            <p:cNvSpPr>
              <a:spLocks noChangeArrowheads="1"/>
            </p:cNvSpPr>
            <p:nvPr/>
          </p:nvSpPr>
          <p:spPr bwMode="auto">
            <a:xfrm rot="10800000">
              <a:off x="2095500" y="5160963"/>
              <a:ext cx="2765425" cy="287337"/>
            </a:xfrm>
            <a:prstGeom prst="rect">
              <a:avLst/>
            </a:prstGeom>
            <a:solidFill>
              <a:srgbClr val="F7FFCD"/>
            </a:solidFill>
            <a:ln w="12700" algn="ctr">
              <a:solidFill>
                <a:schemeClr val="tx1"/>
              </a:solidFill>
              <a:miter lim="800000"/>
              <a:headEnd/>
              <a:tailEnd/>
            </a:ln>
            <a:effectLst/>
          </p:spPr>
          <p:txBody>
            <a:bodyPr wrap="none" lIns="45720" rIns="45720" anchor="ctr"/>
            <a:lstStyle/>
            <a:p>
              <a:endParaRPr lang="en-CA"/>
            </a:p>
          </p:txBody>
        </p:sp>
        <p:sp>
          <p:nvSpPr>
            <p:cNvPr id="559" name="Rectangle 51"/>
            <p:cNvSpPr>
              <a:spLocks noChangeArrowheads="1"/>
            </p:cNvSpPr>
            <p:nvPr/>
          </p:nvSpPr>
          <p:spPr bwMode="auto">
            <a:xfrm rot="10800000">
              <a:off x="1865313" y="5068888"/>
              <a:ext cx="231775" cy="57150"/>
            </a:xfrm>
            <a:prstGeom prst="rect">
              <a:avLst/>
            </a:prstGeom>
            <a:solidFill>
              <a:srgbClr val="839185"/>
            </a:solidFill>
            <a:ln w="12700" algn="ctr">
              <a:solidFill>
                <a:schemeClr val="tx1"/>
              </a:solidFill>
              <a:miter lim="800000"/>
              <a:headEnd/>
              <a:tailEnd/>
            </a:ln>
            <a:effectLst/>
          </p:spPr>
          <p:txBody>
            <a:bodyPr wrap="none" lIns="45720" rIns="45720" anchor="ctr"/>
            <a:lstStyle/>
            <a:p>
              <a:endParaRPr lang="en-CA"/>
            </a:p>
          </p:txBody>
        </p:sp>
        <p:sp>
          <p:nvSpPr>
            <p:cNvPr id="560" name="Rectangle 52"/>
            <p:cNvSpPr>
              <a:spLocks noChangeArrowheads="1"/>
            </p:cNvSpPr>
            <p:nvPr/>
          </p:nvSpPr>
          <p:spPr bwMode="auto">
            <a:xfrm rot="10800000">
              <a:off x="1865313" y="5472113"/>
              <a:ext cx="231775" cy="57150"/>
            </a:xfrm>
            <a:prstGeom prst="rect">
              <a:avLst/>
            </a:prstGeom>
            <a:solidFill>
              <a:srgbClr val="839185"/>
            </a:solidFill>
            <a:ln w="12700" algn="ctr">
              <a:solidFill>
                <a:schemeClr val="tx1"/>
              </a:solidFill>
              <a:miter lim="800000"/>
              <a:headEnd/>
              <a:tailEnd/>
            </a:ln>
            <a:effectLst/>
          </p:spPr>
          <p:txBody>
            <a:bodyPr wrap="none" lIns="45720" rIns="45720" anchor="ctr"/>
            <a:lstStyle/>
            <a:p>
              <a:endParaRPr lang="en-CA"/>
            </a:p>
          </p:txBody>
        </p:sp>
        <p:cxnSp>
          <p:nvCxnSpPr>
            <p:cNvPr id="561" name="AutoShape 49"/>
            <p:cNvCxnSpPr>
              <a:cxnSpLocks noChangeShapeType="1"/>
              <a:stCxn id="553" idx="1"/>
              <a:endCxn id="556" idx="1"/>
            </p:cNvCxnSpPr>
            <p:nvPr/>
          </p:nvCxnSpPr>
          <p:spPr bwMode="auto">
            <a:xfrm rot="10800000">
              <a:off x="4860925" y="5097463"/>
              <a:ext cx="344488" cy="193675"/>
            </a:xfrm>
            <a:prstGeom prst="curvedConnector3">
              <a:avLst>
                <a:gd name="adj1" fmla="val 49769"/>
              </a:avLst>
            </a:prstGeom>
            <a:noFill/>
            <a:ln w="12700">
              <a:solidFill>
                <a:schemeClr val="tx1"/>
              </a:solidFill>
              <a:round/>
              <a:headEnd/>
              <a:tailEnd type="triangle" w="sm" len="sm"/>
            </a:ln>
            <a:effectLst/>
          </p:spPr>
        </p:cxnSp>
        <p:cxnSp>
          <p:nvCxnSpPr>
            <p:cNvPr id="562" name="AutoShape 50"/>
            <p:cNvCxnSpPr>
              <a:cxnSpLocks noChangeShapeType="1"/>
              <a:stCxn id="553" idx="1"/>
              <a:endCxn id="557" idx="1"/>
            </p:cNvCxnSpPr>
            <p:nvPr/>
          </p:nvCxnSpPr>
          <p:spPr bwMode="auto">
            <a:xfrm rot="10800000" flipV="1">
              <a:off x="4860925" y="5291138"/>
              <a:ext cx="344488" cy="215900"/>
            </a:xfrm>
            <a:prstGeom prst="curvedConnector3">
              <a:avLst>
                <a:gd name="adj1" fmla="val 49769"/>
              </a:avLst>
            </a:prstGeom>
            <a:noFill/>
            <a:ln w="12700">
              <a:solidFill>
                <a:schemeClr val="tx1"/>
              </a:solidFill>
              <a:round/>
              <a:headEnd/>
              <a:tailEnd type="triangle" w="sm" len="sm"/>
            </a:ln>
            <a:effectLst/>
          </p:spPr>
        </p:cxnSp>
        <p:sp>
          <p:nvSpPr>
            <p:cNvPr id="563" name="Text Box 47"/>
            <p:cNvSpPr txBox="1">
              <a:spLocks noChangeArrowheads="1"/>
            </p:cNvSpPr>
            <p:nvPr/>
          </p:nvSpPr>
          <p:spPr bwMode="auto">
            <a:xfrm>
              <a:off x="2152650" y="5202091"/>
              <a:ext cx="977117" cy="212631"/>
            </a:xfrm>
            <a:prstGeom prst="rect">
              <a:avLst/>
            </a:prstGeom>
            <a:noFill/>
            <a:ln w="19050" algn="ctr">
              <a:noFill/>
              <a:miter lim="800000"/>
              <a:headEnd/>
              <a:tailEnd/>
            </a:ln>
            <a:effectLst/>
          </p:spPr>
          <p:txBody>
            <a:bodyPr wrap="square" lIns="45720" rIns="45720" anchorCtr="1">
              <a:spAutoFit/>
            </a:bodyPr>
            <a:lstStyle/>
            <a:p>
              <a:r>
                <a:rPr lang="en-CA" sz="1000" i="0" dirty="0" smtClean="0">
                  <a:solidFill>
                    <a:schemeClr val="tx1"/>
                  </a:solidFill>
                </a:rPr>
                <a:t>PE Membrane</a:t>
              </a:r>
              <a:endParaRPr lang="en-US" sz="1000" i="0" dirty="0">
                <a:solidFill>
                  <a:schemeClr val="tx1"/>
                </a:solidFill>
              </a:endParaRPr>
            </a:p>
          </p:txBody>
        </p:sp>
        <p:sp>
          <p:nvSpPr>
            <p:cNvPr id="564" name="Rectangle 53"/>
            <p:cNvSpPr>
              <a:spLocks noChangeArrowheads="1"/>
            </p:cNvSpPr>
            <p:nvPr/>
          </p:nvSpPr>
          <p:spPr bwMode="auto">
            <a:xfrm>
              <a:off x="482600" y="5045075"/>
              <a:ext cx="863600" cy="576263"/>
            </a:xfrm>
            <a:prstGeom prst="rect">
              <a:avLst/>
            </a:prstGeom>
            <a:solidFill>
              <a:schemeClr val="bg2"/>
            </a:solidFill>
            <a:ln w="12700" algn="ctr">
              <a:solidFill>
                <a:schemeClr val="tx1"/>
              </a:solidFill>
              <a:miter lim="800000"/>
              <a:headEnd/>
              <a:tailEnd/>
            </a:ln>
            <a:effectLst/>
          </p:spPr>
          <p:txBody>
            <a:bodyPr wrap="none" lIns="45720" rIns="45720" anchor="ctr"/>
            <a:lstStyle/>
            <a:p>
              <a:endParaRPr lang="en-CA"/>
            </a:p>
          </p:txBody>
        </p:sp>
        <p:sp>
          <p:nvSpPr>
            <p:cNvPr id="565" name="Rectangle 54"/>
            <p:cNvSpPr>
              <a:spLocks noChangeArrowheads="1"/>
            </p:cNvSpPr>
            <p:nvPr/>
          </p:nvSpPr>
          <p:spPr bwMode="auto">
            <a:xfrm>
              <a:off x="596900" y="4930775"/>
              <a:ext cx="115888" cy="114300"/>
            </a:xfrm>
            <a:prstGeom prst="rect">
              <a:avLst/>
            </a:prstGeom>
            <a:solidFill>
              <a:srgbClr val="CCCC00"/>
            </a:solidFill>
            <a:ln w="12700" algn="ctr">
              <a:solidFill>
                <a:schemeClr val="tx1"/>
              </a:solidFill>
              <a:miter lim="800000"/>
              <a:headEnd/>
              <a:tailEnd/>
            </a:ln>
            <a:effectLst/>
          </p:spPr>
          <p:txBody>
            <a:bodyPr wrap="none" lIns="45720" rIns="45720" anchor="ctr"/>
            <a:lstStyle/>
            <a:p>
              <a:endParaRPr lang="en-CA"/>
            </a:p>
          </p:txBody>
        </p:sp>
        <p:sp>
          <p:nvSpPr>
            <p:cNvPr id="566" name="Rectangle 55"/>
            <p:cNvSpPr>
              <a:spLocks noChangeArrowheads="1"/>
            </p:cNvSpPr>
            <p:nvPr/>
          </p:nvSpPr>
          <p:spPr bwMode="auto">
            <a:xfrm>
              <a:off x="1116013" y="4930775"/>
              <a:ext cx="115887" cy="114300"/>
            </a:xfrm>
            <a:prstGeom prst="rect">
              <a:avLst/>
            </a:prstGeom>
            <a:solidFill>
              <a:srgbClr val="CCCC00"/>
            </a:solidFill>
            <a:ln w="12700" algn="ctr">
              <a:solidFill>
                <a:schemeClr val="tx1"/>
              </a:solidFill>
              <a:miter lim="800000"/>
              <a:headEnd/>
              <a:tailEnd/>
            </a:ln>
            <a:effectLst/>
          </p:spPr>
          <p:txBody>
            <a:bodyPr wrap="none" lIns="45720" rIns="45720" anchor="ctr"/>
            <a:lstStyle/>
            <a:p>
              <a:endParaRPr lang="en-CA"/>
            </a:p>
          </p:txBody>
        </p:sp>
        <p:cxnSp>
          <p:nvCxnSpPr>
            <p:cNvPr id="567" name="AutoShape 56"/>
            <p:cNvCxnSpPr>
              <a:cxnSpLocks noChangeShapeType="1"/>
              <a:stCxn id="565" idx="0"/>
              <a:endCxn id="559" idx="3"/>
            </p:cNvCxnSpPr>
            <p:nvPr/>
          </p:nvCxnSpPr>
          <p:spPr bwMode="auto">
            <a:xfrm rot="5400000" flipV="1">
              <a:off x="1177132" y="4409281"/>
              <a:ext cx="166688" cy="1209675"/>
            </a:xfrm>
            <a:prstGeom prst="bentConnector4">
              <a:avLst>
                <a:gd name="adj1" fmla="val -219051"/>
                <a:gd name="adj2" fmla="val 84907"/>
              </a:avLst>
            </a:prstGeom>
            <a:noFill/>
            <a:ln w="28575">
              <a:solidFill>
                <a:srgbClr val="FF0000"/>
              </a:solidFill>
              <a:miter lim="800000"/>
              <a:headEnd/>
              <a:tailEnd/>
            </a:ln>
            <a:effectLst/>
          </p:spPr>
        </p:cxnSp>
        <p:cxnSp>
          <p:nvCxnSpPr>
            <p:cNvPr id="568" name="AutoShape 57"/>
            <p:cNvCxnSpPr>
              <a:cxnSpLocks noChangeShapeType="1"/>
              <a:stCxn id="566" idx="0"/>
              <a:endCxn id="560" idx="3"/>
            </p:cNvCxnSpPr>
            <p:nvPr/>
          </p:nvCxnSpPr>
          <p:spPr bwMode="auto">
            <a:xfrm rot="5400000" flipV="1">
              <a:off x="1235075" y="4870450"/>
              <a:ext cx="569913" cy="690563"/>
            </a:xfrm>
            <a:prstGeom prst="bentConnector4">
              <a:avLst>
                <a:gd name="adj1" fmla="val -40111"/>
                <a:gd name="adj2" fmla="val 54023"/>
              </a:avLst>
            </a:prstGeom>
            <a:noFill/>
            <a:ln w="28575">
              <a:solidFill>
                <a:schemeClr val="tx1"/>
              </a:solidFill>
              <a:miter lim="800000"/>
              <a:headEnd/>
              <a:tailEnd/>
            </a:ln>
            <a:effectLst/>
          </p:spPr>
        </p:cxnSp>
        <p:grpSp>
          <p:nvGrpSpPr>
            <p:cNvPr id="569" name="Group 58"/>
            <p:cNvGrpSpPr>
              <a:grpSpLocks/>
            </p:cNvGrpSpPr>
            <p:nvPr/>
          </p:nvGrpSpPr>
          <p:grpSpPr bwMode="auto">
            <a:xfrm rot="19800000">
              <a:off x="2382838" y="5768975"/>
              <a:ext cx="166687" cy="141288"/>
              <a:chOff x="1117" y="1289"/>
              <a:chExt cx="1301" cy="1095"/>
            </a:xfrm>
          </p:grpSpPr>
          <p:sp>
            <p:nvSpPr>
              <p:cNvPr id="741" name="Oval 59"/>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42" name="Freeform 60"/>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43" name="Freeform 61"/>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570" name="Group 62"/>
            <p:cNvGrpSpPr>
              <a:grpSpLocks/>
            </p:cNvGrpSpPr>
            <p:nvPr/>
          </p:nvGrpSpPr>
          <p:grpSpPr bwMode="auto">
            <a:xfrm rot="1910734">
              <a:off x="2209800" y="5621338"/>
              <a:ext cx="166688" cy="141287"/>
              <a:chOff x="1117" y="1289"/>
              <a:chExt cx="1301" cy="1095"/>
            </a:xfrm>
          </p:grpSpPr>
          <p:sp>
            <p:nvSpPr>
              <p:cNvPr id="738" name="Oval 63"/>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39" name="Freeform 64"/>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40" name="Freeform 65"/>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571" name="Group 70"/>
            <p:cNvGrpSpPr>
              <a:grpSpLocks/>
            </p:cNvGrpSpPr>
            <p:nvPr/>
          </p:nvGrpSpPr>
          <p:grpSpPr bwMode="auto">
            <a:xfrm rot="10398555">
              <a:off x="2678113" y="5810250"/>
              <a:ext cx="166687" cy="141288"/>
              <a:chOff x="1117" y="1289"/>
              <a:chExt cx="1301" cy="1095"/>
            </a:xfrm>
          </p:grpSpPr>
          <p:sp>
            <p:nvSpPr>
              <p:cNvPr id="735" name="Oval 71"/>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36" name="Freeform 72"/>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37" name="Freeform 73"/>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572" name="Group 82"/>
            <p:cNvGrpSpPr>
              <a:grpSpLocks/>
            </p:cNvGrpSpPr>
            <p:nvPr/>
          </p:nvGrpSpPr>
          <p:grpSpPr bwMode="auto">
            <a:xfrm rot="1910734">
              <a:off x="2908300" y="5678488"/>
              <a:ext cx="166688" cy="141287"/>
              <a:chOff x="1117" y="1289"/>
              <a:chExt cx="1301" cy="1095"/>
            </a:xfrm>
          </p:grpSpPr>
          <p:sp>
            <p:nvSpPr>
              <p:cNvPr id="732" name="Oval 83"/>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33" name="Freeform 84"/>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34" name="Freeform 85"/>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573" name="Group 98"/>
            <p:cNvGrpSpPr>
              <a:grpSpLocks/>
            </p:cNvGrpSpPr>
            <p:nvPr/>
          </p:nvGrpSpPr>
          <p:grpSpPr bwMode="auto">
            <a:xfrm rot="8981018">
              <a:off x="2498725" y="5621338"/>
              <a:ext cx="166688" cy="141287"/>
              <a:chOff x="1117" y="1289"/>
              <a:chExt cx="1301" cy="1095"/>
            </a:xfrm>
          </p:grpSpPr>
          <p:sp>
            <p:nvSpPr>
              <p:cNvPr id="729" name="Oval 99"/>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30" name="Freeform 100"/>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31" name="Freeform 101"/>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574" name="Group 102"/>
            <p:cNvGrpSpPr>
              <a:grpSpLocks/>
            </p:cNvGrpSpPr>
            <p:nvPr/>
          </p:nvGrpSpPr>
          <p:grpSpPr bwMode="auto">
            <a:xfrm rot="1793967">
              <a:off x="4572000" y="5643563"/>
              <a:ext cx="173038" cy="150812"/>
              <a:chOff x="1138" y="2741"/>
              <a:chExt cx="1620" cy="1409"/>
            </a:xfrm>
          </p:grpSpPr>
          <p:sp>
            <p:nvSpPr>
              <p:cNvPr id="727" name="Freeform 103"/>
              <p:cNvSpPr>
                <a:spLocks/>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CC0000"/>
              </a:solidFill>
              <a:ln w="9525" cap="flat" cmpd="sng">
                <a:solidFill>
                  <a:schemeClr val="tx1"/>
                </a:solidFill>
                <a:prstDash val="solid"/>
                <a:round/>
                <a:headEnd/>
                <a:tailEnd/>
              </a:ln>
              <a:effectLst/>
            </p:spPr>
            <p:txBody>
              <a:bodyPr lIns="45720" rIns="45720" anchor="ctr" anchorCtr="1"/>
              <a:lstStyle/>
              <a:p>
                <a:endParaRPr lang="en-CA"/>
              </a:p>
            </p:txBody>
          </p:sp>
          <p:sp>
            <p:nvSpPr>
              <p:cNvPr id="728" name="Freeform 104"/>
              <p:cNvSpPr>
                <a:spLocks/>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CC0000"/>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575" name="Group 105"/>
            <p:cNvGrpSpPr>
              <a:grpSpLocks/>
            </p:cNvGrpSpPr>
            <p:nvPr/>
          </p:nvGrpSpPr>
          <p:grpSpPr bwMode="auto">
            <a:xfrm rot="19850270">
              <a:off x="4225925" y="5618163"/>
              <a:ext cx="173038" cy="150812"/>
              <a:chOff x="1138" y="2741"/>
              <a:chExt cx="1620" cy="1409"/>
            </a:xfrm>
          </p:grpSpPr>
          <p:sp>
            <p:nvSpPr>
              <p:cNvPr id="725" name="Freeform 106"/>
              <p:cNvSpPr>
                <a:spLocks/>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CC0000"/>
              </a:solidFill>
              <a:ln w="9525" cap="flat" cmpd="sng">
                <a:solidFill>
                  <a:schemeClr val="tx1"/>
                </a:solidFill>
                <a:prstDash val="solid"/>
                <a:round/>
                <a:headEnd/>
                <a:tailEnd/>
              </a:ln>
              <a:effectLst/>
            </p:spPr>
            <p:txBody>
              <a:bodyPr lIns="45720" rIns="45720" anchor="ctr" anchorCtr="1"/>
              <a:lstStyle/>
              <a:p>
                <a:endParaRPr lang="en-CA"/>
              </a:p>
            </p:txBody>
          </p:sp>
          <p:sp>
            <p:nvSpPr>
              <p:cNvPr id="726" name="Freeform 107"/>
              <p:cNvSpPr>
                <a:spLocks/>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CC0000"/>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576" name="Group 108"/>
            <p:cNvGrpSpPr>
              <a:grpSpLocks/>
            </p:cNvGrpSpPr>
            <p:nvPr/>
          </p:nvGrpSpPr>
          <p:grpSpPr bwMode="auto">
            <a:xfrm rot="1793967">
              <a:off x="3592513" y="5675313"/>
              <a:ext cx="173037" cy="150812"/>
              <a:chOff x="1138" y="2741"/>
              <a:chExt cx="1620" cy="1409"/>
            </a:xfrm>
          </p:grpSpPr>
          <p:sp>
            <p:nvSpPr>
              <p:cNvPr id="723" name="Freeform 109"/>
              <p:cNvSpPr>
                <a:spLocks/>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CC0000"/>
              </a:solidFill>
              <a:ln w="9525" cap="flat" cmpd="sng">
                <a:solidFill>
                  <a:schemeClr val="tx1"/>
                </a:solidFill>
                <a:prstDash val="solid"/>
                <a:round/>
                <a:headEnd/>
                <a:tailEnd/>
              </a:ln>
              <a:effectLst/>
            </p:spPr>
            <p:txBody>
              <a:bodyPr lIns="45720" rIns="45720" anchor="ctr" anchorCtr="1"/>
              <a:lstStyle/>
              <a:p>
                <a:endParaRPr lang="en-CA"/>
              </a:p>
            </p:txBody>
          </p:sp>
          <p:sp>
            <p:nvSpPr>
              <p:cNvPr id="724" name="Freeform 110"/>
              <p:cNvSpPr>
                <a:spLocks/>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CC0000"/>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577" name="Group 113"/>
            <p:cNvGrpSpPr>
              <a:grpSpLocks noChangeAspect="1"/>
            </p:cNvGrpSpPr>
            <p:nvPr/>
          </p:nvGrpSpPr>
          <p:grpSpPr bwMode="auto">
            <a:xfrm rot="19850270">
              <a:off x="3708400" y="4754563"/>
              <a:ext cx="128588" cy="112712"/>
              <a:chOff x="1138" y="2741"/>
              <a:chExt cx="1620" cy="1409"/>
            </a:xfrm>
          </p:grpSpPr>
          <p:sp>
            <p:nvSpPr>
              <p:cNvPr id="721" name="Freeform 114"/>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0099FF"/>
              </a:solidFill>
              <a:ln w="9525" cap="flat" cmpd="sng">
                <a:solidFill>
                  <a:schemeClr val="tx1"/>
                </a:solidFill>
                <a:prstDash val="solid"/>
                <a:round/>
                <a:headEnd/>
                <a:tailEnd/>
              </a:ln>
              <a:effectLst/>
            </p:spPr>
            <p:txBody>
              <a:bodyPr lIns="45720" rIns="45720" anchor="ctr" anchorCtr="1"/>
              <a:lstStyle/>
              <a:p>
                <a:endParaRPr lang="en-CA"/>
              </a:p>
            </p:txBody>
          </p:sp>
          <p:sp>
            <p:nvSpPr>
              <p:cNvPr id="722" name="Freeform 115"/>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0099FF"/>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sp>
          <p:nvSpPr>
            <p:cNvPr id="578" name="Line 128"/>
            <p:cNvSpPr>
              <a:spLocks noChangeShapeType="1"/>
            </p:cNvSpPr>
            <p:nvPr/>
          </p:nvSpPr>
          <p:spPr bwMode="auto">
            <a:xfrm flipH="1">
              <a:off x="2968625" y="5507038"/>
              <a:ext cx="115888"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579" name="Line 129"/>
            <p:cNvSpPr>
              <a:spLocks noChangeShapeType="1"/>
            </p:cNvSpPr>
            <p:nvPr/>
          </p:nvSpPr>
          <p:spPr bwMode="auto">
            <a:xfrm flipH="1">
              <a:off x="3189288" y="5507038"/>
              <a:ext cx="115887"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580" name="Line 130"/>
            <p:cNvSpPr>
              <a:spLocks noChangeShapeType="1"/>
            </p:cNvSpPr>
            <p:nvPr/>
          </p:nvSpPr>
          <p:spPr bwMode="auto">
            <a:xfrm flipH="1">
              <a:off x="3592513" y="5507038"/>
              <a:ext cx="115887"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581" name="Line 131"/>
            <p:cNvSpPr>
              <a:spLocks noChangeShapeType="1"/>
            </p:cNvSpPr>
            <p:nvPr/>
          </p:nvSpPr>
          <p:spPr bwMode="auto">
            <a:xfrm flipH="1">
              <a:off x="3765550" y="5507038"/>
              <a:ext cx="115888"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582" name="Oval 116"/>
            <p:cNvSpPr>
              <a:spLocks noChangeArrowheads="1"/>
            </p:cNvSpPr>
            <p:nvPr/>
          </p:nvSpPr>
          <p:spPr bwMode="auto">
            <a:xfrm>
              <a:off x="3276600" y="5464175"/>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83" name="Oval 117"/>
            <p:cNvSpPr>
              <a:spLocks noChangeArrowheads="1"/>
            </p:cNvSpPr>
            <p:nvPr/>
          </p:nvSpPr>
          <p:spPr bwMode="auto">
            <a:xfrm>
              <a:off x="3060700" y="5464175"/>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84" name="Oval 118"/>
            <p:cNvSpPr>
              <a:spLocks noChangeArrowheads="1"/>
            </p:cNvSpPr>
            <p:nvPr/>
          </p:nvSpPr>
          <p:spPr bwMode="auto">
            <a:xfrm>
              <a:off x="3841750" y="5464175"/>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85" name="Oval 119"/>
            <p:cNvSpPr>
              <a:spLocks noChangeArrowheads="1"/>
            </p:cNvSpPr>
            <p:nvPr/>
          </p:nvSpPr>
          <p:spPr bwMode="auto">
            <a:xfrm>
              <a:off x="3668713" y="5464175"/>
              <a:ext cx="84137"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86" name="Freeform 136"/>
            <p:cNvSpPr>
              <a:spLocks/>
            </p:cNvSpPr>
            <p:nvPr/>
          </p:nvSpPr>
          <p:spPr bwMode="auto">
            <a:xfrm rot="19846335">
              <a:off x="3251200" y="5224463"/>
              <a:ext cx="112713"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87" name="Freeform 137"/>
            <p:cNvSpPr>
              <a:spLocks/>
            </p:cNvSpPr>
            <p:nvPr/>
          </p:nvSpPr>
          <p:spPr bwMode="auto">
            <a:xfrm rot="18915168">
              <a:off x="3362325" y="5195888"/>
              <a:ext cx="112713"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88" name="Freeform 138"/>
            <p:cNvSpPr>
              <a:spLocks/>
            </p:cNvSpPr>
            <p:nvPr/>
          </p:nvSpPr>
          <p:spPr bwMode="auto">
            <a:xfrm rot="18915168">
              <a:off x="3463925" y="5275263"/>
              <a:ext cx="112713"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89" name="Freeform 139"/>
            <p:cNvSpPr>
              <a:spLocks/>
            </p:cNvSpPr>
            <p:nvPr/>
          </p:nvSpPr>
          <p:spPr bwMode="auto">
            <a:xfrm rot="20007315">
              <a:off x="3579813" y="5097463"/>
              <a:ext cx="112712"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90" name="Freeform 140"/>
            <p:cNvSpPr>
              <a:spLocks/>
            </p:cNvSpPr>
            <p:nvPr/>
          </p:nvSpPr>
          <p:spPr bwMode="auto">
            <a:xfrm rot="20007315">
              <a:off x="3881438" y="5218113"/>
              <a:ext cx="112712"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91" name="Freeform 141"/>
            <p:cNvSpPr>
              <a:spLocks/>
            </p:cNvSpPr>
            <p:nvPr/>
          </p:nvSpPr>
          <p:spPr bwMode="auto">
            <a:xfrm rot="20870945">
              <a:off x="4152900" y="5297488"/>
              <a:ext cx="112713"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92" name="Freeform 142"/>
            <p:cNvSpPr>
              <a:spLocks/>
            </p:cNvSpPr>
            <p:nvPr/>
          </p:nvSpPr>
          <p:spPr bwMode="auto">
            <a:xfrm rot="19697795">
              <a:off x="3992563" y="5126038"/>
              <a:ext cx="112712"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93" name="Freeform 145"/>
            <p:cNvSpPr>
              <a:spLocks/>
            </p:cNvSpPr>
            <p:nvPr/>
          </p:nvSpPr>
          <p:spPr bwMode="auto">
            <a:xfrm rot="358347">
              <a:off x="4194175" y="5100638"/>
              <a:ext cx="112713" cy="138112"/>
            </a:xfrm>
            <a:custGeom>
              <a:avLst/>
              <a:gdLst/>
              <a:ahLst/>
              <a:cxnLst>
                <a:cxn ang="0">
                  <a:pos x="71" y="0"/>
                </a:cxn>
                <a:cxn ang="0">
                  <a:pos x="44" y="26"/>
                </a:cxn>
                <a:cxn ang="0">
                  <a:pos x="40" y="53"/>
                </a:cxn>
                <a:cxn ang="0">
                  <a:pos x="14" y="59"/>
                </a:cxn>
                <a:cxn ang="0">
                  <a:pos x="4" y="87"/>
                </a:cxn>
              </a:cxnLst>
              <a:rect l="0" t="0" r="r" b="b"/>
              <a:pathLst>
                <a:path w="71" h="87">
                  <a:moveTo>
                    <a:pt x="71" y="0"/>
                  </a:moveTo>
                  <a:cubicBezTo>
                    <a:pt x="66" y="4"/>
                    <a:pt x="49" y="17"/>
                    <a:pt x="44" y="26"/>
                  </a:cubicBezTo>
                  <a:cubicBezTo>
                    <a:pt x="39" y="35"/>
                    <a:pt x="53" y="41"/>
                    <a:pt x="40" y="53"/>
                  </a:cubicBezTo>
                  <a:cubicBezTo>
                    <a:pt x="27" y="65"/>
                    <a:pt x="28" y="50"/>
                    <a:pt x="14" y="59"/>
                  </a:cubicBezTo>
                  <a:cubicBezTo>
                    <a:pt x="0" y="68"/>
                    <a:pt x="6" y="81"/>
                    <a:pt x="4" y="87"/>
                  </a:cubicBezTo>
                </a:path>
              </a:pathLst>
            </a:custGeom>
            <a:noFill/>
            <a:ln w="9525" cap="rnd" cmpd="sng">
              <a:solidFill>
                <a:schemeClr val="tx1"/>
              </a:solidFill>
              <a:prstDash val="sysDot"/>
              <a:round/>
              <a:headEnd type="stealth" w="sm" len="sm"/>
              <a:tailEnd/>
            </a:ln>
            <a:effectLst/>
          </p:spPr>
          <p:txBody>
            <a:bodyPr lIns="45720" rIns="45720" anchor="ctr" anchorCtr="1"/>
            <a:lstStyle/>
            <a:p>
              <a:endParaRPr lang="en-CA"/>
            </a:p>
          </p:txBody>
        </p:sp>
        <p:sp>
          <p:nvSpPr>
            <p:cNvPr id="594" name="Oval 120"/>
            <p:cNvSpPr>
              <a:spLocks noChangeArrowheads="1"/>
            </p:cNvSpPr>
            <p:nvPr/>
          </p:nvSpPr>
          <p:spPr bwMode="auto">
            <a:xfrm>
              <a:off x="3362325" y="5322888"/>
              <a:ext cx="84138" cy="84137"/>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95" name="Oval 121"/>
            <p:cNvSpPr>
              <a:spLocks noChangeArrowheads="1"/>
            </p:cNvSpPr>
            <p:nvPr/>
          </p:nvSpPr>
          <p:spPr bwMode="auto">
            <a:xfrm>
              <a:off x="3478213" y="5413375"/>
              <a:ext cx="84137" cy="84138"/>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96" name="Oval 122"/>
            <p:cNvSpPr>
              <a:spLocks noChangeArrowheads="1"/>
            </p:cNvSpPr>
            <p:nvPr/>
          </p:nvSpPr>
          <p:spPr bwMode="auto">
            <a:xfrm>
              <a:off x="3236913" y="5351463"/>
              <a:ext cx="84137" cy="84137"/>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97" name="Oval 123"/>
            <p:cNvSpPr>
              <a:spLocks noChangeArrowheads="1"/>
            </p:cNvSpPr>
            <p:nvPr/>
          </p:nvSpPr>
          <p:spPr bwMode="auto">
            <a:xfrm>
              <a:off x="3567113" y="5237163"/>
              <a:ext cx="84137" cy="84137"/>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98" name="Oval 124"/>
            <p:cNvSpPr>
              <a:spLocks noChangeArrowheads="1"/>
            </p:cNvSpPr>
            <p:nvPr/>
          </p:nvSpPr>
          <p:spPr bwMode="auto">
            <a:xfrm>
              <a:off x="3881438" y="5343525"/>
              <a:ext cx="84137" cy="84138"/>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599" name="Oval 125"/>
            <p:cNvSpPr>
              <a:spLocks noChangeArrowheads="1"/>
            </p:cNvSpPr>
            <p:nvPr/>
          </p:nvSpPr>
          <p:spPr bwMode="auto">
            <a:xfrm>
              <a:off x="3995738" y="5272088"/>
              <a:ext cx="84137" cy="84137"/>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0" name="Oval 126"/>
            <p:cNvSpPr>
              <a:spLocks noChangeArrowheads="1"/>
            </p:cNvSpPr>
            <p:nvPr/>
          </p:nvSpPr>
          <p:spPr bwMode="auto">
            <a:xfrm>
              <a:off x="4111625" y="5426075"/>
              <a:ext cx="84138" cy="84138"/>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1" name="Oval 127"/>
            <p:cNvSpPr>
              <a:spLocks noChangeArrowheads="1"/>
            </p:cNvSpPr>
            <p:nvPr/>
          </p:nvSpPr>
          <p:spPr bwMode="auto">
            <a:xfrm>
              <a:off x="4127500" y="5218113"/>
              <a:ext cx="84138" cy="84137"/>
            </a:xfrm>
            <a:prstGeom prst="ellipse">
              <a:avLst/>
            </a:prstGeom>
            <a:solidFill>
              <a:srgbClr val="66CCFF"/>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2" name="Oval 146"/>
            <p:cNvSpPr>
              <a:spLocks noChangeArrowheads="1"/>
            </p:cNvSpPr>
            <p:nvPr/>
          </p:nvSpPr>
          <p:spPr bwMode="auto">
            <a:xfrm>
              <a:off x="1692275" y="5454650"/>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3" name="Oval 147"/>
            <p:cNvSpPr>
              <a:spLocks noChangeArrowheads="1"/>
            </p:cNvSpPr>
            <p:nvPr/>
          </p:nvSpPr>
          <p:spPr bwMode="auto">
            <a:xfrm>
              <a:off x="1576388" y="5457825"/>
              <a:ext cx="84137"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4" name="Oval 148"/>
            <p:cNvSpPr>
              <a:spLocks noChangeArrowheads="1"/>
            </p:cNvSpPr>
            <p:nvPr/>
          </p:nvSpPr>
          <p:spPr bwMode="auto">
            <a:xfrm>
              <a:off x="1506538" y="5337175"/>
              <a:ext cx="84137"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5" name="Oval 149"/>
            <p:cNvSpPr>
              <a:spLocks noChangeArrowheads="1"/>
            </p:cNvSpPr>
            <p:nvPr/>
          </p:nvSpPr>
          <p:spPr bwMode="auto">
            <a:xfrm>
              <a:off x="1503363" y="5214938"/>
              <a:ext cx="84137" cy="84137"/>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6" name="Line 150"/>
            <p:cNvSpPr>
              <a:spLocks noChangeShapeType="1"/>
            </p:cNvSpPr>
            <p:nvPr/>
          </p:nvSpPr>
          <p:spPr bwMode="auto">
            <a:xfrm flipH="1" flipV="1">
              <a:off x="1462088" y="5262563"/>
              <a:ext cx="0" cy="11430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07" name="Line 151"/>
            <p:cNvSpPr>
              <a:spLocks noChangeShapeType="1"/>
            </p:cNvSpPr>
            <p:nvPr/>
          </p:nvSpPr>
          <p:spPr bwMode="auto">
            <a:xfrm flipH="1">
              <a:off x="1620838" y="5583238"/>
              <a:ext cx="115887"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08" name="Oval 156"/>
            <p:cNvSpPr>
              <a:spLocks noChangeArrowheads="1"/>
            </p:cNvSpPr>
            <p:nvPr/>
          </p:nvSpPr>
          <p:spPr bwMode="auto">
            <a:xfrm>
              <a:off x="1535113" y="4519613"/>
              <a:ext cx="84137" cy="84137"/>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09" name="Oval 157"/>
            <p:cNvSpPr>
              <a:spLocks noChangeArrowheads="1"/>
            </p:cNvSpPr>
            <p:nvPr/>
          </p:nvSpPr>
          <p:spPr bwMode="auto">
            <a:xfrm>
              <a:off x="1419225" y="4519613"/>
              <a:ext cx="84138" cy="84137"/>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10" name="Oval 158"/>
            <p:cNvSpPr>
              <a:spLocks noChangeArrowheads="1"/>
            </p:cNvSpPr>
            <p:nvPr/>
          </p:nvSpPr>
          <p:spPr bwMode="auto">
            <a:xfrm>
              <a:off x="1646238" y="4757738"/>
              <a:ext cx="84137" cy="84137"/>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11" name="Oval 159"/>
            <p:cNvSpPr>
              <a:spLocks noChangeArrowheads="1"/>
            </p:cNvSpPr>
            <p:nvPr/>
          </p:nvSpPr>
          <p:spPr bwMode="auto">
            <a:xfrm>
              <a:off x="1643063" y="4635500"/>
              <a:ext cx="84137"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12" name="Line 160"/>
            <p:cNvSpPr>
              <a:spLocks noChangeShapeType="1"/>
            </p:cNvSpPr>
            <p:nvPr/>
          </p:nvSpPr>
          <p:spPr bwMode="auto">
            <a:xfrm flipH="1">
              <a:off x="1758950" y="4673600"/>
              <a:ext cx="0" cy="128588"/>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13" name="Line 162"/>
            <p:cNvSpPr>
              <a:spLocks noChangeShapeType="1"/>
            </p:cNvSpPr>
            <p:nvPr/>
          </p:nvSpPr>
          <p:spPr bwMode="auto">
            <a:xfrm>
              <a:off x="1462088" y="4484688"/>
              <a:ext cx="114300"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14" name="Line 163"/>
            <p:cNvSpPr>
              <a:spLocks noChangeShapeType="1"/>
            </p:cNvSpPr>
            <p:nvPr/>
          </p:nvSpPr>
          <p:spPr bwMode="auto">
            <a:xfrm flipH="1">
              <a:off x="1109663" y="5153025"/>
              <a:ext cx="57150" cy="115888"/>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15" name="Line 164"/>
            <p:cNvSpPr>
              <a:spLocks noChangeShapeType="1"/>
            </p:cNvSpPr>
            <p:nvPr/>
          </p:nvSpPr>
          <p:spPr bwMode="auto">
            <a:xfrm flipH="1">
              <a:off x="920750" y="5380038"/>
              <a:ext cx="115888" cy="1587"/>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16" name="Line 165"/>
            <p:cNvSpPr>
              <a:spLocks noChangeShapeType="1"/>
            </p:cNvSpPr>
            <p:nvPr/>
          </p:nvSpPr>
          <p:spPr bwMode="auto">
            <a:xfrm flipH="1" flipV="1">
              <a:off x="717550" y="5278438"/>
              <a:ext cx="90488" cy="103187"/>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17" name="Line 166"/>
            <p:cNvSpPr>
              <a:spLocks noChangeShapeType="1"/>
            </p:cNvSpPr>
            <p:nvPr/>
          </p:nvSpPr>
          <p:spPr bwMode="auto">
            <a:xfrm flipV="1">
              <a:off x="655638" y="4994275"/>
              <a:ext cx="0" cy="115888"/>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18" name="Oval 152"/>
            <p:cNvSpPr>
              <a:spLocks noChangeArrowheads="1"/>
            </p:cNvSpPr>
            <p:nvPr/>
          </p:nvSpPr>
          <p:spPr bwMode="auto">
            <a:xfrm>
              <a:off x="1128713" y="5103813"/>
              <a:ext cx="84137" cy="84137"/>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19" name="Oval 153"/>
            <p:cNvSpPr>
              <a:spLocks noChangeArrowheads="1"/>
            </p:cNvSpPr>
            <p:nvPr/>
          </p:nvSpPr>
          <p:spPr bwMode="auto">
            <a:xfrm>
              <a:off x="1000125" y="5334000"/>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dirty="0">
                  <a:solidFill>
                    <a:schemeClr val="tx1"/>
                  </a:solidFill>
                </a:rPr>
                <a:t>-</a:t>
              </a:r>
              <a:endParaRPr lang="en-US" sz="800" i="0" dirty="0">
                <a:solidFill>
                  <a:schemeClr val="tx1"/>
                </a:solidFill>
              </a:endParaRPr>
            </a:p>
          </p:txBody>
        </p:sp>
        <p:sp>
          <p:nvSpPr>
            <p:cNvPr id="620" name="Oval 154"/>
            <p:cNvSpPr>
              <a:spLocks noChangeArrowheads="1"/>
            </p:cNvSpPr>
            <p:nvPr/>
          </p:nvSpPr>
          <p:spPr bwMode="auto">
            <a:xfrm>
              <a:off x="769938" y="5334000"/>
              <a:ext cx="84137"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dirty="0">
                  <a:solidFill>
                    <a:schemeClr val="tx1"/>
                  </a:solidFill>
                </a:rPr>
                <a:t>-</a:t>
              </a:r>
              <a:endParaRPr lang="en-US" sz="800" i="0" dirty="0">
                <a:solidFill>
                  <a:schemeClr val="tx1"/>
                </a:solidFill>
              </a:endParaRPr>
            </a:p>
          </p:txBody>
        </p:sp>
        <p:sp>
          <p:nvSpPr>
            <p:cNvPr id="621" name="Oval 155"/>
            <p:cNvSpPr>
              <a:spLocks noChangeArrowheads="1"/>
            </p:cNvSpPr>
            <p:nvPr/>
          </p:nvSpPr>
          <p:spPr bwMode="auto">
            <a:xfrm>
              <a:off x="615950" y="5103813"/>
              <a:ext cx="84138" cy="84137"/>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22" name="Line 171"/>
            <p:cNvSpPr>
              <a:spLocks noChangeShapeType="1"/>
            </p:cNvSpPr>
            <p:nvPr/>
          </p:nvSpPr>
          <p:spPr bwMode="auto">
            <a:xfrm>
              <a:off x="3233738" y="5097463"/>
              <a:ext cx="115887"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23" name="Line 172"/>
            <p:cNvSpPr>
              <a:spLocks noChangeShapeType="1"/>
            </p:cNvSpPr>
            <p:nvPr/>
          </p:nvSpPr>
          <p:spPr bwMode="auto">
            <a:xfrm>
              <a:off x="3430588" y="5097463"/>
              <a:ext cx="115887"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24" name="Line 173"/>
            <p:cNvSpPr>
              <a:spLocks noChangeShapeType="1"/>
            </p:cNvSpPr>
            <p:nvPr/>
          </p:nvSpPr>
          <p:spPr bwMode="auto">
            <a:xfrm>
              <a:off x="3862388" y="5094288"/>
              <a:ext cx="115887"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25" name="Line 174"/>
            <p:cNvSpPr>
              <a:spLocks noChangeShapeType="1"/>
            </p:cNvSpPr>
            <p:nvPr/>
          </p:nvSpPr>
          <p:spPr bwMode="auto">
            <a:xfrm>
              <a:off x="4114800" y="5100638"/>
              <a:ext cx="115888" cy="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26" name="Oval 167"/>
            <p:cNvSpPr>
              <a:spLocks noChangeArrowheads="1"/>
            </p:cNvSpPr>
            <p:nvPr/>
          </p:nvSpPr>
          <p:spPr bwMode="auto">
            <a:xfrm>
              <a:off x="3189288" y="5054600"/>
              <a:ext cx="84137"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27" name="Oval 168"/>
            <p:cNvSpPr>
              <a:spLocks noChangeArrowheads="1"/>
            </p:cNvSpPr>
            <p:nvPr/>
          </p:nvSpPr>
          <p:spPr bwMode="auto">
            <a:xfrm>
              <a:off x="3381375" y="5054600"/>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28" name="Oval 169"/>
            <p:cNvSpPr>
              <a:spLocks noChangeArrowheads="1"/>
            </p:cNvSpPr>
            <p:nvPr/>
          </p:nvSpPr>
          <p:spPr bwMode="auto">
            <a:xfrm>
              <a:off x="4073525" y="5054600"/>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sp>
          <p:nvSpPr>
            <p:cNvPr id="629" name="Oval 170"/>
            <p:cNvSpPr>
              <a:spLocks noChangeArrowheads="1"/>
            </p:cNvSpPr>
            <p:nvPr/>
          </p:nvSpPr>
          <p:spPr bwMode="auto">
            <a:xfrm>
              <a:off x="3822700" y="5054600"/>
              <a:ext cx="84138" cy="84138"/>
            </a:xfrm>
            <a:prstGeom prst="ellipse">
              <a:avLst/>
            </a:prstGeom>
            <a:solidFill>
              <a:srgbClr val="FFFF00"/>
            </a:solidFill>
            <a:ln w="9525" algn="ctr">
              <a:solidFill>
                <a:schemeClr val="tx1"/>
              </a:solidFill>
              <a:round/>
              <a:headEnd/>
              <a:tailEnd/>
            </a:ln>
            <a:effectLst/>
          </p:spPr>
          <p:txBody>
            <a:bodyPr wrap="none" lIns="45720" rIns="45720" anchor="ctr" anchorCtr="1"/>
            <a:lstStyle/>
            <a:p>
              <a:pPr algn="ctr">
                <a:lnSpc>
                  <a:spcPct val="90000"/>
                </a:lnSpc>
              </a:pPr>
              <a:r>
                <a:rPr lang="en-CA" sz="800" i="0">
                  <a:solidFill>
                    <a:schemeClr val="tx1"/>
                  </a:solidFill>
                </a:rPr>
                <a:t>-</a:t>
              </a:r>
              <a:endParaRPr lang="en-US" sz="800" i="0">
                <a:solidFill>
                  <a:schemeClr val="tx1"/>
                </a:solidFill>
              </a:endParaRPr>
            </a:p>
          </p:txBody>
        </p:sp>
        <p:grpSp>
          <p:nvGrpSpPr>
            <p:cNvPr id="630" name="Group 177"/>
            <p:cNvGrpSpPr>
              <a:grpSpLocks noChangeAspect="1"/>
            </p:cNvGrpSpPr>
            <p:nvPr/>
          </p:nvGrpSpPr>
          <p:grpSpPr bwMode="auto">
            <a:xfrm rot="1247726">
              <a:off x="3995738" y="4754563"/>
              <a:ext cx="128587" cy="112712"/>
              <a:chOff x="1138" y="2741"/>
              <a:chExt cx="1620" cy="1409"/>
            </a:xfrm>
          </p:grpSpPr>
          <p:sp>
            <p:nvSpPr>
              <p:cNvPr id="719" name="Freeform 178"/>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0099FF"/>
              </a:solidFill>
              <a:ln w="9525" cap="flat" cmpd="sng">
                <a:solidFill>
                  <a:schemeClr val="tx1"/>
                </a:solidFill>
                <a:prstDash val="solid"/>
                <a:round/>
                <a:headEnd/>
                <a:tailEnd/>
              </a:ln>
              <a:effectLst/>
            </p:spPr>
            <p:txBody>
              <a:bodyPr lIns="45720" rIns="45720" anchor="ctr" anchorCtr="1"/>
              <a:lstStyle/>
              <a:p>
                <a:endParaRPr lang="en-CA"/>
              </a:p>
            </p:txBody>
          </p:sp>
          <p:sp>
            <p:nvSpPr>
              <p:cNvPr id="720" name="Freeform 179"/>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0099FF"/>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631" name="Group 180"/>
            <p:cNvGrpSpPr>
              <a:grpSpLocks/>
            </p:cNvGrpSpPr>
            <p:nvPr/>
          </p:nvGrpSpPr>
          <p:grpSpPr bwMode="auto">
            <a:xfrm rot="9152763">
              <a:off x="2498725" y="4814886"/>
              <a:ext cx="166688" cy="141287"/>
              <a:chOff x="1117" y="1289"/>
              <a:chExt cx="1301" cy="1095"/>
            </a:xfrm>
          </p:grpSpPr>
          <p:sp>
            <p:nvSpPr>
              <p:cNvPr id="716" name="Oval 181"/>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17" name="Freeform 182"/>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18" name="Freeform 183"/>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32" name="Group 184"/>
            <p:cNvGrpSpPr>
              <a:grpSpLocks/>
            </p:cNvGrpSpPr>
            <p:nvPr/>
          </p:nvGrpSpPr>
          <p:grpSpPr bwMode="auto">
            <a:xfrm rot="10800000">
              <a:off x="3074990" y="4814890"/>
              <a:ext cx="166687" cy="141287"/>
              <a:chOff x="1117" y="1289"/>
              <a:chExt cx="1301" cy="1095"/>
            </a:xfrm>
          </p:grpSpPr>
          <p:sp>
            <p:nvSpPr>
              <p:cNvPr id="713" name="Oval 185"/>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14" name="Freeform 186"/>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15" name="Freeform 187"/>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33" name="Group 188"/>
            <p:cNvGrpSpPr>
              <a:grpSpLocks/>
            </p:cNvGrpSpPr>
            <p:nvPr/>
          </p:nvGrpSpPr>
          <p:grpSpPr bwMode="auto">
            <a:xfrm rot="16517402">
              <a:off x="3305175" y="4699000"/>
              <a:ext cx="166688" cy="141288"/>
              <a:chOff x="1117" y="1289"/>
              <a:chExt cx="1301" cy="1095"/>
            </a:xfrm>
          </p:grpSpPr>
          <p:sp>
            <p:nvSpPr>
              <p:cNvPr id="710" name="Oval 189"/>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11" name="Freeform 190"/>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12" name="Freeform 191"/>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34" name="Group 192"/>
            <p:cNvGrpSpPr>
              <a:grpSpLocks/>
            </p:cNvGrpSpPr>
            <p:nvPr/>
          </p:nvGrpSpPr>
          <p:grpSpPr bwMode="auto">
            <a:xfrm rot="1910734">
              <a:off x="2152650" y="4814888"/>
              <a:ext cx="166688" cy="141287"/>
              <a:chOff x="1117" y="1289"/>
              <a:chExt cx="1301" cy="1095"/>
            </a:xfrm>
          </p:grpSpPr>
          <p:sp>
            <p:nvSpPr>
              <p:cNvPr id="707" name="Oval 193"/>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08" name="Freeform 194"/>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09" name="Freeform 195"/>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35" name="Group 196"/>
            <p:cNvGrpSpPr>
              <a:grpSpLocks/>
            </p:cNvGrpSpPr>
            <p:nvPr/>
          </p:nvGrpSpPr>
          <p:grpSpPr bwMode="auto">
            <a:xfrm rot="21208465">
              <a:off x="2728913" y="4660900"/>
              <a:ext cx="166687" cy="141288"/>
              <a:chOff x="1117" y="1289"/>
              <a:chExt cx="1301" cy="1095"/>
            </a:xfrm>
          </p:grpSpPr>
          <p:sp>
            <p:nvSpPr>
              <p:cNvPr id="704" name="Oval 197"/>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705" name="Freeform 198"/>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706" name="Freeform 199"/>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36" name="Group 200"/>
            <p:cNvGrpSpPr>
              <a:grpSpLocks noChangeAspect="1"/>
            </p:cNvGrpSpPr>
            <p:nvPr/>
          </p:nvGrpSpPr>
          <p:grpSpPr bwMode="auto">
            <a:xfrm rot="2066970">
              <a:off x="4629150" y="4699000"/>
              <a:ext cx="128588" cy="112713"/>
              <a:chOff x="1138" y="2741"/>
              <a:chExt cx="1620" cy="1409"/>
            </a:xfrm>
          </p:grpSpPr>
          <p:sp>
            <p:nvSpPr>
              <p:cNvPr id="702" name="Freeform 201"/>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0099FF"/>
              </a:solidFill>
              <a:ln w="9525" cap="flat" cmpd="sng">
                <a:solidFill>
                  <a:schemeClr val="tx1"/>
                </a:solidFill>
                <a:prstDash val="solid"/>
                <a:round/>
                <a:headEnd/>
                <a:tailEnd/>
              </a:ln>
              <a:effectLst/>
            </p:spPr>
            <p:txBody>
              <a:bodyPr lIns="45720" rIns="45720" anchor="ctr" anchorCtr="1"/>
              <a:lstStyle/>
              <a:p>
                <a:endParaRPr lang="en-CA"/>
              </a:p>
            </p:txBody>
          </p:sp>
          <p:sp>
            <p:nvSpPr>
              <p:cNvPr id="703" name="Freeform 202"/>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0099FF"/>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637" name="Group 203"/>
            <p:cNvGrpSpPr>
              <a:grpSpLocks noChangeAspect="1"/>
            </p:cNvGrpSpPr>
            <p:nvPr/>
          </p:nvGrpSpPr>
          <p:grpSpPr bwMode="auto">
            <a:xfrm rot="13589015">
              <a:off x="4514850" y="4872038"/>
              <a:ext cx="128588" cy="112712"/>
              <a:chOff x="1138" y="2741"/>
              <a:chExt cx="1620" cy="1409"/>
            </a:xfrm>
          </p:grpSpPr>
          <p:sp>
            <p:nvSpPr>
              <p:cNvPr id="700" name="Freeform 204"/>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0099FF"/>
              </a:solidFill>
              <a:ln w="9525" cap="flat" cmpd="sng">
                <a:solidFill>
                  <a:schemeClr val="tx1"/>
                </a:solidFill>
                <a:prstDash val="solid"/>
                <a:round/>
                <a:headEnd/>
                <a:tailEnd/>
              </a:ln>
              <a:effectLst/>
            </p:spPr>
            <p:txBody>
              <a:bodyPr lIns="45720" rIns="45720" anchor="ctr" anchorCtr="1"/>
              <a:lstStyle/>
              <a:p>
                <a:endParaRPr lang="en-CA"/>
              </a:p>
            </p:txBody>
          </p:sp>
          <p:sp>
            <p:nvSpPr>
              <p:cNvPr id="701" name="Freeform 205"/>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0099FF"/>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638" name="Group 206"/>
            <p:cNvGrpSpPr>
              <a:grpSpLocks noChangeAspect="1"/>
            </p:cNvGrpSpPr>
            <p:nvPr/>
          </p:nvGrpSpPr>
          <p:grpSpPr bwMode="auto">
            <a:xfrm rot="17714656">
              <a:off x="3814763" y="4876800"/>
              <a:ext cx="128587" cy="112713"/>
              <a:chOff x="1138" y="2741"/>
              <a:chExt cx="1620" cy="1409"/>
            </a:xfrm>
          </p:grpSpPr>
          <p:sp>
            <p:nvSpPr>
              <p:cNvPr id="698" name="Freeform 207"/>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0099FF"/>
              </a:solidFill>
              <a:ln w="9525" cap="flat" cmpd="sng">
                <a:solidFill>
                  <a:schemeClr val="tx1"/>
                </a:solidFill>
                <a:prstDash val="solid"/>
                <a:round/>
                <a:headEnd/>
                <a:tailEnd/>
              </a:ln>
              <a:effectLst/>
            </p:spPr>
            <p:txBody>
              <a:bodyPr lIns="45720" rIns="45720" anchor="ctr" anchorCtr="1"/>
              <a:lstStyle/>
              <a:p>
                <a:endParaRPr lang="en-CA"/>
              </a:p>
            </p:txBody>
          </p:sp>
          <p:sp>
            <p:nvSpPr>
              <p:cNvPr id="699" name="Freeform 208"/>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0099FF"/>
              </a:solidFill>
              <a:ln w="9525" cap="flat" cmpd="sng">
                <a:solidFill>
                  <a:schemeClr val="tx1"/>
                </a:solidFill>
                <a:prstDash val="solid"/>
                <a:round/>
                <a:headEnd type="none" w="med" len="med"/>
                <a:tailEnd type="none" w="med" len="med"/>
              </a:ln>
              <a:effectLst/>
            </p:spPr>
            <p:txBody>
              <a:bodyPr lIns="45720" rIns="45720" anchor="ctr" anchorCtr="1"/>
              <a:lstStyle/>
              <a:p>
                <a:endParaRPr lang="en-CA"/>
              </a:p>
            </p:txBody>
          </p:sp>
        </p:grpSp>
        <p:grpSp>
          <p:nvGrpSpPr>
            <p:cNvPr id="639" name="Group 209"/>
            <p:cNvGrpSpPr>
              <a:grpSpLocks/>
            </p:cNvGrpSpPr>
            <p:nvPr/>
          </p:nvGrpSpPr>
          <p:grpSpPr bwMode="auto">
            <a:xfrm rot="7200000">
              <a:off x="4284663" y="4699000"/>
              <a:ext cx="166688" cy="141287"/>
              <a:chOff x="1117" y="1289"/>
              <a:chExt cx="1301" cy="1095"/>
            </a:xfrm>
          </p:grpSpPr>
          <p:sp>
            <p:nvSpPr>
              <p:cNvPr id="695" name="Oval 210"/>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696" name="Freeform 211"/>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697" name="Freeform 212"/>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sp>
          <p:nvSpPr>
            <p:cNvPr id="640" name="Oval 213"/>
            <p:cNvSpPr>
              <a:spLocks noChangeArrowheads="1"/>
            </p:cNvSpPr>
            <p:nvPr/>
          </p:nvSpPr>
          <p:spPr bwMode="auto">
            <a:xfrm>
              <a:off x="596900" y="5794375"/>
              <a:ext cx="346075" cy="346075"/>
            </a:xfrm>
            <a:prstGeom prst="ellipse">
              <a:avLst/>
            </a:prstGeom>
            <a:solidFill>
              <a:srgbClr val="FFFFCC"/>
            </a:solidFill>
            <a:ln w="19050" algn="ctr">
              <a:solidFill>
                <a:srgbClr val="000066"/>
              </a:solidFill>
              <a:round/>
              <a:headEnd/>
              <a:tailEnd/>
            </a:ln>
            <a:effectLst/>
            <a:scene3d>
              <a:camera prst="orthographicFront"/>
              <a:lightRig rig="threePt" dir="t"/>
            </a:scene3d>
            <a:sp3d>
              <a:bevelT/>
            </a:sp3d>
          </p:spPr>
          <p:txBody>
            <a:bodyPr wrap="none" lIns="45720" rIns="45720" anchor="ctr"/>
            <a:lstStyle/>
            <a:p>
              <a:endParaRPr lang="en-CA"/>
            </a:p>
          </p:txBody>
        </p:sp>
        <p:grpSp>
          <p:nvGrpSpPr>
            <p:cNvPr id="641" name="Group 74"/>
            <p:cNvGrpSpPr>
              <a:grpSpLocks noChangeAspect="1"/>
            </p:cNvGrpSpPr>
            <p:nvPr/>
          </p:nvGrpSpPr>
          <p:grpSpPr bwMode="auto">
            <a:xfrm rot="21368203">
              <a:off x="663574" y="5873748"/>
              <a:ext cx="219074" cy="185736"/>
              <a:chOff x="1117" y="1289"/>
              <a:chExt cx="1301" cy="1095"/>
            </a:xfrm>
          </p:grpSpPr>
          <p:sp>
            <p:nvSpPr>
              <p:cNvPr id="692" name="Oval 75"/>
              <p:cNvSpPr>
                <a:spLocks noChangeAspect="1" noChangeArrowheads="1"/>
              </p:cNvSpPr>
              <p:nvPr/>
            </p:nvSpPr>
            <p:spPr bwMode="auto">
              <a:xfrm>
                <a:off x="1320" y="1289"/>
                <a:ext cx="871" cy="871"/>
              </a:xfrm>
              <a:prstGeom prst="ellipse">
                <a:avLst/>
              </a:prstGeom>
              <a:solidFill>
                <a:srgbClr val="FF0000"/>
              </a:solidFill>
              <a:ln w="12700" algn="ctr">
                <a:solidFill>
                  <a:schemeClr val="tx1"/>
                </a:solidFill>
                <a:round/>
                <a:headEnd/>
                <a:tailEnd/>
              </a:ln>
              <a:effectLst/>
            </p:spPr>
            <p:txBody>
              <a:bodyPr wrap="none" lIns="45720" rIns="45720" anchor="ctr"/>
              <a:lstStyle/>
              <a:p>
                <a:endParaRPr lang="en-CA"/>
              </a:p>
            </p:txBody>
          </p:sp>
          <p:sp>
            <p:nvSpPr>
              <p:cNvPr id="693" name="Freeform 76"/>
              <p:cNvSpPr>
                <a:spLocks noChangeAspect="1"/>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12700" cap="flat" cmpd="sng">
                <a:solidFill>
                  <a:schemeClr val="tx1"/>
                </a:solidFill>
                <a:prstDash val="solid"/>
                <a:round/>
                <a:headEnd/>
                <a:tailEnd/>
              </a:ln>
              <a:effectLst/>
            </p:spPr>
            <p:txBody>
              <a:bodyPr lIns="45720" rIns="45720" anchor="ctr" anchorCtr="1"/>
              <a:lstStyle/>
              <a:p>
                <a:endParaRPr lang="en-CA"/>
              </a:p>
            </p:txBody>
          </p:sp>
          <p:sp>
            <p:nvSpPr>
              <p:cNvPr id="694" name="Freeform 77"/>
              <p:cNvSpPr>
                <a:spLocks noChangeAspect="1"/>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12700" cap="flat" cmpd="sng">
                <a:solidFill>
                  <a:schemeClr val="tx1"/>
                </a:solidFill>
                <a:prstDash val="solid"/>
                <a:round/>
                <a:headEnd/>
                <a:tailEnd/>
              </a:ln>
              <a:effectLst/>
            </p:spPr>
            <p:txBody>
              <a:bodyPr lIns="45720" rIns="45720" anchor="ctr" anchorCtr="1"/>
              <a:lstStyle/>
              <a:p>
                <a:endParaRPr lang="en-CA"/>
              </a:p>
            </p:txBody>
          </p:sp>
        </p:grpSp>
        <p:grpSp>
          <p:nvGrpSpPr>
            <p:cNvPr id="642" name="Group 236"/>
            <p:cNvGrpSpPr>
              <a:grpSpLocks/>
            </p:cNvGrpSpPr>
            <p:nvPr/>
          </p:nvGrpSpPr>
          <p:grpSpPr bwMode="auto">
            <a:xfrm>
              <a:off x="5181600" y="4279900"/>
              <a:ext cx="822325" cy="354013"/>
              <a:chOff x="3269" y="2772"/>
              <a:chExt cx="518" cy="223"/>
            </a:xfrm>
          </p:grpSpPr>
          <p:sp>
            <p:nvSpPr>
              <p:cNvPr id="682" name="Oval 214"/>
              <p:cNvSpPr>
                <a:spLocks noChangeArrowheads="1"/>
              </p:cNvSpPr>
              <p:nvPr/>
            </p:nvSpPr>
            <p:spPr bwMode="auto">
              <a:xfrm>
                <a:off x="3269" y="2772"/>
                <a:ext cx="218" cy="218"/>
              </a:xfrm>
              <a:prstGeom prst="ellipse">
                <a:avLst/>
              </a:prstGeom>
              <a:solidFill>
                <a:srgbClr val="FFFFCC"/>
              </a:solidFill>
              <a:ln w="19050" algn="ctr">
                <a:solidFill>
                  <a:srgbClr val="000066"/>
                </a:solidFill>
                <a:round/>
                <a:headEnd/>
                <a:tailEnd/>
              </a:ln>
              <a:effectLst/>
              <a:scene3d>
                <a:camera prst="orthographicFront"/>
                <a:lightRig rig="threePt" dir="t"/>
              </a:scene3d>
              <a:sp3d>
                <a:bevelT/>
              </a:sp3d>
            </p:spPr>
            <p:txBody>
              <a:bodyPr wrap="none" lIns="45720" rIns="45720" anchor="ctr"/>
              <a:lstStyle/>
              <a:p>
                <a:endParaRPr lang="en-CA"/>
              </a:p>
            </p:txBody>
          </p:sp>
          <p:grpSp>
            <p:nvGrpSpPr>
              <p:cNvPr id="683" name="Group 216"/>
              <p:cNvGrpSpPr>
                <a:grpSpLocks noChangeAspect="1"/>
              </p:cNvGrpSpPr>
              <p:nvPr/>
            </p:nvGrpSpPr>
            <p:grpSpPr bwMode="auto">
              <a:xfrm rot="13589015">
                <a:off x="3328" y="2833"/>
                <a:ext cx="104" cy="91"/>
                <a:chOff x="1138" y="2741"/>
                <a:chExt cx="1620" cy="1409"/>
              </a:xfrm>
            </p:grpSpPr>
            <p:sp>
              <p:nvSpPr>
                <p:cNvPr id="690" name="Freeform 217"/>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0099FF"/>
                </a:solidFill>
                <a:ln w="12700" cap="flat" cmpd="sng">
                  <a:solidFill>
                    <a:schemeClr val="tx1"/>
                  </a:solidFill>
                  <a:prstDash val="solid"/>
                  <a:round/>
                  <a:headEnd/>
                  <a:tailEnd/>
                </a:ln>
                <a:effectLst/>
              </p:spPr>
              <p:txBody>
                <a:bodyPr lIns="45720" rIns="45720" anchor="ctr" anchorCtr="1"/>
                <a:lstStyle/>
                <a:p>
                  <a:endParaRPr lang="en-CA"/>
                </a:p>
              </p:txBody>
            </p:sp>
            <p:sp>
              <p:nvSpPr>
                <p:cNvPr id="691" name="Freeform 218"/>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0099FF"/>
                </a:solidFill>
                <a:ln w="12700" cap="flat" cmpd="sng">
                  <a:solidFill>
                    <a:schemeClr val="tx1"/>
                  </a:solidFill>
                  <a:prstDash val="solid"/>
                  <a:round/>
                  <a:headEnd type="none" w="med" len="med"/>
                  <a:tailEnd type="none" w="med" len="med"/>
                </a:ln>
                <a:effectLst/>
              </p:spPr>
              <p:txBody>
                <a:bodyPr lIns="45720" rIns="45720" anchor="ctr" anchorCtr="1"/>
                <a:lstStyle/>
                <a:p>
                  <a:endParaRPr lang="en-CA"/>
                </a:p>
              </p:txBody>
            </p:sp>
          </p:grpSp>
          <p:sp>
            <p:nvSpPr>
              <p:cNvPr id="684" name="Oval 222"/>
              <p:cNvSpPr>
                <a:spLocks noChangeArrowheads="1"/>
              </p:cNvSpPr>
              <p:nvPr/>
            </p:nvSpPr>
            <p:spPr bwMode="auto">
              <a:xfrm>
                <a:off x="3569" y="2777"/>
                <a:ext cx="218" cy="218"/>
              </a:xfrm>
              <a:prstGeom prst="ellipse">
                <a:avLst/>
              </a:prstGeom>
              <a:solidFill>
                <a:srgbClr val="FFFFCC"/>
              </a:solidFill>
              <a:ln w="19050" algn="ctr">
                <a:solidFill>
                  <a:srgbClr val="000066"/>
                </a:solidFill>
                <a:round/>
                <a:headEnd/>
                <a:tailEnd/>
              </a:ln>
              <a:effectLst/>
              <a:scene3d>
                <a:camera prst="orthographicFront"/>
                <a:lightRig rig="threePt" dir="t"/>
              </a:scene3d>
              <a:sp3d>
                <a:bevelT/>
              </a:sp3d>
            </p:spPr>
            <p:txBody>
              <a:bodyPr wrap="none" lIns="45720" rIns="45720" anchor="ctr"/>
              <a:lstStyle/>
              <a:p>
                <a:endParaRPr lang="en-CA"/>
              </a:p>
            </p:txBody>
          </p:sp>
          <p:grpSp>
            <p:nvGrpSpPr>
              <p:cNvPr id="685" name="Group 223"/>
              <p:cNvGrpSpPr>
                <a:grpSpLocks noChangeAspect="1"/>
              </p:cNvGrpSpPr>
              <p:nvPr/>
            </p:nvGrpSpPr>
            <p:grpSpPr bwMode="auto">
              <a:xfrm rot="-231797">
                <a:off x="3610" y="2827"/>
                <a:ext cx="137" cy="117"/>
                <a:chOff x="1117" y="1289"/>
                <a:chExt cx="1301" cy="1095"/>
              </a:xfrm>
            </p:grpSpPr>
            <p:sp>
              <p:nvSpPr>
                <p:cNvPr id="687" name="Oval 224"/>
                <p:cNvSpPr>
                  <a:spLocks noChangeAspect="1" noChangeArrowheads="1"/>
                </p:cNvSpPr>
                <p:nvPr/>
              </p:nvSpPr>
              <p:spPr bwMode="auto">
                <a:xfrm>
                  <a:off x="1320" y="1289"/>
                  <a:ext cx="871" cy="871"/>
                </a:xfrm>
                <a:prstGeom prst="ellipse">
                  <a:avLst/>
                </a:prstGeom>
                <a:solidFill>
                  <a:srgbClr val="FF0000"/>
                </a:solidFill>
                <a:ln w="12700" algn="ctr">
                  <a:solidFill>
                    <a:schemeClr val="tx1"/>
                  </a:solidFill>
                  <a:round/>
                  <a:headEnd/>
                  <a:tailEnd/>
                </a:ln>
                <a:effectLst/>
              </p:spPr>
              <p:txBody>
                <a:bodyPr wrap="none" lIns="45720" rIns="45720" anchor="ctr"/>
                <a:lstStyle/>
                <a:p>
                  <a:endParaRPr lang="en-CA"/>
                </a:p>
              </p:txBody>
            </p:sp>
            <p:sp>
              <p:nvSpPr>
                <p:cNvPr id="688" name="Freeform 225"/>
                <p:cNvSpPr>
                  <a:spLocks noChangeAspect="1"/>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12700" cap="flat" cmpd="sng">
                  <a:solidFill>
                    <a:schemeClr val="tx1"/>
                  </a:solidFill>
                  <a:prstDash val="solid"/>
                  <a:round/>
                  <a:headEnd/>
                  <a:tailEnd/>
                </a:ln>
                <a:effectLst/>
              </p:spPr>
              <p:txBody>
                <a:bodyPr lIns="45720" rIns="45720" anchor="ctr" anchorCtr="1"/>
                <a:lstStyle/>
                <a:p>
                  <a:endParaRPr lang="en-CA"/>
                </a:p>
              </p:txBody>
            </p:sp>
            <p:sp>
              <p:nvSpPr>
                <p:cNvPr id="689" name="Freeform 226"/>
                <p:cNvSpPr>
                  <a:spLocks noChangeAspect="1"/>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12700" cap="flat" cmpd="sng">
                  <a:solidFill>
                    <a:schemeClr val="tx1"/>
                  </a:solidFill>
                  <a:prstDash val="solid"/>
                  <a:round/>
                  <a:headEnd/>
                  <a:tailEnd/>
                </a:ln>
                <a:effectLst/>
              </p:spPr>
              <p:txBody>
                <a:bodyPr lIns="45720" rIns="45720" anchor="ctr" anchorCtr="1"/>
                <a:lstStyle/>
                <a:p>
                  <a:endParaRPr lang="en-CA"/>
                </a:p>
              </p:txBody>
            </p:sp>
          </p:grpSp>
          <p:sp>
            <p:nvSpPr>
              <p:cNvPr id="686" name="Text Box 232"/>
              <p:cNvSpPr txBox="1">
                <a:spLocks noChangeArrowheads="1"/>
              </p:cNvSpPr>
              <p:nvPr/>
            </p:nvSpPr>
            <p:spPr bwMode="auto">
              <a:xfrm>
                <a:off x="3465" y="2772"/>
                <a:ext cx="124" cy="205"/>
              </a:xfrm>
              <a:prstGeom prst="rect">
                <a:avLst/>
              </a:prstGeom>
              <a:noFill/>
              <a:ln w="19050" algn="ctr">
                <a:noFill/>
                <a:miter lim="800000"/>
                <a:headEnd/>
                <a:tailEnd/>
              </a:ln>
              <a:effectLst/>
            </p:spPr>
            <p:txBody>
              <a:bodyPr wrap="none" lIns="45720" rIns="45720" anchorCtr="1">
                <a:spAutoFit/>
              </a:bodyPr>
              <a:lstStyle/>
              <a:p>
                <a:r>
                  <a:rPr lang="en-CA" sz="1400" b="1" i="0"/>
                  <a:t>+</a:t>
                </a:r>
                <a:endParaRPr lang="en-US" sz="1400" b="1" i="0"/>
              </a:p>
            </p:txBody>
          </p:sp>
        </p:grpSp>
        <p:grpSp>
          <p:nvGrpSpPr>
            <p:cNvPr id="643" name="Group 235"/>
            <p:cNvGrpSpPr>
              <a:grpSpLocks/>
            </p:cNvGrpSpPr>
            <p:nvPr/>
          </p:nvGrpSpPr>
          <p:grpSpPr bwMode="auto">
            <a:xfrm>
              <a:off x="5219700" y="5942030"/>
              <a:ext cx="814388" cy="354013"/>
              <a:chOff x="3243" y="3788"/>
              <a:chExt cx="513" cy="223"/>
            </a:xfrm>
          </p:grpSpPr>
          <p:sp>
            <p:nvSpPr>
              <p:cNvPr id="672" name="Oval 215"/>
              <p:cNvSpPr>
                <a:spLocks noChangeArrowheads="1"/>
              </p:cNvSpPr>
              <p:nvPr/>
            </p:nvSpPr>
            <p:spPr bwMode="auto">
              <a:xfrm>
                <a:off x="3243" y="3793"/>
                <a:ext cx="218" cy="218"/>
              </a:xfrm>
              <a:prstGeom prst="ellipse">
                <a:avLst/>
              </a:prstGeom>
              <a:solidFill>
                <a:srgbClr val="FFFFCC"/>
              </a:solidFill>
              <a:ln w="19050" algn="ctr">
                <a:solidFill>
                  <a:srgbClr val="000066"/>
                </a:solidFill>
                <a:round/>
                <a:headEnd/>
                <a:tailEnd/>
              </a:ln>
              <a:effectLst/>
              <a:scene3d>
                <a:camera prst="orthographicFront"/>
                <a:lightRig rig="threePt" dir="t"/>
              </a:scene3d>
              <a:sp3d>
                <a:bevelT/>
              </a:sp3d>
            </p:spPr>
            <p:txBody>
              <a:bodyPr wrap="none" lIns="45720" rIns="45720" anchor="ctr"/>
              <a:lstStyle/>
              <a:p>
                <a:endParaRPr lang="en-CA"/>
              </a:p>
            </p:txBody>
          </p:sp>
          <p:grpSp>
            <p:nvGrpSpPr>
              <p:cNvPr id="673" name="Group 219"/>
              <p:cNvGrpSpPr>
                <a:grpSpLocks noChangeAspect="1"/>
              </p:cNvGrpSpPr>
              <p:nvPr/>
            </p:nvGrpSpPr>
            <p:grpSpPr bwMode="auto">
              <a:xfrm rot="1793967">
                <a:off x="3283" y="3845"/>
                <a:ext cx="144" cy="125"/>
                <a:chOff x="1138" y="2741"/>
                <a:chExt cx="1620" cy="1409"/>
              </a:xfrm>
            </p:grpSpPr>
            <p:sp>
              <p:nvSpPr>
                <p:cNvPr id="680" name="Freeform 220"/>
                <p:cNvSpPr>
                  <a:spLocks noChangeAspect="1"/>
                </p:cNvSpPr>
                <p:nvPr/>
              </p:nvSpPr>
              <p:spPr bwMode="auto">
                <a:xfrm>
                  <a:off x="1138" y="2741"/>
                  <a:ext cx="1620" cy="1409"/>
                </a:xfrm>
                <a:custGeom>
                  <a:avLst/>
                  <a:gdLst/>
                  <a:ahLst/>
                  <a:cxnLst>
                    <a:cxn ang="0">
                      <a:pos x="810" y="320"/>
                    </a:cxn>
                    <a:cxn ang="0">
                      <a:pos x="5" y="702"/>
                    </a:cxn>
                    <a:cxn ang="0">
                      <a:pos x="815" y="1085"/>
                    </a:cxn>
                    <a:cxn ang="0">
                      <a:pos x="1616" y="702"/>
                    </a:cxn>
                    <a:cxn ang="0">
                      <a:pos x="810" y="320"/>
                    </a:cxn>
                  </a:cxnLst>
                  <a:rect l="0" t="0" r="r" b="b"/>
                  <a:pathLst>
                    <a:path w="1620" h="1409">
                      <a:moveTo>
                        <a:pt x="810" y="320"/>
                      </a:moveTo>
                      <a:cubicBezTo>
                        <a:pt x="333" y="0"/>
                        <a:pt x="0" y="459"/>
                        <a:pt x="5" y="702"/>
                      </a:cubicBezTo>
                      <a:cubicBezTo>
                        <a:pt x="10" y="945"/>
                        <a:pt x="306" y="1395"/>
                        <a:pt x="815" y="1085"/>
                      </a:cubicBezTo>
                      <a:cubicBezTo>
                        <a:pt x="1278" y="1409"/>
                        <a:pt x="1620" y="936"/>
                        <a:pt x="1616" y="702"/>
                      </a:cubicBezTo>
                      <a:cubicBezTo>
                        <a:pt x="1612" y="468"/>
                        <a:pt x="1310" y="5"/>
                        <a:pt x="810" y="320"/>
                      </a:cubicBezTo>
                      <a:close/>
                    </a:path>
                  </a:pathLst>
                </a:custGeom>
                <a:solidFill>
                  <a:srgbClr val="CC0000"/>
                </a:solidFill>
                <a:ln w="12700" cap="flat" cmpd="sng">
                  <a:solidFill>
                    <a:schemeClr val="tx1"/>
                  </a:solidFill>
                  <a:prstDash val="solid"/>
                  <a:round/>
                  <a:headEnd/>
                  <a:tailEnd/>
                </a:ln>
                <a:effectLst/>
              </p:spPr>
              <p:txBody>
                <a:bodyPr lIns="45720" rIns="45720" anchor="ctr" anchorCtr="1"/>
                <a:lstStyle/>
                <a:p>
                  <a:endParaRPr lang="en-CA"/>
                </a:p>
              </p:txBody>
            </p:sp>
            <p:sp>
              <p:nvSpPr>
                <p:cNvPr id="681" name="Freeform 221"/>
                <p:cNvSpPr>
                  <a:spLocks noChangeAspect="1"/>
                </p:cNvSpPr>
                <p:nvPr/>
              </p:nvSpPr>
              <p:spPr bwMode="auto">
                <a:xfrm>
                  <a:off x="1949" y="3060"/>
                  <a:ext cx="1" cy="770"/>
                </a:xfrm>
                <a:custGeom>
                  <a:avLst/>
                  <a:gdLst/>
                  <a:ahLst/>
                  <a:cxnLst>
                    <a:cxn ang="0">
                      <a:pos x="0" y="0"/>
                    </a:cxn>
                    <a:cxn ang="0">
                      <a:pos x="0" y="770"/>
                    </a:cxn>
                  </a:cxnLst>
                  <a:rect l="0" t="0" r="r" b="b"/>
                  <a:pathLst>
                    <a:path w="1" h="770">
                      <a:moveTo>
                        <a:pt x="0" y="0"/>
                      </a:moveTo>
                      <a:lnTo>
                        <a:pt x="0" y="770"/>
                      </a:lnTo>
                    </a:path>
                  </a:pathLst>
                </a:custGeom>
                <a:solidFill>
                  <a:srgbClr val="CC0000"/>
                </a:solidFill>
                <a:ln w="12700" cap="flat" cmpd="sng">
                  <a:solidFill>
                    <a:schemeClr val="tx1"/>
                  </a:solidFill>
                  <a:prstDash val="solid"/>
                  <a:round/>
                  <a:headEnd type="none" w="med" len="med"/>
                  <a:tailEnd type="none" w="med" len="med"/>
                </a:ln>
                <a:effectLst/>
              </p:spPr>
              <p:txBody>
                <a:bodyPr lIns="45720" rIns="45720" anchor="ctr" anchorCtr="1"/>
                <a:lstStyle/>
                <a:p>
                  <a:endParaRPr lang="en-CA"/>
                </a:p>
              </p:txBody>
            </p:sp>
          </p:grpSp>
          <p:sp>
            <p:nvSpPr>
              <p:cNvPr id="674" name="Oval 227"/>
              <p:cNvSpPr>
                <a:spLocks noChangeArrowheads="1"/>
              </p:cNvSpPr>
              <p:nvPr/>
            </p:nvSpPr>
            <p:spPr bwMode="auto">
              <a:xfrm>
                <a:off x="3538" y="3793"/>
                <a:ext cx="218" cy="218"/>
              </a:xfrm>
              <a:prstGeom prst="ellipse">
                <a:avLst/>
              </a:prstGeom>
              <a:solidFill>
                <a:srgbClr val="FFFFCC"/>
              </a:solidFill>
              <a:ln w="19050" algn="ctr">
                <a:solidFill>
                  <a:srgbClr val="000066"/>
                </a:solidFill>
                <a:round/>
                <a:headEnd/>
                <a:tailEnd/>
              </a:ln>
              <a:effectLst/>
              <a:scene3d>
                <a:camera prst="orthographicFront"/>
                <a:lightRig rig="threePt" dir="t"/>
              </a:scene3d>
              <a:sp3d>
                <a:bevelT/>
              </a:sp3d>
            </p:spPr>
            <p:txBody>
              <a:bodyPr wrap="none" lIns="45720" rIns="45720" anchor="ctr"/>
              <a:lstStyle/>
              <a:p>
                <a:endParaRPr lang="en-CA"/>
              </a:p>
            </p:txBody>
          </p:sp>
          <p:grpSp>
            <p:nvGrpSpPr>
              <p:cNvPr id="675" name="Group 228"/>
              <p:cNvGrpSpPr>
                <a:grpSpLocks noChangeAspect="1"/>
              </p:cNvGrpSpPr>
              <p:nvPr/>
            </p:nvGrpSpPr>
            <p:grpSpPr bwMode="auto">
              <a:xfrm rot="-231797">
                <a:off x="3579" y="3843"/>
                <a:ext cx="137" cy="117"/>
                <a:chOff x="1117" y="1289"/>
                <a:chExt cx="1301" cy="1095"/>
              </a:xfrm>
            </p:grpSpPr>
            <p:sp>
              <p:nvSpPr>
                <p:cNvPr id="677" name="Oval 229"/>
                <p:cNvSpPr>
                  <a:spLocks noChangeAspect="1" noChangeArrowheads="1"/>
                </p:cNvSpPr>
                <p:nvPr/>
              </p:nvSpPr>
              <p:spPr bwMode="auto">
                <a:xfrm>
                  <a:off x="1320" y="1289"/>
                  <a:ext cx="871" cy="871"/>
                </a:xfrm>
                <a:prstGeom prst="ellipse">
                  <a:avLst/>
                </a:prstGeom>
                <a:solidFill>
                  <a:srgbClr val="FF0000"/>
                </a:solidFill>
                <a:ln w="12700" algn="ctr">
                  <a:solidFill>
                    <a:schemeClr val="tx1"/>
                  </a:solidFill>
                  <a:round/>
                  <a:headEnd/>
                  <a:tailEnd/>
                </a:ln>
                <a:effectLst/>
              </p:spPr>
              <p:txBody>
                <a:bodyPr wrap="none" lIns="45720" rIns="45720" anchor="ctr"/>
                <a:lstStyle/>
                <a:p>
                  <a:endParaRPr lang="en-CA"/>
                </a:p>
              </p:txBody>
            </p:sp>
            <p:sp>
              <p:nvSpPr>
                <p:cNvPr id="678" name="Freeform 230"/>
                <p:cNvSpPr>
                  <a:spLocks noChangeAspect="1"/>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12700" cap="flat" cmpd="sng">
                  <a:solidFill>
                    <a:schemeClr val="tx1"/>
                  </a:solidFill>
                  <a:prstDash val="solid"/>
                  <a:round/>
                  <a:headEnd/>
                  <a:tailEnd/>
                </a:ln>
                <a:effectLst/>
              </p:spPr>
              <p:txBody>
                <a:bodyPr lIns="45720" rIns="45720" anchor="ctr" anchorCtr="1"/>
                <a:lstStyle/>
                <a:p>
                  <a:endParaRPr lang="en-CA"/>
                </a:p>
              </p:txBody>
            </p:sp>
            <p:sp>
              <p:nvSpPr>
                <p:cNvPr id="679" name="Freeform 231"/>
                <p:cNvSpPr>
                  <a:spLocks noChangeAspect="1"/>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12700" cap="flat" cmpd="sng">
                  <a:solidFill>
                    <a:schemeClr val="tx1"/>
                  </a:solidFill>
                  <a:prstDash val="solid"/>
                  <a:round/>
                  <a:headEnd/>
                  <a:tailEnd/>
                </a:ln>
                <a:effectLst/>
              </p:spPr>
              <p:txBody>
                <a:bodyPr lIns="45720" rIns="45720" anchor="ctr" anchorCtr="1"/>
                <a:lstStyle/>
                <a:p>
                  <a:endParaRPr lang="en-CA"/>
                </a:p>
              </p:txBody>
            </p:sp>
          </p:grpSp>
          <p:sp>
            <p:nvSpPr>
              <p:cNvPr id="676" name="Text Box 233"/>
              <p:cNvSpPr txBox="1">
                <a:spLocks noChangeArrowheads="1"/>
              </p:cNvSpPr>
              <p:nvPr/>
            </p:nvSpPr>
            <p:spPr bwMode="auto">
              <a:xfrm>
                <a:off x="3439" y="3788"/>
                <a:ext cx="124" cy="205"/>
              </a:xfrm>
              <a:prstGeom prst="rect">
                <a:avLst/>
              </a:prstGeom>
              <a:noFill/>
              <a:ln w="19050" algn="ctr">
                <a:noFill/>
                <a:miter lim="800000"/>
                <a:headEnd/>
                <a:tailEnd/>
              </a:ln>
              <a:effectLst/>
            </p:spPr>
            <p:txBody>
              <a:bodyPr wrap="none" lIns="45720" rIns="45720" anchorCtr="1">
                <a:spAutoFit/>
              </a:bodyPr>
              <a:lstStyle/>
              <a:p>
                <a:r>
                  <a:rPr lang="en-CA" sz="1400" b="1" i="0"/>
                  <a:t>+</a:t>
                </a:r>
                <a:endParaRPr lang="en-US" sz="1400" b="1" i="0"/>
              </a:p>
            </p:txBody>
          </p:sp>
        </p:grpSp>
        <p:sp>
          <p:nvSpPr>
            <p:cNvPr id="644" name="Line 239"/>
            <p:cNvSpPr>
              <a:spLocks noChangeShapeType="1"/>
            </p:cNvSpPr>
            <p:nvPr/>
          </p:nvSpPr>
          <p:spPr bwMode="auto">
            <a:xfrm flipV="1">
              <a:off x="3305175" y="5618163"/>
              <a:ext cx="57150" cy="5715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45" name="Line 240"/>
            <p:cNvSpPr>
              <a:spLocks noChangeShapeType="1"/>
            </p:cNvSpPr>
            <p:nvPr/>
          </p:nvSpPr>
          <p:spPr bwMode="auto">
            <a:xfrm flipH="1" flipV="1">
              <a:off x="3462338" y="5665788"/>
              <a:ext cx="0" cy="115887"/>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46" name="Line 241"/>
            <p:cNvSpPr>
              <a:spLocks noChangeShapeType="1"/>
            </p:cNvSpPr>
            <p:nvPr/>
          </p:nvSpPr>
          <p:spPr bwMode="auto">
            <a:xfrm>
              <a:off x="3484563" y="5576888"/>
              <a:ext cx="114300" cy="114300"/>
            </a:xfrm>
            <a:prstGeom prst="line">
              <a:avLst/>
            </a:prstGeom>
            <a:noFill/>
            <a:ln w="9525">
              <a:solidFill>
                <a:schemeClr val="tx1"/>
              </a:solidFill>
              <a:round/>
              <a:headEnd/>
              <a:tailEnd type="stealth" w="sm" len="sm"/>
            </a:ln>
            <a:effectLst/>
          </p:spPr>
          <p:txBody>
            <a:bodyPr lIns="45720" rIns="45720" anchor="ctr" anchorCtr="1"/>
            <a:lstStyle/>
            <a:p>
              <a:endParaRPr lang="en-CA"/>
            </a:p>
          </p:txBody>
        </p:sp>
        <p:grpSp>
          <p:nvGrpSpPr>
            <p:cNvPr id="647" name="Group 78"/>
            <p:cNvGrpSpPr>
              <a:grpSpLocks/>
            </p:cNvGrpSpPr>
            <p:nvPr/>
          </p:nvGrpSpPr>
          <p:grpSpPr bwMode="auto">
            <a:xfrm rot="9152763">
              <a:off x="3362325" y="5737225"/>
              <a:ext cx="166688" cy="141288"/>
              <a:chOff x="1117" y="1289"/>
              <a:chExt cx="1301" cy="1095"/>
            </a:xfrm>
          </p:grpSpPr>
          <p:sp>
            <p:nvSpPr>
              <p:cNvPr id="669" name="Oval 79"/>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670" name="Freeform 80"/>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671" name="Freeform 81"/>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48" name="Group 90"/>
            <p:cNvGrpSpPr>
              <a:grpSpLocks/>
            </p:cNvGrpSpPr>
            <p:nvPr/>
          </p:nvGrpSpPr>
          <p:grpSpPr bwMode="auto">
            <a:xfrm rot="4199310">
              <a:off x="3176588" y="5640386"/>
              <a:ext cx="166687" cy="141287"/>
              <a:chOff x="1117" y="1289"/>
              <a:chExt cx="1301" cy="1095"/>
            </a:xfrm>
          </p:grpSpPr>
          <p:sp>
            <p:nvSpPr>
              <p:cNvPr id="666" name="Oval 91"/>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667" name="Freeform 92"/>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668" name="Freeform 93"/>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sp>
          <p:nvSpPr>
            <p:cNvPr id="649" name="AutoShape 111"/>
            <p:cNvSpPr>
              <a:spLocks noChangeArrowheads="1"/>
            </p:cNvSpPr>
            <p:nvPr/>
          </p:nvSpPr>
          <p:spPr bwMode="auto">
            <a:xfrm>
              <a:off x="3378200" y="5497513"/>
              <a:ext cx="173038" cy="173037"/>
            </a:xfrm>
            <a:prstGeom prst="irregularSeal1">
              <a:avLst/>
            </a:prstGeom>
            <a:gradFill rotWithShape="1">
              <a:gsLst>
                <a:gs pos="0">
                  <a:srgbClr val="FFFFCC"/>
                </a:gs>
                <a:gs pos="100000">
                  <a:srgbClr val="3399FF"/>
                </a:gs>
              </a:gsLst>
              <a:path path="shape">
                <a:fillToRect l="50000" t="50000" r="50000" b="50000"/>
              </a:path>
            </a:gradFill>
            <a:ln w="9525" algn="ctr">
              <a:solidFill>
                <a:schemeClr val="tx1"/>
              </a:solidFill>
              <a:miter lim="800000"/>
              <a:headEnd/>
              <a:tailEnd/>
            </a:ln>
            <a:effectLst/>
          </p:spPr>
          <p:txBody>
            <a:bodyPr wrap="none" lIns="45720" rIns="45720" anchor="ctr"/>
            <a:lstStyle/>
            <a:p>
              <a:endParaRPr lang="en-CA"/>
            </a:p>
          </p:txBody>
        </p:sp>
        <p:sp>
          <p:nvSpPr>
            <p:cNvPr id="650" name="Line 242"/>
            <p:cNvSpPr>
              <a:spLocks noChangeShapeType="1"/>
            </p:cNvSpPr>
            <p:nvPr/>
          </p:nvSpPr>
          <p:spPr bwMode="auto">
            <a:xfrm flipV="1">
              <a:off x="3932238" y="5649913"/>
              <a:ext cx="57150" cy="5715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51" name="Line 243"/>
            <p:cNvSpPr>
              <a:spLocks noChangeShapeType="1"/>
            </p:cNvSpPr>
            <p:nvPr/>
          </p:nvSpPr>
          <p:spPr bwMode="auto">
            <a:xfrm flipH="1" flipV="1">
              <a:off x="4064000" y="5672138"/>
              <a:ext cx="57150" cy="115887"/>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52" name="Line 244"/>
            <p:cNvSpPr>
              <a:spLocks noChangeShapeType="1"/>
            </p:cNvSpPr>
            <p:nvPr/>
          </p:nvSpPr>
          <p:spPr bwMode="auto">
            <a:xfrm>
              <a:off x="3995738" y="5561013"/>
              <a:ext cx="230187" cy="114300"/>
            </a:xfrm>
            <a:prstGeom prst="line">
              <a:avLst/>
            </a:prstGeom>
            <a:noFill/>
            <a:ln w="9525">
              <a:solidFill>
                <a:schemeClr val="tx1"/>
              </a:solidFill>
              <a:round/>
              <a:headEnd/>
              <a:tailEnd type="stealth" w="sm" len="sm"/>
            </a:ln>
            <a:effectLst/>
          </p:spPr>
          <p:txBody>
            <a:bodyPr lIns="45720" rIns="45720" anchor="ctr" anchorCtr="1"/>
            <a:lstStyle/>
            <a:p>
              <a:endParaRPr lang="en-CA"/>
            </a:p>
          </p:txBody>
        </p:sp>
        <p:grpSp>
          <p:nvGrpSpPr>
            <p:cNvPr id="653" name="Group 66"/>
            <p:cNvGrpSpPr>
              <a:grpSpLocks/>
            </p:cNvGrpSpPr>
            <p:nvPr/>
          </p:nvGrpSpPr>
          <p:grpSpPr bwMode="auto">
            <a:xfrm rot="16036582">
              <a:off x="3810000" y="5688015"/>
              <a:ext cx="166687" cy="141288"/>
              <a:chOff x="1117" y="1289"/>
              <a:chExt cx="1301" cy="1095"/>
            </a:xfrm>
          </p:grpSpPr>
          <p:sp>
            <p:nvSpPr>
              <p:cNvPr id="663" name="Oval 67"/>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664" name="Freeform 68"/>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665" name="Freeform 69"/>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grpSp>
          <p:nvGrpSpPr>
            <p:cNvPr id="654" name="Group 94"/>
            <p:cNvGrpSpPr>
              <a:grpSpLocks/>
            </p:cNvGrpSpPr>
            <p:nvPr/>
          </p:nvGrpSpPr>
          <p:grpSpPr bwMode="auto">
            <a:xfrm rot="999514">
              <a:off x="4052888" y="5734048"/>
              <a:ext cx="166687" cy="141288"/>
              <a:chOff x="1117" y="1289"/>
              <a:chExt cx="1301" cy="1095"/>
            </a:xfrm>
          </p:grpSpPr>
          <p:sp>
            <p:nvSpPr>
              <p:cNvPr id="660" name="Oval 95"/>
              <p:cNvSpPr>
                <a:spLocks noChangeArrowheads="1"/>
              </p:cNvSpPr>
              <p:nvPr/>
            </p:nvSpPr>
            <p:spPr bwMode="auto">
              <a:xfrm>
                <a:off x="1320" y="1289"/>
                <a:ext cx="871" cy="871"/>
              </a:xfrm>
              <a:prstGeom prst="ellipse">
                <a:avLst/>
              </a:prstGeom>
              <a:solidFill>
                <a:srgbClr val="FF0000"/>
              </a:solidFill>
              <a:ln w="9525" algn="ctr">
                <a:solidFill>
                  <a:schemeClr val="tx1"/>
                </a:solidFill>
                <a:round/>
                <a:headEnd/>
                <a:tailEnd/>
              </a:ln>
              <a:effectLst/>
            </p:spPr>
            <p:txBody>
              <a:bodyPr wrap="none" lIns="45720" rIns="45720" anchor="ctr"/>
              <a:lstStyle/>
              <a:p>
                <a:endParaRPr lang="en-CA"/>
              </a:p>
            </p:txBody>
          </p:sp>
          <p:sp>
            <p:nvSpPr>
              <p:cNvPr id="661" name="Freeform 96"/>
              <p:cNvSpPr>
                <a:spLocks/>
              </p:cNvSpPr>
              <p:nvPr/>
            </p:nvSpPr>
            <p:spPr bwMode="auto">
              <a:xfrm>
                <a:off x="1882" y="1802"/>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sp>
            <p:nvSpPr>
              <p:cNvPr id="662" name="Freeform 97"/>
              <p:cNvSpPr>
                <a:spLocks/>
              </p:cNvSpPr>
              <p:nvPr/>
            </p:nvSpPr>
            <p:spPr bwMode="auto">
              <a:xfrm rot="5400000">
                <a:off x="1130" y="1835"/>
                <a:ext cx="536" cy="562"/>
              </a:xfrm>
              <a:custGeom>
                <a:avLst/>
                <a:gdLst/>
                <a:ahLst/>
                <a:cxnLst>
                  <a:cxn ang="0">
                    <a:pos x="304" y="0"/>
                  </a:cxn>
                  <a:cxn ang="0">
                    <a:pos x="416" y="434"/>
                  </a:cxn>
                  <a:cxn ang="0">
                    <a:pos x="0" y="340"/>
                  </a:cxn>
                  <a:cxn ang="0">
                    <a:pos x="304" y="0"/>
                  </a:cxn>
                </a:cxnLst>
                <a:rect l="0" t="0" r="r" b="b"/>
                <a:pathLst>
                  <a:path w="536" h="562">
                    <a:moveTo>
                      <a:pt x="304" y="0"/>
                    </a:moveTo>
                    <a:cubicBezTo>
                      <a:pt x="536" y="100"/>
                      <a:pt x="506" y="342"/>
                      <a:pt x="416" y="434"/>
                    </a:cubicBezTo>
                    <a:cubicBezTo>
                      <a:pt x="326" y="526"/>
                      <a:pt x="92" y="562"/>
                      <a:pt x="0" y="340"/>
                    </a:cubicBezTo>
                    <a:cubicBezTo>
                      <a:pt x="188" y="214"/>
                      <a:pt x="304" y="0"/>
                      <a:pt x="304" y="0"/>
                    </a:cubicBezTo>
                    <a:close/>
                  </a:path>
                </a:pathLst>
              </a:custGeom>
              <a:solidFill>
                <a:srgbClr val="66CCFF"/>
              </a:solidFill>
              <a:ln w="9525" cap="flat" cmpd="sng">
                <a:solidFill>
                  <a:schemeClr val="tx1"/>
                </a:solidFill>
                <a:prstDash val="solid"/>
                <a:round/>
                <a:headEnd/>
                <a:tailEnd/>
              </a:ln>
              <a:effectLst/>
            </p:spPr>
            <p:txBody>
              <a:bodyPr lIns="45720" rIns="45720" anchor="ctr" anchorCtr="1"/>
              <a:lstStyle/>
              <a:p>
                <a:endParaRPr lang="en-CA"/>
              </a:p>
            </p:txBody>
          </p:sp>
        </p:grpSp>
        <p:sp>
          <p:nvSpPr>
            <p:cNvPr id="655" name="AutoShape 112"/>
            <p:cNvSpPr>
              <a:spLocks noChangeArrowheads="1"/>
            </p:cNvSpPr>
            <p:nvPr/>
          </p:nvSpPr>
          <p:spPr bwMode="auto">
            <a:xfrm>
              <a:off x="3938588" y="5499100"/>
              <a:ext cx="173037" cy="173038"/>
            </a:xfrm>
            <a:prstGeom prst="irregularSeal1">
              <a:avLst/>
            </a:prstGeom>
            <a:gradFill rotWithShape="1">
              <a:gsLst>
                <a:gs pos="0">
                  <a:srgbClr val="FFFFCC"/>
                </a:gs>
                <a:gs pos="100000">
                  <a:srgbClr val="3399FF"/>
                </a:gs>
              </a:gsLst>
              <a:path path="shape">
                <a:fillToRect l="50000" t="50000" r="50000" b="50000"/>
              </a:path>
            </a:gradFill>
            <a:ln w="9525" algn="ctr">
              <a:solidFill>
                <a:schemeClr val="tx1"/>
              </a:solidFill>
              <a:miter lim="800000"/>
              <a:headEnd/>
              <a:tailEnd/>
            </a:ln>
            <a:effectLst/>
          </p:spPr>
          <p:txBody>
            <a:bodyPr wrap="none" lIns="45720" rIns="45720" anchor="ctr"/>
            <a:lstStyle/>
            <a:p>
              <a:endParaRPr lang="en-CA"/>
            </a:p>
          </p:txBody>
        </p:sp>
        <p:sp>
          <p:nvSpPr>
            <p:cNvPr id="656" name="Line 245"/>
            <p:cNvSpPr>
              <a:spLocks noChangeShapeType="1"/>
            </p:cNvSpPr>
            <p:nvPr/>
          </p:nvSpPr>
          <p:spPr bwMode="auto">
            <a:xfrm flipV="1">
              <a:off x="3592513" y="4868863"/>
              <a:ext cx="115887" cy="114300"/>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57" name="Line 246"/>
            <p:cNvSpPr>
              <a:spLocks noChangeShapeType="1"/>
            </p:cNvSpPr>
            <p:nvPr/>
          </p:nvSpPr>
          <p:spPr bwMode="auto">
            <a:xfrm flipH="1" flipV="1">
              <a:off x="4111625" y="4868863"/>
              <a:ext cx="173038" cy="173037"/>
            </a:xfrm>
            <a:prstGeom prst="line">
              <a:avLst/>
            </a:prstGeom>
            <a:noFill/>
            <a:ln w="9525">
              <a:solidFill>
                <a:schemeClr val="tx1"/>
              </a:solidFill>
              <a:round/>
              <a:headEnd/>
              <a:tailEnd type="stealth" w="sm" len="sm"/>
            </a:ln>
            <a:effectLst/>
          </p:spPr>
          <p:txBody>
            <a:bodyPr lIns="45720" rIns="45720" anchor="ctr" anchorCtr="1"/>
            <a:lstStyle/>
            <a:p>
              <a:endParaRPr lang="en-CA"/>
            </a:p>
          </p:txBody>
        </p:sp>
        <p:sp>
          <p:nvSpPr>
            <p:cNvPr id="658" name="AutoShape 175"/>
            <p:cNvSpPr>
              <a:spLocks noChangeArrowheads="1"/>
            </p:cNvSpPr>
            <p:nvPr/>
          </p:nvSpPr>
          <p:spPr bwMode="auto">
            <a:xfrm>
              <a:off x="3494088" y="4929188"/>
              <a:ext cx="173037" cy="173037"/>
            </a:xfrm>
            <a:prstGeom prst="irregularSeal1">
              <a:avLst/>
            </a:prstGeom>
            <a:gradFill rotWithShape="1">
              <a:gsLst>
                <a:gs pos="0">
                  <a:srgbClr val="FFFFCC"/>
                </a:gs>
                <a:gs pos="100000">
                  <a:srgbClr val="3399FF"/>
                </a:gs>
              </a:gsLst>
              <a:path path="shape">
                <a:fillToRect l="50000" t="50000" r="50000" b="50000"/>
              </a:path>
            </a:gradFill>
            <a:ln w="9525" algn="ctr">
              <a:solidFill>
                <a:schemeClr val="tx1"/>
              </a:solidFill>
              <a:miter lim="800000"/>
              <a:headEnd/>
              <a:tailEnd/>
            </a:ln>
            <a:effectLst/>
          </p:spPr>
          <p:txBody>
            <a:bodyPr wrap="none" lIns="45720" rIns="45720" anchor="ctr"/>
            <a:lstStyle/>
            <a:p>
              <a:endParaRPr lang="en-CA"/>
            </a:p>
          </p:txBody>
        </p:sp>
        <p:sp>
          <p:nvSpPr>
            <p:cNvPr id="659" name="AutoShape 176"/>
            <p:cNvSpPr>
              <a:spLocks noChangeArrowheads="1"/>
            </p:cNvSpPr>
            <p:nvPr/>
          </p:nvSpPr>
          <p:spPr bwMode="auto">
            <a:xfrm>
              <a:off x="4168775" y="4930775"/>
              <a:ext cx="173038" cy="173038"/>
            </a:xfrm>
            <a:prstGeom prst="irregularSeal1">
              <a:avLst/>
            </a:prstGeom>
            <a:gradFill rotWithShape="1">
              <a:gsLst>
                <a:gs pos="0">
                  <a:srgbClr val="FFFFCC"/>
                </a:gs>
                <a:gs pos="100000">
                  <a:srgbClr val="3399FF"/>
                </a:gs>
              </a:gsLst>
              <a:path path="shape">
                <a:fillToRect l="50000" t="50000" r="50000" b="50000"/>
              </a:path>
            </a:gradFill>
            <a:ln w="9525" algn="ctr">
              <a:solidFill>
                <a:schemeClr val="tx1"/>
              </a:solidFill>
              <a:miter lim="800000"/>
              <a:headEnd/>
              <a:tailEnd/>
            </a:ln>
            <a:effectLst/>
          </p:spPr>
          <p:txBody>
            <a:bodyPr wrap="none" lIns="45720" rIns="45720" anchor="ctr"/>
            <a:lstStyle/>
            <a:p>
              <a:endParaRPr lang="en-CA"/>
            </a:p>
          </p:txBody>
        </p:sp>
      </p:grpSp>
      <p:grpSp>
        <p:nvGrpSpPr>
          <p:cNvPr id="1107" name="Group 1106"/>
          <p:cNvGrpSpPr/>
          <p:nvPr/>
        </p:nvGrpSpPr>
        <p:grpSpPr>
          <a:xfrm>
            <a:off x="15067979" y="22772414"/>
            <a:ext cx="2448272" cy="4680520"/>
            <a:chOff x="10459467" y="24070145"/>
            <a:chExt cx="1439863" cy="7385025"/>
          </a:xfrm>
        </p:grpSpPr>
        <p:grpSp>
          <p:nvGrpSpPr>
            <p:cNvPr id="1097" name="Group 1096"/>
            <p:cNvGrpSpPr/>
            <p:nvPr/>
          </p:nvGrpSpPr>
          <p:grpSpPr>
            <a:xfrm>
              <a:off x="10459467" y="24070145"/>
              <a:ext cx="1439863" cy="1006525"/>
              <a:chOff x="10459467" y="24070145"/>
              <a:chExt cx="1439863" cy="1006525"/>
            </a:xfrm>
          </p:grpSpPr>
          <p:sp>
            <p:nvSpPr>
              <p:cNvPr id="798" name="AutoShape 761"/>
              <p:cNvSpPr>
                <a:spLocks noChangeArrowheads="1"/>
              </p:cNvSpPr>
              <p:nvPr/>
            </p:nvSpPr>
            <p:spPr bwMode="auto">
              <a:xfrm>
                <a:off x="10459467" y="24070145"/>
                <a:ext cx="1439863" cy="1006525"/>
              </a:xfrm>
              <a:prstGeom prst="roundRect">
                <a:avLst>
                  <a:gd name="adj" fmla="val 11403"/>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High resistivity water is supplied to the HOGEN under pressure (22psi MIN) by a water purification unit. A valve controls water intake to maintain the correct fluid level in the A200.</a:t>
                </a:r>
                <a:endParaRPr lang="en-US" sz="800" i="0" dirty="0"/>
              </a:p>
            </p:txBody>
          </p:sp>
          <p:sp>
            <p:nvSpPr>
              <p:cNvPr id="799" name="Oval 762"/>
              <p:cNvSpPr>
                <a:spLocks noChangeArrowheads="1"/>
              </p:cNvSpPr>
              <p:nvPr/>
            </p:nvSpPr>
            <p:spPr bwMode="auto">
              <a:xfrm>
                <a:off x="10481727" y="24108243"/>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1</a:t>
                </a:r>
                <a:endParaRPr lang="en-US" sz="1000" i="0" dirty="0">
                  <a:solidFill>
                    <a:schemeClr val="tx1"/>
                  </a:solidFill>
                </a:endParaRPr>
              </a:p>
            </p:txBody>
          </p:sp>
        </p:grpSp>
        <p:grpSp>
          <p:nvGrpSpPr>
            <p:cNvPr id="1098" name="Group 1097"/>
            <p:cNvGrpSpPr/>
            <p:nvPr/>
          </p:nvGrpSpPr>
          <p:grpSpPr>
            <a:xfrm>
              <a:off x="10459467" y="25107971"/>
              <a:ext cx="1439863" cy="761082"/>
              <a:chOff x="10459467" y="25107676"/>
              <a:chExt cx="1439863" cy="761082"/>
            </a:xfrm>
          </p:grpSpPr>
          <p:sp>
            <p:nvSpPr>
              <p:cNvPr id="800" name="AutoShape 764"/>
              <p:cNvSpPr>
                <a:spLocks noChangeArrowheads="1"/>
              </p:cNvSpPr>
              <p:nvPr/>
            </p:nvSpPr>
            <p:spPr bwMode="auto">
              <a:xfrm>
                <a:off x="10459467" y="25107676"/>
                <a:ext cx="1439863" cy="761082"/>
              </a:xfrm>
              <a:prstGeom prst="roundRect">
                <a:avLst>
                  <a:gd name="adj" fmla="val 14704"/>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Water is drawn from the A200 via a pump and sent through an internal ‘polishing’ filter to maintain high resistivity.</a:t>
                </a:r>
                <a:endParaRPr lang="en-US" sz="800" i="0" dirty="0"/>
              </a:p>
            </p:txBody>
          </p:sp>
          <p:sp>
            <p:nvSpPr>
              <p:cNvPr id="801" name="Oval 765"/>
              <p:cNvSpPr>
                <a:spLocks noChangeArrowheads="1"/>
              </p:cNvSpPr>
              <p:nvPr/>
            </p:nvSpPr>
            <p:spPr bwMode="auto">
              <a:xfrm>
                <a:off x="10481727" y="25145776"/>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2</a:t>
                </a:r>
                <a:endParaRPr lang="en-US" sz="1000" i="0" dirty="0">
                  <a:solidFill>
                    <a:schemeClr val="tx1"/>
                  </a:solidFill>
                </a:endParaRPr>
              </a:p>
            </p:txBody>
          </p:sp>
        </p:grpSp>
        <p:grpSp>
          <p:nvGrpSpPr>
            <p:cNvPr id="1099" name="Group 1098"/>
            <p:cNvGrpSpPr/>
            <p:nvPr/>
          </p:nvGrpSpPr>
          <p:grpSpPr>
            <a:xfrm>
              <a:off x="10459467" y="25900354"/>
              <a:ext cx="1439863" cy="488404"/>
              <a:chOff x="10459467" y="25940766"/>
              <a:chExt cx="1439863" cy="488404"/>
            </a:xfrm>
          </p:grpSpPr>
          <p:sp>
            <p:nvSpPr>
              <p:cNvPr id="802" name="AutoShape 766"/>
              <p:cNvSpPr>
                <a:spLocks noChangeArrowheads="1"/>
              </p:cNvSpPr>
              <p:nvPr/>
            </p:nvSpPr>
            <p:spPr bwMode="auto">
              <a:xfrm>
                <a:off x="10459467" y="25940766"/>
                <a:ext cx="1439863" cy="488404"/>
              </a:xfrm>
              <a:prstGeom prst="roundRect">
                <a:avLst>
                  <a:gd name="adj" fmla="val 20662"/>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a:t>        Water enters the PEM cell stack and is electrolysed on the anode (oxygen) side.</a:t>
                </a:r>
                <a:endParaRPr lang="en-US" sz="800" i="0"/>
              </a:p>
            </p:txBody>
          </p:sp>
          <p:sp>
            <p:nvSpPr>
              <p:cNvPr id="803" name="Oval 767"/>
              <p:cNvSpPr>
                <a:spLocks noChangeArrowheads="1"/>
              </p:cNvSpPr>
              <p:nvPr/>
            </p:nvSpPr>
            <p:spPr bwMode="auto">
              <a:xfrm>
                <a:off x="10481727" y="25978866"/>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3</a:t>
                </a:r>
                <a:endParaRPr lang="en-US" sz="1000" i="0" dirty="0">
                  <a:solidFill>
                    <a:schemeClr val="tx1"/>
                  </a:solidFill>
                </a:endParaRPr>
              </a:p>
            </p:txBody>
          </p:sp>
        </p:grpSp>
        <p:grpSp>
          <p:nvGrpSpPr>
            <p:cNvPr id="1100" name="Group 1099"/>
            <p:cNvGrpSpPr/>
            <p:nvPr/>
          </p:nvGrpSpPr>
          <p:grpSpPr>
            <a:xfrm>
              <a:off x="10459467" y="26420059"/>
              <a:ext cx="1439863" cy="717500"/>
              <a:chOff x="10459467" y="26519410"/>
              <a:chExt cx="1439863" cy="717500"/>
            </a:xfrm>
          </p:grpSpPr>
          <p:sp>
            <p:nvSpPr>
              <p:cNvPr id="804" name="AutoShape 768"/>
              <p:cNvSpPr>
                <a:spLocks noChangeArrowheads="1"/>
              </p:cNvSpPr>
              <p:nvPr/>
            </p:nvSpPr>
            <p:spPr bwMode="auto">
              <a:xfrm>
                <a:off x="10459467" y="26519410"/>
                <a:ext cx="1439863" cy="717500"/>
              </a:xfrm>
              <a:prstGeom prst="roundRect">
                <a:avLst>
                  <a:gd name="adj" fmla="val 14704"/>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Water exits the PEM cell stack on the cathode side saturated with gaseous hydrogen. It is fed into the A300 where it is separated.</a:t>
                </a:r>
                <a:endParaRPr lang="en-US" sz="800" i="0" dirty="0"/>
              </a:p>
            </p:txBody>
          </p:sp>
          <p:sp>
            <p:nvSpPr>
              <p:cNvPr id="805" name="Oval 769"/>
              <p:cNvSpPr>
                <a:spLocks noChangeArrowheads="1"/>
              </p:cNvSpPr>
              <p:nvPr/>
            </p:nvSpPr>
            <p:spPr bwMode="auto">
              <a:xfrm>
                <a:off x="10481727" y="26557510"/>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4</a:t>
                </a:r>
                <a:endParaRPr lang="en-US" sz="1000" i="0" dirty="0">
                  <a:solidFill>
                    <a:schemeClr val="tx1"/>
                  </a:solidFill>
                </a:endParaRPr>
              </a:p>
            </p:txBody>
          </p:sp>
        </p:grpSp>
        <p:grpSp>
          <p:nvGrpSpPr>
            <p:cNvPr id="1101" name="Group 1100"/>
            <p:cNvGrpSpPr/>
            <p:nvPr/>
          </p:nvGrpSpPr>
          <p:grpSpPr>
            <a:xfrm>
              <a:off x="10459467" y="27168860"/>
              <a:ext cx="1439863" cy="790003"/>
              <a:chOff x="10459467" y="27311003"/>
              <a:chExt cx="1439863" cy="790003"/>
            </a:xfrm>
          </p:grpSpPr>
          <p:sp>
            <p:nvSpPr>
              <p:cNvPr id="806" name="AutoShape 770"/>
              <p:cNvSpPr>
                <a:spLocks noChangeArrowheads="1"/>
              </p:cNvSpPr>
              <p:nvPr/>
            </p:nvSpPr>
            <p:spPr bwMode="auto">
              <a:xfrm>
                <a:off x="10459467" y="27311003"/>
                <a:ext cx="1439863" cy="790003"/>
              </a:xfrm>
              <a:prstGeom prst="roundRect">
                <a:avLst>
                  <a:gd name="adj" fmla="val 14704"/>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‘Wet’ hydrogen gas exits the A300 and is fed into the dryer which uses a regenerating desiccant to remove water vapour from the product gas.</a:t>
                </a:r>
                <a:endParaRPr lang="en-US" sz="800" i="0" dirty="0"/>
              </a:p>
            </p:txBody>
          </p:sp>
          <p:sp>
            <p:nvSpPr>
              <p:cNvPr id="807" name="Oval 771"/>
              <p:cNvSpPr>
                <a:spLocks noChangeArrowheads="1"/>
              </p:cNvSpPr>
              <p:nvPr/>
            </p:nvSpPr>
            <p:spPr bwMode="auto">
              <a:xfrm>
                <a:off x="10481727" y="27349101"/>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5</a:t>
                </a:r>
                <a:endParaRPr lang="en-US" sz="1000" i="0" dirty="0">
                  <a:solidFill>
                    <a:schemeClr val="tx1"/>
                  </a:solidFill>
                </a:endParaRPr>
              </a:p>
            </p:txBody>
          </p:sp>
        </p:grpSp>
        <p:grpSp>
          <p:nvGrpSpPr>
            <p:cNvPr id="1102" name="Group 1101"/>
            <p:cNvGrpSpPr/>
            <p:nvPr/>
          </p:nvGrpSpPr>
          <p:grpSpPr>
            <a:xfrm>
              <a:off x="10459467" y="27990164"/>
              <a:ext cx="1439862" cy="648072"/>
              <a:chOff x="10459467" y="28173014"/>
              <a:chExt cx="1439862" cy="648072"/>
            </a:xfrm>
          </p:grpSpPr>
          <p:sp>
            <p:nvSpPr>
              <p:cNvPr id="808" name="AutoShape 772"/>
              <p:cNvSpPr>
                <a:spLocks noChangeArrowheads="1"/>
              </p:cNvSpPr>
              <p:nvPr/>
            </p:nvSpPr>
            <p:spPr bwMode="auto">
              <a:xfrm>
                <a:off x="10459467" y="28173014"/>
                <a:ext cx="1439862" cy="648072"/>
              </a:xfrm>
              <a:prstGeom prst="roundRect">
                <a:avLst>
                  <a:gd name="adj" fmla="val 14704"/>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‘Dry’ hydrogen gas exits the dryer and is output from the HOGEN under regulated pressure for storage.</a:t>
                </a:r>
                <a:endParaRPr lang="en-US" sz="800" i="0" dirty="0"/>
              </a:p>
            </p:txBody>
          </p:sp>
          <p:sp>
            <p:nvSpPr>
              <p:cNvPr id="809" name="Oval 773"/>
              <p:cNvSpPr>
                <a:spLocks noChangeArrowheads="1"/>
              </p:cNvSpPr>
              <p:nvPr/>
            </p:nvSpPr>
            <p:spPr bwMode="auto">
              <a:xfrm>
                <a:off x="10481728" y="28220639"/>
                <a:ext cx="87255" cy="227207"/>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6</a:t>
                </a:r>
                <a:endParaRPr lang="en-US" sz="1000" i="0" dirty="0">
                  <a:solidFill>
                    <a:schemeClr val="tx1"/>
                  </a:solidFill>
                </a:endParaRPr>
              </a:p>
            </p:txBody>
          </p:sp>
        </p:grpSp>
        <p:grpSp>
          <p:nvGrpSpPr>
            <p:cNvPr id="1103" name="Group 1102"/>
            <p:cNvGrpSpPr/>
            <p:nvPr/>
          </p:nvGrpSpPr>
          <p:grpSpPr>
            <a:xfrm>
              <a:off x="10459467" y="28669537"/>
              <a:ext cx="1439862" cy="720576"/>
              <a:chOff x="10459467" y="28893094"/>
              <a:chExt cx="1439862" cy="720576"/>
            </a:xfrm>
          </p:grpSpPr>
          <p:sp>
            <p:nvSpPr>
              <p:cNvPr id="810" name="AutoShape 774"/>
              <p:cNvSpPr>
                <a:spLocks noChangeArrowheads="1"/>
              </p:cNvSpPr>
              <p:nvPr/>
            </p:nvSpPr>
            <p:spPr bwMode="auto">
              <a:xfrm>
                <a:off x="10459467" y="28893094"/>
                <a:ext cx="1439862" cy="720576"/>
              </a:xfrm>
              <a:prstGeom prst="roundRect">
                <a:avLst>
                  <a:gd name="adj" fmla="val 14704"/>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Water exits anode side of the cell saturated with oxygen and is circulated back into the A200 where the gaseous oxygen is separated.</a:t>
                </a:r>
                <a:endParaRPr lang="en-US" sz="800" i="0" dirty="0"/>
              </a:p>
            </p:txBody>
          </p:sp>
          <p:sp>
            <p:nvSpPr>
              <p:cNvPr id="811" name="Oval 775"/>
              <p:cNvSpPr>
                <a:spLocks noChangeArrowheads="1"/>
              </p:cNvSpPr>
              <p:nvPr/>
            </p:nvSpPr>
            <p:spPr bwMode="auto">
              <a:xfrm>
                <a:off x="10481728" y="28931192"/>
                <a:ext cx="87255" cy="227207"/>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a:solidFill>
                      <a:schemeClr val="tx1"/>
                    </a:solidFill>
                  </a:rPr>
                  <a:t>7</a:t>
                </a:r>
                <a:endParaRPr lang="en-US" sz="1000" i="0">
                  <a:solidFill>
                    <a:schemeClr val="tx1"/>
                  </a:solidFill>
                </a:endParaRPr>
              </a:p>
            </p:txBody>
          </p:sp>
        </p:grpSp>
        <p:grpSp>
          <p:nvGrpSpPr>
            <p:cNvPr id="1104" name="Group 1103"/>
            <p:cNvGrpSpPr/>
            <p:nvPr/>
          </p:nvGrpSpPr>
          <p:grpSpPr>
            <a:xfrm>
              <a:off x="10459467" y="29421414"/>
              <a:ext cx="1439862" cy="749201"/>
              <a:chOff x="10459467" y="29613174"/>
              <a:chExt cx="1439862" cy="749201"/>
            </a:xfrm>
          </p:grpSpPr>
          <p:sp>
            <p:nvSpPr>
              <p:cNvPr id="812" name="AutoShape 776"/>
              <p:cNvSpPr>
                <a:spLocks noChangeArrowheads="1"/>
              </p:cNvSpPr>
              <p:nvPr/>
            </p:nvSpPr>
            <p:spPr bwMode="auto">
              <a:xfrm>
                <a:off x="10459467" y="29613174"/>
                <a:ext cx="1439862" cy="749201"/>
              </a:xfrm>
              <a:prstGeom prst="roundRect">
                <a:avLst>
                  <a:gd name="adj" fmla="val 14704"/>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dirty="0"/>
                  <a:t>        ‘Wet’ oxygen gas is vented by HOGEN. Oxygen is inspected by a combustible gas detector to ensure no hydrogen is present.</a:t>
                </a:r>
                <a:endParaRPr lang="en-US" sz="800" i="0" dirty="0"/>
              </a:p>
            </p:txBody>
          </p:sp>
          <p:sp>
            <p:nvSpPr>
              <p:cNvPr id="813" name="Oval 777"/>
              <p:cNvSpPr>
                <a:spLocks noChangeArrowheads="1"/>
              </p:cNvSpPr>
              <p:nvPr/>
            </p:nvSpPr>
            <p:spPr bwMode="auto">
              <a:xfrm>
                <a:off x="10481728" y="29651272"/>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8</a:t>
                </a:r>
                <a:endParaRPr lang="en-US" sz="1000" i="0" dirty="0">
                  <a:solidFill>
                    <a:schemeClr val="tx1"/>
                  </a:solidFill>
                </a:endParaRPr>
              </a:p>
            </p:txBody>
          </p:sp>
        </p:grpSp>
        <p:grpSp>
          <p:nvGrpSpPr>
            <p:cNvPr id="1105" name="Group 1104"/>
            <p:cNvGrpSpPr/>
            <p:nvPr/>
          </p:nvGrpSpPr>
          <p:grpSpPr>
            <a:xfrm>
              <a:off x="10459467" y="30201916"/>
              <a:ext cx="1439862" cy="604093"/>
              <a:chOff x="10459467" y="30478362"/>
              <a:chExt cx="1439862" cy="604093"/>
            </a:xfrm>
          </p:grpSpPr>
          <p:sp>
            <p:nvSpPr>
              <p:cNvPr id="814" name="AutoShape 778"/>
              <p:cNvSpPr>
                <a:spLocks noChangeArrowheads="1"/>
              </p:cNvSpPr>
              <p:nvPr/>
            </p:nvSpPr>
            <p:spPr bwMode="auto">
              <a:xfrm>
                <a:off x="10459467" y="30478362"/>
                <a:ext cx="1439862" cy="604093"/>
              </a:xfrm>
              <a:prstGeom prst="roundRect">
                <a:avLst>
                  <a:gd name="adj" fmla="val 16329"/>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a:t>        If the water quality is not sufficient, the HOGEN will drain the A200 and draw a new supply from the inlet.</a:t>
                </a:r>
                <a:endParaRPr lang="en-US" sz="800" i="0"/>
              </a:p>
            </p:txBody>
          </p:sp>
          <p:sp>
            <p:nvSpPr>
              <p:cNvPr id="815" name="Oval 779"/>
              <p:cNvSpPr>
                <a:spLocks noChangeArrowheads="1"/>
              </p:cNvSpPr>
              <p:nvPr/>
            </p:nvSpPr>
            <p:spPr bwMode="auto">
              <a:xfrm>
                <a:off x="10481728" y="30516462"/>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9</a:t>
                </a:r>
                <a:endParaRPr lang="en-US" sz="1000" i="0" dirty="0">
                  <a:solidFill>
                    <a:schemeClr val="tx1"/>
                  </a:solidFill>
                </a:endParaRPr>
              </a:p>
            </p:txBody>
          </p:sp>
        </p:grpSp>
        <p:grpSp>
          <p:nvGrpSpPr>
            <p:cNvPr id="1106" name="Group 1105"/>
            <p:cNvGrpSpPr/>
            <p:nvPr/>
          </p:nvGrpSpPr>
          <p:grpSpPr>
            <a:xfrm>
              <a:off x="10459467" y="30837310"/>
              <a:ext cx="1439862" cy="617860"/>
              <a:chOff x="10459467" y="31400699"/>
              <a:chExt cx="1439862" cy="617860"/>
            </a:xfrm>
          </p:grpSpPr>
          <p:sp>
            <p:nvSpPr>
              <p:cNvPr id="816" name="AutoShape 780"/>
              <p:cNvSpPr>
                <a:spLocks noChangeArrowheads="1"/>
              </p:cNvSpPr>
              <p:nvPr/>
            </p:nvSpPr>
            <p:spPr bwMode="auto">
              <a:xfrm>
                <a:off x="10459467" y="31400699"/>
                <a:ext cx="1439862" cy="617860"/>
              </a:xfrm>
              <a:prstGeom prst="roundRect">
                <a:avLst>
                  <a:gd name="adj" fmla="val 21560"/>
                </a:avLst>
              </a:prstGeom>
              <a:solidFill>
                <a:srgbClr val="F3FFF3"/>
              </a:solidFill>
              <a:ln w="19050">
                <a:noFill/>
                <a:round/>
                <a:headEnd/>
                <a:tailEnd/>
              </a:ln>
              <a:effectLst/>
              <a:scene3d>
                <a:camera prst="orthographicFront"/>
                <a:lightRig rig="threePt" dir="t"/>
              </a:scene3d>
              <a:sp3d>
                <a:bevelT/>
              </a:sp3d>
            </p:spPr>
            <p:txBody>
              <a:bodyPr lIns="36000" tIns="18000" rIns="36000" bIns="36000"/>
              <a:lstStyle/>
              <a:p>
                <a:r>
                  <a:rPr lang="en-CA" sz="800" i="0"/>
                  <a:t>        A small amount of ‘wet’ hydrogen gas is vented for disposal during the drying process.</a:t>
                </a:r>
                <a:endParaRPr lang="en-US" sz="800" i="0"/>
              </a:p>
            </p:txBody>
          </p:sp>
          <p:sp>
            <p:nvSpPr>
              <p:cNvPr id="817" name="Oval 781"/>
              <p:cNvSpPr>
                <a:spLocks noChangeArrowheads="1"/>
              </p:cNvSpPr>
              <p:nvPr/>
            </p:nvSpPr>
            <p:spPr bwMode="auto">
              <a:xfrm>
                <a:off x="10481728" y="31438797"/>
                <a:ext cx="87255" cy="227206"/>
              </a:xfrm>
              <a:prstGeom prst="ellipse">
                <a:avLst/>
              </a:prstGeom>
              <a:solidFill>
                <a:srgbClr val="66FF33"/>
              </a:solidFill>
              <a:ln w="12700" algn="ctr">
                <a:noFill/>
                <a:round/>
                <a:headEnd/>
                <a:tailEnd/>
              </a:ln>
              <a:effectLst/>
              <a:scene3d>
                <a:camera prst="orthographicFront"/>
                <a:lightRig rig="threePt" dir="t"/>
              </a:scene3d>
              <a:sp3d>
                <a:bevelT/>
              </a:sp3d>
            </p:spPr>
            <p:txBody>
              <a:bodyPr wrap="none" lIns="36000" tIns="18000" rIns="36000" bIns="36000" anchor="ctr"/>
              <a:lstStyle/>
              <a:p>
                <a:pPr algn="ctr"/>
                <a:r>
                  <a:rPr lang="en-CA" sz="1000" i="0" dirty="0">
                    <a:solidFill>
                      <a:schemeClr val="tx1"/>
                    </a:solidFill>
                  </a:rPr>
                  <a:t>10</a:t>
                </a:r>
                <a:endParaRPr lang="en-US" sz="1000" i="0" dirty="0">
                  <a:solidFill>
                    <a:schemeClr val="tx1"/>
                  </a:solidFill>
                </a:endParaRPr>
              </a:p>
            </p:txBody>
          </p:sp>
        </p:grpSp>
      </p:grpSp>
      <p:grpSp>
        <p:nvGrpSpPr>
          <p:cNvPr id="1108" name="Group 1107"/>
          <p:cNvGrpSpPr/>
          <p:nvPr/>
        </p:nvGrpSpPr>
        <p:grpSpPr>
          <a:xfrm>
            <a:off x="9593705" y="22772414"/>
            <a:ext cx="5402266" cy="4689475"/>
            <a:chOff x="12064432" y="24070145"/>
            <a:chExt cx="5402266" cy="4689475"/>
          </a:xfrm>
        </p:grpSpPr>
        <p:grpSp>
          <p:nvGrpSpPr>
            <p:cNvPr id="787" name="Group 785"/>
            <p:cNvGrpSpPr>
              <a:grpSpLocks/>
            </p:cNvGrpSpPr>
            <p:nvPr/>
          </p:nvGrpSpPr>
          <p:grpSpPr bwMode="auto">
            <a:xfrm>
              <a:off x="12064432" y="24070145"/>
              <a:ext cx="5402266" cy="4689475"/>
              <a:chOff x="1189" y="1020"/>
              <a:chExt cx="3403" cy="2954"/>
            </a:xfrm>
          </p:grpSpPr>
          <p:sp>
            <p:nvSpPr>
              <p:cNvPr id="820" name="AutoShape 517"/>
              <p:cNvSpPr>
                <a:spLocks noChangeArrowheads="1"/>
              </p:cNvSpPr>
              <p:nvPr/>
            </p:nvSpPr>
            <p:spPr bwMode="auto">
              <a:xfrm>
                <a:off x="1595" y="1020"/>
                <a:ext cx="2576" cy="2954"/>
              </a:xfrm>
              <a:prstGeom prst="roundRect">
                <a:avLst>
                  <a:gd name="adj" fmla="val 3588"/>
                </a:avLst>
              </a:prstGeom>
              <a:solidFill>
                <a:srgbClr val="F8F8F8"/>
              </a:solidFill>
              <a:ln w="28575" algn="ctr">
                <a:noFill/>
                <a:round/>
                <a:headEnd/>
                <a:tailEnd/>
              </a:ln>
              <a:effectLst/>
              <a:scene3d>
                <a:camera prst="orthographicFront"/>
                <a:lightRig rig="balanced" dir="t"/>
              </a:scene3d>
              <a:sp3d>
                <a:bevelT w="107950" h="107950" prst="slope"/>
              </a:sp3d>
            </p:spPr>
            <p:txBody>
              <a:bodyPr wrap="none" lIns="45720" rIns="45720" anchor="ctr"/>
              <a:lstStyle/>
              <a:p>
                <a:endParaRPr lang="en-CA"/>
              </a:p>
            </p:txBody>
          </p:sp>
          <p:grpSp>
            <p:nvGrpSpPr>
              <p:cNvPr id="821" name="Group 495"/>
              <p:cNvGrpSpPr>
                <a:grpSpLocks/>
              </p:cNvGrpSpPr>
              <p:nvPr/>
            </p:nvGrpSpPr>
            <p:grpSpPr bwMode="auto">
              <a:xfrm>
                <a:off x="1760" y="1438"/>
                <a:ext cx="699" cy="1129"/>
                <a:chOff x="957" y="1725"/>
                <a:chExt cx="834" cy="1342"/>
              </a:xfrm>
            </p:grpSpPr>
            <p:sp>
              <p:nvSpPr>
                <p:cNvPr id="1094" name="Rectangle 484"/>
                <p:cNvSpPr>
                  <a:spLocks noChangeArrowheads="1"/>
                </p:cNvSpPr>
                <p:nvPr/>
              </p:nvSpPr>
              <p:spPr bwMode="auto">
                <a:xfrm>
                  <a:off x="957" y="1725"/>
                  <a:ext cx="834" cy="145"/>
                </a:xfrm>
                <a:prstGeom prst="rect">
                  <a:avLst/>
                </a:prstGeom>
                <a:solidFill>
                  <a:srgbClr val="F3F4E8"/>
                </a:solidFill>
                <a:ln w="12700" algn="ctr">
                  <a:solidFill>
                    <a:schemeClr val="tx1"/>
                  </a:solidFill>
                  <a:miter lim="800000"/>
                  <a:headEnd/>
                  <a:tailEnd/>
                </a:ln>
                <a:effectLst/>
              </p:spPr>
              <p:txBody>
                <a:bodyPr wrap="none" lIns="45720" rIns="45720" anchor="ctr"/>
                <a:lstStyle/>
                <a:p>
                  <a:endParaRPr lang="en-CA"/>
                </a:p>
              </p:txBody>
            </p:sp>
            <p:sp>
              <p:nvSpPr>
                <p:cNvPr id="1095" name="Rectangle 485"/>
                <p:cNvSpPr>
                  <a:spLocks noChangeArrowheads="1"/>
                </p:cNvSpPr>
                <p:nvPr/>
              </p:nvSpPr>
              <p:spPr bwMode="auto">
                <a:xfrm>
                  <a:off x="957" y="2922"/>
                  <a:ext cx="834" cy="145"/>
                </a:xfrm>
                <a:prstGeom prst="rect">
                  <a:avLst/>
                </a:prstGeom>
                <a:solidFill>
                  <a:srgbClr val="F3F4E8"/>
                </a:solidFill>
                <a:ln w="12700" algn="ctr">
                  <a:solidFill>
                    <a:schemeClr val="tx1"/>
                  </a:solidFill>
                  <a:miter lim="800000"/>
                  <a:headEnd/>
                  <a:tailEnd/>
                </a:ln>
                <a:effectLst/>
              </p:spPr>
              <p:txBody>
                <a:bodyPr wrap="none" lIns="45720" rIns="45720" anchor="ctr"/>
                <a:lstStyle/>
                <a:p>
                  <a:endParaRPr lang="en-CA"/>
                </a:p>
              </p:txBody>
            </p:sp>
            <p:sp>
              <p:nvSpPr>
                <p:cNvPr id="1096" name="Rectangle 486"/>
                <p:cNvSpPr>
                  <a:spLocks noChangeArrowheads="1"/>
                </p:cNvSpPr>
                <p:nvPr/>
              </p:nvSpPr>
              <p:spPr bwMode="auto">
                <a:xfrm>
                  <a:off x="996" y="1870"/>
                  <a:ext cx="756" cy="1052"/>
                </a:xfrm>
                <a:prstGeom prst="rect">
                  <a:avLst/>
                </a:prstGeom>
                <a:gradFill rotWithShape="1">
                  <a:gsLst>
                    <a:gs pos="0">
                      <a:srgbClr val="F3F4E8">
                        <a:gamma/>
                        <a:shade val="86275"/>
                        <a:invGamma/>
                      </a:srgbClr>
                    </a:gs>
                    <a:gs pos="50000">
                      <a:srgbClr val="F3F4E8"/>
                    </a:gs>
                    <a:gs pos="100000">
                      <a:srgbClr val="F3F4E8">
                        <a:gamma/>
                        <a:shade val="8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22" name="Group 576"/>
              <p:cNvGrpSpPr>
                <a:grpSpLocks/>
              </p:cNvGrpSpPr>
              <p:nvPr/>
            </p:nvGrpSpPr>
            <p:grpSpPr bwMode="auto">
              <a:xfrm>
                <a:off x="2958" y="2849"/>
                <a:ext cx="485" cy="798"/>
                <a:chOff x="3243" y="2777"/>
                <a:chExt cx="340" cy="798"/>
              </a:xfrm>
            </p:grpSpPr>
            <p:sp>
              <p:nvSpPr>
                <p:cNvPr id="1091" name="Rectangle 488"/>
                <p:cNvSpPr>
                  <a:spLocks noChangeArrowheads="1"/>
                </p:cNvSpPr>
                <p:nvPr/>
              </p:nvSpPr>
              <p:spPr bwMode="auto">
                <a:xfrm>
                  <a:off x="3243" y="2777"/>
                  <a:ext cx="340" cy="109"/>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92" name="Rectangle 489"/>
                <p:cNvSpPr>
                  <a:spLocks noChangeArrowheads="1"/>
                </p:cNvSpPr>
                <p:nvPr/>
              </p:nvSpPr>
              <p:spPr bwMode="auto">
                <a:xfrm>
                  <a:off x="3243" y="3466"/>
                  <a:ext cx="340" cy="109"/>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93" name="Rectangle 490"/>
                <p:cNvSpPr>
                  <a:spLocks noChangeArrowheads="1"/>
                </p:cNvSpPr>
                <p:nvPr/>
              </p:nvSpPr>
              <p:spPr bwMode="auto">
                <a:xfrm>
                  <a:off x="3276" y="2886"/>
                  <a:ext cx="277" cy="580"/>
                </a:xfrm>
                <a:prstGeom prst="rect">
                  <a:avLst/>
                </a:prstGeom>
                <a:gradFill rotWithShape="1">
                  <a:gsLst>
                    <a:gs pos="0">
                      <a:srgbClr val="C0C0C0">
                        <a:gamma/>
                        <a:shade val="66275"/>
                        <a:invGamma/>
                      </a:srgbClr>
                    </a:gs>
                    <a:gs pos="50000">
                      <a:srgbClr val="C0C0C0"/>
                    </a:gs>
                    <a:gs pos="100000">
                      <a:srgbClr val="C0C0C0">
                        <a:gamma/>
                        <a:shade val="6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23" name="Group 497"/>
              <p:cNvGrpSpPr>
                <a:grpSpLocks/>
              </p:cNvGrpSpPr>
              <p:nvPr/>
            </p:nvGrpSpPr>
            <p:grpSpPr bwMode="auto">
              <a:xfrm>
                <a:off x="3589" y="1254"/>
                <a:ext cx="402" cy="1508"/>
                <a:chOff x="4694" y="1362"/>
                <a:chExt cx="402" cy="1596"/>
              </a:xfrm>
            </p:grpSpPr>
            <p:sp>
              <p:nvSpPr>
                <p:cNvPr id="1087" name="Rectangle 491"/>
                <p:cNvSpPr>
                  <a:spLocks noChangeArrowheads="1"/>
                </p:cNvSpPr>
                <p:nvPr/>
              </p:nvSpPr>
              <p:spPr bwMode="auto">
                <a:xfrm>
                  <a:off x="4694" y="1362"/>
                  <a:ext cx="402" cy="145"/>
                </a:xfrm>
                <a:prstGeom prst="rect">
                  <a:avLst/>
                </a:prstGeom>
                <a:solidFill>
                  <a:srgbClr val="9A8B32"/>
                </a:solidFill>
                <a:ln w="12700" algn="ctr">
                  <a:solidFill>
                    <a:schemeClr val="tx1"/>
                  </a:solidFill>
                  <a:miter lim="800000"/>
                  <a:headEnd/>
                  <a:tailEnd/>
                </a:ln>
                <a:effectLst/>
              </p:spPr>
              <p:txBody>
                <a:bodyPr wrap="none" lIns="45720" rIns="45720" anchor="ctr"/>
                <a:lstStyle/>
                <a:p>
                  <a:endParaRPr lang="en-CA"/>
                </a:p>
              </p:txBody>
            </p:sp>
            <p:sp>
              <p:nvSpPr>
                <p:cNvPr id="1088" name="Rectangle 492"/>
                <p:cNvSpPr>
                  <a:spLocks noChangeArrowheads="1"/>
                </p:cNvSpPr>
                <p:nvPr/>
              </p:nvSpPr>
              <p:spPr bwMode="auto">
                <a:xfrm>
                  <a:off x="4694" y="2813"/>
                  <a:ext cx="402" cy="145"/>
                </a:xfrm>
                <a:prstGeom prst="rect">
                  <a:avLst/>
                </a:prstGeom>
                <a:solidFill>
                  <a:srgbClr val="9A8B32"/>
                </a:solidFill>
                <a:ln w="12700" algn="ctr">
                  <a:solidFill>
                    <a:schemeClr val="tx1"/>
                  </a:solidFill>
                  <a:miter lim="800000"/>
                  <a:headEnd/>
                  <a:tailEnd/>
                </a:ln>
                <a:effectLst/>
              </p:spPr>
              <p:txBody>
                <a:bodyPr wrap="none" lIns="45720" rIns="45720" anchor="ctr"/>
                <a:lstStyle/>
                <a:p>
                  <a:endParaRPr lang="en-CA"/>
                </a:p>
              </p:txBody>
            </p:sp>
            <p:sp>
              <p:nvSpPr>
                <p:cNvPr id="1089" name="Rectangle 493"/>
                <p:cNvSpPr>
                  <a:spLocks noChangeArrowheads="1"/>
                </p:cNvSpPr>
                <p:nvPr/>
              </p:nvSpPr>
              <p:spPr bwMode="auto">
                <a:xfrm>
                  <a:off x="4731" y="1507"/>
                  <a:ext cx="109" cy="1306"/>
                </a:xfrm>
                <a:prstGeom prst="rect">
                  <a:avLst/>
                </a:prstGeom>
                <a:gradFill rotWithShape="1">
                  <a:gsLst>
                    <a:gs pos="0">
                      <a:srgbClr val="9A8B32">
                        <a:gamma/>
                        <a:shade val="46275"/>
                        <a:invGamma/>
                      </a:srgbClr>
                    </a:gs>
                    <a:gs pos="50000">
                      <a:srgbClr val="9A8B32"/>
                    </a:gs>
                    <a:gs pos="100000">
                      <a:srgbClr val="9A8B32">
                        <a:gamma/>
                        <a:shade val="4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90" name="Rectangle 494"/>
                <p:cNvSpPr>
                  <a:spLocks noChangeArrowheads="1"/>
                </p:cNvSpPr>
                <p:nvPr/>
              </p:nvSpPr>
              <p:spPr bwMode="auto">
                <a:xfrm>
                  <a:off x="4948" y="1507"/>
                  <a:ext cx="109" cy="1306"/>
                </a:xfrm>
                <a:prstGeom prst="rect">
                  <a:avLst/>
                </a:prstGeom>
                <a:gradFill rotWithShape="1">
                  <a:gsLst>
                    <a:gs pos="0">
                      <a:srgbClr val="9A8B32">
                        <a:gamma/>
                        <a:shade val="46275"/>
                        <a:invGamma/>
                      </a:srgbClr>
                    </a:gs>
                    <a:gs pos="50000">
                      <a:srgbClr val="9A8B32"/>
                    </a:gs>
                    <a:gs pos="100000">
                      <a:srgbClr val="9A8B32">
                        <a:gamma/>
                        <a:shade val="4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24" name="Group 505"/>
              <p:cNvGrpSpPr>
                <a:grpSpLocks/>
              </p:cNvGrpSpPr>
              <p:nvPr/>
            </p:nvGrpSpPr>
            <p:grpSpPr bwMode="auto">
              <a:xfrm>
                <a:off x="2498" y="2629"/>
                <a:ext cx="310" cy="832"/>
                <a:chOff x="231" y="1979"/>
                <a:chExt cx="472" cy="1415"/>
              </a:xfrm>
            </p:grpSpPr>
            <p:sp>
              <p:nvSpPr>
                <p:cNvPr id="1080" name="AutoShape 500"/>
                <p:cNvSpPr>
                  <a:spLocks noChangeArrowheads="1"/>
                </p:cNvSpPr>
                <p:nvPr/>
              </p:nvSpPr>
              <p:spPr bwMode="auto">
                <a:xfrm>
                  <a:off x="249" y="2124"/>
                  <a:ext cx="35" cy="1161"/>
                </a:xfrm>
                <a:prstGeom prst="roundRect">
                  <a:avLst>
                    <a:gd name="adj" fmla="val 50000"/>
                  </a:avLst>
                </a:prstGeom>
                <a:gradFill rotWithShape="1">
                  <a:gsLst>
                    <a:gs pos="0">
                      <a:srgbClr val="3399FF">
                        <a:gamma/>
                        <a:shade val="46275"/>
                        <a:invGamma/>
                      </a:srgbClr>
                    </a:gs>
                    <a:gs pos="50000">
                      <a:srgbClr val="3399FF"/>
                    </a:gs>
                    <a:gs pos="100000">
                      <a:srgbClr val="3399F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081" name="AutoShape 501"/>
                <p:cNvSpPr>
                  <a:spLocks noChangeArrowheads="1"/>
                </p:cNvSpPr>
                <p:nvPr/>
              </p:nvSpPr>
              <p:spPr bwMode="auto">
                <a:xfrm>
                  <a:off x="648" y="2124"/>
                  <a:ext cx="35" cy="1161"/>
                </a:xfrm>
                <a:prstGeom prst="roundRect">
                  <a:avLst>
                    <a:gd name="adj" fmla="val 50000"/>
                  </a:avLst>
                </a:prstGeom>
                <a:gradFill rotWithShape="1">
                  <a:gsLst>
                    <a:gs pos="0">
                      <a:srgbClr val="3399FF">
                        <a:gamma/>
                        <a:shade val="46275"/>
                        <a:invGamma/>
                      </a:srgbClr>
                    </a:gs>
                    <a:gs pos="50000">
                      <a:srgbClr val="3399FF"/>
                    </a:gs>
                    <a:gs pos="100000">
                      <a:srgbClr val="3399F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082" name="AutoShape 498"/>
                <p:cNvSpPr>
                  <a:spLocks noChangeArrowheads="1"/>
                </p:cNvSpPr>
                <p:nvPr/>
              </p:nvSpPr>
              <p:spPr bwMode="auto">
                <a:xfrm>
                  <a:off x="267" y="2015"/>
                  <a:ext cx="399" cy="1379"/>
                </a:xfrm>
                <a:prstGeom prst="roundRect">
                  <a:avLst>
                    <a:gd name="adj" fmla="val 16667"/>
                  </a:avLst>
                </a:prstGeom>
                <a:gradFill rotWithShape="1">
                  <a:gsLst>
                    <a:gs pos="0">
                      <a:srgbClr val="3399FF">
                        <a:gamma/>
                        <a:shade val="66275"/>
                        <a:invGamma/>
                      </a:srgbClr>
                    </a:gs>
                    <a:gs pos="50000">
                      <a:srgbClr val="3399FF"/>
                    </a:gs>
                    <a:gs pos="100000">
                      <a:srgbClr val="3399FF">
                        <a:gamma/>
                        <a:shade val="6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083" name="AutoShape 502"/>
                <p:cNvSpPr>
                  <a:spLocks noChangeArrowheads="1"/>
                </p:cNvSpPr>
                <p:nvPr/>
              </p:nvSpPr>
              <p:spPr bwMode="auto">
                <a:xfrm>
                  <a:off x="450" y="2124"/>
                  <a:ext cx="35" cy="1161"/>
                </a:xfrm>
                <a:prstGeom prst="roundRect">
                  <a:avLst>
                    <a:gd name="adj" fmla="val 50000"/>
                  </a:avLst>
                </a:prstGeom>
                <a:gradFill rotWithShape="1">
                  <a:gsLst>
                    <a:gs pos="0">
                      <a:srgbClr val="3399FF">
                        <a:gamma/>
                        <a:shade val="46275"/>
                        <a:invGamma/>
                      </a:srgbClr>
                    </a:gs>
                    <a:gs pos="50000">
                      <a:srgbClr val="3399FF"/>
                    </a:gs>
                    <a:gs pos="100000">
                      <a:srgbClr val="3399F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084" name="AutoShape 503"/>
                <p:cNvSpPr>
                  <a:spLocks noChangeArrowheads="1"/>
                </p:cNvSpPr>
                <p:nvPr/>
              </p:nvSpPr>
              <p:spPr bwMode="auto">
                <a:xfrm>
                  <a:off x="573" y="2124"/>
                  <a:ext cx="35" cy="1161"/>
                </a:xfrm>
                <a:prstGeom prst="roundRect">
                  <a:avLst>
                    <a:gd name="adj" fmla="val 50000"/>
                  </a:avLst>
                </a:prstGeom>
                <a:gradFill rotWithShape="1">
                  <a:gsLst>
                    <a:gs pos="0">
                      <a:srgbClr val="3399FF">
                        <a:gamma/>
                        <a:shade val="46275"/>
                        <a:invGamma/>
                      </a:srgbClr>
                    </a:gs>
                    <a:gs pos="50000">
                      <a:srgbClr val="3399FF"/>
                    </a:gs>
                    <a:gs pos="100000">
                      <a:srgbClr val="3399F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085" name="AutoShape 504"/>
                <p:cNvSpPr>
                  <a:spLocks noChangeArrowheads="1"/>
                </p:cNvSpPr>
                <p:nvPr/>
              </p:nvSpPr>
              <p:spPr bwMode="auto">
                <a:xfrm>
                  <a:off x="325" y="2124"/>
                  <a:ext cx="35" cy="1161"/>
                </a:xfrm>
                <a:prstGeom prst="roundRect">
                  <a:avLst>
                    <a:gd name="adj" fmla="val 50000"/>
                  </a:avLst>
                </a:prstGeom>
                <a:gradFill rotWithShape="1">
                  <a:gsLst>
                    <a:gs pos="0">
                      <a:srgbClr val="3399FF">
                        <a:gamma/>
                        <a:shade val="46275"/>
                        <a:invGamma/>
                      </a:srgbClr>
                    </a:gs>
                    <a:gs pos="50000">
                      <a:srgbClr val="3399FF"/>
                    </a:gs>
                    <a:gs pos="100000">
                      <a:srgbClr val="3399F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086" name="Rectangle 499"/>
                <p:cNvSpPr>
                  <a:spLocks noChangeArrowheads="1"/>
                </p:cNvSpPr>
                <p:nvPr/>
              </p:nvSpPr>
              <p:spPr bwMode="auto">
                <a:xfrm>
                  <a:off x="231" y="1979"/>
                  <a:ext cx="472" cy="181"/>
                </a:xfrm>
                <a:prstGeom prst="rect">
                  <a:avLst/>
                </a:prstGeom>
                <a:gradFill rotWithShape="1">
                  <a:gsLst>
                    <a:gs pos="0">
                      <a:srgbClr val="1C1C1C"/>
                    </a:gs>
                    <a:gs pos="50000">
                      <a:srgbClr val="1C1C1C">
                        <a:gamma/>
                        <a:tint val="73725"/>
                        <a:invGamma/>
                      </a:srgbClr>
                    </a:gs>
                    <a:gs pos="100000">
                      <a:srgbClr val="1C1C1C"/>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25" name="Group 526"/>
              <p:cNvGrpSpPr>
                <a:grpSpLocks/>
              </p:cNvGrpSpPr>
              <p:nvPr/>
            </p:nvGrpSpPr>
            <p:grpSpPr bwMode="auto">
              <a:xfrm>
                <a:off x="1493" y="1216"/>
                <a:ext cx="90" cy="146"/>
                <a:chOff x="485" y="1579"/>
                <a:chExt cx="290" cy="472"/>
              </a:xfrm>
            </p:grpSpPr>
            <p:grpSp>
              <p:nvGrpSpPr>
                <p:cNvPr id="1073" name="Group 518"/>
                <p:cNvGrpSpPr>
                  <a:grpSpLocks/>
                </p:cNvGrpSpPr>
                <p:nvPr/>
              </p:nvGrpSpPr>
              <p:grpSpPr bwMode="auto">
                <a:xfrm rot="16200000">
                  <a:off x="415" y="1721"/>
                  <a:ext cx="400" cy="187"/>
                  <a:chOff x="1937" y="2124"/>
                  <a:chExt cx="145" cy="72"/>
                </a:xfrm>
              </p:grpSpPr>
              <p:sp>
                <p:nvSpPr>
                  <p:cNvPr id="1076" name="AutoShape 519"/>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77" name="AutoShape 520"/>
                  <p:cNvSpPr>
                    <a:spLocks noChangeArrowheads="1"/>
                  </p:cNvSpPr>
                  <p:nvPr/>
                </p:nvSpPr>
                <p:spPr bwMode="auto">
                  <a:xfrm rot="16200000">
                    <a:off x="1973" y="2124"/>
                    <a:ext cx="72" cy="72"/>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78" name="AutoShape 521"/>
                  <p:cNvSpPr>
                    <a:spLocks noChangeArrowheads="1"/>
                  </p:cNvSpPr>
                  <p:nvPr/>
                </p:nvSpPr>
                <p:spPr bwMode="auto">
                  <a:xfrm rot="16200000">
                    <a:off x="2028"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79" name="AutoShape 522"/>
                  <p:cNvSpPr>
                    <a:spLocks noChangeArrowheads="1"/>
                  </p:cNvSpPr>
                  <p:nvPr/>
                </p:nvSpPr>
                <p:spPr bwMode="auto">
                  <a:xfrm rot="16200000">
                    <a:off x="1920"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sp>
              <p:nvSpPr>
                <p:cNvPr id="1074" name="Rectangle 524"/>
                <p:cNvSpPr>
                  <a:spLocks noChangeArrowheads="1"/>
                </p:cNvSpPr>
                <p:nvPr/>
              </p:nvSpPr>
              <p:spPr bwMode="auto">
                <a:xfrm>
                  <a:off x="703" y="1579"/>
                  <a:ext cx="72" cy="472"/>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75" name="Rectangle 525"/>
                <p:cNvSpPr>
                  <a:spLocks noChangeArrowheads="1"/>
                </p:cNvSpPr>
                <p:nvPr/>
              </p:nvSpPr>
              <p:spPr bwMode="auto">
                <a:xfrm>
                  <a:off x="485" y="1688"/>
                  <a:ext cx="36" cy="254"/>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cxnSp>
            <p:nvCxnSpPr>
              <p:cNvPr id="826" name="AutoShape 527"/>
              <p:cNvCxnSpPr>
                <a:cxnSpLocks noChangeShapeType="1"/>
                <a:stCxn id="1074" idx="3"/>
                <a:endCxn id="1094" idx="0"/>
              </p:cNvCxnSpPr>
              <p:nvPr/>
            </p:nvCxnSpPr>
            <p:spPr bwMode="auto">
              <a:xfrm>
                <a:off x="1585" y="1289"/>
                <a:ext cx="525" cy="144"/>
              </a:xfrm>
              <a:prstGeom prst="bentConnector2">
                <a:avLst/>
              </a:prstGeom>
              <a:noFill/>
              <a:ln w="127000">
                <a:solidFill>
                  <a:srgbClr val="0099FF"/>
                </a:solidFill>
                <a:miter lim="800000"/>
                <a:headEnd/>
                <a:tailEnd/>
              </a:ln>
              <a:effectLst/>
            </p:spPr>
          </p:cxnSp>
          <p:cxnSp>
            <p:nvCxnSpPr>
              <p:cNvPr id="827" name="AutoShape 528"/>
              <p:cNvCxnSpPr>
                <a:cxnSpLocks noChangeShapeType="1"/>
                <a:stCxn id="1064" idx="0"/>
                <a:endCxn id="1095" idx="2"/>
              </p:cNvCxnSpPr>
              <p:nvPr/>
            </p:nvCxnSpPr>
            <p:spPr bwMode="auto">
              <a:xfrm rot="5400000" flipH="1">
                <a:off x="1870" y="2798"/>
                <a:ext cx="481" cy="2"/>
              </a:xfrm>
              <a:prstGeom prst="bentConnector3">
                <a:avLst>
                  <a:gd name="adj1" fmla="val 49898"/>
                </a:avLst>
              </a:prstGeom>
              <a:noFill/>
              <a:ln w="127000">
                <a:solidFill>
                  <a:srgbClr val="0099FF"/>
                </a:solidFill>
                <a:miter lim="800000"/>
                <a:headEnd/>
                <a:tailEnd/>
              </a:ln>
              <a:effectLst/>
            </p:spPr>
          </p:cxnSp>
          <p:cxnSp>
            <p:nvCxnSpPr>
              <p:cNvPr id="828" name="AutoShape 530"/>
              <p:cNvCxnSpPr>
                <a:cxnSpLocks noChangeShapeType="1"/>
                <a:stCxn id="1086" idx="1"/>
                <a:endCxn id="1064" idx="3"/>
              </p:cNvCxnSpPr>
              <p:nvPr/>
            </p:nvCxnSpPr>
            <p:spPr bwMode="auto">
              <a:xfrm rot="10800000" flipV="1">
                <a:off x="2293" y="2685"/>
                <a:ext cx="208" cy="536"/>
              </a:xfrm>
              <a:prstGeom prst="bentConnector3">
                <a:avLst>
                  <a:gd name="adj1" fmla="val 50000"/>
                </a:avLst>
              </a:prstGeom>
              <a:noFill/>
              <a:ln w="127000">
                <a:solidFill>
                  <a:srgbClr val="0099FF"/>
                </a:solidFill>
                <a:miter lim="800000"/>
                <a:headEnd/>
                <a:tailEnd/>
              </a:ln>
              <a:effectLst/>
            </p:spPr>
          </p:cxnSp>
          <p:grpSp>
            <p:nvGrpSpPr>
              <p:cNvPr id="829" name="Group 531"/>
              <p:cNvGrpSpPr>
                <a:grpSpLocks/>
              </p:cNvGrpSpPr>
              <p:nvPr/>
            </p:nvGrpSpPr>
            <p:grpSpPr bwMode="auto">
              <a:xfrm>
                <a:off x="1930" y="3039"/>
                <a:ext cx="363" cy="363"/>
                <a:chOff x="1232" y="3103"/>
                <a:chExt cx="363" cy="363"/>
              </a:xfrm>
            </p:grpSpPr>
            <p:sp>
              <p:nvSpPr>
                <p:cNvPr id="1064" name="AutoShape 508"/>
                <p:cNvSpPr>
                  <a:spLocks noChangeArrowheads="1"/>
                </p:cNvSpPr>
                <p:nvPr/>
              </p:nvSpPr>
              <p:spPr bwMode="auto">
                <a:xfrm>
                  <a:off x="1232" y="3103"/>
                  <a:ext cx="363" cy="363"/>
                </a:xfrm>
                <a:prstGeom prst="roundRect">
                  <a:avLst>
                    <a:gd name="adj" fmla="val 16667"/>
                  </a:avLst>
                </a:prstGeom>
                <a:solidFill>
                  <a:srgbClr val="4D4D4D"/>
                </a:solidFill>
                <a:ln w="12700" algn="ctr">
                  <a:solidFill>
                    <a:schemeClr val="tx1"/>
                  </a:solidFill>
                  <a:round/>
                  <a:headEnd/>
                  <a:tailEnd/>
                </a:ln>
                <a:effectLst/>
              </p:spPr>
              <p:txBody>
                <a:bodyPr wrap="none" lIns="45720" rIns="45720" anchor="ctr"/>
                <a:lstStyle/>
                <a:p>
                  <a:endParaRPr lang="en-CA"/>
                </a:p>
              </p:txBody>
            </p:sp>
            <p:sp>
              <p:nvSpPr>
                <p:cNvPr id="1065" name="Oval 509"/>
                <p:cNvSpPr>
                  <a:spLocks noChangeArrowheads="1"/>
                </p:cNvSpPr>
                <p:nvPr/>
              </p:nvSpPr>
              <p:spPr bwMode="auto">
                <a:xfrm>
                  <a:off x="1272" y="3139"/>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066" name="Oval 510"/>
                <p:cNvSpPr>
                  <a:spLocks noChangeArrowheads="1"/>
                </p:cNvSpPr>
                <p:nvPr/>
              </p:nvSpPr>
              <p:spPr bwMode="auto">
                <a:xfrm>
                  <a:off x="1272" y="3393"/>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067" name="Oval 511"/>
                <p:cNvSpPr>
                  <a:spLocks noChangeArrowheads="1"/>
                </p:cNvSpPr>
                <p:nvPr/>
              </p:nvSpPr>
              <p:spPr bwMode="auto">
                <a:xfrm>
                  <a:off x="1526" y="3139"/>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068" name="Oval 515"/>
                <p:cNvSpPr>
                  <a:spLocks noChangeArrowheads="1"/>
                </p:cNvSpPr>
                <p:nvPr/>
              </p:nvSpPr>
              <p:spPr bwMode="auto">
                <a:xfrm>
                  <a:off x="1526" y="3393"/>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069" name="AutoShape 506"/>
                <p:cNvSpPr>
                  <a:spLocks noChangeArrowheads="1"/>
                </p:cNvSpPr>
                <p:nvPr/>
              </p:nvSpPr>
              <p:spPr bwMode="auto">
                <a:xfrm rot="-2599900">
                  <a:off x="1272" y="3139"/>
                  <a:ext cx="290" cy="290"/>
                </a:xfrm>
                <a:prstGeom prst="flowChartMagneticTape">
                  <a:avLst/>
                </a:prstGeom>
                <a:solidFill>
                  <a:srgbClr val="F3F4E8"/>
                </a:solidFill>
                <a:ln w="12700" algn="ctr">
                  <a:solidFill>
                    <a:schemeClr val="tx1"/>
                  </a:solidFill>
                  <a:miter lim="800000"/>
                  <a:headEnd/>
                  <a:tailEnd/>
                </a:ln>
                <a:effectLst/>
              </p:spPr>
              <p:txBody>
                <a:bodyPr wrap="none" lIns="45720" rIns="45720" anchor="ctr"/>
                <a:lstStyle/>
                <a:p>
                  <a:endParaRPr lang="en-CA"/>
                </a:p>
              </p:txBody>
            </p:sp>
            <p:sp>
              <p:nvSpPr>
                <p:cNvPr id="1070" name="Oval 513"/>
                <p:cNvSpPr>
                  <a:spLocks noChangeArrowheads="1"/>
                </p:cNvSpPr>
                <p:nvPr/>
              </p:nvSpPr>
              <p:spPr bwMode="auto">
                <a:xfrm>
                  <a:off x="1308" y="3175"/>
                  <a:ext cx="218" cy="218"/>
                </a:xfrm>
                <a:prstGeom prst="ellipse">
                  <a:avLst/>
                </a:prstGeom>
                <a:solidFill>
                  <a:srgbClr val="9A8B32"/>
                </a:solidFill>
                <a:ln w="12700" algn="ctr">
                  <a:solidFill>
                    <a:schemeClr val="tx1"/>
                  </a:solidFill>
                  <a:round/>
                  <a:headEnd/>
                  <a:tailEnd/>
                </a:ln>
                <a:effectLst/>
              </p:spPr>
              <p:txBody>
                <a:bodyPr wrap="none" lIns="45720" rIns="45720" anchor="ctr"/>
                <a:lstStyle/>
                <a:p>
                  <a:endParaRPr lang="en-CA"/>
                </a:p>
              </p:txBody>
            </p:sp>
            <p:sp>
              <p:nvSpPr>
                <p:cNvPr id="1071" name="AutoShape 512"/>
                <p:cNvSpPr>
                  <a:spLocks noChangeArrowheads="1"/>
                </p:cNvSpPr>
                <p:nvPr/>
              </p:nvSpPr>
              <p:spPr bwMode="auto">
                <a:xfrm>
                  <a:off x="1345" y="3212"/>
                  <a:ext cx="145" cy="145"/>
                </a:xfrm>
                <a:prstGeom prst="star8">
                  <a:avLst>
                    <a:gd name="adj" fmla="val 19657"/>
                  </a:avLst>
                </a:prstGeom>
                <a:solidFill>
                  <a:srgbClr val="996633"/>
                </a:solidFill>
                <a:ln w="12700" algn="ctr">
                  <a:solidFill>
                    <a:schemeClr val="tx1"/>
                  </a:solidFill>
                  <a:miter lim="800000"/>
                  <a:headEnd/>
                  <a:tailEnd/>
                </a:ln>
                <a:effectLst/>
              </p:spPr>
              <p:txBody>
                <a:bodyPr wrap="none" lIns="45720" rIns="45720" anchor="ctr"/>
                <a:lstStyle/>
                <a:p>
                  <a:endParaRPr lang="en-CA"/>
                </a:p>
              </p:txBody>
            </p:sp>
            <p:sp>
              <p:nvSpPr>
                <p:cNvPr id="1072" name="Oval 514"/>
                <p:cNvSpPr>
                  <a:spLocks noChangeArrowheads="1"/>
                </p:cNvSpPr>
                <p:nvPr/>
              </p:nvSpPr>
              <p:spPr bwMode="auto">
                <a:xfrm>
                  <a:off x="1387" y="3258"/>
                  <a:ext cx="56" cy="56"/>
                </a:xfrm>
                <a:prstGeom prst="ellipse">
                  <a:avLst/>
                </a:prstGeom>
                <a:solidFill>
                  <a:srgbClr val="9A8B32"/>
                </a:solidFill>
                <a:ln w="12700" algn="ctr">
                  <a:solidFill>
                    <a:schemeClr val="tx1"/>
                  </a:solidFill>
                  <a:round/>
                  <a:headEnd/>
                  <a:tailEnd/>
                </a:ln>
                <a:effectLst/>
              </p:spPr>
              <p:txBody>
                <a:bodyPr wrap="none" lIns="45720" rIns="45720" anchor="ctr"/>
                <a:lstStyle/>
                <a:p>
                  <a:endParaRPr lang="en-CA"/>
                </a:p>
              </p:txBody>
            </p:sp>
          </p:grpSp>
          <p:cxnSp>
            <p:nvCxnSpPr>
              <p:cNvPr id="830" name="AutoShape 534"/>
              <p:cNvCxnSpPr>
                <a:cxnSpLocks noChangeShapeType="1"/>
                <a:stCxn id="1086" idx="3"/>
                <a:endCxn id="849" idx="2"/>
              </p:cNvCxnSpPr>
              <p:nvPr/>
            </p:nvCxnSpPr>
            <p:spPr bwMode="auto">
              <a:xfrm flipH="1" flipV="1">
                <a:off x="2773" y="2377"/>
                <a:ext cx="43" cy="308"/>
              </a:xfrm>
              <a:prstGeom prst="bentConnector4">
                <a:avLst>
                  <a:gd name="adj1" fmla="val -332560"/>
                  <a:gd name="adj2" fmla="val 58769"/>
                </a:avLst>
              </a:prstGeom>
              <a:noFill/>
              <a:ln w="127000">
                <a:solidFill>
                  <a:srgbClr val="0099FF"/>
                </a:solidFill>
                <a:miter lim="800000"/>
                <a:headEnd/>
                <a:tailEnd/>
              </a:ln>
              <a:effectLst/>
            </p:spPr>
          </p:cxnSp>
          <p:cxnSp>
            <p:nvCxnSpPr>
              <p:cNvPr id="831" name="AutoShape 535"/>
              <p:cNvCxnSpPr>
                <a:cxnSpLocks noChangeShapeType="1"/>
                <a:stCxn id="1094" idx="3"/>
                <a:endCxn id="843" idx="1"/>
              </p:cNvCxnSpPr>
              <p:nvPr/>
            </p:nvCxnSpPr>
            <p:spPr bwMode="auto">
              <a:xfrm>
                <a:off x="2459" y="1494"/>
                <a:ext cx="187" cy="738"/>
              </a:xfrm>
              <a:prstGeom prst="bentConnector3">
                <a:avLst>
                  <a:gd name="adj1" fmla="val 49731"/>
                </a:avLst>
              </a:prstGeom>
              <a:noFill/>
              <a:ln w="127000">
                <a:solidFill>
                  <a:srgbClr val="99CCFF"/>
                </a:solidFill>
                <a:miter lim="800000"/>
                <a:headEnd/>
                <a:tailEnd/>
              </a:ln>
              <a:effectLst/>
            </p:spPr>
          </p:cxnSp>
          <p:cxnSp>
            <p:nvCxnSpPr>
              <p:cNvPr id="832" name="AutoShape 536"/>
              <p:cNvCxnSpPr>
                <a:cxnSpLocks noChangeShapeType="1"/>
                <a:stCxn id="1091" idx="0"/>
                <a:endCxn id="850" idx="2"/>
              </p:cNvCxnSpPr>
              <p:nvPr/>
            </p:nvCxnSpPr>
            <p:spPr bwMode="auto">
              <a:xfrm rot="16200000">
                <a:off x="3059" y="2519"/>
                <a:ext cx="472" cy="188"/>
              </a:xfrm>
              <a:prstGeom prst="bentConnector3">
                <a:avLst>
                  <a:gd name="adj1" fmla="val 50000"/>
                </a:avLst>
              </a:prstGeom>
              <a:noFill/>
              <a:ln w="76200">
                <a:solidFill>
                  <a:srgbClr val="808080"/>
                </a:solidFill>
                <a:miter lim="800000"/>
                <a:headEnd/>
                <a:tailEnd/>
              </a:ln>
              <a:effectLst/>
            </p:spPr>
          </p:cxnSp>
          <p:cxnSp>
            <p:nvCxnSpPr>
              <p:cNvPr id="833" name="AutoShape 539"/>
              <p:cNvCxnSpPr>
                <a:cxnSpLocks noChangeShapeType="1"/>
                <a:stCxn id="1091" idx="3"/>
                <a:endCxn id="1088" idx="1"/>
              </p:cNvCxnSpPr>
              <p:nvPr/>
            </p:nvCxnSpPr>
            <p:spPr bwMode="auto">
              <a:xfrm flipV="1">
                <a:off x="3443" y="2690"/>
                <a:ext cx="146" cy="214"/>
              </a:xfrm>
              <a:prstGeom prst="bentConnector3">
                <a:avLst>
                  <a:gd name="adj1" fmla="val 49315"/>
                </a:avLst>
              </a:prstGeom>
              <a:noFill/>
              <a:ln w="76200">
                <a:solidFill>
                  <a:srgbClr val="808080"/>
                </a:solidFill>
                <a:miter lim="800000"/>
                <a:headEnd/>
                <a:tailEnd/>
              </a:ln>
              <a:effectLst/>
            </p:spPr>
          </p:cxnSp>
          <p:grpSp>
            <p:nvGrpSpPr>
              <p:cNvPr id="834" name="Group 540"/>
              <p:cNvGrpSpPr>
                <a:grpSpLocks/>
              </p:cNvGrpSpPr>
              <p:nvPr/>
            </p:nvGrpSpPr>
            <p:grpSpPr bwMode="auto">
              <a:xfrm rot="10800000">
                <a:off x="4183" y="1247"/>
                <a:ext cx="90" cy="146"/>
                <a:chOff x="485" y="1579"/>
                <a:chExt cx="290" cy="472"/>
              </a:xfrm>
            </p:grpSpPr>
            <p:grpSp>
              <p:nvGrpSpPr>
                <p:cNvPr id="1057" name="Group 541"/>
                <p:cNvGrpSpPr>
                  <a:grpSpLocks/>
                </p:cNvGrpSpPr>
                <p:nvPr/>
              </p:nvGrpSpPr>
              <p:grpSpPr bwMode="auto">
                <a:xfrm rot="16200000">
                  <a:off x="415" y="1721"/>
                  <a:ext cx="400" cy="187"/>
                  <a:chOff x="1937" y="2124"/>
                  <a:chExt cx="145" cy="72"/>
                </a:xfrm>
              </p:grpSpPr>
              <p:sp>
                <p:nvSpPr>
                  <p:cNvPr id="1060" name="AutoShape 542"/>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61" name="AutoShape 543"/>
                  <p:cNvSpPr>
                    <a:spLocks noChangeArrowheads="1"/>
                  </p:cNvSpPr>
                  <p:nvPr/>
                </p:nvSpPr>
                <p:spPr bwMode="auto">
                  <a:xfrm rot="16200000">
                    <a:off x="1973" y="2124"/>
                    <a:ext cx="72" cy="72"/>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62" name="AutoShape 544"/>
                  <p:cNvSpPr>
                    <a:spLocks noChangeArrowheads="1"/>
                  </p:cNvSpPr>
                  <p:nvPr/>
                </p:nvSpPr>
                <p:spPr bwMode="auto">
                  <a:xfrm rot="16200000">
                    <a:off x="2028"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63" name="AutoShape 545"/>
                  <p:cNvSpPr>
                    <a:spLocks noChangeArrowheads="1"/>
                  </p:cNvSpPr>
                  <p:nvPr/>
                </p:nvSpPr>
                <p:spPr bwMode="auto">
                  <a:xfrm rot="16200000">
                    <a:off x="1920"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sp>
              <p:nvSpPr>
                <p:cNvPr id="1058" name="Rectangle 546"/>
                <p:cNvSpPr>
                  <a:spLocks noChangeArrowheads="1"/>
                </p:cNvSpPr>
                <p:nvPr/>
              </p:nvSpPr>
              <p:spPr bwMode="auto">
                <a:xfrm>
                  <a:off x="703" y="1579"/>
                  <a:ext cx="72" cy="472"/>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59" name="Rectangle 547"/>
                <p:cNvSpPr>
                  <a:spLocks noChangeArrowheads="1"/>
                </p:cNvSpPr>
                <p:nvPr/>
              </p:nvSpPr>
              <p:spPr bwMode="auto">
                <a:xfrm>
                  <a:off x="485" y="1688"/>
                  <a:ext cx="36" cy="254"/>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cxnSp>
            <p:nvCxnSpPr>
              <p:cNvPr id="835" name="AutoShape 548"/>
              <p:cNvCxnSpPr>
                <a:cxnSpLocks noChangeShapeType="1"/>
                <a:stCxn id="1058" idx="3"/>
                <a:endCxn id="1087" idx="3"/>
              </p:cNvCxnSpPr>
              <p:nvPr/>
            </p:nvCxnSpPr>
            <p:spPr bwMode="auto">
              <a:xfrm rot="10800000" flipV="1">
                <a:off x="3991" y="1320"/>
                <a:ext cx="190" cy="1"/>
              </a:xfrm>
              <a:prstGeom prst="bentConnector3">
                <a:avLst>
                  <a:gd name="adj1" fmla="val 50000"/>
                </a:avLst>
              </a:prstGeom>
              <a:noFill/>
              <a:ln w="76200">
                <a:solidFill>
                  <a:srgbClr val="808080"/>
                </a:solidFill>
                <a:miter lim="800000"/>
                <a:headEnd/>
                <a:tailEnd/>
              </a:ln>
              <a:effectLst/>
            </p:spPr>
          </p:cxnSp>
          <p:grpSp>
            <p:nvGrpSpPr>
              <p:cNvPr id="836" name="Group 549"/>
              <p:cNvGrpSpPr>
                <a:grpSpLocks/>
              </p:cNvGrpSpPr>
              <p:nvPr/>
            </p:nvGrpSpPr>
            <p:grpSpPr bwMode="auto">
              <a:xfrm rot="10800000">
                <a:off x="4183" y="2619"/>
                <a:ext cx="90" cy="146"/>
                <a:chOff x="485" y="1579"/>
                <a:chExt cx="290" cy="472"/>
              </a:xfrm>
            </p:grpSpPr>
            <p:grpSp>
              <p:nvGrpSpPr>
                <p:cNvPr id="1050" name="Group 550"/>
                <p:cNvGrpSpPr>
                  <a:grpSpLocks/>
                </p:cNvGrpSpPr>
                <p:nvPr/>
              </p:nvGrpSpPr>
              <p:grpSpPr bwMode="auto">
                <a:xfrm rot="16200000">
                  <a:off x="415" y="1721"/>
                  <a:ext cx="400" cy="187"/>
                  <a:chOff x="1937" y="2124"/>
                  <a:chExt cx="145" cy="72"/>
                </a:xfrm>
              </p:grpSpPr>
              <p:sp>
                <p:nvSpPr>
                  <p:cNvPr id="1053" name="AutoShape 551"/>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54" name="AutoShape 552"/>
                  <p:cNvSpPr>
                    <a:spLocks noChangeArrowheads="1"/>
                  </p:cNvSpPr>
                  <p:nvPr/>
                </p:nvSpPr>
                <p:spPr bwMode="auto">
                  <a:xfrm rot="16200000">
                    <a:off x="1973" y="2124"/>
                    <a:ext cx="72" cy="72"/>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55" name="AutoShape 553"/>
                  <p:cNvSpPr>
                    <a:spLocks noChangeArrowheads="1"/>
                  </p:cNvSpPr>
                  <p:nvPr/>
                </p:nvSpPr>
                <p:spPr bwMode="auto">
                  <a:xfrm rot="16200000">
                    <a:off x="2028"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56" name="AutoShape 554"/>
                  <p:cNvSpPr>
                    <a:spLocks noChangeArrowheads="1"/>
                  </p:cNvSpPr>
                  <p:nvPr/>
                </p:nvSpPr>
                <p:spPr bwMode="auto">
                  <a:xfrm rot="16200000">
                    <a:off x="1920"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sp>
              <p:nvSpPr>
                <p:cNvPr id="1051" name="Rectangle 555"/>
                <p:cNvSpPr>
                  <a:spLocks noChangeArrowheads="1"/>
                </p:cNvSpPr>
                <p:nvPr/>
              </p:nvSpPr>
              <p:spPr bwMode="auto">
                <a:xfrm>
                  <a:off x="703" y="1579"/>
                  <a:ext cx="72" cy="472"/>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52" name="Rectangle 556"/>
                <p:cNvSpPr>
                  <a:spLocks noChangeArrowheads="1"/>
                </p:cNvSpPr>
                <p:nvPr/>
              </p:nvSpPr>
              <p:spPr bwMode="auto">
                <a:xfrm>
                  <a:off x="485" y="1688"/>
                  <a:ext cx="36" cy="254"/>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cxnSp>
            <p:nvCxnSpPr>
              <p:cNvPr id="837" name="AutoShape 557"/>
              <p:cNvCxnSpPr>
                <a:cxnSpLocks noChangeShapeType="1"/>
                <a:stCxn id="1051" idx="3"/>
                <a:endCxn id="1088" idx="3"/>
              </p:cNvCxnSpPr>
              <p:nvPr/>
            </p:nvCxnSpPr>
            <p:spPr bwMode="auto">
              <a:xfrm rot="10800000">
                <a:off x="3991" y="2690"/>
                <a:ext cx="190" cy="2"/>
              </a:xfrm>
              <a:prstGeom prst="bentConnector3">
                <a:avLst>
                  <a:gd name="adj1" fmla="val 50000"/>
                </a:avLst>
              </a:prstGeom>
              <a:noFill/>
              <a:ln w="38100">
                <a:solidFill>
                  <a:srgbClr val="808080"/>
                </a:solidFill>
                <a:miter lim="800000"/>
                <a:headEnd/>
                <a:tailEnd/>
              </a:ln>
              <a:effectLst/>
            </p:spPr>
          </p:cxnSp>
          <p:cxnSp>
            <p:nvCxnSpPr>
              <p:cNvPr id="838" name="AutoShape 558"/>
              <p:cNvCxnSpPr>
                <a:cxnSpLocks noChangeShapeType="1"/>
                <a:stCxn id="1094" idx="1"/>
                <a:endCxn id="1044" idx="3"/>
              </p:cNvCxnSpPr>
              <p:nvPr/>
            </p:nvCxnSpPr>
            <p:spPr bwMode="auto">
              <a:xfrm rot="10800000" flipV="1">
                <a:off x="1584" y="1494"/>
                <a:ext cx="176" cy="410"/>
              </a:xfrm>
              <a:prstGeom prst="bentConnector3">
                <a:avLst>
                  <a:gd name="adj1" fmla="val 50000"/>
                </a:avLst>
              </a:prstGeom>
              <a:noFill/>
              <a:ln w="127000">
                <a:solidFill>
                  <a:srgbClr val="66FFFF"/>
                </a:solidFill>
                <a:miter lim="800000"/>
                <a:headEnd/>
                <a:tailEnd/>
              </a:ln>
              <a:effectLst/>
            </p:spPr>
          </p:cxnSp>
          <p:grpSp>
            <p:nvGrpSpPr>
              <p:cNvPr id="839" name="Group 559"/>
              <p:cNvGrpSpPr>
                <a:grpSpLocks/>
              </p:cNvGrpSpPr>
              <p:nvPr/>
            </p:nvGrpSpPr>
            <p:grpSpPr bwMode="auto">
              <a:xfrm>
                <a:off x="1492" y="1831"/>
                <a:ext cx="90" cy="146"/>
                <a:chOff x="485" y="1579"/>
                <a:chExt cx="290" cy="472"/>
              </a:xfrm>
            </p:grpSpPr>
            <p:grpSp>
              <p:nvGrpSpPr>
                <p:cNvPr id="1043" name="Group 560"/>
                <p:cNvGrpSpPr>
                  <a:grpSpLocks/>
                </p:cNvGrpSpPr>
                <p:nvPr/>
              </p:nvGrpSpPr>
              <p:grpSpPr bwMode="auto">
                <a:xfrm rot="16200000">
                  <a:off x="415" y="1721"/>
                  <a:ext cx="400" cy="187"/>
                  <a:chOff x="1937" y="2124"/>
                  <a:chExt cx="145" cy="72"/>
                </a:xfrm>
              </p:grpSpPr>
              <p:sp>
                <p:nvSpPr>
                  <p:cNvPr id="1046" name="AutoShape 561"/>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7" name="AutoShape 562"/>
                  <p:cNvSpPr>
                    <a:spLocks noChangeArrowheads="1"/>
                  </p:cNvSpPr>
                  <p:nvPr/>
                </p:nvSpPr>
                <p:spPr bwMode="auto">
                  <a:xfrm rot="16200000">
                    <a:off x="1973" y="2124"/>
                    <a:ext cx="72" cy="72"/>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8" name="AutoShape 563"/>
                  <p:cNvSpPr>
                    <a:spLocks noChangeArrowheads="1"/>
                  </p:cNvSpPr>
                  <p:nvPr/>
                </p:nvSpPr>
                <p:spPr bwMode="auto">
                  <a:xfrm rot="16200000">
                    <a:off x="2028"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9" name="AutoShape 564"/>
                  <p:cNvSpPr>
                    <a:spLocks noChangeArrowheads="1"/>
                  </p:cNvSpPr>
                  <p:nvPr/>
                </p:nvSpPr>
                <p:spPr bwMode="auto">
                  <a:xfrm rot="16200000">
                    <a:off x="1920"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sp>
              <p:nvSpPr>
                <p:cNvPr id="1044" name="Rectangle 565"/>
                <p:cNvSpPr>
                  <a:spLocks noChangeArrowheads="1"/>
                </p:cNvSpPr>
                <p:nvPr/>
              </p:nvSpPr>
              <p:spPr bwMode="auto">
                <a:xfrm>
                  <a:off x="703" y="1579"/>
                  <a:ext cx="72" cy="472"/>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5" name="Rectangle 566"/>
                <p:cNvSpPr>
                  <a:spLocks noChangeArrowheads="1"/>
                </p:cNvSpPr>
                <p:nvPr/>
              </p:nvSpPr>
              <p:spPr bwMode="auto">
                <a:xfrm>
                  <a:off x="485" y="1688"/>
                  <a:ext cx="36" cy="254"/>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grpSp>
            <p:nvGrpSpPr>
              <p:cNvPr id="840" name="Group 567"/>
              <p:cNvGrpSpPr>
                <a:grpSpLocks/>
              </p:cNvGrpSpPr>
              <p:nvPr/>
            </p:nvGrpSpPr>
            <p:grpSpPr bwMode="auto">
              <a:xfrm>
                <a:off x="1492" y="2423"/>
                <a:ext cx="90" cy="146"/>
                <a:chOff x="485" y="1579"/>
                <a:chExt cx="290" cy="472"/>
              </a:xfrm>
            </p:grpSpPr>
            <p:grpSp>
              <p:nvGrpSpPr>
                <p:cNvPr id="1036" name="Group 568"/>
                <p:cNvGrpSpPr>
                  <a:grpSpLocks/>
                </p:cNvGrpSpPr>
                <p:nvPr/>
              </p:nvGrpSpPr>
              <p:grpSpPr bwMode="auto">
                <a:xfrm rot="16200000">
                  <a:off x="415" y="1721"/>
                  <a:ext cx="400" cy="187"/>
                  <a:chOff x="1937" y="2124"/>
                  <a:chExt cx="145" cy="72"/>
                </a:xfrm>
              </p:grpSpPr>
              <p:sp>
                <p:nvSpPr>
                  <p:cNvPr id="1039" name="AutoShape 569"/>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0" name="AutoShape 570"/>
                  <p:cNvSpPr>
                    <a:spLocks noChangeArrowheads="1"/>
                  </p:cNvSpPr>
                  <p:nvPr/>
                </p:nvSpPr>
                <p:spPr bwMode="auto">
                  <a:xfrm rot="16200000">
                    <a:off x="1973" y="2124"/>
                    <a:ext cx="72" cy="72"/>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1" name="AutoShape 571"/>
                  <p:cNvSpPr>
                    <a:spLocks noChangeArrowheads="1"/>
                  </p:cNvSpPr>
                  <p:nvPr/>
                </p:nvSpPr>
                <p:spPr bwMode="auto">
                  <a:xfrm rot="16200000">
                    <a:off x="2028"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42" name="AutoShape 572"/>
                  <p:cNvSpPr>
                    <a:spLocks noChangeArrowheads="1"/>
                  </p:cNvSpPr>
                  <p:nvPr/>
                </p:nvSpPr>
                <p:spPr bwMode="auto">
                  <a:xfrm rot="16200000">
                    <a:off x="1920" y="2141"/>
                    <a:ext cx="72" cy="37"/>
                  </a:xfrm>
                  <a:prstGeom prst="flowChartDelay">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sp>
              <p:nvSpPr>
                <p:cNvPr id="1037" name="Rectangle 573"/>
                <p:cNvSpPr>
                  <a:spLocks noChangeArrowheads="1"/>
                </p:cNvSpPr>
                <p:nvPr/>
              </p:nvSpPr>
              <p:spPr bwMode="auto">
                <a:xfrm>
                  <a:off x="703" y="1579"/>
                  <a:ext cx="72" cy="472"/>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1038" name="Rectangle 574"/>
                <p:cNvSpPr>
                  <a:spLocks noChangeArrowheads="1"/>
                </p:cNvSpPr>
                <p:nvPr/>
              </p:nvSpPr>
              <p:spPr bwMode="auto">
                <a:xfrm>
                  <a:off x="485" y="1688"/>
                  <a:ext cx="36" cy="254"/>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cxnSp>
            <p:nvCxnSpPr>
              <p:cNvPr id="841" name="AutoShape 575"/>
              <p:cNvCxnSpPr>
                <a:cxnSpLocks noChangeShapeType="1"/>
                <a:stCxn id="1095" idx="1"/>
                <a:endCxn id="1037" idx="3"/>
              </p:cNvCxnSpPr>
              <p:nvPr/>
            </p:nvCxnSpPr>
            <p:spPr bwMode="auto">
              <a:xfrm rot="10800000">
                <a:off x="1584" y="2496"/>
                <a:ext cx="176" cy="1"/>
              </a:xfrm>
              <a:prstGeom prst="bentConnector3">
                <a:avLst>
                  <a:gd name="adj1" fmla="val 50000"/>
                </a:avLst>
              </a:prstGeom>
              <a:noFill/>
              <a:ln w="101600">
                <a:solidFill>
                  <a:srgbClr val="0000FF"/>
                </a:solidFill>
                <a:miter lim="800000"/>
                <a:headEnd/>
                <a:tailEnd/>
              </a:ln>
              <a:effectLst/>
            </p:spPr>
          </p:cxnSp>
          <p:sp>
            <p:nvSpPr>
              <p:cNvPr id="842" name="AutoShape 114"/>
              <p:cNvSpPr>
                <a:spLocks noChangeArrowheads="1"/>
              </p:cNvSpPr>
              <p:nvPr/>
            </p:nvSpPr>
            <p:spPr bwMode="auto">
              <a:xfrm>
                <a:off x="2646" y="1506"/>
                <a:ext cx="871" cy="145"/>
              </a:xfrm>
              <a:prstGeom prst="roundRect">
                <a:avLst>
                  <a:gd name="adj" fmla="val 16667"/>
                </a:avLst>
              </a:prstGeom>
              <a:gradFill rotWithShape="1">
                <a:gsLst>
                  <a:gs pos="0">
                    <a:srgbClr val="FF0000">
                      <a:gamma/>
                      <a:shade val="46275"/>
                      <a:invGamma/>
                    </a:srgbClr>
                  </a:gs>
                  <a:gs pos="50000">
                    <a:srgbClr val="FF0000"/>
                  </a:gs>
                  <a:gs pos="100000">
                    <a:srgbClr val="FF0000">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843" name="Rectangle 116"/>
              <p:cNvSpPr>
                <a:spLocks noChangeArrowheads="1"/>
              </p:cNvSpPr>
              <p:nvPr/>
            </p:nvSpPr>
            <p:spPr bwMode="auto">
              <a:xfrm>
                <a:off x="2646" y="2123"/>
                <a:ext cx="871" cy="218"/>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grpSp>
            <p:nvGrpSpPr>
              <p:cNvPr id="844" name="Group 310"/>
              <p:cNvGrpSpPr>
                <a:grpSpLocks/>
              </p:cNvGrpSpPr>
              <p:nvPr/>
            </p:nvGrpSpPr>
            <p:grpSpPr bwMode="auto">
              <a:xfrm>
                <a:off x="2716" y="1143"/>
                <a:ext cx="75" cy="36"/>
                <a:chOff x="1937" y="2124"/>
                <a:chExt cx="145" cy="72"/>
              </a:xfrm>
            </p:grpSpPr>
            <p:sp>
              <p:nvSpPr>
                <p:cNvPr id="1032" name="AutoShape 309"/>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33" name="AutoShape 306"/>
                <p:cNvSpPr>
                  <a:spLocks noChangeArrowheads="1"/>
                </p:cNvSpPr>
                <p:nvPr/>
              </p:nvSpPr>
              <p:spPr bwMode="auto">
                <a:xfrm rot="16200000">
                  <a:off x="1973" y="2124"/>
                  <a:ext cx="72" cy="72"/>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34" name="AutoShape 307"/>
                <p:cNvSpPr>
                  <a:spLocks noChangeArrowheads="1"/>
                </p:cNvSpPr>
                <p:nvPr/>
              </p:nvSpPr>
              <p:spPr bwMode="auto">
                <a:xfrm rot="16200000">
                  <a:off x="2028"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35" name="AutoShape 308"/>
                <p:cNvSpPr>
                  <a:spLocks noChangeArrowheads="1"/>
                </p:cNvSpPr>
                <p:nvPr/>
              </p:nvSpPr>
              <p:spPr bwMode="auto">
                <a:xfrm rot="16200000">
                  <a:off x="1920"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grpSp>
          <p:grpSp>
            <p:nvGrpSpPr>
              <p:cNvPr id="845" name="Group 349"/>
              <p:cNvGrpSpPr>
                <a:grpSpLocks/>
              </p:cNvGrpSpPr>
              <p:nvPr/>
            </p:nvGrpSpPr>
            <p:grpSpPr bwMode="auto">
              <a:xfrm>
                <a:off x="3043" y="1143"/>
                <a:ext cx="75" cy="36"/>
                <a:chOff x="1937" y="2124"/>
                <a:chExt cx="145" cy="72"/>
              </a:xfrm>
            </p:grpSpPr>
            <p:sp>
              <p:nvSpPr>
                <p:cNvPr id="1028" name="AutoShape 350"/>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9" name="AutoShape 351"/>
                <p:cNvSpPr>
                  <a:spLocks noChangeArrowheads="1"/>
                </p:cNvSpPr>
                <p:nvPr/>
              </p:nvSpPr>
              <p:spPr bwMode="auto">
                <a:xfrm rot="16200000">
                  <a:off x="1973" y="2124"/>
                  <a:ext cx="72" cy="72"/>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30" name="AutoShape 352"/>
                <p:cNvSpPr>
                  <a:spLocks noChangeArrowheads="1"/>
                </p:cNvSpPr>
                <p:nvPr/>
              </p:nvSpPr>
              <p:spPr bwMode="auto">
                <a:xfrm rot="16200000">
                  <a:off x="2028"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31" name="AutoShape 353"/>
                <p:cNvSpPr>
                  <a:spLocks noChangeArrowheads="1"/>
                </p:cNvSpPr>
                <p:nvPr/>
              </p:nvSpPr>
              <p:spPr bwMode="auto">
                <a:xfrm rot="16200000">
                  <a:off x="1920"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grpSp>
          <p:grpSp>
            <p:nvGrpSpPr>
              <p:cNvPr id="846" name="Group 392"/>
              <p:cNvGrpSpPr>
                <a:grpSpLocks/>
              </p:cNvGrpSpPr>
              <p:nvPr/>
            </p:nvGrpSpPr>
            <p:grpSpPr bwMode="auto">
              <a:xfrm>
                <a:off x="3370" y="1143"/>
                <a:ext cx="75" cy="36"/>
                <a:chOff x="1937" y="2124"/>
                <a:chExt cx="145" cy="72"/>
              </a:xfrm>
            </p:grpSpPr>
            <p:sp>
              <p:nvSpPr>
                <p:cNvPr id="1023" name="AutoShape 393"/>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4" name="AutoShape 394"/>
                <p:cNvSpPr>
                  <a:spLocks noChangeArrowheads="1"/>
                </p:cNvSpPr>
                <p:nvPr/>
              </p:nvSpPr>
              <p:spPr bwMode="auto">
                <a:xfrm rot="16200000">
                  <a:off x="1973" y="2124"/>
                  <a:ext cx="72" cy="72"/>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5" name="AutoShape 395"/>
                <p:cNvSpPr>
                  <a:spLocks noChangeArrowheads="1"/>
                </p:cNvSpPr>
                <p:nvPr/>
              </p:nvSpPr>
              <p:spPr bwMode="auto">
                <a:xfrm rot="16200000">
                  <a:off x="2028"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7" name="AutoShape 396"/>
                <p:cNvSpPr>
                  <a:spLocks noChangeArrowheads="1"/>
                </p:cNvSpPr>
                <p:nvPr/>
              </p:nvSpPr>
              <p:spPr bwMode="auto">
                <a:xfrm rot="16200000">
                  <a:off x="1920"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grpSp>
          <p:grpSp>
            <p:nvGrpSpPr>
              <p:cNvPr id="847" name="Group 435"/>
              <p:cNvGrpSpPr>
                <a:grpSpLocks/>
              </p:cNvGrpSpPr>
              <p:nvPr/>
            </p:nvGrpSpPr>
            <p:grpSpPr bwMode="auto">
              <a:xfrm>
                <a:off x="2828" y="1143"/>
                <a:ext cx="75" cy="36"/>
                <a:chOff x="1937" y="2124"/>
                <a:chExt cx="145" cy="72"/>
              </a:xfrm>
            </p:grpSpPr>
            <p:sp>
              <p:nvSpPr>
                <p:cNvPr id="1019" name="AutoShape 436"/>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0" name="AutoShape 437"/>
                <p:cNvSpPr>
                  <a:spLocks noChangeArrowheads="1"/>
                </p:cNvSpPr>
                <p:nvPr/>
              </p:nvSpPr>
              <p:spPr bwMode="auto">
                <a:xfrm rot="16200000">
                  <a:off x="1973" y="2124"/>
                  <a:ext cx="72" cy="72"/>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1" name="AutoShape 438"/>
                <p:cNvSpPr>
                  <a:spLocks noChangeArrowheads="1"/>
                </p:cNvSpPr>
                <p:nvPr/>
              </p:nvSpPr>
              <p:spPr bwMode="auto">
                <a:xfrm rot="16200000">
                  <a:off x="2028"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22" name="AutoShape 439"/>
                <p:cNvSpPr>
                  <a:spLocks noChangeArrowheads="1"/>
                </p:cNvSpPr>
                <p:nvPr/>
              </p:nvSpPr>
              <p:spPr bwMode="auto">
                <a:xfrm rot="16200000">
                  <a:off x="1920"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grpSp>
          <p:grpSp>
            <p:nvGrpSpPr>
              <p:cNvPr id="848" name="Group 478"/>
              <p:cNvGrpSpPr>
                <a:grpSpLocks/>
              </p:cNvGrpSpPr>
              <p:nvPr/>
            </p:nvGrpSpPr>
            <p:grpSpPr bwMode="auto">
              <a:xfrm>
                <a:off x="3261" y="1143"/>
                <a:ext cx="75" cy="36"/>
                <a:chOff x="1937" y="2124"/>
                <a:chExt cx="145" cy="72"/>
              </a:xfrm>
            </p:grpSpPr>
            <p:sp>
              <p:nvSpPr>
                <p:cNvPr id="1015" name="AutoShape 479"/>
                <p:cNvSpPr>
                  <a:spLocks noChangeArrowheads="1"/>
                </p:cNvSpPr>
                <p:nvPr/>
              </p:nvSpPr>
              <p:spPr bwMode="auto">
                <a:xfrm flipV="1">
                  <a:off x="1937" y="2124"/>
                  <a:ext cx="145" cy="72"/>
                </a:xfrm>
                <a:custGeom>
                  <a:avLst/>
                  <a:gdLst>
                    <a:gd name="G0" fmla="+- 2681 0 0"/>
                    <a:gd name="G1" fmla="+- 21600 0 2681"/>
                    <a:gd name="G2" fmla="*/ 2681 1 2"/>
                    <a:gd name="G3" fmla="+- 21600 0 G2"/>
                    <a:gd name="G4" fmla="+/ 2681 21600 2"/>
                    <a:gd name="G5" fmla="+/ G1 0 2"/>
                    <a:gd name="G6" fmla="*/ 21600 21600 2681"/>
                    <a:gd name="G7" fmla="*/ G6 1 2"/>
                    <a:gd name="G8" fmla="+- 21600 0 G7"/>
                    <a:gd name="G9" fmla="*/ 21600 1 2"/>
                    <a:gd name="G10" fmla="+- 2681 0 G9"/>
                    <a:gd name="G11" fmla="?: G10 G8 0"/>
                    <a:gd name="G12" fmla="?: G10 G7 21600"/>
                    <a:gd name="T0" fmla="*/ 20259 w 21600"/>
                    <a:gd name="T1" fmla="*/ 10800 h 21600"/>
                    <a:gd name="T2" fmla="*/ 10800 w 21600"/>
                    <a:gd name="T3" fmla="*/ 21600 h 21600"/>
                    <a:gd name="T4" fmla="*/ 1341 w 21600"/>
                    <a:gd name="T5" fmla="*/ 10800 h 21600"/>
                    <a:gd name="T6" fmla="*/ 10800 w 21600"/>
                    <a:gd name="T7" fmla="*/ 0 h 21600"/>
                    <a:gd name="T8" fmla="*/ 3141 w 21600"/>
                    <a:gd name="T9" fmla="*/ 3141 h 21600"/>
                    <a:gd name="T10" fmla="*/ 18459 w 21600"/>
                    <a:gd name="T11" fmla="*/ 18459 h 21600"/>
                  </a:gdLst>
                  <a:ahLst/>
                  <a:cxnLst>
                    <a:cxn ang="0">
                      <a:pos x="T0" y="T1"/>
                    </a:cxn>
                    <a:cxn ang="0">
                      <a:pos x="T2" y="T3"/>
                    </a:cxn>
                    <a:cxn ang="0">
                      <a:pos x="T4" y="T5"/>
                    </a:cxn>
                    <a:cxn ang="0">
                      <a:pos x="T6" y="T7"/>
                    </a:cxn>
                  </a:cxnLst>
                  <a:rect l="T8" t="T9" r="T10" b="T11"/>
                  <a:pathLst>
                    <a:path w="21600" h="21600">
                      <a:moveTo>
                        <a:pt x="0" y="0"/>
                      </a:moveTo>
                      <a:lnTo>
                        <a:pt x="2681" y="21600"/>
                      </a:lnTo>
                      <a:lnTo>
                        <a:pt x="18919" y="21600"/>
                      </a:lnTo>
                      <a:lnTo>
                        <a:pt x="21600" y="0"/>
                      </a:lnTo>
                      <a:close/>
                    </a:path>
                  </a:pathLst>
                </a:cu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16" name="AutoShape 480"/>
                <p:cNvSpPr>
                  <a:spLocks noChangeArrowheads="1"/>
                </p:cNvSpPr>
                <p:nvPr/>
              </p:nvSpPr>
              <p:spPr bwMode="auto">
                <a:xfrm rot="16200000">
                  <a:off x="1973" y="2124"/>
                  <a:ext cx="72" cy="72"/>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17" name="AutoShape 481"/>
                <p:cNvSpPr>
                  <a:spLocks noChangeArrowheads="1"/>
                </p:cNvSpPr>
                <p:nvPr/>
              </p:nvSpPr>
              <p:spPr bwMode="auto">
                <a:xfrm rot="16200000">
                  <a:off x="2028"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sp>
              <p:nvSpPr>
                <p:cNvPr id="1018" name="AutoShape 482"/>
                <p:cNvSpPr>
                  <a:spLocks noChangeArrowheads="1"/>
                </p:cNvSpPr>
                <p:nvPr/>
              </p:nvSpPr>
              <p:spPr bwMode="auto">
                <a:xfrm rot="16200000">
                  <a:off x="1920" y="2141"/>
                  <a:ext cx="72" cy="37"/>
                </a:xfrm>
                <a:prstGeom prst="flowChartDelay">
                  <a:avLst/>
                </a:prstGeom>
                <a:solidFill>
                  <a:srgbClr val="CCCC00"/>
                </a:solidFill>
                <a:ln w="9525" algn="ctr">
                  <a:solidFill>
                    <a:schemeClr val="tx1"/>
                  </a:solidFill>
                  <a:miter lim="800000"/>
                  <a:headEnd/>
                  <a:tailEnd/>
                </a:ln>
                <a:effectLst/>
              </p:spPr>
              <p:txBody>
                <a:bodyPr wrap="none" lIns="45720" rIns="45720" anchor="ctr"/>
                <a:lstStyle/>
                <a:p>
                  <a:endParaRPr lang="en-CA"/>
                </a:p>
              </p:txBody>
            </p:sp>
          </p:grpSp>
          <p:sp>
            <p:nvSpPr>
              <p:cNvPr id="849" name="Rectangle 532"/>
              <p:cNvSpPr>
                <a:spLocks noChangeArrowheads="1"/>
              </p:cNvSpPr>
              <p:nvPr/>
            </p:nvSpPr>
            <p:spPr bwMode="auto">
              <a:xfrm>
                <a:off x="2719" y="2341"/>
                <a:ext cx="108" cy="36"/>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850" name="Rectangle 533"/>
              <p:cNvSpPr>
                <a:spLocks noChangeArrowheads="1"/>
              </p:cNvSpPr>
              <p:nvPr/>
            </p:nvSpPr>
            <p:spPr bwMode="auto">
              <a:xfrm>
                <a:off x="3335" y="2341"/>
                <a:ext cx="108" cy="36"/>
              </a:xfrm>
              <a:prstGeom prst="rect">
                <a:avLst/>
              </a:prstGeom>
              <a:solidFill>
                <a:srgbClr val="C0C0C0"/>
              </a:solidFill>
              <a:ln w="12700" algn="ctr">
                <a:solidFill>
                  <a:schemeClr val="tx1"/>
                </a:solidFill>
                <a:miter lim="800000"/>
                <a:headEnd/>
                <a:tailEnd/>
              </a:ln>
              <a:effectLst/>
            </p:spPr>
            <p:txBody>
              <a:bodyPr wrap="none" lIns="45720" rIns="45720" anchor="ctr"/>
              <a:lstStyle/>
              <a:p>
                <a:endParaRPr lang="en-CA"/>
              </a:p>
            </p:txBody>
          </p:sp>
          <p:sp>
            <p:nvSpPr>
              <p:cNvPr id="851" name="Rectangle 578"/>
              <p:cNvSpPr>
                <a:spLocks noChangeArrowheads="1"/>
              </p:cNvSpPr>
              <p:nvPr/>
            </p:nvSpPr>
            <p:spPr bwMode="auto">
              <a:xfrm>
                <a:off x="2682" y="1651"/>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2" name="Rectangle 579"/>
              <p:cNvSpPr>
                <a:spLocks noChangeArrowheads="1"/>
              </p:cNvSpPr>
              <p:nvPr/>
            </p:nvSpPr>
            <p:spPr bwMode="auto">
              <a:xfrm>
                <a:off x="2682" y="1687"/>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3" name="Rectangle 580"/>
              <p:cNvSpPr>
                <a:spLocks noChangeArrowheads="1"/>
              </p:cNvSpPr>
              <p:nvPr/>
            </p:nvSpPr>
            <p:spPr bwMode="auto">
              <a:xfrm>
                <a:off x="2682" y="1724"/>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4" name="Rectangle 581"/>
              <p:cNvSpPr>
                <a:spLocks noChangeArrowheads="1"/>
              </p:cNvSpPr>
              <p:nvPr/>
            </p:nvSpPr>
            <p:spPr bwMode="auto">
              <a:xfrm>
                <a:off x="2682" y="1760"/>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5" name="Rectangle 582"/>
              <p:cNvSpPr>
                <a:spLocks noChangeArrowheads="1"/>
              </p:cNvSpPr>
              <p:nvPr/>
            </p:nvSpPr>
            <p:spPr bwMode="auto">
              <a:xfrm>
                <a:off x="2682" y="1796"/>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6" name="Rectangle 583"/>
              <p:cNvSpPr>
                <a:spLocks noChangeArrowheads="1"/>
              </p:cNvSpPr>
              <p:nvPr/>
            </p:nvSpPr>
            <p:spPr bwMode="auto">
              <a:xfrm>
                <a:off x="2682" y="1833"/>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7" name="Rectangle 584"/>
              <p:cNvSpPr>
                <a:spLocks noChangeArrowheads="1"/>
              </p:cNvSpPr>
              <p:nvPr/>
            </p:nvSpPr>
            <p:spPr bwMode="auto">
              <a:xfrm>
                <a:off x="2682" y="1869"/>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8" name="Rectangle 585"/>
              <p:cNvSpPr>
                <a:spLocks noChangeArrowheads="1"/>
              </p:cNvSpPr>
              <p:nvPr/>
            </p:nvSpPr>
            <p:spPr bwMode="auto">
              <a:xfrm>
                <a:off x="2682" y="1905"/>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59" name="Rectangle 586"/>
              <p:cNvSpPr>
                <a:spLocks noChangeArrowheads="1"/>
              </p:cNvSpPr>
              <p:nvPr/>
            </p:nvSpPr>
            <p:spPr bwMode="auto">
              <a:xfrm>
                <a:off x="2682" y="1941"/>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60" name="Rectangle 587"/>
              <p:cNvSpPr>
                <a:spLocks noChangeArrowheads="1"/>
              </p:cNvSpPr>
              <p:nvPr/>
            </p:nvSpPr>
            <p:spPr bwMode="auto">
              <a:xfrm>
                <a:off x="2682" y="1978"/>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61" name="Rectangle 588"/>
              <p:cNvSpPr>
                <a:spLocks noChangeArrowheads="1"/>
              </p:cNvSpPr>
              <p:nvPr/>
            </p:nvSpPr>
            <p:spPr bwMode="auto">
              <a:xfrm>
                <a:off x="2682" y="2014"/>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62" name="Rectangle 589"/>
              <p:cNvSpPr>
                <a:spLocks noChangeArrowheads="1"/>
              </p:cNvSpPr>
              <p:nvPr/>
            </p:nvSpPr>
            <p:spPr bwMode="auto">
              <a:xfrm>
                <a:off x="2682" y="2050"/>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63" name="Rectangle 590"/>
              <p:cNvSpPr>
                <a:spLocks noChangeArrowheads="1"/>
              </p:cNvSpPr>
              <p:nvPr/>
            </p:nvSpPr>
            <p:spPr bwMode="auto">
              <a:xfrm>
                <a:off x="2682" y="2087"/>
                <a:ext cx="799" cy="36"/>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nvGrpSpPr>
              <p:cNvPr id="864" name="Group 622"/>
              <p:cNvGrpSpPr>
                <a:grpSpLocks/>
              </p:cNvGrpSpPr>
              <p:nvPr/>
            </p:nvGrpSpPr>
            <p:grpSpPr bwMode="auto">
              <a:xfrm>
                <a:off x="2719" y="1179"/>
                <a:ext cx="72" cy="327"/>
                <a:chOff x="2336" y="1325"/>
                <a:chExt cx="72" cy="327"/>
              </a:xfrm>
            </p:grpSpPr>
            <p:grpSp>
              <p:nvGrpSpPr>
                <p:cNvPr id="988" name="Group 594"/>
                <p:cNvGrpSpPr>
                  <a:grpSpLocks/>
                </p:cNvGrpSpPr>
                <p:nvPr/>
              </p:nvGrpSpPr>
              <p:grpSpPr bwMode="auto">
                <a:xfrm>
                  <a:off x="2336" y="1325"/>
                  <a:ext cx="72" cy="37"/>
                  <a:chOff x="2336" y="1325"/>
                  <a:chExt cx="72" cy="37"/>
                </a:xfrm>
              </p:grpSpPr>
              <p:sp>
                <p:nvSpPr>
                  <p:cNvPr id="1013" name="Rectangle 592"/>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14" name="Rectangle 593"/>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89" name="Group 595"/>
                <p:cNvGrpSpPr>
                  <a:grpSpLocks/>
                </p:cNvGrpSpPr>
                <p:nvPr/>
              </p:nvGrpSpPr>
              <p:grpSpPr bwMode="auto">
                <a:xfrm>
                  <a:off x="2336" y="1362"/>
                  <a:ext cx="72" cy="37"/>
                  <a:chOff x="2336" y="1325"/>
                  <a:chExt cx="72" cy="37"/>
                </a:xfrm>
              </p:grpSpPr>
              <p:sp>
                <p:nvSpPr>
                  <p:cNvPr id="1011" name="Rectangle 596"/>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12" name="Rectangle 597"/>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0" name="Group 598"/>
                <p:cNvGrpSpPr>
                  <a:grpSpLocks/>
                </p:cNvGrpSpPr>
                <p:nvPr/>
              </p:nvGrpSpPr>
              <p:grpSpPr bwMode="auto">
                <a:xfrm>
                  <a:off x="2336" y="1398"/>
                  <a:ext cx="72" cy="37"/>
                  <a:chOff x="2336" y="1325"/>
                  <a:chExt cx="72" cy="37"/>
                </a:xfrm>
              </p:grpSpPr>
              <p:sp>
                <p:nvSpPr>
                  <p:cNvPr id="1009" name="Rectangle 599"/>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10" name="Rectangle 600"/>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1" name="Group 601"/>
                <p:cNvGrpSpPr>
                  <a:grpSpLocks/>
                </p:cNvGrpSpPr>
                <p:nvPr/>
              </p:nvGrpSpPr>
              <p:grpSpPr bwMode="auto">
                <a:xfrm>
                  <a:off x="2336" y="1434"/>
                  <a:ext cx="72" cy="37"/>
                  <a:chOff x="2336" y="1325"/>
                  <a:chExt cx="72" cy="37"/>
                </a:xfrm>
              </p:grpSpPr>
              <p:sp>
                <p:nvSpPr>
                  <p:cNvPr id="1007" name="Rectangle 602"/>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08" name="Rectangle 603"/>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2" name="Group 604"/>
                <p:cNvGrpSpPr>
                  <a:grpSpLocks/>
                </p:cNvGrpSpPr>
                <p:nvPr/>
              </p:nvGrpSpPr>
              <p:grpSpPr bwMode="auto">
                <a:xfrm>
                  <a:off x="2336" y="1471"/>
                  <a:ext cx="72" cy="37"/>
                  <a:chOff x="2336" y="1325"/>
                  <a:chExt cx="72" cy="37"/>
                </a:xfrm>
              </p:grpSpPr>
              <p:sp>
                <p:nvSpPr>
                  <p:cNvPr id="1005" name="Rectangle 605"/>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06" name="Rectangle 606"/>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3" name="Group 607"/>
                <p:cNvGrpSpPr>
                  <a:grpSpLocks/>
                </p:cNvGrpSpPr>
                <p:nvPr/>
              </p:nvGrpSpPr>
              <p:grpSpPr bwMode="auto">
                <a:xfrm>
                  <a:off x="2336" y="1506"/>
                  <a:ext cx="72" cy="37"/>
                  <a:chOff x="2336" y="1325"/>
                  <a:chExt cx="72" cy="37"/>
                </a:xfrm>
              </p:grpSpPr>
              <p:sp>
                <p:nvSpPr>
                  <p:cNvPr id="1003" name="Rectangle 608"/>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04" name="Rectangle 609"/>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4" name="Group 610"/>
                <p:cNvGrpSpPr>
                  <a:grpSpLocks/>
                </p:cNvGrpSpPr>
                <p:nvPr/>
              </p:nvGrpSpPr>
              <p:grpSpPr bwMode="auto">
                <a:xfrm>
                  <a:off x="2336" y="1542"/>
                  <a:ext cx="72" cy="37"/>
                  <a:chOff x="2336" y="1325"/>
                  <a:chExt cx="72" cy="37"/>
                </a:xfrm>
              </p:grpSpPr>
              <p:sp>
                <p:nvSpPr>
                  <p:cNvPr id="1001" name="Rectangle 611"/>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02" name="Rectangle 612"/>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5" name="Group 613"/>
                <p:cNvGrpSpPr>
                  <a:grpSpLocks/>
                </p:cNvGrpSpPr>
                <p:nvPr/>
              </p:nvGrpSpPr>
              <p:grpSpPr bwMode="auto">
                <a:xfrm>
                  <a:off x="2336" y="1579"/>
                  <a:ext cx="72" cy="37"/>
                  <a:chOff x="2336" y="1325"/>
                  <a:chExt cx="72" cy="37"/>
                </a:xfrm>
              </p:grpSpPr>
              <p:sp>
                <p:nvSpPr>
                  <p:cNvPr id="999" name="Rectangle 614"/>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1000" name="Rectangle 615"/>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96" name="Group 616"/>
                <p:cNvGrpSpPr>
                  <a:grpSpLocks/>
                </p:cNvGrpSpPr>
                <p:nvPr/>
              </p:nvGrpSpPr>
              <p:grpSpPr bwMode="auto">
                <a:xfrm>
                  <a:off x="2336" y="1615"/>
                  <a:ext cx="72" cy="37"/>
                  <a:chOff x="2336" y="1325"/>
                  <a:chExt cx="72" cy="37"/>
                </a:xfrm>
              </p:grpSpPr>
              <p:sp>
                <p:nvSpPr>
                  <p:cNvPr id="997" name="Rectangle 617"/>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98" name="Rectangle 618"/>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grpSp>
            <p:nvGrpSpPr>
              <p:cNvPr id="865" name="Group 623"/>
              <p:cNvGrpSpPr>
                <a:grpSpLocks/>
              </p:cNvGrpSpPr>
              <p:nvPr/>
            </p:nvGrpSpPr>
            <p:grpSpPr bwMode="auto">
              <a:xfrm>
                <a:off x="2828" y="1179"/>
                <a:ext cx="72" cy="327"/>
                <a:chOff x="2336" y="1325"/>
                <a:chExt cx="72" cy="327"/>
              </a:xfrm>
            </p:grpSpPr>
            <p:grpSp>
              <p:nvGrpSpPr>
                <p:cNvPr id="961" name="Group 624"/>
                <p:cNvGrpSpPr>
                  <a:grpSpLocks/>
                </p:cNvGrpSpPr>
                <p:nvPr/>
              </p:nvGrpSpPr>
              <p:grpSpPr bwMode="auto">
                <a:xfrm>
                  <a:off x="2336" y="1325"/>
                  <a:ext cx="72" cy="37"/>
                  <a:chOff x="2336" y="1325"/>
                  <a:chExt cx="72" cy="37"/>
                </a:xfrm>
              </p:grpSpPr>
              <p:sp>
                <p:nvSpPr>
                  <p:cNvPr id="986" name="Rectangle 625"/>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87" name="Rectangle 626"/>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2" name="Group 627"/>
                <p:cNvGrpSpPr>
                  <a:grpSpLocks/>
                </p:cNvGrpSpPr>
                <p:nvPr/>
              </p:nvGrpSpPr>
              <p:grpSpPr bwMode="auto">
                <a:xfrm>
                  <a:off x="2336" y="1362"/>
                  <a:ext cx="72" cy="37"/>
                  <a:chOff x="2336" y="1325"/>
                  <a:chExt cx="72" cy="37"/>
                </a:xfrm>
              </p:grpSpPr>
              <p:sp>
                <p:nvSpPr>
                  <p:cNvPr id="984" name="Rectangle 628"/>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85" name="Rectangle 629"/>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3" name="Group 630"/>
                <p:cNvGrpSpPr>
                  <a:grpSpLocks/>
                </p:cNvGrpSpPr>
                <p:nvPr/>
              </p:nvGrpSpPr>
              <p:grpSpPr bwMode="auto">
                <a:xfrm>
                  <a:off x="2336" y="1398"/>
                  <a:ext cx="72" cy="37"/>
                  <a:chOff x="2336" y="1325"/>
                  <a:chExt cx="72" cy="37"/>
                </a:xfrm>
              </p:grpSpPr>
              <p:sp>
                <p:nvSpPr>
                  <p:cNvPr id="982" name="Rectangle 631"/>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83" name="Rectangle 632"/>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4" name="Group 633"/>
                <p:cNvGrpSpPr>
                  <a:grpSpLocks/>
                </p:cNvGrpSpPr>
                <p:nvPr/>
              </p:nvGrpSpPr>
              <p:grpSpPr bwMode="auto">
                <a:xfrm>
                  <a:off x="2336" y="1434"/>
                  <a:ext cx="72" cy="37"/>
                  <a:chOff x="2336" y="1325"/>
                  <a:chExt cx="72" cy="37"/>
                </a:xfrm>
              </p:grpSpPr>
              <p:sp>
                <p:nvSpPr>
                  <p:cNvPr id="980" name="Rectangle 634"/>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81" name="Rectangle 635"/>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5" name="Group 636"/>
                <p:cNvGrpSpPr>
                  <a:grpSpLocks/>
                </p:cNvGrpSpPr>
                <p:nvPr/>
              </p:nvGrpSpPr>
              <p:grpSpPr bwMode="auto">
                <a:xfrm>
                  <a:off x="2336" y="1471"/>
                  <a:ext cx="72" cy="37"/>
                  <a:chOff x="2336" y="1325"/>
                  <a:chExt cx="72" cy="37"/>
                </a:xfrm>
              </p:grpSpPr>
              <p:sp>
                <p:nvSpPr>
                  <p:cNvPr id="978" name="Rectangle 637"/>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79" name="Rectangle 638"/>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6" name="Group 639"/>
                <p:cNvGrpSpPr>
                  <a:grpSpLocks/>
                </p:cNvGrpSpPr>
                <p:nvPr/>
              </p:nvGrpSpPr>
              <p:grpSpPr bwMode="auto">
                <a:xfrm>
                  <a:off x="2336" y="1506"/>
                  <a:ext cx="72" cy="37"/>
                  <a:chOff x="2336" y="1325"/>
                  <a:chExt cx="72" cy="37"/>
                </a:xfrm>
              </p:grpSpPr>
              <p:sp>
                <p:nvSpPr>
                  <p:cNvPr id="976" name="Rectangle 640"/>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77" name="Rectangle 641"/>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7" name="Group 642"/>
                <p:cNvGrpSpPr>
                  <a:grpSpLocks/>
                </p:cNvGrpSpPr>
                <p:nvPr/>
              </p:nvGrpSpPr>
              <p:grpSpPr bwMode="auto">
                <a:xfrm>
                  <a:off x="2336" y="1542"/>
                  <a:ext cx="72" cy="37"/>
                  <a:chOff x="2336" y="1325"/>
                  <a:chExt cx="72" cy="37"/>
                </a:xfrm>
              </p:grpSpPr>
              <p:sp>
                <p:nvSpPr>
                  <p:cNvPr id="974" name="Rectangle 643"/>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75" name="Rectangle 644"/>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8" name="Group 645"/>
                <p:cNvGrpSpPr>
                  <a:grpSpLocks/>
                </p:cNvGrpSpPr>
                <p:nvPr/>
              </p:nvGrpSpPr>
              <p:grpSpPr bwMode="auto">
                <a:xfrm>
                  <a:off x="2336" y="1579"/>
                  <a:ext cx="72" cy="37"/>
                  <a:chOff x="2336" y="1325"/>
                  <a:chExt cx="72" cy="37"/>
                </a:xfrm>
              </p:grpSpPr>
              <p:sp>
                <p:nvSpPr>
                  <p:cNvPr id="972" name="Rectangle 646"/>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73" name="Rectangle 647"/>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69" name="Group 648"/>
                <p:cNvGrpSpPr>
                  <a:grpSpLocks/>
                </p:cNvGrpSpPr>
                <p:nvPr/>
              </p:nvGrpSpPr>
              <p:grpSpPr bwMode="auto">
                <a:xfrm>
                  <a:off x="2336" y="1615"/>
                  <a:ext cx="72" cy="37"/>
                  <a:chOff x="2336" y="1325"/>
                  <a:chExt cx="72" cy="37"/>
                </a:xfrm>
              </p:grpSpPr>
              <p:sp>
                <p:nvSpPr>
                  <p:cNvPr id="970" name="Rectangle 649"/>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71" name="Rectangle 650"/>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grpSp>
            <p:nvGrpSpPr>
              <p:cNvPr id="866" name="Group 651"/>
              <p:cNvGrpSpPr>
                <a:grpSpLocks/>
              </p:cNvGrpSpPr>
              <p:nvPr/>
            </p:nvGrpSpPr>
            <p:grpSpPr bwMode="auto">
              <a:xfrm>
                <a:off x="3045" y="1179"/>
                <a:ext cx="72" cy="327"/>
                <a:chOff x="2336" y="1325"/>
                <a:chExt cx="72" cy="327"/>
              </a:xfrm>
            </p:grpSpPr>
            <p:grpSp>
              <p:nvGrpSpPr>
                <p:cNvPr id="934" name="Group 652"/>
                <p:cNvGrpSpPr>
                  <a:grpSpLocks/>
                </p:cNvGrpSpPr>
                <p:nvPr/>
              </p:nvGrpSpPr>
              <p:grpSpPr bwMode="auto">
                <a:xfrm>
                  <a:off x="2336" y="1325"/>
                  <a:ext cx="72" cy="37"/>
                  <a:chOff x="2336" y="1325"/>
                  <a:chExt cx="72" cy="37"/>
                </a:xfrm>
              </p:grpSpPr>
              <p:sp>
                <p:nvSpPr>
                  <p:cNvPr id="959" name="Rectangle 653"/>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60" name="Rectangle 654"/>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35" name="Group 655"/>
                <p:cNvGrpSpPr>
                  <a:grpSpLocks/>
                </p:cNvGrpSpPr>
                <p:nvPr/>
              </p:nvGrpSpPr>
              <p:grpSpPr bwMode="auto">
                <a:xfrm>
                  <a:off x="2336" y="1362"/>
                  <a:ext cx="72" cy="37"/>
                  <a:chOff x="2336" y="1325"/>
                  <a:chExt cx="72" cy="37"/>
                </a:xfrm>
              </p:grpSpPr>
              <p:sp>
                <p:nvSpPr>
                  <p:cNvPr id="957" name="Rectangle 656"/>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58" name="Rectangle 657"/>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36" name="Group 658"/>
                <p:cNvGrpSpPr>
                  <a:grpSpLocks/>
                </p:cNvGrpSpPr>
                <p:nvPr/>
              </p:nvGrpSpPr>
              <p:grpSpPr bwMode="auto">
                <a:xfrm>
                  <a:off x="2336" y="1398"/>
                  <a:ext cx="72" cy="37"/>
                  <a:chOff x="2336" y="1325"/>
                  <a:chExt cx="72" cy="37"/>
                </a:xfrm>
              </p:grpSpPr>
              <p:sp>
                <p:nvSpPr>
                  <p:cNvPr id="955" name="Rectangle 659"/>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56" name="Rectangle 660"/>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37" name="Group 661"/>
                <p:cNvGrpSpPr>
                  <a:grpSpLocks/>
                </p:cNvGrpSpPr>
                <p:nvPr/>
              </p:nvGrpSpPr>
              <p:grpSpPr bwMode="auto">
                <a:xfrm>
                  <a:off x="2336" y="1434"/>
                  <a:ext cx="72" cy="37"/>
                  <a:chOff x="2336" y="1325"/>
                  <a:chExt cx="72" cy="37"/>
                </a:xfrm>
              </p:grpSpPr>
              <p:sp>
                <p:nvSpPr>
                  <p:cNvPr id="953" name="Rectangle 662"/>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54" name="Rectangle 663"/>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38" name="Group 664"/>
                <p:cNvGrpSpPr>
                  <a:grpSpLocks/>
                </p:cNvGrpSpPr>
                <p:nvPr/>
              </p:nvGrpSpPr>
              <p:grpSpPr bwMode="auto">
                <a:xfrm>
                  <a:off x="2336" y="1471"/>
                  <a:ext cx="72" cy="37"/>
                  <a:chOff x="2336" y="1325"/>
                  <a:chExt cx="72" cy="37"/>
                </a:xfrm>
              </p:grpSpPr>
              <p:sp>
                <p:nvSpPr>
                  <p:cNvPr id="951" name="Rectangle 665"/>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52" name="Rectangle 666"/>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39" name="Group 667"/>
                <p:cNvGrpSpPr>
                  <a:grpSpLocks/>
                </p:cNvGrpSpPr>
                <p:nvPr/>
              </p:nvGrpSpPr>
              <p:grpSpPr bwMode="auto">
                <a:xfrm>
                  <a:off x="2336" y="1506"/>
                  <a:ext cx="72" cy="37"/>
                  <a:chOff x="2336" y="1325"/>
                  <a:chExt cx="72" cy="37"/>
                </a:xfrm>
              </p:grpSpPr>
              <p:sp>
                <p:nvSpPr>
                  <p:cNvPr id="949" name="Rectangle 668"/>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50" name="Rectangle 669"/>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40" name="Group 670"/>
                <p:cNvGrpSpPr>
                  <a:grpSpLocks/>
                </p:cNvGrpSpPr>
                <p:nvPr/>
              </p:nvGrpSpPr>
              <p:grpSpPr bwMode="auto">
                <a:xfrm>
                  <a:off x="2336" y="1542"/>
                  <a:ext cx="72" cy="37"/>
                  <a:chOff x="2336" y="1325"/>
                  <a:chExt cx="72" cy="37"/>
                </a:xfrm>
              </p:grpSpPr>
              <p:sp>
                <p:nvSpPr>
                  <p:cNvPr id="947" name="Rectangle 671"/>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48" name="Rectangle 672"/>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41" name="Group 673"/>
                <p:cNvGrpSpPr>
                  <a:grpSpLocks/>
                </p:cNvGrpSpPr>
                <p:nvPr/>
              </p:nvGrpSpPr>
              <p:grpSpPr bwMode="auto">
                <a:xfrm>
                  <a:off x="2336" y="1579"/>
                  <a:ext cx="72" cy="37"/>
                  <a:chOff x="2336" y="1325"/>
                  <a:chExt cx="72" cy="37"/>
                </a:xfrm>
              </p:grpSpPr>
              <p:sp>
                <p:nvSpPr>
                  <p:cNvPr id="945" name="Rectangle 674"/>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46" name="Rectangle 675"/>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42" name="Group 676"/>
                <p:cNvGrpSpPr>
                  <a:grpSpLocks/>
                </p:cNvGrpSpPr>
                <p:nvPr/>
              </p:nvGrpSpPr>
              <p:grpSpPr bwMode="auto">
                <a:xfrm>
                  <a:off x="2336" y="1615"/>
                  <a:ext cx="72" cy="37"/>
                  <a:chOff x="2336" y="1325"/>
                  <a:chExt cx="72" cy="37"/>
                </a:xfrm>
              </p:grpSpPr>
              <p:sp>
                <p:nvSpPr>
                  <p:cNvPr id="943" name="Rectangle 677"/>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44" name="Rectangle 678"/>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grpSp>
            <p:nvGrpSpPr>
              <p:cNvPr id="867" name="Group 679"/>
              <p:cNvGrpSpPr>
                <a:grpSpLocks/>
              </p:cNvGrpSpPr>
              <p:nvPr/>
            </p:nvGrpSpPr>
            <p:grpSpPr bwMode="auto">
              <a:xfrm>
                <a:off x="3263" y="1179"/>
                <a:ext cx="72" cy="327"/>
                <a:chOff x="2336" y="1325"/>
                <a:chExt cx="72" cy="327"/>
              </a:xfrm>
            </p:grpSpPr>
            <p:grpSp>
              <p:nvGrpSpPr>
                <p:cNvPr id="907" name="Group 680"/>
                <p:cNvGrpSpPr>
                  <a:grpSpLocks/>
                </p:cNvGrpSpPr>
                <p:nvPr/>
              </p:nvGrpSpPr>
              <p:grpSpPr bwMode="auto">
                <a:xfrm>
                  <a:off x="2336" y="1325"/>
                  <a:ext cx="72" cy="37"/>
                  <a:chOff x="2336" y="1325"/>
                  <a:chExt cx="72" cy="37"/>
                </a:xfrm>
              </p:grpSpPr>
              <p:sp>
                <p:nvSpPr>
                  <p:cNvPr id="932" name="Rectangle 681"/>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33" name="Rectangle 682"/>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08" name="Group 683"/>
                <p:cNvGrpSpPr>
                  <a:grpSpLocks/>
                </p:cNvGrpSpPr>
                <p:nvPr/>
              </p:nvGrpSpPr>
              <p:grpSpPr bwMode="auto">
                <a:xfrm>
                  <a:off x="2336" y="1362"/>
                  <a:ext cx="72" cy="37"/>
                  <a:chOff x="2336" y="1325"/>
                  <a:chExt cx="72" cy="37"/>
                </a:xfrm>
              </p:grpSpPr>
              <p:sp>
                <p:nvSpPr>
                  <p:cNvPr id="930" name="Rectangle 684"/>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31" name="Rectangle 685"/>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09" name="Group 686"/>
                <p:cNvGrpSpPr>
                  <a:grpSpLocks/>
                </p:cNvGrpSpPr>
                <p:nvPr/>
              </p:nvGrpSpPr>
              <p:grpSpPr bwMode="auto">
                <a:xfrm>
                  <a:off x="2336" y="1398"/>
                  <a:ext cx="72" cy="37"/>
                  <a:chOff x="2336" y="1325"/>
                  <a:chExt cx="72" cy="37"/>
                </a:xfrm>
              </p:grpSpPr>
              <p:sp>
                <p:nvSpPr>
                  <p:cNvPr id="928" name="Rectangle 687"/>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29" name="Rectangle 688"/>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10" name="Group 689"/>
                <p:cNvGrpSpPr>
                  <a:grpSpLocks/>
                </p:cNvGrpSpPr>
                <p:nvPr/>
              </p:nvGrpSpPr>
              <p:grpSpPr bwMode="auto">
                <a:xfrm>
                  <a:off x="2336" y="1434"/>
                  <a:ext cx="72" cy="37"/>
                  <a:chOff x="2336" y="1325"/>
                  <a:chExt cx="72" cy="37"/>
                </a:xfrm>
              </p:grpSpPr>
              <p:sp>
                <p:nvSpPr>
                  <p:cNvPr id="926" name="Rectangle 690"/>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27" name="Rectangle 691"/>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11" name="Group 692"/>
                <p:cNvGrpSpPr>
                  <a:grpSpLocks/>
                </p:cNvGrpSpPr>
                <p:nvPr/>
              </p:nvGrpSpPr>
              <p:grpSpPr bwMode="auto">
                <a:xfrm>
                  <a:off x="2336" y="1471"/>
                  <a:ext cx="72" cy="37"/>
                  <a:chOff x="2336" y="1325"/>
                  <a:chExt cx="72" cy="37"/>
                </a:xfrm>
              </p:grpSpPr>
              <p:sp>
                <p:nvSpPr>
                  <p:cNvPr id="924" name="Rectangle 693"/>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25" name="Rectangle 694"/>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12" name="Group 695"/>
                <p:cNvGrpSpPr>
                  <a:grpSpLocks/>
                </p:cNvGrpSpPr>
                <p:nvPr/>
              </p:nvGrpSpPr>
              <p:grpSpPr bwMode="auto">
                <a:xfrm>
                  <a:off x="2336" y="1506"/>
                  <a:ext cx="72" cy="37"/>
                  <a:chOff x="2336" y="1325"/>
                  <a:chExt cx="72" cy="37"/>
                </a:xfrm>
              </p:grpSpPr>
              <p:sp>
                <p:nvSpPr>
                  <p:cNvPr id="922" name="Rectangle 696"/>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23" name="Rectangle 697"/>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13" name="Group 698"/>
                <p:cNvGrpSpPr>
                  <a:grpSpLocks/>
                </p:cNvGrpSpPr>
                <p:nvPr/>
              </p:nvGrpSpPr>
              <p:grpSpPr bwMode="auto">
                <a:xfrm>
                  <a:off x="2336" y="1542"/>
                  <a:ext cx="72" cy="37"/>
                  <a:chOff x="2336" y="1325"/>
                  <a:chExt cx="72" cy="37"/>
                </a:xfrm>
              </p:grpSpPr>
              <p:sp>
                <p:nvSpPr>
                  <p:cNvPr id="920" name="Rectangle 699"/>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21" name="Rectangle 700"/>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14" name="Group 701"/>
                <p:cNvGrpSpPr>
                  <a:grpSpLocks/>
                </p:cNvGrpSpPr>
                <p:nvPr/>
              </p:nvGrpSpPr>
              <p:grpSpPr bwMode="auto">
                <a:xfrm>
                  <a:off x="2336" y="1579"/>
                  <a:ext cx="72" cy="37"/>
                  <a:chOff x="2336" y="1325"/>
                  <a:chExt cx="72" cy="37"/>
                </a:xfrm>
              </p:grpSpPr>
              <p:sp>
                <p:nvSpPr>
                  <p:cNvPr id="918" name="Rectangle 702"/>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19" name="Rectangle 703"/>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915" name="Group 704"/>
                <p:cNvGrpSpPr>
                  <a:grpSpLocks/>
                </p:cNvGrpSpPr>
                <p:nvPr/>
              </p:nvGrpSpPr>
              <p:grpSpPr bwMode="auto">
                <a:xfrm>
                  <a:off x="2336" y="1615"/>
                  <a:ext cx="72" cy="37"/>
                  <a:chOff x="2336" y="1325"/>
                  <a:chExt cx="72" cy="37"/>
                </a:xfrm>
              </p:grpSpPr>
              <p:sp>
                <p:nvSpPr>
                  <p:cNvPr id="916" name="Rectangle 705"/>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17" name="Rectangle 706"/>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grpSp>
            <p:nvGrpSpPr>
              <p:cNvPr id="868" name="Group 707"/>
              <p:cNvGrpSpPr>
                <a:grpSpLocks/>
              </p:cNvGrpSpPr>
              <p:nvPr/>
            </p:nvGrpSpPr>
            <p:grpSpPr bwMode="auto">
              <a:xfrm>
                <a:off x="3372" y="1179"/>
                <a:ext cx="72" cy="327"/>
                <a:chOff x="2336" y="1325"/>
                <a:chExt cx="72" cy="327"/>
              </a:xfrm>
            </p:grpSpPr>
            <p:grpSp>
              <p:nvGrpSpPr>
                <p:cNvPr id="880" name="Group 708"/>
                <p:cNvGrpSpPr>
                  <a:grpSpLocks/>
                </p:cNvGrpSpPr>
                <p:nvPr/>
              </p:nvGrpSpPr>
              <p:grpSpPr bwMode="auto">
                <a:xfrm>
                  <a:off x="2336" y="1325"/>
                  <a:ext cx="72" cy="37"/>
                  <a:chOff x="2336" y="1325"/>
                  <a:chExt cx="72" cy="37"/>
                </a:xfrm>
              </p:grpSpPr>
              <p:sp>
                <p:nvSpPr>
                  <p:cNvPr id="905" name="Rectangle 709"/>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06" name="Rectangle 710"/>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1" name="Group 711"/>
                <p:cNvGrpSpPr>
                  <a:grpSpLocks/>
                </p:cNvGrpSpPr>
                <p:nvPr/>
              </p:nvGrpSpPr>
              <p:grpSpPr bwMode="auto">
                <a:xfrm>
                  <a:off x="2336" y="1362"/>
                  <a:ext cx="72" cy="37"/>
                  <a:chOff x="2336" y="1325"/>
                  <a:chExt cx="72" cy="37"/>
                </a:xfrm>
              </p:grpSpPr>
              <p:sp>
                <p:nvSpPr>
                  <p:cNvPr id="903" name="Rectangle 712"/>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04" name="Rectangle 713"/>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2" name="Group 714"/>
                <p:cNvGrpSpPr>
                  <a:grpSpLocks/>
                </p:cNvGrpSpPr>
                <p:nvPr/>
              </p:nvGrpSpPr>
              <p:grpSpPr bwMode="auto">
                <a:xfrm>
                  <a:off x="2336" y="1398"/>
                  <a:ext cx="72" cy="37"/>
                  <a:chOff x="2336" y="1325"/>
                  <a:chExt cx="72" cy="37"/>
                </a:xfrm>
              </p:grpSpPr>
              <p:sp>
                <p:nvSpPr>
                  <p:cNvPr id="901" name="Rectangle 715"/>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02" name="Rectangle 716"/>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3" name="Group 717"/>
                <p:cNvGrpSpPr>
                  <a:grpSpLocks/>
                </p:cNvGrpSpPr>
                <p:nvPr/>
              </p:nvGrpSpPr>
              <p:grpSpPr bwMode="auto">
                <a:xfrm>
                  <a:off x="2336" y="1434"/>
                  <a:ext cx="72" cy="37"/>
                  <a:chOff x="2336" y="1325"/>
                  <a:chExt cx="72" cy="37"/>
                </a:xfrm>
              </p:grpSpPr>
              <p:sp>
                <p:nvSpPr>
                  <p:cNvPr id="899" name="Rectangle 718"/>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900" name="Rectangle 719"/>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4" name="Group 720"/>
                <p:cNvGrpSpPr>
                  <a:grpSpLocks/>
                </p:cNvGrpSpPr>
                <p:nvPr/>
              </p:nvGrpSpPr>
              <p:grpSpPr bwMode="auto">
                <a:xfrm>
                  <a:off x="2336" y="1471"/>
                  <a:ext cx="72" cy="37"/>
                  <a:chOff x="2336" y="1325"/>
                  <a:chExt cx="72" cy="37"/>
                </a:xfrm>
              </p:grpSpPr>
              <p:sp>
                <p:nvSpPr>
                  <p:cNvPr id="897" name="Rectangle 721"/>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98" name="Rectangle 722"/>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5" name="Group 723"/>
                <p:cNvGrpSpPr>
                  <a:grpSpLocks/>
                </p:cNvGrpSpPr>
                <p:nvPr/>
              </p:nvGrpSpPr>
              <p:grpSpPr bwMode="auto">
                <a:xfrm>
                  <a:off x="2336" y="1506"/>
                  <a:ext cx="72" cy="37"/>
                  <a:chOff x="2336" y="1325"/>
                  <a:chExt cx="72" cy="37"/>
                </a:xfrm>
              </p:grpSpPr>
              <p:sp>
                <p:nvSpPr>
                  <p:cNvPr id="895" name="Rectangle 724"/>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96" name="Rectangle 725"/>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6" name="Group 726"/>
                <p:cNvGrpSpPr>
                  <a:grpSpLocks/>
                </p:cNvGrpSpPr>
                <p:nvPr/>
              </p:nvGrpSpPr>
              <p:grpSpPr bwMode="auto">
                <a:xfrm>
                  <a:off x="2336" y="1542"/>
                  <a:ext cx="72" cy="37"/>
                  <a:chOff x="2336" y="1325"/>
                  <a:chExt cx="72" cy="37"/>
                </a:xfrm>
              </p:grpSpPr>
              <p:sp>
                <p:nvSpPr>
                  <p:cNvPr id="893" name="Rectangle 727"/>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94" name="Rectangle 728"/>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7" name="Group 729"/>
                <p:cNvGrpSpPr>
                  <a:grpSpLocks/>
                </p:cNvGrpSpPr>
                <p:nvPr/>
              </p:nvGrpSpPr>
              <p:grpSpPr bwMode="auto">
                <a:xfrm>
                  <a:off x="2336" y="1579"/>
                  <a:ext cx="72" cy="37"/>
                  <a:chOff x="2336" y="1325"/>
                  <a:chExt cx="72" cy="37"/>
                </a:xfrm>
              </p:grpSpPr>
              <p:sp>
                <p:nvSpPr>
                  <p:cNvPr id="891" name="Rectangle 730"/>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92" name="Rectangle 731"/>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888" name="Group 732"/>
                <p:cNvGrpSpPr>
                  <a:grpSpLocks/>
                </p:cNvGrpSpPr>
                <p:nvPr/>
              </p:nvGrpSpPr>
              <p:grpSpPr bwMode="auto">
                <a:xfrm>
                  <a:off x="2336" y="1615"/>
                  <a:ext cx="72" cy="37"/>
                  <a:chOff x="2336" y="1325"/>
                  <a:chExt cx="72" cy="37"/>
                </a:xfrm>
              </p:grpSpPr>
              <p:sp>
                <p:nvSpPr>
                  <p:cNvPr id="889" name="Rectangle 733"/>
                  <p:cNvSpPr>
                    <a:spLocks noChangeArrowheads="1"/>
                  </p:cNvSpPr>
                  <p:nvPr/>
                </p:nvSpPr>
                <p:spPr bwMode="auto">
                  <a:xfrm>
                    <a:off x="2336" y="132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sp>
                <p:nvSpPr>
                  <p:cNvPr id="890" name="Rectangle 734"/>
                  <p:cNvSpPr>
                    <a:spLocks noChangeArrowheads="1"/>
                  </p:cNvSpPr>
                  <p:nvPr/>
                </p:nvSpPr>
                <p:spPr bwMode="auto">
                  <a:xfrm>
                    <a:off x="2336" y="1345"/>
                    <a:ext cx="72" cy="17"/>
                  </a:xfrm>
                  <a:prstGeom prst="rect">
                    <a:avLst/>
                  </a:prstGeom>
                  <a:gradFill rotWithShape="1">
                    <a:gsLst>
                      <a:gs pos="0">
                        <a:srgbClr val="4D4D4D"/>
                      </a:gs>
                      <a:gs pos="50000">
                        <a:srgbClr val="4D4D4D">
                          <a:gamma/>
                          <a:tint val="63922"/>
                          <a:invGamma/>
                        </a:srgbClr>
                      </a:gs>
                      <a:gs pos="100000">
                        <a:srgbClr val="4D4D4D"/>
                      </a:gs>
                    </a:gsLst>
                    <a:lin ang="0" scaled="1"/>
                  </a:gradFill>
                  <a:ln w="12700" algn="ctr">
                    <a:solidFill>
                      <a:schemeClr val="tx1"/>
                    </a:solidFill>
                    <a:miter lim="800000"/>
                    <a:headEnd/>
                    <a:tailEnd/>
                  </a:ln>
                  <a:effectLst/>
                </p:spPr>
                <p:txBody>
                  <a:bodyPr wrap="none" lIns="45720" rIns="45720" anchor="ctr"/>
                  <a:lstStyle/>
                  <a:p>
                    <a:endParaRPr lang="en-CA"/>
                  </a:p>
                </p:txBody>
              </p:sp>
            </p:grpSp>
          </p:grpSp>
          <p:sp>
            <p:nvSpPr>
              <p:cNvPr id="869" name="AutoShape 736"/>
              <p:cNvSpPr>
                <a:spLocks noChangeArrowheads="1"/>
              </p:cNvSpPr>
              <p:nvPr/>
            </p:nvSpPr>
            <p:spPr bwMode="auto">
              <a:xfrm>
                <a:off x="1190" y="1196"/>
                <a:ext cx="294" cy="182"/>
              </a:xfrm>
              <a:prstGeom prst="rightArrow">
                <a:avLst>
                  <a:gd name="adj1" fmla="val 60685"/>
                  <a:gd name="adj2" fmla="val 60577"/>
                </a:avLst>
              </a:prstGeom>
              <a:solidFill>
                <a:srgbClr val="FF6600"/>
              </a:solidFill>
              <a:ln w="12700" algn="ctr">
                <a:noFill/>
                <a:miter lim="800000"/>
                <a:headEnd/>
                <a:tailEnd/>
              </a:ln>
              <a:effectLst/>
              <a:scene3d>
                <a:camera prst="orthographicFront">
                  <a:rot lat="0" lon="0" rev="0"/>
                </a:camera>
                <a:lightRig rig="contrasting" dir="t">
                  <a:rot lat="0" lon="0" rev="7800000"/>
                </a:lightRig>
              </a:scene3d>
              <a:sp3d>
                <a:bevelT w="139700" h="139700"/>
              </a:sp3d>
            </p:spPr>
            <p:txBody>
              <a:bodyPr wrap="none" lIns="45720" rIns="45720" anchor="ctr"/>
              <a:lstStyle/>
              <a:p>
                <a:pPr algn="ctr"/>
                <a:r>
                  <a:rPr lang="en-CA" sz="800" b="1" dirty="0">
                    <a:solidFill>
                      <a:schemeClr val="tx1"/>
                    </a:solidFill>
                  </a:rPr>
                  <a:t>H</a:t>
                </a:r>
                <a:r>
                  <a:rPr lang="en-CA" sz="800" b="1" baseline="-25000" dirty="0">
                    <a:solidFill>
                      <a:schemeClr val="tx1"/>
                    </a:solidFill>
                  </a:rPr>
                  <a:t>2</a:t>
                </a:r>
                <a:r>
                  <a:rPr lang="en-CA" sz="800" b="1" dirty="0">
                    <a:solidFill>
                      <a:schemeClr val="tx1"/>
                    </a:solidFill>
                  </a:rPr>
                  <a:t>O</a:t>
                </a:r>
                <a:endParaRPr lang="en-US" sz="800" b="1" baseline="-25000" dirty="0">
                  <a:solidFill>
                    <a:schemeClr val="tx1"/>
                  </a:solidFill>
                </a:endParaRPr>
              </a:p>
            </p:txBody>
          </p:sp>
          <p:sp>
            <p:nvSpPr>
              <p:cNvPr id="870" name="AutoShape 737"/>
              <p:cNvSpPr>
                <a:spLocks noChangeArrowheads="1"/>
              </p:cNvSpPr>
              <p:nvPr/>
            </p:nvSpPr>
            <p:spPr bwMode="auto">
              <a:xfrm>
                <a:off x="4288" y="1230"/>
                <a:ext cx="304" cy="182"/>
              </a:xfrm>
              <a:prstGeom prst="rightArrow">
                <a:avLst>
                  <a:gd name="adj1" fmla="val 60685"/>
                  <a:gd name="adj2" fmla="val 62637"/>
                </a:avLst>
              </a:prstGeom>
              <a:solidFill>
                <a:srgbClr val="FF6600"/>
              </a:solidFill>
              <a:ln w="12700" algn="ctr">
                <a:noFill/>
                <a:miter lim="800000"/>
                <a:headEnd/>
                <a:tailEnd/>
              </a:ln>
              <a:effectLst/>
              <a:scene3d>
                <a:camera prst="orthographicFront">
                  <a:rot lat="0" lon="0" rev="0"/>
                </a:camera>
                <a:lightRig rig="contrasting" dir="t">
                  <a:rot lat="0" lon="0" rev="7800000"/>
                </a:lightRig>
              </a:scene3d>
              <a:sp3d>
                <a:bevelT w="139700" h="139700"/>
              </a:sp3d>
            </p:spPr>
            <p:txBody>
              <a:bodyPr wrap="none" lIns="45720" rIns="45720" anchor="ctr"/>
              <a:lstStyle/>
              <a:p>
                <a:pPr algn="ctr"/>
                <a:r>
                  <a:rPr lang="en-CA" sz="800" b="1">
                    <a:solidFill>
                      <a:schemeClr val="tx1"/>
                    </a:solidFill>
                  </a:rPr>
                  <a:t>H</a:t>
                </a:r>
                <a:r>
                  <a:rPr lang="en-CA" sz="800" b="1" baseline="-25000">
                    <a:solidFill>
                      <a:schemeClr val="tx1"/>
                    </a:solidFill>
                  </a:rPr>
                  <a:t>2</a:t>
                </a:r>
                <a:endParaRPr lang="en-US" sz="800" b="1" baseline="-25000">
                  <a:solidFill>
                    <a:schemeClr val="tx1"/>
                  </a:solidFill>
                </a:endParaRPr>
              </a:p>
            </p:txBody>
          </p:sp>
          <p:sp>
            <p:nvSpPr>
              <p:cNvPr id="871" name="AutoShape 738"/>
              <p:cNvSpPr>
                <a:spLocks noChangeArrowheads="1"/>
              </p:cNvSpPr>
              <p:nvPr/>
            </p:nvSpPr>
            <p:spPr bwMode="auto">
              <a:xfrm>
                <a:off x="4288" y="2599"/>
                <a:ext cx="304" cy="182"/>
              </a:xfrm>
              <a:prstGeom prst="rightArrow">
                <a:avLst>
                  <a:gd name="adj1" fmla="val 60685"/>
                  <a:gd name="adj2" fmla="val 62637"/>
                </a:avLst>
              </a:prstGeom>
              <a:solidFill>
                <a:srgbClr val="FF6600"/>
              </a:solidFill>
              <a:ln w="12700" algn="ctr">
                <a:noFill/>
                <a:miter lim="800000"/>
                <a:headEnd/>
                <a:tailEnd/>
              </a:ln>
              <a:effectLst/>
              <a:scene3d>
                <a:camera prst="orthographicFront">
                  <a:rot lat="0" lon="0" rev="0"/>
                </a:camera>
                <a:lightRig rig="contrasting" dir="t">
                  <a:rot lat="0" lon="0" rev="7800000"/>
                </a:lightRig>
              </a:scene3d>
              <a:sp3d>
                <a:bevelT w="139700" h="139700"/>
              </a:sp3d>
            </p:spPr>
            <p:txBody>
              <a:bodyPr wrap="none" lIns="45720" rIns="45720" anchor="ctr"/>
              <a:lstStyle/>
              <a:p>
                <a:pPr algn="ctr"/>
                <a:r>
                  <a:rPr lang="en-CA" sz="800" b="1">
                    <a:solidFill>
                      <a:schemeClr val="tx1"/>
                    </a:solidFill>
                  </a:rPr>
                  <a:t>H</a:t>
                </a:r>
                <a:r>
                  <a:rPr lang="en-CA" sz="800" b="1" baseline="-25000">
                    <a:solidFill>
                      <a:schemeClr val="tx1"/>
                    </a:solidFill>
                  </a:rPr>
                  <a:t>2</a:t>
                </a:r>
                <a:r>
                  <a:rPr lang="en-CA" sz="800" b="1">
                    <a:solidFill>
                      <a:schemeClr val="tx1"/>
                    </a:solidFill>
                  </a:rPr>
                  <a:t>O+H</a:t>
                </a:r>
                <a:r>
                  <a:rPr lang="en-CA" sz="800" b="1" baseline="-25000">
                    <a:solidFill>
                      <a:schemeClr val="tx1"/>
                    </a:solidFill>
                  </a:rPr>
                  <a:t>2</a:t>
                </a:r>
                <a:endParaRPr lang="en-US" sz="800" b="1" baseline="-25000">
                  <a:solidFill>
                    <a:schemeClr val="tx1"/>
                  </a:solidFill>
                </a:endParaRPr>
              </a:p>
            </p:txBody>
          </p:sp>
          <p:sp>
            <p:nvSpPr>
              <p:cNvPr id="872" name="AutoShape 739"/>
              <p:cNvSpPr>
                <a:spLocks noChangeArrowheads="1"/>
              </p:cNvSpPr>
              <p:nvPr/>
            </p:nvSpPr>
            <p:spPr bwMode="auto">
              <a:xfrm flipH="1">
                <a:off x="1189" y="1811"/>
                <a:ext cx="292" cy="182"/>
              </a:xfrm>
              <a:prstGeom prst="rightArrow">
                <a:avLst>
                  <a:gd name="adj1" fmla="val 60685"/>
                  <a:gd name="adj2" fmla="val 60165"/>
                </a:avLst>
              </a:prstGeom>
              <a:solidFill>
                <a:srgbClr val="FF6600"/>
              </a:solidFill>
              <a:ln w="12700" algn="ctr">
                <a:noFill/>
                <a:miter lim="800000"/>
                <a:headEnd/>
                <a:tailEnd/>
              </a:ln>
              <a:effectLst/>
              <a:scene3d>
                <a:camera prst="orthographicFront">
                  <a:rot lat="0" lon="0" rev="0"/>
                </a:camera>
                <a:lightRig rig="contrasting" dir="t">
                  <a:rot lat="0" lon="0" rev="7800000"/>
                </a:lightRig>
              </a:scene3d>
              <a:sp3d>
                <a:bevelT w="139700" h="139700"/>
              </a:sp3d>
            </p:spPr>
            <p:txBody>
              <a:bodyPr wrap="none" lIns="45720" rIns="45720" anchor="ctr"/>
              <a:lstStyle/>
              <a:p>
                <a:pPr algn="ctr"/>
                <a:r>
                  <a:rPr lang="en-CA" sz="800" b="1">
                    <a:solidFill>
                      <a:schemeClr val="tx1"/>
                    </a:solidFill>
                  </a:rPr>
                  <a:t>O</a:t>
                </a:r>
                <a:r>
                  <a:rPr lang="en-CA" sz="800" b="1" baseline="-25000">
                    <a:solidFill>
                      <a:schemeClr val="tx1"/>
                    </a:solidFill>
                  </a:rPr>
                  <a:t>2</a:t>
                </a:r>
                <a:endParaRPr lang="en-US" sz="800" b="1" baseline="-25000">
                  <a:solidFill>
                    <a:schemeClr val="tx1"/>
                  </a:solidFill>
                </a:endParaRPr>
              </a:p>
            </p:txBody>
          </p:sp>
          <p:sp>
            <p:nvSpPr>
              <p:cNvPr id="873" name="AutoShape 740"/>
              <p:cNvSpPr>
                <a:spLocks noChangeArrowheads="1"/>
              </p:cNvSpPr>
              <p:nvPr/>
            </p:nvSpPr>
            <p:spPr bwMode="auto">
              <a:xfrm flipH="1">
                <a:off x="1189" y="2413"/>
                <a:ext cx="292" cy="182"/>
              </a:xfrm>
              <a:prstGeom prst="rightArrow">
                <a:avLst>
                  <a:gd name="adj1" fmla="val 60685"/>
                  <a:gd name="adj2" fmla="val 60165"/>
                </a:avLst>
              </a:prstGeom>
              <a:solidFill>
                <a:srgbClr val="FF6600"/>
              </a:solidFill>
              <a:ln w="12700" algn="ctr">
                <a:noFill/>
                <a:miter lim="800000"/>
                <a:headEnd/>
                <a:tailEnd/>
              </a:ln>
              <a:effectLst/>
              <a:scene3d>
                <a:camera prst="orthographicFront">
                  <a:rot lat="0" lon="0" rev="0"/>
                </a:camera>
                <a:lightRig rig="contrasting" dir="t">
                  <a:rot lat="0" lon="0" rev="7800000"/>
                </a:lightRig>
              </a:scene3d>
              <a:sp3d>
                <a:bevelT w="139700" h="139700"/>
              </a:sp3d>
            </p:spPr>
            <p:txBody>
              <a:bodyPr wrap="none" lIns="45720" rIns="45720" anchor="ctr"/>
              <a:lstStyle/>
              <a:p>
                <a:pPr algn="ctr"/>
                <a:r>
                  <a:rPr lang="en-CA" sz="800" b="1" dirty="0">
                    <a:solidFill>
                      <a:schemeClr val="tx1"/>
                    </a:solidFill>
                  </a:rPr>
                  <a:t>H</a:t>
                </a:r>
                <a:r>
                  <a:rPr lang="en-CA" sz="800" b="1" baseline="-25000" dirty="0">
                    <a:solidFill>
                      <a:schemeClr val="tx1"/>
                    </a:solidFill>
                  </a:rPr>
                  <a:t>2</a:t>
                </a:r>
                <a:r>
                  <a:rPr lang="en-CA" sz="800" b="1" dirty="0">
                    <a:solidFill>
                      <a:schemeClr val="tx1"/>
                    </a:solidFill>
                  </a:rPr>
                  <a:t>O</a:t>
                </a:r>
                <a:endParaRPr lang="el-GR" sz="800" b="1" baseline="-25000" dirty="0">
                  <a:solidFill>
                    <a:schemeClr val="tx1"/>
                  </a:solidFill>
                </a:endParaRPr>
              </a:p>
            </p:txBody>
          </p:sp>
          <p:sp>
            <p:nvSpPr>
              <p:cNvPr id="874" name="Text Box 742"/>
              <p:cNvSpPr txBox="1">
                <a:spLocks noChangeArrowheads="1"/>
              </p:cNvSpPr>
              <p:nvPr/>
            </p:nvSpPr>
            <p:spPr bwMode="auto">
              <a:xfrm>
                <a:off x="1802" y="1760"/>
                <a:ext cx="617" cy="355"/>
              </a:xfrm>
              <a:prstGeom prst="rect">
                <a:avLst/>
              </a:prstGeom>
              <a:noFill/>
              <a:ln w="19050" algn="ctr">
                <a:noFill/>
                <a:miter lim="800000"/>
                <a:headEnd/>
                <a:tailEnd/>
              </a:ln>
              <a:effectLst/>
            </p:spPr>
            <p:txBody>
              <a:bodyPr lIns="45720" rIns="45720" anchorCtr="1">
                <a:spAutoFit/>
              </a:bodyPr>
              <a:lstStyle/>
              <a:p>
                <a:pPr algn="ctr"/>
                <a:r>
                  <a:rPr lang="en-CA" sz="1200" b="1" i="0">
                    <a:solidFill>
                      <a:schemeClr val="tx1"/>
                    </a:solidFill>
                  </a:rPr>
                  <a:t>A200</a:t>
                </a:r>
              </a:p>
              <a:p>
                <a:pPr algn="ctr"/>
                <a:r>
                  <a:rPr lang="en-CA" sz="800" i="0">
                    <a:solidFill>
                      <a:schemeClr val="tx1"/>
                    </a:solidFill>
                  </a:rPr>
                  <a:t>Water/Oxygen</a:t>
                </a:r>
              </a:p>
              <a:p>
                <a:pPr algn="ctr"/>
                <a:r>
                  <a:rPr lang="en-CA" sz="800" i="0">
                    <a:solidFill>
                      <a:schemeClr val="tx1"/>
                    </a:solidFill>
                  </a:rPr>
                  <a:t>Separator</a:t>
                </a:r>
                <a:endParaRPr lang="en-US" sz="800" i="0">
                  <a:solidFill>
                    <a:schemeClr val="tx1"/>
                  </a:solidFill>
                </a:endParaRPr>
              </a:p>
            </p:txBody>
          </p:sp>
          <p:sp>
            <p:nvSpPr>
              <p:cNvPr id="875" name="Text Box 743"/>
              <p:cNvSpPr txBox="1">
                <a:spLocks noChangeArrowheads="1"/>
              </p:cNvSpPr>
              <p:nvPr/>
            </p:nvSpPr>
            <p:spPr bwMode="auto">
              <a:xfrm>
                <a:off x="2899" y="3021"/>
                <a:ext cx="617" cy="440"/>
              </a:xfrm>
              <a:prstGeom prst="rect">
                <a:avLst/>
              </a:prstGeom>
              <a:noFill/>
              <a:ln w="19050" algn="ctr">
                <a:noFill/>
                <a:miter lim="800000"/>
                <a:headEnd/>
                <a:tailEnd/>
              </a:ln>
              <a:effectLst/>
            </p:spPr>
            <p:txBody>
              <a:bodyPr lIns="45720" rIns="45720" anchorCtr="1">
                <a:spAutoFit/>
              </a:bodyPr>
              <a:lstStyle/>
              <a:p>
                <a:pPr algn="ctr"/>
                <a:r>
                  <a:rPr lang="en-CA" sz="1200" b="1" i="0">
                    <a:solidFill>
                      <a:schemeClr val="tx1"/>
                    </a:solidFill>
                  </a:rPr>
                  <a:t>A300</a:t>
                </a:r>
              </a:p>
              <a:p>
                <a:pPr algn="ctr"/>
                <a:r>
                  <a:rPr lang="en-CA" sz="800" i="0">
                    <a:solidFill>
                      <a:schemeClr val="tx1"/>
                    </a:solidFill>
                  </a:rPr>
                  <a:t>Water/</a:t>
                </a:r>
              </a:p>
              <a:p>
                <a:pPr algn="ctr"/>
                <a:r>
                  <a:rPr lang="en-CA" sz="800" i="0">
                    <a:solidFill>
                      <a:schemeClr val="tx1"/>
                    </a:solidFill>
                  </a:rPr>
                  <a:t>Hydrogen</a:t>
                </a:r>
              </a:p>
              <a:p>
                <a:pPr algn="ctr"/>
                <a:r>
                  <a:rPr lang="en-CA" sz="800" i="0">
                    <a:solidFill>
                      <a:schemeClr val="tx1"/>
                    </a:solidFill>
                  </a:rPr>
                  <a:t>Separator</a:t>
                </a:r>
                <a:endParaRPr lang="en-US" sz="800" i="0">
                  <a:solidFill>
                    <a:schemeClr val="tx1"/>
                  </a:solidFill>
                </a:endParaRPr>
              </a:p>
            </p:txBody>
          </p:sp>
          <p:sp>
            <p:nvSpPr>
              <p:cNvPr id="876" name="Text Box 744"/>
              <p:cNvSpPr txBox="1">
                <a:spLocks noChangeArrowheads="1"/>
              </p:cNvSpPr>
              <p:nvPr/>
            </p:nvSpPr>
            <p:spPr bwMode="auto">
              <a:xfrm>
                <a:off x="2786" y="2093"/>
                <a:ext cx="617" cy="270"/>
              </a:xfrm>
              <a:prstGeom prst="rect">
                <a:avLst/>
              </a:prstGeom>
              <a:noFill/>
              <a:ln w="19050" algn="ctr">
                <a:noFill/>
                <a:miter lim="800000"/>
                <a:headEnd/>
                <a:tailEnd/>
              </a:ln>
              <a:effectLst/>
            </p:spPr>
            <p:txBody>
              <a:bodyPr lIns="45720" rIns="45720" anchorCtr="1">
                <a:spAutoFit/>
              </a:bodyPr>
              <a:lstStyle/>
              <a:p>
                <a:pPr algn="ctr"/>
                <a:r>
                  <a:rPr lang="en-CA" sz="1200" b="1" i="0">
                    <a:solidFill>
                      <a:schemeClr val="tx1"/>
                    </a:solidFill>
                  </a:rPr>
                  <a:t>EM100</a:t>
                </a:r>
              </a:p>
              <a:p>
                <a:pPr algn="ctr"/>
                <a:r>
                  <a:rPr lang="en-CA" sz="800" i="0">
                    <a:solidFill>
                      <a:schemeClr val="tx1"/>
                    </a:solidFill>
                  </a:rPr>
                  <a:t>PEM Stack</a:t>
                </a:r>
                <a:endParaRPr lang="en-US" sz="800" i="0">
                  <a:solidFill>
                    <a:schemeClr val="tx1"/>
                  </a:solidFill>
                </a:endParaRPr>
              </a:p>
            </p:txBody>
          </p:sp>
          <p:sp>
            <p:nvSpPr>
              <p:cNvPr id="877" name="Text Box 745"/>
              <p:cNvSpPr txBox="1">
                <a:spLocks noChangeArrowheads="1"/>
              </p:cNvSpPr>
              <p:nvPr/>
            </p:nvSpPr>
            <p:spPr bwMode="auto">
              <a:xfrm>
                <a:off x="1808" y="3364"/>
                <a:ext cx="617" cy="270"/>
              </a:xfrm>
              <a:prstGeom prst="rect">
                <a:avLst/>
              </a:prstGeom>
              <a:noFill/>
              <a:ln w="19050" algn="ctr">
                <a:noFill/>
                <a:miter lim="800000"/>
                <a:headEnd/>
                <a:tailEnd/>
              </a:ln>
              <a:effectLst/>
            </p:spPr>
            <p:txBody>
              <a:bodyPr lIns="45720" rIns="45720" anchorCtr="1">
                <a:spAutoFit/>
              </a:bodyPr>
              <a:lstStyle/>
              <a:p>
                <a:pPr algn="ctr"/>
                <a:r>
                  <a:rPr lang="en-CA" sz="1200" b="1" i="0">
                    <a:solidFill>
                      <a:schemeClr val="tx1"/>
                    </a:solidFill>
                  </a:rPr>
                  <a:t>CP205</a:t>
                </a:r>
              </a:p>
              <a:p>
                <a:pPr algn="ctr"/>
                <a:r>
                  <a:rPr lang="en-CA" sz="800" i="0">
                    <a:solidFill>
                      <a:schemeClr val="tx1"/>
                    </a:solidFill>
                  </a:rPr>
                  <a:t>Water Pump</a:t>
                </a:r>
                <a:endParaRPr lang="en-US" sz="800" i="0">
                  <a:solidFill>
                    <a:schemeClr val="tx1"/>
                  </a:solidFill>
                </a:endParaRPr>
              </a:p>
            </p:txBody>
          </p:sp>
          <p:sp>
            <p:nvSpPr>
              <p:cNvPr id="878" name="Text Box 746"/>
              <p:cNvSpPr txBox="1">
                <a:spLocks noChangeArrowheads="1"/>
              </p:cNvSpPr>
              <p:nvPr/>
            </p:nvSpPr>
            <p:spPr bwMode="auto">
              <a:xfrm>
                <a:off x="3517" y="2730"/>
                <a:ext cx="617" cy="355"/>
              </a:xfrm>
              <a:prstGeom prst="rect">
                <a:avLst/>
              </a:prstGeom>
              <a:noFill/>
              <a:ln w="19050" algn="ctr">
                <a:noFill/>
                <a:miter lim="800000"/>
                <a:headEnd/>
                <a:tailEnd/>
              </a:ln>
              <a:effectLst/>
            </p:spPr>
            <p:txBody>
              <a:bodyPr lIns="45720" rIns="45720" anchorCtr="1">
                <a:spAutoFit/>
              </a:bodyPr>
              <a:lstStyle/>
              <a:p>
                <a:pPr algn="ctr"/>
                <a:r>
                  <a:rPr lang="en-CA" sz="1200" b="1" i="0">
                    <a:solidFill>
                      <a:schemeClr val="tx1"/>
                    </a:solidFill>
                  </a:rPr>
                  <a:t>X334</a:t>
                </a:r>
              </a:p>
              <a:p>
                <a:pPr algn="ctr"/>
                <a:r>
                  <a:rPr lang="en-CA" sz="800" i="0">
                    <a:solidFill>
                      <a:schemeClr val="tx1"/>
                    </a:solidFill>
                  </a:rPr>
                  <a:t>Hydrogen</a:t>
                </a:r>
              </a:p>
              <a:p>
                <a:pPr algn="ctr"/>
                <a:r>
                  <a:rPr lang="en-CA" sz="800" i="0">
                    <a:solidFill>
                      <a:schemeClr val="tx1"/>
                    </a:solidFill>
                  </a:rPr>
                  <a:t>Dryer</a:t>
                </a:r>
                <a:endParaRPr lang="en-US" sz="800" i="0">
                  <a:solidFill>
                    <a:schemeClr val="tx1"/>
                  </a:solidFill>
                </a:endParaRPr>
              </a:p>
            </p:txBody>
          </p:sp>
          <p:sp>
            <p:nvSpPr>
              <p:cNvPr id="879" name="Text Box 747"/>
              <p:cNvSpPr txBox="1">
                <a:spLocks noChangeArrowheads="1"/>
              </p:cNvSpPr>
              <p:nvPr/>
            </p:nvSpPr>
            <p:spPr bwMode="auto">
              <a:xfrm>
                <a:off x="2356" y="3429"/>
                <a:ext cx="617" cy="270"/>
              </a:xfrm>
              <a:prstGeom prst="rect">
                <a:avLst/>
              </a:prstGeom>
              <a:noFill/>
              <a:ln w="19050" algn="ctr">
                <a:noFill/>
                <a:miter lim="800000"/>
                <a:headEnd/>
                <a:tailEnd/>
              </a:ln>
              <a:effectLst/>
            </p:spPr>
            <p:txBody>
              <a:bodyPr lIns="45720" rIns="45720" anchorCtr="1">
                <a:spAutoFit/>
              </a:bodyPr>
              <a:lstStyle/>
              <a:p>
                <a:pPr algn="ctr"/>
                <a:r>
                  <a:rPr lang="en-CA" sz="1200" b="1" i="0">
                    <a:solidFill>
                      <a:schemeClr val="tx1"/>
                    </a:solidFill>
                  </a:rPr>
                  <a:t>GB208</a:t>
                </a:r>
              </a:p>
              <a:p>
                <a:pPr algn="ctr"/>
                <a:r>
                  <a:rPr lang="en-CA" sz="800" i="0">
                    <a:solidFill>
                      <a:schemeClr val="tx1"/>
                    </a:solidFill>
                  </a:rPr>
                  <a:t>Water Filter</a:t>
                </a:r>
                <a:endParaRPr lang="en-US" sz="800" i="0">
                  <a:solidFill>
                    <a:schemeClr val="tx1"/>
                  </a:solidFill>
                </a:endParaRPr>
              </a:p>
            </p:txBody>
          </p:sp>
        </p:grpSp>
        <p:sp>
          <p:nvSpPr>
            <p:cNvPr id="788" name="Oval 749"/>
            <p:cNvSpPr>
              <a:spLocks noChangeArrowheads="1"/>
            </p:cNvSpPr>
            <p:nvPr/>
          </p:nvSpPr>
          <p:spPr bwMode="auto">
            <a:xfrm>
              <a:off x="13051855" y="24413045"/>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1</a:t>
              </a:r>
              <a:endParaRPr lang="en-US" sz="1000" i="0">
                <a:solidFill>
                  <a:schemeClr val="tx1"/>
                </a:solidFill>
              </a:endParaRPr>
            </a:p>
          </p:txBody>
        </p:sp>
        <p:sp>
          <p:nvSpPr>
            <p:cNvPr id="789" name="Oval 750"/>
            <p:cNvSpPr>
              <a:spLocks noChangeArrowheads="1"/>
            </p:cNvSpPr>
            <p:nvPr/>
          </p:nvSpPr>
          <p:spPr bwMode="auto">
            <a:xfrm>
              <a:off x="12745467" y="26330745"/>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9</a:t>
              </a:r>
              <a:endParaRPr lang="en-US" sz="1000" i="0">
                <a:solidFill>
                  <a:schemeClr val="tx1"/>
                </a:solidFill>
              </a:endParaRPr>
            </a:p>
          </p:txBody>
        </p:sp>
        <p:sp>
          <p:nvSpPr>
            <p:cNvPr id="790" name="Oval 751"/>
            <p:cNvSpPr>
              <a:spLocks noChangeArrowheads="1"/>
            </p:cNvSpPr>
            <p:nvPr/>
          </p:nvSpPr>
          <p:spPr bwMode="auto">
            <a:xfrm>
              <a:off x="13423330" y="26800645"/>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2</a:t>
              </a:r>
              <a:endParaRPr lang="en-US" sz="1000" i="0">
                <a:solidFill>
                  <a:schemeClr val="tx1"/>
                </a:solidFill>
              </a:endParaRPr>
            </a:p>
          </p:txBody>
        </p:sp>
        <p:sp>
          <p:nvSpPr>
            <p:cNvPr id="791" name="Oval 753"/>
            <p:cNvSpPr>
              <a:spLocks noChangeArrowheads="1"/>
            </p:cNvSpPr>
            <p:nvPr/>
          </p:nvSpPr>
          <p:spPr bwMode="auto">
            <a:xfrm>
              <a:off x="14640942" y="26340270"/>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3</a:t>
              </a:r>
              <a:endParaRPr lang="en-US" sz="1000" i="0">
                <a:solidFill>
                  <a:schemeClr val="tx1"/>
                </a:solidFill>
              </a:endParaRPr>
            </a:p>
          </p:txBody>
        </p:sp>
        <p:sp>
          <p:nvSpPr>
            <p:cNvPr id="792" name="Oval 754"/>
            <p:cNvSpPr>
              <a:spLocks noChangeArrowheads="1"/>
            </p:cNvSpPr>
            <p:nvPr/>
          </p:nvSpPr>
          <p:spPr bwMode="auto">
            <a:xfrm>
              <a:off x="15314042" y="26513308"/>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4</a:t>
              </a:r>
              <a:endParaRPr lang="en-US" sz="1000" i="0">
                <a:solidFill>
                  <a:schemeClr val="tx1"/>
                </a:solidFill>
              </a:endParaRPr>
            </a:p>
          </p:txBody>
        </p:sp>
        <p:sp>
          <p:nvSpPr>
            <p:cNvPr id="793" name="Oval 755"/>
            <p:cNvSpPr>
              <a:spLocks noChangeArrowheads="1"/>
            </p:cNvSpPr>
            <p:nvPr/>
          </p:nvSpPr>
          <p:spPr bwMode="auto">
            <a:xfrm>
              <a:off x="15677580" y="26800645"/>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5</a:t>
              </a:r>
              <a:endParaRPr lang="en-US" sz="1000" i="0">
                <a:solidFill>
                  <a:schemeClr val="tx1"/>
                </a:solidFill>
              </a:endParaRPr>
            </a:p>
          </p:txBody>
        </p:sp>
        <p:sp>
          <p:nvSpPr>
            <p:cNvPr id="794" name="Oval 756"/>
            <p:cNvSpPr>
              <a:spLocks noChangeArrowheads="1"/>
            </p:cNvSpPr>
            <p:nvPr/>
          </p:nvSpPr>
          <p:spPr bwMode="auto">
            <a:xfrm>
              <a:off x="16580867" y="24463845"/>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dirty="0">
                  <a:solidFill>
                    <a:schemeClr val="tx1"/>
                  </a:solidFill>
                </a:rPr>
                <a:t>6</a:t>
              </a:r>
              <a:endParaRPr lang="en-US" sz="1000" i="0" dirty="0">
                <a:solidFill>
                  <a:schemeClr val="tx1"/>
                </a:solidFill>
              </a:endParaRPr>
            </a:p>
          </p:txBody>
        </p:sp>
        <p:sp>
          <p:nvSpPr>
            <p:cNvPr id="795" name="Oval 757"/>
            <p:cNvSpPr>
              <a:spLocks noChangeArrowheads="1"/>
            </p:cNvSpPr>
            <p:nvPr/>
          </p:nvSpPr>
          <p:spPr bwMode="auto">
            <a:xfrm>
              <a:off x="14137705" y="25303633"/>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7</a:t>
              </a:r>
              <a:endParaRPr lang="en-US" sz="1000" i="0">
                <a:solidFill>
                  <a:schemeClr val="tx1"/>
                </a:solidFill>
              </a:endParaRPr>
            </a:p>
          </p:txBody>
        </p:sp>
        <p:sp>
          <p:nvSpPr>
            <p:cNvPr id="796" name="Oval 758"/>
            <p:cNvSpPr>
              <a:spLocks noChangeArrowheads="1"/>
            </p:cNvSpPr>
            <p:nvPr/>
          </p:nvSpPr>
          <p:spPr bwMode="auto">
            <a:xfrm>
              <a:off x="12747055" y="25130595"/>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8</a:t>
              </a:r>
              <a:endParaRPr lang="en-US" sz="1000" i="0">
                <a:solidFill>
                  <a:schemeClr val="tx1"/>
                </a:solidFill>
              </a:endParaRPr>
            </a:p>
          </p:txBody>
        </p:sp>
        <p:sp>
          <p:nvSpPr>
            <p:cNvPr id="797" name="Oval 760"/>
            <p:cNvSpPr>
              <a:spLocks noChangeArrowheads="1"/>
            </p:cNvSpPr>
            <p:nvPr/>
          </p:nvSpPr>
          <p:spPr bwMode="auto">
            <a:xfrm>
              <a:off x="16564992" y="26638720"/>
              <a:ext cx="144000" cy="144000"/>
            </a:xfrm>
            <a:prstGeom prst="ellipse">
              <a:avLst/>
            </a:prstGeom>
            <a:solidFill>
              <a:srgbClr val="66FF33"/>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a:r>
                <a:rPr lang="en-CA" sz="1000" i="0">
                  <a:solidFill>
                    <a:schemeClr val="tx1"/>
                  </a:solidFill>
                </a:rPr>
                <a:t>10</a:t>
              </a:r>
              <a:endParaRPr lang="en-US" sz="1000" i="0">
                <a:solidFill>
                  <a:schemeClr val="tx1"/>
                </a:solidFill>
              </a:endParaRPr>
            </a:p>
          </p:txBody>
        </p:sp>
        <p:sp>
          <p:nvSpPr>
            <p:cNvPr id="818" name="AutoShape 782"/>
            <p:cNvSpPr>
              <a:spLocks noChangeArrowheads="1"/>
            </p:cNvSpPr>
            <p:nvPr/>
          </p:nvSpPr>
          <p:spPr bwMode="auto">
            <a:xfrm>
              <a:off x="12766105" y="28356395"/>
              <a:ext cx="3975100" cy="346075"/>
            </a:xfrm>
            <a:prstGeom prst="roundRect">
              <a:avLst>
                <a:gd name="adj" fmla="val 25097"/>
              </a:avLst>
            </a:prstGeom>
            <a:noFill/>
            <a:ln w="12700">
              <a:noFill/>
              <a:round/>
              <a:headEnd/>
              <a:tailEnd/>
            </a:ln>
            <a:effectLst/>
          </p:spPr>
          <p:txBody>
            <a:bodyPr lIns="45720" rIns="45720"/>
            <a:lstStyle/>
            <a:p>
              <a:pPr algn="just">
                <a:lnSpc>
                  <a:spcPct val="120000"/>
                </a:lnSpc>
              </a:pPr>
              <a:r>
                <a:rPr lang="en-CA" sz="600" i="0"/>
                <a:t>The schematic shown is representative of the actual system layout, however it has been simplified for the purpose of understanding. Refer to HOGEN drawing XP-2001-0364 rev.T for a detailed schematic.</a:t>
              </a:r>
              <a:endParaRPr lang="en-US" sz="600" i="0"/>
            </a:p>
          </p:txBody>
        </p:sp>
        <p:sp>
          <p:nvSpPr>
            <p:cNvPr id="819" name="Text Box 784"/>
            <p:cNvSpPr txBox="1">
              <a:spLocks noChangeArrowheads="1"/>
            </p:cNvSpPr>
            <p:nvPr/>
          </p:nvSpPr>
          <p:spPr bwMode="auto">
            <a:xfrm>
              <a:off x="15687105" y="27665833"/>
              <a:ext cx="1036637" cy="600075"/>
            </a:xfrm>
            <a:prstGeom prst="rect">
              <a:avLst/>
            </a:prstGeom>
            <a:noFill/>
            <a:ln w="19050" algn="ctr">
              <a:noFill/>
              <a:miter lim="800000"/>
              <a:headEnd/>
              <a:tailEnd/>
            </a:ln>
            <a:effectLst/>
          </p:spPr>
          <p:txBody>
            <a:bodyPr lIns="45720" rIns="45720" anchorCtr="1">
              <a:spAutoFit/>
            </a:bodyPr>
            <a:lstStyle/>
            <a:p>
              <a:r>
                <a:rPr lang="en-CA" sz="600" b="1" i="0" dirty="0"/>
                <a:t>*Not shown</a:t>
              </a:r>
              <a:r>
                <a:rPr lang="en-CA" sz="600" i="0" dirty="0"/>
                <a:t>: The A300 has a drain circuit that feeds water back behind the A200 where it is picked up by the pump.</a:t>
              </a:r>
              <a:endParaRPr lang="en-US" sz="600" i="0" dirty="0"/>
            </a:p>
          </p:txBody>
        </p:sp>
      </p:grpSp>
      <p:sp>
        <p:nvSpPr>
          <p:cNvPr id="1109" name="AutoShape 842"/>
          <p:cNvSpPr>
            <a:spLocks noChangeArrowheads="1"/>
          </p:cNvSpPr>
          <p:nvPr/>
        </p:nvSpPr>
        <p:spPr bwMode="auto">
          <a:xfrm>
            <a:off x="9955411" y="27596950"/>
            <a:ext cx="10441160" cy="2304256"/>
          </a:xfrm>
          <a:prstGeom prst="roundRect">
            <a:avLst>
              <a:gd name="adj" fmla="val 7323"/>
            </a:avLst>
          </a:prstGeom>
          <a:solidFill>
            <a:schemeClr val="bg1">
              <a:lumMod val="85000"/>
            </a:schemeClr>
          </a:solidFill>
          <a:ln w="19050">
            <a:noFill/>
            <a:round/>
            <a:headEnd/>
            <a:tailEnd/>
          </a:ln>
          <a:effectLst/>
          <a:scene3d>
            <a:camera prst="orthographicFront"/>
            <a:lightRig rig="threePt" dir="t"/>
          </a:scene3d>
          <a:sp3d>
            <a:bevelT/>
          </a:sp3d>
        </p:spPr>
        <p:txBody>
          <a:bodyPr tIns="0"/>
          <a:lstStyle/>
          <a:p>
            <a:pPr algn="ctr">
              <a:lnSpc>
                <a:spcPct val="80000"/>
              </a:lnSpc>
            </a:pPr>
            <a:r>
              <a:rPr lang="en-CA" sz="1200" b="1" cap="small" dirty="0">
                <a:effectLst>
                  <a:outerShdw blurRad="50800" dist="38100" dir="5400000" algn="t" rotWithShape="0">
                    <a:prstClr val="black">
                      <a:alpha val="40000"/>
                    </a:prstClr>
                  </a:outerShdw>
                </a:effectLst>
              </a:rPr>
              <a:t>System Outputs</a:t>
            </a:r>
            <a:r>
              <a:rPr lang="en-CA" sz="1200" b="1" dirty="0">
                <a:effectLst>
                  <a:outerShdw blurRad="50800" dist="38100" dir="5400000" algn="t" rotWithShape="0">
                    <a:prstClr val="black">
                      <a:alpha val="40000"/>
                    </a:prstClr>
                  </a:outerShdw>
                </a:effectLst>
              </a:rPr>
              <a:t>:</a:t>
            </a:r>
          </a:p>
        </p:txBody>
      </p:sp>
      <p:sp>
        <p:nvSpPr>
          <p:cNvPr id="1110" name="AutoShape 843"/>
          <p:cNvSpPr>
            <a:spLocks noChangeArrowheads="1"/>
          </p:cNvSpPr>
          <p:nvPr/>
        </p:nvSpPr>
        <p:spPr bwMode="auto">
          <a:xfrm>
            <a:off x="17876291" y="22844422"/>
            <a:ext cx="2592288" cy="3960440"/>
          </a:xfrm>
          <a:prstGeom prst="roundRect">
            <a:avLst>
              <a:gd name="adj" fmla="val 6454"/>
            </a:avLst>
          </a:prstGeom>
          <a:solidFill>
            <a:schemeClr val="bg1">
              <a:lumMod val="85000"/>
            </a:schemeClr>
          </a:solidFill>
          <a:ln w="19050">
            <a:noFill/>
            <a:round/>
            <a:headEnd/>
            <a:tailEnd/>
          </a:ln>
          <a:effectLst/>
          <a:scene3d>
            <a:camera prst="orthographicFront"/>
            <a:lightRig rig="threePt" dir="t"/>
          </a:scene3d>
          <a:sp3d>
            <a:bevelT/>
          </a:sp3d>
        </p:spPr>
        <p:txBody>
          <a:bodyPr tIns="0"/>
          <a:lstStyle/>
          <a:p>
            <a:pPr algn="ctr">
              <a:lnSpc>
                <a:spcPct val="80000"/>
              </a:lnSpc>
            </a:pPr>
            <a:r>
              <a:rPr lang="en-CA" sz="1200" b="1" cap="small" dirty="0">
                <a:effectLst>
                  <a:outerShdw blurRad="50800" dist="38100" dir="5400000" algn="t" rotWithShape="0">
                    <a:prstClr val="black">
                      <a:alpha val="40000"/>
                    </a:prstClr>
                  </a:outerShdw>
                </a:effectLst>
              </a:rPr>
              <a:t>System Inputs:</a:t>
            </a:r>
          </a:p>
        </p:txBody>
      </p:sp>
      <p:sp>
        <p:nvSpPr>
          <p:cNvPr id="1111" name="AutoShape 834"/>
          <p:cNvSpPr>
            <a:spLocks noChangeArrowheads="1"/>
          </p:cNvSpPr>
          <p:nvPr/>
        </p:nvSpPr>
        <p:spPr bwMode="auto">
          <a:xfrm>
            <a:off x="17948299" y="24356590"/>
            <a:ext cx="2448272" cy="1296144"/>
          </a:xfrm>
          <a:prstGeom prst="roundRect">
            <a:avLst>
              <a:gd name="adj" fmla="val 11352"/>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Purified Water</a:t>
            </a:r>
          </a:p>
          <a:p>
            <a:pPr>
              <a:lnSpc>
                <a:spcPct val="130000"/>
              </a:lnSpc>
            </a:pPr>
            <a:r>
              <a:rPr lang="en-CA" sz="800" i="0" dirty="0">
                <a:effectLst>
                  <a:outerShdw blurRad="50800" dist="38100" dir="5400000" algn="t" rotWithShape="0">
                    <a:prstClr val="black">
                      <a:alpha val="40000"/>
                    </a:prstClr>
                  </a:outerShdw>
                </a:effectLst>
              </a:rPr>
              <a:t>Pressure: 1.5 ~ 4.0barg (22-58psi)</a:t>
            </a:r>
          </a:p>
          <a:p>
            <a:pPr>
              <a:lnSpc>
                <a:spcPct val="130000"/>
              </a:lnSpc>
            </a:pPr>
            <a:r>
              <a:rPr lang="en-CA" sz="800" i="0" dirty="0">
                <a:effectLst>
                  <a:outerShdw blurRad="50800" dist="38100" dir="5400000" algn="t" rotWithShape="0">
                    <a:prstClr val="black">
                      <a:alpha val="40000"/>
                    </a:prstClr>
                  </a:outerShdw>
                </a:effectLst>
              </a:rPr>
              <a:t>Temperature: 5 ~ 35°C</a:t>
            </a:r>
          </a:p>
          <a:p>
            <a:pPr>
              <a:lnSpc>
                <a:spcPct val="130000"/>
              </a:lnSpc>
            </a:pPr>
            <a:r>
              <a:rPr lang="en-CA" sz="800" i="0" dirty="0">
                <a:effectLst>
                  <a:outerShdw blurRad="50800" dist="38100" dir="5400000" algn="t" rotWithShape="0">
                    <a:prstClr val="black">
                      <a:alpha val="40000"/>
                    </a:prstClr>
                  </a:outerShdw>
                </a:effectLst>
              </a:rPr>
              <a:t>Demand: 0.0 ~ 0.94 L/hr</a:t>
            </a:r>
          </a:p>
          <a:p>
            <a:pPr>
              <a:lnSpc>
                <a:spcPct val="130000"/>
              </a:lnSpc>
            </a:pPr>
            <a:r>
              <a:rPr lang="en-CA" sz="800" i="0" dirty="0">
                <a:effectLst>
                  <a:outerShdw blurRad="50800" dist="38100" dir="5400000" algn="t" rotWithShape="0">
                    <a:prstClr val="black">
                      <a:alpha val="40000"/>
                    </a:prstClr>
                  </a:outerShdw>
                </a:effectLst>
              </a:rPr>
              <a:t>Quality: ASTM Type-2* minimum</a:t>
            </a:r>
          </a:p>
          <a:p>
            <a:pPr>
              <a:lnSpc>
                <a:spcPct val="130000"/>
              </a:lnSpc>
            </a:pPr>
            <a:r>
              <a:rPr lang="en-CA" sz="800" dirty="0">
                <a:effectLst>
                  <a:outerShdw blurRad="50800" dist="38100" dir="5400000" algn="t" rotWithShape="0">
                    <a:prstClr val="black">
                      <a:alpha val="40000"/>
                    </a:prstClr>
                  </a:outerShdw>
                </a:effectLst>
              </a:rPr>
              <a:t>             *Type-2+ recommended</a:t>
            </a:r>
          </a:p>
          <a:p>
            <a:pPr>
              <a:lnSpc>
                <a:spcPct val="130000"/>
              </a:lnSpc>
            </a:pPr>
            <a:r>
              <a:rPr lang="en-CA" sz="800" i="0" dirty="0">
                <a:effectLst>
                  <a:outerShdw blurRad="50800" dist="38100" dir="5400000" algn="t" rotWithShape="0">
                    <a:prstClr val="black">
                      <a:alpha val="40000"/>
                    </a:prstClr>
                  </a:outerShdw>
                </a:effectLst>
              </a:rPr>
              <a:t>Connection: ¼” tube push-to-lock PP</a:t>
            </a:r>
          </a:p>
        </p:txBody>
      </p:sp>
      <p:sp>
        <p:nvSpPr>
          <p:cNvPr id="1112" name="AutoShape 836"/>
          <p:cNvSpPr>
            <a:spLocks noChangeArrowheads="1"/>
          </p:cNvSpPr>
          <p:nvPr/>
        </p:nvSpPr>
        <p:spPr bwMode="auto">
          <a:xfrm>
            <a:off x="17948299" y="23132454"/>
            <a:ext cx="2448272" cy="1152128"/>
          </a:xfrm>
          <a:prstGeom prst="roundRect">
            <a:avLst>
              <a:gd name="adj" fmla="val 11880"/>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Electrical Power</a:t>
            </a:r>
          </a:p>
          <a:p>
            <a:pPr>
              <a:lnSpc>
                <a:spcPct val="130000"/>
              </a:lnSpc>
            </a:pPr>
            <a:r>
              <a:rPr lang="en-CA" sz="800" i="0" dirty="0">
                <a:effectLst>
                  <a:outerShdw blurRad="50800" dist="38100" dir="5400000" algn="t" rotWithShape="0">
                    <a:prstClr val="black">
                      <a:alpha val="40000"/>
                    </a:prstClr>
                  </a:outerShdw>
                </a:effectLst>
              </a:rPr>
              <a:t>Voltage: 205 ~ 240 VAC</a:t>
            </a:r>
          </a:p>
          <a:p>
            <a:pPr>
              <a:lnSpc>
                <a:spcPct val="130000"/>
              </a:lnSpc>
            </a:pPr>
            <a:r>
              <a:rPr lang="en-CA" sz="800" i="0" dirty="0">
                <a:effectLst>
                  <a:outerShdw blurRad="50800" dist="38100" dir="5400000" algn="t" rotWithShape="0">
                    <a:prstClr val="black">
                      <a:alpha val="40000"/>
                    </a:prstClr>
                  </a:outerShdw>
                </a:effectLst>
              </a:rPr>
              <a:t>Frequency: 50 ~ 60 Hz</a:t>
            </a:r>
          </a:p>
          <a:p>
            <a:pPr>
              <a:lnSpc>
                <a:spcPct val="130000"/>
              </a:lnSpc>
            </a:pPr>
            <a:r>
              <a:rPr lang="en-CA" sz="800" i="0" dirty="0">
                <a:effectLst>
                  <a:outerShdw blurRad="50800" dist="38100" dir="5400000" algn="t" rotWithShape="0">
                    <a:prstClr val="black">
                      <a:alpha val="40000"/>
                    </a:prstClr>
                  </a:outerShdw>
                </a:effectLst>
              </a:rPr>
              <a:t>Consumption Rate: 6.7kWh/Nm</a:t>
            </a:r>
            <a:r>
              <a:rPr lang="en-CA" sz="800" i="0" baseline="30000" dirty="0">
                <a:effectLst>
                  <a:outerShdw blurRad="50800" dist="38100" dir="5400000" algn="t" rotWithShape="0">
                    <a:prstClr val="black">
                      <a:alpha val="40000"/>
                    </a:prstClr>
                  </a:outerShdw>
                </a:effectLst>
              </a:rPr>
              <a:t>3</a:t>
            </a:r>
            <a:endParaRPr lang="en-CA" sz="800" i="0" dirty="0">
              <a:effectLst>
                <a:outerShdw blurRad="50800" dist="38100" dir="5400000" algn="t" rotWithShape="0">
                  <a:prstClr val="black">
                    <a:alpha val="40000"/>
                  </a:prstClr>
                </a:outerShdw>
              </a:effectLst>
            </a:endParaRPr>
          </a:p>
          <a:p>
            <a:pPr>
              <a:lnSpc>
                <a:spcPct val="130000"/>
              </a:lnSpc>
            </a:pPr>
            <a:r>
              <a:rPr lang="en-CA" sz="800" i="0" dirty="0">
                <a:effectLst>
                  <a:outerShdw blurRad="50800" dist="38100" dir="5400000" algn="t" rotWithShape="0">
                    <a:prstClr val="black">
                      <a:alpha val="40000"/>
                    </a:prstClr>
                  </a:outerShdw>
                </a:effectLst>
              </a:rPr>
              <a:t>Phase: Single</a:t>
            </a:r>
          </a:p>
          <a:p>
            <a:pPr>
              <a:lnSpc>
                <a:spcPct val="130000"/>
              </a:lnSpc>
            </a:pPr>
            <a:r>
              <a:rPr lang="en-CA" sz="800" i="0" dirty="0">
                <a:effectLst>
                  <a:outerShdw blurRad="50800" dist="38100" dir="5400000" algn="t" rotWithShape="0">
                    <a:prstClr val="black">
                      <a:alpha val="40000"/>
                    </a:prstClr>
                  </a:outerShdw>
                </a:effectLst>
              </a:rPr>
              <a:t>Breaker: 12kVA recommended</a:t>
            </a:r>
            <a:endParaRPr lang="en-US" sz="800" i="0" dirty="0">
              <a:effectLst>
                <a:outerShdw blurRad="50800" dist="38100" dir="5400000" algn="t" rotWithShape="0">
                  <a:prstClr val="black">
                    <a:alpha val="40000"/>
                  </a:prstClr>
                </a:outerShdw>
              </a:effectLst>
            </a:endParaRPr>
          </a:p>
        </p:txBody>
      </p:sp>
      <p:sp>
        <p:nvSpPr>
          <p:cNvPr id="1113" name="AutoShape 837"/>
          <p:cNvSpPr>
            <a:spLocks noChangeArrowheads="1"/>
          </p:cNvSpPr>
          <p:nvPr/>
        </p:nvSpPr>
        <p:spPr bwMode="auto">
          <a:xfrm>
            <a:off x="17948299" y="25724742"/>
            <a:ext cx="2448271" cy="1008112"/>
          </a:xfrm>
          <a:prstGeom prst="roundRect">
            <a:avLst>
              <a:gd name="adj" fmla="val 13931"/>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ESD (Emergency Shut Down</a:t>
            </a:r>
            <a:r>
              <a:rPr lang="en-CA" sz="1000" b="1" i="0" dirty="0">
                <a:effectLst>
                  <a:outerShdw blurRad="50800" dist="38100" dir="5400000" algn="t" rotWithShape="0">
                    <a:prstClr val="black">
                      <a:alpha val="40000"/>
                    </a:prstClr>
                  </a:outerShdw>
                </a:effectLst>
              </a:rPr>
              <a:t>)</a:t>
            </a:r>
          </a:p>
          <a:p>
            <a:pPr>
              <a:lnSpc>
                <a:spcPct val="130000"/>
              </a:lnSpc>
            </a:pPr>
            <a:r>
              <a:rPr lang="en-CA" sz="800" i="0" dirty="0">
                <a:effectLst>
                  <a:outerShdw blurRad="50800" dist="38100" dir="5400000" algn="t" rotWithShape="0">
                    <a:prstClr val="black">
                      <a:alpha val="40000"/>
                    </a:prstClr>
                  </a:outerShdw>
                </a:effectLst>
              </a:rPr>
              <a:t>Initiated by closing circuit between pin 6 &amp; 7 on 9-pin serial connector located on back the of  the HOGEN. ESD trips the input power breaker and safely shuts down the HOGEN</a:t>
            </a:r>
            <a:endParaRPr lang="en-US" sz="800" i="0" dirty="0">
              <a:effectLst>
                <a:outerShdw blurRad="50800" dist="38100" dir="5400000" algn="t" rotWithShape="0">
                  <a:prstClr val="black">
                    <a:alpha val="40000"/>
                  </a:prstClr>
                </a:outerShdw>
              </a:effectLst>
            </a:endParaRPr>
          </a:p>
        </p:txBody>
      </p:sp>
      <p:sp>
        <p:nvSpPr>
          <p:cNvPr id="1114" name="AutoShape 838"/>
          <p:cNvSpPr>
            <a:spLocks noChangeArrowheads="1"/>
          </p:cNvSpPr>
          <p:nvPr/>
        </p:nvSpPr>
        <p:spPr bwMode="auto">
          <a:xfrm>
            <a:off x="15211995" y="28893198"/>
            <a:ext cx="2520000" cy="936000"/>
          </a:xfrm>
          <a:prstGeom prst="roundRect">
            <a:avLst>
              <a:gd name="adj" fmla="val 18500"/>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H</a:t>
            </a:r>
            <a:r>
              <a:rPr lang="en-CA" sz="1000" b="1" i="0" cap="small" baseline="-25000" dirty="0">
                <a:effectLst>
                  <a:outerShdw blurRad="50800" dist="38100" dir="5400000" algn="t" rotWithShape="0">
                    <a:prstClr val="black">
                      <a:alpha val="40000"/>
                    </a:prstClr>
                  </a:outerShdw>
                </a:effectLst>
              </a:rPr>
              <a:t>2</a:t>
            </a:r>
            <a:r>
              <a:rPr lang="en-CA" sz="1000" b="1" i="0" cap="small" dirty="0">
                <a:effectLst>
                  <a:outerShdw blurRad="50800" dist="38100" dir="5400000" algn="t" rotWithShape="0">
                    <a:prstClr val="black">
                      <a:alpha val="40000"/>
                    </a:prstClr>
                  </a:outerShdw>
                </a:effectLst>
              </a:rPr>
              <a:t>O Drain</a:t>
            </a:r>
          </a:p>
          <a:p>
            <a:pPr>
              <a:lnSpc>
                <a:spcPct val="130000"/>
              </a:lnSpc>
            </a:pPr>
            <a:r>
              <a:rPr lang="en-CA" sz="800" i="0" dirty="0">
                <a:effectLst>
                  <a:outerShdw blurRad="50800" dist="38100" dir="5400000" algn="t" rotWithShape="0">
                    <a:prstClr val="black">
                      <a:alpha val="40000"/>
                    </a:prstClr>
                  </a:outerShdw>
                </a:effectLst>
              </a:rPr>
              <a:t>Delivery Pressure: 0.0barg (atmospheric)</a:t>
            </a:r>
          </a:p>
          <a:p>
            <a:pPr>
              <a:lnSpc>
                <a:spcPct val="130000"/>
              </a:lnSpc>
            </a:pPr>
            <a:r>
              <a:rPr lang="en-CA" sz="800" i="0" dirty="0">
                <a:effectLst>
                  <a:outerShdw blurRad="50800" dist="38100" dir="5400000" algn="t" rotWithShape="0">
                    <a:prstClr val="black">
                      <a:alpha val="40000"/>
                    </a:prstClr>
                  </a:outerShdw>
                </a:effectLst>
              </a:rPr>
              <a:t>Connection: ¼” tube push-to-lock PP</a:t>
            </a:r>
            <a:endParaRPr lang="en-US" sz="800" i="0" dirty="0">
              <a:effectLst>
                <a:outerShdw blurRad="50800" dist="38100" dir="5400000" algn="t" rotWithShape="0">
                  <a:prstClr val="black">
                    <a:alpha val="40000"/>
                  </a:prstClr>
                </a:outerShdw>
              </a:effectLst>
            </a:endParaRPr>
          </a:p>
        </p:txBody>
      </p:sp>
      <p:sp>
        <p:nvSpPr>
          <p:cNvPr id="1115" name="AutoShape 839"/>
          <p:cNvSpPr>
            <a:spLocks noChangeArrowheads="1"/>
          </p:cNvSpPr>
          <p:nvPr/>
        </p:nvSpPr>
        <p:spPr bwMode="auto">
          <a:xfrm>
            <a:off x="10027419" y="28893198"/>
            <a:ext cx="2520000" cy="936000"/>
          </a:xfrm>
          <a:prstGeom prst="roundRect">
            <a:avLst>
              <a:gd name="adj" fmla="val 13593"/>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H</a:t>
            </a:r>
            <a:r>
              <a:rPr lang="en-CA" sz="1000" b="1" i="0" cap="small" baseline="-25000" dirty="0">
                <a:effectLst>
                  <a:outerShdw blurRad="50800" dist="38100" dir="5400000" algn="t" rotWithShape="0">
                    <a:prstClr val="black">
                      <a:alpha val="40000"/>
                    </a:prstClr>
                  </a:outerShdw>
                </a:effectLst>
              </a:rPr>
              <a:t>2</a:t>
            </a:r>
            <a:r>
              <a:rPr lang="en-CA" sz="1000" b="1" i="0" cap="small" dirty="0">
                <a:effectLst>
                  <a:outerShdw blurRad="50800" dist="38100" dir="5400000" algn="t" rotWithShape="0">
                    <a:prstClr val="black">
                      <a:alpha val="40000"/>
                    </a:prstClr>
                  </a:outerShdw>
                </a:effectLst>
              </a:rPr>
              <a:t>-H</a:t>
            </a:r>
            <a:r>
              <a:rPr lang="en-CA" sz="1000" b="1" i="0" cap="small" baseline="-25000" dirty="0">
                <a:effectLst>
                  <a:outerShdw blurRad="50800" dist="38100" dir="5400000" algn="t" rotWithShape="0">
                    <a:prstClr val="black">
                      <a:alpha val="40000"/>
                    </a:prstClr>
                  </a:outerShdw>
                </a:effectLst>
              </a:rPr>
              <a:t>2</a:t>
            </a:r>
            <a:r>
              <a:rPr lang="en-CA" sz="1000" b="1" i="0" cap="small" dirty="0">
                <a:effectLst>
                  <a:outerShdw blurRad="50800" dist="38100" dir="5400000" algn="t" rotWithShape="0">
                    <a:prstClr val="black">
                      <a:alpha val="40000"/>
                    </a:prstClr>
                  </a:outerShdw>
                </a:effectLst>
              </a:rPr>
              <a:t>O Vent</a:t>
            </a:r>
          </a:p>
          <a:p>
            <a:pPr>
              <a:lnSpc>
                <a:spcPct val="130000"/>
              </a:lnSpc>
            </a:pPr>
            <a:r>
              <a:rPr lang="en-CA" sz="800" i="0" dirty="0">
                <a:effectLst>
                  <a:outerShdw blurRad="50800" dist="38100" dir="5400000" algn="t" rotWithShape="0">
                    <a:prstClr val="black">
                      <a:alpha val="40000"/>
                    </a:prstClr>
                  </a:outerShdw>
                </a:effectLst>
              </a:rPr>
              <a:t>Delivery Pressure: 0.0barg (atmospheric)</a:t>
            </a:r>
          </a:p>
          <a:p>
            <a:pPr>
              <a:lnSpc>
                <a:spcPct val="130000"/>
              </a:lnSpc>
            </a:pPr>
            <a:r>
              <a:rPr lang="en-CA" sz="800" i="0" dirty="0">
                <a:effectLst>
                  <a:outerShdw blurRad="50800" dist="38100" dir="5400000" algn="t" rotWithShape="0">
                    <a:prstClr val="black">
                      <a:alpha val="40000"/>
                    </a:prstClr>
                  </a:outerShdw>
                </a:effectLst>
              </a:rPr>
              <a:t>Production Rate: ~10% H</a:t>
            </a:r>
            <a:r>
              <a:rPr lang="en-CA" sz="800" i="0" baseline="-25000" dirty="0">
                <a:effectLst>
                  <a:outerShdw blurRad="50800" dist="38100" dir="5400000" algn="t" rotWithShape="0">
                    <a:prstClr val="black">
                      <a:alpha val="40000"/>
                    </a:prstClr>
                  </a:outerShdw>
                </a:effectLst>
              </a:rPr>
              <a:t>2</a:t>
            </a:r>
            <a:r>
              <a:rPr lang="en-CA" sz="800" i="0" dirty="0">
                <a:effectLst>
                  <a:outerShdw blurRad="50800" dist="38100" dir="5400000" algn="t" rotWithShape="0">
                    <a:prstClr val="black">
                      <a:alpha val="40000"/>
                    </a:prstClr>
                  </a:outerShdw>
                </a:effectLst>
              </a:rPr>
              <a:t> rate (0.11Nm</a:t>
            </a:r>
            <a:r>
              <a:rPr lang="en-CA" sz="800" i="0" baseline="30000" dirty="0">
                <a:effectLst>
                  <a:outerShdw blurRad="50800" dist="38100" dir="5400000" algn="t" rotWithShape="0">
                    <a:prstClr val="black">
                      <a:alpha val="40000"/>
                    </a:prstClr>
                  </a:outerShdw>
                </a:effectLst>
              </a:rPr>
              <a:t>3</a:t>
            </a:r>
            <a:r>
              <a:rPr lang="en-CA" sz="800" i="0" dirty="0">
                <a:effectLst>
                  <a:outerShdw blurRad="50800" dist="38100" dir="5400000" algn="t" rotWithShape="0">
                    <a:prstClr val="black">
                      <a:alpha val="40000"/>
                    </a:prstClr>
                  </a:outerShdw>
                </a:effectLst>
              </a:rPr>
              <a:t>/hr)</a:t>
            </a:r>
          </a:p>
          <a:p>
            <a:pPr>
              <a:lnSpc>
                <a:spcPct val="130000"/>
              </a:lnSpc>
            </a:pPr>
            <a:r>
              <a:rPr lang="en-CA" sz="800" i="0" dirty="0">
                <a:effectLst>
                  <a:outerShdw blurRad="50800" dist="38100" dir="5400000" algn="t" rotWithShape="0">
                    <a:prstClr val="black">
                      <a:alpha val="40000"/>
                    </a:prstClr>
                  </a:outerShdw>
                </a:effectLst>
              </a:rPr>
              <a:t>Connection: ½” CPI Compression Fitting (SS)</a:t>
            </a:r>
          </a:p>
        </p:txBody>
      </p:sp>
      <p:sp>
        <p:nvSpPr>
          <p:cNvPr id="1116" name="AutoShape 840"/>
          <p:cNvSpPr>
            <a:spLocks noChangeArrowheads="1"/>
          </p:cNvSpPr>
          <p:nvPr/>
        </p:nvSpPr>
        <p:spPr bwMode="auto">
          <a:xfrm>
            <a:off x="12619707" y="27884982"/>
            <a:ext cx="2520000" cy="936000"/>
          </a:xfrm>
          <a:prstGeom prst="roundRect">
            <a:avLst>
              <a:gd name="adj" fmla="val 11398"/>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O</a:t>
            </a:r>
            <a:r>
              <a:rPr lang="en-CA" sz="1000" b="1" i="0" cap="small" baseline="-25000" dirty="0">
                <a:effectLst>
                  <a:outerShdw blurRad="50800" dist="38100" dir="5400000" algn="t" rotWithShape="0">
                    <a:prstClr val="black">
                      <a:alpha val="40000"/>
                    </a:prstClr>
                  </a:outerShdw>
                </a:effectLst>
              </a:rPr>
              <a:t>2</a:t>
            </a:r>
            <a:r>
              <a:rPr lang="en-CA" sz="1000" b="1" i="0" cap="small" dirty="0">
                <a:effectLst>
                  <a:outerShdw blurRad="50800" dist="38100" dir="5400000" algn="t" rotWithShape="0">
                    <a:prstClr val="black">
                      <a:alpha val="40000"/>
                    </a:prstClr>
                  </a:outerShdw>
                </a:effectLst>
              </a:rPr>
              <a:t> Vent</a:t>
            </a:r>
          </a:p>
          <a:p>
            <a:pPr>
              <a:lnSpc>
                <a:spcPct val="130000"/>
              </a:lnSpc>
            </a:pPr>
            <a:r>
              <a:rPr lang="en-CA" sz="800" i="0" dirty="0">
                <a:effectLst>
                  <a:outerShdw blurRad="50800" dist="38100" dir="5400000" algn="t" rotWithShape="0">
                    <a:prstClr val="black">
                      <a:alpha val="40000"/>
                    </a:prstClr>
                  </a:outerShdw>
                </a:effectLst>
              </a:rPr>
              <a:t>Delivery Pressure: 0.0barg (atmospheric)</a:t>
            </a:r>
          </a:p>
          <a:p>
            <a:pPr>
              <a:lnSpc>
                <a:spcPct val="130000"/>
              </a:lnSpc>
            </a:pPr>
            <a:r>
              <a:rPr lang="en-CA" sz="800" i="0" dirty="0">
                <a:effectLst>
                  <a:outerShdw blurRad="50800" dist="38100" dir="5400000" algn="t" rotWithShape="0">
                    <a:prstClr val="black">
                      <a:alpha val="40000"/>
                    </a:prstClr>
                  </a:outerShdw>
                </a:effectLst>
              </a:rPr>
              <a:t>Production Rate: ~50% H</a:t>
            </a:r>
            <a:r>
              <a:rPr lang="en-CA" sz="800" i="0" baseline="-25000" dirty="0">
                <a:effectLst>
                  <a:outerShdw blurRad="50800" dist="38100" dir="5400000" algn="t" rotWithShape="0">
                    <a:prstClr val="black">
                      <a:alpha val="40000"/>
                    </a:prstClr>
                  </a:outerShdw>
                </a:effectLst>
              </a:rPr>
              <a:t>2</a:t>
            </a:r>
            <a:r>
              <a:rPr lang="en-CA" sz="800" i="0" dirty="0">
                <a:effectLst>
                  <a:outerShdw blurRad="50800" dist="38100" dir="5400000" algn="t" rotWithShape="0">
                    <a:prstClr val="black">
                      <a:alpha val="40000"/>
                    </a:prstClr>
                  </a:outerShdw>
                </a:effectLst>
              </a:rPr>
              <a:t> rate (0.53Nm</a:t>
            </a:r>
            <a:r>
              <a:rPr lang="en-CA" sz="800" i="0" baseline="30000" dirty="0">
                <a:effectLst>
                  <a:outerShdw blurRad="50800" dist="38100" dir="5400000" algn="t" rotWithShape="0">
                    <a:prstClr val="black">
                      <a:alpha val="40000"/>
                    </a:prstClr>
                  </a:outerShdw>
                </a:effectLst>
              </a:rPr>
              <a:t>3</a:t>
            </a:r>
            <a:r>
              <a:rPr lang="en-CA" sz="800" i="0" dirty="0">
                <a:effectLst>
                  <a:outerShdw blurRad="50800" dist="38100" dir="5400000" algn="t" rotWithShape="0">
                    <a:prstClr val="black">
                      <a:alpha val="40000"/>
                    </a:prstClr>
                  </a:outerShdw>
                </a:effectLst>
              </a:rPr>
              <a:t>/hr) </a:t>
            </a:r>
          </a:p>
          <a:p>
            <a:pPr>
              <a:lnSpc>
                <a:spcPct val="130000"/>
              </a:lnSpc>
            </a:pPr>
            <a:r>
              <a:rPr lang="en-CA" sz="800" i="0" dirty="0">
                <a:effectLst>
                  <a:outerShdw blurRad="50800" dist="38100" dir="5400000" algn="t" rotWithShape="0">
                    <a:prstClr val="black">
                      <a:alpha val="40000"/>
                    </a:prstClr>
                  </a:outerShdw>
                </a:effectLst>
              </a:rPr>
              <a:t>Connection: Open port</a:t>
            </a:r>
          </a:p>
        </p:txBody>
      </p:sp>
      <p:sp>
        <p:nvSpPr>
          <p:cNvPr id="1117" name="AutoShape 841"/>
          <p:cNvSpPr>
            <a:spLocks noChangeArrowheads="1"/>
          </p:cNvSpPr>
          <p:nvPr/>
        </p:nvSpPr>
        <p:spPr bwMode="auto">
          <a:xfrm>
            <a:off x="10027419" y="27884982"/>
            <a:ext cx="2520000" cy="936000"/>
          </a:xfrm>
          <a:prstGeom prst="roundRect">
            <a:avLst>
              <a:gd name="adj" fmla="val 11792"/>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H</a:t>
            </a:r>
            <a:r>
              <a:rPr lang="en-CA" sz="1000" b="1" i="0" cap="small" baseline="-25000" dirty="0">
                <a:effectLst>
                  <a:outerShdw blurRad="50800" dist="38100" dir="5400000" algn="t" rotWithShape="0">
                    <a:prstClr val="black">
                      <a:alpha val="40000"/>
                    </a:prstClr>
                  </a:outerShdw>
                </a:effectLst>
              </a:rPr>
              <a:t>2</a:t>
            </a:r>
            <a:r>
              <a:rPr lang="en-CA" sz="1000" b="1" i="0" cap="small" dirty="0">
                <a:effectLst>
                  <a:outerShdw blurRad="50800" dist="38100" dir="5400000" algn="t" rotWithShape="0">
                    <a:prstClr val="black">
                      <a:alpha val="40000"/>
                    </a:prstClr>
                  </a:outerShdw>
                </a:effectLst>
              </a:rPr>
              <a:t> Product</a:t>
            </a:r>
          </a:p>
          <a:p>
            <a:pPr>
              <a:lnSpc>
                <a:spcPct val="130000"/>
              </a:lnSpc>
            </a:pPr>
            <a:r>
              <a:rPr lang="en-CA" sz="800" i="0" dirty="0">
                <a:effectLst>
                  <a:outerShdw blurRad="50800" dist="38100" dir="5400000" algn="t" rotWithShape="0">
                    <a:prstClr val="black">
                      <a:alpha val="40000"/>
                    </a:prstClr>
                  </a:outerShdw>
                </a:effectLst>
              </a:rPr>
              <a:t>Delivery Pressure (Nominal): 13.8barg (200psi)</a:t>
            </a:r>
          </a:p>
          <a:p>
            <a:pPr>
              <a:lnSpc>
                <a:spcPct val="130000"/>
              </a:lnSpc>
            </a:pPr>
            <a:r>
              <a:rPr lang="en-CA" sz="800" i="0" dirty="0">
                <a:effectLst>
                  <a:outerShdw blurRad="50800" dist="38100" dir="5400000" algn="t" rotWithShape="0">
                    <a:prstClr val="black">
                      <a:alpha val="40000"/>
                    </a:prstClr>
                  </a:outerShdw>
                </a:effectLst>
              </a:rPr>
              <a:t>Production Rate: 1.05Nm</a:t>
            </a:r>
            <a:r>
              <a:rPr lang="en-CA" sz="800" i="0" baseline="30000" dirty="0">
                <a:effectLst>
                  <a:outerShdw blurRad="50800" dist="38100" dir="5400000" algn="t" rotWithShape="0">
                    <a:prstClr val="black">
                      <a:alpha val="40000"/>
                    </a:prstClr>
                  </a:outerShdw>
                </a:effectLst>
              </a:rPr>
              <a:t>3</a:t>
            </a:r>
            <a:r>
              <a:rPr lang="en-CA" sz="800" i="0" dirty="0">
                <a:effectLst>
                  <a:outerShdw blurRad="50800" dist="38100" dir="5400000" algn="t" rotWithShape="0">
                    <a:prstClr val="black">
                      <a:alpha val="40000"/>
                    </a:prstClr>
                  </a:outerShdw>
                </a:effectLst>
              </a:rPr>
              <a:t>/hr </a:t>
            </a:r>
          </a:p>
          <a:p>
            <a:pPr>
              <a:lnSpc>
                <a:spcPct val="130000"/>
              </a:lnSpc>
            </a:pPr>
            <a:r>
              <a:rPr lang="en-CA" sz="800" i="0" dirty="0">
                <a:effectLst>
                  <a:outerShdw blurRad="50800" dist="38100" dir="5400000" algn="t" rotWithShape="0">
                    <a:prstClr val="black">
                      <a:alpha val="40000"/>
                    </a:prstClr>
                  </a:outerShdw>
                </a:effectLst>
              </a:rPr>
              <a:t>Purity: 99.9995%, -65°C </a:t>
            </a:r>
            <a:r>
              <a:rPr lang="en-CA" sz="800" i="0" dirty="0" err="1">
                <a:effectLst>
                  <a:outerShdw blurRad="50800" dist="38100" dir="5400000" algn="t" rotWithShape="0">
                    <a:prstClr val="black">
                      <a:alpha val="40000"/>
                    </a:prstClr>
                  </a:outerShdw>
                </a:effectLst>
              </a:rPr>
              <a:t>Dewpoint</a:t>
            </a:r>
            <a:endParaRPr lang="en-CA" sz="800" i="0" dirty="0">
              <a:effectLst>
                <a:outerShdw blurRad="50800" dist="38100" dir="5400000" algn="t" rotWithShape="0">
                  <a:prstClr val="black">
                    <a:alpha val="40000"/>
                  </a:prstClr>
                </a:outerShdw>
              </a:effectLst>
            </a:endParaRPr>
          </a:p>
          <a:p>
            <a:pPr>
              <a:lnSpc>
                <a:spcPct val="130000"/>
              </a:lnSpc>
            </a:pPr>
            <a:r>
              <a:rPr lang="en-CA" sz="800" i="0" dirty="0">
                <a:effectLst>
                  <a:outerShdw blurRad="50800" dist="38100" dir="5400000" algn="t" rotWithShape="0">
                    <a:prstClr val="black">
                      <a:alpha val="40000"/>
                    </a:prstClr>
                  </a:outerShdw>
                </a:effectLst>
              </a:rPr>
              <a:t>Connection: ¼” CPI Compression Fitting (SS)</a:t>
            </a:r>
          </a:p>
        </p:txBody>
      </p:sp>
      <p:sp>
        <p:nvSpPr>
          <p:cNvPr id="1118" name="AutoShape 844"/>
          <p:cNvSpPr>
            <a:spLocks noChangeArrowheads="1"/>
          </p:cNvSpPr>
          <p:nvPr/>
        </p:nvSpPr>
        <p:spPr bwMode="auto">
          <a:xfrm>
            <a:off x="15212275" y="27884982"/>
            <a:ext cx="2520000" cy="936000"/>
          </a:xfrm>
          <a:prstGeom prst="roundRect">
            <a:avLst>
              <a:gd name="adj" fmla="val 12602"/>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Remote Alarm Contacts</a:t>
            </a:r>
          </a:p>
          <a:p>
            <a:pPr>
              <a:lnSpc>
                <a:spcPct val="130000"/>
              </a:lnSpc>
            </a:pPr>
            <a:r>
              <a:rPr lang="en-CA" sz="800" i="0" dirty="0">
                <a:effectLst>
                  <a:outerShdw blurRad="50800" dist="38100" dir="5400000" algn="t" rotWithShape="0">
                    <a:prstClr val="black">
                      <a:alpha val="40000"/>
                    </a:prstClr>
                  </a:outerShdw>
                </a:effectLst>
              </a:rPr>
              <a:t>Com, NC, and NO contacts are located on pins 1-3 respectively on the 9-pin serial connector located on the back of the HOGEN.</a:t>
            </a:r>
          </a:p>
          <a:p>
            <a:pPr>
              <a:lnSpc>
                <a:spcPct val="130000"/>
              </a:lnSpc>
            </a:pPr>
            <a:r>
              <a:rPr lang="en-CA" sz="800" i="0" dirty="0">
                <a:effectLst>
                  <a:outerShdw blurRad="50800" dist="38100" dir="5400000" algn="t" rotWithShape="0">
                    <a:prstClr val="black">
                      <a:alpha val="40000"/>
                    </a:prstClr>
                  </a:outerShdw>
                </a:effectLst>
              </a:rPr>
              <a:t>Type: Form C Relay, 2A/30VDC rated switching</a:t>
            </a:r>
          </a:p>
        </p:txBody>
      </p:sp>
      <p:sp>
        <p:nvSpPr>
          <p:cNvPr id="1119" name="AutoShape 845"/>
          <p:cNvSpPr>
            <a:spLocks noChangeArrowheads="1"/>
          </p:cNvSpPr>
          <p:nvPr/>
        </p:nvSpPr>
        <p:spPr bwMode="auto">
          <a:xfrm>
            <a:off x="17804283" y="27884982"/>
            <a:ext cx="2520000" cy="936000"/>
          </a:xfrm>
          <a:prstGeom prst="roundRect">
            <a:avLst>
              <a:gd name="adj" fmla="val 17560"/>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RS232 Connection</a:t>
            </a:r>
          </a:p>
          <a:p>
            <a:pPr>
              <a:lnSpc>
                <a:spcPct val="130000"/>
              </a:lnSpc>
            </a:pPr>
            <a:r>
              <a:rPr lang="en-CA" sz="800" i="0" dirty="0">
                <a:effectLst>
                  <a:outerShdw blurRad="50800" dist="38100" dir="5400000" algn="t" rotWithShape="0">
                    <a:prstClr val="black">
                      <a:alpha val="40000"/>
                    </a:prstClr>
                  </a:outerShdw>
                </a:effectLst>
              </a:rPr>
              <a:t>Located on the front of the HOGEN beside the display panel. Used for diagnostic tool</a:t>
            </a:r>
          </a:p>
        </p:txBody>
      </p:sp>
      <p:sp>
        <p:nvSpPr>
          <p:cNvPr id="1120" name="AutoShape 846"/>
          <p:cNvSpPr>
            <a:spLocks noChangeArrowheads="1"/>
          </p:cNvSpPr>
          <p:nvPr/>
        </p:nvSpPr>
        <p:spPr bwMode="auto">
          <a:xfrm>
            <a:off x="12619707" y="28893198"/>
            <a:ext cx="2520000" cy="936000"/>
          </a:xfrm>
          <a:prstGeom prst="roundRect">
            <a:avLst>
              <a:gd name="adj" fmla="val 11792"/>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Ethernet Connection</a:t>
            </a:r>
          </a:p>
          <a:p>
            <a:pPr>
              <a:lnSpc>
                <a:spcPct val="130000"/>
              </a:lnSpc>
            </a:pPr>
            <a:r>
              <a:rPr lang="en-CA" sz="800" i="0" dirty="0">
                <a:effectLst>
                  <a:outerShdw blurRad="50800" dist="38100" dir="5400000" algn="t" rotWithShape="0">
                    <a:prstClr val="black">
                      <a:alpha val="40000"/>
                    </a:prstClr>
                  </a:outerShdw>
                </a:effectLst>
              </a:rPr>
              <a:t>Located on the back of the HOGEN beside the alarm contact connector. Used for remote communication with HOGEN for status and diagnostics.</a:t>
            </a:r>
          </a:p>
        </p:txBody>
      </p:sp>
      <p:sp>
        <p:nvSpPr>
          <p:cNvPr id="1121" name="AutoShape 847"/>
          <p:cNvSpPr>
            <a:spLocks noChangeArrowheads="1"/>
          </p:cNvSpPr>
          <p:nvPr/>
        </p:nvSpPr>
        <p:spPr bwMode="auto">
          <a:xfrm>
            <a:off x="17804563" y="28893198"/>
            <a:ext cx="2520000" cy="936000"/>
          </a:xfrm>
          <a:prstGeom prst="roundRect">
            <a:avLst>
              <a:gd name="adj" fmla="val 20657"/>
            </a:avLst>
          </a:prstGeom>
          <a:solidFill>
            <a:srgbClr val="EAEAEA"/>
          </a:solidFill>
          <a:ln w="19050">
            <a:noFill/>
            <a:round/>
            <a:headEnd/>
            <a:tailEnd/>
          </a:ln>
          <a:effectLst/>
          <a:scene3d>
            <a:camera prst="orthographicFront"/>
            <a:lightRig rig="threePt" dir="t"/>
          </a:scene3d>
          <a:sp3d>
            <a:bevelT/>
          </a:sp3d>
        </p:spPr>
        <p:txBody>
          <a:bodyPr anchor="ctr"/>
          <a:lstStyle/>
          <a:p>
            <a:pPr>
              <a:lnSpc>
                <a:spcPct val="130000"/>
              </a:lnSpc>
            </a:pPr>
            <a:r>
              <a:rPr lang="en-CA" sz="1000" b="1" i="0" cap="small" dirty="0">
                <a:effectLst>
                  <a:outerShdw blurRad="50800" dist="38100" dir="5400000" algn="t" rotWithShape="0">
                    <a:prstClr val="black">
                      <a:alpha val="40000"/>
                    </a:prstClr>
                  </a:outerShdw>
                </a:effectLst>
              </a:rPr>
              <a:t>Heat</a:t>
            </a:r>
          </a:p>
          <a:p>
            <a:pPr>
              <a:lnSpc>
                <a:spcPct val="130000"/>
              </a:lnSpc>
            </a:pPr>
            <a:r>
              <a:rPr lang="en-CA" sz="800" i="0" dirty="0">
                <a:effectLst>
                  <a:outerShdw blurRad="50800" dist="38100" dir="5400000" algn="t" rotWithShape="0">
                    <a:prstClr val="black">
                      <a:alpha val="40000"/>
                    </a:prstClr>
                  </a:outerShdw>
                </a:effectLst>
              </a:rPr>
              <a:t>The PEM cell produces heat during generation.</a:t>
            </a:r>
          </a:p>
          <a:p>
            <a:pPr>
              <a:lnSpc>
                <a:spcPct val="130000"/>
              </a:lnSpc>
            </a:pPr>
            <a:r>
              <a:rPr lang="en-CA" sz="800" i="0" dirty="0">
                <a:effectLst>
                  <a:outerShdw blurRad="50800" dist="38100" dir="5400000" algn="t" rotWithShape="0">
                    <a:prstClr val="black">
                      <a:alpha val="40000"/>
                    </a:prstClr>
                  </a:outerShdw>
                </a:effectLst>
              </a:rPr>
              <a:t>Maximum Heat Load: 4.3kW</a:t>
            </a:r>
          </a:p>
        </p:txBody>
      </p:sp>
      <p:sp>
        <p:nvSpPr>
          <p:cNvPr id="1122" name="AutoShape 831"/>
          <p:cNvSpPr>
            <a:spLocks noChangeArrowheads="1"/>
          </p:cNvSpPr>
          <p:nvPr/>
        </p:nvSpPr>
        <p:spPr bwMode="auto">
          <a:xfrm>
            <a:off x="20055871" y="23210278"/>
            <a:ext cx="236738" cy="236737"/>
          </a:xfrm>
          <a:prstGeom prst="lightningBol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3" name="AutoShape 832"/>
          <p:cNvSpPr>
            <a:spLocks noChangeArrowheads="1"/>
          </p:cNvSpPr>
          <p:nvPr/>
        </p:nvSpPr>
        <p:spPr bwMode="auto">
          <a:xfrm rot="18900000">
            <a:off x="12132740" y="27917260"/>
            <a:ext cx="380550" cy="380550"/>
          </a:xfrm>
          <a:custGeom>
            <a:avLst/>
            <a:gdLst>
              <a:gd name="G0" fmla="+- 6165 0 0"/>
              <a:gd name="G1" fmla="+- 8100 0 0"/>
              <a:gd name="G2" fmla="+- 2700 0 0"/>
              <a:gd name="G3" fmla="+- 9450 0 0"/>
              <a:gd name="G4" fmla="+- 21600 0 8100"/>
              <a:gd name="G5" fmla="+- 21600 0 9450"/>
              <a:gd name="G6" fmla="+- 6165 21600 0"/>
              <a:gd name="G7" fmla="*/ G6 1 2"/>
              <a:gd name="G8" fmla="+- 21600 0 6165"/>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6165" y="6165"/>
                </a:moveTo>
                <a:lnTo>
                  <a:pt x="9450" y="6165"/>
                </a:lnTo>
                <a:lnTo>
                  <a:pt x="9450" y="2700"/>
                </a:lnTo>
                <a:lnTo>
                  <a:pt x="8100" y="2700"/>
                </a:lnTo>
                <a:lnTo>
                  <a:pt x="10800" y="0"/>
                </a:lnTo>
                <a:lnTo>
                  <a:pt x="13500" y="2700"/>
                </a:lnTo>
                <a:lnTo>
                  <a:pt x="12150" y="2700"/>
                </a:lnTo>
                <a:lnTo>
                  <a:pt x="12150" y="6165"/>
                </a:lnTo>
                <a:lnTo>
                  <a:pt x="15435" y="6165"/>
                </a:lnTo>
                <a:lnTo>
                  <a:pt x="15435" y="9450"/>
                </a:lnTo>
                <a:lnTo>
                  <a:pt x="18900" y="9450"/>
                </a:lnTo>
                <a:lnTo>
                  <a:pt x="18900" y="8100"/>
                </a:lnTo>
                <a:lnTo>
                  <a:pt x="21600" y="10800"/>
                </a:lnTo>
                <a:lnTo>
                  <a:pt x="18900" y="13500"/>
                </a:lnTo>
                <a:lnTo>
                  <a:pt x="18900" y="12150"/>
                </a:lnTo>
                <a:lnTo>
                  <a:pt x="15435" y="12150"/>
                </a:lnTo>
                <a:lnTo>
                  <a:pt x="15435" y="15435"/>
                </a:lnTo>
                <a:lnTo>
                  <a:pt x="12150" y="15435"/>
                </a:lnTo>
                <a:lnTo>
                  <a:pt x="12150" y="18900"/>
                </a:lnTo>
                <a:lnTo>
                  <a:pt x="13500" y="18900"/>
                </a:lnTo>
                <a:lnTo>
                  <a:pt x="10800" y="21600"/>
                </a:lnTo>
                <a:lnTo>
                  <a:pt x="8100" y="18900"/>
                </a:lnTo>
                <a:lnTo>
                  <a:pt x="9450" y="18900"/>
                </a:lnTo>
                <a:lnTo>
                  <a:pt x="9450" y="15435"/>
                </a:lnTo>
                <a:lnTo>
                  <a:pt x="6165" y="15435"/>
                </a:lnTo>
                <a:lnTo>
                  <a:pt x="6165" y="12150"/>
                </a:lnTo>
                <a:lnTo>
                  <a:pt x="2700" y="12150"/>
                </a:lnTo>
                <a:lnTo>
                  <a:pt x="2700" y="13500"/>
                </a:lnTo>
                <a:lnTo>
                  <a:pt x="0" y="10800"/>
                </a:lnTo>
                <a:lnTo>
                  <a:pt x="2700" y="8100"/>
                </a:lnTo>
                <a:lnTo>
                  <a:pt x="2700" y="9450"/>
                </a:lnTo>
                <a:lnTo>
                  <a:pt x="6165" y="9450"/>
                </a:lnTo>
                <a:close/>
              </a:path>
            </a:pathLst>
          </a:cu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4" name="AutoShape 833"/>
          <p:cNvSpPr>
            <a:spLocks noChangeArrowheads="1"/>
          </p:cNvSpPr>
          <p:nvPr/>
        </p:nvSpPr>
        <p:spPr bwMode="auto">
          <a:xfrm rot="10800000">
            <a:off x="20035233" y="24446940"/>
            <a:ext cx="236737" cy="236738"/>
          </a:xfrm>
          <a:prstGeom prst="flowChartDocumen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5" name="AutoShape 848"/>
          <p:cNvSpPr>
            <a:spLocks noChangeArrowheads="1"/>
          </p:cNvSpPr>
          <p:nvPr/>
        </p:nvSpPr>
        <p:spPr bwMode="auto">
          <a:xfrm>
            <a:off x="20054283" y="25802666"/>
            <a:ext cx="236737" cy="236738"/>
          </a:xfrm>
          <a:prstGeom prst="lightningBol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6" name="AutoShape 849"/>
          <p:cNvSpPr>
            <a:spLocks noChangeArrowheads="1"/>
          </p:cNvSpPr>
          <p:nvPr/>
        </p:nvSpPr>
        <p:spPr bwMode="auto">
          <a:xfrm rot="18900000">
            <a:off x="14728132" y="27918848"/>
            <a:ext cx="380550" cy="380550"/>
          </a:xfrm>
          <a:custGeom>
            <a:avLst/>
            <a:gdLst>
              <a:gd name="G0" fmla="+- 6165 0 0"/>
              <a:gd name="G1" fmla="+- 8100 0 0"/>
              <a:gd name="G2" fmla="+- 2700 0 0"/>
              <a:gd name="G3" fmla="+- 9450 0 0"/>
              <a:gd name="G4" fmla="+- 21600 0 8100"/>
              <a:gd name="G5" fmla="+- 21600 0 9450"/>
              <a:gd name="G6" fmla="+- 6165 21600 0"/>
              <a:gd name="G7" fmla="*/ G6 1 2"/>
              <a:gd name="G8" fmla="+- 21600 0 6165"/>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6165" y="6165"/>
                </a:moveTo>
                <a:lnTo>
                  <a:pt x="9450" y="6165"/>
                </a:lnTo>
                <a:lnTo>
                  <a:pt x="9450" y="2700"/>
                </a:lnTo>
                <a:lnTo>
                  <a:pt x="8100" y="2700"/>
                </a:lnTo>
                <a:lnTo>
                  <a:pt x="10800" y="0"/>
                </a:lnTo>
                <a:lnTo>
                  <a:pt x="13500" y="2700"/>
                </a:lnTo>
                <a:lnTo>
                  <a:pt x="12150" y="2700"/>
                </a:lnTo>
                <a:lnTo>
                  <a:pt x="12150" y="6165"/>
                </a:lnTo>
                <a:lnTo>
                  <a:pt x="15435" y="6165"/>
                </a:lnTo>
                <a:lnTo>
                  <a:pt x="15435" y="9450"/>
                </a:lnTo>
                <a:lnTo>
                  <a:pt x="18900" y="9450"/>
                </a:lnTo>
                <a:lnTo>
                  <a:pt x="18900" y="8100"/>
                </a:lnTo>
                <a:lnTo>
                  <a:pt x="21600" y="10800"/>
                </a:lnTo>
                <a:lnTo>
                  <a:pt x="18900" y="13500"/>
                </a:lnTo>
                <a:lnTo>
                  <a:pt x="18900" y="12150"/>
                </a:lnTo>
                <a:lnTo>
                  <a:pt x="15435" y="12150"/>
                </a:lnTo>
                <a:lnTo>
                  <a:pt x="15435" y="15435"/>
                </a:lnTo>
                <a:lnTo>
                  <a:pt x="12150" y="15435"/>
                </a:lnTo>
                <a:lnTo>
                  <a:pt x="12150" y="18900"/>
                </a:lnTo>
                <a:lnTo>
                  <a:pt x="13500" y="18900"/>
                </a:lnTo>
                <a:lnTo>
                  <a:pt x="10800" y="21600"/>
                </a:lnTo>
                <a:lnTo>
                  <a:pt x="8100" y="18900"/>
                </a:lnTo>
                <a:lnTo>
                  <a:pt x="9450" y="18900"/>
                </a:lnTo>
                <a:lnTo>
                  <a:pt x="9450" y="15435"/>
                </a:lnTo>
                <a:lnTo>
                  <a:pt x="6165" y="15435"/>
                </a:lnTo>
                <a:lnTo>
                  <a:pt x="6165" y="12150"/>
                </a:lnTo>
                <a:lnTo>
                  <a:pt x="2700" y="12150"/>
                </a:lnTo>
                <a:lnTo>
                  <a:pt x="2700" y="13500"/>
                </a:lnTo>
                <a:lnTo>
                  <a:pt x="0" y="10800"/>
                </a:lnTo>
                <a:lnTo>
                  <a:pt x="2700" y="8100"/>
                </a:lnTo>
                <a:lnTo>
                  <a:pt x="2700" y="9450"/>
                </a:lnTo>
                <a:lnTo>
                  <a:pt x="6165" y="9450"/>
                </a:lnTo>
                <a:close/>
              </a:path>
            </a:pathLst>
          </a:cu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7" name="AutoShape 850"/>
          <p:cNvSpPr>
            <a:spLocks noChangeArrowheads="1"/>
          </p:cNvSpPr>
          <p:nvPr/>
        </p:nvSpPr>
        <p:spPr bwMode="auto">
          <a:xfrm rot="18900000">
            <a:off x="12118452" y="28933414"/>
            <a:ext cx="380550" cy="380550"/>
          </a:xfrm>
          <a:custGeom>
            <a:avLst/>
            <a:gdLst>
              <a:gd name="G0" fmla="+- 6165 0 0"/>
              <a:gd name="G1" fmla="+- 8100 0 0"/>
              <a:gd name="G2" fmla="+- 2700 0 0"/>
              <a:gd name="G3" fmla="+- 9450 0 0"/>
              <a:gd name="G4" fmla="+- 21600 0 8100"/>
              <a:gd name="G5" fmla="+- 21600 0 9450"/>
              <a:gd name="G6" fmla="+- 6165 21600 0"/>
              <a:gd name="G7" fmla="*/ G6 1 2"/>
              <a:gd name="G8" fmla="+- 21600 0 6165"/>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6165" y="6165"/>
                </a:moveTo>
                <a:lnTo>
                  <a:pt x="9450" y="6165"/>
                </a:lnTo>
                <a:lnTo>
                  <a:pt x="9450" y="2700"/>
                </a:lnTo>
                <a:lnTo>
                  <a:pt x="8100" y="2700"/>
                </a:lnTo>
                <a:lnTo>
                  <a:pt x="10800" y="0"/>
                </a:lnTo>
                <a:lnTo>
                  <a:pt x="13500" y="2700"/>
                </a:lnTo>
                <a:lnTo>
                  <a:pt x="12150" y="2700"/>
                </a:lnTo>
                <a:lnTo>
                  <a:pt x="12150" y="6165"/>
                </a:lnTo>
                <a:lnTo>
                  <a:pt x="15435" y="6165"/>
                </a:lnTo>
                <a:lnTo>
                  <a:pt x="15435" y="9450"/>
                </a:lnTo>
                <a:lnTo>
                  <a:pt x="18900" y="9450"/>
                </a:lnTo>
                <a:lnTo>
                  <a:pt x="18900" y="8100"/>
                </a:lnTo>
                <a:lnTo>
                  <a:pt x="21600" y="10800"/>
                </a:lnTo>
                <a:lnTo>
                  <a:pt x="18900" y="13500"/>
                </a:lnTo>
                <a:lnTo>
                  <a:pt x="18900" y="12150"/>
                </a:lnTo>
                <a:lnTo>
                  <a:pt x="15435" y="12150"/>
                </a:lnTo>
                <a:lnTo>
                  <a:pt x="15435" y="15435"/>
                </a:lnTo>
                <a:lnTo>
                  <a:pt x="12150" y="15435"/>
                </a:lnTo>
                <a:lnTo>
                  <a:pt x="12150" y="18900"/>
                </a:lnTo>
                <a:lnTo>
                  <a:pt x="13500" y="18900"/>
                </a:lnTo>
                <a:lnTo>
                  <a:pt x="10800" y="21600"/>
                </a:lnTo>
                <a:lnTo>
                  <a:pt x="8100" y="18900"/>
                </a:lnTo>
                <a:lnTo>
                  <a:pt x="9450" y="18900"/>
                </a:lnTo>
                <a:lnTo>
                  <a:pt x="9450" y="15435"/>
                </a:lnTo>
                <a:lnTo>
                  <a:pt x="6165" y="15435"/>
                </a:lnTo>
                <a:lnTo>
                  <a:pt x="6165" y="12150"/>
                </a:lnTo>
                <a:lnTo>
                  <a:pt x="2700" y="12150"/>
                </a:lnTo>
                <a:lnTo>
                  <a:pt x="2700" y="13500"/>
                </a:lnTo>
                <a:lnTo>
                  <a:pt x="0" y="10800"/>
                </a:lnTo>
                <a:lnTo>
                  <a:pt x="2700" y="8100"/>
                </a:lnTo>
                <a:lnTo>
                  <a:pt x="2700" y="9450"/>
                </a:lnTo>
                <a:lnTo>
                  <a:pt x="6165" y="9450"/>
                </a:lnTo>
                <a:close/>
              </a:path>
            </a:pathLst>
          </a:cu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8" name="AutoShape 851"/>
          <p:cNvSpPr>
            <a:spLocks noChangeArrowheads="1"/>
          </p:cNvSpPr>
          <p:nvPr/>
        </p:nvSpPr>
        <p:spPr bwMode="auto">
          <a:xfrm rot="18900000">
            <a:off x="17320349" y="28927064"/>
            <a:ext cx="380550" cy="380550"/>
          </a:xfrm>
          <a:custGeom>
            <a:avLst/>
            <a:gdLst>
              <a:gd name="G0" fmla="+- 6165 0 0"/>
              <a:gd name="G1" fmla="+- 8100 0 0"/>
              <a:gd name="G2" fmla="+- 2700 0 0"/>
              <a:gd name="G3" fmla="+- 9450 0 0"/>
              <a:gd name="G4" fmla="+- 21600 0 8100"/>
              <a:gd name="G5" fmla="+- 21600 0 9450"/>
              <a:gd name="G6" fmla="+- 6165 21600 0"/>
              <a:gd name="G7" fmla="*/ G6 1 2"/>
              <a:gd name="G8" fmla="+- 21600 0 6165"/>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6165" y="6165"/>
                </a:moveTo>
                <a:lnTo>
                  <a:pt x="9450" y="6165"/>
                </a:lnTo>
                <a:lnTo>
                  <a:pt x="9450" y="2700"/>
                </a:lnTo>
                <a:lnTo>
                  <a:pt x="8100" y="2700"/>
                </a:lnTo>
                <a:lnTo>
                  <a:pt x="10800" y="0"/>
                </a:lnTo>
                <a:lnTo>
                  <a:pt x="13500" y="2700"/>
                </a:lnTo>
                <a:lnTo>
                  <a:pt x="12150" y="2700"/>
                </a:lnTo>
                <a:lnTo>
                  <a:pt x="12150" y="6165"/>
                </a:lnTo>
                <a:lnTo>
                  <a:pt x="15435" y="6165"/>
                </a:lnTo>
                <a:lnTo>
                  <a:pt x="15435" y="9450"/>
                </a:lnTo>
                <a:lnTo>
                  <a:pt x="18900" y="9450"/>
                </a:lnTo>
                <a:lnTo>
                  <a:pt x="18900" y="8100"/>
                </a:lnTo>
                <a:lnTo>
                  <a:pt x="21600" y="10800"/>
                </a:lnTo>
                <a:lnTo>
                  <a:pt x="18900" y="13500"/>
                </a:lnTo>
                <a:lnTo>
                  <a:pt x="18900" y="12150"/>
                </a:lnTo>
                <a:lnTo>
                  <a:pt x="15435" y="12150"/>
                </a:lnTo>
                <a:lnTo>
                  <a:pt x="15435" y="15435"/>
                </a:lnTo>
                <a:lnTo>
                  <a:pt x="12150" y="15435"/>
                </a:lnTo>
                <a:lnTo>
                  <a:pt x="12150" y="18900"/>
                </a:lnTo>
                <a:lnTo>
                  <a:pt x="13500" y="18900"/>
                </a:lnTo>
                <a:lnTo>
                  <a:pt x="10800" y="21600"/>
                </a:lnTo>
                <a:lnTo>
                  <a:pt x="8100" y="18900"/>
                </a:lnTo>
                <a:lnTo>
                  <a:pt x="9450" y="18900"/>
                </a:lnTo>
                <a:lnTo>
                  <a:pt x="9450" y="15435"/>
                </a:lnTo>
                <a:lnTo>
                  <a:pt x="6165" y="15435"/>
                </a:lnTo>
                <a:lnTo>
                  <a:pt x="6165" y="12150"/>
                </a:lnTo>
                <a:lnTo>
                  <a:pt x="2700" y="12150"/>
                </a:lnTo>
                <a:lnTo>
                  <a:pt x="2700" y="13500"/>
                </a:lnTo>
                <a:lnTo>
                  <a:pt x="0" y="10800"/>
                </a:lnTo>
                <a:lnTo>
                  <a:pt x="2700" y="8100"/>
                </a:lnTo>
                <a:lnTo>
                  <a:pt x="2700" y="9450"/>
                </a:lnTo>
                <a:lnTo>
                  <a:pt x="6165" y="9450"/>
                </a:lnTo>
                <a:close/>
              </a:path>
            </a:pathLst>
          </a:cu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29" name="AutoShape 852"/>
          <p:cNvSpPr>
            <a:spLocks noChangeArrowheads="1"/>
          </p:cNvSpPr>
          <p:nvPr/>
        </p:nvSpPr>
        <p:spPr bwMode="auto">
          <a:xfrm>
            <a:off x="17394955" y="27937859"/>
            <a:ext cx="236738" cy="236737"/>
          </a:xfrm>
          <a:prstGeom prst="lightningBol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30" name="AutoShape 853"/>
          <p:cNvSpPr>
            <a:spLocks noChangeArrowheads="1"/>
          </p:cNvSpPr>
          <p:nvPr/>
        </p:nvSpPr>
        <p:spPr bwMode="auto">
          <a:xfrm>
            <a:off x="19958668" y="27947385"/>
            <a:ext cx="236738" cy="236738"/>
          </a:xfrm>
          <a:prstGeom prst="lightningBol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31" name="AutoShape 854"/>
          <p:cNvSpPr>
            <a:spLocks noChangeArrowheads="1"/>
          </p:cNvSpPr>
          <p:nvPr/>
        </p:nvSpPr>
        <p:spPr bwMode="auto">
          <a:xfrm>
            <a:off x="14810357" y="28935087"/>
            <a:ext cx="236738" cy="236738"/>
          </a:xfrm>
          <a:prstGeom prst="lightningBolt">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32" name="AutoShape 855"/>
          <p:cNvSpPr>
            <a:spLocks noChangeArrowheads="1"/>
          </p:cNvSpPr>
          <p:nvPr/>
        </p:nvSpPr>
        <p:spPr bwMode="auto">
          <a:xfrm>
            <a:off x="19948909" y="28947662"/>
            <a:ext cx="241163" cy="241163"/>
          </a:xfrm>
          <a:prstGeom prst="flowChartMagneticTape">
            <a:avLst/>
          </a:prstGeom>
          <a:solidFill>
            <a:schemeClr val="tx1">
              <a:lumMod val="50000"/>
              <a:lumOff val="50000"/>
            </a:schemeClr>
          </a:solidFill>
          <a:ln w="1270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33" name="AutoShape 856"/>
          <p:cNvSpPr>
            <a:spLocks noChangeArrowheads="1"/>
          </p:cNvSpPr>
          <p:nvPr/>
        </p:nvSpPr>
        <p:spPr bwMode="auto">
          <a:xfrm rot="5400000">
            <a:off x="18733057" y="26524160"/>
            <a:ext cx="791591" cy="1497013"/>
          </a:xfrm>
          <a:prstGeom prst="rightArrow">
            <a:avLst>
              <a:gd name="adj1" fmla="val 68185"/>
              <a:gd name="adj2" fmla="val 48162"/>
            </a:avLst>
          </a:prstGeom>
          <a:solidFill>
            <a:srgbClr val="FF6600"/>
          </a:solidFill>
          <a:ln w="19050" algn="ctr">
            <a:noFill/>
            <a:miter lim="800000"/>
            <a:headEnd/>
            <a:tailEnd/>
          </a:ln>
          <a:effectLst/>
          <a:scene3d>
            <a:camera prst="orthographicFront"/>
            <a:lightRig rig="threePt" dir="t"/>
          </a:scene3d>
          <a:sp3d>
            <a:bevelT/>
          </a:sp3d>
        </p:spPr>
        <p:txBody>
          <a:bodyPr wrap="none" lIns="45720" rIns="45720" anchor="ctr"/>
          <a:lstStyle/>
          <a:p>
            <a:endParaRPr lang="en-CA">
              <a:effectLst>
                <a:outerShdw blurRad="50800" dist="38100" dir="5400000" algn="t" rotWithShape="0">
                  <a:prstClr val="black">
                    <a:alpha val="40000"/>
                  </a:prstClr>
                </a:outerShdw>
              </a:effectLst>
            </a:endParaRPr>
          </a:p>
        </p:txBody>
      </p:sp>
      <p:sp>
        <p:nvSpPr>
          <p:cNvPr id="1136" name="AutoShape 6"/>
          <p:cNvSpPr>
            <a:spLocks noChangeArrowheads="1"/>
          </p:cNvSpPr>
          <p:nvPr/>
        </p:nvSpPr>
        <p:spPr bwMode="auto">
          <a:xfrm>
            <a:off x="21332675" y="12661528"/>
            <a:ext cx="8424936" cy="3486150"/>
          </a:xfrm>
          <a:prstGeom prst="roundRect">
            <a:avLst>
              <a:gd name="adj" fmla="val 5361"/>
            </a:avLst>
          </a:prstGeom>
          <a:solidFill>
            <a:schemeClr val="bg1">
              <a:lumMod val="85000"/>
              <a:alpha val="71000"/>
            </a:schemeClr>
          </a:solidFill>
          <a:ln w="19050">
            <a:noFill/>
            <a:round/>
            <a:headEnd/>
            <a:tailEnd/>
          </a:ln>
          <a:effectLst/>
          <a:scene3d>
            <a:camera prst="orthographicFront"/>
            <a:lightRig rig="threePt" dir="t"/>
          </a:scene3d>
          <a:sp3d prstMaterial="dkEdge">
            <a:bevelT/>
          </a:sp3d>
        </p:spPr>
        <p:txBody>
          <a:bodyPr/>
          <a:lstStyle/>
          <a:p>
            <a:pPr algn="ctr">
              <a:lnSpc>
                <a:spcPct val="80000"/>
              </a:lnSpc>
            </a:pPr>
            <a:r>
              <a:rPr lang="en-CA" sz="1200" b="1"/>
              <a:t>Internal PPH:</a:t>
            </a:r>
          </a:p>
        </p:txBody>
      </p:sp>
      <p:sp>
        <p:nvSpPr>
          <p:cNvPr id="1137" name="AutoShape 7"/>
          <p:cNvSpPr>
            <a:spLocks noChangeArrowheads="1"/>
          </p:cNvSpPr>
          <p:nvPr/>
        </p:nvSpPr>
        <p:spPr bwMode="auto">
          <a:xfrm>
            <a:off x="25581603" y="12979326"/>
            <a:ext cx="4104000" cy="1512000"/>
          </a:xfrm>
          <a:prstGeom prst="roundRect">
            <a:avLst>
              <a:gd name="adj" fmla="val 11120"/>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lIns="36000" tIns="36000" rIns="1692000" bIns="36000" anchor="t" anchorCtr="0"/>
          <a:lstStyle/>
          <a:p>
            <a:pPr>
              <a:lnSpc>
                <a:spcPct val="120000"/>
              </a:lnSpc>
            </a:pPr>
            <a:r>
              <a:rPr lang="en-CA" sz="1000" b="1" i="0" dirty="0">
                <a:effectLst>
                  <a:outerShdw blurRad="25400" dist="12700" dir="5400000" algn="t" rotWithShape="0">
                    <a:prstClr val="black">
                      <a:alpha val="25000"/>
                    </a:prstClr>
                  </a:outerShdw>
                </a:effectLst>
              </a:rPr>
              <a:t>Fort Smith, NT – 1979</a:t>
            </a:r>
          </a:p>
          <a:p>
            <a:pPr>
              <a:lnSpc>
                <a:spcPct val="120000"/>
              </a:lnSpc>
              <a:buFontTx/>
              <a:buChar char="•"/>
            </a:pPr>
            <a:r>
              <a:rPr lang="en-CA" sz="800" dirty="0" smtClean="0">
                <a:effectLst>
                  <a:outerShdw blurRad="25400" dist="12700" dir="5400000" algn="t" rotWithShape="0">
                    <a:prstClr val="black">
                      <a:alpha val="25000"/>
                    </a:prstClr>
                  </a:outerShdw>
                </a:effectLst>
              </a:rPr>
              <a:t> During balloon fill, a full balloon lifted off the filler nozzle and was propelled toward the ceiling.</a:t>
            </a:r>
          </a:p>
          <a:p>
            <a:pPr>
              <a:lnSpc>
                <a:spcPct val="120000"/>
              </a:lnSpc>
              <a:buFontTx/>
              <a:buChar char="•"/>
            </a:pPr>
            <a:r>
              <a:rPr lang="en-CA" sz="800" dirty="0" smtClean="0">
                <a:effectLst>
                  <a:outerShdw blurRad="25400" dist="12700" dir="5400000" algn="t" rotWithShape="0">
                    <a:prstClr val="black">
                      <a:alpha val="25000"/>
                    </a:prstClr>
                  </a:outerShdw>
                </a:effectLst>
              </a:rPr>
              <a:t> The hydrogen was trapped in the building and ignited by an unknown source.</a:t>
            </a:r>
          </a:p>
          <a:p>
            <a:pPr>
              <a:lnSpc>
                <a:spcPct val="120000"/>
              </a:lnSpc>
              <a:buFontTx/>
              <a:buChar char="•"/>
            </a:pPr>
            <a:r>
              <a:rPr lang="en-CA" sz="800" dirty="0" smtClean="0">
                <a:effectLst>
                  <a:outerShdw blurRad="25400" dist="12700" dir="5400000" algn="t" rotWithShape="0">
                    <a:prstClr val="black">
                      <a:alpha val="25000"/>
                    </a:prstClr>
                  </a:outerShdw>
                </a:effectLst>
              </a:rPr>
              <a:t> The pressure wave pushed the walls of the building outward also entering the generation room..</a:t>
            </a:r>
          </a:p>
          <a:p>
            <a:pPr>
              <a:lnSpc>
                <a:spcPct val="120000"/>
              </a:lnSpc>
              <a:buFontTx/>
              <a:buChar char="•"/>
            </a:pPr>
            <a:r>
              <a:rPr lang="en-CA" sz="800" dirty="0" smtClean="0">
                <a:effectLst>
                  <a:outerShdw blurRad="25400" dist="12700" dir="5400000" algn="t" rotWithShape="0">
                    <a:prstClr val="black">
                      <a:alpha val="25000"/>
                    </a:prstClr>
                  </a:outerShdw>
                </a:effectLst>
              </a:rPr>
              <a:t> No serious injuries were reported.</a:t>
            </a:r>
            <a:endParaRPr lang="el-GR" sz="800" dirty="0">
              <a:effectLst>
                <a:outerShdw blurRad="25400" dist="12700" dir="5400000" algn="t" rotWithShape="0">
                  <a:prstClr val="black">
                    <a:alpha val="25000"/>
                  </a:prstClr>
                </a:outerShdw>
              </a:effectLst>
            </a:endParaRPr>
          </a:p>
        </p:txBody>
      </p:sp>
      <p:sp>
        <p:nvSpPr>
          <p:cNvPr id="1139" name="AutoShape 9"/>
          <p:cNvSpPr>
            <a:spLocks noChangeArrowheads="1"/>
          </p:cNvSpPr>
          <p:nvPr/>
        </p:nvSpPr>
        <p:spPr bwMode="auto">
          <a:xfrm>
            <a:off x="21404683" y="14563502"/>
            <a:ext cx="4104000" cy="1512000"/>
          </a:xfrm>
          <a:prstGeom prst="roundRect">
            <a:avLst>
              <a:gd name="adj" fmla="val 8419"/>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lIns="36000" tIns="36000" rIns="864000" bIns="36000" anchor="t" anchorCtr="0"/>
          <a:lstStyle/>
          <a:p>
            <a:pPr>
              <a:lnSpc>
                <a:spcPct val="120000"/>
              </a:lnSpc>
            </a:pPr>
            <a:r>
              <a:rPr lang="en-CA" sz="1000" b="1" i="0" dirty="0">
                <a:effectLst>
                  <a:outerShdw blurRad="25400" dist="12700" dir="5400000" algn="t" rotWithShape="0">
                    <a:prstClr val="black">
                      <a:alpha val="25000"/>
                    </a:prstClr>
                  </a:outerShdw>
                </a:effectLst>
              </a:rPr>
              <a:t>Cambridge Bay, NU – 1970’s</a:t>
            </a:r>
          </a:p>
          <a:p>
            <a:pPr>
              <a:lnSpc>
                <a:spcPct val="120000"/>
              </a:lnSpc>
              <a:buFontTx/>
              <a:buChar char="•"/>
            </a:pPr>
            <a:r>
              <a:rPr lang="en-CA" sz="800" dirty="0" smtClean="0">
                <a:effectLst>
                  <a:outerShdw blurRad="25400" dist="12700" dir="5400000" algn="t" rotWithShape="0">
                    <a:prstClr val="black">
                      <a:alpha val="25000"/>
                    </a:prstClr>
                  </a:outerShdw>
                </a:effectLst>
              </a:rPr>
              <a:t> Occurred in the generation room, no operator onsite during incident</a:t>
            </a:r>
          </a:p>
          <a:p>
            <a:pPr>
              <a:lnSpc>
                <a:spcPct val="120000"/>
              </a:lnSpc>
              <a:buFontTx/>
              <a:buChar char="•"/>
            </a:pPr>
            <a:r>
              <a:rPr lang="en-CA" sz="800" dirty="0" smtClean="0">
                <a:effectLst>
                  <a:outerShdw blurRad="25400" dist="12700" dir="5400000" algn="t" rotWithShape="0">
                    <a:prstClr val="black">
                      <a:alpha val="25000"/>
                    </a:prstClr>
                  </a:outerShdw>
                </a:effectLst>
              </a:rPr>
              <a:t> Room heating failed causing temperatures to drop below freezing</a:t>
            </a:r>
          </a:p>
          <a:p>
            <a:pPr>
              <a:lnSpc>
                <a:spcPct val="120000"/>
              </a:lnSpc>
              <a:buFontTx/>
              <a:buChar char="•"/>
            </a:pPr>
            <a:r>
              <a:rPr lang="en-CA" sz="800" dirty="0" smtClean="0">
                <a:effectLst>
                  <a:outerShdw blurRad="25400" dist="12700" dir="5400000" algn="t" rotWithShape="0">
                    <a:prstClr val="black">
                      <a:alpha val="25000"/>
                    </a:prstClr>
                  </a:outerShdw>
                </a:effectLst>
              </a:rPr>
              <a:t> Water condensed out of the ‘wet hydrogen’ and collected at the bottom of the tank, eventually freezing and bursting a drain pipe</a:t>
            </a:r>
          </a:p>
          <a:p>
            <a:pPr>
              <a:lnSpc>
                <a:spcPct val="120000"/>
              </a:lnSpc>
              <a:buFontTx/>
              <a:buChar char="•"/>
            </a:pPr>
            <a:r>
              <a:rPr lang="en-CA" sz="800" dirty="0" smtClean="0">
                <a:effectLst>
                  <a:outerShdw blurRad="25400" dist="12700" dir="5400000" algn="t" rotWithShape="0">
                    <a:prstClr val="black">
                      <a:alpha val="25000"/>
                    </a:prstClr>
                  </a:outerShdw>
                </a:effectLst>
              </a:rPr>
              <a:t> Hydrogen at 6.9bar then pushed the water out of the tank and escaped into the generation room.</a:t>
            </a:r>
          </a:p>
          <a:p>
            <a:pPr>
              <a:lnSpc>
                <a:spcPct val="120000"/>
              </a:lnSpc>
              <a:buFontTx/>
              <a:buChar char="•"/>
            </a:pPr>
            <a:r>
              <a:rPr lang="en-CA" sz="800" dirty="0" smtClean="0">
                <a:effectLst>
                  <a:outerShdw blurRad="25400" dist="12700" dir="5400000" algn="t" rotWithShape="0">
                    <a:prstClr val="black">
                      <a:alpha val="25000"/>
                    </a:prstClr>
                  </a:outerShdw>
                </a:effectLst>
              </a:rPr>
              <a:t> No ignition occurred and hydrogen had dispersed before operator arrived.</a:t>
            </a:r>
            <a:endParaRPr lang="en-CA" sz="800" dirty="0">
              <a:effectLst>
                <a:outerShdw blurRad="25400" dist="12700" dir="5400000" algn="t" rotWithShape="0">
                  <a:prstClr val="black">
                    <a:alpha val="25000"/>
                  </a:prstClr>
                </a:outerShdw>
              </a:effectLst>
            </a:endParaRPr>
          </a:p>
        </p:txBody>
      </p:sp>
      <p:sp>
        <p:nvSpPr>
          <p:cNvPr id="1140" name="AutoShape 10"/>
          <p:cNvSpPr>
            <a:spLocks noChangeArrowheads="1"/>
          </p:cNvSpPr>
          <p:nvPr/>
        </p:nvSpPr>
        <p:spPr bwMode="auto">
          <a:xfrm>
            <a:off x="25581603" y="14563502"/>
            <a:ext cx="4104000" cy="1512000"/>
          </a:xfrm>
          <a:prstGeom prst="roundRect">
            <a:avLst>
              <a:gd name="adj" fmla="val 9426"/>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lIns="36000" tIns="36000" rIns="1044000" bIns="36000" anchor="t" anchorCtr="0"/>
          <a:lstStyle/>
          <a:p>
            <a:pPr>
              <a:lnSpc>
                <a:spcPct val="120000"/>
              </a:lnSpc>
            </a:pPr>
            <a:r>
              <a:rPr lang="en-CA" sz="1000" b="1" i="0" dirty="0">
                <a:effectLst>
                  <a:outerShdw blurRad="25400" dist="12700" dir="5400000" algn="t" rotWithShape="0">
                    <a:prstClr val="black">
                      <a:alpha val="25000"/>
                    </a:prstClr>
                  </a:outerShdw>
                </a:effectLst>
              </a:rPr>
              <a:t>Corral Harbour, NU – 1970’s</a:t>
            </a:r>
          </a:p>
          <a:p>
            <a:pPr>
              <a:lnSpc>
                <a:spcPct val="120000"/>
              </a:lnSpc>
              <a:buFontTx/>
              <a:buChar char="•"/>
            </a:pPr>
            <a:r>
              <a:rPr lang="en-CA" sz="800" dirty="0" smtClean="0">
                <a:effectLst>
                  <a:outerShdw blurRad="25400" dist="12700" dir="5400000" algn="t" rotWithShape="0">
                    <a:prstClr val="black">
                      <a:alpha val="25000"/>
                    </a:prstClr>
                  </a:outerShdw>
                </a:effectLst>
              </a:rPr>
              <a:t> A fire was detected by the operator in the wall vent heater.</a:t>
            </a:r>
          </a:p>
          <a:p>
            <a:pPr>
              <a:lnSpc>
                <a:spcPct val="120000"/>
              </a:lnSpc>
              <a:buFontTx/>
              <a:buChar char="•"/>
            </a:pPr>
            <a:r>
              <a:rPr lang="en-CA" sz="800" dirty="0" smtClean="0">
                <a:effectLst>
                  <a:outerShdw blurRad="25400" dist="12700" dir="5400000" algn="t" rotWithShape="0">
                    <a:prstClr val="black">
                      <a:alpha val="25000"/>
                    </a:prstClr>
                  </a:outerShdw>
                </a:effectLst>
              </a:rPr>
              <a:t> O</a:t>
            </a:r>
            <a:r>
              <a:rPr lang="en-CA" sz="800" baseline="-25000" dirty="0" smtClean="0">
                <a:effectLst>
                  <a:outerShdw blurRad="25400" dist="12700" dir="5400000" algn="t" rotWithShape="0">
                    <a:prstClr val="black">
                      <a:alpha val="25000"/>
                    </a:prstClr>
                  </a:outerShdw>
                </a:effectLst>
              </a:rPr>
              <a:t>2</a:t>
            </a:r>
            <a:r>
              <a:rPr lang="en-CA" sz="800" dirty="0" smtClean="0">
                <a:effectLst>
                  <a:outerShdw blurRad="25400" dist="12700" dir="5400000" algn="t" rotWithShape="0">
                    <a:prstClr val="black">
                      <a:alpha val="25000"/>
                    </a:prstClr>
                  </a:outerShdw>
                </a:effectLst>
              </a:rPr>
              <a:t> and H</a:t>
            </a:r>
            <a:r>
              <a:rPr lang="en-CA" sz="800" baseline="-25000" dirty="0" smtClean="0">
                <a:effectLst>
                  <a:outerShdw blurRad="25400" dist="12700" dir="5400000" algn="t" rotWithShape="0">
                    <a:prstClr val="black">
                      <a:alpha val="25000"/>
                    </a:prstClr>
                  </a:outerShdw>
                </a:effectLst>
              </a:rPr>
              <a:t>2</a:t>
            </a:r>
            <a:r>
              <a:rPr lang="en-CA" sz="800" dirty="0" smtClean="0">
                <a:effectLst>
                  <a:outerShdw blurRad="25400" dist="12700" dir="5400000" algn="t" rotWithShape="0">
                    <a:prstClr val="black">
                      <a:alpha val="25000"/>
                    </a:prstClr>
                  </a:outerShdw>
                </a:effectLst>
              </a:rPr>
              <a:t> by-products were vented outside the generator room into the atmosphere side by side.</a:t>
            </a:r>
          </a:p>
          <a:p>
            <a:pPr>
              <a:lnSpc>
                <a:spcPct val="120000"/>
              </a:lnSpc>
              <a:buFontTx/>
              <a:buChar char="•"/>
            </a:pPr>
            <a:r>
              <a:rPr lang="en-CA" sz="800" dirty="0" smtClean="0">
                <a:effectLst>
                  <a:outerShdw blurRad="25400" dist="12700" dir="5400000" algn="t" rotWithShape="0">
                    <a:prstClr val="black">
                      <a:alpha val="25000"/>
                    </a:prstClr>
                  </a:outerShdw>
                </a:effectLst>
              </a:rPr>
              <a:t> Deep snow covered the vent opening and a ‘ice chamber’ was created by the warm O</a:t>
            </a:r>
            <a:r>
              <a:rPr lang="en-CA" sz="800" baseline="-25000" dirty="0" smtClean="0">
                <a:effectLst>
                  <a:outerShdw blurRad="25400" dist="12700" dir="5400000" algn="t" rotWithShape="0">
                    <a:prstClr val="black">
                      <a:alpha val="25000"/>
                    </a:prstClr>
                  </a:outerShdw>
                </a:effectLst>
              </a:rPr>
              <a:t>2</a:t>
            </a:r>
            <a:r>
              <a:rPr lang="en-CA" sz="800" dirty="0" smtClean="0">
                <a:effectLst>
                  <a:outerShdw blurRad="25400" dist="12700" dir="5400000" algn="t" rotWithShape="0">
                    <a:prstClr val="black">
                      <a:alpha val="25000"/>
                    </a:prstClr>
                  </a:outerShdw>
                </a:effectLst>
              </a:rPr>
              <a:t> - H</a:t>
            </a:r>
            <a:r>
              <a:rPr lang="en-CA" sz="800" baseline="-25000" dirty="0" smtClean="0">
                <a:effectLst>
                  <a:outerShdw blurRad="25400" dist="12700" dir="5400000" algn="t" rotWithShape="0">
                    <a:prstClr val="black">
                      <a:alpha val="25000"/>
                    </a:prstClr>
                  </a:outerShdw>
                </a:effectLst>
              </a:rPr>
              <a:t>2</a:t>
            </a:r>
            <a:r>
              <a:rPr lang="en-CA" sz="800" dirty="0" smtClean="0">
                <a:effectLst>
                  <a:outerShdw blurRad="25400" dist="12700" dir="5400000" algn="t" rotWithShape="0">
                    <a:prstClr val="black">
                      <a:alpha val="25000"/>
                    </a:prstClr>
                  </a:outerShdw>
                </a:effectLst>
              </a:rPr>
              <a:t> gases.</a:t>
            </a:r>
          </a:p>
          <a:p>
            <a:pPr>
              <a:lnSpc>
                <a:spcPct val="120000"/>
              </a:lnSpc>
              <a:buFontTx/>
              <a:buChar char="•"/>
            </a:pPr>
            <a:r>
              <a:rPr lang="en-CA" sz="800" dirty="0" smtClean="0">
                <a:effectLst>
                  <a:outerShdw blurRad="25400" dist="12700" dir="5400000" algn="t" rotWithShape="0">
                    <a:prstClr val="black">
                      <a:alpha val="25000"/>
                    </a:prstClr>
                  </a:outerShdw>
                </a:effectLst>
              </a:rPr>
              <a:t> The chamber of explosive mixture was ignited by the thermostat switch used to heat the vent ports to prevent clogging by ice.</a:t>
            </a:r>
          </a:p>
          <a:p>
            <a:pPr>
              <a:lnSpc>
                <a:spcPct val="120000"/>
              </a:lnSpc>
              <a:buFontTx/>
              <a:buChar char="•"/>
            </a:pPr>
            <a:r>
              <a:rPr lang="en-CA" sz="800" dirty="0" smtClean="0">
                <a:effectLst>
                  <a:outerShdw blurRad="25400" dist="12700" dir="5400000" algn="t" rotWithShape="0">
                    <a:prstClr val="black">
                      <a:alpha val="25000"/>
                    </a:prstClr>
                  </a:outerShdw>
                </a:effectLst>
              </a:rPr>
              <a:t>No injury or significant damage occurred.</a:t>
            </a:r>
            <a:endParaRPr lang="en-CA" sz="800" dirty="0">
              <a:effectLst>
                <a:outerShdw blurRad="25400" dist="12700" dir="5400000" algn="t" rotWithShape="0">
                  <a:prstClr val="black">
                    <a:alpha val="25000"/>
                  </a:prstClr>
                </a:outerShdw>
              </a:effectLst>
            </a:endParaRPr>
          </a:p>
        </p:txBody>
      </p:sp>
      <p:sp>
        <p:nvSpPr>
          <p:cNvPr id="1141" name="AutoShape 11"/>
          <p:cNvSpPr>
            <a:spLocks noChangeArrowheads="1"/>
          </p:cNvSpPr>
          <p:nvPr/>
        </p:nvSpPr>
        <p:spPr bwMode="auto">
          <a:xfrm>
            <a:off x="21389825" y="12979326"/>
            <a:ext cx="4104000" cy="1512000"/>
          </a:xfrm>
          <a:prstGeom prst="roundRect">
            <a:avLst>
              <a:gd name="adj" fmla="val 11317"/>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lIns="36000" tIns="36000" rIns="1620000" bIns="36000" anchor="t" anchorCtr="0"/>
          <a:lstStyle/>
          <a:p>
            <a:pPr>
              <a:lnSpc>
                <a:spcPct val="120000"/>
              </a:lnSpc>
            </a:pPr>
            <a:r>
              <a:rPr lang="en-CA" sz="1000" b="1" i="0" dirty="0">
                <a:effectLst>
                  <a:outerShdw blurRad="25400" dist="12700" dir="5400000" algn="t" rotWithShape="0">
                    <a:prstClr val="black">
                      <a:alpha val="25000"/>
                    </a:prstClr>
                  </a:outerShdw>
                </a:effectLst>
              </a:rPr>
              <a:t>Baker Lake, NU – 1979</a:t>
            </a:r>
          </a:p>
          <a:p>
            <a:pPr>
              <a:lnSpc>
                <a:spcPct val="120000"/>
              </a:lnSpc>
              <a:buFontTx/>
              <a:buChar char="•"/>
            </a:pPr>
            <a:r>
              <a:rPr lang="en-CA" sz="800" dirty="0" smtClean="0">
                <a:effectLst>
                  <a:outerShdw blurRad="25400" dist="12700" dir="5400000" algn="t" rotWithShape="0">
                    <a:prstClr val="black">
                      <a:alpha val="25000"/>
                    </a:prstClr>
                  </a:outerShdw>
                </a:effectLst>
              </a:rPr>
              <a:t>Fire believed to have originated in the electrical compartment of the Electrolyser generator.</a:t>
            </a:r>
          </a:p>
          <a:p>
            <a:pPr>
              <a:lnSpc>
                <a:spcPct val="120000"/>
              </a:lnSpc>
              <a:buFontTx/>
              <a:buChar char="•"/>
            </a:pPr>
            <a:r>
              <a:rPr lang="en-CA" sz="800" dirty="0" smtClean="0">
                <a:effectLst>
                  <a:outerShdw blurRad="25400" dist="12700" dir="5400000" algn="t" rotWithShape="0">
                    <a:prstClr val="black">
                      <a:alpha val="25000"/>
                    </a:prstClr>
                  </a:outerShdw>
                </a:effectLst>
              </a:rPr>
              <a:t> Fire spread to structure fully engulfing building.</a:t>
            </a:r>
          </a:p>
          <a:p>
            <a:pPr>
              <a:lnSpc>
                <a:spcPct val="120000"/>
              </a:lnSpc>
              <a:buFontTx/>
              <a:buChar char="•"/>
            </a:pPr>
            <a:r>
              <a:rPr lang="en-CA" sz="800" dirty="0" smtClean="0">
                <a:effectLst>
                  <a:outerShdw blurRad="25400" dist="12700" dir="5400000" algn="t" rotWithShape="0">
                    <a:prstClr val="black">
                      <a:alpha val="25000"/>
                    </a:prstClr>
                  </a:outerShdw>
                </a:effectLst>
              </a:rPr>
              <a:t> Hydrogen tank inside building began to leak, feeding the fire intensity.</a:t>
            </a:r>
          </a:p>
          <a:p>
            <a:pPr>
              <a:lnSpc>
                <a:spcPct val="120000"/>
              </a:lnSpc>
              <a:buFontTx/>
              <a:buChar char="•"/>
            </a:pPr>
            <a:r>
              <a:rPr lang="en-CA" sz="800" dirty="0" smtClean="0">
                <a:effectLst>
                  <a:outerShdw blurRad="25400" dist="12700" dir="5400000" algn="t" rotWithShape="0">
                    <a:prstClr val="black">
                      <a:alpha val="25000"/>
                    </a:prstClr>
                  </a:outerShdw>
                </a:effectLst>
              </a:rPr>
              <a:t> Leak rate was low enough to prevent explosion</a:t>
            </a:r>
          </a:p>
          <a:p>
            <a:pPr>
              <a:lnSpc>
                <a:spcPct val="120000"/>
              </a:lnSpc>
              <a:buFontTx/>
              <a:buChar char="•"/>
            </a:pPr>
            <a:r>
              <a:rPr lang="en-CA" sz="800" dirty="0" smtClean="0">
                <a:effectLst>
                  <a:outerShdw blurRad="25400" dist="12700" dir="5400000" algn="t" rotWithShape="0">
                    <a:prstClr val="black">
                      <a:alpha val="25000"/>
                    </a:prstClr>
                  </a:outerShdw>
                </a:effectLst>
              </a:rPr>
              <a:t> No injuries reported, building lost.</a:t>
            </a:r>
          </a:p>
          <a:p>
            <a:pPr>
              <a:lnSpc>
                <a:spcPct val="120000"/>
              </a:lnSpc>
            </a:pPr>
            <a:endParaRPr lang="en-CA" sz="800" i="0" dirty="0">
              <a:effectLst>
                <a:outerShdw blurRad="25400" dist="12700" dir="5400000" algn="t" rotWithShape="0">
                  <a:prstClr val="black">
                    <a:alpha val="25000"/>
                  </a:prstClr>
                </a:outerShdw>
              </a:effectLst>
            </a:endParaRPr>
          </a:p>
        </p:txBody>
      </p:sp>
      <p:sp>
        <p:nvSpPr>
          <p:cNvPr id="1143" name="AutoShape 13"/>
          <p:cNvSpPr>
            <a:spLocks noChangeArrowheads="1"/>
          </p:cNvSpPr>
          <p:nvPr/>
        </p:nvSpPr>
        <p:spPr bwMode="auto">
          <a:xfrm>
            <a:off x="21317717" y="16219686"/>
            <a:ext cx="8439894" cy="4896544"/>
          </a:xfrm>
          <a:prstGeom prst="roundRect">
            <a:avLst>
              <a:gd name="adj" fmla="val 3525"/>
            </a:avLst>
          </a:prstGeom>
          <a:solidFill>
            <a:schemeClr val="bg1">
              <a:lumMod val="85000"/>
              <a:alpha val="71000"/>
            </a:schemeClr>
          </a:solidFill>
          <a:ln w="19050">
            <a:noFill/>
            <a:round/>
            <a:headEnd/>
            <a:tailEnd/>
          </a:ln>
          <a:effectLst/>
          <a:scene3d>
            <a:camera prst="orthographicFront"/>
            <a:lightRig rig="threePt" dir="t"/>
          </a:scene3d>
          <a:sp3d prstMaterial="dkEdge">
            <a:bevelT/>
          </a:sp3d>
        </p:spPr>
        <p:txBody>
          <a:bodyPr/>
          <a:lstStyle/>
          <a:p>
            <a:pPr algn="ctr">
              <a:lnSpc>
                <a:spcPct val="80000"/>
              </a:lnSpc>
            </a:pPr>
            <a:r>
              <a:rPr lang="en-CA" sz="1200" b="1"/>
              <a:t>External PPH:</a:t>
            </a:r>
          </a:p>
        </p:txBody>
      </p:sp>
      <p:sp>
        <p:nvSpPr>
          <p:cNvPr id="1144" name="AutoShape 14"/>
          <p:cNvSpPr>
            <a:spLocks noChangeArrowheads="1"/>
          </p:cNvSpPr>
          <p:nvPr/>
        </p:nvSpPr>
        <p:spPr bwMode="auto">
          <a:xfrm>
            <a:off x="21373279" y="16587986"/>
            <a:ext cx="4104000" cy="3376116"/>
          </a:xfrm>
          <a:prstGeom prst="roundRect">
            <a:avLst>
              <a:gd name="adj" fmla="val 4390"/>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anchor="t" anchorCtr="0"/>
          <a:lstStyle/>
          <a:p>
            <a:pPr>
              <a:lnSpc>
                <a:spcPct val="130000"/>
              </a:lnSpc>
            </a:pPr>
            <a:r>
              <a:rPr lang="en-CA" sz="1000" b="1" i="0" cap="small" dirty="0">
                <a:effectLst>
                  <a:outerShdw blurRad="25400" dist="12700" dir="5400000" algn="t" rotWithShape="0">
                    <a:prstClr val="black">
                      <a:alpha val="27000"/>
                    </a:prstClr>
                  </a:outerShdw>
                </a:effectLst>
              </a:rPr>
              <a:t>Study from ISO 15916</a:t>
            </a:r>
          </a:p>
          <a:p>
            <a:pPr>
              <a:lnSpc>
                <a:spcPct val="130000"/>
              </a:lnSpc>
              <a:buFont typeface="Arial" pitchFamily="34" charset="0"/>
              <a:buChar char="•"/>
            </a:pPr>
            <a:r>
              <a:rPr lang="en-CA" sz="800" dirty="0" smtClean="0">
                <a:effectLst>
                  <a:outerShdw blurRad="25400" dist="12700" dir="5400000" algn="t" rotWithShape="0">
                    <a:prstClr val="black">
                      <a:alpha val="27000"/>
                    </a:prstClr>
                  </a:outerShdw>
                </a:effectLst>
              </a:rPr>
              <a:t>1</a:t>
            </a:r>
            <a:r>
              <a:rPr lang="en-CA" sz="800" i="0" dirty="0" smtClean="0">
                <a:effectLst>
                  <a:outerShdw blurRad="25400" dist="12700" dir="5400000" algn="t" rotWithShape="0">
                    <a:prstClr val="black">
                      <a:alpha val="27000"/>
                    </a:prstClr>
                  </a:outerShdw>
                </a:effectLst>
              </a:rPr>
              <a:t>974 </a:t>
            </a:r>
            <a:r>
              <a:rPr lang="en-CA" sz="800" i="0" dirty="0">
                <a:effectLst>
                  <a:outerShdw blurRad="25400" dist="12700" dir="5400000" algn="t" rotWithShape="0">
                    <a:prstClr val="black">
                      <a:alpha val="27000"/>
                    </a:prstClr>
                  </a:outerShdw>
                </a:effectLst>
              </a:rPr>
              <a:t>study of 96 </a:t>
            </a:r>
            <a:r>
              <a:rPr lang="en-CA" sz="800" i="0" dirty="0" smtClean="0">
                <a:effectLst>
                  <a:outerShdw blurRad="25400" dist="12700" dir="5400000" algn="t" rotWithShape="0">
                    <a:prstClr val="black">
                      <a:alpha val="27000"/>
                    </a:prstClr>
                  </a:outerShdw>
                </a:effectLst>
              </a:rPr>
              <a:t>incidents involving hydrogen.</a:t>
            </a:r>
          </a:p>
          <a:p>
            <a:pPr>
              <a:lnSpc>
                <a:spcPct val="130000"/>
              </a:lnSpc>
              <a:buFont typeface="Arial" pitchFamily="34" charset="0"/>
              <a:buChar char="•"/>
            </a:pPr>
            <a:r>
              <a:rPr lang="en-CA" sz="800" dirty="0" smtClean="0">
                <a:effectLst>
                  <a:outerShdw blurRad="25400" dist="12700" dir="5400000" algn="t" rotWithShape="0">
                    <a:prstClr val="black">
                      <a:alpha val="27000"/>
                    </a:prstClr>
                  </a:outerShdw>
                </a:effectLst>
              </a:rPr>
              <a:t>Investigated causal factors, in many cases multiple factors were involved, thus percentages do not add to 100%.</a:t>
            </a:r>
            <a:endParaRPr lang="en-CA" sz="800" i="0" dirty="0">
              <a:effectLst>
                <a:outerShdw blurRad="25400" dist="12700" dir="5400000" algn="t" rotWithShape="0">
                  <a:prstClr val="black">
                    <a:alpha val="27000"/>
                  </a:prstClr>
                </a:outerShdw>
              </a:effectLst>
            </a:endParaRPr>
          </a:p>
        </p:txBody>
      </p:sp>
      <p:sp>
        <p:nvSpPr>
          <p:cNvPr id="1145" name="AutoShape 15"/>
          <p:cNvSpPr>
            <a:spLocks noChangeArrowheads="1"/>
          </p:cNvSpPr>
          <p:nvPr/>
        </p:nvSpPr>
        <p:spPr bwMode="auto">
          <a:xfrm>
            <a:off x="25581147" y="16579726"/>
            <a:ext cx="4104000" cy="4464496"/>
          </a:xfrm>
          <a:prstGeom prst="roundRect">
            <a:avLst>
              <a:gd name="adj" fmla="val 3558"/>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anchor="t" anchorCtr="0"/>
          <a:lstStyle/>
          <a:p>
            <a:pPr>
              <a:lnSpc>
                <a:spcPct val="130000"/>
              </a:lnSpc>
            </a:pPr>
            <a:r>
              <a:rPr lang="en-CA" sz="1000" b="1" i="0" cap="small" dirty="0">
                <a:effectLst>
                  <a:outerShdw blurRad="25400" dist="12700" dir="5400000" algn="t" rotWithShape="0">
                    <a:prstClr val="black">
                      <a:alpha val="27000"/>
                    </a:prstClr>
                  </a:outerShdw>
                </a:effectLst>
              </a:rPr>
              <a:t>Countermeasures for H</a:t>
            </a:r>
            <a:r>
              <a:rPr lang="en-CA" sz="1000" b="1" i="0" cap="small" baseline="-25000" dirty="0">
                <a:effectLst>
                  <a:outerShdw blurRad="25400" dist="12700" dir="5400000" algn="t" rotWithShape="0">
                    <a:prstClr val="black">
                      <a:alpha val="27000"/>
                    </a:prstClr>
                  </a:outerShdw>
                </a:effectLst>
              </a:rPr>
              <a:t>2</a:t>
            </a:r>
            <a:r>
              <a:rPr lang="en-CA" sz="1000" b="1" i="0" cap="small" dirty="0">
                <a:effectLst>
                  <a:outerShdw blurRad="25400" dist="12700" dir="5400000" algn="t" rotWithShape="0">
                    <a:prstClr val="black">
                      <a:alpha val="27000"/>
                    </a:prstClr>
                  </a:outerShdw>
                </a:effectLst>
              </a:rPr>
              <a:t> Accidents</a:t>
            </a:r>
          </a:p>
          <a:p>
            <a:pPr>
              <a:lnSpc>
                <a:spcPct val="130000"/>
              </a:lnSpc>
            </a:pPr>
            <a:r>
              <a:rPr lang="en-CA" sz="800" i="0" dirty="0" smtClean="0">
                <a:effectLst>
                  <a:outerShdw blurRad="25400" dist="12700" dir="5400000" algn="t" rotWithShape="0">
                    <a:prstClr val="black">
                      <a:alpha val="27000"/>
                    </a:prstClr>
                  </a:outerShdw>
                </a:effectLst>
              </a:rPr>
              <a:t>A 2005 </a:t>
            </a:r>
            <a:r>
              <a:rPr lang="en-CA" sz="800" i="0" dirty="0">
                <a:effectLst>
                  <a:outerShdw blurRad="25400" dist="12700" dir="5400000" algn="t" rotWithShape="0">
                    <a:prstClr val="black">
                      <a:alpha val="27000"/>
                    </a:prstClr>
                  </a:outerShdw>
                </a:effectLst>
              </a:rPr>
              <a:t>study of 175 incidents in Japan </a:t>
            </a:r>
            <a:r>
              <a:rPr lang="en-CA" sz="800" i="0" dirty="0" smtClean="0">
                <a:effectLst>
                  <a:outerShdw blurRad="25400" dist="12700" dir="5400000" algn="t" rotWithShape="0">
                    <a:prstClr val="black">
                      <a:alpha val="27000"/>
                    </a:prstClr>
                  </a:outerShdw>
                </a:effectLst>
              </a:rPr>
              <a:t>occurring </a:t>
            </a:r>
            <a:r>
              <a:rPr lang="en-CA" sz="800" i="0" dirty="0">
                <a:effectLst>
                  <a:outerShdw blurRad="25400" dist="12700" dir="5400000" algn="t" rotWithShape="0">
                    <a:prstClr val="black">
                      <a:alpha val="27000"/>
                    </a:prstClr>
                  </a:outerShdw>
                </a:effectLst>
              </a:rPr>
              <a:t>between 1949 and 2002.</a:t>
            </a:r>
          </a:p>
        </p:txBody>
      </p:sp>
      <p:pic>
        <p:nvPicPr>
          <p:cNvPr id="1148" name="Picture 5"/>
          <p:cNvPicPr>
            <a:picLocks noChangeAspect="1" noChangeArrowheads="1"/>
          </p:cNvPicPr>
          <p:nvPr/>
        </p:nvPicPr>
        <p:blipFill>
          <a:blip r:embed="rId13" cstate="print"/>
          <a:srcRect l="15506" t="20000" r="17088" b="13333"/>
          <a:stretch>
            <a:fillRect/>
          </a:stretch>
        </p:blipFill>
        <p:spPr bwMode="auto">
          <a:xfrm>
            <a:off x="23816951" y="13051334"/>
            <a:ext cx="1620180" cy="1080120"/>
          </a:xfrm>
          <a:prstGeom prst="roundRect">
            <a:avLst>
              <a:gd name="adj" fmla="val 10887"/>
            </a:avLst>
          </a:prstGeom>
          <a:solidFill>
            <a:srgbClr val="FFFFFF">
              <a:shade val="85000"/>
            </a:srgbClr>
          </a:solidFill>
          <a:ln>
            <a:noFill/>
          </a:ln>
          <a:effectLst>
            <a:reflection blurRad="12700" stA="38000" endPos="28000" dist="5000" dir="5400000" sy="-100000" algn="bl" rotWithShape="0"/>
          </a:effectLst>
        </p:spPr>
      </p:pic>
      <p:pic>
        <p:nvPicPr>
          <p:cNvPr id="1149" name="Picture 6"/>
          <p:cNvPicPr>
            <a:picLocks noChangeAspect="1" noChangeArrowheads="1"/>
          </p:cNvPicPr>
          <p:nvPr/>
        </p:nvPicPr>
        <p:blipFill>
          <a:blip r:embed="rId14" cstate="print"/>
          <a:srcRect l="12764" r="587"/>
          <a:stretch>
            <a:fillRect/>
          </a:stretch>
        </p:blipFill>
        <p:spPr bwMode="auto">
          <a:xfrm>
            <a:off x="27992365" y="13051334"/>
            <a:ext cx="1621230" cy="1079880"/>
          </a:xfrm>
          <a:prstGeom prst="roundRect">
            <a:avLst>
              <a:gd name="adj" fmla="val 7030"/>
            </a:avLst>
          </a:prstGeom>
          <a:solidFill>
            <a:srgbClr val="FFFFFF">
              <a:shade val="85000"/>
            </a:srgbClr>
          </a:solidFill>
          <a:ln>
            <a:noFill/>
          </a:ln>
          <a:effectLst>
            <a:reflection blurRad="12700" stA="38000" endPos="28000" dist="5000" dir="5400000" sy="-100000" algn="bl" rotWithShape="0"/>
          </a:effectLst>
        </p:spPr>
      </p:pic>
      <p:grpSp>
        <p:nvGrpSpPr>
          <p:cNvPr id="1150" name="Group 1149"/>
          <p:cNvGrpSpPr/>
          <p:nvPr/>
        </p:nvGrpSpPr>
        <p:grpSpPr>
          <a:xfrm>
            <a:off x="24590205" y="14644475"/>
            <a:ext cx="837961" cy="1224136"/>
            <a:chOff x="366713" y="1585913"/>
            <a:chExt cx="1419225" cy="2073275"/>
          </a:xfrm>
          <a:effectLst>
            <a:outerShdw blurRad="63500" sx="102000" sy="102000" algn="ctr" rotWithShape="0">
              <a:prstClr val="black">
                <a:alpha val="40000"/>
              </a:prstClr>
            </a:outerShdw>
          </a:effectLst>
        </p:grpSpPr>
        <p:sp>
          <p:nvSpPr>
            <p:cNvPr id="1151" name="AutoShape 13"/>
            <p:cNvSpPr>
              <a:spLocks noChangeArrowheads="1"/>
            </p:cNvSpPr>
            <p:nvPr/>
          </p:nvSpPr>
          <p:spPr bwMode="auto">
            <a:xfrm rot="13500000">
              <a:off x="1035843" y="3205957"/>
              <a:ext cx="271463" cy="273050"/>
            </a:xfrm>
            <a:custGeom>
              <a:avLst/>
              <a:gdLst>
                <a:gd name="G0" fmla="+- 4965 0 0"/>
                <a:gd name="G1" fmla="+- -9712764 0 0"/>
                <a:gd name="G2" fmla="+- 0 0 -9712764"/>
                <a:gd name="T0" fmla="*/ 0 256 1"/>
                <a:gd name="T1" fmla="*/ 180 256 1"/>
                <a:gd name="G3" fmla="+- -9712764 T0 T1"/>
                <a:gd name="T2" fmla="*/ 0 256 1"/>
                <a:gd name="T3" fmla="*/ 90 256 1"/>
                <a:gd name="G4" fmla="+- -9712764 T2 T3"/>
                <a:gd name="G5" fmla="*/ G4 2 1"/>
                <a:gd name="T4" fmla="*/ 90 256 1"/>
                <a:gd name="T5" fmla="*/ 0 256 1"/>
                <a:gd name="G6" fmla="+- -9712764 T4 T5"/>
                <a:gd name="G7" fmla="*/ G6 2 1"/>
                <a:gd name="G8" fmla="abs -97127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65"/>
                <a:gd name="G18" fmla="*/ 4965 1 2"/>
                <a:gd name="G19" fmla="+- G18 5400 0"/>
                <a:gd name="G20" fmla="cos G19 -9712764"/>
                <a:gd name="G21" fmla="sin G19 -9712764"/>
                <a:gd name="G22" fmla="+- G20 10800 0"/>
                <a:gd name="G23" fmla="+- G21 10800 0"/>
                <a:gd name="G24" fmla="+- 10800 0 G20"/>
                <a:gd name="G25" fmla="+- 4965 10800 0"/>
                <a:gd name="G26" fmla="?: G9 G17 G25"/>
                <a:gd name="G27" fmla="?: G9 0 21600"/>
                <a:gd name="G28" fmla="cos 10800 -9712764"/>
                <a:gd name="G29" fmla="sin 10800 -9712764"/>
                <a:gd name="G30" fmla="sin 4965 -9712764"/>
                <a:gd name="G31" fmla="+- G28 10800 0"/>
                <a:gd name="G32" fmla="+- G29 10800 0"/>
                <a:gd name="G33" fmla="+- G30 10800 0"/>
                <a:gd name="G34" fmla="?: G4 0 G31"/>
                <a:gd name="G35" fmla="?: -9712764 G34 0"/>
                <a:gd name="G36" fmla="?: G6 G35 G31"/>
                <a:gd name="G37" fmla="+- 21600 0 G36"/>
                <a:gd name="G38" fmla="?: G4 0 G33"/>
                <a:gd name="G39" fmla="?: -9712764 G38 G32"/>
                <a:gd name="G40" fmla="?: G6 G39 0"/>
                <a:gd name="G41" fmla="?: G4 G32 21600"/>
                <a:gd name="G42" fmla="?: G6 G41 G33"/>
                <a:gd name="T12" fmla="*/ 10800 w 21600"/>
                <a:gd name="T13" fmla="*/ 0 h 21600"/>
                <a:gd name="T14" fmla="*/ 4099 w 21600"/>
                <a:gd name="T15" fmla="*/ 6646 h 21600"/>
                <a:gd name="T16" fmla="*/ 10800 w 21600"/>
                <a:gd name="T17" fmla="*/ 5835 h 21600"/>
                <a:gd name="T18" fmla="*/ 17501 w 21600"/>
                <a:gd name="T19" fmla="*/ 664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580" y="8184"/>
                  </a:moveTo>
                  <a:cubicBezTo>
                    <a:pt x="7485" y="6723"/>
                    <a:pt x="9081" y="5834"/>
                    <a:pt x="10800" y="5835"/>
                  </a:cubicBezTo>
                  <a:cubicBezTo>
                    <a:pt x="12518" y="5835"/>
                    <a:pt x="14114" y="6723"/>
                    <a:pt x="15019" y="8184"/>
                  </a:cubicBezTo>
                  <a:lnTo>
                    <a:pt x="19979" y="5109"/>
                  </a:lnTo>
                  <a:cubicBezTo>
                    <a:pt x="18009" y="1932"/>
                    <a:pt x="14537" y="-1"/>
                    <a:pt x="10799" y="0"/>
                  </a:cubicBezTo>
                  <a:cubicBezTo>
                    <a:pt x="7062" y="0"/>
                    <a:pt x="3590" y="1932"/>
                    <a:pt x="1620" y="5109"/>
                  </a:cubicBezTo>
                  <a:close/>
                </a:path>
              </a:pathLst>
            </a:cu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52" name="Rectangle 7"/>
            <p:cNvSpPr>
              <a:spLocks noChangeArrowheads="1"/>
            </p:cNvSpPr>
            <p:nvPr/>
          </p:nvSpPr>
          <p:spPr bwMode="auto">
            <a:xfrm>
              <a:off x="420688" y="2678113"/>
              <a:ext cx="55562" cy="925512"/>
            </a:xfrm>
            <a:prstGeom prst="rect">
              <a:avLst/>
            </a:pr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53" name="Rectangle 8"/>
            <p:cNvSpPr>
              <a:spLocks noChangeArrowheads="1"/>
            </p:cNvSpPr>
            <p:nvPr/>
          </p:nvSpPr>
          <p:spPr bwMode="auto">
            <a:xfrm>
              <a:off x="1676400" y="2678113"/>
              <a:ext cx="55563" cy="925512"/>
            </a:xfrm>
            <a:prstGeom prst="rect">
              <a:avLst/>
            </a:pr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54" name="Rectangle 9"/>
            <p:cNvSpPr>
              <a:spLocks noChangeArrowheads="1"/>
            </p:cNvSpPr>
            <p:nvPr/>
          </p:nvSpPr>
          <p:spPr bwMode="auto">
            <a:xfrm>
              <a:off x="1020763" y="3221038"/>
              <a:ext cx="109537" cy="111125"/>
            </a:xfrm>
            <a:prstGeom prst="rect">
              <a:avLst/>
            </a:pr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55" name="AutoShape 6"/>
            <p:cNvSpPr>
              <a:spLocks noChangeArrowheads="1"/>
            </p:cNvSpPr>
            <p:nvPr/>
          </p:nvSpPr>
          <p:spPr bwMode="auto">
            <a:xfrm>
              <a:off x="420688" y="1585913"/>
              <a:ext cx="1309687" cy="1690687"/>
            </a:xfrm>
            <a:prstGeom prst="roundRect">
              <a:avLst>
                <a:gd name="adj" fmla="val 50000"/>
              </a:avLst>
            </a:prstGeom>
            <a:solidFill>
              <a:srgbClr val="B2B2B2"/>
            </a:solidFill>
            <a:ln w="12700" algn="ctr">
              <a:solidFill>
                <a:schemeClr val="tx1"/>
              </a:solidFill>
              <a:round/>
              <a:headEnd/>
              <a:tailEnd/>
            </a:ln>
            <a:effectLst/>
          </p:spPr>
          <p:txBody>
            <a:bodyPr wrap="none" lIns="45720" rIns="45720" anchor="ctr"/>
            <a:lstStyle/>
            <a:p>
              <a:pPr algn="ctr"/>
              <a:endParaRPr lang="en-US" sz="800" i="0"/>
            </a:p>
          </p:txBody>
        </p:sp>
        <p:sp>
          <p:nvSpPr>
            <p:cNvPr id="1156" name="Rectangle 10"/>
            <p:cNvSpPr>
              <a:spLocks noChangeArrowheads="1"/>
            </p:cNvSpPr>
            <p:nvPr/>
          </p:nvSpPr>
          <p:spPr bwMode="auto">
            <a:xfrm>
              <a:off x="1184275" y="3386138"/>
              <a:ext cx="55563" cy="109537"/>
            </a:xfrm>
            <a:prstGeom prst="rect">
              <a:avLst/>
            </a:pr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57" name="AutoShape 14"/>
            <p:cNvSpPr>
              <a:spLocks noChangeArrowheads="1"/>
            </p:cNvSpPr>
            <p:nvPr/>
          </p:nvSpPr>
          <p:spPr bwMode="auto">
            <a:xfrm>
              <a:off x="475797" y="1639888"/>
              <a:ext cx="1200149" cy="1581149"/>
            </a:xfrm>
            <a:prstGeom prst="roundRect">
              <a:avLst>
                <a:gd name="adj" fmla="val 50000"/>
              </a:avLst>
            </a:prstGeom>
            <a:solidFill>
              <a:srgbClr val="F8F8F8"/>
            </a:solidFill>
            <a:ln w="12700" algn="ctr">
              <a:solidFill>
                <a:schemeClr val="tx1"/>
              </a:solidFill>
              <a:round/>
              <a:headEnd/>
              <a:tailEnd/>
            </a:ln>
            <a:effectLst>
              <a:innerShdw blurRad="63500">
                <a:prstClr val="black">
                  <a:alpha val="79000"/>
                </a:prstClr>
              </a:innerShdw>
            </a:effectLst>
          </p:spPr>
          <p:txBody>
            <a:bodyPr wrap="none" lIns="45720" rIns="45720" anchor="ctr"/>
            <a:lstStyle/>
            <a:p>
              <a:pPr algn="ctr"/>
              <a:endParaRPr lang="en-US" sz="800" i="0"/>
            </a:p>
          </p:txBody>
        </p:sp>
        <p:sp>
          <p:nvSpPr>
            <p:cNvPr id="1158" name="Freeform 18"/>
            <p:cNvSpPr>
              <a:spLocks/>
            </p:cNvSpPr>
            <p:nvPr/>
          </p:nvSpPr>
          <p:spPr bwMode="auto">
            <a:xfrm>
              <a:off x="658220" y="3043299"/>
              <a:ext cx="841492" cy="246929"/>
            </a:xfrm>
            <a:custGeom>
              <a:avLst/>
              <a:gdLst/>
              <a:ahLst/>
              <a:cxnLst>
                <a:cxn ang="0">
                  <a:pos x="1" y="0"/>
                </a:cxn>
                <a:cxn ang="0">
                  <a:pos x="363" y="0"/>
                </a:cxn>
                <a:cxn ang="0">
                  <a:pos x="1" y="0"/>
                </a:cxn>
              </a:cxnLst>
              <a:rect l="0" t="0" r="r" b="b"/>
              <a:pathLst>
                <a:path w="363" h="73">
                  <a:moveTo>
                    <a:pt x="1" y="0"/>
                  </a:moveTo>
                  <a:cubicBezTo>
                    <a:pt x="81" y="63"/>
                    <a:pt x="265" y="73"/>
                    <a:pt x="363" y="0"/>
                  </a:cubicBezTo>
                  <a:cubicBezTo>
                    <a:pt x="363" y="0"/>
                    <a:pt x="0" y="0"/>
                    <a:pt x="1" y="0"/>
                  </a:cubicBezTo>
                  <a:close/>
                </a:path>
              </a:pathLst>
            </a:custGeom>
            <a:solidFill>
              <a:srgbClr val="CCFFFF"/>
            </a:solidFill>
            <a:ln w="12700" cap="flat" cmpd="sng">
              <a:solidFill>
                <a:schemeClr val="tx1"/>
              </a:solidFill>
              <a:prstDash val="solid"/>
              <a:round/>
              <a:headEnd/>
              <a:tailEnd/>
            </a:ln>
            <a:effectLst>
              <a:innerShdw blurRad="63500">
                <a:prstClr val="black">
                  <a:alpha val="79000"/>
                </a:prstClr>
              </a:innerShdw>
            </a:effectLst>
          </p:spPr>
          <p:txBody>
            <a:bodyPr lIns="45720" rIns="45720" anchor="ctr" anchorCtr="1"/>
            <a:lstStyle/>
            <a:p>
              <a:endParaRPr lang="en-CA" sz="800"/>
            </a:p>
          </p:txBody>
        </p:sp>
        <p:sp>
          <p:nvSpPr>
            <p:cNvPr id="1159" name="Rectangle 19"/>
            <p:cNvSpPr>
              <a:spLocks noChangeArrowheads="1"/>
            </p:cNvSpPr>
            <p:nvPr/>
          </p:nvSpPr>
          <p:spPr bwMode="auto">
            <a:xfrm>
              <a:off x="366713" y="3603625"/>
              <a:ext cx="163512" cy="55563"/>
            </a:xfrm>
            <a:prstGeom prst="rect">
              <a:avLst/>
            </a:pr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60" name="Rectangle 20"/>
            <p:cNvSpPr>
              <a:spLocks noChangeArrowheads="1"/>
            </p:cNvSpPr>
            <p:nvPr/>
          </p:nvSpPr>
          <p:spPr bwMode="auto">
            <a:xfrm>
              <a:off x="1622425" y="3603625"/>
              <a:ext cx="163513" cy="55563"/>
            </a:xfrm>
            <a:prstGeom prst="rect">
              <a:avLst/>
            </a:prstGeom>
            <a:solidFill>
              <a:srgbClr val="B2B2B2"/>
            </a:solidFill>
            <a:ln w="12700" algn="ctr">
              <a:solidFill>
                <a:schemeClr val="tx1"/>
              </a:solidFill>
              <a:miter lim="800000"/>
              <a:headEnd/>
              <a:tailEnd/>
            </a:ln>
            <a:effectLst/>
          </p:spPr>
          <p:txBody>
            <a:bodyPr wrap="none" lIns="45720" rIns="45720" anchor="ctr"/>
            <a:lstStyle/>
            <a:p>
              <a:endParaRPr lang="en-CA" sz="800"/>
            </a:p>
          </p:txBody>
        </p:sp>
        <p:sp>
          <p:nvSpPr>
            <p:cNvPr id="1161" name="Text Box 21"/>
            <p:cNvSpPr txBox="1">
              <a:spLocks noChangeArrowheads="1"/>
            </p:cNvSpPr>
            <p:nvPr/>
          </p:nvSpPr>
          <p:spPr bwMode="auto">
            <a:xfrm>
              <a:off x="366713" y="2187574"/>
              <a:ext cx="1360189" cy="802756"/>
            </a:xfrm>
            <a:prstGeom prst="rect">
              <a:avLst/>
            </a:prstGeom>
            <a:noFill/>
            <a:ln w="19050" algn="ctr">
              <a:noFill/>
              <a:miter lim="800000"/>
              <a:headEnd/>
              <a:tailEnd/>
            </a:ln>
            <a:effectLst/>
          </p:spPr>
          <p:txBody>
            <a:bodyPr wrap="square" lIns="45720" rIns="45720" anchorCtr="1">
              <a:spAutoFit/>
            </a:bodyPr>
            <a:lstStyle/>
            <a:p>
              <a:pPr algn="ctr">
                <a:lnSpc>
                  <a:spcPct val="70000"/>
                </a:lnSpc>
                <a:spcBef>
                  <a:spcPct val="50000"/>
                </a:spcBef>
              </a:pPr>
              <a:r>
                <a:rPr lang="en-CA" sz="800" b="1" dirty="0">
                  <a:solidFill>
                    <a:schemeClr val="tx1"/>
                  </a:solidFill>
                </a:rPr>
                <a:t>H</a:t>
              </a:r>
              <a:r>
                <a:rPr lang="en-CA" sz="800" b="1" baseline="-25000" dirty="0">
                  <a:solidFill>
                    <a:schemeClr val="tx1"/>
                  </a:solidFill>
                </a:rPr>
                <a:t>2  </a:t>
              </a:r>
              <a:r>
                <a:rPr lang="en-CA" sz="800" b="1" dirty="0">
                  <a:solidFill>
                    <a:schemeClr val="tx1"/>
                  </a:solidFill>
                </a:rPr>
                <a:t>Gas</a:t>
              </a:r>
            </a:p>
            <a:p>
              <a:pPr algn="ctr">
                <a:lnSpc>
                  <a:spcPct val="70000"/>
                </a:lnSpc>
                <a:spcBef>
                  <a:spcPct val="50000"/>
                </a:spcBef>
              </a:pPr>
              <a:r>
                <a:rPr lang="en-CA" sz="800" b="1" dirty="0">
                  <a:solidFill>
                    <a:schemeClr val="tx1"/>
                  </a:solidFill>
                </a:rPr>
                <a:t>@</a:t>
              </a:r>
              <a:r>
                <a:rPr lang="en-CA" sz="800" b="1" dirty="0" smtClean="0">
                  <a:solidFill>
                    <a:schemeClr val="tx1"/>
                  </a:solidFill>
                </a:rPr>
                <a:t>100psi</a:t>
              </a:r>
            </a:p>
            <a:p>
              <a:pPr algn="ctr">
                <a:lnSpc>
                  <a:spcPct val="70000"/>
                </a:lnSpc>
                <a:spcBef>
                  <a:spcPct val="50000"/>
                </a:spcBef>
              </a:pPr>
              <a:r>
                <a:rPr lang="en-CA" sz="800" b="1" dirty="0" smtClean="0"/>
                <a:t>T&lt;0°C</a:t>
              </a:r>
              <a:endParaRPr lang="en-US" sz="800" b="1" dirty="0">
                <a:solidFill>
                  <a:schemeClr val="tx1"/>
                </a:solidFill>
              </a:endParaRPr>
            </a:p>
          </p:txBody>
        </p:sp>
        <p:sp>
          <p:nvSpPr>
            <p:cNvPr id="1162" name="Text Box 22"/>
            <p:cNvSpPr txBox="1">
              <a:spLocks noChangeArrowheads="1"/>
            </p:cNvSpPr>
            <p:nvPr/>
          </p:nvSpPr>
          <p:spPr bwMode="auto">
            <a:xfrm>
              <a:off x="623295" y="2972963"/>
              <a:ext cx="873127" cy="312762"/>
            </a:xfrm>
            <a:prstGeom prst="rect">
              <a:avLst/>
            </a:prstGeom>
            <a:noFill/>
            <a:ln w="19050" algn="ctr">
              <a:noFill/>
              <a:miter lim="800000"/>
              <a:headEnd/>
              <a:tailEnd/>
            </a:ln>
            <a:effectLst/>
          </p:spPr>
          <p:txBody>
            <a:bodyPr lIns="45720" rIns="45720" anchorCtr="1">
              <a:spAutoFit/>
            </a:bodyPr>
            <a:lstStyle/>
            <a:p>
              <a:pPr>
                <a:spcBef>
                  <a:spcPct val="50000"/>
                </a:spcBef>
              </a:pPr>
              <a:r>
                <a:rPr lang="en-CA" sz="600" dirty="0">
                  <a:solidFill>
                    <a:schemeClr val="tx1"/>
                  </a:solidFill>
                </a:rPr>
                <a:t>Water</a:t>
              </a:r>
              <a:endParaRPr lang="en-US" sz="600" dirty="0">
                <a:solidFill>
                  <a:schemeClr val="tx1"/>
                </a:solidFill>
              </a:endParaRPr>
            </a:p>
          </p:txBody>
        </p:sp>
        <p:sp>
          <p:nvSpPr>
            <p:cNvPr id="1163" name="AutoShape 23"/>
            <p:cNvSpPr>
              <a:spLocks noChangeArrowheads="1"/>
            </p:cNvSpPr>
            <p:nvPr/>
          </p:nvSpPr>
          <p:spPr bwMode="auto">
            <a:xfrm>
              <a:off x="958850" y="3362325"/>
              <a:ext cx="217488" cy="219075"/>
            </a:xfrm>
            <a:prstGeom prst="irregularSeal1">
              <a:avLst/>
            </a:prstGeom>
            <a:solidFill>
              <a:srgbClr val="FFFF00"/>
            </a:solidFill>
            <a:ln w="12700" algn="ctr">
              <a:solidFill>
                <a:schemeClr val="tx1"/>
              </a:solidFill>
              <a:miter lim="800000"/>
              <a:headEnd/>
              <a:tailEnd/>
            </a:ln>
            <a:effectLst/>
          </p:spPr>
          <p:txBody>
            <a:bodyPr wrap="none" lIns="45720" rIns="45720" anchor="ctr"/>
            <a:lstStyle/>
            <a:p>
              <a:endParaRPr lang="en-CA" sz="800"/>
            </a:p>
          </p:txBody>
        </p:sp>
      </p:grpSp>
      <p:grpSp>
        <p:nvGrpSpPr>
          <p:cNvPr id="1164" name="Group 53"/>
          <p:cNvGrpSpPr>
            <a:grpSpLocks/>
          </p:cNvGrpSpPr>
          <p:nvPr/>
        </p:nvGrpSpPr>
        <p:grpSpPr bwMode="auto">
          <a:xfrm>
            <a:off x="28461467" y="14832136"/>
            <a:ext cx="1158774" cy="1075377"/>
            <a:chOff x="158" y="2996"/>
            <a:chExt cx="1056" cy="980"/>
          </a:xfrm>
        </p:grpSpPr>
        <p:sp>
          <p:nvSpPr>
            <p:cNvPr id="1165" name="Freeform 38"/>
            <p:cNvSpPr>
              <a:spLocks/>
            </p:cNvSpPr>
            <p:nvPr/>
          </p:nvSpPr>
          <p:spPr bwMode="auto">
            <a:xfrm>
              <a:off x="497" y="3069"/>
              <a:ext cx="717" cy="907"/>
            </a:xfrm>
            <a:custGeom>
              <a:avLst/>
              <a:gdLst/>
              <a:ahLst/>
              <a:cxnLst>
                <a:cxn ang="0">
                  <a:pos x="21" y="1152"/>
                </a:cxn>
                <a:cxn ang="0">
                  <a:pos x="22" y="0"/>
                </a:cxn>
                <a:cxn ang="0">
                  <a:pos x="105" y="14"/>
                </a:cxn>
                <a:cxn ang="0">
                  <a:pos x="165" y="78"/>
                </a:cxn>
                <a:cxn ang="0">
                  <a:pos x="207" y="79"/>
                </a:cxn>
                <a:cxn ang="0">
                  <a:pos x="269" y="110"/>
                </a:cxn>
                <a:cxn ang="0">
                  <a:pos x="263" y="186"/>
                </a:cxn>
                <a:cxn ang="0">
                  <a:pos x="348" y="210"/>
                </a:cxn>
                <a:cxn ang="0">
                  <a:pos x="404" y="293"/>
                </a:cxn>
                <a:cxn ang="0">
                  <a:pos x="411" y="365"/>
                </a:cxn>
                <a:cxn ang="0">
                  <a:pos x="429" y="438"/>
                </a:cxn>
                <a:cxn ang="0">
                  <a:pos x="471" y="432"/>
                </a:cxn>
                <a:cxn ang="0">
                  <a:pos x="486" y="468"/>
                </a:cxn>
                <a:cxn ang="0">
                  <a:pos x="482" y="516"/>
                </a:cxn>
                <a:cxn ang="0">
                  <a:pos x="524" y="531"/>
                </a:cxn>
                <a:cxn ang="0">
                  <a:pos x="519" y="581"/>
                </a:cxn>
                <a:cxn ang="0">
                  <a:pos x="533" y="609"/>
                </a:cxn>
                <a:cxn ang="0">
                  <a:pos x="546" y="720"/>
                </a:cxn>
                <a:cxn ang="0">
                  <a:pos x="542" y="818"/>
                </a:cxn>
                <a:cxn ang="0">
                  <a:pos x="570" y="832"/>
                </a:cxn>
                <a:cxn ang="0">
                  <a:pos x="574" y="846"/>
                </a:cxn>
                <a:cxn ang="0">
                  <a:pos x="607" y="883"/>
                </a:cxn>
                <a:cxn ang="0">
                  <a:pos x="635" y="962"/>
                </a:cxn>
                <a:cxn ang="0">
                  <a:pos x="654" y="1025"/>
                </a:cxn>
                <a:cxn ang="0">
                  <a:pos x="669" y="1153"/>
                </a:cxn>
                <a:cxn ang="0">
                  <a:pos x="21" y="1152"/>
                </a:cxn>
              </a:cxnLst>
              <a:rect l="0" t="0" r="r" b="b"/>
              <a:pathLst>
                <a:path w="717" h="1153">
                  <a:moveTo>
                    <a:pt x="21" y="1152"/>
                  </a:moveTo>
                  <a:cubicBezTo>
                    <a:pt x="22" y="242"/>
                    <a:pt x="22" y="0"/>
                    <a:pt x="22" y="0"/>
                  </a:cubicBezTo>
                  <a:cubicBezTo>
                    <a:pt x="77" y="16"/>
                    <a:pt x="0" y="7"/>
                    <a:pt x="105" y="14"/>
                  </a:cubicBezTo>
                  <a:cubicBezTo>
                    <a:pt x="132" y="24"/>
                    <a:pt x="152" y="55"/>
                    <a:pt x="165" y="78"/>
                  </a:cubicBezTo>
                  <a:cubicBezTo>
                    <a:pt x="170" y="86"/>
                    <a:pt x="200" y="77"/>
                    <a:pt x="207" y="79"/>
                  </a:cubicBezTo>
                  <a:cubicBezTo>
                    <a:pt x="221" y="92"/>
                    <a:pt x="250" y="103"/>
                    <a:pt x="269" y="110"/>
                  </a:cubicBezTo>
                  <a:cubicBezTo>
                    <a:pt x="282" y="145"/>
                    <a:pt x="237" y="166"/>
                    <a:pt x="263" y="186"/>
                  </a:cubicBezTo>
                  <a:cubicBezTo>
                    <a:pt x="271" y="224"/>
                    <a:pt x="310" y="197"/>
                    <a:pt x="348" y="210"/>
                  </a:cubicBezTo>
                  <a:cubicBezTo>
                    <a:pt x="367" y="240"/>
                    <a:pt x="335" y="270"/>
                    <a:pt x="404" y="293"/>
                  </a:cubicBezTo>
                  <a:cubicBezTo>
                    <a:pt x="405" y="310"/>
                    <a:pt x="394" y="348"/>
                    <a:pt x="411" y="365"/>
                  </a:cubicBezTo>
                  <a:cubicBezTo>
                    <a:pt x="419" y="373"/>
                    <a:pt x="429" y="438"/>
                    <a:pt x="429" y="438"/>
                  </a:cubicBezTo>
                  <a:cubicBezTo>
                    <a:pt x="433" y="449"/>
                    <a:pt x="466" y="422"/>
                    <a:pt x="471" y="432"/>
                  </a:cubicBezTo>
                  <a:cubicBezTo>
                    <a:pt x="475" y="441"/>
                    <a:pt x="481" y="460"/>
                    <a:pt x="486" y="468"/>
                  </a:cubicBezTo>
                  <a:cubicBezTo>
                    <a:pt x="489" y="479"/>
                    <a:pt x="473" y="510"/>
                    <a:pt x="482" y="516"/>
                  </a:cubicBezTo>
                  <a:cubicBezTo>
                    <a:pt x="490" y="522"/>
                    <a:pt x="524" y="531"/>
                    <a:pt x="524" y="531"/>
                  </a:cubicBezTo>
                  <a:cubicBezTo>
                    <a:pt x="533" y="557"/>
                    <a:pt x="511" y="555"/>
                    <a:pt x="519" y="581"/>
                  </a:cubicBezTo>
                  <a:cubicBezTo>
                    <a:pt x="522" y="591"/>
                    <a:pt x="529" y="599"/>
                    <a:pt x="533" y="609"/>
                  </a:cubicBezTo>
                  <a:cubicBezTo>
                    <a:pt x="528" y="644"/>
                    <a:pt x="512" y="696"/>
                    <a:pt x="546" y="720"/>
                  </a:cubicBezTo>
                  <a:cubicBezTo>
                    <a:pt x="570" y="754"/>
                    <a:pt x="550" y="782"/>
                    <a:pt x="542" y="818"/>
                  </a:cubicBezTo>
                  <a:cubicBezTo>
                    <a:pt x="551" y="824"/>
                    <a:pt x="563" y="824"/>
                    <a:pt x="570" y="832"/>
                  </a:cubicBezTo>
                  <a:cubicBezTo>
                    <a:pt x="573" y="836"/>
                    <a:pt x="572" y="842"/>
                    <a:pt x="574" y="846"/>
                  </a:cubicBezTo>
                  <a:cubicBezTo>
                    <a:pt x="581" y="860"/>
                    <a:pt x="596" y="871"/>
                    <a:pt x="607" y="883"/>
                  </a:cubicBezTo>
                  <a:cubicBezTo>
                    <a:pt x="612" y="914"/>
                    <a:pt x="604" y="951"/>
                    <a:pt x="635" y="962"/>
                  </a:cubicBezTo>
                  <a:cubicBezTo>
                    <a:pt x="642" y="988"/>
                    <a:pt x="647" y="999"/>
                    <a:pt x="654" y="1025"/>
                  </a:cubicBezTo>
                  <a:cubicBezTo>
                    <a:pt x="659" y="1067"/>
                    <a:pt x="717" y="1091"/>
                    <a:pt x="669" y="1153"/>
                  </a:cubicBezTo>
                  <a:cubicBezTo>
                    <a:pt x="345" y="1152"/>
                    <a:pt x="21" y="1152"/>
                    <a:pt x="21" y="1152"/>
                  </a:cubicBezTo>
                  <a:close/>
                </a:path>
              </a:pathLst>
            </a:custGeom>
            <a:solidFill>
              <a:srgbClr val="F7F6F3"/>
            </a:solidFill>
            <a:ln w="9525" cap="flat" cmpd="sng">
              <a:solidFill>
                <a:schemeClr val="tx1"/>
              </a:solidFill>
              <a:prstDash val="solid"/>
              <a:round/>
              <a:headEnd/>
              <a:tailEnd/>
            </a:ln>
            <a:effectLst>
              <a:innerShdw blurRad="88900">
                <a:prstClr val="black">
                  <a:alpha val="44000"/>
                </a:prstClr>
              </a:innerShdw>
            </a:effectLst>
          </p:spPr>
          <p:txBody>
            <a:bodyPr lIns="45720" rIns="45720" anchor="ctr" anchorCtr="1"/>
            <a:lstStyle/>
            <a:p>
              <a:endParaRPr lang="en-CA" sz="800"/>
            </a:p>
          </p:txBody>
        </p:sp>
        <p:sp>
          <p:nvSpPr>
            <p:cNvPr id="1166" name="Freeform 39"/>
            <p:cNvSpPr>
              <a:spLocks/>
            </p:cNvSpPr>
            <p:nvPr/>
          </p:nvSpPr>
          <p:spPr bwMode="auto">
            <a:xfrm>
              <a:off x="512" y="3307"/>
              <a:ext cx="408" cy="388"/>
            </a:xfrm>
            <a:custGeom>
              <a:avLst/>
              <a:gdLst/>
              <a:ahLst/>
              <a:cxnLst>
                <a:cxn ang="0">
                  <a:pos x="0" y="68"/>
                </a:cxn>
                <a:cxn ang="0">
                  <a:pos x="19" y="73"/>
                </a:cxn>
                <a:cxn ang="0">
                  <a:pos x="55" y="76"/>
                </a:cxn>
                <a:cxn ang="0">
                  <a:pos x="75" y="64"/>
                </a:cxn>
                <a:cxn ang="0">
                  <a:pos x="91" y="56"/>
                </a:cxn>
                <a:cxn ang="0">
                  <a:pos x="126" y="25"/>
                </a:cxn>
                <a:cxn ang="0">
                  <a:pos x="160" y="16"/>
                </a:cxn>
                <a:cxn ang="0">
                  <a:pos x="166" y="14"/>
                </a:cxn>
                <a:cxn ang="0">
                  <a:pos x="184" y="13"/>
                </a:cxn>
                <a:cxn ang="0">
                  <a:pos x="190" y="5"/>
                </a:cxn>
                <a:cxn ang="0">
                  <a:pos x="267" y="11"/>
                </a:cxn>
                <a:cxn ang="0">
                  <a:pos x="276" y="25"/>
                </a:cxn>
                <a:cxn ang="0">
                  <a:pos x="301" y="47"/>
                </a:cxn>
                <a:cxn ang="0">
                  <a:pos x="319" y="64"/>
                </a:cxn>
                <a:cxn ang="0">
                  <a:pos x="339" y="80"/>
                </a:cxn>
                <a:cxn ang="0">
                  <a:pos x="352" y="113"/>
                </a:cxn>
                <a:cxn ang="0">
                  <a:pos x="358" y="145"/>
                </a:cxn>
                <a:cxn ang="0">
                  <a:pos x="360" y="215"/>
                </a:cxn>
                <a:cxn ang="0">
                  <a:pos x="351" y="280"/>
                </a:cxn>
                <a:cxn ang="0">
                  <a:pos x="349" y="289"/>
                </a:cxn>
                <a:cxn ang="0">
                  <a:pos x="348" y="302"/>
                </a:cxn>
                <a:cxn ang="0">
                  <a:pos x="334" y="325"/>
                </a:cxn>
                <a:cxn ang="0">
                  <a:pos x="301" y="340"/>
                </a:cxn>
                <a:cxn ang="0">
                  <a:pos x="288" y="349"/>
                </a:cxn>
                <a:cxn ang="0">
                  <a:pos x="253" y="374"/>
                </a:cxn>
                <a:cxn ang="0">
                  <a:pos x="196" y="376"/>
                </a:cxn>
                <a:cxn ang="0">
                  <a:pos x="160" y="380"/>
                </a:cxn>
                <a:cxn ang="0">
                  <a:pos x="130" y="364"/>
                </a:cxn>
                <a:cxn ang="0">
                  <a:pos x="108" y="347"/>
                </a:cxn>
                <a:cxn ang="0">
                  <a:pos x="96" y="329"/>
                </a:cxn>
                <a:cxn ang="0">
                  <a:pos x="64" y="310"/>
                </a:cxn>
                <a:cxn ang="0">
                  <a:pos x="48" y="298"/>
                </a:cxn>
                <a:cxn ang="0">
                  <a:pos x="31" y="289"/>
                </a:cxn>
                <a:cxn ang="0">
                  <a:pos x="1" y="286"/>
                </a:cxn>
                <a:cxn ang="0">
                  <a:pos x="0" y="68"/>
                </a:cxn>
              </a:cxnLst>
              <a:rect l="0" t="0" r="r" b="b"/>
              <a:pathLst>
                <a:path w="361" h="388">
                  <a:moveTo>
                    <a:pt x="0" y="68"/>
                  </a:moveTo>
                  <a:cubicBezTo>
                    <a:pt x="6" y="71"/>
                    <a:pt x="13" y="71"/>
                    <a:pt x="19" y="73"/>
                  </a:cubicBezTo>
                  <a:cubicBezTo>
                    <a:pt x="31" y="80"/>
                    <a:pt x="40" y="77"/>
                    <a:pt x="55" y="76"/>
                  </a:cubicBezTo>
                  <a:cubicBezTo>
                    <a:pt x="59" y="72"/>
                    <a:pt x="70" y="65"/>
                    <a:pt x="75" y="64"/>
                  </a:cubicBezTo>
                  <a:cubicBezTo>
                    <a:pt x="80" y="58"/>
                    <a:pt x="83" y="58"/>
                    <a:pt x="91" y="56"/>
                  </a:cubicBezTo>
                  <a:cubicBezTo>
                    <a:pt x="104" y="46"/>
                    <a:pt x="108" y="29"/>
                    <a:pt x="126" y="25"/>
                  </a:cubicBezTo>
                  <a:cubicBezTo>
                    <a:pt x="135" y="18"/>
                    <a:pt x="148" y="18"/>
                    <a:pt x="160" y="16"/>
                  </a:cubicBezTo>
                  <a:cubicBezTo>
                    <a:pt x="162" y="15"/>
                    <a:pt x="164" y="14"/>
                    <a:pt x="166" y="14"/>
                  </a:cubicBezTo>
                  <a:cubicBezTo>
                    <a:pt x="172" y="13"/>
                    <a:pt x="178" y="15"/>
                    <a:pt x="184" y="13"/>
                  </a:cubicBezTo>
                  <a:cubicBezTo>
                    <a:pt x="187" y="12"/>
                    <a:pt x="187" y="7"/>
                    <a:pt x="190" y="5"/>
                  </a:cubicBezTo>
                  <a:cubicBezTo>
                    <a:pt x="212" y="7"/>
                    <a:pt x="249" y="0"/>
                    <a:pt x="267" y="11"/>
                  </a:cubicBezTo>
                  <a:cubicBezTo>
                    <a:pt x="270" y="16"/>
                    <a:pt x="273" y="20"/>
                    <a:pt x="276" y="25"/>
                  </a:cubicBezTo>
                  <a:cubicBezTo>
                    <a:pt x="278" y="37"/>
                    <a:pt x="292" y="40"/>
                    <a:pt x="301" y="47"/>
                  </a:cubicBezTo>
                  <a:cubicBezTo>
                    <a:pt x="303" y="51"/>
                    <a:pt x="315" y="62"/>
                    <a:pt x="319" y="64"/>
                  </a:cubicBezTo>
                  <a:cubicBezTo>
                    <a:pt x="325" y="72"/>
                    <a:pt x="328" y="78"/>
                    <a:pt x="339" y="80"/>
                  </a:cubicBezTo>
                  <a:cubicBezTo>
                    <a:pt x="341" y="92"/>
                    <a:pt x="342" y="106"/>
                    <a:pt x="352" y="113"/>
                  </a:cubicBezTo>
                  <a:cubicBezTo>
                    <a:pt x="356" y="123"/>
                    <a:pt x="358" y="145"/>
                    <a:pt x="358" y="145"/>
                  </a:cubicBezTo>
                  <a:cubicBezTo>
                    <a:pt x="357" y="162"/>
                    <a:pt x="352" y="200"/>
                    <a:pt x="360" y="215"/>
                  </a:cubicBezTo>
                  <a:cubicBezTo>
                    <a:pt x="357" y="236"/>
                    <a:pt x="361" y="261"/>
                    <a:pt x="351" y="280"/>
                  </a:cubicBezTo>
                  <a:cubicBezTo>
                    <a:pt x="350" y="283"/>
                    <a:pt x="349" y="286"/>
                    <a:pt x="349" y="289"/>
                  </a:cubicBezTo>
                  <a:cubicBezTo>
                    <a:pt x="348" y="293"/>
                    <a:pt x="349" y="298"/>
                    <a:pt x="348" y="302"/>
                  </a:cubicBezTo>
                  <a:cubicBezTo>
                    <a:pt x="346" y="310"/>
                    <a:pt x="338" y="317"/>
                    <a:pt x="334" y="325"/>
                  </a:cubicBezTo>
                  <a:cubicBezTo>
                    <a:pt x="331" y="341"/>
                    <a:pt x="313" y="336"/>
                    <a:pt x="301" y="340"/>
                  </a:cubicBezTo>
                  <a:cubicBezTo>
                    <a:pt x="297" y="344"/>
                    <a:pt x="293" y="346"/>
                    <a:pt x="288" y="349"/>
                  </a:cubicBezTo>
                  <a:cubicBezTo>
                    <a:pt x="279" y="360"/>
                    <a:pt x="268" y="372"/>
                    <a:pt x="253" y="374"/>
                  </a:cubicBezTo>
                  <a:cubicBezTo>
                    <a:pt x="237" y="373"/>
                    <a:pt x="212" y="370"/>
                    <a:pt x="196" y="376"/>
                  </a:cubicBezTo>
                  <a:cubicBezTo>
                    <a:pt x="187" y="388"/>
                    <a:pt x="178" y="381"/>
                    <a:pt x="160" y="380"/>
                  </a:cubicBezTo>
                  <a:cubicBezTo>
                    <a:pt x="148" y="378"/>
                    <a:pt x="140" y="370"/>
                    <a:pt x="130" y="364"/>
                  </a:cubicBezTo>
                  <a:cubicBezTo>
                    <a:pt x="124" y="356"/>
                    <a:pt x="116" y="353"/>
                    <a:pt x="108" y="347"/>
                  </a:cubicBezTo>
                  <a:cubicBezTo>
                    <a:pt x="105" y="333"/>
                    <a:pt x="106" y="334"/>
                    <a:pt x="96" y="329"/>
                  </a:cubicBezTo>
                  <a:cubicBezTo>
                    <a:pt x="90" y="321"/>
                    <a:pt x="74" y="312"/>
                    <a:pt x="64" y="310"/>
                  </a:cubicBezTo>
                  <a:cubicBezTo>
                    <a:pt x="58" y="306"/>
                    <a:pt x="54" y="302"/>
                    <a:pt x="48" y="298"/>
                  </a:cubicBezTo>
                  <a:cubicBezTo>
                    <a:pt x="45" y="291"/>
                    <a:pt x="38" y="290"/>
                    <a:pt x="31" y="289"/>
                  </a:cubicBezTo>
                  <a:cubicBezTo>
                    <a:pt x="21" y="284"/>
                    <a:pt x="13" y="286"/>
                    <a:pt x="1" y="286"/>
                  </a:cubicBezTo>
                  <a:lnTo>
                    <a:pt x="0" y="68"/>
                  </a:lnTo>
                  <a:close/>
                </a:path>
              </a:pathLst>
            </a:custGeom>
            <a:gradFill flip="none" rotWithShape="1">
              <a:gsLst>
                <a:gs pos="0">
                  <a:srgbClr val="00B0F0"/>
                </a:gs>
                <a:gs pos="50000">
                  <a:schemeClr val="accent2">
                    <a:lumMod val="60000"/>
                    <a:lumOff val="40000"/>
                  </a:schemeClr>
                </a:gs>
                <a:gs pos="100000">
                  <a:schemeClr val="tx2">
                    <a:lumMod val="20000"/>
                    <a:lumOff val="80000"/>
                  </a:schemeClr>
                </a:gs>
              </a:gsLst>
              <a:path path="circle">
                <a:fillToRect l="50000" t="50000" r="50000" b="50000"/>
              </a:path>
              <a:tileRect/>
            </a:gradFill>
            <a:ln w="9525" cap="flat" cmpd="sng">
              <a:solidFill>
                <a:schemeClr val="tx1"/>
              </a:solidFill>
              <a:prstDash val="solid"/>
              <a:round/>
              <a:headEnd/>
              <a:tailEnd/>
            </a:ln>
            <a:effectLst>
              <a:outerShdw blurRad="63500" sx="102000" sy="102000" algn="ctr" rotWithShape="0">
                <a:prstClr val="black">
                  <a:alpha val="40000"/>
                </a:prstClr>
              </a:outerShdw>
            </a:effectLst>
          </p:spPr>
          <p:txBody>
            <a:bodyPr lIns="45720" rIns="45720" anchor="ctr" anchorCtr="1"/>
            <a:lstStyle/>
            <a:p>
              <a:endParaRPr lang="en-CA" sz="800"/>
            </a:p>
          </p:txBody>
        </p:sp>
        <p:sp>
          <p:nvSpPr>
            <p:cNvPr id="1167" name="Rectangle 28"/>
            <p:cNvSpPr>
              <a:spLocks noChangeArrowheads="1"/>
            </p:cNvSpPr>
            <p:nvPr/>
          </p:nvSpPr>
          <p:spPr bwMode="auto">
            <a:xfrm>
              <a:off x="412" y="2996"/>
              <a:ext cx="109" cy="980"/>
            </a:xfrm>
            <a:prstGeom prst="rect">
              <a:avLst/>
            </a:prstGeom>
            <a:solidFill>
              <a:srgbClr val="9D8F5D"/>
            </a:solidFill>
            <a:ln w="9525" algn="ctr">
              <a:solidFill>
                <a:schemeClr val="tx1"/>
              </a:solidFill>
              <a:miter lim="800000"/>
              <a:headEnd/>
              <a:tailEnd/>
            </a:ln>
            <a:effectLst/>
          </p:spPr>
          <p:txBody>
            <a:bodyPr wrap="none" lIns="45720" rIns="45720" anchor="ctr"/>
            <a:lstStyle/>
            <a:p>
              <a:endParaRPr lang="en-CA" sz="800"/>
            </a:p>
          </p:txBody>
        </p:sp>
        <p:sp>
          <p:nvSpPr>
            <p:cNvPr id="1168" name="Rectangle 30"/>
            <p:cNvSpPr>
              <a:spLocks noChangeArrowheads="1"/>
            </p:cNvSpPr>
            <p:nvPr/>
          </p:nvSpPr>
          <p:spPr bwMode="auto">
            <a:xfrm>
              <a:off x="340" y="3359"/>
              <a:ext cx="181" cy="254"/>
            </a:xfrm>
            <a:prstGeom prst="rect">
              <a:avLst/>
            </a:prstGeom>
            <a:solidFill>
              <a:srgbClr val="F8F8F8"/>
            </a:solidFill>
            <a:ln w="9525" algn="ctr">
              <a:solidFill>
                <a:schemeClr val="tx1"/>
              </a:solidFill>
              <a:miter lim="800000"/>
              <a:headEnd/>
              <a:tailEnd/>
            </a:ln>
            <a:effectLst/>
          </p:spPr>
          <p:txBody>
            <a:bodyPr wrap="none" lIns="45720" rIns="45720" anchor="ctr"/>
            <a:lstStyle/>
            <a:p>
              <a:endParaRPr lang="en-CA" sz="800"/>
            </a:p>
          </p:txBody>
        </p:sp>
        <p:sp>
          <p:nvSpPr>
            <p:cNvPr id="1169" name="Rectangle 31"/>
            <p:cNvSpPr>
              <a:spLocks noChangeArrowheads="1"/>
            </p:cNvSpPr>
            <p:nvPr/>
          </p:nvSpPr>
          <p:spPr bwMode="auto">
            <a:xfrm>
              <a:off x="376" y="3396"/>
              <a:ext cx="145" cy="181"/>
            </a:xfrm>
            <a:prstGeom prst="rect">
              <a:avLst/>
            </a:prstGeom>
            <a:solidFill>
              <a:srgbClr val="E2EBEE"/>
            </a:solidFill>
            <a:ln w="9525" algn="ctr">
              <a:solidFill>
                <a:schemeClr val="tx1"/>
              </a:solidFill>
              <a:miter lim="800000"/>
              <a:headEnd/>
              <a:tailEnd/>
            </a:ln>
            <a:effectLst/>
          </p:spPr>
          <p:txBody>
            <a:bodyPr wrap="none" lIns="45720" rIns="45720" anchor="ctr"/>
            <a:lstStyle/>
            <a:p>
              <a:endParaRPr lang="en-CA" sz="800"/>
            </a:p>
          </p:txBody>
        </p:sp>
        <p:sp>
          <p:nvSpPr>
            <p:cNvPr id="1170" name="Rectangle 32"/>
            <p:cNvSpPr>
              <a:spLocks noChangeArrowheads="1"/>
            </p:cNvSpPr>
            <p:nvPr/>
          </p:nvSpPr>
          <p:spPr bwMode="auto">
            <a:xfrm>
              <a:off x="158" y="3422"/>
              <a:ext cx="181" cy="36"/>
            </a:xfrm>
            <a:prstGeom prst="rect">
              <a:avLst/>
            </a:prstGeom>
            <a:solidFill>
              <a:srgbClr val="F8F8F8"/>
            </a:solidFill>
            <a:ln w="9525" algn="ctr">
              <a:solidFill>
                <a:schemeClr val="tx1"/>
              </a:solidFill>
              <a:miter lim="800000"/>
              <a:headEnd/>
              <a:tailEnd/>
            </a:ln>
            <a:effectLst/>
          </p:spPr>
          <p:txBody>
            <a:bodyPr wrap="none" lIns="45720" rIns="45720" anchor="ctr"/>
            <a:lstStyle/>
            <a:p>
              <a:endParaRPr lang="en-CA" sz="800"/>
            </a:p>
          </p:txBody>
        </p:sp>
        <p:sp>
          <p:nvSpPr>
            <p:cNvPr id="1171" name="Rectangle 33"/>
            <p:cNvSpPr>
              <a:spLocks noChangeArrowheads="1"/>
            </p:cNvSpPr>
            <p:nvPr/>
          </p:nvSpPr>
          <p:spPr bwMode="auto">
            <a:xfrm>
              <a:off x="158" y="3514"/>
              <a:ext cx="181" cy="36"/>
            </a:xfrm>
            <a:prstGeom prst="rect">
              <a:avLst/>
            </a:prstGeom>
            <a:solidFill>
              <a:srgbClr val="F8F8F8"/>
            </a:solidFill>
            <a:ln w="9525" algn="ctr">
              <a:solidFill>
                <a:schemeClr val="tx1"/>
              </a:solidFill>
              <a:miter lim="800000"/>
              <a:headEnd/>
              <a:tailEnd/>
            </a:ln>
            <a:effectLst/>
          </p:spPr>
          <p:txBody>
            <a:bodyPr wrap="none" lIns="45720" rIns="45720" anchor="ctr"/>
            <a:lstStyle/>
            <a:p>
              <a:endParaRPr lang="en-CA" sz="800"/>
            </a:p>
          </p:txBody>
        </p:sp>
        <p:sp>
          <p:nvSpPr>
            <p:cNvPr id="1172" name="Rectangle 34"/>
            <p:cNvSpPr>
              <a:spLocks noChangeArrowheads="1"/>
            </p:cNvSpPr>
            <p:nvPr/>
          </p:nvSpPr>
          <p:spPr bwMode="auto">
            <a:xfrm>
              <a:off x="376" y="3422"/>
              <a:ext cx="109" cy="36"/>
            </a:xfrm>
            <a:prstGeom prst="rect">
              <a:avLst/>
            </a:prstGeom>
            <a:solidFill>
              <a:srgbClr val="F8F8F8"/>
            </a:solidFill>
            <a:ln w="9525" algn="ctr">
              <a:solidFill>
                <a:schemeClr val="tx1"/>
              </a:solidFill>
              <a:miter lim="800000"/>
              <a:headEnd/>
              <a:tailEnd/>
            </a:ln>
            <a:effectLst/>
          </p:spPr>
          <p:txBody>
            <a:bodyPr wrap="none" lIns="45720" rIns="45720" anchor="ctr"/>
            <a:lstStyle/>
            <a:p>
              <a:endParaRPr lang="en-CA" sz="800"/>
            </a:p>
          </p:txBody>
        </p:sp>
        <p:sp>
          <p:nvSpPr>
            <p:cNvPr id="1173" name="Rectangle 35"/>
            <p:cNvSpPr>
              <a:spLocks noChangeArrowheads="1"/>
            </p:cNvSpPr>
            <p:nvPr/>
          </p:nvSpPr>
          <p:spPr bwMode="auto">
            <a:xfrm>
              <a:off x="376" y="3514"/>
              <a:ext cx="109" cy="36"/>
            </a:xfrm>
            <a:prstGeom prst="rect">
              <a:avLst/>
            </a:prstGeom>
            <a:solidFill>
              <a:srgbClr val="F8F8F8"/>
            </a:solidFill>
            <a:ln w="9525" algn="ctr">
              <a:solidFill>
                <a:schemeClr val="tx1"/>
              </a:solidFill>
              <a:miter lim="800000"/>
              <a:headEnd/>
              <a:tailEnd/>
            </a:ln>
            <a:effectLst/>
          </p:spPr>
          <p:txBody>
            <a:bodyPr wrap="none" lIns="45720" rIns="45720" anchor="ctr"/>
            <a:lstStyle/>
            <a:p>
              <a:endParaRPr lang="en-CA" sz="800"/>
            </a:p>
          </p:txBody>
        </p:sp>
        <p:sp>
          <p:nvSpPr>
            <p:cNvPr id="1174" name="Rectangle 45"/>
            <p:cNvSpPr>
              <a:spLocks noChangeArrowheads="1"/>
            </p:cNvSpPr>
            <p:nvPr/>
          </p:nvSpPr>
          <p:spPr bwMode="auto">
            <a:xfrm>
              <a:off x="339" y="3468"/>
              <a:ext cx="37" cy="36"/>
            </a:xfrm>
            <a:prstGeom prst="rect">
              <a:avLst/>
            </a:prstGeom>
            <a:solidFill>
              <a:srgbClr val="E2EBEE"/>
            </a:solidFill>
            <a:ln w="9525" algn="ctr">
              <a:solidFill>
                <a:schemeClr val="tx1"/>
              </a:solidFill>
              <a:miter lim="800000"/>
              <a:headEnd/>
              <a:tailEnd/>
            </a:ln>
            <a:effectLst/>
          </p:spPr>
          <p:txBody>
            <a:bodyPr wrap="none" lIns="45720" rIns="45720" anchor="ctr"/>
            <a:lstStyle/>
            <a:p>
              <a:endParaRPr lang="en-CA" sz="800"/>
            </a:p>
          </p:txBody>
        </p:sp>
        <p:sp>
          <p:nvSpPr>
            <p:cNvPr id="1175" name="Rectangle 46"/>
            <p:cNvSpPr>
              <a:spLocks noChangeArrowheads="1"/>
            </p:cNvSpPr>
            <p:nvPr/>
          </p:nvSpPr>
          <p:spPr bwMode="auto">
            <a:xfrm>
              <a:off x="412" y="3450"/>
              <a:ext cx="37" cy="73"/>
            </a:xfrm>
            <a:prstGeom prst="rect">
              <a:avLst/>
            </a:prstGeom>
            <a:solidFill>
              <a:schemeClr val="bg2"/>
            </a:solidFill>
            <a:ln w="9525" algn="ctr">
              <a:solidFill>
                <a:schemeClr val="tx1"/>
              </a:solidFill>
              <a:miter lim="800000"/>
              <a:headEnd/>
              <a:tailEnd/>
            </a:ln>
            <a:effectLst/>
          </p:spPr>
          <p:txBody>
            <a:bodyPr wrap="none" lIns="45720" rIns="45720" anchor="ctr"/>
            <a:lstStyle/>
            <a:p>
              <a:endParaRPr lang="en-CA" sz="800"/>
            </a:p>
          </p:txBody>
        </p:sp>
        <p:sp>
          <p:nvSpPr>
            <p:cNvPr id="1176" name="Text Box 47"/>
            <p:cNvSpPr txBox="1">
              <a:spLocks noChangeArrowheads="1"/>
            </p:cNvSpPr>
            <p:nvPr/>
          </p:nvSpPr>
          <p:spPr bwMode="auto">
            <a:xfrm>
              <a:off x="158" y="3203"/>
              <a:ext cx="223" cy="733"/>
            </a:xfrm>
            <a:prstGeom prst="rect">
              <a:avLst/>
            </a:prstGeom>
            <a:noFill/>
            <a:ln w="9525" algn="ctr">
              <a:noFill/>
              <a:miter lim="800000"/>
              <a:headEnd/>
              <a:tailEnd/>
            </a:ln>
            <a:effectLst/>
          </p:spPr>
          <p:txBody>
            <a:bodyPr wrap="none" lIns="45720" rIns="45720" anchorCtr="1">
              <a:spAutoFit/>
            </a:bodyPr>
            <a:lstStyle/>
            <a:p>
              <a:pPr>
                <a:lnSpc>
                  <a:spcPct val="150000"/>
                </a:lnSpc>
              </a:pPr>
              <a:r>
                <a:rPr lang="en-CA" sz="800" b="1" dirty="0">
                  <a:solidFill>
                    <a:schemeClr val="tx1"/>
                  </a:solidFill>
                </a:rPr>
                <a:t>O</a:t>
              </a:r>
              <a:r>
                <a:rPr lang="en-CA" sz="800" b="1" baseline="-25000" dirty="0">
                  <a:solidFill>
                    <a:schemeClr val="tx1"/>
                  </a:solidFill>
                </a:rPr>
                <a:t>2</a:t>
              </a:r>
            </a:p>
            <a:p>
              <a:pPr>
                <a:lnSpc>
                  <a:spcPct val="150000"/>
                </a:lnSpc>
              </a:pPr>
              <a:endParaRPr lang="en-CA" sz="800" b="1" dirty="0">
                <a:solidFill>
                  <a:schemeClr val="tx1"/>
                </a:solidFill>
              </a:endParaRPr>
            </a:p>
            <a:p>
              <a:pPr>
                <a:lnSpc>
                  <a:spcPct val="150000"/>
                </a:lnSpc>
              </a:pPr>
              <a:r>
                <a:rPr lang="en-CA" sz="800" b="1" dirty="0">
                  <a:solidFill>
                    <a:schemeClr val="tx1"/>
                  </a:solidFill>
                </a:rPr>
                <a:t>H</a:t>
              </a:r>
              <a:r>
                <a:rPr lang="en-CA" sz="800" b="1" baseline="-25000" dirty="0">
                  <a:solidFill>
                    <a:schemeClr val="tx1"/>
                  </a:solidFill>
                </a:rPr>
                <a:t>2</a:t>
              </a:r>
              <a:endParaRPr lang="en-US" sz="800" b="1" baseline="-25000" dirty="0">
                <a:solidFill>
                  <a:schemeClr val="tx1"/>
                </a:solidFill>
              </a:endParaRPr>
            </a:p>
          </p:txBody>
        </p:sp>
        <p:sp>
          <p:nvSpPr>
            <p:cNvPr id="1177" name="AutoShape 48"/>
            <p:cNvSpPr>
              <a:spLocks noChangeArrowheads="1"/>
            </p:cNvSpPr>
            <p:nvPr/>
          </p:nvSpPr>
          <p:spPr bwMode="auto">
            <a:xfrm>
              <a:off x="412" y="3468"/>
              <a:ext cx="72" cy="72"/>
            </a:xfrm>
            <a:prstGeom prst="irregularSeal1">
              <a:avLst/>
            </a:prstGeom>
            <a:solidFill>
              <a:srgbClr val="FFFF00"/>
            </a:solidFill>
            <a:ln w="9525" algn="ctr">
              <a:solidFill>
                <a:schemeClr val="tx1"/>
              </a:solidFill>
              <a:miter lim="800000"/>
              <a:headEnd/>
              <a:tailEnd/>
            </a:ln>
            <a:effectLst/>
          </p:spPr>
          <p:txBody>
            <a:bodyPr wrap="none" lIns="45720" rIns="45720" anchor="ctr"/>
            <a:lstStyle/>
            <a:p>
              <a:endParaRPr lang="en-CA" sz="800"/>
            </a:p>
          </p:txBody>
        </p:sp>
        <p:sp>
          <p:nvSpPr>
            <p:cNvPr id="1178" name="AutoShape 52"/>
            <p:cNvSpPr>
              <a:spLocks noChangeArrowheads="1"/>
            </p:cNvSpPr>
            <p:nvPr/>
          </p:nvSpPr>
          <p:spPr bwMode="auto">
            <a:xfrm>
              <a:off x="604" y="3358"/>
              <a:ext cx="279" cy="279"/>
            </a:xfrm>
            <a:prstGeom prst="irregularSeal1">
              <a:avLst/>
            </a:prstGeom>
            <a:solidFill>
              <a:srgbClr val="FFFF00"/>
            </a:solidFill>
            <a:ln w="9525" algn="ctr">
              <a:solidFill>
                <a:schemeClr val="tx1"/>
              </a:solidFill>
              <a:miter lim="800000"/>
              <a:headEnd/>
              <a:tailEnd/>
            </a:ln>
            <a:effectLst/>
          </p:spPr>
          <p:txBody>
            <a:bodyPr wrap="none" lIns="45720" rIns="45720" anchor="ctr"/>
            <a:lstStyle/>
            <a:p>
              <a:endParaRPr lang="en-CA" sz="800"/>
            </a:p>
          </p:txBody>
        </p:sp>
        <p:sp>
          <p:nvSpPr>
            <p:cNvPr id="1179" name="AutoShape 41"/>
            <p:cNvSpPr>
              <a:spLocks noChangeArrowheads="1"/>
            </p:cNvSpPr>
            <p:nvPr/>
          </p:nvSpPr>
          <p:spPr bwMode="auto">
            <a:xfrm>
              <a:off x="500" y="3411"/>
              <a:ext cx="145" cy="63"/>
            </a:xfrm>
            <a:prstGeom prst="rightArrow">
              <a:avLst>
                <a:gd name="adj1" fmla="val 60685"/>
                <a:gd name="adj2" fmla="val 86310"/>
              </a:avLst>
            </a:prstGeom>
            <a:solidFill>
              <a:srgbClr val="990000"/>
            </a:solidFill>
            <a:ln w="9525" algn="ctr">
              <a:solidFill>
                <a:schemeClr val="tx1"/>
              </a:solidFill>
              <a:miter lim="800000"/>
              <a:headEnd/>
              <a:tailEnd/>
            </a:ln>
            <a:effectLst/>
          </p:spPr>
          <p:txBody>
            <a:bodyPr wrap="none" lIns="45720" rIns="45720" anchor="ctr"/>
            <a:lstStyle/>
            <a:p>
              <a:pPr algn="ctr"/>
              <a:endParaRPr lang="en-US" sz="800" b="1" baseline="-25000">
                <a:solidFill>
                  <a:schemeClr val="tx1"/>
                </a:solidFill>
              </a:endParaRPr>
            </a:p>
          </p:txBody>
        </p:sp>
        <p:sp>
          <p:nvSpPr>
            <p:cNvPr id="1180" name="AutoShape 42"/>
            <p:cNvSpPr>
              <a:spLocks noChangeArrowheads="1"/>
            </p:cNvSpPr>
            <p:nvPr/>
          </p:nvSpPr>
          <p:spPr bwMode="auto">
            <a:xfrm>
              <a:off x="500" y="3500"/>
              <a:ext cx="145" cy="63"/>
            </a:xfrm>
            <a:prstGeom prst="rightArrow">
              <a:avLst>
                <a:gd name="adj1" fmla="val 60685"/>
                <a:gd name="adj2" fmla="val 86310"/>
              </a:avLst>
            </a:prstGeom>
            <a:solidFill>
              <a:srgbClr val="3399FF"/>
            </a:solidFill>
            <a:ln w="9525" algn="ctr">
              <a:solidFill>
                <a:schemeClr val="tx1"/>
              </a:solidFill>
              <a:miter lim="800000"/>
              <a:headEnd/>
              <a:tailEnd/>
            </a:ln>
            <a:effectLst/>
          </p:spPr>
          <p:txBody>
            <a:bodyPr wrap="none" lIns="45720" rIns="45720" anchor="ctr"/>
            <a:lstStyle/>
            <a:p>
              <a:pPr algn="ctr"/>
              <a:endParaRPr lang="en-US" sz="800" b="1" baseline="-25000">
                <a:solidFill>
                  <a:schemeClr val="tx1"/>
                </a:solidFill>
              </a:endParaRPr>
            </a:p>
          </p:txBody>
        </p:sp>
        <p:sp>
          <p:nvSpPr>
            <p:cNvPr id="1181" name="AutoShape 43"/>
            <p:cNvSpPr>
              <a:spLocks noChangeArrowheads="1"/>
            </p:cNvSpPr>
            <p:nvPr/>
          </p:nvSpPr>
          <p:spPr bwMode="auto">
            <a:xfrm>
              <a:off x="666" y="3426"/>
              <a:ext cx="145" cy="145"/>
            </a:xfrm>
            <a:custGeom>
              <a:avLst/>
              <a:gdLst>
                <a:gd name="G0" fmla="+- 0 0 0"/>
                <a:gd name="G1" fmla="+- -8775859 0 0"/>
                <a:gd name="G2" fmla="+- 0 0 -8775859"/>
                <a:gd name="G3" fmla="+- 10800 0 0"/>
                <a:gd name="G4" fmla="+- 0 0 0"/>
                <a:gd name="T0" fmla="*/ 360 256 1"/>
                <a:gd name="T1" fmla="*/ 0 256 1"/>
                <a:gd name="G5" fmla="+- G2 T0 T1"/>
                <a:gd name="G6" fmla="?: G2 G2 G5"/>
                <a:gd name="G7" fmla="+- 0 0 G6"/>
                <a:gd name="G8" fmla="+- 5400 0 0"/>
                <a:gd name="G9" fmla="+- 0 0 -877585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775859"/>
                <a:gd name="G36" fmla="sin G34 -8775859"/>
                <a:gd name="G37" fmla="+/ -877585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5027 w 21600"/>
                <a:gd name="T5" fmla="*/ 861 h 21600"/>
                <a:gd name="T6" fmla="*/ 5182 w 21600"/>
                <a:gd name="T7" fmla="*/ 4964 h 21600"/>
                <a:gd name="T8" fmla="*/ 12913 w 21600"/>
                <a:gd name="T9" fmla="*/ 583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403" y="5399"/>
                    <a:pt x="8061" y="5941"/>
                    <a:pt x="7055" y="6909"/>
                  </a:cubicBezTo>
                  <a:lnTo>
                    <a:pt x="3310" y="3019"/>
                  </a:lnTo>
                  <a:cubicBezTo>
                    <a:pt x="5322" y="1082"/>
                    <a:pt x="8006"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99FF"/>
            </a:solidFill>
            <a:ln w="9525" algn="ctr">
              <a:solidFill>
                <a:schemeClr val="tx1"/>
              </a:solidFill>
              <a:miter lim="800000"/>
              <a:headEnd/>
              <a:tailEnd/>
            </a:ln>
            <a:effectLst/>
          </p:spPr>
          <p:txBody>
            <a:bodyPr wrap="none" lIns="45720" rIns="45720" anchor="ctr"/>
            <a:lstStyle/>
            <a:p>
              <a:endParaRPr lang="en-CA" sz="800"/>
            </a:p>
          </p:txBody>
        </p:sp>
        <p:sp>
          <p:nvSpPr>
            <p:cNvPr id="1182" name="AutoShape 44"/>
            <p:cNvSpPr>
              <a:spLocks noChangeArrowheads="1"/>
            </p:cNvSpPr>
            <p:nvPr/>
          </p:nvSpPr>
          <p:spPr bwMode="auto">
            <a:xfrm rot="10800000">
              <a:off x="666" y="3426"/>
              <a:ext cx="145" cy="145"/>
            </a:xfrm>
            <a:custGeom>
              <a:avLst/>
              <a:gdLst>
                <a:gd name="G0" fmla="+- 0 0 0"/>
                <a:gd name="G1" fmla="+- -8595347 0 0"/>
                <a:gd name="G2" fmla="+- 0 0 -8595347"/>
                <a:gd name="G3" fmla="+- 10800 0 0"/>
                <a:gd name="G4" fmla="+- 0 0 0"/>
                <a:gd name="T0" fmla="*/ 360 256 1"/>
                <a:gd name="T1" fmla="*/ 0 256 1"/>
                <a:gd name="G5" fmla="+- G2 T0 T1"/>
                <a:gd name="G6" fmla="?: G2 G2 G5"/>
                <a:gd name="G7" fmla="+- 0 0 G6"/>
                <a:gd name="G8" fmla="+- 5400 0 0"/>
                <a:gd name="G9" fmla="+- 0 0 -859534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595347"/>
                <a:gd name="G36" fmla="sin G34 -8595347"/>
                <a:gd name="G37" fmla="+/ -859534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5265 w 21600"/>
                <a:gd name="T5" fmla="*/ 966 h 21600"/>
                <a:gd name="T6" fmla="*/ 5469 w 21600"/>
                <a:gd name="T7" fmla="*/ 4701 h 21600"/>
                <a:gd name="T8" fmla="*/ 13032 w 21600"/>
                <a:gd name="T9" fmla="*/ 588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493" y="5399"/>
                    <a:pt x="8230" y="5874"/>
                    <a:pt x="7246" y="6734"/>
                  </a:cubicBezTo>
                  <a:lnTo>
                    <a:pt x="3692" y="2668"/>
                  </a:lnTo>
                  <a:cubicBezTo>
                    <a:pt x="5660" y="948"/>
                    <a:pt x="8186"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0000"/>
            </a:solidFill>
            <a:ln w="9525" algn="ctr">
              <a:solidFill>
                <a:schemeClr val="tx1"/>
              </a:solidFill>
              <a:miter lim="800000"/>
              <a:headEnd/>
              <a:tailEnd/>
            </a:ln>
            <a:effectLst/>
          </p:spPr>
          <p:txBody>
            <a:bodyPr wrap="none" lIns="45720" rIns="45720" anchor="ctr"/>
            <a:lstStyle/>
            <a:p>
              <a:endParaRPr lang="en-CA" sz="800"/>
            </a:p>
          </p:txBody>
        </p:sp>
      </p:grpSp>
      <p:sp>
        <p:nvSpPr>
          <p:cNvPr id="1134" name="AutoShape 7"/>
          <p:cNvSpPr>
            <a:spLocks noChangeArrowheads="1"/>
          </p:cNvSpPr>
          <p:nvPr/>
        </p:nvSpPr>
        <p:spPr bwMode="auto">
          <a:xfrm>
            <a:off x="21476691" y="17515830"/>
            <a:ext cx="1908000" cy="648073"/>
          </a:xfrm>
          <a:prstGeom prst="roundRect">
            <a:avLst>
              <a:gd name="adj" fmla="val 23023"/>
            </a:avLst>
          </a:prstGeom>
          <a:noFill/>
          <a:ln w="19050">
            <a:noFill/>
            <a:round/>
            <a:headEnd/>
            <a:tailEnd/>
          </a:ln>
          <a:effectLst/>
        </p:spPr>
        <p:txBody>
          <a:bodyPr lIns="36000" tIns="36000" rIns="36000" bIns="72000" anchor="ctr"/>
          <a:lstStyle/>
          <a:p>
            <a:pPr>
              <a:lnSpc>
                <a:spcPct val="130000"/>
              </a:lnSpc>
            </a:pPr>
            <a:r>
              <a:rPr lang="en-CA" sz="1000" b="1" i="0" dirty="0">
                <a:effectLst>
                  <a:outerShdw blurRad="25400" dist="12700" dir="5400000" algn="t" rotWithShape="0">
                    <a:prstClr val="black">
                      <a:alpha val="27000"/>
                    </a:prstClr>
                  </a:outerShdw>
                </a:effectLst>
              </a:rPr>
              <a:t>Operational</a:t>
            </a:r>
          </a:p>
          <a:p>
            <a:pPr>
              <a:lnSpc>
                <a:spcPct val="130000"/>
              </a:lnSpc>
              <a:buFont typeface="Arial" pitchFamily="34" charset="0"/>
              <a:buChar char="•"/>
            </a:pPr>
            <a:r>
              <a:rPr lang="en-CA" sz="800" i="0" dirty="0" smtClean="0">
                <a:effectLst>
                  <a:outerShdw blurRad="25400" dist="12700" dir="5400000" algn="t" rotWithShape="0">
                    <a:prstClr val="black">
                      <a:alpha val="27000"/>
                    </a:prstClr>
                  </a:outerShdw>
                </a:effectLst>
              </a:rPr>
              <a:t> Inadequate </a:t>
            </a:r>
            <a:r>
              <a:rPr lang="en-CA" sz="800" i="0" dirty="0">
                <a:effectLst>
                  <a:outerShdw blurRad="25400" dist="12700" dir="5400000" algn="t" rotWithShape="0">
                    <a:prstClr val="black">
                      <a:alpha val="27000"/>
                    </a:prstClr>
                  </a:outerShdw>
                </a:effectLst>
              </a:rPr>
              <a:t>working conditions during installation, maintenance, cleaning.</a:t>
            </a:r>
          </a:p>
          <a:p>
            <a:pPr>
              <a:lnSpc>
                <a:spcPct val="130000"/>
              </a:lnSpc>
              <a:buFont typeface="Arial" pitchFamily="34" charset="0"/>
              <a:buChar char="•"/>
            </a:pPr>
            <a:r>
              <a:rPr lang="en-CA" sz="800" i="0" dirty="0" smtClean="0">
                <a:effectLst>
                  <a:outerShdw blurRad="25400" dist="12700" dir="5400000" algn="t" rotWithShape="0">
                    <a:prstClr val="black">
                      <a:alpha val="27000"/>
                    </a:prstClr>
                  </a:outerShdw>
                </a:effectLst>
              </a:rPr>
              <a:t> Lack </a:t>
            </a:r>
            <a:r>
              <a:rPr lang="en-CA" sz="800" i="0" dirty="0">
                <a:effectLst>
                  <a:outerShdw blurRad="25400" dist="12700" dir="5400000" algn="t" rotWithShape="0">
                    <a:prstClr val="black">
                      <a:alpha val="27000"/>
                    </a:prstClr>
                  </a:outerShdw>
                </a:effectLst>
              </a:rPr>
              <a:t>of training or specific instructions</a:t>
            </a:r>
          </a:p>
        </p:txBody>
      </p:sp>
      <p:sp>
        <p:nvSpPr>
          <p:cNvPr id="1135" name="AutoShape 8"/>
          <p:cNvSpPr>
            <a:spLocks noChangeArrowheads="1"/>
          </p:cNvSpPr>
          <p:nvPr/>
        </p:nvSpPr>
        <p:spPr bwMode="auto">
          <a:xfrm>
            <a:off x="21476691" y="18163902"/>
            <a:ext cx="1908000" cy="648072"/>
          </a:xfrm>
          <a:prstGeom prst="roundRect">
            <a:avLst>
              <a:gd name="adj" fmla="val 23023"/>
            </a:avLst>
          </a:prstGeom>
          <a:noFill/>
          <a:ln w="19050">
            <a:noFill/>
            <a:round/>
            <a:headEnd/>
            <a:tailEnd/>
          </a:ln>
          <a:effectLst/>
        </p:spPr>
        <p:txBody>
          <a:bodyPr lIns="36000" tIns="36000" rIns="36000" bIns="72000" anchor="ctr"/>
          <a:lstStyle/>
          <a:p>
            <a:pPr>
              <a:lnSpc>
                <a:spcPct val="130000"/>
              </a:lnSpc>
            </a:pPr>
            <a:r>
              <a:rPr lang="en-CA" sz="1000" b="1" i="0" dirty="0">
                <a:effectLst>
                  <a:outerShdw blurRad="25400" dist="12700" dir="5400000" algn="t" rotWithShape="0">
                    <a:prstClr val="black">
                      <a:alpha val="27000"/>
                    </a:prstClr>
                  </a:outerShdw>
                </a:effectLst>
              </a:rPr>
              <a:t>Procedural</a:t>
            </a:r>
          </a:p>
          <a:p>
            <a:pPr>
              <a:lnSpc>
                <a:spcPct val="130000"/>
              </a:lnSpc>
              <a:buFont typeface="Arial" pitchFamily="34" charset="0"/>
              <a:buChar char="•"/>
            </a:pPr>
            <a:r>
              <a:rPr lang="en-CA" sz="800" i="0" dirty="0" smtClean="0">
                <a:effectLst>
                  <a:outerShdw blurRad="25400" dist="12700" dir="5400000" algn="t" rotWithShape="0">
                    <a:prstClr val="black">
                      <a:alpha val="27000"/>
                    </a:prstClr>
                  </a:outerShdw>
                </a:effectLst>
              </a:rPr>
              <a:t> Failure </a:t>
            </a:r>
            <a:r>
              <a:rPr lang="en-CA" sz="800" i="0" dirty="0">
                <a:effectLst>
                  <a:outerShdw blurRad="25400" dist="12700" dir="5400000" algn="t" rotWithShape="0">
                    <a:prstClr val="black">
                      <a:alpha val="27000"/>
                    </a:prstClr>
                  </a:outerShdw>
                </a:effectLst>
              </a:rPr>
              <a:t>to follow established procedures</a:t>
            </a:r>
          </a:p>
          <a:p>
            <a:pPr>
              <a:lnSpc>
                <a:spcPct val="130000"/>
              </a:lnSpc>
              <a:buFont typeface="Arial" pitchFamily="34" charset="0"/>
              <a:buChar char="•"/>
            </a:pPr>
            <a:r>
              <a:rPr lang="en-CA" sz="800" i="0" dirty="0" smtClean="0">
                <a:effectLst>
                  <a:outerShdw blurRad="25400" dist="12700" dir="5400000" algn="t" rotWithShape="0">
                    <a:prstClr val="black">
                      <a:alpha val="27000"/>
                    </a:prstClr>
                  </a:outerShdw>
                </a:effectLst>
              </a:rPr>
              <a:t> Failure </a:t>
            </a:r>
            <a:r>
              <a:rPr lang="en-CA" sz="800" i="0" dirty="0">
                <a:effectLst>
                  <a:outerShdw blurRad="25400" dist="12700" dir="5400000" algn="t" rotWithShape="0">
                    <a:prstClr val="black">
                      <a:alpha val="27000"/>
                    </a:prstClr>
                  </a:outerShdw>
                </a:effectLst>
              </a:rPr>
              <a:t>to prepare procedures</a:t>
            </a:r>
          </a:p>
        </p:txBody>
      </p:sp>
      <p:sp>
        <p:nvSpPr>
          <p:cNvPr id="1138" name="AutoShape 9"/>
          <p:cNvSpPr>
            <a:spLocks noChangeArrowheads="1"/>
          </p:cNvSpPr>
          <p:nvPr/>
        </p:nvSpPr>
        <p:spPr bwMode="auto">
          <a:xfrm>
            <a:off x="23457123" y="17443922"/>
            <a:ext cx="1908000" cy="1368052"/>
          </a:xfrm>
          <a:prstGeom prst="roundRect">
            <a:avLst>
              <a:gd name="adj" fmla="val 14139"/>
            </a:avLst>
          </a:prstGeom>
          <a:noFill/>
          <a:ln w="19050">
            <a:noFill/>
            <a:round/>
            <a:headEnd/>
            <a:tailEnd/>
          </a:ln>
          <a:effectLst/>
        </p:spPr>
        <p:txBody>
          <a:bodyPr lIns="36000" tIns="36000" rIns="36000" bIns="72000" anchor="ctr"/>
          <a:lstStyle/>
          <a:p>
            <a:pPr>
              <a:lnSpc>
                <a:spcPct val="130000"/>
              </a:lnSpc>
            </a:pPr>
            <a:r>
              <a:rPr lang="en-CA" sz="1000" b="1" i="0" dirty="0">
                <a:effectLst>
                  <a:outerShdw blurRad="25400" dist="12700" dir="5400000" algn="t" rotWithShape="0">
                    <a:prstClr val="black">
                      <a:alpha val="27000"/>
                    </a:prstClr>
                  </a:outerShdw>
                </a:effectLst>
              </a:rPr>
              <a:t>Design</a:t>
            </a:r>
          </a:p>
          <a:p>
            <a:pPr>
              <a:lnSpc>
                <a:spcPct val="130000"/>
              </a:lnSpc>
              <a:buFont typeface="Arial" pitchFamily="34" charset="0"/>
              <a:buChar char="•"/>
            </a:pPr>
            <a:r>
              <a:rPr lang="en-CA" sz="800" i="0" dirty="0">
                <a:effectLst>
                  <a:outerShdw blurRad="25400" dist="12700" dir="5400000" algn="t" rotWithShape="0">
                    <a:prstClr val="black">
                      <a:alpha val="27000"/>
                    </a:prstClr>
                  </a:outerShdw>
                </a:effectLst>
              </a:rPr>
              <a:t> Inadequate component or system designs</a:t>
            </a:r>
          </a:p>
          <a:p>
            <a:pPr>
              <a:lnSpc>
                <a:spcPct val="130000"/>
              </a:lnSpc>
              <a:buFont typeface="Arial" pitchFamily="34" charset="0"/>
              <a:buChar char="•"/>
            </a:pPr>
            <a:r>
              <a:rPr lang="en-CA" sz="800" i="0" dirty="0">
                <a:effectLst>
                  <a:outerShdw blurRad="25400" dist="12700" dir="5400000" algn="t" rotWithShape="0">
                    <a:prstClr val="black">
                      <a:alpha val="27000"/>
                    </a:prstClr>
                  </a:outerShdw>
                </a:effectLst>
              </a:rPr>
              <a:t> Failure to specify safety devices or omission of other essential information</a:t>
            </a:r>
          </a:p>
          <a:p>
            <a:pPr>
              <a:lnSpc>
                <a:spcPct val="130000"/>
              </a:lnSpc>
              <a:buFont typeface="Arial" pitchFamily="34" charset="0"/>
              <a:buChar char="•"/>
            </a:pPr>
            <a:r>
              <a:rPr lang="en-CA" sz="800" i="0" dirty="0">
                <a:effectLst>
                  <a:outerShdw blurRad="25400" dist="12700" dir="5400000" algn="t" rotWithShape="0">
                    <a:prstClr val="black">
                      <a:alpha val="27000"/>
                    </a:prstClr>
                  </a:outerShdw>
                </a:effectLst>
              </a:rPr>
              <a:t> Failure to determine stress and fatigue.</a:t>
            </a:r>
          </a:p>
          <a:p>
            <a:pPr>
              <a:lnSpc>
                <a:spcPct val="130000"/>
              </a:lnSpc>
              <a:buFont typeface="Arial" pitchFamily="34" charset="0"/>
              <a:buChar char="•"/>
            </a:pPr>
            <a:r>
              <a:rPr lang="en-CA" sz="800" dirty="0">
                <a:effectLst>
                  <a:outerShdw blurRad="25400" dist="12700" dir="5400000" algn="t" rotWithShape="0">
                    <a:prstClr val="black">
                      <a:alpha val="27000"/>
                    </a:prstClr>
                  </a:outerShdw>
                </a:effectLst>
              </a:rPr>
              <a:t> </a:t>
            </a:r>
            <a:r>
              <a:rPr lang="en-CA" sz="800" i="0" dirty="0" smtClean="0">
                <a:effectLst>
                  <a:outerShdw blurRad="25400" dist="12700" dir="5400000" algn="t" rotWithShape="0">
                    <a:prstClr val="black">
                      <a:alpha val="27000"/>
                    </a:prstClr>
                  </a:outerShdw>
                </a:effectLst>
              </a:rPr>
              <a:t>Error </a:t>
            </a:r>
            <a:r>
              <a:rPr lang="en-CA" sz="800" i="0" dirty="0">
                <a:effectLst>
                  <a:outerShdw blurRad="25400" dist="12700" dir="5400000" algn="t" rotWithShape="0">
                    <a:prstClr val="black">
                      <a:alpha val="27000"/>
                    </a:prstClr>
                  </a:outerShdw>
                </a:effectLst>
              </a:rPr>
              <a:t>in material notation (clerical error in drawing or specification)</a:t>
            </a:r>
          </a:p>
        </p:txBody>
      </p:sp>
      <p:sp>
        <p:nvSpPr>
          <p:cNvPr id="1142" name="AutoShape 10"/>
          <p:cNvSpPr>
            <a:spLocks noChangeArrowheads="1"/>
          </p:cNvSpPr>
          <p:nvPr/>
        </p:nvSpPr>
        <p:spPr bwMode="auto">
          <a:xfrm>
            <a:off x="21476691" y="18811974"/>
            <a:ext cx="1908000" cy="502667"/>
          </a:xfrm>
          <a:prstGeom prst="roundRect">
            <a:avLst>
              <a:gd name="adj" fmla="val 23023"/>
            </a:avLst>
          </a:prstGeom>
          <a:noFill/>
          <a:ln w="19050">
            <a:noFill/>
            <a:round/>
            <a:headEnd/>
            <a:tailEnd/>
          </a:ln>
          <a:effectLst/>
        </p:spPr>
        <p:txBody>
          <a:bodyPr lIns="36000" tIns="36000" rIns="36000" bIns="72000" anchor="ctr"/>
          <a:lstStyle/>
          <a:p>
            <a:pPr>
              <a:lnSpc>
                <a:spcPct val="130000"/>
              </a:lnSpc>
            </a:pPr>
            <a:r>
              <a:rPr lang="en-CA" sz="1000" b="1" i="0" dirty="0">
                <a:effectLst>
                  <a:outerShdw blurRad="25400" dist="12700" dir="5400000" algn="t" rotWithShape="0">
                    <a:prstClr val="black">
                      <a:alpha val="27000"/>
                    </a:prstClr>
                  </a:outerShdw>
                </a:effectLst>
              </a:rPr>
              <a:t>Planning</a:t>
            </a:r>
          </a:p>
          <a:p>
            <a:pPr>
              <a:lnSpc>
                <a:spcPct val="130000"/>
              </a:lnSpc>
              <a:buFont typeface="Arial" pitchFamily="34" charset="0"/>
              <a:buChar char="•"/>
            </a:pPr>
            <a:r>
              <a:rPr lang="en-CA" sz="800" i="0" dirty="0" smtClean="0">
                <a:effectLst>
                  <a:outerShdw blurRad="25400" dist="12700" dir="5400000" algn="t" rotWithShape="0">
                    <a:prstClr val="black">
                      <a:alpha val="27000"/>
                    </a:prstClr>
                  </a:outerShdw>
                </a:effectLst>
              </a:rPr>
              <a:t> Failure </a:t>
            </a:r>
            <a:r>
              <a:rPr lang="en-CA" sz="800" i="0" dirty="0">
                <a:effectLst>
                  <a:outerShdw blurRad="25400" dist="12700" dir="5400000" algn="t" rotWithShape="0">
                    <a:prstClr val="black">
                      <a:alpha val="27000"/>
                    </a:prstClr>
                  </a:outerShdw>
                </a:effectLst>
              </a:rPr>
              <a:t>to prepare test plans</a:t>
            </a:r>
          </a:p>
          <a:p>
            <a:pPr>
              <a:lnSpc>
                <a:spcPct val="130000"/>
              </a:lnSpc>
              <a:buFont typeface="Arial" pitchFamily="34" charset="0"/>
              <a:buChar char="•"/>
            </a:pPr>
            <a:r>
              <a:rPr lang="en-CA" sz="800" i="0" dirty="0" smtClean="0">
                <a:effectLst>
                  <a:outerShdw blurRad="25400" dist="12700" dir="5400000" algn="t" rotWithShape="0">
                    <a:prstClr val="black">
                      <a:alpha val="27000"/>
                    </a:prstClr>
                  </a:outerShdw>
                </a:effectLst>
              </a:rPr>
              <a:t> Failure </a:t>
            </a:r>
            <a:r>
              <a:rPr lang="en-CA" sz="800" i="0" dirty="0">
                <a:effectLst>
                  <a:outerShdw blurRad="25400" dist="12700" dir="5400000" algn="t" rotWithShape="0">
                    <a:prstClr val="black">
                      <a:alpha val="27000"/>
                    </a:prstClr>
                  </a:outerShdw>
                </a:effectLst>
              </a:rPr>
              <a:t>to complete hazard studies</a:t>
            </a:r>
          </a:p>
        </p:txBody>
      </p:sp>
      <p:sp>
        <p:nvSpPr>
          <p:cNvPr id="1146" name="AutoShape 11"/>
          <p:cNvSpPr>
            <a:spLocks noChangeArrowheads="1"/>
          </p:cNvSpPr>
          <p:nvPr/>
        </p:nvSpPr>
        <p:spPr bwMode="auto">
          <a:xfrm>
            <a:off x="23385115" y="18813363"/>
            <a:ext cx="1908000" cy="574675"/>
          </a:xfrm>
          <a:prstGeom prst="roundRect">
            <a:avLst>
              <a:gd name="adj" fmla="val 23023"/>
            </a:avLst>
          </a:prstGeom>
          <a:noFill/>
          <a:ln w="19050">
            <a:noFill/>
            <a:round/>
            <a:headEnd/>
            <a:tailEnd/>
          </a:ln>
          <a:effectLst/>
        </p:spPr>
        <p:txBody>
          <a:bodyPr anchor="ctr"/>
          <a:lstStyle/>
          <a:p>
            <a:pPr>
              <a:lnSpc>
                <a:spcPct val="130000"/>
              </a:lnSpc>
            </a:pPr>
            <a:r>
              <a:rPr lang="en-CA" sz="1000" b="1" i="0" dirty="0">
                <a:effectLst>
                  <a:outerShdw blurRad="25400" dist="12700" dir="5400000" algn="t" rotWithShape="0">
                    <a:prstClr val="black">
                      <a:alpha val="27000"/>
                    </a:prstClr>
                  </a:outerShdw>
                </a:effectLst>
              </a:rPr>
              <a:t>Materials</a:t>
            </a:r>
          </a:p>
          <a:p>
            <a:pPr>
              <a:lnSpc>
                <a:spcPct val="130000"/>
              </a:lnSpc>
              <a:buFont typeface="Arial" pitchFamily="34" charset="0"/>
              <a:buChar char="•"/>
            </a:pPr>
            <a:r>
              <a:rPr lang="en-CA" sz="800" i="0" dirty="0">
                <a:effectLst>
                  <a:outerShdw blurRad="25400" dist="12700" dir="5400000" algn="t" rotWithShape="0">
                    <a:prstClr val="black">
                      <a:alpha val="27000"/>
                    </a:prstClr>
                  </a:outerShdw>
                </a:effectLst>
              </a:rPr>
              <a:t> Use of incompatible materials</a:t>
            </a:r>
          </a:p>
          <a:p>
            <a:pPr>
              <a:lnSpc>
                <a:spcPct val="130000"/>
              </a:lnSpc>
              <a:buFont typeface="Arial" pitchFamily="34" charset="0"/>
              <a:buChar char="•"/>
            </a:pPr>
            <a:r>
              <a:rPr lang="en-CA" sz="800" i="0" dirty="0">
                <a:effectLst>
                  <a:outerShdw blurRad="25400" dist="12700" dir="5400000" algn="t" rotWithShape="0">
                    <a:prstClr val="black">
                      <a:alpha val="27000"/>
                    </a:prstClr>
                  </a:outerShdw>
                </a:effectLst>
              </a:rPr>
              <a:t> Material failures within design limits due to contamination or quality issues.</a:t>
            </a:r>
          </a:p>
        </p:txBody>
      </p:sp>
      <p:sp>
        <p:nvSpPr>
          <p:cNvPr id="1147" name="AutoShape 12"/>
          <p:cNvSpPr>
            <a:spLocks noChangeArrowheads="1"/>
          </p:cNvSpPr>
          <p:nvPr/>
        </p:nvSpPr>
        <p:spPr bwMode="auto">
          <a:xfrm>
            <a:off x="21476691" y="19416861"/>
            <a:ext cx="1908000" cy="403225"/>
          </a:xfrm>
          <a:prstGeom prst="roundRect">
            <a:avLst>
              <a:gd name="adj" fmla="val 28347"/>
            </a:avLst>
          </a:prstGeom>
          <a:noFill/>
          <a:ln w="19050">
            <a:noFill/>
            <a:round/>
            <a:headEnd/>
            <a:tailEnd/>
          </a:ln>
          <a:effectLst/>
        </p:spPr>
        <p:txBody>
          <a:bodyPr lIns="36000" tIns="36000" rIns="36000" bIns="72000" anchor="ctr"/>
          <a:lstStyle/>
          <a:p>
            <a:pPr>
              <a:lnSpc>
                <a:spcPct val="130000"/>
              </a:lnSpc>
            </a:pPr>
            <a:r>
              <a:rPr lang="en-CA" sz="1000" b="1" i="0" dirty="0">
                <a:effectLst>
                  <a:outerShdw blurRad="25400" dist="12700" dir="5400000" algn="t" rotWithShape="0">
                    <a:prstClr val="black">
                      <a:alpha val="27000"/>
                    </a:prstClr>
                  </a:outerShdw>
                </a:effectLst>
              </a:rPr>
              <a:t>Malfunctions</a:t>
            </a:r>
          </a:p>
          <a:p>
            <a:pPr>
              <a:lnSpc>
                <a:spcPct val="130000"/>
              </a:lnSpc>
              <a:buFont typeface="Arial" pitchFamily="34" charset="0"/>
              <a:buChar char="•"/>
            </a:pPr>
            <a:r>
              <a:rPr lang="en-CA" sz="800" i="0" dirty="0">
                <a:effectLst>
                  <a:outerShdw blurRad="25400" dist="12700" dir="5400000" algn="t" rotWithShape="0">
                    <a:prstClr val="black">
                      <a:alpha val="27000"/>
                    </a:prstClr>
                  </a:outerShdw>
                </a:effectLst>
              </a:rPr>
              <a:t> Components that fail to function as intended</a:t>
            </a:r>
          </a:p>
        </p:txBody>
      </p:sp>
      <p:sp>
        <p:nvSpPr>
          <p:cNvPr id="1183" name="Rectangle 1182"/>
          <p:cNvSpPr/>
          <p:nvPr/>
        </p:nvSpPr>
        <p:spPr>
          <a:xfrm>
            <a:off x="22185816" y="17386444"/>
            <a:ext cx="58701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26%</a:t>
            </a:r>
            <a:endParaRPr lang="en-US" sz="1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86" name="Rectangle 1185"/>
          <p:cNvSpPr/>
          <p:nvPr/>
        </p:nvSpPr>
        <p:spPr>
          <a:xfrm>
            <a:off x="22103960" y="18125350"/>
            <a:ext cx="58701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a:t>
            </a:r>
            <a:endParaRPr lang="en-US" sz="1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87" name="Rectangle 1186"/>
          <p:cNvSpPr/>
          <p:nvPr/>
        </p:nvSpPr>
        <p:spPr>
          <a:xfrm>
            <a:off x="21980746" y="18702556"/>
            <a:ext cx="58702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a:t>
            </a:r>
            <a:endParaRPr lang="en-US" sz="1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88" name="Rectangle 1187"/>
          <p:cNvSpPr/>
          <p:nvPr/>
        </p:nvSpPr>
        <p:spPr>
          <a:xfrm>
            <a:off x="22235546" y="19263990"/>
            <a:ext cx="47000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1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89" name="Rectangle 1188"/>
          <p:cNvSpPr/>
          <p:nvPr/>
        </p:nvSpPr>
        <p:spPr>
          <a:xfrm>
            <a:off x="24048165" y="18682588"/>
            <a:ext cx="47000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n-US" sz="1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90" name="Rectangle 1189"/>
          <p:cNvSpPr/>
          <p:nvPr/>
        </p:nvSpPr>
        <p:spPr>
          <a:xfrm>
            <a:off x="23914008" y="17371814"/>
            <a:ext cx="58701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a:t>
            </a:r>
            <a:endParaRPr lang="en-US" sz="1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184" name="Group 752"/>
          <p:cNvGraphicFramePr>
            <a:graphicFrameLocks noGrp="1"/>
          </p:cNvGraphicFramePr>
          <p:nvPr/>
        </p:nvGraphicFramePr>
        <p:xfrm>
          <a:off x="25725163" y="17081380"/>
          <a:ext cx="3781671" cy="3834384"/>
        </p:xfrm>
        <a:graphic>
          <a:graphicData uri="http://schemas.openxmlformats.org/drawingml/2006/table">
            <a:tbl>
              <a:tblPr/>
              <a:tblGrid>
                <a:gridCol w="527851"/>
                <a:gridCol w="589524"/>
                <a:gridCol w="1080120"/>
                <a:gridCol w="864096"/>
                <a:gridCol w="216024"/>
                <a:gridCol w="504056"/>
              </a:tblGrid>
              <a:tr h="1131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1" u="none" strike="noStrike" cap="none" normalizeH="0" baseline="0" dirty="0" smtClean="0">
                          <a:ln>
                            <a:noFill/>
                          </a:ln>
                          <a:solidFill>
                            <a:schemeClr val="tx1"/>
                          </a:solidFill>
                          <a:effectLst/>
                          <a:latin typeface="+mn-lt"/>
                        </a:rPr>
                        <a:t>Accident Type</a:t>
                      </a:r>
                      <a:endParaRPr kumimoji="0" lang="en-US" sz="1000" b="1" i="1" u="none" strike="noStrike" cap="none" normalizeH="0" baseline="0" dirty="0" smtClean="0">
                        <a:ln>
                          <a:noFill/>
                        </a:ln>
                        <a:solidFill>
                          <a:schemeClr val="tx1"/>
                        </a:solidFill>
                        <a:effectLst/>
                        <a:latin typeface="+mn-lt"/>
                      </a:endParaRPr>
                    </a:p>
                  </a:txBody>
                  <a:tcPr marL="18288" marR="18288" marT="18288" marB="18288" anchor="ctr" horzOverflow="overflow">
                    <a:lnL cap="flat">
                      <a:noFill/>
                    </a:lnL>
                    <a:lnR>
                      <a:noFill/>
                    </a:lnR>
                    <a:lnT cap="flat">
                      <a:noFill/>
                    </a:lnT>
                    <a:lnB w="38100" cap="flat" cmpd="sng" algn="ctr">
                      <a:solidFill>
                        <a:srgbClr val="000066"/>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1" u="none" strike="noStrike" cap="none" normalizeH="0" baseline="0" smtClean="0">
                          <a:ln>
                            <a:noFill/>
                          </a:ln>
                          <a:solidFill>
                            <a:schemeClr val="tx1"/>
                          </a:solidFill>
                          <a:effectLst/>
                          <a:latin typeface="+mn-lt"/>
                        </a:rPr>
                        <a:t>Point of Failure</a:t>
                      </a:r>
                      <a:endParaRPr kumimoji="0" lang="en-US" sz="10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cap="flat">
                      <a:noFill/>
                    </a:lnT>
                    <a:lnB w="38100" cap="flat" cmpd="sng" algn="ctr">
                      <a:solidFill>
                        <a:srgbClr val="000066"/>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1" u="none" strike="noStrike" cap="none" normalizeH="0" baseline="0" smtClean="0">
                          <a:ln>
                            <a:noFill/>
                          </a:ln>
                          <a:solidFill>
                            <a:schemeClr val="tx1"/>
                          </a:solidFill>
                          <a:effectLst/>
                          <a:latin typeface="+mn-lt"/>
                        </a:rPr>
                        <a:t>Occurrences</a:t>
                      </a:r>
                      <a:endParaRPr kumimoji="0" lang="en-US" sz="10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cap="flat">
                      <a:noFill/>
                    </a:lnR>
                    <a:lnT cap="flat">
                      <a:noFill/>
                    </a:lnT>
                    <a:lnB w="38100" cap="flat" cmpd="sng" algn="ctr">
                      <a:solidFill>
                        <a:srgbClr val="000066"/>
                      </a:solidFill>
                      <a:prstDash val="solid"/>
                      <a:round/>
                      <a:headEnd type="none" w="med" len="med"/>
                      <a:tailEnd type="none" w="med" len="med"/>
                    </a:lnB>
                    <a:lnTlToBr>
                      <a:noFill/>
                    </a:lnTlToBr>
                    <a:lnBlToTr>
                      <a:noFill/>
                    </a:lnBlToTr>
                    <a:noFill/>
                  </a:tcPr>
                </a:tc>
                <a:tc hMerge="1">
                  <a:txBody>
                    <a:bodyPr/>
                    <a:lstStyle/>
                    <a:p>
                      <a:endParaRPr lang="en-CA"/>
                    </a:p>
                  </a:txBody>
                  <a:tcPr/>
                </a:tc>
              </a:tr>
              <a:tr h="86552">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Human Error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cap="flat">
                      <a:noFill/>
                    </a:lnL>
                    <a:lnR>
                      <a:noFill/>
                    </a:lnR>
                    <a:lnT w="38100" cap="flat" cmpd="sng" algn="ctr">
                      <a:solidFill>
                        <a:srgbClr val="000066"/>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Inadequate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Quality</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38100" cap="flat" cmpd="sng" algn="ctr">
                      <a:solidFill>
                        <a:srgbClr val="000066"/>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Incorrect tightening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3810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Joint/Connection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3810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21</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3810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19%</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38100" cap="flat" cmpd="sng" algn="ctr">
                      <a:solidFill>
                        <a:srgbClr val="000066"/>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Incorrect welding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3</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Poor inspection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All</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5</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Impurity/Contamination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3</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Operational or Judgement Error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Unauthorized Operation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Equipment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24</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29%</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Incorrect command</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Accessory</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10</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Wrong valve used</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Valve</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10</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Wrong part installed</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6</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Procedural Error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Inadequate purge</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Equipment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7</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20%</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12700" cap="flat" cmpd="sng" algn="ctr">
                      <a:solidFill>
                        <a:srgbClr val="777777"/>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Inadequate verification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Equipment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dirty="0" smtClean="0">
                          <a:ln>
                            <a:noFill/>
                          </a:ln>
                          <a:solidFill>
                            <a:schemeClr val="tx1"/>
                          </a:solidFill>
                          <a:effectLst/>
                          <a:latin typeface="+mn-lt"/>
                        </a:rPr>
                        <a:t>14</a:t>
                      </a:r>
                      <a:endParaRPr kumimoji="0" lang="en-US" sz="800" b="1" i="1" u="none" strike="noStrike" cap="none" normalizeH="0" baseline="0" dirty="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Dropped part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Dispenser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11</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Shift change hand-over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3</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vMerge="1">
                  <a:txBody>
                    <a:bodyPr/>
                    <a:lstStyle/>
                    <a:p>
                      <a:endParaRPr lang="en-CA"/>
                    </a:p>
                  </a:txBody>
                  <a:tcPr/>
                </a:tc>
              </a:tr>
              <a:tr h="86552">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Equipment Failure</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cap="flat">
                      <a:noFill/>
                    </a:lnL>
                    <a:lnR>
                      <a:noFill/>
                    </a:lnR>
                    <a:lnT w="19050" cap="flat" cmpd="sng" algn="ctr">
                      <a:solidFill>
                        <a:srgbClr val="000066"/>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Design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Sub-standard material</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4</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9%</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19050" cap="flat" cmpd="sng" algn="ctr">
                      <a:solidFill>
                        <a:srgbClr val="000066"/>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Manufacturing error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Joint/Connection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dirty="0" smtClean="0">
                          <a:ln>
                            <a:noFill/>
                          </a:ln>
                          <a:solidFill>
                            <a:schemeClr val="tx1"/>
                          </a:solidFill>
                          <a:effectLst/>
                          <a:latin typeface="+mn-lt"/>
                        </a:rPr>
                        <a:t>6</a:t>
                      </a:r>
                      <a:endParaRPr kumimoji="0" lang="en-US" sz="800" b="1" i="1" u="none" strike="noStrike" cap="none" normalizeH="0" baseline="0" dirty="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Designing error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6</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Degradation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Erosion/Corrosion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12</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777777"/>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16%</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12700" cap="flat" cmpd="sng" algn="ctr">
                      <a:solidFill>
                        <a:srgbClr val="777777"/>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Vibration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Pipe/Tubing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12</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Machine wear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Accessory</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3</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9050" cap="flat" cmpd="sng" algn="ctr">
                      <a:solidFill>
                        <a:srgbClr val="000066"/>
                      </a:solidFill>
                      <a:prstDash val="solid"/>
                      <a:round/>
                      <a:headEnd type="none" w="med" len="med"/>
                      <a:tailEnd type="none" w="med" len="med"/>
                    </a:lnB>
                    <a:lnTlToBr>
                      <a:noFill/>
                    </a:lnTlToBr>
                    <a:lnBlToTr>
                      <a:noFill/>
                    </a:lnBlToTr>
                    <a:noFill/>
                  </a:tcPr>
                </a:tc>
                <a:tc vMerge="1">
                  <a:txBody>
                    <a:bodyPr/>
                    <a:lstStyle/>
                    <a:p>
                      <a:endParaRPr lang="en-CA"/>
                    </a:p>
                  </a:txBody>
                  <a:tcPr/>
                </a:tc>
              </a:tr>
              <a:tr h="86552">
                <a:tc rowSpan="3"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Vehicle Collision</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cap="flat">
                      <a:noFill/>
                    </a:lnL>
                    <a:lnR>
                      <a:noFill/>
                    </a:lnR>
                    <a:lnT w="190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rowSpan="3"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Accident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Dispenser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5</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905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6%</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1905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86552">
                <a:tc gridSpan="2" vMerge="1">
                  <a:txBody>
                    <a:bodyPr/>
                    <a:lstStyle/>
                    <a:p>
                      <a:endParaRPr lang="en-CA"/>
                    </a:p>
                  </a:txBody>
                  <a:tcPr/>
                </a:tc>
                <a:tc hMerge="1"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Speeding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Dispenser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4</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vMerge="1">
                  <a:txBody>
                    <a:bodyPr/>
                    <a:lstStyle/>
                    <a:p>
                      <a:endParaRPr lang="en-CA"/>
                    </a:p>
                  </a:txBody>
                  <a:tcPr/>
                </a:tc>
              </a:tr>
              <a:tr h="86552">
                <a:tc gridSpan="2" vMerge="1">
                  <a:txBody>
                    <a:bodyPr/>
                    <a:lstStyle/>
                    <a:p>
                      <a:endParaRPr lang="en-CA"/>
                    </a:p>
                  </a:txBody>
                  <a:tcPr/>
                </a:tc>
                <a:tc hMerge="1"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In factory</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Hose</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2</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vMerge="1">
                  <a:txBody>
                    <a:bodyPr/>
                    <a:lstStyle/>
                    <a:p>
                      <a:endParaRPr lang="en-CA"/>
                    </a:p>
                  </a:txBody>
                  <a:tcPr/>
                </a:tc>
              </a:tr>
              <a:tr h="86552">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Natural Disaster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cap="flat">
                      <a:noFill/>
                    </a:lnL>
                    <a:lnR>
                      <a:noFill/>
                    </a:lnR>
                    <a:lnT w="12700" cap="flat" cmpd="sng" algn="ctr">
                      <a:solidFill>
                        <a:srgbClr val="000066"/>
                      </a:solidFill>
                      <a:prstDash val="solid"/>
                      <a:round/>
                      <a:headEnd type="none" w="med" len="med"/>
                      <a:tailEnd type="none" w="med" len="med"/>
                    </a:lnT>
                    <a:lnB cap="flat">
                      <a:noFill/>
                    </a:lnB>
                    <a:lnTlToBr>
                      <a:noFill/>
                    </a:lnTlToBr>
                    <a:lnBlToTr>
                      <a:noFill/>
                    </a:lnBlToTr>
                    <a:noFill/>
                  </a:tcPr>
                </a:tc>
                <a:tc rowSpan="2"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Lightning</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Vent Stack</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smtClean="0">
                          <a:ln>
                            <a:noFill/>
                          </a:ln>
                          <a:solidFill>
                            <a:schemeClr val="tx1"/>
                          </a:solidFill>
                          <a:effectLst/>
                          <a:latin typeface="+mn-lt"/>
                        </a:rPr>
                        <a:t>3</a:t>
                      </a:r>
                      <a:endParaRPr kumimoji="0" lang="en-US" sz="800" b="1" i="1"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12700" cap="flat" cmpd="sng" algn="ctr">
                      <a:solidFill>
                        <a:srgbClr val="000066"/>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a:t>
                      </a:r>
                      <a:endParaRPr kumimoji="0" lang="en-US" sz="1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txBody>
                  <a:tcPr marL="18288" marR="18288" marT="18288" marB="18288" anchor="ctr" horzOverflow="overflow">
                    <a:lnL>
                      <a:noFill/>
                    </a:lnL>
                    <a:lnR cap="flat">
                      <a:noFill/>
                    </a:lnR>
                    <a:lnT w="12700" cap="flat" cmpd="sng" algn="ctr">
                      <a:solidFill>
                        <a:srgbClr val="000066"/>
                      </a:solidFill>
                      <a:prstDash val="solid"/>
                      <a:round/>
                      <a:headEnd type="none" w="med" len="med"/>
                      <a:tailEnd type="none" w="med" len="med"/>
                    </a:lnT>
                    <a:lnB cap="flat">
                      <a:noFill/>
                    </a:lnB>
                    <a:lnTlToBr>
                      <a:noFill/>
                    </a:lnTlToBr>
                    <a:lnBlToTr>
                      <a:noFill/>
                    </a:lnBlToTr>
                    <a:noFill/>
                  </a:tcPr>
                </a:tc>
              </a:tr>
              <a:tr h="86552">
                <a:tc gridSpan="2" vMerge="1">
                  <a:txBody>
                    <a:bodyPr/>
                    <a:lstStyle/>
                    <a:p>
                      <a:endParaRPr lang="en-CA"/>
                    </a:p>
                  </a:txBody>
                  <a:tcPr/>
                </a:tc>
                <a:tc hMerge="1"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Other</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0" i="0" u="none" strike="noStrike" cap="none" normalizeH="0" baseline="0" smtClean="0">
                          <a:ln>
                            <a:noFill/>
                          </a:ln>
                          <a:solidFill>
                            <a:schemeClr val="tx1"/>
                          </a:solidFill>
                          <a:effectLst/>
                          <a:latin typeface="+mn-lt"/>
                        </a:rPr>
                        <a:t>-</a:t>
                      </a:r>
                      <a:endParaRPr kumimoji="0" lang="en-US" sz="800" b="0" i="0" u="none" strike="noStrike" cap="none" normalizeH="0" baseline="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800" b="1" i="1" u="none" strike="noStrike" cap="none" normalizeH="0" baseline="0" dirty="0" smtClean="0">
                          <a:ln>
                            <a:noFill/>
                          </a:ln>
                          <a:solidFill>
                            <a:schemeClr val="tx1"/>
                          </a:solidFill>
                          <a:effectLst/>
                          <a:latin typeface="+mn-lt"/>
                        </a:rPr>
                        <a:t>1</a:t>
                      </a:r>
                      <a:endParaRPr kumimoji="0" lang="en-US" sz="800" b="1" i="1" u="none" strike="noStrike" cap="none" normalizeH="0" baseline="0" dirty="0" smtClean="0">
                        <a:ln>
                          <a:noFill/>
                        </a:ln>
                        <a:solidFill>
                          <a:schemeClr val="tx1"/>
                        </a:solidFill>
                        <a:effectLst/>
                        <a:latin typeface="+mn-lt"/>
                      </a:endParaRPr>
                    </a:p>
                  </a:txBody>
                  <a:tcPr marL="18288" marR="18288" marT="18288" marB="18288" anchor="ctr" horzOverflow="overflow">
                    <a:lnL>
                      <a:noFill/>
                    </a:lnL>
                    <a:lnR>
                      <a:noFill/>
                    </a:lnR>
                    <a:lnT w="9525" cap="flat" cmpd="sng" algn="ctr">
                      <a:solidFill>
                        <a:srgbClr val="B2B2B2"/>
                      </a:solidFill>
                      <a:prstDash val="solid"/>
                      <a:round/>
                      <a:headEnd type="none" w="med" len="med"/>
                      <a:tailEnd type="none" w="med" len="med"/>
                    </a:lnT>
                    <a:lnB cap="flat">
                      <a:noFill/>
                    </a:lnB>
                    <a:lnTlToBr>
                      <a:noFill/>
                    </a:lnTlToBr>
                    <a:lnBlToTr>
                      <a:noFill/>
                    </a:lnBlToTr>
                    <a:noFill/>
                  </a:tcPr>
                </a:tc>
                <a:tc vMerge="1">
                  <a:txBody>
                    <a:bodyPr/>
                    <a:lstStyle/>
                    <a:p>
                      <a:endParaRPr lang="en-CA"/>
                    </a:p>
                  </a:txBody>
                  <a:tcPr/>
                </a:tc>
              </a:tr>
            </a:tbl>
          </a:graphicData>
        </a:graphic>
      </p:graphicFrame>
      <p:sp>
        <p:nvSpPr>
          <p:cNvPr id="1185" name="AutoShape 14"/>
          <p:cNvSpPr>
            <a:spLocks noChangeArrowheads="1"/>
          </p:cNvSpPr>
          <p:nvPr/>
        </p:nvSpPr>
        <p:spPr bwMode="auto">
          <a:xfrm>
            <a:off x="21404683" y="20036110"/>
            <a:ext cx="4104000" cy="1008112"/>
          </a:xfrm>
          <a:prstGeom prst="roundRect">
            <a:avLst>
              <a:gd name="adj" fmla="val 11948"/>
            </a:avLst>
          </a:prstGeom>
          <a:solidFill>
            <a:schemeClr val="bg1">
              <a:lumMod val="95000"/>
            </a:schemeClr>
          </a:solidFill>
          <a:ln w="19050">
            <a:noFill/>
            <a:round/>
            <a:headEnd/>
            <a:tailEnd/>
          </a:ln>
          <a:effectLst/>
          <a:scene3d>
            <a:camera prst="orthographicFront"/>
            <a:lightRig rig="threePt" dir="t"/>
          </a:scene3d>
          <a:sp3d prstMaterial="dkEdge">
            <a:bevelT/>
          </a:sp3d>
        </p:spPr>
        <p:txBody>
          <a:bodyPr anchor="t" anchorCtr="0"/>
          <a:lstStyle/>
          <a:p>
            <a:pPr>
              <a:lnSpc>
                <a:spcPct val="130000"/>
              </a:lnSpc>
            </a:pPr>
            <a:r>
              <a:rPr lang="en-CA" sz="1000" b="1" cap="small" dirty="0" smtClean="0">
                <a:effectLst>
                  <a:outerShdw blurRad="25400" dist="12700" dir="5400000" algn="t" rotWithShape="0">
                    <a:prstClr val="black">
                      <a:alpha val="27000"/>
                    </a:prstClr>
                  </a:outerShdw>
                </a:effectLst>
              </a:rPr>
              <a:t>www.H2Incidents.org</a:t>
            </a:r>
          </a:p>
          <a:p>
            <a:pPr>
              <a:lnSpc>
                <a:spcPct val="130000"/>
              </a:lnSpc>
              <a:buFont typeface="Arial" pitchFamily="34" charset="0"/>
              <a:buChar char="•"/>
            </a:pPr>
            <a:r>
              <a:rPr lang="en-CA" sz="1000" dirty="0" smtClean="0">
                <a:effectLst>
                  <a:outerShdw blurRad="25400" dist="12700" dir="5400000" algn="t" rotWithShape="0">
                    <a:prstClr val="black">
                      <a:alpha val="27000"/>
                    </a:prstClr>
                  </a:outerShdw>
                </a:effectLst>
              </a:rPr>
              <a:t> A database driven website constructed to facilitate the voluntary sharing of lessons learned</a:t>
            </a:r>
          </a:p>
          <a:p>
            <a:pPr>
              <a:lnSpc>
                <a:spcPct val="130000"/>
              </a:lnSpc>
              <a:buFont typeface="Arial" pitchFamily="34" charset="0"/>
              <a:buChar char="•"/>
            </a:pPr>
            <a:r>
              <a:rPr lang="en-CA" sz="1000" dirty="0" smtClean="0">
                <a:effectLst>
                  <a:outerShdw blurRad="25400" dist="12700" dir="5400000" algn="t" rotWithShape="0">
                    <a:prstClr val="black">
                      <a:alpha val="27000"/>
                    </a:prstClr>
                  </a:outerShdw>
                </a:effectLst>
              </a:rPr>
              <a:t> Funded by the US department of energy</a:t>
            </a:r>
          </a:p>
          <a:p>
            <a:pPr>
              <a:lnSpc>
                <a:spcPct val="130000"/>
              </a:lnSpc>
            </a:pPr>
            <a:endParaRPr lang="en-CA" sz="1000" b="1" cap="small" dirty="0" smtClean="0">
              <a:effectLst>
                <a:outerShdw blurRad="25400" dist="12700" dir="5400000" algn="t" rotWithShape="0">
                  <a:prstClr val="black">
                    <a:alpha val="27000"/>
                  </a:prstClr>
                </a:outerShdw>
              </a:effectLst>
            </a:endParaRPr>
          </a:p>
          <a:p>
            <a:pPr>
              <a:lnSpc>
                <a:spcPct val="130000"/>
              </a:lnSpc>
            </a:pPr>
            <a:endParaRPr lang="en-CA" sz="1000" b="1" i="0" cap="small" dirty="0">
              <a:effectLst>
                <a:outerShdw blurRad="25400" dist="12700" dir="5400000" algn="t" rotWithShape="0">
                  <a:prstClr val="black">
                    <a:alpha val="27000"/>
                  </a:prstClr>
                </a:outerShdw>
              </a:effectLst>
            </a:endParaRPr>
          </a:p>
        </p:txBody>
      </p:sp>
      <p:sp>
        <p:nvSpPr>
          <p:cNvPr id="1191" name="Rounded Rectangle 1190"/>
          <p:cNvSpPr/>
          <p:nvPr/>
        </p:nvSpPr>
        <p:spPr>
          <a:xfrm>
            <a:off x="21116651" y="21476270"/>
            <a:ext cx="8856984" cy="8568952"/>
          </a:xfrm>
          <a:prstGeom prst="roundRect">
            <a:avLst>
              <a:gd name="adj" fmla="val 4684"/>
            </a:avLst>
          </a:pr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rstMaterial="dkEdge">
            <a:bevelT w="63500" h="25400"/>
          </a:sp3d>
        </p:spPr>
        <p:style>
          <a:lnRef idx="0">
            <a:schemeClr val="accent1"/>
          </a:lnRef>
          <a:fillRef idx="3">
            <a:schemeClr val="accent1"/>
          </a:fillRef>
          <a:effectRef idx="3">
            <a:schemeClr val="accent1"/>
          </a:effectRef>
          <a:fontRef idx="minor">
            <a:schemeClr val="lt1"/>
          </a:fontRef>
        </p:style>
        <p:txBody>
          <a:bodyPr bIns="0" rtlCol="0" anchor="ctr"/>
          <a:lstStyle/>
          <a:p>
            <a:pPr algn="ctr"/>
            <a:endParaRPr lang="en-CA" dirty="0"/>
          </a:p>
        </p:txBody>
      </p:sp>
      <p:sp>
        <p:nvSpPr>
          <p:cNvPr id="1192" name="Rectangle 1191"/>
          <p:cNvSpPr/>
          <p:nvPr/>
        </p:nvSpPr>
        <p:spPr>
          <a:xfrm>
            <a:off x="21260667" y="21620286"/>
            <a:ext cx="2190023" cy="400110"/>
          </a:xfrm>
          <a:prstGeom prst="rect">
            <a:avLst/>
          </a:prstGeom>
          <a:noFill/>
        </p:spPr>
        <p:txBody>
          <a:bodyPr wrap="none" lIns="91440" tIns="45720" rIns="91440" bIns="45720">
            <a:spAutoFit/>
          </a:bodyPr>
          <a:lstStyle/>
          <a:p>
            <a:pPr algn="ctr"/>
            <a:r>
              <a:rPr lang="en-US" sz="2000" b="1" dirty="0" smtClean="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Resource Status:</a:t>
            </a:r>
            <a:endParaRPr lang="en-US" sz="2000" b="1" dirty="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1193" name="Text Box 8"/>
          <p:cNvSpPr txBox="1">
            <a:spLocks noChangeArrowheads="1"/>
          </p:cNvSpPr>
          <p:nvPr/>
        </p:nvSpPr>
        <p:spPr bwMode="auto">
          <a:xfrm>
            <a:off x="25941187" y="22124342"/>
            <a:ext cx="3888432" cy="2031325"/>
          </a:xfrm>
          <a:prstGeom prst="rect">
            <a:avLst/>
          </a:prstGeom>
          <a:noFill/>
          <a:ln w="9525">
            <a:noFill/>
            <a:miter lim="800000"/>
            <a:headEnd/>
            <a:tailEnd/>
          </a:ln>
          <a:effectLst/>
        </p:spPr>
        <p:txBody>
          <a:bodyPr wrap="square">
            <a:spAutoFit/>
          </a:bodyPr>
          <a:lstStyle/>
          <a:p>
            <a:pPr>
              <a:lnSpc>
                <a:spcPct val="150000"/>
              </a:lnSpc>
            </a:pPr>
            <a:r>
              <a:rPr lang="en-CA" sz="1200" cap="small" dirty="0" smtClean="0"/>
              <a:t>Existing Standard Configuration:</a:t>
            </a:r>
            <a:r>
              <a:rPr lang="en-CA" sz="1200" i="0" cap="small" dirty="0" smtClean="0"/>
              <a:t> </a:t>
            </a:r>
          </a:p>
          <a:p>
            <a:pPr>
              <a:lnSpc>
                <a:spcPct val="150000"/>
              </a:lnSpc>
              <a:buFontTx/>
              <a:buChar char="•"/>
            </a:pPr>
            <a:r>
              <a:rPr lang="en-CA" sz="1200" i="0" dirty="0" smtClean="0"/>
              <a:t>All </a:t>
            </a:r>
            <a:r>
              <a:rPr lang="en-CA" sz="1200" i="0" dirty="0"/>
              <a:t>sites currently have infrastructure in place for either helium or hydrogen balloon inflation.</a:t>
            </a:r>
          </a:p>
          <a:p>
            <a:pPr>
              <a:lnSpc>
                <a:spcPct val="150000"/>
              </a:lnSpc>
              <a:buFontTx/>
              <a:buChar char="•"/>
            </a:pPr>
            <a:r>
              <a:rPr lang="en-CA" sz="1200" i="0" dirty="0"/>
              <a:t> At sites where helium is being used, Electrolyser systems were previously installed and have been removed or decommissioned.</a:t>
            </a:r>
          </a:p>
          <a:p>
            <a:pPr>
              <a:lnSpc>
                <a:spcPct val="150000"/>
              </a:lnSpc>
              <a:buFontTx/>
              <a:buChar char="•"/>
            </a:pPr>
            <a:r>
              <a:rPr lang="en-CA" sz="1200" i="0" dirty="0"/>
              <a:t> Electrolyser’s were installed in a ‘standard configuration</a:t>
            </a:r>
            <a:r>
              <a:rPr lang="en-CA" sz="1200" i="0" dirty="0" smtClean="0"/>
              <a:t>’.</a:t>
            </a:r>
          </a:p>
        </p:txBody>
      </p:sp>
      <p:sp>
        <p:nvSpPr>
          <p:cNvPr id="1195" name="AutoShape 2"/>
          <p:cNvSpPr>
            <a:spLocks noChangeArrowheads="1"/>
          </p:cNvSpPr>
          <p:nvPr/>
        </p:nvSpPr>
        <p:spPr bwMode="auto">
          <a:xfrm>
            <a:off x="21260667" y="22124343"/>
            <a:ext cx="4492625" cy="2952327"/>
          </a:xfrm>
          <a:prstGeom prst="roundRect">
            <a:avLst>
              <a:gd name="adj" fmla="val 5736"/>
            </a:avLst>
          </a:prstGeom>
          <a:solidFill>
            <a:srgbClr val="F8F8F8"/>
          </a:solidFill>
          <a:ln w="19050" algn="ctr">
            <a:noFill/>
            <a:round/>
            <a:headEnd/>
            <a:tailEnd/>
          </a:ln>
          <a:effectLst/>
          <a:scene3d>
            <a:camera prst="orthographicFront"/>
            <a:lightRig rig="balanced" dir="t"/>
          </a:scene3d>
          <a:sp3d prstMaterial="metal">
            <a:bevelT/>
          </a:sp3d>
        </p:spPr>
        <p:txBody>
          <a:bodyPr lIns="45720" rIns="45720"/>
          <a:lstStyle/>
          <a:p>
            <a:pPr>
              <a:lnSpc>
                <a:spcPct val="80000"/>
              </a:lnSpc>
            </a:pPr>
            <a:r>
              <a:rPr lang="en-CA" sz="1200" b="1" cap="small" dirty="0" smtClean="0"/>
              <a:t> Standard </a:t>
            </a:r>
            <a:r>
              <a:rPr lang="en-CA" sz="1200" b="1" cap="small" dirty="0"/>
              <a:t>Configuration</a:t>
            </a:r>
            <a:endParaRPr lang="en-US" sz="1200" b="1" cap="small" dirty="0"/>
          </a:p>
        </p:txBody>
      </p:sp>
      <p:sp>
        <p:nvSpPr>
          <p:cNvPr id="1196" name="Rectangle 627"/>
          <p:cNvSpPr>
            <a:spLocks noChangeArrowheads="1"/>
          </p:cNvSpPr>
          <p:nvPr/>
        </p:nvSpPr>
        <p:spPr bwMode="auto">
          <a:xfrm>
            <a:off x="21606742" y="22693341"/>
            <a:ext cx="3743325" cy="1901825"/>
          </a:xfrm>
          <a:prstGeom prst="rect">
            <a:avLst/>
          </a:prstGeom>
          <a:solidFill>
            <a:schemeClr val="bg2"/>
          </a:solidFill>
          <a:ln w="12700" algn="ctr">
            <a:solidFill>
              <a:schemeClr val="tx1"/>
            </a:solidFill>
            <a:miter lim="800000"/>
            <a:headEnd/>
            <a:tailEnd/>
          </a:ln>
          <a:effectLst>
            <a:outerShdw blurRad="63500" sx="102000" sy="102000" algn="ctr" rotWithShape="0">
              <a:prstClr val="black">
                <a:alpha val="40000"/>
              </a:prstClr>
            </a:outerShdw>
          </a:effectLst>
        </p:spPr>
        <p:txBody>
          <a:bodyPr wrap="none" lIns="45720" rIns="45720" anchor="ctr"/>
          <a:lstStyle/>
          <a:p>
            <a:endParaRPr lang="en-CA"/>
          </a:p>
        </p:txBody>
      </p:sp>
      <p:sp>
        <p:nvSpPr>
          <p:cNvPr id="1197" name="Rectangle 628"/>
          <p:cNvSpPr>
            <a:spLocks noChangeArrowheads="1"/>
          </p:cNvSpPr>
          <p:nvPr/>
        </p:nvSpPr>
        <p:spPr bwMode="auto">
          <a:xfrm>
            <a:off x="21663892" y="22752078"/>
            <a:ext cx="1555750" cy="1785938"/>
          </a:xfrm>
          <a:prstGeom prst="rect">
            <a:avLst/>
          </a:prstGeom>
          <a:solidFill>
            <a:srgbClr val="EAEAEA"/>
          </a:solidFill>
          <a:ln w="12700" algn="ctr">
            <a:solidFill>
              <a:schemeClr val="tx1"/>
            </a:solidFill>
            <a:miter lim="800000"/>
            <a:headEnd/>
            <a:tailEnd/>
          </a:ln>
          <a:effectLst>
            <a:innerShdw blurRad="114300">
              <a:prstClr val="black"/>
            </a:innerShdw>
          </a:effectLst>
        </p:spPr>
        <p:txBody>
          <a:bodyPr wrap="none" lIns="45720" rIns="45720" anchor="b"/>
          <a:lstStyle/>
          <a:p>
            <a:r>
              <a:rPr lang="en-CA" sz="1000" i="0">
                <a:solidFill>
                  <a:schemeClr val="tx1"/>
                </a:solidFill>
              </a:rPr>
              <a:t>Inflation Room</a:t>
            </a:r>
            <a:endParaRPr lang="en-US" sz="1000" i="0">
              <a:solidFill>
                <a:schemeClr val="tx1"/>
              </a:solidFill>
            </a:endParaRPr>
          </a:p>
        </p:txBody>
      </p:sp>
      <p:sp>
        <p:nvSpPr>
          <p:cNvPr id="1198" name="Rectangle 629"/>
          <p:cNvSpPr>
            <a:spLocks noChangeArrowheads="1"/>
          </p:cNvSpPr>
          <p:nvPr/>
        </p:nvSpPr>
        <p:spPr bwMode="auto">
          <a:xfrm>
            <a:off x="23276792" y="22752078"/>
            <a:ext cx="2016125" cy="1785938"/>
          </a:xfrm>
          <a:prstGeom prst="rect">
            <a:avLst/>
          </a:prstGeom>
          <a:solidFill>
            <a:srgbClr val="EAEAEA"/>
          </a:solidFill>
          <a:ln w="12700" algn="ctr">
            <a:solidFill>
              <a:schemeClr val="tx1"/>
            </a:solidFill>
            <a:miter lim="800000"/>
            <a:headEnd/>
            <a:tailEnd/>
          </a:ln>
          <a:effectLst>
            <a:innerShdw blurRad="114300">
              <a:prstClr val="black"/>
            </a:innerShdw>
          </a:effectLst>
        </p:spPr>
        <p:txBody>
          <a:bodyPr wrap="none" lIns="45720" rIns="45720" anchor="b"/>
          <a:lstStyle/>
          <a:p>
            <a:r>
              <a:rPr lang="en-CA" sz="1000" i="0">
                <a:solidFill>
                  <a:schemeClr val="tx1"/>
                </a:solidFill>
              </a:rPr>
              <a:t>Generator Room</a:t>
            </a:r>
            <a:endParaRPr lang="en-US" sz="1000" i="0">
              <a:solidFill>
                <a:schemeClr val="tx1"/>
              </a:solidFill>
            </a:endParaRPr>
          </a:p>
        </p:txBody>
      </p:sp>
      <p:sp>
        <p:nvSpPr>
          <p:cNvPr id="1199" name="door"/>
          <p:cNvSpPr>
            <a:spLocks noEditPoints="1" noChangeArrowheads="1"/>
          </p:cNvSpPr>
          <p:nvPr/>
        </p:nvSpPr>
        <p:spPr bwMode="auto">
          <a:xfrm rot="16200000">
            <a:off x="22989454" y="23961753"/>
            <a:ext cx="230188" cy="230188"/>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12700">
            <a:solidFill>
              <a:schemeClr val="tx1"/>
            </a:solidFill>
            <a:miter lim="800000"/>
            <a:headEnd/>
            <a:tailEnd/>
          </a:ln>
        </p:spPr>
        <p:txBody>
          <a:bodyPr/>
          <a:lstStyle/>
          <a:p>
            <a:endParaRPr lang="en-CA"/>
          </a:p>
        </p:txBody>
      </p:sp>
      <p:sp>
        <p:nvSpPr>
          <p:cNvPr id="1200" name="Rectangle 631"/>
          <p:cNvSpPr>
            <a:spLocks noChangeArrowheads="1"/>
          </p:cNvSpPr>
          <p:nvPr/>
        </p:nvSpPr>
        <p:spPr bwMode="auto">
          <a:xfrm>
            <a:off x="23219642" y="23961753"/>
            <a:ext cx="57150" cy="460375"/>
          </a:xfrm>
          <a:prstGeom prst="rect">
            <a:avLst/>
          </a:prstGeom>
          <a:solidFill>
            <a:srgbClr val="EAEAEA"/>
          </a:solidFill>
          <a:ln w="12700" algn="ctr">
            <a:solidFill>
              <a:schemeClr val="tx1"/>
            </a:solidFill>
            <a:miter lim="800000"/>
            <a:headEnd/>
            <a:tailEnd/>
          </a:ln>
          <a:effectLst/>
        </p:spPr>
        <p:txBody>
          <a:bodyPr wrap="none" lIns="45720" rIns="45720" anchor="ctr"/>
          <a:lstStyle/>
          <a:p>
            <a:endParaRPr lang="en-CA"/>
          </a:p>
        </p:txBody>
      </p:sp>
      <p:sp>
        <p:nvSpPr>
          <p:cNvPr id="1201" name="door"/>
          <p:cNvSpPr>
            <a:spLocks noEditPoints="1" noChangeArrowheads="1"/>
          </p:cNvSpPr>
          <p:nvPr/>
        </p:nvSpPr>
        <p:spPr bwMode="auto">
          <a:xfrm rot="5400000" flipV="1">
            <a:off x="22989454" y="24191941"/>
            <a:ext cx="230187" cy="230188"/>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12700">
            <a:solidFill>
              <a:schemeClr val="tx1"/>
            </a:solidFill>
            <a:miter lim="800000"/>
            <a:headEnd/>
            <a:tailEnd/>
          </a:ln>
        </p:spPr>
        <p:txBody>
          <a:bodyPr/>
          <a:lstStyle/>
          <a:p>
            <a:endParaRPr lang="en-CA"/>
          </a:p>
        </p:txBody>
      </p:sp>
      <p:sp>
        <p:nvSpPr>
          <p:cNvPr id="1202" name="Rectangle 633"/>
          <p:cNvSpPr>
            <a:spLocks noChangeArrowheads="1"/>
          </p:cNvSpPr>
          <p:nvPr/>
        </p:nvSpPr>
        <p:spPr bwMode="auto">
          <a:xfrm>
            <a:off x="24602354" y="23212453"/>
            <a:ext cx="346075" cy="922338"/>
          </a:xfrm>
          <a:prstGeom prst="rect">
            <a:avLst/>
          </a:prstGeom>
          <a:solidFill>
            <a:srgbClr val="B2B2B2"/>
          </a:solidFill>
          <a:ln w="12700" algn="ctr">
            <a:solidFill>
              <a:schemeClr val="tx1"/>
            </a:solidFill>
            <a:miter lim="800000"/>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03" name="Oval 634"/>
          <p:cNvSpPr>
            <a:spLocks noChangeArrowheads="1"/>
          </p:cNvSpPr>
          <p:nvPr/>
        </p:nvSpPr>
        <p:spPr bwMode="auto">
          <a:xfrm>
            <a:off x="23333942" y="22809228"/>
            <a:ext cx="747712" cy="747713"/>
          </a:xfrm>
          <a:prstGeom prst="ellipse">
            <a:avLst/>
          </a:prstGeom>
          <a:solidFill>
            <a:srgbClr val="B2B2B2"/>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04" name="Oval 635"/>
          <p:cNvSpPr>
            <a:spLocks noChangeArrowheads="1"/>
          </p:cNvSpPr>
          <p:nvPr/>
        </p:nvSpPr>
        <p:spPr bwMode="auto">
          <a:xfrm>
            <a:off x="24626167" y="23820466"/>
            <a:ext cx="287337" cy="287337"/>
          </a:xfrm>
          <a:prstGeom prst="ellipse">
            <a:avLst/>
          </a:prstGeom>
          <a:solidFill>
            <a:srgbClr val="777777"/>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05" name="door"/>
          <p:cNvSpPr>
            <a:spLocks noEditPoints="1" noChangeArrowheads="1"/>
          </p:cNvSpPr>
          <p:nvPr/>
        </p:nvSpPr>
        <p:spPr bwMode="auto">
          <a:xfrm rot="10800000">
            <a:off x="24199129" y="24595166"/>
            <a:ext cx="230188" cy="230187"/>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12700">
            <a:solidFill>
              <a:schemeClr val="tx1"/>
            </a:solidFill>
            <a:miter lim="800000"/>
            <a:headEnd/>
            <a:tailEnd/>
          </a:ln>
        </p:spPr>
        <p:txBody>
          <a:bodyPr/>
          <a:lstStyle/>
          <a:p>
            <a:endParaRPr lang="en-CA"/>
          </a:p>
        </p:txBody>
      </p:sp>
      <p:sp>
        <p:nvSpPr>
          <p:cNvPr id="1206" name="Rectangle 637"/>
          <p:cNvSpPr>
            <a:spLocks noChangeArrowheads="1"/>
          </p:cNvSpPr>
          <p:nvPr/>
        </p:nvSpPr>
        <p:spPr bwMode="auto">
          <a:xfrm>
            <a:off x="24199129" y="24538016"/>
            <a:ext cx="230188" cy="57150"/>
          </a:xfrm>
          <a:prstGeom prst="rect">
            <a:avLst/>
          </a:prstGeom>
          <a:noFill/>
          <a:ln w="12700" algn="ctr">
            <a:solidFill>
              <a:schemeClr val="tx1"/>
            </a:solidFill>
            <a:miter lim="800000"/>
            <a:headEnd/>
            <a:tailEnd/>
          </a:ln>
          <a:effectLst/>
        </p:spPr>
        <p:txBody>
          <a:bodyPr wrap="none" lIns="45720" rIns="45720" anchor="ctr"/>
          <a:lstStyle/>
          <a:p>
            <a:endParaRPr lang="en-CA"/>
          </a:p>
        </p:txBody>
      </p:sp>
      <p:sp>
        <p:nvSpPr>
          <p:cNvPr id="1207" name="Rectangle 638"/>
          <p:cNvSpPr>
            <a:spLocks noChangeArrowheads="1"/>
          </p:cNvSpPr>
          <p:nvPr/>
        </p:nvSpPr>
        <p:spPr bwMode="auto">
          <a:xfrm>
            <a:off x="21836929" y="24538016"/>
            <a:ext cx="1209675" cy="114300"/>
          </a:xfrm>
          <a:prstGeom prst="rect">
            <a:avLst/>
          </a:prstGeom>
          <a:noFill/>
          <a:ln w="12700" algn="ctr">
            <a:solidFill>
              <a:schemeClr val="tx1"/>
            </a:solidFill>
            <a:miter lim="800000"/>
            <a:headEnd/>
            <a:tailEnd/>
          </a:ln>
          <a:effectLst/>
        </p:spPr>
        <p:txBody>
          <a:bodyPr wrap="none" lIns="45720" rIns="45720" anchor="ctr"/>
          <a:lstStyle/>
          <a:p>
            <a:endParaRPr lang="en-CA"/>
          </a:p>
        </p:txBody>
      </p:sp>
      <p:sp>
        <p:nvSpPr>
          <p:cNvPr id="1208" name="Rectangle 639"/>
          <p:cNvSpPr>
            <a:spLocks noChangeArrowheads="1"/>
          </p:cNvSpPr>
          <p:nvPr/>
        </p:nvSpPr>
        <p:spPr bwMode="auto">
          <a:xfrm>
            <a:off x="21836929" y="22636191"/>
            <a:ext cx="1209675" cy="114300"/>
          </a:xfrm>
          <a:prstGeom prst="rect">
            <a:avLst/>
          </a:prstGeom>
          <a:noFill/>
          <a:ln w="12700" algn="ctr">
            <a:solidFill>
              <a:schemeClr val="tx1"/>
            </a:solidFill>
            <a:miter lim="800000"/>
            <a:headEnd/>
            <a:tailEnd/>
          </a:ln>
          <a:effectLst/>
        </p:spPr>
        <p:txBody>
          <a:bodyPr wrap="none" lIns="45720" rIns="45720" anchor="ctr"/>
          <a:lstStyle/>
          <a:p>
            <a:endParaRPr lang="en-CA"/>
          </a:p>
        </p:txBody>
      </p:sp>
      <p:sp>
        <p:nvSpPr>
          <p:cNvPr id="1209" name="Rectangle 640"/>
          <p:cNvSpPr>
            <a:spLocks noChangeArrowheads="1"/>
          </p:cNvSpPr>
          <p:nvPr/>
        </p:nvSpPr>
        <p:spPr bwMode="auto">
          <a:xfrm>
            <a:off x="22183004" y="23212453"/>
            <a:ext cx="517525" cy="863600"/>
          </a:xfrm>
          <a:prstGeom prst="rect">
            <a:avLst/>
          </a:prstGeom>
          <a:solidFill>
            <a:srgbClr val="FFFFCC"/>
          </a:solidFill>
          <a:ln w="12700" algn="ctr">
            <a:solidFill>
              <a:schemeClr val="tx1"/>
            </a:solidFill>
            <a:miter lim="800000"/>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0" name="Oval 641"/>
          <p:cNvSpPr>
            <a:spLocks noChangeArrowheads="1"/>
          </p:cNvSpPr>
          <p:nvPr/>
        </p:nvSpPr>
        <p:spPr bwMode="auto">
          <a:xfrm>
            <a:off x="23078354" y="22779066"/>
            <a:ext cx="114300" cy="115887"/>
          </a:xfrm>
          <a:prstGeom prst="ellipse">
            <a:avLst/>
          </a:prstGeom>
          <a:solidFill>
            <a:srgbClr val="FF99FF"/>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1" name="Oval 642"/>
          <p:cNvSpPr>
            <a:spLocks noChangeArrowheads="1"/>
          </p:cNvSpPr>
          <p:nvPr/>
        </p:nvSpPr>
        <p:spPr bwMode="auto">
          <a:xfrm>
            <a:off x="23078354" y="22928291"/>
            <a:ext cx="114300" cy="115887"/>
          </a:xfrm>
          <a:prstGeom prst="ellipse">
            <a:avLst/>
          </a:prstGeom>
          <a:solidFill>
            <a:srgbClr val="FF99FF"/>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2" name="Oval 643"/>
          <p:cNvSpPr>
            <a:spLocks noChangeArrowheads="1"/>
          </p:cNvSpPr>
          <p:nvPr/>
        </p:nvSpPr>
        <p:spPr bwMode="auto">
          <a:xfrm>
            <a:off x="23078354" y="23079103"/>
            <a:ext cx="114300" cy="115888"/>
          </a:xfrm>
          <a:prstGeom prst="ellipse">
            <a:avLst/>
          </a:prstGeom>
          <a:solidFill>
            <a:srgbClr val="FF99FF"/>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3" name="Oval 644"/>
          <p:cNvSpPr>
            <a:spLocks noChangeArrowheads="1"/>
          </p:cNvSpPr>
          <p:nvPr/>
        </p:nvSpPr>
        <p:spPr bwMode="auto">
          <a:xfrm>
            <a:off x="23079942" y="23228328"/>
            <a:ext cx="114300" cy="115888"/>
          </a:xfrm>
          <a:prstGeom prst="ellipse">
            <a:avLst/>
          </a:prstGeom>
          <a:solidFill>
            <a:srgbClr val="FF99FF"/>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4" name="Oval 645"/>
          <p:cNvSpPr>
            <a:spLocks noChangeArrowheads="1"/>
          </p:cNvSpPr>
          <p:nvPr/>
        </p:nvSpPr>
        <p:spPr bwMode="auto">
          <a:xfrm>
            <a:off x="23079942" y="23379141"/>
            <a:ext cx="114300" cy="115887"/>
          </a:xfrm>
          <a:prstGeom prst="ellipse">
            <a:avLst/>
          </a:prstGeom>
          <a:solidFill>
            <a:srgbClr val="FF99FF"/>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5" name="Oval 646"/>
          <p:cNvSpPr>
            <a:spLocks noChangeArrowheads="1"/>
          </p:cNvSpPr>
          <p:nvPr/>
        </p:nvSpPr>
        <p:spPr bwMode="auto">
          <a:xfrm>
            <a:off x="23079942" y="23529953"/>
            <a:ext cx="114300" cy="115888"/>
          </a:xfrm>
          <a:prstGeom prst="ellipse">
            <a:avLst/>
          </a:prstGeom>
          <a:solidFill>
            <a:srgbClr val="FF99FF"/>
          </a:solidFill>
          <a:ln w="12700" algn="ctr">
            <a:solidFill>
              <a:schemeClr val="tx1"/>
            </a:solidFill>
            <a:round/>
            <a:headEnd/>
            <a:tailEnd/>
          </a:ln>
          <a:effectLst/>
          <a:scene3d>
            <a:camera prst="orthographicFront"/>
            <a:lightRig rig="threePt" dir="t"/>
          </a:scene3d>
          <a:sp3d>
            <a:bevelT w="152400" h="50800" prst="softRound"/>
          </a:sp3d>
        </p:spPr>
        <p:txBody>
          <a:bodyPr wrap="none" lIns="45720" rIns="45720" anchor="ctr"/>
          <a:lstStyle/>
          <a:p>
            <a:endParaRPr lang="en-CA"/>
          </a:p>
        </p:txBody>
      </p:sp>
      <p:sp>
        <p:nvSpPr>
          <p:cNvPr id="1216" name="Text Box 647"/>
          <p:cNvSpPr txBox="1">
            <a:spLocks noChangeArrowheads="1"/>
          </p:cNvSpPr>
          <p:nvPr/>
        </p:nvSpPr>
        <p:spPr bwMode="auto">
          <a:xfrm>
            <a:off x="21433704" y="22340366"/>
            <a:ext cx="889000" cy="361950"/>
          </a:xfrm>
          <a:prstGeom prst="rect">
            <a:avLst/>
          </a:prstGeom>
          <a:noFill/>
          <a:ln w="19050" algn="ctr">
            <a:noFill/>
            <a:miter lim="800000"/>
            <a:headEnd/>
            <a:tailEnd/>
          </a:ln>
          <a:effectLst/>
        </p:spPr>
        <p:txBody>
          <a:bodyPr wrap="none" lIns="45720" rIns="45720" anchorCtr="1">
            <a:spAutoFit/>
          </a:bodyPr>
          <a:lstStyle/>
          <a:p>
            <a:pPr algn="ctr"/>
            <a:r>
              <a:rPr lang="en-CA" sz="800" b="1" dirty="0">
                <a:solidFill>
                  <a:schemeClr val="tx1"/>
                </a:solidFill>
              </a:rPr>
              <a:t>Balloon Inflation</a:t>
            </a:r>
          </a:p>
          <a:p>
            <a:pPr algn="ctr"/>
            <a:r>
              <a:rPr lang="en-CA" sz="800" b="1" dirty="0">
                <a:solidFill>
                  <a:schemeClr val="tx1"/>
                </a:solidFill>
              </a:rPr>
              <a:t>Table</a:t>
            </a:r>
            <a:endParaRPr lang="en-US" sz="800" b="1" dirty="0">
              <a:solidFill>
                <a:schemeClr val="tx1"/>
              </a:solidFill>
            </a:endParaRPr>
          </a:p>
        </p:txBody>
      </p:sp>
      <p:sp>
        <p:nvSpPr>
          <p:cNvPr id="1217" name="Text Box 648"/>
          <p:cNvSpPr txBox="1">
            <a:spLocks noChangeArrowheads="1"/>
          </p:cNvSpPr>
          <p:nvPr/>
        </p:nvSpPr>
        <p:spPr bwMode="auto">
          <a:xfrm>
            <a:off x="24832542" y="22400691"/>
            <a:ext cx="820737" cy="227013"/>
          </a:xfrm>
          <a:prstGeom prst="rect">
            <a:avLst/>
          </a:prstGeom>
          <a:noFill/>
          <a:ln w="19050" algn="ctr">
            <a:noFill/>
            <a:miter lim="800000"/>
            <a:headEnd/>
            <a:tailEnd/>
          </a:ln>
          <a:effectLst/>
        </p:spPr>
        <p:txBody>
          <a:bodyPr wrap="none" lIns="45720" rIns="45720" anchorCtr="1">
            <a:spAutoFit/>
          </a:bodyPr>
          <a:lstStyle/>
          <a:p>
            <a:pPr algn="ctr"/>
            <a:r>
              <a:rPr lang="en-CA" sz="800" b="1">
                <a:solidFill>
                  <a:schemeClr val="tx1"/>
                </a:solidFill>
              </a:rPr>
              <a:t>Hydrogen Tank</a:t>
            </a:r>
            <a:endParaRPr lang="en-US" sz="800" b="1">
              <a:solidFill>
                <a:schemeClr val="tx1"/>
              </a:solidFill>
            </a:endParaRPr>
          </a:p>
        </p:txBody>
      </p:sp>
      <p:sp>
        <p:nvSpPr>
          <p:cNvPr id="1218" name="Text Box 649"/>
          <p:cNvSpPr txBox="1">
            <a:spLocks noChangeArrowheads="1"/>
          </p:cNvSpPr>
          <p:nvPr/>
        </p:nvSpPr>
        <p:spPr bwMode="auto">
          <a:xfrm>
            <a:off x="24618229" y="24726928"/>
            <a:ext cx="674688" cy="227013"/>
          </a:xfrm>
          <a:prstGeom prst="rect">
            <a:avLst/>
          </a:prstGeom>
          <a:noFill/>
          <a:ln w="19050" algn="ctr">
            <a:noFill/>
            <a:miter lim="800000"/>
            <a:headEnd/>
            <a:tailEnd/>
          </a:ln>
          <a:effectLst/>
        </p:spPr>
        <p:txBody>
          <a:bodyPr wrap="none" lIns="45720" rIns="45720" anchorCtr="1">
            <a:spAutoFit/>
          </a:bodyPr>
          <a:lstStyle/>
          <a:p>
            <a:pPr algn="ctr"/>
            <a:r>
              <a:rPr lang="en-CA" sz="800" b="1">
                <a:solidFill>
                  <a:schemeClr val="tx1"/>
                </a:solidFill>
              </a:rPr>
              <a:t>Electrolyser</a:t>
            </a:r>
            <a:endParaRPr lang="en-US" sz="800" b="1">
              <a:solidFill>
                <a:schemeClr val="tx1"/>
              </a:solidFill>
            </a:endParaRPr>
          </a:p>
        </p:txBody>
      </p:sp>
      <p:cxnSp>
        <p:nvCxnSpPr>
          <p:cNvPr id="1219" name="AutoShape 650"/>
          <p:cNvCxnSpPr>
            <a:cxnSpLocks noChangeShapeType="1"/>
            <a:stCxn id="1217" idx="1"/>
            <a:endCxn id="1203" idx="6"/>
          </p:cNvCxnSpPr>
          <p:nvPr/>
        </p:nvCxnSpPr>
        <p:spPr bwMode="auto">
          <a:xfrm rot="10800000" flipV="1">
            <a:off x="24081654" y="22514197"/>
            <a:ext cx="750888" cy="668887"/>
          </a:xfrm>
          <a:prstGeom prst="curvedConnector3">
            <a:avLst>
              <a:gd name="adj1" fmla="val 50000"/>
            </a:avLst>
          </a:prstGeom>
          <a:noFill/>
          <a:ln w="6350">
            <a:solidFill>
              <a:schemeClr val="tx1"/>
            </a:solidFill>
            <a:round/>
            <a:headEnd/>
            <a:tailEnd type="triangle" w="med" len="med"/>
          </a:ln>
          <a:effectLst/>
        </p:spPr>
      </p:cxnSp>
      <p:cxnSp>
        <p:nvCxnSpPr>
          <p:cNvPr id="1220" name="AutoShape 651"/>
          <p:cNvCxnSpPr>
            <a:cxnSpLocks noChangeShapeType="1"/>
            <a:stCxn id="1218" idx="3"/>
            <a:endCxn id="1202" idx="3"/>
          </p:cNvCxnSpPr>
          <p:nvPr/>
        </p:nvCxnSpPr>
        <p:spPr bwMode="auto">
          <a:xfrm flipH="1" flipV="1">
            <a:off x="24948429" y="23674416"/>
            <a:ext cx="344488" cy="1166812"/>
          </a:xfrm>
          <a:prstGeom prst="curvedConnector3">
            <a:avLst>
              <a:gd name="adj1" fmla="val -65898"/>
            </a:avLst>
          </a:prstGeom>
          <a:noFill/>
          <a:ln w="6350">
            <a:solidFill>
              <a:schemeClr val="tx1"/>
            </a:solidFill>
            <a:round/>
            <a:headEnd/>
            <a:tailEnd type="triangle" w="med" len="med"/>
          </a:ln>
          <a:effectLst/>
        </p:spPr>
      </p:cxnSp>
      <p:cxnSp>
        <p:nvCxnSpPr>
          <p:cNvPr id="1221" name="AutoShape 652"/>
          <p:cNvCxnSpPr>
            <a:cxnSpLocks noChangeShapeType="1"/>
            <a:stCxn id="1216" idx="3"/>
            <a:endCxn id="1209" idx="1"/>
          </p:cNvCxnSpPr>
          <p:nvPr/>
        </p:nvCxnSpPr>
        <p:spPr bwMode="auto">
          <a:xfrm flipH="1">
            <a:off x="22183004" y="22521341"/>
            <a:ext cx="139700" cy="1122912"/>
          </a:xfrm>
          <a:prstGeom prst="curvedConnector5">
            <a:avLst>
              <a:gd name="adj1" fmla="val -163636"/>
              <a:gd name="adj2" fmla="val 38831"/>
              <a:gd name="adj3" fmla="val 263636"/>
            </a:avLst>
          </a:prstGeom>
          <a:noFill/>
          <a:ln w="6350">
            <a:solidFill>
              <a:schemeClr val="tx1"/>
            </a:solidFill>
            <a:round/>
            <a:headEnd/>
            <a:tailEnd type="triangle" w="med" len="med"/>
          </a:ln>
          <a:effectLst/>
        </p:spPr>
      </p:cxnSp>
      <p:sp>
        <p:nvSpPr>
          <p:cNvPr id="1222" name="Text Box 653"/>
          <p:cNvSpPr txBox="1">
            <a:spLocks noChangeArrowheads="1"/>
          </p:cNvSpPr>
          <p:nvPr/>
        </p:nvSpPr>
        <p:spPr bwMode="auto">
          <a:xfrm>
            <a:off x="23276792" y="22400691"/>
            <a:ext cx="830262" cy="227013"/>
          </a:xfrm>
          <a:prstGeom prst="rect">
            <a:avLst/>
          </a:prstGeom>
          <a:noFill/>
          <a:ln w="19050" algn="ctr">
            <a:noFill/>
            <a:miter lim="800000"/>
            <a:headEnd/>
            <a:tailEnd/>
          </a:ln>
          <a:effectLst/>
        </p:spPr>
        <p:txBody>
          <a:bodyPr wrap="none" lIns="45720" rIns="45720" anchorCtr="1">
            <a:spAutoFit/>
          </a:bodyPr>
          <a:lstStyle/>
          <a:p>
            <a:pPr algn="ctr"/>
            <a:r>
              <a:rPr lang="en-CA" sz="800" b="1">
                <a:solidFill>
                  <a:schemeClr val="tx1"/>
                </a:solidFill>
              </a:rPr>
              <a:t>Reserve Helium</a:t>
            </a:r>
            <a:endParaRPr lang="en-US" sz="800" b="1">
              <a:solidFill>
                <a:schemeClr val="tx1"/>
              </a:solidFill>
            </a:endParaRPr>
          </a:p>
        </p:txBody>
      </p:sp>
      <p:cxnSp>
        <p:nvCxnSpPr>
          <p:cNvPr id="1223" name="AutoShape 654"/>
          <p:cNvCxnSpPr>
            <a:cxnSpLocks noChangeShapeType="1"/>
            <a:stCxn id="1222" idx="1"/>
            <a:endCxn id="1211" idx="2"/>
          </p:cNvCxnSpPr>
          <p:nvPr/>
        </p:nvCxnSpPr>
        <p:spPr bwMode="auto">
          <a:xfrm rot="10800000" flipV="1">
            <a:off x="23078354" y="22514197"/>
            <a:ext cx="198438" cy="472037"/>
          </a:xfrm>
          <a:prstGeom prst="curvedConnector3">
            <a:avLst>
              <a:gd name="adj1" fmla="val 215200"/>
            </a:avLst>
          </a:prstGeom>
          <a:noFill/>
          <a:ln w="6350">
            <a:solidFill>
              <a:schemeClr val="tx1"/>
            </a:solidFill>
            <a:round/>
            <a:headEnd/>
            <a:tailEnd type="triangle" w="med" len="med"/>
          </a:ln>
          <a:effectLst/>
        </p:spPr>
      </p:cxnSp>
      <p:sp>
        <p:nvSpPr>
          <p:cNvPr id="1224" name="Text Box 655"/>
          <p:cNvSpPr txBox="1">
            <a:spLocks noChangeArrowheads="1"/>
          </p:cNvSpPr>
          <p:nvPr/>
        </p:nvSpPr>
        <p:spPr bwMode="auto">
          <a:xfrm>
            <a:off x="21506729" y="24669778"/>
            <a:ext cx="685800" cy="328613"/>
          </a:xfrm>
          <a:prstGeom prst="rect">
            <a:avLst/>
          </a:prstGeom>
          <a:noFill/>
          <a:ln w="19050" algn="ctr">
            <a:noFill/>
            <a:miter lim="800000"/>
            <a:headEnd/>
            <a:tailEnd/>
          </a:ln>
          <a:effectLst/>
        </p:spPr>
        <p:txBody>
          <a:bodyPr wrap="none" lIns="45720" rIns="45720" anchorCtr="1">
            <a:spAutoFit/>
          </a:bodyPr>
          <a:lstStyle/>
          <a:p>
            <a:pPr algn="ctr"/>
            <a:r>
              <a:rPr lang="en-CA" sz="800" b="1">
                <a:solidFill>
                  <a:schemeClr val="tx1"/>
                </a:solidFill>
              </a:rPr>
              <a:t>Roll-up Door</a:t>
            </a:r>
          </a:p>
          <a:p>
            <a:pPr algn="ctr"/>
            <a:r>
              <a:rPr lang="en-CA" sz="600">
                <a:solidFill>
                  <a:schemeClr val="tx1"/>
                </a:solidFill>
              </a:rPr>
              <a:t>(both sides)</a:t>
            </a:r>
            <a:endParaRPr lang="en-US" sz="600">
              <a:solidFill>
                <a:schemeClr val="tx1"/>
              </a:solidFill>
            </a:endParaRPr>
          </a:p>
        </p:txBody>
      </p:sp>
      <p:cxnSp>
        <p:nvCxnSpPr>
          <p:cNvPr id="1225" name="AutoShape 656"/>
          <p:cNvCxnSpPr>
            <a:cxnSpLocks noChangeShapeType="1"/>
            <a:stCxn id="1224" idx="3"/>
            <a:endCxn id="1207" idx="2"/>
          </p:cNvCxnSpPr>
          <p:nvPr/>
        </p:nvCxnSpPr>
        <p:spPr bwMode="auto">
          <a:xfrm flipV="1">
            <a:off x="22192529" y="24652316"/>
            <a:ext cx="249238" cy="182562"/>
          </a:xfrm>
          <a:prstGeom prst="curvedConnector2">
            <a:avLst/>
          </a:prstGeom>
          <a:noFill/>
          <a:ln w="6350">
            <a:solidFill>
              <a:schemeClr val="tx1"/>
            </a:solidFill>
            <a:round/>
            <a:headEnd/>
            <a:tailEnd type="triangle" w="med" len="med"/>
          </a:ln>
          <a:effectLst/>
        </p:spPr>
      </p:cxnSp>
      <p:sp>
        <p:nvSpPr>
          <p:cNvPr id="1226" name="AutoShape 661"/>
          <p:cNvSpPr>
            <a:spLocks noChangeArrowheads="1"/>
          </p:cNvSpPr>
          <p:nvPr/>
        </p:nvSpPr>
        <p:spPr bwMode="auto">
          <a:xfrm>
            <a:off x="24197542" y="23631553"/>
            <a:ext cx="115887" cy="115888"/>
          </a:xfrm>
          <a:prstGeom prst="flowChartSummingJunction">
            <a:avLst/>
          </a:prstGeom>
          <a:solidFill>
            <a:srgbClr val="FF0000"/>
          </a:solidFill>
          <a:ln w="12700">
            <a:solidFill>
              <a:schemeClr val="tx1"/>
            </a:solidFill>
            <a:round/>
            <a:headEnd/>
            <a:tailEnd/>
          </a:ln>
          <a:effectLst/>
        </p:spPr>
        <p:txBody>
          <a:bodyPr wrap="none" lIns="45720" rIns="45720" anchor="ctr"/>
          <a:lstStyle/>
          <a:p>
            <a:endParaRPr lang="en-CA"/>
          </a:p>
        </p:txBody>
      </p:sp>
      <p:sp>
        <p:nvSpPr>
          <p:cNvPr id="1227" name="Text Box 662"/>
          <p:cNvSpPr txBox="1">
            <a:spLocks noChangeArrowheads="1"/>
          </p:cNvSpPr>
          <p:nvPr/>
        </p:nvSpPr>
        <p:spPr bwMode="auto">
          <a:xfrm>
            <a:off x="23361649" y="24730127"/>
            <a:ext cx="995362" cy="328613"/>
          </a:xfrm>
          <a:prstGeom prst="rect">
            <a:avLst/>
          </a:prstGeom>
          <a:noFill/>
          <a:ln w="19050" algn="ctr">
            <a:noFill/>
            <a:miter lim="800000"/>
            <a:headEnd/>
            <a:tailEnd/>
          </a:ln>
          <a:effectLst/>
        </p:spPr>
        <p:txBody>
          <a:bodyPr wrap="none" lIns="45720" rIns="45720" anchorCtr="1">
            <a:spAutoFit/>
          </a:bodyPr>
          <a:lstStyle/>
          <a:p>
            <a:pPr algn="ctr"/>
            <a:r>
              <a:rPr lang="en-CA" sz="800" b="1" dirty="0">
                <a:solidFill>
                  <a:schemeClr val="tx1"/>
                </a:solidFill>
              </a:rPr>
              <a:t>Hydrogen Detector</a:t>
            </a:r>
          </a:p>
          <a:p>
            <a:pPr algn="ctr"/>
            <a:r>
              <a:rPr lang="en-CA" sz="600" dirty="0">
                <a:solidFill>
                  <a:schemeClr val="tx1"/>
                </a:solidFill>
              </a:rPr>
              <a:t>(mounted to ceiling)</a:t>
            </a:r>
            <a:endParaRPr lang="en-US" sz="600" dirty="0">
              <a:solidFill>
                <a:schemeClr val="tx1"/>
              </a:solidFill>
            </a:endParaRPr>
          </a:p>
        </p:txBody>
      </p:sp>
      <p:cxnSp>
        <p:nvCxnSpPr>
          <p:cNvPr id="1228" name="AutoShape 663"/>
          <p:cNvCxnSpPr>
            <a:cxnSpLocks noChangeShapeType="1"/>
            <a:stCxn id="1227" idx="3"/>
            <a:endCxn id="1226" idx="4"/>
          </p:cNvCxnSpPr>
          <p:nvPr/>
        </p:nvCxnSpPr>
        <p:spPr bwMode="auto">
          <a:xfrm flipH="1" flipV="1">
            <a:off x="24255486" y="23747441"/>
            <a:ext cx="101525" cy="1146993"/>
          </a:xfrm>
          <a:prstGeom prst="curvedConnector4">
            <a:avLst>
              <a:gd name="adj1" fmla="val -225166"/>
              <a:gd name="adj2" fmla="val 57163"/>
            </a:avLst>
          </a:prstGeom>
          <a:noFill/>
          <a:ln w="6350">
            <a:solidFill>
              <a:schemeClr val="tx1"/>
            </a:solidFill>
            <a:round/>
            <a:headEnd/>
            <a:tailEnd type="triangle" w="med" len="med"/>
          </a:ln>
          <a:effectLst/>
        </p:spPr>
      </p:cxnSp>
      <p:sp>
        <p:nvSpPr>
          <p:cNvPr id="1229" name="Text Box 664"/>
          <p:cNvSpPr txBox="1">
            <a:spLocks noChangeArrowheads="1"/>
          </p:cNvSpPr>
          <p:nvPr/>
        </p:nvSpPr>
        <p:spPr bwMode="auto">
          <a:xfrm>
            <a:off x="23492915" y="22133867"/>
            <a:ext cx="2304256" cy="338554"/>
          </a:xfrm>
          <a:prstGeom prst="rect">
            <a:avLst/>
          </a:prstGeom>
          <a:noFill/>
          <a:ln w="19050" algn="ctr">
            <a:noFill/>
            <a:miter lim="800000"/>
            <a:headEnd/>
            <a:tailEnd/>
          </a:ln>
          <a:effectLst/>
        </p:spPr>
        <p:txBody>
          <a:bodyPr wrap="square" lIns="45720" rIns="45720" anchorCtr="1">
            <a:spAutoFit/>
          </a:bodyPr>
          <a:lstStyle/>
          <a:p>
            <a:pPr algn="ctr"/>
            <a:r>
              <a:rPr lang="en-CA" sz="800" dirty="0"/>
              <a:t>All electrical components explosion rated for hydrogen gas. All conductive surfaces bonded.</a:t>
            </a:r>
            <a:endParaRPr lang="en-US" sz="800" dirty="0"/>
          </a:p>
        </p:txBody>
      </p:sp>
      <p:sp>
        <p:nvSpPr>
          <p:cNvPr id="1231" name="AutoShape 2"/>
          <p:cNvSpPr>
            <a:spLocks noChangeArrowheads="1"/>
          </p:cNvSpPr>
          <p:nvPr/>
        </p:nvSpPr>
        <p:spPr bwMode="auto">
          <a:xfrm>
            <a:off x="25941187" y="24284582"/>
            <a:ext cx="3844553" cy="5616624"/>
          </a:xfrm>
          <a:prstGeom prst="roundRect">
            <a:avLst>
              <a:gd name="adj" fmla="val 5736"/>
            </a:avLst>
          </a:prstGeom>
          <a:solidFill>
            <a:srgbClr val="D9D9D9">
              <a:alpha val="74118"/>
            </a:srgbClr>
          </a:solidFill>
          <a:ln w="19050" algn="ctr">
            <a:noFill/>
            <a:round/>
            <a:headEnd/>
            <a:tailEnd/>
          </a:ln>
          <a:effectLst/>
          <a:scene3d>
            <a:camera prst="orthographicFront"/>
            <a:lightRig rig="balanced" dir="t"/>
          </a:scene3d>
          <a:sp3d prstMaterial="metal">
            <a:bevelT/>
          </a:sp3d>
        </p:spPr>
        <p:txBody>
          <a:bodyPr lIns="45720" rIns="45720"/>
          <a:lstStyle/>
          <a:p>
            <a:pPr>
              <a:lnSpc>
                <a:spcPct val="80000"/>
              </a:lnSpc>
            </a:pPr>
            <a:r>
              <a:rPr lang="en-CA" sz="1200" b="1" cap="small" dirty="0" smtClean="0">
                <a:effectLst>
                  <a:outerShdw blurRad="25400" dist="12700" dir="5400000" algn="t" rotWithShape="0">
                    <a:prstClr val="black">
                      <a:alpha val="30000"/>
                    </a:prstClr>
                  </a:outerShdw>
                </a:effectLst>
              </a:rPr>
              <a:t>HOGEN Test Sites </a:t>
            </a:r>
            <a:r>
              <a:rPr lang="en-CA" sz="800" dirty="0" smtClean="0">
                <a:effectLst>
                  <a:outerShdw blurRad="25400" dist="12700" dir="5400000" algn="t" rotWithShape="0">
                    <a:prstClr val="black">
                      <a:alpha val="30000"/>
                    </a:prstClr>
                  </a:outerShdw>
                </a:effectLst>
              </a:rPr>
              <a:t>Two network sites were used as test sites for design trials</a:t>
            </a:r>
            <a:endParaRPr lang="en-US" sz="800" dirty="0">
              <a:effectLst>
                <a:outerShdw blurRad="25400" dist="12700" dir="5400000" algn="t" rotWithShape="0">
                  <a:prstClr val="black">
                    <a:alpha val="30000"/>
                  </a:prstClr>
                </a:outerShdw>
              </a:effectLst>
            </a:endParaRPr>
          </a:p>
        </p:txBody>
      </p:sp>
      <p:sp>
        <p:nvSpPr>
          <p:cNvPr id="1236" name="AutoShape 2"/>
          <p:cNvSpPr>
            <a:spLocks noChangeArrowheads="1"/>
          </p:cNvSpPr>
          <p:nvPr/>
        </p:nvSpPr>
        <p:spPr bwMode="auto">
          <a:xfrm>
            <a:off x="26013195" y="24644622"/>
            <a:ext cx="3672407" cy="2520280"/>
          </a:xfrm>
          <a:prstGeom prst="roundRect">
            <a:avLst>
              <a:gd name="adj" fmla="val 3914"/>
            </a:avLst>
          </a:prstGeom>
          <a:solidFill>
            <a:srgbClr val="F8F8F8"/>
          </a:solidFill>
          <a:ln w="19050" algn="ctr">
            <a:noFill/>
            <a:round/>
            <a:headEnd/>
            <a:tailEnd/>
          </a:ln>
          <a:effectLst/>
          <a:scene3d>
            <a:camera prst="orthographicFront"/>
            <a:lightRig rig="balanced" dir="t"/>
          </a:scene3d>
          <a:sp3d prstMaterial="metal">
            <a:bevelT/>
          </a:sp3d>
        </p:spPr>
        <p:txBody>
          <a:bodyPr lIns="45720" rIns="45720"/>
          <a:lstStyle/>
          <a:p>
            <a:pPr>
              <a:lnSpc>
                <a:spcPct val="80000"/>
              </a:lnSpc>
            </a:pPr>
            <a:r>
              <a:rPr lang="en-CA" sz="1200" b="1" cap="small" dirty="0" smtClean="0">
                <a:effectLst>
                  <a:outerShdw blurRad="25400" dist="12700" dir="5400000" algn="t" rotWithShape="0">
                    <a:prstClr val="black">
                      <a:alpha val="30000"/>
                    </a:prstClr>
                  </a:outerShdw>
                </a:effectLst>
              </a:rPr>
              <a:t>Stony Plains, Alberta</a:t>
            </a:r>
            <a:endParaRPr lang="en-US" sz="1200" b="1" cap="small" dirty="0">
              <a:effectLst>
                <a:outerShdw blurRad="25400" dist="12700" dir="5400000" algn="t" rotWithShape="0">
                  <a:prstClr val="black">
                    <a:alpha val="30000"/>
                  </a:prstClr>
                </a:outerShdw>
              </a:effectLst>
            </a:endParaRPr>
          </a:p>
        </p:txBody>
      </p:sp>
      <p:pic>
        <p:nvPicPr>
          <p:cNvPr id="1235" name="Picture 7" descr="IMG_1687"/>
          <p:cNvPicPr>
            <a:picLocks noChangeAspect="1" noChangeArrowheads="1"/>
          </p:cNvPicPr>
          <p:nvPr/>
        </p:nvPicPr>
        <p:blipFill>
          <a:blip r:embed="rId15" cstate="print">
            <a:lum bright="18000" contrast="24000"/>
          </a:blip>
          <a:srcRect/>
          <a:stretch>
            <a:fillRect/>
          </a:stretch>
        </p:blipFill>
        <p:spPr bwMode="auto">
          <a:xfrm>
            <a:off x="26094728" y="24932654"/>
            <a:ext cx="1727839" cy="1296144"/>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1237" name="AutoShape 2"/>
          <p:cNvSpPr>
            <a:spLocks noChangeArrowheads="1"/>
          </p:cNvSpPr>
          <p:nvPr/>
        </p:nvSpPr>
        <p:spPr bwMode="auto">
          <a:xfrm>
            <a:off x="26013195" y="27236910"/>
            <a:ext cx="3672407" cy="2520280"/>
          </a:xfrm>
          <a:prstGeom prst="roundRect">
            <a:avLst>
              <a:gd name="adj" fmla="val 5736"/>
            </a:avLst>
          </a:prstGeom>
          <a:solidFill>
            <a:srgbClr val="F8F8F8"/>
          </a:solidFill>
          <a:ln w="19050" algn="ctr">
            <a:noFill/>
            <a:round/>
            <a:headEnd/>
            <a:tailEnd/>
          </a:ln>
          <a:effectLst/>
          <a:scene3d>
            <a:camera prst="orthographicFront"/>
            <a:lightRig rig="balanced" dir="t"/>
          </a:scene3d>
          <a:sp3d prstMaterial="metal">
            <a:bevelT/>
          </a:sp3d>
        </p:spPr>
        <p:txBody>
          <a:bodyPr lIns="45720" rIns="45720"/>
          <a:lstStyle/>
          <a:p>
            <a:pPr>
              <a:lnSpc>
                <a:spcPct val="80000"/>
              </a:lnSpc>
            </a:pPr>
            <a:r>
              <a:rPr lang="en-CA" sz="1200" b="1" cap="small" dirty="0" smtClean="0">
                <a:effectLst>
                  <a:outerShdw blurRad="25400" dist="12700" dir="5400000" algn="t" rotWithShape="0">
                    <a:prstClr val="black">
                      <a:alpha val="30000"/>
                    </a:prstClr>
                  </a:outerShdw>
                </a:effectLst>
              </a:rPr>
              <a:t>Mount Pearl, Newfoundland</a:t>
            </a:r>
            <a:endParaRPr lang="en-US" sz="1200" b="1" cap="small" dirty="0">
              <a:effectLst>
                <a:outerShdw blurRad="25400" dist="12700" dir="5400000" algn="t" rotWithShape="0">
                  <a:prstClr val="black">
                    <a:alpha val="30000"/>
                  </a:prstClr>
                </a:outerShdw>
              </a:effectLst>
            </a:endParaRPr>
          </a:p>
        </p:txBody>
      </p:sp>
      <p:pic>
        <p:nvPicPr>
          <p:cNvPr id="1232" name="Picture 8" descr="DSC01000"/>
          <p:cNvPicPr>
            <a:picLocks noChangeAspect="1" noChangeArrowheads="1"/>
          </p:cNvPicPr>
          <p:nvPr/>
        </p:nvPicPr>
        <p:blipFill>
          <a:blip r:embed="rId16" cstate="print">
            <a:lum bright="12000" contrast="6000"/>
          </a:blip>
          <a:srcRect/>
          <a:stretch>
            <a:fillRect/>
          </a:stretch>
        </p:blipFill>
        <p:spPr bwMode="auto">
          <a:xfrm>
            <a:off x="26082779" y="27524942"/>
            <a:ext cx="1913519" cy="145771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1233" name="Picture 8" descr="DSC01007"/>
          <p:cNvPicPr>
            <a:picLocks noChangeAspect="1" noChangeArrowheads="1"/>
          </p:cNvPicPr>
          <p:nvPr/>
        </p:nvPicPr>
        <p:blipFill>
          <a:blip r:embed="rId17" cstate="print">
            <a:lum bright="12000" contrast="6000"/>
          </a:blip>
          <a:srcRect/>
          <a:stretch>
            <a:fillRect/>
          </a:stretch>
        </p:blipFill>
        <p:spPr bwMode="auto">
          <a:xfrm>
            <a:off x="28141067" y="27524942"/>
            <a:ext cx="1440160" cy="1406053"/>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1234" name="Picture 9" descr="IMG_1706"/>
          <p:cNvPicPr>
            <a:picLocks noChangeAspect="1" noChangeArrowheads="1"/>
          </p:cNvPicPr>
          <p:nvPr/>
        </p:nvPicPr>
        <p:blipFill>
          <a:blip r:embed="rId18" cstate="print">
            <a:lum bright="6000" contrast="6000"/>
          </a:blip>
          <a:srcRect/>
          <a:stretch>
            <a:fillRect/>
          </a:stretch>
        </p:blipFill>
        <p:spPr bwMode="auto">
          <a:xfrm>
            <a:off x="28001908" y="24932739"/>
            <a:ext cx="1566574" cy="2088147"/>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1238" name="AutoShape 8"/>
          <p:cNvSpPr>
            <a:spLocks noChangeArrowheads="1"/>
          </p:cNvSpPr>
          <p:nvPr/>
        </p:nvSpPr>
        <p:spPr bwMode="auto">
          <a:xfrm>
            <a:off x="26085203" y="26300806"/>
            <a:ext cx="1800200" cy="792088"/>
          </a:xfrm>
          <a:prstGeom prst="roundRect">
            <a:avLst>
              <a:gd name="adj" fmla="val 23023"/>
            </a:avLst>
          </a:prstGeom>
          <a:noFill/>
          <a:ln w="19050">
            <a:noFill/>
            <a:round/>
            <a:headEnd/>
            <a:tailEnd/>
          </a:ln>
          <a:effectLst/>
        </p:spPr>
        <p:txBody>
          <a:bodyPr lIns="36000" tIns="36000" rIns="36000" bIns="72000" anchor="ctr"/>
          <a:lstStyle/>
          <a:p>
            <a:pPr>
              <a:lnSpc>
                <a:spcPct val="130000"/>
              </a:lnSpc>
              <a:buFont typeface="Arial" pitchFamily="34" charset="0"/>
              <a:buChar char="•"/>
            </a:pPr>
            <a:r>
              <a:rPr lang="en-CA" sz="1000" i="0" dirty="0" smtClean="0">
                <a:effectLst>
                  <a:outerShdw blurRad="25400" dist="12700" dir="5400000" algn="t" rotWithShape="0">
                    <a:prstClr val="black">
                      <a:alpha val="27000"/>
                    </a:prstClr>
                  </a:outerShdw>
                </a:effectLst>
              </a:rPr>
              <a:t>  HOGEN installed in stand alone building</a:t>
            </a:r>
          </a:p>
          <a:p>
            <a:pPr>
              <a:lnSpc>
                <a:spcPct val="130000"/>
              </a:lnSpc>
              <a:buFont typeface="Arial" pitchFamily="34" charset="0"/>
              <a:buChar char="•"/>
            </a:pPr>
            <a:r>
              <a:rPr lang="en-CA" sz="1000" dirty="0" smtClean="0">
                <a:effectLst>
                  <a:outerShdw blurRad="25400" dist="12700" dir="5400000" algn="t" rotWithShape="0">
                    <a:prstClr val="black">
                      <a:alpha val="27000"/>
                    </a:prstClr>
                  </a:outerShdw>
                </a:effectLst>
              </a:rPr>
              <a:t>  Tank installed outdoors</a:t>
            </a:r>
          </a:p>
          <a:p>
            <a:pPr>
              <a:lnSpc>
                <a:spcPct val="130000"/>
              </a:lnSpc>
              <a:buFont typeface="Arial" pitchFamily="34" charset="0"/>
              <a:buChar char="•"/>
            </a:pPr>
            <a:r>
              <a:rPr lang="en-CA" sz="1000" i="0" dirty="0" smtClean="0">
                <a:effectLst>
                  <a:outerShdw blurRad="25400" dist="12700" dir="5400000" algn="t" rotWithShape="0">
                    <a:prstClr val="black">
                      <a:alpha val="27000"/>
                    </a:prstClr>
                  </a:outerShdw>
                </a:effectLst>
              </a:rPr>
              <a:t>  HOGEN area is EX classified</a:t>
            </a:r>
            <a:endParaRPr lang="en-CA" sz="1000" i="0" dirty="0">
              <a:effectLst>
                <a:outerShdw blurRad="25400" dist="12700" dir="5400000" algn="t" rotWithShape="0">
                  <a:prstClr val="black">
                    <a:alpha val="27000"/>
                  </a:prstClr>
                </a:outerShdw>
              </a:effectLst>
            </a:endParaRPr>
          </a:p>
        </p:txBody>
      </p:sp>
      <p:sp>
        <p:nvSpPr>
          <p:cNvPr id="1239" name="AutoShape 8"/>
          <p:cNvSpPr>
            <a:spLocks noChangeArrowheads="1"/>
          </p:cNvSpPr>
          <p:nvPr/>
        </p:nvSpPr>
        <p:spPr bwMode="auto">
          <a:xfrm>
            <a:off x="26085203" y="29037110"/>
            <a:ext cx="3528392" cy="792088"/>
          </a:xfrm>
          <a:prstGeom prst="roundRect">
            <a:avLst>
              <a:gd name="adj" fmla="val 23023"/>
            </a:avLst>
          </a:prstGeom>
          <a:noFill/>
          <a:ln w="19050">
            <a:noFill/>
            <a:round/>
            <a:headEnd/>
            <a:tailEnd/>
          </a:ln>
          <a:effectLst/>
        </p:spPr>
        <p:txBody>
          <a:bodyPr lIns="36000" tIns="36000" rIns="36000" bIns="72000" anchor="ctr"/>
          <a:lstStyle/>
          <a:p>
            <a:pPr>
              <a:lnSpc>
                <a:spcPct val="130000"/>
              </a:lnSpc>
              <a:buFont typeface="Arial" pitchFamily="34" charset="0"/>
              <a:buChar char="•"/>
            </a:pPr>
            <a:r>
              <a:rPr lang="en-CA" sz="1000" i="0" dirty="0" smtClean="0">
                <a:effectLst>
                  <a:outerShdw blurRad="25400" dist="12700" dir="5400000" algn="t" rotWithShape="0">
                    <a:prstClr val="black">
                      <a:alpha val="27000"/>
                    </a:prstClr>
                  </a:outerShdw>
                </a:effectLst>
              </a:rPr>
              <a:t>  HOGEN installed in purpose built new building (not retrofit)</a:t>
            </a:r>
          </a:p>
          <a:p>
            <a:pPr>
              <a:lnSpc>
                <a:spcPct val="130000"/>
              </a:lnSpc>
              <a:buFont typeface="Arial" pitchFamily="34" charset="0"/>
              <a:buChar char="•"/>
            </a:pPr>
            <a:r>
              <a:rPr lang="en-CA" sz="1000" dirty="0" smtClean="0">
                <a:effectLst>
                  <a:outerShdw blurRad="25400" dist="12700" dir="5400000" algn="t" rotWithShape="0">
                    <a:prstClr val="black">
                      <a:alpha val="27000"/>
                    </a:prstClr>
                  </a:outerShdw>
                </a:effectLst>
              </a:rPr>
              <a:t>  Tank installed in inflation room</a:t>
            </a:r>
          </a:p>
          <a:p>
            <a:pPr>
              <a:lnSpc>
                <a:spcPct val="130000"/>
              </a:lnSpc>
              <a:buFont typeface="Arial" pitchFamily="34" charset="0"/>
              <a:buChar char="•"/>
            </a:pPr>
            <a:r>
              <a:rPr lang="en-CA" sz="1000" i="0" dirty="0" smtClean="0">
                <a:effectLst>
                  <a:outerShdw blurRad="25400" dist="12700" dir="5400000" algn="t" rotWithShape="0">
                    <a:prstClr val="black">
                      <a:alpha val="27000"/>
                    </a:prstClr>
                  </a:outerShdw>
                </a:effectLst>
              </a:rPr>
              <a:t>  HOGEN area is EX classified, separate electrical room</a:t>
            </a:r>
            <a:endParaRPr lang="en-CA" sz="1000" i="0" dirty="0">
              <a:effectLst>
                <a:outerShdw blurRad="25400" dist="12700" dir="5400000" algn="t" rotWithShape="0">
                  <a:prstClr val="black">
                    <a:alpha val="27000"/>
                  </a:prstClr>
                </a:outerShdw>
              </a:effectLst>
            </a:endParaRPr>
          </a:p>
        </p:txBody>
      </p:sp>
      <p:sp>
        <p:nvSpPr>
          <p:cNvPr id="1241" name="AutoShape 95"/>
          <p:cNvSpPr>
            <a:spLocks noChangeArrowheads="1"/>
          </p:cNvSpPr>
          <p:nvPr/>
        </p:nvSpPr>
        <p:spPr bwMode="auto">
          <a:xfrm>
            <a:off x="24068979" y="28533056"/>
            <a:ext cx="1152128" cy="1296144"/>
          </a:xfrm>
          <a:prstGeom prst="roundRect">
            <a:avLst>
              <a:gd name="adj" fmla="val 16667"/>
            </a:avLst>
          </a:prstGeom>
          <a:noFill/>
          <a:ln w="3175" algn="ctr">
            <a:solidFill>
              <a:srgbClr val="000066"/>
            </a:solidFill>
            <a:prstDash val="dash"/>
            <a:round/>
            <a:headEnd/>
            <a:tailEnd/>
          </a:ln>
          <a:effectLst>
            <a:outerShdw blurRad="63500" sx="102000" sy="102000" algn="ctr" rotWithShape="0">
              <a:prstClr val="black">
                <a:alpha val="40000"/>
              </a:prstClr>
            </a:outerShdw>
          </a:effectLst>
        </p:spPr>
        <p:txBody>
          <a:bodyPr wrap="none" lIns="0" tIns="0" rIns="45720" bIns="0" anchor="b" anchorCtr="1"/>
          <a:lstStyle/>
          <a:p>
            <a:pPr algn="ctr">
              <a:lnSpc>
                <a:spcPct val="80000"/>
              </a:lnSpc>
            </a:pPr>
            <a:r>
              <a:rPr lang="en-CA" sz="1000" dirty="0"/>
              <a:t>Tap Water Quality</a:t>
            </a:r>
            <a:endParaRPr lang="en-US" sz="1000" dirty="0"/>
          </a:p>
        </p:txBody>
      </p:sp>
      <p:sp>
        <p:nvSpPr>
          <p:cNvPr id="1242" name="AutoShape 94"/>
          <p:cNvSpPr>
            <a:spLocks noChangeArrowheads="1"/>
          </p:cNvSpPr>
          <p:nvPr/>
        </p:nvSpPr>
        <p:spPr bwMode="auto">
          <a:xfrm>
            <a:off x="21764723" y="27164902"/>
            <a:ext cx="3456384" cy="1267569"/>
          </a:xfrm>
          <a:prstGeom prst="roundRect">
            <a:avLst>
              <a:gd name="adj" fmla="val 11574"/>
            </a:avLst>
          </a:prstGeom>
          <a:noFill/>
          <a:ln w="3175" algn="ctr">
            <a:solidFill>
              <a:srgbClr val="000066"/>
            </a:solidFill>
            <a:prstDash val="dash"/>
            <a:round/>
            <a:headEnd/>
            <a:tailEnd/>
          </a:ln>
          <a:effectLst>
            <a:outerShdw blurRad="63500" sx="102000" sy="102000" algn="ctr" rotWithShape="0">
              <a:prstClr val="black">
                <a:alpha val="40000"/>
              </a:prstClr>
            </a:outerShdw>
          </a:effectLst>
        </p:spPr>
        <p:txBody>
          <a:bodyPr wrap="none" lIns="0" tIns="0" rIns="45720"/>
          <a:lstStyle/>
          <a:p>
            <a:pPr algn="ctr">
              <a:lnSpc>
                <a:spcPct val="80000"/>
              </a:lnSpc>
            </a:pPr>
            <a:r>
              <a:rPr lang="en-CA" sz="1000" dirty="0" smtClean="0"/>
              <a:t>                 Unknown </a:t>
            </a:r>
            <a:r>
              <a:rPr lang="en-CA" sz="1000" dirty="0"/>
              <a:t>Quality</a:t>
            </a:r>
            <a:endParaRPr lang="en-US" sz="1000" dirty="0"/>
          </a:p>
        </p:txBody>
      </p:sp>
      <p:sp>
        <p:nvSpPr>
          <p:cNvPr id="1244" name="AutoShape 96"/>
          <p:cNvSpPr>
            <a:spLocks noChangeArrowheads="1"/>
          </p:cNvSpPr>
          <p:nvPr/>
        </p:nvSpPr>
        <p:spPr bwMode="auto">
          <a:xfrm>
            <a:off x="21764723" y="28533056"/>
            <a:ext cx="2016224" cy="1296143"/>
          </a:xfrm>
          <a:prstGeom prst="roundRect">
            <a:avLst>
              <a:gd name="adj" fmla="val 13375"/>
            </a:avLst>
          </a:prstGeom>
          <a:noFill/>
          <a:ln w="3175" algn="ctr">
            <a:solidFill>
              <a:srgbClr val="000066"/>
            </a:solidFill>
            <a:prstDash val="dash"/>
            <a:round/>
            <a:headEnd/>
            <a:tailEnd/>
          </a:ln>
          <a:effectLst>
            <a:outerShdw blurRad="63500" sx="102000" sy="102000" algn="ctr" rotWithShape="0">
              <a:prstClr val="black">
                <a:alpha val="40000"/>
              </a:prstClr>
            </a:outerShdw>
          </a:effectLst>
        </p:spPr>
        <p:txBody>
          <a:bodyPr wrap="none" lIns="0" tIns="0" rIns="45720" bIns="0" anchor="b" anchorCtr="1"/>
          <a:lstStyle/>
          <a:p>
            <a:pPr algn="ctr">
              <a:lnSpc>
                <a:spcPct val="80000"/>
              </a:lnSpc>
            </a:pPr>
            <a:r>
              <a:rPr lang="en-CA" sz="1000" dirty="0"/>
              <a:t>ASTM Type 2+ Quality</a:t>
            </a:r>
            <a:endParaRPr lang="en-US" sz="1000" dirty="0"/>
          </a:p>
        </p:txBody>
      </p:sp>
      <p:grpSp>
        <p:nvGrpSpPr>
          <p:cNvPr id="1250" name="Group 43"/>
          <p:cNvGrpSpPr>
            <a:grpSpLocks/>
          </p:cNvGrpSpPr>
          <p:nvPr/>
        </p:nvGrpSpPr>
        <p:grpSpPr bwMode="auto">
          <a:xfrm>
            <a:off x="22556811" y="27236911"/>
            <a:ext cx="893763" cy="1116661"/>
            <a:chOff x="1283" y="2310"/>
            <a:chExt cx="435" cy="726"/>
          </a:xfrm>
          <a:effectLst>
            <a:outerShdw blurRad="63500" sx="102000" sy="102000" algn="ctr" rotWithShape="0">
              <a:prstClr val="black">
                <a:alpha val="40000"/>
              </a:prstClr>
            </a:outerShdw>
          </a:effectLst>
        </p:grpSpPr>
        <p:sp>
          <p:nvSpPr>
            <p:cNvPr id="1300" name="Rectangle 28"/>
            <p:cNvSpPr>
              <a:spLocks noChangeArrowheads="1"/>
            </p:cNvSpPr>
            <p:nvPr/>
          </p:nvSpPr>
          <p:spPr bwMode="auto">
            <a:xfrm>
              <a:off x="1319" y="2891"/>
              <a:ext cx="363" cy="145"/>
            </a:xfrm>
            <a:prstGeom prst="rect">
              <a:avLst/>
            </a:prstGeom>
            <a:solidFill>
              <a:srgbClr val="F8F8F8"/>
            </a:solidFill>
            <a:ln w="12700" algn="ctr">
              <a:solidFill>
                <a:schemeClr val="tx1"/>
              </a:solidFill>
              <a:miter lim="800000"/>
              <a:headEnd/>
              <a:tailEnd/>
            </a:ln>
            <a:effectLst/>
          </p:spPr>
          <p:txBody>
            <a:bodyPr wrap="none" lIns="45720" rIns="45720" anchor="ctr"/>
            <a:lstStyle/>
            <a:p>
              <a:endParaRPr lang="en-CA"/>
            </a:p>
          </p:txBody>
        </p:sp>
        <p:sp>
          <p:nvSpPr>
            <p:cNvPr id="1301" name="AutoShape 27"/>
            <p:cNvSpPr>
              <a:spLocks noChangeArrowheads="1"/>
            </p:cNvSpPr>
            <p:nvPr/>
          </p:nvSpPr>
          <p:spPr bwMode="auto">
            <a:xfrm>
              <a:off x="1283" y="2310"/>
              <a:ext cx="435" cy="690"/>
            </a:xfrm>
            <a:prstGeom prst="roundRect">
              <a:avLst>
                <a:gd name="adj" fmla="val 50000"/>
              </a:avLst>
            </a:prstGeom>
            <a:solidFill>
              <a:srgbClr val="F7F6EF"/>
            </a:solidFill>
            <a:ln w="12700" algn="ctr">
              <a:solidFill>
                <a:schemeClr val="tx1"/>
              </a:solidFill>
              <a:round/>
              <a:headEnd/>
              <a:tailEnd/>
            </a:ln>
            <a:effectLst/>
          </p:spPr>
          <p:txBody>
            <a:bodyPr wrap="none" lIns="45720" rIns="45720" anchor="ctr"/>
            <a:lstStyle/>
            <a:p>
              <a:endParaRPr lang="en-CA"/>
            </a:p>
          </p:txBody>
        </p:sp>
        <p:sp>
          <p:nvSpPr>
            <p:cNvPr id="1302" name="AutoShape 42"/>
            <p:cNvSpPr>
              <a:spLocks noChangeArrowheads="1"/>
            </p:cNvSpPr>
            <p:nvPr/>
          </p:nvSpPr>
          <p:spPr bwMode="auto">
            <a:xfrm rot="5400000">
              <a:off x="1305" y="2585"/>
              <a:ext cx="392" cy="392"/>
            </a:xfrm>
            <a:prstGeom prst="flowChartDelay">
              <a:avLst/>
            </a:prstGeom>
            <a:solidFill>
              <a:srgbClr val="CCECFF"/>
            </a:solidFill>
            <a:ln w="12700" algn="ctr">
              <a:noFill/>
              <a:miter lim="800000"/>
              <a:headEnd/>
              <a:tailEnd/>
            </a:ln>
            <a:effectLst/>
          </p:spPr>
          <p:txBody>
            <a:bodyPr wrap="none" lIns="45720" rIns="45720" anchor="ctr"/>
            <a:lstStyle/>
            <a:p>
              <a:endParaRPr lang="en-CA"/>
            </a:p>
          </p:txBody>
        </p:sp>
      </p:grpSp>
      <p:grpSp>
        <p:nvGrpSpPr>
          <p:cNvPr id="1251" name="Group 89"/>
          <p:cNvGrpSpPr>
            <a:grpSpLocks/>
          </p:cNvGrpSpPr>
          <p:nvPr/>
        </p:nvGrpSpPr>
        <p:grpSpPr bwMode="auto">
          <a:xfrm>
            <a:off x="23535703" y="28461048"/>
            <a:ext cx="749300" cy="1125538"/>
            <a:chOff x="3606" y="2540"/>
            <a:chExt cx="472" cy="709"/>
          </a:xfrm>
          <a:effectLst>
            <a:outerShdw blurRad="63500" sx="102000" sy="102000" algn="ctr" rotWithShape="0">
              <a:prstClr val="black">
                <a:alpha val="40000"/>
              </a:prstClr>
            </a:outerShdw>
          </a:effectLst>
        </p:grpSpPr>
        <p:sp>
          <p:nvSpPr>
            <p:cNvPr id="1295" name="Rectangle 24"/>
            <p:cNvSpPr>
              <a:spLocks noChangeArrowheads="1"/>
            </p:cNvSpPr>
            <p:nvPr/>
          </p:nvSpPr>
          <p:spPr bwMode="auto">
            <a:xfrm>
              <a:off x="3771" y="2777"/>
              <a:ext cx="146" cy="182"/>
            </a:xfrm>
            <a:prstGeom prst="rect">
              <a:avLst/>
            </a:prstGeom>
            <a:solidFill>
              <a:srgbClr val="F7F6EF"/>
            </a:solidFill>
            <a:ln w="12700" algn="ctr">
              <a:solidFill>
                <a:schemeClr val="tx1"/>
              </a:solidFill>
              <a:miter lim="800000"/>
              <a:headEnd/>
              <a:tailEnd/>
            </a:ln>
            <a:effectLst/>
          </p:spPr>
          <p:txBody>
            <a:bodyPr wrap="none" lIns="45720" rIns="45720" anchor="ctr"/>
            <a:lstStyle/>
            <a:p>
              <a:endParaRPr lang="en-CA"/>
            </a:p>
          </p:txBody>
        </p:sp>
        <p:sp>
          <p:nvSpPr>
            <p:cNvPr id="1296" name="Rectangle 21"/>
            <p:cNvSpPr>
              <a:spLocks noChangeArrowheads="1"/>
            </p:cNvSpPr>
            <p:nvPr/>
          </p:nvSpPr>
          <p:spPr bwMode="auto">
            <a:xfrm>
              <a:off x="3606" y="2886"/>
              <a:ext cx="472" cy="363"/>
            </a:xfrm>
            <a:prstGeom prst="rect">
              <a:avLst/>
            </a:prstGeom>
            <a:solidFill>
              <a:schemeClr val="bg1"/>
            </a:solidFill>
            <a:ln w="12700" algn="ctr">
              <a:solidFill>
                <a:schemeClr val="tx1"/>
              </a:solidFill>
              <a:miter lim="800000"/>
              <a:headEnd/>
              <a:tailEnd/>
            </a:ln>
            <a:effectLst/>
          </p:spPr>
          <p:txBody>
            <a:bodyPr wrap="none" lIns="45720" rIns="45720" anchor="ctr"/>
            <a:lstStyle/>
            <a:p>
              <a:endParaRPr lang="en-CA"/>
            </a:p>
          </p:txBody>
        </p:sp>
        <p:sp>
          <p:nvSpPr>
            <p:cNvPr id="1297" name="AutoShape 22"/>
            <p:cNvSpPr>
              <a:spLocks noChangeArrowheads="1"/>
            </p:cNvSpPr>
            <p:nvPr/>
          </p:nvSpPr>
          <p:spPr bwMode="auto">
            <a:xfrm>
              <a:off x="3735" y="2540"/>
              <a:ext cx="218" cy="326"/>
            </a:xfrm>
            <a:prstGeom prst="roundRect">
              <a:avLst>
                <a:gd name="adj" fmla="val 50000"/>
              </a:avLst>
            </a:prstGeom>
            <a:solidFill>
              <a:srgbClr val="F7F6EF"/>
            </a:solidFill>
            <a:ln w="12700" algn="ctr">
              <a:solidFill>
                <a:schemeClr val="tx1"/>
              </a:solidFill>
              <a:round/>
              <a:headEnd/>
              <a:tailEnd/>
            </a:ln>
            <a:effectLst/>
          </p:spPr>
          <p:txBody>
            <a:bodyPr wrap="none" lIns="45720" rIns="45720" anchor="ctr"/>
            <a:lstStyle/>
            <a:p>
              <a:endParaRPr lang="en-CA"/>
            </a:p>
          </p:txBody>
        </p:sp>
        <p:sp>
          <p:nvSpPr>
            <p:cNvPr id="1298" name="AutoShape 23"/>
            <p:cNvSpPr>
              <a:spLocks noChangeArrowheads="1"/>
            </p:cNvSpPr>
            <p:nvPr/>
          </p:nvSpPr>
          <p:spPr bwMode="auto">
            <a:xfrm>
              <a:off x="3714" y="2685"/>
              <a:ext cx="254" cy="37"/>
            </a:xfrm>
            <a:prstGeom prst="roundRect">
              <a:avLst>
                <a:gd name="adj" fmla="val 50000"/>
              </a:avLst>
            </a:prstGeom>
            <a:solidFill>
              <a:srgbClr val="F7F6EF"/>
            </a:solidFill>
            <a:ln w="12700" algn="ctr">
              <a:solidFill>
                <a:schemeClr val="tx1"/>
              </a:solidFill>
              <a:round/>
              <a:headEnd/>
              <a:tailEnd/>
            </a:ln>
            <a:effectLst/>
          </p:spPr>
          <p:txBody>
            <a:bodyPr wrap="none" lIns="45720" rIns="45720" anchor="ctr"/>
            <a:lstStyle/>
            <a:p>
              <a:endParaRPr lang="en-CA"/>
            </a:p>
          </p:txBody>
        </p:sp>
        <p:pic>
          <p:nvPicPr>
            <p:cNvPr id="1299" name="Picture 44"/>
            <p:cNvPicPr>
              <a:picLocks noChangeAspect="1" noChangeArrowheads="1"/>
            </p:cNvPicPr>
            <p:nvPr/>
          </p:nvPicPr>
          <p:blipFill>
            <a:blip r:embed="rId19" cstate="print"/>
            <a:srcRect/>
            <a:stretch>
              <a:fillRect/>
            </a:stretch>
          </p:blipFill>
          <p:spPr bwMode="auto">
            <a:xfrm>
              <a:off x="3709" y="3051"/>
              <a:ext cx="285" cy="131"/>
            </a:xfrm>
            <a:prstGeom prst="rect">
              <a:avLst/>
            </a:prstGeom>
            <a:noFill/>
            <a:ln w="19050" algn="ctr">
              <a:noFill/>
              <a:miter lim="800000"/>
              <a:headEnd/>
              <a:tailEnd/>
            </a:ln>
            <a:effectLst/>
          </p:spPr>
        </p:pic>
      </p:grpSp>
      <p:grpSp>
        <p:nvGrpSpPr>
          <p:cNvPr id="1303" name="Group 1302"/>
          <p:cNvGrpSpPr/>
          <p:nvPr/>
        </p:nvGrpSpPr>
        <p:grpSpPr>
          <a:xfrm>
            <a:off x="24285003" y="27740968"/>
            <a:ext cx="1080120" cy="1224136"/>
            <a:chOff x="24887658" y="26949076"/>
            <a:chExt cx="1290638" cy="1325563"/>
          </a:xfrm>
          <a:effectLst>
            <a:outerShdw blurRad="63500" sx="102000" sy="102000" algn="ctr" rotWithShape="0">
              <a:prstClr val="black">
                <a:alpha val="40000"/>
              </a:prstClr>
            </a:outerShdw>
          </a:effectLst>
        </p:grpSpPr>
        <p:sp>
          <p:nvSpPr>
            <p:cNvPr id="1243" name="AutoShape 97"/>
            <p:cNvSpPr>
              <a:spLocks noChangeArrowheads="1"/>
            </p:cNvSpPr>
            <p:nvPr/>
          </p:nvSpPr>
          <p:spPr bwMode="auto">
            <a:xfrm>
              <a:off x="24887658" y="26949076"/>
              <a:ext cx="1290638" cy="1325563"/>
            </a:xfrm>
            <a:prstGeom prst="roundRect">
              <a:avLst>
                <a:gd name="adj" fmla="val 11574"/>
              </a:avLst>
            </a:prstGeom>
            <a:solidFill>
              <a:srgbClr val="F8F8F8"/>
            </a:solidFill>
            <a:ln w="12700" algn="ctr">
              <a:solidFill>
                <a:srgbClr val="000066"/>
              </a:solidFill>
              <a:round/>
              <a:headEnd/>
              <a:tailEnd/>
            </a:ln>
            <a:effectLst/>
          </p:spPr>
          <p:txBody>
            <a:bodyPr wrap="none" lIns="0" tIns="0" rIns="45720" anchor="b"/>
            <a:lstStyle/>
            <a:p>
              <a:pPr algn="ctr">
                <a:lnSpc>
                  <a:spcPct val="80000"/>
                </a:lnSpc>
              </a:pPr>
              <a:r>
                <a:rPr lang="en-CA" sz="1000" b="1"/>
                <a:t>Pre-Filtration Unit</a:t>
              </a:r>
              <a:endParaRPr lang="en-US" sz="1000" b="1"/>
            </a:p>
          </p:txBody>
        </p:sp>
        <p:grpSp>
          <p:nvGrpSpPr>
            <p:cNvPr id="1252" name="Group 88"/>
            <p:cNvGrpSpPr>
              <a:grpSpLocks/>
            </p:cNvGrpSpPr>
            <p:nvPr/>
          </p:nvGrpSpPr>
          <p:grpSpPr bwMode="auto">
            <a:xfrm>
              <a:off x="25073396" y="27122106"/>
              <a:ext cx="920750" cy="811210"/>
              <a:chOff x="2771" y="2593"/>
              <a:chExt cx="580" cy="511"/>
            </a:xfrm>
          </p:grpSpPr>
          <p:sp>
            <p:nvSpPr>
              <p:cNvPr id="1270" name="Rectangle 45"/>
              <p:cNvSpPr>
                <a:spLocks noChangeArrowheads="1"/>
              </p:cNvSpPr>
              <p:nvPr/>
            </p:nvSpPr>
            <p:spPr bwMode="auto">
              <a:xfrm>
                <a:off x="2771" y="2593"/>
                <a:ext cx="580" cy="109"/>
              </a:xfrm>
              <a:prstGeom prst="rect">
                <a:avLst/>
              </a:prstGeom>
              <a:solidFill>
                <a:srgbClr val="F7F6EF"/>
              </a:solidFill>
              <a:ln w="12700" algn="ctr">
                <a:solidFill>
                  <a:schemeClr val="tx1"/>
                </a:solidFill>
                <a:miter lim="800000"/>
                <a:headEnd/>
                <a:tailEnd/>
              </a:ln>
              <a:effectLst/>
            </p:spPr>
            <p:txBody>
              <a:bodyPr wrap="none" lIns="45720" rIns="45720" anchor="ctr"/>
              <a:lstStyle/>
              <a:p>
                <a:endParaRPr lang="en-CA"/>
              </a:p>
            </p:txBody>
          </p:sp>
          <p:grpSp>
            <p:nvGrpSpPr>
              <p:cNvPr id="1271" name="Group 54"/>
              <p:cNvGrpSpPr>
                <a:grpSpLocks/>
              </p:cNvGrpSpPr>
              <p:nvPr/>
            </p:nvGrpSpPr>
            <p:grpSpPr bwMode="auto">
              <a:xfrm>
                <a:off x="2777" y="2699"/>
                <a:ext cx="148" cy="402"/>
                <a:chOff x="1461" y="3645"/>
                <a:chExt cx="256" cy="675"/>
              </a:xfrm>
            </p:grpSpPr>
            <p:sp>
              <p:nvSpPr>
                <p:cNvPr id="1288" name="AutoShape 47"/>
                <p:cNvSpPr>
                  <a:spLocks noChangeArrowheads="1"/>
                </p:cNvSpPr>
                <p:nvPr/>
              </p:nvSpPr>
              <p:spPr bwMode="auto">
                <a:xfrm>
                  <a:off x="1471"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9" name="AutoShape 48"/>
                <p:cNvSpPr>
                  <a:spLocks noChangeArrowheads="1"/>
                </p:cNvSpPr>
                <p:nvPr/>
              </p:nvSpPr>
              <p:spPr bwMode="auto">
                <a:xfrm>
                  <a:off x="1687"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90" name="AutoShape 49"/>
                <p:cNvSpPr>
                  <a:spLocks noChangeArrowheads="1"/>
                </p:cNvSpPr>
                <p:nvPr/>
              </p:nvSpPr>
              <p:spPr bwMode="auto">
                <a:xfrm>
                  <a:off x="1481" y="3662"/>
                  <a:ext cx="216" cy="658"/>
                </a:xfrm>
                <a:prstGeom prst="roundRect">
                  <a:avLst>
                    <a:gd name="adj" fmla="val 16667"/>
                  </a:avLst>
                </a:prstGeom>
                <a:gradFill rotWithShape="1">
                  <a:gsLst>
                    <a:gs pos="0">
                      <a:srgbClr val="E6E7CF">
                        <a:gamma/>
                        <a:shade val="66275"/>
                        <a:invGamma/>
                      </a:srgbClr>
                    </a:gs>
                    <a:gs pos="50000">
                      <a:srgbClr val="E6E7CF"/>
                    </a:gs>
                    <a:gs pos="100000">
                      <a:srgbClr val="E6E7CF">
                        <a:gamma/>
                        <a:shade val="6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91" name="AutoShape 50"/>
                <p:cNvSpPr>
                  <a:spLocks noChangeArrowheads="1"/>
                </p:cNvSpPr>
                <p:nvPr/>
              </p:nvSpPr>
              <p:spPr bwMode="auto">
                <a:xfrm>
                  <a:off x="1580"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92" name="AutoShape 51"/>
                <p:cNvSpPr>
                  <a:spLocks noChangeArrowheads="1"/>
                </p:cNvSpPr>
                <p:nvPr/>
              </p:nvSpPr>
              <p:spPr bwMode="auto">
                <a:xfrm>
                  <a:off x="1646"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93" name="AutoShape 52"/>
                <p:cNvSpPr>
                  <a:spLocks noChangeArrowheads="1"/>
                </p:cNvSpPr>
                <p:nvPr/>
              </p:nvSpPr>
              <p:spPr bwMode="auto">
                <a:xfrm>
                  <a:off x="1512"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94" name="Rectangle 53"/>
                <p:cNvSpPr>
                  <a:spLocks noChangeArrowheads="1"/>
                </p:cNvSpPr>
                <p:nvPr/>
              </p:nvSpPr>
              <p:spPr bwMode="auto">
                <a:xfrm>
                  <a:off x="1461" y="3645"/>
                  <a:ext cx="256" cy="86"/>
                </a:xfrm>
                <a:prstGeom prst="rect">
                  <a:avLst/>
                </a:prstGeom>
                <a:gradFill rotWithShape="1">
                  <a:gsLst>
                    <a:gs pos="0">
                      <a:srgbClr val="F7F6EF">
                        <a:gamma/>
                        <a:shade val="86275"/>
                        <a:invGamma/>
                      </a:srgbClr>
                    </a:gs>
                    <a:gs pos="50000">
                      <a:srgbClr val="F7F6EF"/>
                    </a:gs>
                    <a:gs pos="100000">
                      <a:srgbClr val="F7F6EF">
                        <a:gamma/>
                        <a:shade val="8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1272" name="Group 55"/>
              <p:cNvGrpSpPr>
                <a:grpSpLocks/>
              </p:cNvGrpSpPr>
              <p:nvPr/>
            </p:nvGrpSpPr>
            <p:grpSpPr bwMode="auto">
              <a:xfrm>
                <a:off x="2959" y="2702"/>
                <a:ext cx="148" cy="402"/>
                <a:chOff x="1461" y="3645"/>
                <a:chExt cx="256" cy="675"/>
              </a:xfrm>
            </p:grpSpPr>
            <p:sp>
              <p:nvSpPr>
                <p:cNvPr id="1281" name="AutoShape 56"/>
                <p:cNvSpPr>
                  <a:spLocks noChangeArrowheads="1"/>
                </p:cNvSpPr>
                <p:nvPr/>
              </p:nvSpPr>
              <p:spPr bwMode="auto">
                <a:xfrm>
                  <a:off x="1471"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2" name="AutoShape 57"/>
                <p:cNvSpPr>
                  <a:spLocks noChangeArrowheads="1"/>
                </p:cNvSpPr>
                <p:nvPr/>
              </p:nvSpPr>
              <p:spPr bwMode="auto">
                <a:xfrm>
                  <a:off x="1687"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3" name="AutoShape 58"/>
                <p:cNvSpPr>
                  <a:spLocks noChangeArrowheads="1"/>
                </p:cNvSpPr>
                <p:nvPr/>
              </p:nvSpPr>
              <p:spPr bwMode="auto">
                <a:xfrm>
                  <a:off x="1481" y="3662"/>
                  <a:ext cx="216" cy="658"/>
                </a:xfrm>
                <a:prstGeom prst="roundRect">
                  <a:avLst>
                    <a:gd name="adj" fmla="val 16667"/>
                  </a:avLst>
                </a:prstGeom>
                <a:gradFill rotWithShape="1">
                  <a:gsLst>
                    <a:gs pos="0">
                      <a:srgbClr val="E6E7CF">
                        <a:gamma/>
                        <a:shade val="66275"/>
                        <a:invGamma/>
                      </a:srgbClr>
                    </a:gs>
                    <a:gs pos="50000">
                      <a:srgbClr val="E6E7CF"/>
                    </a:gs>
                    <a:gs pos="100000">
                      <a:srgbClr val="E6E7CF">
                        <a:gamma/>
                        <a:shade val="6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4" name="AutoShape 59"/>
                <p:cNvSpPr>
                  <a:spLocks noChangeArrowheads="1"/>
                </p:cNvSpPr>
                <p:nvPr/>
              </p:nvSpPr>
              <p:spPr bwMode="auto">
                <a:xfrm>
                  <a:off x="1580"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5" name="AutoShape 60"/>
                <p:cNvSpPr>
                  <a:spLocks noChangeArrowheads="1"/>
                </p:cNvSpPr>
                <p:nvPr/>
              </p:nvSpPr>
              <p:spPr bwMode="auto">
                <a:xfrm>
                  <a:off x="1646"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6" name="AutoShape 61"/>
                <p:cNvSpPr>
                  <a:spLocks noChangeArrowheads="1"/>
                </p:cNvSpPr>
                <p:nvPr/>
              </p:nvSpPr>
              <p:spPr bwMode="auto">
                <a:xfrm>
                  <a:off x="1512"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7" name="Rectangle 62"/>
                <p:cNvSpPr>
                  <a:spLocks noChangeArrowheads="1"/>
                </p:cNvSpPr>
                <p:nvPr/>
              </p:nvSpPr>
              <p:spPr bwMode="auto">
                <a:xfrm>
                  <a:off x="1461" y="3645"/>
                  <a:ext cx="256" cy="86"/>
                </a:xfrm>
                <a:prstGeom prst="rect">
                  <a:avLst/>
                </a:prstGeom>
                <a:gradFill rotWithShape="1">
                  <a:gsLst>
                    <a:gs pos="0">
                      <a:srgbClr val="F7F6EF">
                        <a:gamma/>
                        <a:shade val="86275"/>
                        <a:invGamma/>
                      </a:srgbClr>
                    </a:gs>
                    <a:gs pos="50000">
                      <a:srgbClr val="F7F6EF"/>
                    </a:gs>
                    <a:gs pos="100000">
                      <a:srgbClr val="F7F6EF">
                        <a:gamma/>
                        <a:shade val="8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grpSp>
          <p:grpSp>
            <p:nvGrpSpPr>
              <p:cNvPr id="1273" name="Group 63"/>
              <p:cNvGrpSpPr>
                <a:grpSpLocks/>
              </p:cNvGrpSpPr>
              <p:nvPr/>
            </p:nvGrpSpPr>
            <p:grpSpPr bwMode="auto">
              <a:xfrm>
                <a:off x="3147" y="2702"/>
                <a:ext cx="148" cy="402"/>
                <a:chOff x="1461" y="3645"/>
                <a:chExt cx="256" cy="675"/>
              </a:xfrm>
            </p:grpSpPr>
            <p:sp>
              <p:nvSpPr>
                <p:cNvPr id="1274" name="AutoShape 64"/>
                <p:cNvSpPr>
                  <a:spLocks noChangeArrowheads="1"/>
                </p:cNvSpPr>
                <p:nvPr/>
              </p:nvSpPr>
              <p:spPr bwMode="auto">
                <a:xfrm>
                  <a:off x="1471"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75" name="AutoShape 65"/>
                <p:cNvSpPr>
                  <a:spLocks noChangeArrowheads="1"/>
                </p:cNvSpPr>
                <p:nvPr/>
              </p:nvSpPr>
              <p:spPr bwMode="auto">
                <a:xfrm>
                  <a:off x="1687"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76" name="AutoShape 66"/>
                <p:cNvSpPr>
                  <a:spLocks noChangeArrowheads="1"/>
                </p:cNvSpPr>
                <p:nvPr/>
              </p:nvSpPr>
              <p:spPr bwMode="auto">
                <a:xfrm>
                  <a:off x="1481" y="3662"/>
                  <a:ext cx="216" cy="658"/>
                </a:xfrm>
                <a:prstGeom prst="roundRect">
                  <a:avLst>
                    <a:gd name="adj" fmla="val 16667"/>
                  </a:avLst>
                </a:prstGeom>
                <a:gradFill rotWithShape="1">
                  <a:gsLst>
                    <a:gs pos="0">
                      <a:srgbClr val="E6E7CF">
                        <a:gamma/>
                        <a:shade val="66275"/>
                        <a:invGamma/>
                      </a:srgbClr>
                    </a:gs>
                    <a:gs pos="50000">
                      <a:srgbClr val="E6E7CF"/>
                    </a:gs>
                    <a:gs pos="100000">
                      <a:srgbClr val="E6E7CF">
                        <a:gamma/>
                        <a:shade val="6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77" name="AutoShape 67"/>
                <p:cNvSpPr>
                  <a:spLocks noChangeArrowheads="1"/>
                </p:cNvSpPr>
                <p:nvPr/>
              </p:nvSpPr>
              <p:spPr bwMode="auto">
                <a:xfrm>
                  <a:off x="1580"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78" name="AutoShape 68"/>
                <p:cNvSpPr>
                  <a:spLocks noChangeArrowheads="1"/>
                </p:cNvSpPr>
                <p:nvPr/>
              </p:nvSpPr>
              <p:spPr bwMode="auto">
                <a:xfrm>
                  <a:off x="1646"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79" name="AutoShape 69"/>
                <p:cNvSpPr>
                  <a:spLocks noChangeArrowheads="1"/>
                </p:cNvSpPr>
                <p:nvPr/>
              </p:nvSpPr>
              <p:spPr bwMode="auto">
                <a:xfrm>
                  <a:off x="1512" y="3714"/>
                  <a:ext cx="19" cy="554"/>
                </a:xfrm>
                <a:prstGeom prst="roundRect">
                  <a:avLst>
                    <a:gd name="adj" fmla="val 50000"/>
                  </a:avLst>
                </a:prstGeom>
                <a:gradFill rotWithShape="1">
                  <a:gsLst>
                    <a:gs pos="0">
                      <a:srgbClr val="E6E7CF">
                        <a:gamma/>
                        <a:shade val="46275"/>
                        <a:invGamma/>
                      </a:srgbClr>
                    </a:gs>
                    <a:gs pos="50000">
                      <a:srgbClr val="E6E7CF"/>
                    </a:gs>
                    <a:gs pos="100000">
                      <a:srgbClr val="E6E7CF">
                        <a:gamma/>
                        <a:shade val="46275"/>
                        <a:invGamma/>
                      </a:srgbClr>
                    </a:gs>
                  </a:gsLst>
                  <a:lin ang="0" scaled="1"/>
                </a:gradFill>
                <a:ln w="12700" algn="ctr">
                  <a:solidFill>
                    <a:schemeClr val="tx1"/>
                  </a:solidFill>
                  <a:round/>
                  <a:headEnd/>
                  <a:tailEnd/>
                </a:ln>
                <a:effectLst/>
              </p:spPr>
              <p:txBody>
                <a:bodyPr wrap="none" lIns="45720" rIns="45720" anchor="ctr"/>
                <a:lstStyle/>
                <a:p>
                  <a:endParaRPr lang="en-CA"/>
                </a:p>
              </p:txBody>
            </p:sp>
            <p:sp>
              <p:nvSpPr>
                <p:cNvPr id="1280" name="Rectangle 70"/>
                <p:cNvSpPr>
                  <a:spLocks noChangeArrowheads="1"/>
                </p:cNvSpPr>
                <p:nvPr/>
              </p:nvSpPr>
              <p:spPr bwMode="auto">
                <a:xfrm>
                  <a:off x="1461" y="3645"/>
                  <a:ext cx="256" cy="86"/>
                </a:xfrm>
                <a:prstGeom prst="rect">
                  <a:avLst/>
                </a:prstGeom>
                <a:gradFill rotWithShape="1">
                  <a:gsLst>
                    <a:gs pos="0">
                      <a:srgbClr val="F7F6EF">
                        <a:gamma/>
                        <a:shade val="86275"/>
                        <a:invGamma/>
                      </a:srgbClr>
                    </a:gs>
                    <a:gs pos="50000">
                      <a:srgbClr val="F7F6EF"/>
                    </a:gs>
                    <a:gs pos="100000">
                      <a:srgbClr val="F7F6EF">
                        <a:gamma/>
                        <a:shade val="86275"/>
                        <a:invGamma/>
                      </a:srgbClr>
                    </a:gs>
                  </a:gsLst>
                  <a:lin ang="0" scaled="1"/>
                </a:gradFill>
                <a:ln w="12700" algn="ctr">
                  <a:solidFill>
                    <a:schemeClr val="tx1"/>
                  </a:solidFill>
                  <a:miter lim="800000"/>
                  <a:headEnd/>
                  <a:tailEnd/>
                </a:ln>
                <a:effectLst/>
              </p:spPr>
              <p:txBody>
                <a:bodyPr wrap="none" lIns="45720" rIns="45720" anchor="ctr"/>
                <a:lstStyle/>
                <a:p>
                  <a:endParaRPr lang="en-CA"/>
                </a:p>
              </p:txBody>
            </p:sp>
          </p:grpSp>
        </p:grpSp>
      </p:grpSp>
      <p:grpSp>
        <p:nvGrpSpPr>
          <p:cNvPr id="1253" name="Group 71"/>
          <p:cNvGrpSpPr>
            <a:grpSpLocks/>
          </p:cNvGrpSpPr>
          <p:nvPr/>
        </p:nvGrpSpPr>
        <p:grpSpPr bwMode="auto">
          <a:xfrm>
            <a:off x="23636931" y="28015431"/>
            <a:ext cx="346075" cy="346075"/>
            <a:chOff x="1232" y="3103"/>
            <a:chExt cx="363" cy="363"/>
          </a:xfrm>
          <a:effectLst>
            <a:outerShdw blurRad="63500" sx="102000" sy="102000" algn="ctr" rotWithShape="0">
              <a:prstClr val="black">
                <a:alpha val="40000"/>
              </a:prstClr>
            </a:outerShdw>
          </a:effectLst>
        </p:grpSpPr>
        <p:sp>
          <p:nvSpPr>
            <p:cNvPr id="1261" name="AutoShape 72"/>
            <p:cNvSpPr>
              <a:spLocks noChangeArrowheads="1"/>
            </p:cNvSpPr>
            <p:nvPr/>
          </p:nvSpPr>
          <p:spPr bwMode="auto">
            <a:xfrm>
              <a:off x="1232" y="3103"/>
              <a:ext cx="363" cy="363"/>
            </a:xfrm>
            <a:prstGeom prst="roundRect">
              <a:avLst>
                <a:gd name="adj" fmla="val 16667"/>
              </a:avLst>
            </a:prstGeom>
            <a:solidFill>
              <a:srgbClr val="4D4D4D"/>
            </a:solidFill>
            <a:ln w="12700" algn="ctr">
              <a:solidFill>
                <a:schemeClr val="tx1"/>
              </a:solidFill>
              <a:round/>
              <a:headEnd/>
              <a:tailEnd/>
            </a:ln>
            <a:effectLst/>
          </p:spPr>
          <p:txBody>
            <a:bodyPr wrap="none" lIns="45720" rIns="45720" anchor="ctr"/>
            <a:lstStyle/>
            <a:p>
              <a:endParaRPr lang="en-CA"/>
            </a:p>
          </p:txBody>
        </p:sp>
        <p:sp>
          <p:nvSpPr>
            <p:cNvPr id="1262" name="Oval 73"/>
            <p:cNvSpPr>
              <a:spLocks noChangeArrowheads="1"/>
            </p:cNvSpPr>
            <p:nvPr/>
          </p:nvSpPr>
          <p:spPr bwMode="auto">
            <a:xfrm>
              <a:off x="1272" y="3139"/>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263" name="Oval 74"/>
            <p:cNvSpPr>
              <a:spLocks noChangeArrowheads="1"/>
            </p:cNvSpPr>
            <p:nvPr/>
          </p:nvSpPr>
          <p:spPr bwMode="auto">
            <a:xfrm>
              <a:off x="1272" y="3393"/>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264" name="Oval 75"/>
            <p:cNvSpPr>
              <a:spLocks noChangeArrowheads="1"/>
            </p:cNvSpPr>
            <p:nvPr/>
          </p:nvSpPr>
          <p:spPr bwMode="auto">
            <a:xfrm>
              <a:off x="1526" y="3139"/>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265" name="Oval 76"/>
            <p:cNvSpPr>
              <a:spLocks noChangeArrowheads="1"/>
            </p:cNvSpPr>
            <p:nvPr/>
          </p:nvSpPr>
          <p:spPr bwMode="auto">
            <a:xfrm>
              <a:off x="1526" y="3393"/>
              <a:ext cx="36" cy="36"/>
            </a:xfrm>
            <a:prstGeom prst="ellipse">
              <a:avLst/>
            </a:prstGeom>
            <a:solidFill>
              <a:srgbClr val="C0C0C0"/>
            </a:solidFill>
            <a:ln w="12700" algn="ctr">
              <a:solidFill>
                <a:schemeClr val="tx1"/>
              </a:solidFill>
              <a:round/>
              <a:headEnd/>
              <a:tailEnd/>
            </a:ln>
            <a:effectLst/>
          </p:spPr>
          <p:txBody>
            <a:bodyPr wrap="none" lIns="45720" rIns="45720" anchor="ctr"/>
            <a:lstStyle/>
            <a:p>
              <a:endParaRPr lang="en-CA"/>
            </a:p>
          </p:txBody>
        </p:sp>
        <p:sp>
          <p:nvSpPr>
            <p:cNvPr id="1266" name="AutoShape 77"/>
            <p:cNvSpPr>
              <a:spLocks noChangeArrowheads="1"/>
            </p:cNvSpPr>
            <p:nvPr/>
          </p:nvSpPr>
          <p:spPr bwMode="auto">
            <a:xfrm rot="-2599900">
              <a:off x="1272" y="3139"/>
              <a:ext cx="290" cy="290"/>
            </a:xfrm>
            <a:prstGeom prst="flowChartMagneticTape">
              <a:avLst/>
            </a:prstGeom>
            <a:solidFill>
              <a:srgbClr val="F3F4E8"/>
            </a:solidFill>
            <a:ln w="12700" algn="ctr">
              <a:solidFill>
                <a:schemeClr val="tx1"/>
              </a:solidFill>
              <a:miter lim="800000"/>
              <a:headEnd/>
              <a:tailEnd/>
            </a:ln>
            <a:effectLst/>
          </p:spPr>
          <p:txBody>
            <a:bodyPr wrap="none" lIns="45720" rIns="45720" anchor="ctr"/>
            <a:lstStyle/>
            <a:p>
              <a:endParaRPr lang="en-CA"/>
            </a:p>
          </p:txBody>
        </p:sp>
        <p:sp>
          <p:nvSpPr>
            <p:cNvPr id="1267" name="Oval 78"/>
            <p:cNvSpPr>
              <a:spLocks noChangeArrowheads="1"/>
            </p:cNvSpPr>
            <p:nvPr/>
          </p:nvSpPr>
          <p:spPr bwMode="auto">
            <a:xfrm>
              <a:off x="1308" y="3175"/>
              <a:ext cx="218" cy="218"/>
            </a:xfrm>
            <a:prstGeom prst="ellipse">
              <a:avLst/>
            </a:prstGeom>
            <a:solidFill>
              <a:srgbClr val="9A8B32"/>
            </a:solidFill>
            <a:ln w="12700" algn="ctr">
              <a:solidFill>
                <a:schemeClr val="tx1"/>
              </a:solidFill>
              <a:round/>
              <a:headEnd/>
              <a:tailEnd/>
            </a:ln>
            <a:effectLst/>
          </p:spPr>
          <p:txBody>
            <a:bodyPr wrap="none" lIns="45720" rIns="45720" anchor="ctr"/>
            <a:lstStyle/>
            <a:p>
              <a:endParaRPr lang="en-CA"/>
            </a:p>
          </p:txBody>
        </p:sp>
        <p:sp>
          <p:nvSpPr>
            <p:cNvPr id="1268" name="AutoShape 79"/>
            <p:cNvSpPr>
              <a:spLocks noChangeArrowheads="1"/>
            </p:cNvSpPr>
            <p:nvPr/>
          </p:nvSpPr>
          <p:spPr bwMode="auto">
            <a:xfrm>
              <a:off x="1345" y="3212"/>
              <a:ext cx="145" cy="145"/>
            </a:xfrm>
            <a:prstGeom prst="star8">
              <a:avLst>
                <a:gd name="adj" fmla="val 19657"/>
              </a:avLst>
            </a:prstGeom>
            <a:solidFill>
              <a:srgbClr val="996633"/>
            </a:solidFill>
            <a:ln w="12700" algn="ctr">
              <a:solidFill>
                <a:schemeClr val="tx1"/>
              </a:solidFill>
              <a:miter lim="800000"/>
              <a:headEnd/>
              <a:tailEnd/>
            </a:ln>
            <a:effectLst/>
          </p:spPr>
          <p:txBody>
            <a:bodyPr wrap="none" lIns="45720" rIns="45720" anchor="ctr"/>
            <a:lstStyle/>
            <a:p>
              <a:endParaRPr lang="en-CA"/>
            </a:p>
          </p:txBody>
        </p:sp>
        <p:sp>
          <p:nvSpPr>
            <p:cNvPr id="1269" name="Oval 80"/>
            <p:cNvSpPr>
              <a:spLocks noChangeArrowheads="1"/>
            </p:cNvSpPr>
            <p:nvPr/>
          </p:nvSpPr>
          <p:spPr bwMode="auto">
            <a:xfrm>
              <a:off x="1387" y="3258"/>
              <a:ext cx="56" cy="56"/>
            </a:xfrm>
            <a:prstGeom prst="ellipse">
              <a:avLst/>
            </a:prstGeom>
            <a:solidFill>
              <a:srgbClr val="9A8B32"/>
            </a:solidFill>
            <a:ln w="12700" algn="ctr">
              <a:solidFill>
                <a:schemeClr val="tx1"/>
              </a:solidFill>
              <a:round/>
              <a:headEnd/>
              <a:tailEnd/>
            </a:ln>
            <a:effectLst/>
          </p:spPr>
          <p:txBody>
            <a:bodyPr wrap="none" lIns="45720" rIns="45720" anchor="ctr"/>
            <a:lstStyle/>
            <a:p>
              <a:endParaRPr lang="en-CA"/>
            </a:p>
          </p:txBody>
        </p:sp>
      </p:grpSp>
      <p:cxnSp>
        <p:nvCxnSpPr>
          <p:cNvPr id="1254" name="AutoShape 81"/>
          <p:cNvCxnSpPr>
            <a:cxnSpLocks noChangeShapeType="1"/>
          </p:cNvCxnSpPr>
          <p:nvPr/>
        </p:nvCxnSpPr>
        <p:spPr bwMode="auto">
          <a:xfrm>
            <a:off x="23450574" y="27767556"/>
            <a:ext cx="186357" cy="420913"/>
          </a:xfrm>
          <a:prstGeom prst="bentConnector3">
            <a:avLst>
              <a:gd name="adj1" fmla="val 50000"/>
            </a:avLst>
          </a:prstGeom>
          <a:noFill/>
          <a:ln w="38100">
            <a:solidFill>
              <a:srgbClr val="0066FF"/>
            </a:solidFill>
            <a:miter lim="800000"/>
            <a:headEnd/>
            <a:tailEnd/>
          </a:ln>
          <a:effectLst>
            <a:outerShdw blurRad="63500" sx="102000" sy="102000" algn="ctr" rotWithShape="0">
              <a:prstClr val="black">
                <a:alpha val="40000"/>
              </a:prstClr>
            </a:outerShdw>
          </a:effectLst>
        </p:spPr>
      </p:cxnSp>
      <p:cxnSp>
        <p:nvCxnSpPr>
          <p:cNvPr id="1255" name="AutoShape 82"/>
          <p:cNvCxnSpPr>
            <a:cxnSpLocks noChangeShapeType="1"/>
          </p:cNvCxnSpPr>
          <p:nvPr/>
        </p:nvCxnSpPr>
        <p:spPr bwMode="auto">
          <a:xfrm rot="10800000" flipV="1">
            <a:off x="23983009" y="27980656"/>
            <a:ext cx="457437" cy="207811"/>
          </a:xfrm>
          <a:prstGeom prst="bentConnector3">
            <a:avLst>
              <a:gd name="adj1" fmla="val 50000"/>
            </a:avLst>
          </a:prstGeom>
          <a:noFill/>
          <a:ln w="38100">
            <a:solidFill>
              <a:srgbClr val="0066FF"/>
            </a:solidFill>
            <a:miter lim="800000"/>
            <a:headEnd/>
            <a:tailEnd/>
          </a:ln>
          <a:effectLst>
            <a:outerShdw blurRad="63500" sx="102000" sy="102000" algn="ctr" rotWithShape="0">
              <a:prstClr val="black">
                <a:alpha val="40000"/>
              </a:prstClr>
            </a:outerShdw>
          </a:effectLst>
        </p:spPr>
      </p:cxnSp>
      <p:cxnSp>
        <p:nvCxnSpPr>
          <p:cNvPr id="1256" name="AutoShape 83"/>
          <p:cNvCxnSpPr>
            <a:cxnSpLocks noChangeShapeType="1"/>
          </p:cNvCxnSpPr>
          <p:nvPr/>
        </p:nvCxnSpPr>
        <p:spPr bwMode="auto">
          <a:xfrm flipH="1">
            <a:off x="24285003" y="27980657"/>
            <a:ext cx="926007" cy="1317798"/>
          </a:xfrm>
          <a:prstGeom prst="bentConnector3">
            <a:avLst>
              <a:gd name="adj1" fmla="val -24687"/>
            </a:avLst>
          </a:prstGeom>
          <a:noFill/>
          <a:ln w="38100">
            <a:solidFill>
              <a:srgbClr val="0066FF"/>
            </a:solidFill>
            <a:miter lim="800000"/>
            <a:headEnd/>
            <a:tailEnd/>
          </a:ln>
          <a:effectLst>
            <a:outerShdw blurRad="63500" sx="102000" sy="102000" algn="ctr" rotWithShape="0">
              <a:prstClr val="black">
                <a:alpha val="40000"/>
              </a:prstClr>
            </a:outerShdw>
          </a:effectLst>
        </p:spPr>
      </p:cxnSp>
      <p:cxnSp>
        <p:nvCxnSpPr>
          <p:cNvPr id="1257" name="AutoShape 84"/>
          <p:cNvCxnSpPr>
            <a:cxnSpLocks noChangeShapeType="1"/>
          </p:cNvCxnSpPr>
          <p:nvPr/>
        </p:nvCxnSpPr>
        <p:spPr bwMode="auto">
          <a:xfrm flipV="1">
            <a:off x="23097431" y="29298455"/>
            <a:ext cx="438272" cy="236245"/>
          </a:xfrm>
          <a:prstGeom prst="bentConnector3">
            <a:avLst>
              <a:gd name="adj1" fmla="val 50000"/>
            </a:avLst>
          </a:prstGeom>
          <a:noFill/>
          <a:ln w="38100">
            <a:solidFill>
              <a:srgbClr val="0066FF"/>
            </a:solidFill>
            <a:miter lim="800000"/>
            <a:headEnd/>
            <a:tailEnd/>
          </a:ln>
          <a:effectLst>
            <a:outerShdw blurRad="63500" sx="102000" sy="102000" algn="ctr" rotWithShape="0">
              <a:prstClr val="black">
                <a:alpha val="40000"/>
              </a:prstClr>
            </a:outerShdw>
          </a:effectLst>
        </p:spPr>
      </p:cxnSp>
      <p:grpSp>
        <p:nvGrpSpPr>
          <p:cNvPr id="1304" name="Group 1303"/>
          <p:cNvGrpSpPr/>
          <p:nvPr/>
        </p:nvGrpSpPr>
        <p:grpSpPr>
          <a:xfrm flipH="1">
            <a:off x="22196771" y="28605064"/>
            <a:ext cx="1008112" cy="983966"/>
            <a:chOff x="27929308" y="26923676"/>
            <a:chExt cx="1325563" cy="1293813"/>
          </a:xfrm>
          <a:effectLst>
            <a:outerShdw blurRad="63500" sx="102000" sy="102000" algn="ctr" rotWithShape="0">
              <a:prstClr val="black">
                <a:alpha val="40000"/>
              </a:prstClr>
            </a:outerShdw>
          </a:effectLst>
        </p:grpSpPr>
        <p:sp>
          <p:nvSpPr>
            <p:cNvPr id="1245" name="Freeform 12"/>
            <p:cNvSpPr>
              <a:spLocks/>
            </p:cNvSpPr>
            <p:nvPr/>
          </p:nvSpPr>
          <p:spPr bwMode="auto">
            <a:xfrm flipH="1">
              <a:off x="28064246" y="26923676"/>
              <a:ext cx="1190625" cy="1293813"/>
            </a:xfrm>
            <a:custGeom>
              <a:avLst/>
              <a:gdLst/>
              <a:ahLst/>
              <a:cxnLst>
                <a:cxn ang="0">
                  <a:pos x="0" y="1234"/>
                </a:cxn>
                <a:cxn ang="0">
                  <a:pos x="1090" y="1234"/>
                </a:cxn>
                <a:cxn ang="0">
                  <a:pos x="1090" y="0"/>
                </a:cxn>
                <a:cxn ang="0">
                  <a:pos x="727" y="0"/>
                </a:cxn>
                <a:cxn ang="0">
                  <a:pos x="654" y="145"/>
                </a:cxn>
                <a:cxn ang="0">
                  <a:pos x="1" y="145"/>
                </a:cxn>
                <a:cxn ang="0">
                  <a:pos x="1" y="1234"/>
                </a:cxn>
                <a:cxn ang="0">
                  <a:pos x="0" y="1234"/>
                </a:cxn>
              </a:cxnLst>
              <a:rect l="0" t="0" r="r" b="b"/>
              <a:pathLst>
                <a:path w="1090" h="1234">
                  <a:moveTo>
                    <a:pt x="0" y="1234"/>
                  </a:moveTo>
                  <a:lnTo>
                    <a:pt x="1090" y="1234"/>
                  </a:lnTo>
                  <a:lnTo>
                    <a:pt x="1090" y="0"/>
                  </a:lnTo>
                  <a:lnTo>
                    <a:pt x="727" y="0"/>
                  </a:lnTo>
                  <a:lnTo>
                    <a:pt x="654" y="145"/>
                  </a:lnTo>
                  <a:lnTo>
                    <a:pt x="1" y="145"/>
                  </a:lnTo>
                  <a:lnTo>
                    <a:pt x="1" y="1234"/>
                  </a:lnTo>
                  <a:lnTo>
                    <a:pt x="0" y="1234"/>
                  </a:lnTo>
                  <a:close/>
                </a:path>
              </a:pathLst>
            </a:custGeom>
            <a:solidFill>
              <a:srgbClr val="DDDDDD"/>
            </a:solidFill>
            <a:ln w="12700" cap="flat" cmpd="sng">
              <a:solidFill>
                <a:schemeClr val="tx1"/>
              </a:solidFill>
              <a:prstDash val="solid"/>
              <a:round/>
              <a:headEnd/>
              <a:tailEnd/>
            </a:ln>
            <a:effectLst/>
          </p:spPr>
          <p:txBody>
            <a:bodyPr lIns="45720" rIns="45720" anchor="ctr" anchorCtr="1"/>
            <a:lstStyle/>
            <a:p>
              <a:endParaRPr lang="en-CA"/>
            </a:p>
          </p:txBody>
        </p:sp>
        <p:sp>
          <p:nvSpPr>
            <p:cNvPr id="1246" name="Rectangle 13"/>
            <p:cNvSpPr>
              <a:spLocks noChangeArrowheads="1"/>
            </p:cNvSpPr>
            <p:nvPr/>
          </p:nvSpPr>
          <p:spPr bwMode="auto">
            <a:xfrm rot="3554736" flipH="1">
              <a:off x="28498427" y="26986382"/>
              <a:ext cx="33338" cy="22225"/>
            </a:xfrm>
            <a:prstGeom prst="rect">
              <a:avLst/>
            </a:prstGeom>
            <a:solidFill>
              <a:srgbClr val="C0C0C0"/>
            </a:solidFill>
            <a:ln w="12700" algn="ctr">
              <a:solidFill>
                <a:schemeClr val="tx1"/>
              </a:solidFill>
              <a:miter lim="800000"/>
              <a:headEnd/>
              <a:tailEnd/>
            </a:ln>
            <a:effectLst/>
          </p:spPr>
          <p:txBody>
            <a:bodyPr rot="10800000" vert="eaVert" wrap="none" lIns="45720" rIns="45720" anchor="ctr"/>
            <a:lstStyle/>
            <a:p>
              <a:pPr algn="ctr"/>
              <a:endParaRPr lang="en-US" i="0"/>
            </a:p>
          </p:txBody>
        </p:sp>
        <p:sp>
          <p:nvSpPr>
            <p:cNvPr id="1247" name="AutoShape 14"/>
            <p:cNvSpPr>
              <a:spLocks noChangeArrowheads="1"/>
            </p:cNvSpPr>
            <p:nvPr/>
          </p:nvSpPr>
          <p:spPr bwMode="auto">
            <a:xfrm rot="8954736" flipH="1">
              <a:off x="28521446" y="26942726"/>
              <a:ext cx="34925" cy="79375"/>
            </a:xfrm>
            <a:prstGeom prst="flowChartDelay">
              <a:avLst/>
            </a:prstGeom>
            <a:solidFill>
              <a:srgbClr val="FF0000"/>
            </a:solidFill>
            <a:ln w="12700" algn="ctr">
              <a:solidFill>
                <a:schemeClr val="tx1"/>
              </a:solidFill>
              <a:miter lim="800000"/>
              <a:headEnd/>
              <a:tailEnd/>
            </a:ln>
            <a:effectLst/>
          </p:spPr>
          <p:txBody>
            <a:bodyPr rot="10800000" wrap="none" lIns="45720" rIns="45720" anchor="ctr"/>
            <a:lstStyle/>
            <a:p>
              <a:pPr algn="ctr"/>
              <a:endParaRPr lang="en-US" i="0"/>
            </a:p>
          </p:txBody>
        </p:sp>
        <p:sp>
          <p:nvSpPr>
            <p:cNvPr id="1248" name="Rectangle 15"/>
            <p:cNvSpPr>
              <a:spLocks noChangeArrowheads="1"/>
            </p:cNvSpPr>
            <p:nvPr/>
          </p:nvSpPr>
          <p:spPr bwMode="auto">
            <a:xfrm flipH="1">
              <a:off x="27929308" y="27423739"/>
              <a:ext cx="134938" cy="671512"/>
            </a:xfrm>
            <a:prstGeom prst="rect">
              <a:avLst/>
            </a:prstGeom>
            <a:solidFill>
              <a:srgbClr val="FFFFEF"/>
            </a:solidFill>
            <a:ln w="12700" algn="ctr">
              <a:solidFill>
                <a:schemeClr val="tx1"/>
              </a:solidFill>
              <a:miter lim="800000"/>
              <a:headEnd/>
              <a:tailEnd/>
            </a:ln>
            <a:effectLst/>
          </p:spPr>
          <p:txBody>
            <a:bodyPr wrap="none" lIns="45720" rIns="45720" anchor="ctr"/>
            <a:lstStyle/>
            <a:p>
              <a:endParaRPr lang="en-CA"/>
            </a:p>
          </p:txBody>
        </p:sp>
        <p:sp>
          <p:nvSpPr>
            <p:cNvPr id="1249" name="Text Box 18"/>
            <p:cNvSpPr txBox="1">
              <a:spLocks noChangeArrowheads="1"/>
            </p:cNvSpPr>
            <p:nvPr/>
          </p:nvSpPr>
          <p:spPr bwMode="auto">
            <a:xfrm flipH="1">
              <a:off x="28043608" y="27333251"/>
              <a:ext cx="1209675" cy="495300"/>
            </a:xfrm>
            <a:prstGeom prst="rect">
              <a:avLst/>
            </a:prstGeom>
            <a:noFill/>
            <a:ln w="19050" algn="ctr">
              <a:noFill/>
              <a:miter lim="800000"/>
              <a:headEnd/>
              <a:tailEnd/>
            </a:ln>
            <a:effectLst/>
          </p:spPr>
          <p:txBody>
            <a:bodyPr lIns="45720" rIns="45720" anchorCtr="1">
              <a:spAutoFit/>
            </a:bodyPr>
            <a:lstStyle/>
            <a:p>
              <a:pPr algn="ctr"/>
              <a:r>
                <a:rPr lang="en-CA" sz="1200" b="1" dirty="0">
                  <a:solidFill>
                    <a:schemeClr val="tx1"/>
                  </a:solidFill>
                </a:rPr>
                <a:t>HOGEN</a:t>
              </a:r>
            </a:p>
            <a:p>
              <a:pPr algn="ctr"/>
              <a:r>
                <a:rPr lang="en-CA" sz="1200" b="1" dirty="0">
                  <a:solidFill>
                    <a:schemeClr val="tx1"/>
                  </a:solidFill>
                </a:rPr>
                <a:t>Generator</a:t>
              </a:r>
              <a:endParaRPr lang="en-US" sz="1200" b="1" dirty="0">
                <a:solidFill>
                  <a:schemeClr val="tx1"/>
                </a:solidFill>
              </a:endParaRPr>
            </a:p>
          </p:txBody>
        </p:sp>
        <p:sp>
          <p:nvSpPr>
            <p:cNvPr id="1258" name="Rectangle 85"/>
            <p:cNvSpPr>
              <a:spLocks noChangeArrowheads="1"/>
            </p:cNvSpPr>
            <p:nvPr/>
          </p:nvSpPr>
          <p:spPr bwMode="auto">
            <a:xfrm>
              <a:off x="28070596" y="28117476"/>
              <a:ext cx="57150" cy="57150"/>
            </a:xfrm>
            <a:prstGeom prst="rect">
              <a:avLst/>
            </a:prstGeom>
            <a:noFill/>
            <a:ln w="19050" algn="ctr">
              <a:noFill/>
              <a:miter lim="800000"/>
              <a:headEnd/>
              <a:tailEnd/>
            </a:ln>
            <a:effectLst/>
          </p:spPr>
          <p:txBody>
            <a:bodyPr wrap="none" lIns="45720" rIns="45720" anchor="ctr"/>
            <a:lstStyle/>
            <a:p>
              <a:endParaRPr lang="en-CA"/>
            </a:p>
          </p:txBody>
        </p:sp>
      </p:grpSp>
      <p:sp>
        <p:nvSpPr>
          <p:cNvPr id="1259" name="Oval 86"/>
          <p:cNvSpPr>
            <a:spLocks noChangeArrowheads="1"/>
          </p:cNvSpPr>
          <p:nvPr/>
        </p:nvSpPr>
        <p:spPr bwMode="auto">
          <a:xfrm>
            <a:off x="21836731" y="27683618"/>
            <a:ext cx="633413" cy="633413"/>
          </a:xfrm>
          <a:prstGeom prst="ellipse">
            <a:avLst/>
          </a:prstGeom>
          <a:solidFill>
            <a:srgbClr val="F8F8F8"/>
          </a:solidFill>
          <a:ln w="19050" algn="ctr">
            <a:solidFill>
              <a:srgbClr val="000066"/>
            </a:solidFill>
            <a:round/>
            <a:headEnd/>
            <a:tailEnd/>
          </a:ln>
          <a:effectLst>
            <a:outerShdw blurRad="63500" sx="102000" sy="102000" algn="ctr" rotWithShape="0">
              <a:prstClr val="black">
                <a:alpha val="40000"/>
              </a:prstClr>
            </a:outerShdw>
          </a:effectLst>
        </p:spPr>
        <p:txBody>
          <a:bodyPr wrap="none" lIns="45720" rIns="45720" anchor="ctr"/>
          <a:lstStyle/>
          <a:p>
            <a:pPr algn="ctr"/>
            <a:r>
              <a:rPr lang="en-CA" sz="800" b="1"/>
              <a:t>Water</a:t>
            </a:r>
          </a:p>
          <a:p>
            <a:pPr algn="ctr"/>
            <a:r>
              <a:rPr lang="en-CA" sz="800" b="1"/>
              <a:t>from</a:t>
            </a:r>
          </a:p>
          <a:p>
            <a:pPr algn="ctr"/>
            <a:r>
              <a:rPr lang="en-CA" sz="800" b="1"/>
              <a:t>Truck</a:t>
            </a:r>
            <a:endParaRPr lang="en-US" sz="800" b="1"/>
          </a:p>
        </p:txBody>
      </p:sp>
      <p:cxnSp>
        <p:nvCxnSpPr>
          <p:cNvPr id="1260" name="AutoShape 87"/>
          <p:cNvCxnSpPr>
            <a:cxnSpLocks noChangeShapeType="1"/>
            <a:stCxn id="1259" idx="6"/>
          </p:cNvCxnSpPr>
          <p:nvPr/>
        </p:nvCxnSpPr>
        <p:spPr bwMode="auto">
          <a:xfrm flipV="1">
            <a:off x="22470144" y="27767556"/>
            <a:ext cx="86667" cy="232769"/>
          </a:xfrm>
          <a:prstGeom prst="bentConnector3">
            <a:avLst>
              <a:gd name="adj1" fmla="val 50000"/>
            </a:avLst>
          </a:prstGeom>
          <a:noFill/>
          <a:ln w="38100">
            <a:solidFill>
              <a:srgbClr val="0066FF"/>
            </a:solidFill>
            <a:miter lim="800000"/>
            <a:headEnd/>
            <a:tailEnd/>
          </a:ln>
          <a:effectLst>
            <a:outerShdw blurRad="63500" sx="102000" sy="102000" algn="ctr" rotWithShape="0">
              <a:prstClr val="black">
                <a:alpha val="40000"/>
              </a:prstClr>
            </a:outerShdw>
          </a:effectLst>
        </p:spPr>
      </p:cxnSp>
      <p:sp>
        <p:nvSpPr>
          <p:cNvPr id="1307" name="Text Box 8"/>
          <p:cNvSpPr txBox="1">
            <a:spLocks noChangeArrowheads="1"/>
          </p:cNvSpPr>
          <p:nvPr/>
        </p:nvSpPr>
        <p:spPr bwMode="auto">
          <a:xfrm>
            <a:off x="21260667" y="25133577"/>
            <a:ext cx="4752528" cy="2031325"/>
          </a:xfrm>
          <a:prstGeom prst="rect">
            <a:avLst/>
          </a:prstGeom>
          <a:noFill/>
          <a:ln w="9525">
            <a:noFill/>
            <a:miter lim="800000"/>
            <a:headEnd/>
            <a:tailEnd/>
          </a:ln>
          <a:effectLst/>
        </p:spPr>
        <p:txBody>
          <a:bodyPr wrap="square">
            <a:spAutoFit/>
          </a:bodyPr>
          <a:lstStyle/>
          <a:p>
            <a:pPr>
              <a:lnSpc>
                <a:spcPct val="150000"/>
              </a:lnSpc>
            </a:pPr>
            <a:r>
              <a:rPr lang="en-CA" sz="1200" cap="small" dirty="0" smtClean="0"/>
              <a:t>Water Purification</a:t>
            </a:r>
            <a:r>
              <a:rPr lang="en-CA" sz="1200" dirty="0" smtClean="0"/>
              <a:t>: </a:t>
            </a:r>
          </a:p>
          <a:p>
            <a:pPr>
              <a:lnSpc>
                <a:spcPct val="150000"/>
              </a:lnSpc>
              <a:buFontTx/>
              <a:buChar char="•"/>
            </a:pPr>
            <a:r>
              <a:rPr lang="en-CA" sz="1200" dirty="0" smtClean="0"/>
              <a:t>In most northern sites, municipal or well water is not available. Water is therefore supplied by tanker truck and stored on site.</a:t>
            </a:r>
          </a:p>
          <a:p>
            <a:pPr>
              <a:lnSpc>
                <a:spcPct val="150000"/>
              </a:lnSpc>
              <a:buFontTx/>
              <a:buChar char="•"/>
            </a:pPr>
            <a:r>
              <a:rPr lang="en-CA" sz="1200" dirty="0" smtClean="0"/>
              <a:t> The AquaSolutions system supplying the HOGEN with Type 2+ purified water requires a supply of at least tap water quality &lt;1000ppmTDS</a:t>
            </a:r>
          </a:p>
          <a:p>
            <a:pPr>
              <a:lnSpc>
                <a:spcPct val="150000"/>
              </a:lnSpc>
              <a:buFontTx/>
              <a:buChar char="•"/>
            </a:pPr>
            <a:r>
              <a:rPr lang="en-CA" sz="1200" dirty="0" smtClean="0"/>
              <a:t> In cases where the minimum quality for the Aqua-Solutions system are not met, pre-filtration is necessary.</a:t>
            </a:r>
            <a:endParaRPr lang="en-CA" sz="1000" dirty="0"/>
          </a:p>
        </p:txBody>
      </p:sp>
      <p:sp>
        <p:nvSpPr>
          <p:cNvPr id="1315" name="Text Box 6"/>
          <p:cNvSpPr txBox="1">
            <a:spLocks noChangeArrowheads="1"/>
          </p:cNvSpPr>
          <p:nvPr/>
        </p:nvSpPr>
        <p:spPr bwMode="auto">
          <a:xfrm>
            <a:off x="306339" y="30333254"/>
            <a:ext cx="4248472" cy="1523494"/>
          </a:xfrm>
          <a:prstGeom prst="rect">
            <a:avLst/>
          </a:prstGeom>
          <a:noFill/>
          <a:ln w="9525">
            <a:noFill/>
            <a:miter lim="800000"/>
            <a:headEnd/>
            <a:tailEnd/>
          </a:ln>
          <a:effectLst/>
        </p:spPr>
        <p:txBody>
          <a:bodyPr wrap="square">
            <a:spAutoFit/>
          </a:bodyPr>
          <a:lstStyle/>
          <a:p>
            <a:pPr>
              <a:lnSpc>
                <a:spcPct val="150000"/>
              </a:lnSpc>
            </a:pPr>
            <a:r>
              <a:rPr lang="en-CA" sz="1400" i="0" cap="small" dirty="0" smtClean="0">
                <a:effectLst>
                  <a:outerShdw blurRad="38100" dist="12700" dir="5400000" algn="t" rotWithShape="0">
                    <a:prstClr val="black">
                      <a:alpha val="26000"/>
                    </a:prstClr>
                  </a:outerShdw>
                </a:effectLst>
              </a:rPr>
              <a:t>Generating Project Viewpoints:</a:t>
            </a:r>
          </a:p>
          <a:p>
            <a:pPr>
              <a:lnSpc>
                <a:spcPct val="150000"/>
              </a:lnSpc>
              <a:buFontTx/>
              <a:buChar char="•"/>
            </a:pPr>
            <a:r>
              <a:rPr lang="en-CA" sz="1200" i="0" dirty="0" smtClean="0">
                <a:effectLst>
                  <a:outerShdw blurRad="38100" dist="12700" dir="5400000" algn="t" rotWithShape="0">
                    <a:prstClr val="black">
                      <a:alpha val="26000"/>
                    </a:prstClr>
                  </a:outerShdw>
                </a:effectLst>
              </a:rPr>
              <a:t> </a:t>
            </a:r>
            <a:r>
              <a:rPr lang="en-CA" sz="1200" i="0" dirty="0">
                <a:effectLst>
                  <a:outerShdw blurRad="38100" dist="12700" dir="5400000" algn="t" rotWithShape="0">
                    <a:prstClr val="black">
                      <a:alpha val="26000"/>
                    </a:prstClr>
                  </a:outerShdw>
                </a:effectLst>
              </a:rPr>
              <a:t>Defining project viewpoints allows the project team to remain focused on the top priorities by reinforcing the alignment between project objectives and client expectations.</a:t>
            </a:r>
          </a:p>
          <a:p>
            <a:pPr>
              <a:lnSpc>
                <a:spcPct val="150000"/>
              </a:lnSpc>
              <a:buFontTx/>
              <a:buChar char="•"/>
            </a:pPr>
            <a:r>
              <a:rPr lang="en-CA" sz="1200" i="0" dirty="0">
                <a:effectLst>
                  <a:outerShdw blurRad="38100" dist="12700" dir="5400000" algn="t" rotWithShape="0">
                    <a:prstClr val="black">
                      <a:alpha val="26000"/>
                    </a:prstClr>
                  </a:outerShdw>
                </a:effectLst>
              </a:rPr>
              <a:t> The high level objectives of the HOGEN project </a:t>
            </a:r>
            <a:r>
              <a:rPr lang="en-CA" sz="1200" i="0" dirty="0" smtClean="0">
                <a:effectLst>
                  <a:outerShdw blurRad="38100" dist="12700" dir="5400000" algn="t" rotWithShape="0">
                    <a:prstClr val="black">
                      <a:alpha val="26000"/>
                    </a:prstClr>
                  </a:outerShdw>
                </a:effectLst>
              </a:rPr>
              <a:t>were </a:t>
            </a:r>
            <a:r>
              <a:rPr lang="en-CA" sz="1200" i="0" dirty="0">
                <a:effectLst>
                  <a:outerShdw blurRad="38100" dist="12700" dir="5400000" algn="t" rotWithShape="0">
                    <a:prstClr val="black">
                      <a:alpha val="26000"/>
                    </a:prstClr>
                  </a:outerShdw>
                </a:effectLst>
              </a:rPr>
              <a:t>as follows:</a:t>
            </a:r>
            <a:endParaRPr lang="en-CA" sz="1000" i="0" dirty="0">
              <a:effectLst>
                <a:outerShdw blurRad="38100" dist="12700" dir="5400000" algn="t" rotWithShape="0">
                  <a:prstClr val="black">
                    <a:alpha val="26000"/>
                  </a:prstClr>
                </a:outerShdw>
              </a:effectLst>
            </a:endParaRPr>
          </a:p>
        </p:txBody>
      </p:sp>
      <p:sp>
        <p:nvSpPr>
          <p:cNvPr id="1317" name="AutoShape 12"/>
          <p:cNvSpPr>
            <a:spLocks noChangeArrowheads="1"/>
          </p:cNvSpPr>
          <p:nvPr/>
        </p:nvSpPr>
        <p:spPr bwMode="auto">
          <a:xfrm>
            <a:off x="666776" y="32406331"/>
            <a:ext cx="3455987" cy="863600"/>
          </a:xfrm>
          <a:prstGeom prst="roundRect">
            <a:avLst>
              <a:gd name="adj" fmla="val 15625"/>
            </a:avLst>
          </a:prstGeom>
          <a:solidFill>
            <a:srgbClr val="EAEAEA"/>
          </a:solidFill>
          <a:ln w="19050" algn="ctr">
            <a:noFill/>
            <a:round/>
            <a:headEnd/>
            <a:tailEnd/>
          </a:ln>
          <a:effectLst/>
          <a:scene3d>
            <a:camera prst="orthographicFront"/>
            <a:lightRig rig="balanced" dir="t"/>
          </a:scene3d>
          <a:sp3d prstMaterial="dkEdge">
            <a:bevelT/>
          </a:sp3d>
        </p:spPr>
        <p:txBody>
          <a:bodyPr lIns="45720" rIns="45720" anchor="ctr"/>
          <a:lstStyle/>
          <a:p>
            <a:pPr>
              <a:lnSpc>
                <a:spcPct val="130000"/>
              </a:lnSpc>
              <a:buFontTx/>
              <a:buChar char="•"/>
            </a:pPr>
            <a:endParaRPr lang="en-CA" sz="1000">
              <a:effectLst>
                <a:outerShdw blurRad="38100" dist="25400" dir="5400000" algn="t" rotWithShape="0">
                  <a:prstClr val="black">
                    <a:alpha val="24000"/>
                  </a:prstClr>
                </a:outerShdw>
              </a:effectLst>
            </a:endParaRPr>
          </a:p>
          <a:p>
            <a:pPr>
              <a:lnSpc>
                <a:spcPct val="130000"/>
              </a:lnSpc>
              <a:buFontTx/>
              <a:buChar char="•"/>
            </a:pPr>
            <a:r>
              <a:rPr lang="en-CA" sz="1000">
                <a:effectLst>
                  <a:outerShdw blurRad="38100" dist="25400" dir="5400000" algn="t" rotWithShape="0">
                    <a:prstClr val="black">
                      <a:alpha val="24000"/>
                    </a:prstClr>
                  </a:outerShdw>
                </a:effectLst>
              </a:rPr>
              <a:t> Meet HOGEN installation requirements</a:t>
            </a:r>
          </a:p>
          <a:p>
            <a:pPr>
              <a:lnSpc>
                <a:spcPct val="130000"/>
              </a:lnSpc>
              <a:buFontTx/>
              <a:buChar char="•"/>
            </a:pPr>
            <a:r>
              <a:rPr lang="en-CA" sz="1000">
                <a:effectLst>
                  <a:outerShdw blurRad="38100" dist="25400" dir="5400000" algn="t" rotWithShape="0">
                    <a:prstClr val="black">
                      <a:alpha val="24000"/>
                    </a:prstClr>
                  </a:outerShdw>
                </a:effectLst>
              </a:rPr>
              <a:t> Meet network reliability requirements</a:t>
            </a:r>
          </a:p>
          <a:p>
            <a:pPr>
              <a:lnSpc>
                <a:spcPct val="130000"/>
              </a:lnSpc>
              <a:buFontTx/>
              <a:buChar char="•"/>
            </a:pPr>
            <a:r>
              <a:rPr lang="en-CA" sz="1000">
                <a:effectLst>
                  <a:outerShdw blurRad="38100" dist="25400" dir="5400000" algn="t" rotWithShape="0">
                    <a:prstClr val="black">
                      <a:alpha val="24000"/>
                    </a:prstClr>
                  </a:outerShdw>
                </a:effectLst>
              </a:rPr>
              <a:t> Create specification with flexibility for all sites</a:t>
            </a:r>
            <a:endParaRPr lang="en-US" sz="1000">
              <a:effectLst>
                <a:outerShdw blurRad="38100" dist="25400" dir="5400000" algn="t" rotWithShape="0">
                  <a:prstClr val="black">
                    <a:alpha val="24000"/>
                  </a:prstClr>
                </a:outerShdw>
              </a:effectLst>
            </a:endParaRPr>
          </a:p>
        </p:txBody>
      </p:sp>
      <p:sp>
        <p:nvSpPr>
          <p:cNvPr id="1318" name="AutoShape 13"/>
          <p:cNvSpPr>
            <a:spLocks noChangeArrowheads="1"/>
          </p:cNvSpPr>
          <p:nvPr/>
        </p:nvSpPr>
        <p:spPr bwMode="auto">
          <a:xfrm>
            <a:off x="637755" y="33947123"/>
            <a:ext cx="3455987" cy="863600"/>
          </a:xfrm>
          <a:prstGeom prst="roundRect">
            <a:avLst>
              <a:gd name="adj" fmla="val 13787"/>
            </a:avLst>
          </a:prstGeom>
          <a:solidFill>
            <a:srgbClr val="EAEAEA"/>
          </a:solidFill>
          <a:ln w="19050" algn="ctr">
            <a:noFill/>
            <a:round/>
            <a:headEnd/>
            <a:tailEnd/>
          </a:ln>
          <a:effectLst/>
          <a:scene3d>
            <a:camera prst="orthographicFront"/>
            <a:lightRig rig="balanced" dir="t"/>
          </a:scene3d>
          <a:sp3d prstMaterial="dkEdge">
            <a:bevelT/>
          </a:sp3d>
        </p:spPr>
        <p:txBody>
          <a:bodyPr lIns="45720" rIns="45720" anchor="ctr"/>
          <a:lstStyle/>
          <a:p>
            <a:pPr>
              <a:lnSpc>
                <a:spcPct val="130000"/>
              </a:lnSpc>
              <a:buFontTx/>
              <a:buChar char="•"/>
            </a:pPr>
            <a:endParaRPr lang="en-CA" sz="1000">
              <a:effectLst>
                <a:outerShdw blurRad="38100" dist="25400" dir="5400000" algn="t" rotWithShape="0">
                  <a:prstClr val="black">
                    <a:alpha val="24000"/>
                  </a:prstClr>
                </a:outerShdw>
              </a:effectLst>
            </a:endParaRPr>
          </a:p>
          <a:p>
            <a:pPr>
              <a:lnSpc>
                <a:spcPct val="130000"/>
              </a:lnSpc>
              <a:buFontTx/>
              <a:buChar char="•"/>
            </a:pPr>
            <a:r>
              <a:rPr lang="en-CA" sz="1000">
                <a:effectLst>
                  <a:outerShdw blurRad="38100" dist="25400" dir="5400000" algn="t" rotWithShape="0">
                    <a:prstClr val="black">
                      <a:alpha val="24000"/>
                    </a:prstClr>
                  </a:outerShdw>
                </a:effectLst>
              </a:rPr>
              <a:t> Minimize opportunity for human error</a:t>
            </a:r>
          </a:p>
          <a:p>
            <a:pPr>
              <a:lnSpc>
                <a:spcPct val="130000"/>
              </a:lnSpc>
              <a:buFontTx/>
              <a:buChar char="•"/>
            </a:pPr>
            <a:r>
              <a:rPr lang="en-CA" sz="1000">
                <a:effectLst>
                  <a:outerShdw blurRad="38100" dist="25400" dir="5400000" algn="t" rotWithShape="0">
                    <a:prstClr val="black">
                      <a:alpha val="24000"/>
                    </a:prstClr>
                  </a:outerShdw>
                </a:effectLst>
              </a:rPr>
              <a:t> Reflect the latest hydrogen safety standards</a:t>
            </a:r>
          </a:p>
          <a:p>
            <a:pPr>
              <a:lnSpc>
                <a:spcPct val="130000"/>
              </a:lnSpc>
              <a:buFontTx/>
              <a:buChar char="•"/>
            </a:pPr>
            <a:r>
              <a:rPr lang="en-CA" sz="1000">
                <a:effectLst>
                  <a:outerShdw blurRad="38100" dist="25400" dir="5400000" algn="t" rotWithShape="0">
                    <a:prstClr val="black">
                      <a:alpha val="24000"/>
                    </a:prstClr>
                  </a:outerShdw>
                </a:effectLst>
              </a:rPr>
              <a:t> Apply the most robust and reliable safety equipment</a:t>
            </a:r>
            <a:endParaRPr lang="en-US" sz="1000">
              <a:effectLst>
                <a:outerShdw blurRad="38100" dist="25400" dir="5400000" algn="t" rotWithShape="0">
                  <a:prstClr val="black">
                    <a:alpha val="24000"/>
                  </a:prstClr>
                </a:outerShdw>
              </a:effectLst>
            </a:endParaRPr>
          </a:p>
        </p:txBody>
      </p:sp>
      <p:sp>
        <p:nvSpPr>
          <p:cNvPr id="1319" name="AutoShape 10"/>
          <p:cNvSpPr>
            <a:spLocks noChangeArrowheads="1"/>
          </p:cNvSpPr>
          <p:nvPr/>
        </p:nvSpPr>
        <p:spPr bwMode="auto">
          <a:xfrm>
            <a:off x="379438" y="31888806"/>
            <a:ext cx="3455988" cy="747712"/>
          </a:xfrm>
          <a:prstGeom prst="roundRect">
            <a:avLst>
              <a:gd name="adj" fmla="val 25056"/>
            </a:avLst>
          </a:prstGeom>
          <a:solidFill>
            <a:srgbClr val="F8F8F8"/>
          </a:solidFill>
          <a:ln w="19050" algn="ctr">
            <a:noFill/>
            <a:round/>
            <a:headEnd/>
            <a:tailEnd/>
          </a:ln>
          <a:effectLst/>
          <a:scene3d>
            <a:camera prst="orthographicFront"/>
            <a:lightRig rig="balanced" dir="t"/>
          </a:scene3d>
          <a:sp3d prstMaterial="dkEdge">
            <a:bevelT/>
          </a:sp3d>
        </p:spPr>
        <p:txBody>
          <a:bodyPr lIns="45720" rIns="45720" anchor="ctr"/>
          <a:lstStyle/>
          <a:p>
            <a:pPr algn="ctr">
              <a:lnSpc>
                <a:spcPct val="130000"/>
              </a:lnSpc>
            </a:pPr>
            <a:r>
              <a:rPr lang="en-CA" sz="1200" b="1" dirty="0">
                <a:effectLst>
                  <a:outerShdw blurRad="38100" dist="25400" dir="5400000" algn="t" rotWithShape="0">
                    <a:prstClr val="black">
                      <a:alpha val="24000"/>
                    </a:prstClr>
                  </a:outerShdw>
                </a:effectLst>
              </a:rPr>
              <a:t>Eliminate dependency on Helium by implementing HOGEN equipment at </a:t>
            </a:r>
            <a:r>
              <a:rPr lang="en-CA" sz="1200" b="1" dirty="0" smtClean="0">
                <a:effectLst>
                  <a:outerShdw blurRad="38100" dist="25400" dir="5400000" algn="t" rotWithShape="0">
                    <a:prstClr val="black">
                      <a:alpha val="24000"/>
                    </a:prstClr>
                  </a:outerShdw>
                </a:effectLst>
              </a:rPr>
              <a:t>priority </a:t>
            </a:r>
            <a:r>
              <a:rPr lang="en-CA" sz="1200" b="1" dirty="0">
                <a:effectLst>
                  <a:outerShdw blurRad="38100" dist="25400" dir="5400000" algn="t" rotWithShape="0">
                    <a:prstClr val="black">
                      <a:alpha val="24000"/>
                    </a:prstClr>
                  </a:outerShdw>
                </a:effectLst>
              </a:rPr>
              <a:t>Upper Air sites.</a:t>
            </a:r>
            <a:endParaRPr lang="en-US" sz="1200" b="1" dirty="0">
              <a:effectLst>
                <a:outerShdw blurRad="38100" dist="25400" dir="5400000" algn="t" rotWithShape="0">
                  <a:prstClr val="black">
                    <a:alpha val="24000"/>
                  </a:prstClr>
                </a:outerShdw>
              </a:effectLst>
            </a:endParaRPr>
          </a:p>
        </p:txBody>
      </p:sp>
      <p:sp>
        <p:nvSpPr>
          <p:cNvPr id="1320" name="AutoShape 11"/>
          <p:cNvSpPr>
            <a:spLocks noChangeArrowheads="1"/>
          </p:cNvSpPr>
          <p:nvPr/>
        </p:nvSpPr>
        <p:spPr bwMode="auto">
          <a:xfrm>
            <a:off x="350417" y="33429598"/>
            <a:ext cx="3455988" cy="747712"/>
          </a:xfrm>
          <a:prstGeom prst="roundRect">
            <a:avLst>
              <a:gd name="adj" fmla="val 27125"/>
            </a:avLst>
          </a:prstGeom>
          <a:solidFill>
            <a:srgbClr val="F8F8F8"/>
          </a:solidFill>
          <a:ln w="19050" algn="ctr">
            <a:noFill/>
            <a:round/>
            <a:headEnd/>
            <a:tailEnd/>
          </a:ln>
          <a:effectLst/>
          <a:scene3d>
            <a:camera prst="orthographicFront"/>
            <a:lightRig rig="balanced" dir="t"/>
          </a:scene3d>
          <a:sp3d prstMaterial="dkEdge">
            <a:bevelT/>
          </a:sp3d>
        </p:spPr>
        <p:txBody>
          <a:bodyPr lIns="45720" rIns="45720" anchor="ctr"/>
          <a:lstStyle/>
          <a:p>
            <a:pPr algn="ctr">
              <a:lnSpc>
                <a:spcPct val="130000"/>
              </a:lnSpc>
            </a:pPr>
            <a:r>
              <a:rPr lang="en-CA" sz="1200" b="1">
                <a:effectLst>
                  <a:outerShdw blurRad="38100" dist="25400" dir="5400000" algn="t" rotWithShape="0">
                    <a:prstClr val="black">
                      <a:alpha val="24000"/>
                    </a:prstClr>
                  </a:outerShdw>
                </a:effectLst>
              </a:rPr>
              <a:t>Improve H</a:t>
            </a:r>
            <a:r>
              <a:rPr lang="en-CA" sz="1200" b="1" baseline="-25000">
                <a:effectLst>
                  <a:outerShdw blurRad="38100" dist="25400" dir="5400000" algn="t" rotWithShape="0">
                    <a:prstClr val="black">
                      <a:alpha val="24000"/>
                    </a:prstClr>
                  </a:outerShdw>
                </a:effectLst>
              </a:rPr>
              <a:t>2</a:t>
            </a:r>
            <a:r>
              <a:rPr lang="en-CA" sz="1200" b="1">
                <a:effectLst>
                  <a:outerShdw blurRad="38100" dist="25400" dir="5400000" algn="t" rotWithShape="0">
                    <a:prstClr val="black">
                      <a:alpha val="24000"/>
                    </a:prstClr>
                  </a:outerShdw>
                </a:effectLst>
              </a:rPr>
              <a:t> safety over existing Electrolyser system using updated technology and the most applicable standards.</a:t>
            </a:r>
            <a:endParaRPr lang="en-US" sz="1200" b="1">
              <a:effectLst>
                <a:outerShdw blurRad="38100" dist="25400" dir="5400000" algn="t" rotWithShape="0">
                  <a:prstClr val="black">
                    <a:alpha val="24000"/>
                  </a:prstClr>
                </a:outerShdw>
              </a:effectLst>
            </a:endParaRPr>
          </a:p>
        </p:txBody>
      </p:sp>
      <p:sp>
        <p:nvSpPr>
          <p:cNvPr id="1321" name="AutoShape 14"/>
          <p:cNvSpPr>
            <a:spLocks noChangeArrowheads="1"/>
          </p:cNvSpPr>
          <p:nvPr/>
        </p:nvSpPr>
        <p:spPr bwMode="auto">
          <a:xfrm rot="5400000">
            <a:off x="3560789" y="32392043"/>
            <a:ext cx="431800" cy="4603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6600"/>
          </a:solidFill>
          <a:ln w="12700" algn="ctr">
            <a:noFill/>
            <a:miter lim="800000"/>
            <a:headEnd/>
            <a:tailEnd/>
          </a:ln>
          <a:effectLst/>
          <a:scene3d>
            <a:camera prst="orthographicFront"/>
            <a:lightRig rig="balanced" dir="t"/>
          </a:scene3d>
          <a:sp3d prstMaterial="dkEdge">
            <a:bevelT/>
          </a:sp3d>
        </p:spPr>
        <p:txBody>
          <a:bodyPr wrap="none" lIns="45720" rIns="45720" anchor="ctr"/>
          <a:lstStyle/>
          <a:p>
            <a:endParaRPr lang="en-CA"/>
          </a:p>
        </p:txBody>
      </p:sp>
      <p:sp>
        <p:nvSpPr>
          <p:cNvPr id="1322" name="AutoShape 15"/>
          <p:cNvSpPr>
            <a:spLocks noChangeArrowheads="1"/>
          </p:cNvSpPr>
          <p:nvPr/>
        </p:nvSpPr>
        <p:spPr bwMode="auto">
          <a:xfrm rot="5400000">
            <a:off x="3533355" y="33932835"/>
            <a:ext cx="431800" cy="4603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6600"/>
          </a:solidFill>
          <a:ln w="12700" algn="ctr">
            <a:noFill/>
            <a:miter lim="800000"/>
            <a:headEnd/>
            <a:tailEnd/>
          </a:ln>
          <a:effectLst/>
          <a:scene3d>
            <a:camera prst="orthographicFront"/>
            <a:lightRig rig="balanced" dir="t"/>
          </a:scene3d>
          <a:sp3d prstMaterial="dkEdge">
            <a:bevelT/>
          </a:sp3d>
        </p:spPr>
        <p:txBody>
          <a:bodyPr wrap="none" lIns="45720" rIns="45720" anchor="ctr"/>
          <a:lstStyle/>
          <a:p>
            <a:endParaRPr lang="en-CA"/>
          </a:p>
        </p:txBody>
      </p:sp>
      <p:sp>
        <p:nvSpPr>
          <p:cNvPr id="1330" name="AutoShape 21"/>
          <p:cNvSpPr>
            <a:spLocks noChangeArrowheads="1"/>
          </p:cNvSpPr>
          <p:nvPr/>
        </p:nvSpPr>
        <p:spPr bwMode="auto">
          <a:xfrm>
            <a:off x="7507139" y="30981326"/>
            <a:ext cx="3096344" cy="1266825"/>
          </a:xfrm>
          <a:prstGeom prst="roundRect">
            <a:avLst>
              <a:gd name="adj" fmla="val 10403"/>
            </a:avLst>
          </a:prstGeom>
          <a:solidFill>
            <a:srgbClr val="EAEAEA"/>
          </a:solidFill>
          <a:ln w="19050" algn="ctr">
            <a:noFill/>
            <a:round/>
            <a:headEnd/>
            <a:tailEnd/>
          </a:ln>
          <a:effectLst/>
          <a:scene3d>
            <a:camera prst="orthographicFront"/>
            <a:lightRig rig="threePt" dir="t"/>
          </a:scene3d>
          <a:sp3d>
            <a:bevelT/>
          </a:sp3d>
        </p:spPr>
        <p:txBody>
          <a:bodyPr lIns="45720" rIns="45720" anchor="ctr"/>
          <a:lstStyle/>
          <a:p>
            <a:pPr>
              <a:lnSpc>
                <a:spcPct val="130000"/>
              </a:lnSpc>
            </a:pPr>
            <a:r>
              <a:rPr lang="en-CA" sz="1400" b="1" dirty="0">
                <a:ln w="31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Viewpoint 1:</a:t>
            </a:r>
          </a:p>
          <a:p>
            <a:pPr algn="ctr">
              <a:lnSpc>
                <a:spcPct val="130000"/>
              </a:lnSpc>
            </a:pPr>
            <a:r>
              <a:rPr lang="en-CA" sz="1600" b="1" dirty="0">
                <a:effectLst>
                  <a:outerShdw blurRad="38100" dist="25400" dir="5400000" algn="t" rotWithShape="0">
                    <a:prstClr val="black">
                      <a:alpha val="25000"/>
                    </a:prstClr>
                  </a:outerShdw>
                </a:effectLst>
              </a:rPr>
              <a:t>Safety</a:t>
            </a:r>
          </a:p>
          <a:p>
            <a:pPr>
              <a:lnSpc>
                <a:spcPct val="130000"/>
              </a:lnSpc>
            </a:pPr>
            <a:r>
              <a:rPr lang="en-CA" sz="800" i="0" dirty="0">
                <a:effectLst>
                  <a:outerShdw blurRad="38100" dist="25400" dir="5400000" algn="t" rotWithShape="0">
                    <a:prstClr val="black">
                      <a:alpha val="25000"/>
                    </a:prstClr>
                  </a:outerShdw>
                </a:effectLst>
              </a:rPr>
              <a:t>Aspects of installation and operation must be scrutinized thoroughly to ensure any single mode of failure cannot lead to a hazardous situation for the operator or the facility.</a:t>
            </a:r>
            <a:endParaRPr lang="en-US" sz="800" i="0" dirty="0">
              <a:effectLst>
                <a:outerShdw blurRad="38100" dist="25400" dir="5400000" algn="t" rotWithShape="0">
                  <a:prstClr val="black">
                    <a:alpha val="25000"/>
                  </a:prstClr>
                </a:outerShdw>
              </a:effectLst>
            </a:endParaRPr>
          </a:p>
        </p:txBody>
      </p:sp>
      <p:sp>
        <p:nvSpPr>
          <p:cNvPr id="1331" name="AutoShape 22"/>
          <p:cNvSpPr>
            <a:spLocks noChangeArrowheads="1"/>
          </p:cNvSpPr>
          <p:nvPr/>
        </p:nvSpPr>
        <p:spPr bwMode="auto">
          <a:xfrm>
            <a:off x="7507139" y="33026869"/>
            <a:ext cx="3096344" cy="1266825"/>
          </a:xfrm>
          <a:prstGeom prst="roundRect">
            <a:avLst>
              <a:gd name="adj" fmla="val 8648"/>
            </a:avLst>
          </a:prstGeom>
          <a:solidFill>
            <a:srgbClr val="EAEAEA"/>
          </a:solidFill>
          <a:ln w="19050" algn="ctr">
            <a:noFill/>
            <a:round/>
            <a:headEnd/>
            <a:tailEnd/>
          </a:ln>
          <a:effectLst/>
          <a:scene3d>
            <a:camera prst="orthographicFront"/>
            <a:lightRig rig="threePt" dir="t"/>
          </a:scene3d>
          <a:sp3d>
            <a:bevelT/>
          </a:sp3d>
        </p:spPr>
        <p:txBody>
          <a:bodyPr lIns="45720" rIns="45720" anchor="ctr"/>
          <a:lstStyle/>
          <a:p>
            <a:pPr>
              <a:lnSpc>
                <a:spcPct val="130000"/>
              </a:lnSpc>
            </a:pPr>
            <a:r>
              <a:rPr lang="en-CA" sz="1400" b="1" dirty="0">
                <a:ln w="31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Viewpoint 2:</a:t>
            </a:r>
          </a:p>
          <a:p>
            <a:pPr algn="ctr">
              <a:lnSpc>
                <a:spcPct val="130000"/>
              </a:lnSpc>
            </a:pPr>
            <a:r>
              <a:rPr lang="en-CA" sz="1600" b="1" dirty="0">
                <a:effectLst>
                  <a:outerShdw blurRad="38100" dist="25400" dir="5400000" algn="t" rotWithShape="0">
                    <a:prstClr val="black">
                      <a:alpha val="25000"/>
                    </a:prstClr>
                  </a:outerShdw>
                </a:effectLst>
              </a:rPr>
              <a:t>Reliability</a:t>
            </a:r>
          </a:p>
          <a:p>
            <a:pPr>
              <a:lnSpc>
                <a:spcPct val="130000"/>
              </a:lnSpc>
            </a:pPr>
            <a:r>
              <a:rPr lang="en-CA" sz="800" i="0" dirty="0">
                <a:effectLst>
                  <a:outerShdw blurRad="38100" dist="25400" dir="5400000" algn="t" rotWithShape="0">
                    <a:prstClr val="black">
                      <a:alpha val="25000"/>
                    </a:prstClr>
                  </a:outerShdw>
                </a:effectLst>
              </a:rPr>
              <a:t>Due to the remote location of most sites, breakdown causing downtime would result in major delays to operations until service can be performed. System design must be robust as well as safe.</a:t>
            </a:r>
            <a:endParaRPr lang="en-US" sz="800" i="0" dirty="0">
              <a:effectLst>
                <a:outerShdw blurRad="38100" dist="25400" dir="5400000" algn="t" rotWithShape="0">
                  <a:prstClr val="black">
                    <a:alpha val="25000"/>
                  </a:prstClr>
                </a:outerShdw>
              </a:effectLst>
            </a:endParaRPr>
          </a:p>
        </p:txBody>
      </p:sp>
      <p:sp>
        <p:nvSpPr>
          <p:cNvPr id="1341" name="AutoShape 7"/>
          <p:cNvSpPr>
            <a:spLocks noChangeArrowheads="1"/>
          </p:cNvSpPr>
          <p:nvPr/>
        </p:nvSpPr>
        <p:spPr bwMode="auto">
          <a:xfrm>
            <a:off x="4729631" y="32277470"/>
            <a:ext cx="2273452" cy="697887"/>
          </a:xfrm>
          <a:prstGeom prst="roundRect">
            <a:avLst>
              <a:gd name="adj" fmla="val 26273"/>
            </a:avLst>
          </a:prstGeom>
          <a:solidFill>
            <a:schemeClr val="accent2">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HOGEN Requirements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Installation/Connections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Maintenance</a:t>
            </a:r>
            <a:endParaRPr kumimoji="0" lang="en-US"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42" name="AutoShape 8"/>
          <p:cNvSpPr>
            <a:spLocks noChangeArrowheads="1"/>
          </p:cNvSpPr>
          <p:nvPr/>
        </p:nvSpPr>
        <p:spPr bwMode="auto">
          <a:xfrm>
            <a:off x="4729631" y="31377370"/>
            <a:ext cx="2273452" cy="697887"/>
          </a:xfrm>
          <a:prstGeom prst="roundRect">
            <a:avLst>
              <a:gd name="adj" fmla="val 26273"/>
            </a:avLst>
          </a:prstGeom>
          <a:solidFill>
            <a:schemeClr val="accent4">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Operational Requirements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Current Processes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Areas for Improvement</a:t>
            </a:r>
            <a:endParaRPr kumimoji="0" lang="en-US"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43" name="AutoShape 9"/>
          <p:cNvSpPr>
            <a:spLocks noChangeArrowheads="1"/>
          </p:cNvSpPr>
          <p:nvPr/>
        </p:nvSpPr>
        <p:spPr bwMode="auto">
          <a:xfrm>
            <a:off x="4729631" y="33177570"/>
            <a:ext cx="2273452" cy="697887"/>
          </a:xfrm>
          <a:prstGeom prst="roundRect">
            <a:avLst>
              <a:gd name="adj" fmla="val 26273"/>
            </a:avLst>
          </a:prstGeom>
          <a:solidFill>
            <a:schemeClr val="accent3">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Past Problem History</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Upper Air Network Events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General H</a:t>
            </a:r>
            <a:r>
              <a:rPr kumimoji="0" lang="en-CA" sz="1000" b="0" i="0" u="none" strike="noStrike" kern="0" cap="none" spc="0" normalizeH="0" baseline="-25000" noProof="0" dirty="0" smtClean="0">
                <a:ln>
                  <a:noFill/>
                </a:ln>
                <a:solidFill>
                  <a:sysClr val="windowText" lastClr="000000"/>
                </a:solidFill>
                <a:effectLst>
                  <a:outerShdw blurRad="76200" dist="25400" dir="5400000" algn="t" rotWithShape="0">
                    <a:prstClr val="black">
                      <a:alpha val="30000"/>
                    </a:prstClr>
                  </a:outerShdw>
                </a:effectLst>
                <a:uLnTx/>
                <a:uFillTx/>
              </a:rPr>
              <a:t>2</a:t>
            </a: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Event Statistics</a:t>
            </a:r>
            <a:endParaRPr kumimoji="0" lang="en-US"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44" name="AutoShape 10"/>
          <p:cNvSpPr>
            <a:spLocks noChangeArrowheads="1"/>
          </p:cNvSpPr>
          <p:nvPr/>
        </p:nvSpPr>
        <p:spPr bwMode="auto">
          <a:xfrm>
            <a:off x="4729631" y="34077670"/>
            <a:ext cx="2204651" cy="697887"/>
          </a:xfrm>
          <a:prstGeom prst="roundRect">
            <a:avLst>
              <a:gd name="adj" fmla="val 26273"/>
            </a:avLst>
          </a:prstGeom>
          <a:solidFill>
            <a:schemeClr val="accent5">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Resource Status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Existing Buildings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Water Quality</a:t>
            </a:r>
            <a:endParaRPr kumimoji="0" lang="en-US"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45" name="AutoShape 14"/>
          <p:cNvSpPr>
            <a:spLocks noChangeArrowheads="1"/>
          </p:cNvSpPr>
          <p:nvPr/>
        </p:nvSpPr>
        <p:spPr bwMode="auto">
          <a:xfrm>
            <a:off x="4729631" y="30477270"/>
            <a:ext cx="2273452" cy="697887"/>
          </a:xfrm>
          <a:prstGeom prst="roundRect">
            <a:avLst>
              <a:gd name="adj" fmla="val 26273"/>
            </a:avLst>
          </a:prstGeom>
          <a:solidFill>
            <a:schemeClr val="accent1">
              <a:lumMod val="60000"/>
              <a:lumOff val="40000"/>
            </a:schemeClr>
          </a:solidFill>
          <a:ln w="19050">
            <a:noFill/>
            <a:round/>
            <a:headEnd/>
            <a:tailEnd/>
          </a:ln>
          <a:effectLst/>
          <a:scene3d>
            <a:camera prst="orthographicFront"/>
            <a:lightRig rig="threePt" dir="t"/>
          </a:scene3d>
          <a:sp3d>
            <a:bevelT w="127000"/>
          </a:sp3d>
        </p:spPr>
        <p:txBody>
          <a:bodyPr lIns="45720" rIns="4572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Hydrogen Safety </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Applicable Standards</a:t>
            </a:r>
          </a:p>
          <a:p>
            <a:pPr marL="0" marR="0" lvl="0" indent="0" algn="ctr" defTabSz="914400" eaLnBrk="1" fontAlgn="auto" latinLnBrk="0" hangingPunct="1">
              <a:lnSpc>
                <a:spcPct val="100000"/>
              </a:lnSpc>
              <a:spcBef>
                <a:spcPts val="0"/>
              </a:spcBef>
              <a:spcAft>
                <a:spcPts val="0"/>
              </a:spcAft>
              <a:buClrTx/>
              <a:buSzTx/>
              <a:buFontTx/>
              <a:buChar char="•"/>
              <a:tabLst/>
              <a:defRPr/>
            </a:pPr>
            <a:r>
              <a:rPr kumimoji="0" lang="en-CA"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rPr>
              <a:t> Best Practices</a:t>
            </a:r>
            <a:endParaRPr kumimoji="0" lang="en-US" sz="1000" b="0" i="0" u="none" strike="noStrike" kern="0" cap="none" spc="0" normalizeH="0" baseline="0" noProof="0" dirty="0" smtClean="0">
              <a:ln>
                <a:noFill/>
              </a:ln>
              <a:solidFill>
                <a:sysClr val="windowText" lastClr="000000"/>
              </a:solidFill>
              <a:effectLst>
                <a:outerShdw blurRad="76200" dist="25400" dir="5400000" algn="t" rotWithShape="0">
                  <a:prstClr val="black">
                    <a:alpha val="30000"/>
                  </a:prstClr>
                </a:outerShdw>
              </a:effectLst>
              <a:uLnTx/>
              <a:uFillTx/>
            </a:endParaRPr>
          </a:p>
        </p:txBody>
      </p:sp>
      <p:sp>
        <p:nvSpPr>
          <p:cNvPr id="1353" name="Up-Down Arrow 1352"/>
          <p:cNvSpPr/>
          <p:nvPr/>
        </p:nvSpPr>
        <p:spPr>
          <a:xfrm>
            <a:off x="7795171" y="32133454"/>
            <a:ext cx="648072" cy="1008112"/>
          </a:xfrm>
          <a:prstGeom prst="upDownArrow">
            <a:avLst/>
          </a:prstGeom>
          <a:solidFill>
            <a:srgbClr val="00B0F0"/>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4" name="Rectangle 1353"/>
          <p:cNvSpPr/>
          <p:nvPr/>
        </p:nvSpPr>
        <p:spPr>
          <a:xfrm>
            <a:off x="8443243" y="32289664"/>
            <a:ext cx="2088231" cy="707886"/>
          </a:xfrm>
          <a:prstGeom prst="rect">
            <a:avLst/>
          </a:prstGeom>
        </p:spPr>
        <p:txBody>
          <a:bodyPr wrap="square">
            <a:spAutoFit/>
          </a:bodyPr>
          <a:lstStyle/>
          <a:p>
            <a:r>
              <a:rPr lang="en-CA" sz="1000" dirty="0" smtClean="0">
                <a:effectLst>
                  <a:outerShdw blurRad="38100" dist="12700" dir="5400000" algn="t" rotWithShape="0">
                    <a:prstClr val="black">
                      <a:alpha val="20000"/>
                    </a:prstClr>
                  </a:outerShdw>
                </a:effectLst>
              </a:rPr>
              <a:t>A balance must be achieved between characteristics of Safety and Reliability to ensure that neither is sacrificed to achieve the other</a:t>
            </a:r>
            <a:endParaRPr lang="en-CA" sz="1000" dirty="0">
              <a:effectLst>
                <a:outerShdw blurRad="38100" dist="12700" dir="5400000" algn="t" rotWithShape="0">
                  <a:prstClr val="black">
                    <a:alpha val="20000"/>
                  </a:prstClr>
                </a:outerShdw>
              </a:effectLst>
            </a:endParaRPr>
          </a:p>
        </p:txBody>
      </p:sp>
      <p:grpSp>
        <p:nvGrpSpPr>
          <p:cNvPr id="1475" name="Group 1474"/>
          <p:cNvGrpSpPr/>
          <p:nvPr/>
        </p:nvGrpSpPr>
        <p:grpSpPr>
          <a:xfrm>
            <a:off x="976387" y="38709845"/>
            <a:ext cx="8763000" cy="3360713"/>
            <a:chOff x="1026419" y="35253461"/>
            <a:chExt cx="8763000" cy="3360713"/>
          </a:xfrm>
        </p:grpSpPr>
        <p:sp>
          <p:nvSpPr>
            <p:cNvPr id="1355" name="Rectangle 46"/>
            <p:cNvSpPr>
              <a:spLocks noChangeArrowheads="1"/>
            </p:cNvSpPr>
            <p:nvPr/>
          </p:nvSpPr>
          <p:spPr bwMode="auto">
            <a:xfrm>
              <a:off x="4668144" y="35253461"/>
              <a:ext cx="1397000" cy="514350"/>
            </a:xfrm>
            <a:prstGeom prst="rect">
              <a:avLst/>
            </a:prstGeom>
            <a:solidFill>
              <a:srgbClr val="FFFFFF"/>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400" b="1">
                  <a:latin typeface="Trebuchet MS" pitchFamily="34" charset="0"/>
                </a:rPr>
                <a:t>Fire/Explosion</a:t>
              </a:r>
              <a:endParaRPr lang="en-US" sz="1400" b="1">
                <a:latin typeface="Trebuchet MS" pitchFamily="34" charset="0"/>
              </a:endParaRPr>
            </a:p>
          </p:txBody>
        </p:sp>
        <p:sp>
          <p:nvSpPr>
            <p:cNvPr id="1356" name="Rectangle 47"/>
            <p:cNvSpPr>
              <a:spLocks noChangeArrowheads="1"/>
            </p:cNvSpPr>
            <p:nvPr/>
          </p:nvSpPr>
          <p:spPr bwMode="auto">
            <a:xfrm>
              <a:off x="3199707" y="36055843"/>
              <a:ext cx="9906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Hydrogen gas present</a:t>
              </a:r>
              <a:endParaRPr lang="en-US" sz="1000">
                <a:latin typeface="Trebuchet MS" pitchFamily="34" charset="0"/>
              </a:endParaRPr>
            </a:p>
          </p:txBody>
        </p:sp>
        <p:sp>
          <p:nvSpPr>
            <p:cNvPr id="1357" name="Rectangle 48"/>
            <p:cNvSpPr>
              <a:spLocks noChangeArrowheads="1"/>
            </p:cNvSpPr>
            <p:nvPr/>
          </p:nvSpPr>
          <p:spPr bwMode="auto">
            <a:xfrm>
              <a:off x="7031932" y="36055843"/>
              <a:ext cx="7239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Oxygen present</a:t>
              </a:r>
              <a:endParaRPr lang="en-US" sz="1000">
                <a:latin typeface="Trebuchet MS" pitchFamily="34" charset="0"/>
              </a:endParaRPr>
            </a:p>
          </p:txBody>
        </p:sp>
        <p:sp>
          <p:nvSpPr>
            <p:cNvPr id="1358" name="Rectangle 49"/>
            <p:cNvSpPr>
              <a:spLocks noChangeArrowheads="1"/>
            </p:cNvSpPr>
            <p:nvPr/>
          </p:nvSpPr>
          <p:spPr bwMode="auto">
            <a:xfrm>
              <a:off x="8357494" y="36055843"/>
              <a:ext cx="7620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dirty="0">
                  <a:latin typeface="Trebuchet MS" pitchFamily="34" charset="0"/>
                </a:rPr>
                <a:t>Source of ignition</a:t>
              </a:r>
              <a:endParaRPr lang="en-US" sz="1000" dirty="0">
                <a:latin typeface="Trebuchet MS" pitchFamily="34" charset="0"/>
              </a:endParaRPr>
            </a:p>
          </p:txBody>
        </p:sp>
        <p:sp>
          <p:nvSpPr>
            <p:cNvPr id="1359" name="Rectangle 51"/>
            <p:cNvSpPr>
              <a:spLocks noChangeArrowheads="1"/>
            </p:cNvSpPr>
            <p:nvPr/>
          </p:nvSpPr>
          <p:spPr bwMode="auto">
            <a:xfrm>
              <a:off x="2971107" y="36735913"/>
              <a:ext cx="14478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Hydrogen gas escapes to local atmosphere</a:t>
              </a:r>
              <a:endParaRPr lang="en-US" sz="1000">
                <a:latin typeface="Trebuchet MS" pitchFamily="34" charset="0"/>
              </a:endParaRPr>
            </a:p>
          </p:txBody>
        </p:sp>
        <p:sp>
          <p:nvSpPr>
            <p:cNvPr id="1360" name="Rectangle 52"/>
            <p:cNvSpPr>
              <a:spLocks noChangeArrowheads="1"/>
            </p:cNvSpPr>
            <p:nvPr/>
          </p:nvSpPr>
          <p:spPr bwMode="auto">
            <a:xfrm>
              <a:off x="6708082" y="36735913"/>
              <a:ext cx="1368425"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Oxygen enters Hydrogen atmosphere</a:t>
              </a:r>
              <a:endParaRPr lang="en-US" sz="1000">
                <a:latin typeface="Trebuchet MS" pitchFamily="34" charset="0"/>
              </a:endParaRPr>
            </a:p>
          </p:txBody>
        </p:sp>
        <p:sp>
          <p:nvSpPr>
            <p:cNvPr id="1361" name="Rectangle 53"/>
            <p:cNvSpPr>
              <a:spLocks noChangeArrowheads="1"/>
            </p:cNvSpPr>
            <p:nvPr/>
          </p:nvSpPr>
          <p:spPr bwMode="auto">
            <a:xfrm>
              <a:off x="1026419" y="37433495"/>
              <a:ext cx="693738"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Hydrogen Leak</a:t>
              </a:r>
              <a:endParaRPr lang="en-US" sz="1000">
                <a:latin typeface="Trebuchet MS" pitchFamily="34" charset="0"/>
              </a:endParaRPr>
            </a:p>
          </p:txBody>
        </p:sp>
        <p:sp>
          <p:nvSpPr>
            <p:cNvPr id="1362" name="Rectangle 54"/>
            <p:cNvSpPr>
              <a:spLocks noChangeArrowheads="1"/>
            </p:cNvSpPr>
            <p:nvPr/>
          </p:nvSpPr>
          <p:spPr bwMode="auto">
            <a:xfrm>
              <a:off x="1836044" y="37433495"/>
              <a:ext cx="1082675"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Valve opened out of sequence</a:t>
              </a:r>
              <a:endParaRPr lang="en-US" sz="1000">
                <a:latin typeface="Trebuchet MS" pitchFamily="34" charset="0"/>
              </a:endParaRPr>
            </a:p>
          </p:txBody>
        </p:sp>
        <p:sp>
          <p:nvSpPr>
            <p:cNvPr id="1363" name="Rectangle 55"/>
            <p:cNvSpPr>
              <a:spLocks noChangeArrowheads="1"/>
            </p:cNvSpPr>
            <p:nvPr/>
          </p:nvSpPr>
          <p:spPr bwMode="auto">
            <a:xfrm>
              <a:off x="3034607" y="37433495"/>
              <a:ext cx="132715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Component failure due to overpressure</a:t>
              </a:r>
              <a:endParaRPr lang="en-US" sz="1000">
                <a:latin typeface="Trebuchet MS" pitchFamily="34" charset="0"/>
              </a:endParaRPr>
            </a:p>
          </p:txBody>
        </p:sp>
        <p:sp>
          <p:nvSpPr>
            <p:cNvPr id="1364" name="Rectangle 56"/>
            <p:cNvSpPr>
              <a:spLocks noChangeArrowheads="1"/>
            </p:cNvSpPr>
            <p:nvPr/>
          </p:nvSpPr>
          <p:spPr bwMode="auto">
            <a:xfrm>
              <a:off x="6800157" y="37435083"/>
              <a:ext cx="1189037"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Storage tank drained to empty</a:t>
              </a:r>
              <a:endParaRPr lang="en-US" sz="1000">
                <a:latin typeface="Trebuchet MS" pitchFamily="34" charset="0"/>
              </a:endParaRPr>
            </a:p>
          </p:txBody>
        </p:sp>
        <p:sp>
          <p:nvSpPr>
            <p:cNvPr id="1365" name="Rectangle 57"/>
            <p:cNvSpPr>
              <a:spLocks noChangeArrowheads="1"/>
            </p:cNvSpPr>
            <p:nvPr/>
          </p:nvSpPr>
          <p:spPr bwMode="auto">
            <a:xfrm>
              <a:off x="8113019" y="37435083"/>
              <a:ext cx="855663"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Tank purged incorrectly</a:t>
              </a:r>
              <a:endParaRPr lang="en-US" sz="1000">
                <a:latin typeface="Trebuchet MS" pitchFamily="34" charset="0"/>
              </a:endParaRPr>
            </a:p>
          </p:txBody>
        </p:sp>
        <p:sp>
          <p:nvSpPr>
            <p:cNvPr id="1366" name="Rectangle 58"/>
            <p:cNvSpPr>
              <a:spLocks noChangeArrowheads="1"/>
            </p:cNvSpPr>
            <p:nvPr/>
          </p:nvSpPr>
          <p:spPr bwMode="auto">
            <a:xfrm>
              <a:off x="9103619" y="37435083"/>
              <a:ext cx="6858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Burst disc deployed</a:t>
              </a:r>
              <a:endParaRPr lang="en-US" sz="1000">
                <a:latin typeface="Trebuchet MS" pitchFamily="34" charset="0"/>
              </a:endParaRPr>
            </a:p>
          </p:txBody>
        </p:sp>
        <p:cxnSp>
          <p:nvCxnSpPr>
            <p:cNvPr id="1367" name="AutoShape 59"/>
            <p:cNvCxnSpPr>
              <a:cxnSpLocks noChangeShapeType="1"/>
              <a:stCxn id="1355" idx="2"/>
              <a:endCxn id="1356" idx="0"/>
            </p:cNvCxnSpPr>
            <p:nvPr/>
          </p:nvCxnSpPr>
          <p:spPr bwMode="auto">
            <a:xfrm rot="5400000">
              <a:off x="4386810" y="35076009"/>
              <a:ext cx="288032" cy="1671637"/>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68" name="AutoShape 60"/>
            <p:cNvCxnSpPr>
              <a:cxnSpLocks noChangeShapeType="1"/>
              <a:stCxn id="1355" idx="2"/>
              <a:endCxn id="1358" idx="0"/>
            </p:cNvCxnSpPr>
            <p:nvPr/>
          </p:nvCxnSpPr>
          <p:spPr bwMode="auto">
            <a:xfrm rot="16200000" flipH="1">
              <a:off x="6908553" y="34225902"/>
              <a:ext cx="288032" cy="3371850"/>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69" name="AutoShape 61"/>
            <p:cNvCxnSpPr>
              <a:cxnSpLocks noChangeShapeType="1"/>
              <a:stCxn id="1356" idx="2"/>
              <a:endCxn id="1359" idx="0"/>
            </p:cNvCxnSpPr>
            <p:nvPr/>
          </p:nvCxnSpPr>
          <p:spPr bwMode="auto">
            <a:xfrm rot="5400000">
              <a:off x="3574047" y="36614953"/>
              <a:ext cx="241920" cy="1588"/>
            </a:xfrm>
            <a:prstGeom prst="straightConnector1">
              <a:avLst/>
            </a:prstGeom>
            <a:noFill/>
            <a:ln w="12700">
              <a:solidFill>
                <a:schemeClr val="tx1"/>
              </a:solidFill>
              <a:round/>
              <a:headEnd/>
              <a:tailEnd type="arrow" w="med" len="med"/>
            </a:ln>
            <a:effectLst>
              <a:outerShdw blurRad="63500" sx="102000" sy="102000" algn="ctr" rotWithShape="0">
                <a:prstClr val="black">
                  <a:alpha val="40000"/>
                </a:prstClr>
              </a:outerShdw>
            </a:effectLst>
          </p:spPr>
        </p:cxnSp>
        <p:cxnSp>
          <p:nvCxnSpPr>
            <p:cNvPr id="1370" name="AutoShape 62"/>
            <p:cNvCxnSpPr>
              <a:cxnSpLocks noChangeShapeType="1"/>
              <a:stCxn id="1357" idx="2"/>
              <a:endCxn id="1360" idx="0"/>
            </p:cNvCxnSpPr>
            <p:nvPr/>
          </p:nvCxnSpPr>
          <p:spPr bwMode="auto">
            <a:xfrm rot="5400000">
              <a:off x="7272129" y="36614160"/>
              <a:ext cx="241920" cy="1587"/>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1" name="AutoShape 63"/>
            <p:cNvCxnSpPr>
              <a:cxnSpLocks noChangeShapeType="1"/>
              <a:stCxn id="1359" idx="3"/>
              <a:endCxn id="1393" idx="1"/>
            </p:cNvCxnSpPr>
            <p:nvPr/>
          </p:nvCxnSpPr>
          <p:spPr bwMode="auto">
            <a:xfrm>
              <a:off x="4418907" y="36954988"/>
              <a:ext cx="357187" cy="0"/>
            </a:xfrm>
            <a:prstGeom prst="straightConnector1">
              <a:avLst/>
            </a:prstGeom>
            <a:noFill/>
            <a:ln w="12700">
              <a:solidFill>
                <a:schemeClr val="tx1"/>
              </a:solidFill>
              <a:round/>
              <a:headEnd/>
              <a:tailEnd type="arrow" w="med" len="med"/>
            </a:ln>
            <a:effectLst>
              <a:outerShdw blurRad="63500" sx="102000" sy="102000" algn="ctr" rotWithShape="0">
                <a:prstClr val="black">
                  <a:alpha val="40000"/>
                </a:prstClr>
              </a:outerShdw>
            </a:effectLst>
          </p:spPr>
        </p:cxnSp>
        <p:cxnSp>
          <p:nvCxnSpPr>
            <p:cNvPr id="1372" name="AutoShape 64"/>
            <p:cNvCxnSpPr>
              <a:cxnSpLocks noChangeShapeType="1"/>
              <a:stCxn id="1360" idx="1"/>
              <a:endCxn id="1393" idx="3"/>
            </p:cNvCxnSpPr>
            <p:nvPr/>
          </p:nvCxnSpPr>
          <p:spPr bwMode="auto">
            <a:xfrm rot="10800000">
              <a:off x="6376294" y="36954988"/>
              <a:ext cx="331788" cy="0"/>
            </a:xfrm>
            <a:prstGeom prst="straightConnector1">
              <a:avLst/>
            </a:prstGeom>
            <a:noFill/>
            <a:ln w="12700">
              <a:solidFill>
                <a:schemeClr val="tx1"/>
              </a:solidFill>
              <a:round/>
              <a:headEnd/>
              <a:tailEnd type="arrow" w="med" len="med"/>
            </a:ln>
            <a:effectLst>
              <a:outerShdw blurRad="63500" sx="102000" sy="102000" algn="ctr" rotWithShape="0">
                <a:prstClr val="black">
                  <a:alpha val="40000"/>
                </a:prstClr>
              </a:outerShdw>
            </a:effectLst>
          </p:spPr>
        </p:cxnSp>
        <p:cxnSp>
          <p:nvCxnSpPr>
            <p:cNvPr id="1373" name="AutoShape 65"/>
            <p:cNvCxnSpPr>
              <a:cxnSpLocks noChangeShapeType="1"/>
              <a:stCxn id="1359" idx="2"/>
              <a:endCxn id="1361" idx="0"/>
            </p:cNvCxnSpPr>
            <p:nvPr/>
          </p:nvCxnSpPr>
          <p:spPr bwMode="auto">
            <a:xfrm rot="5400000">
              <a:off x="2404432" y="36142920"/>
              <a:ext cx="259432" cy="2321719"/>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4" name="AutoShape 66"/>
            <p:cNvCxnSpPr>
              <a:cxnSpLocks noChangeShapeType="1"/>
              <a:stCxn id="1359" idx="2"/>
              <a:endCxn id="1362" idx="0"/>
            </p:cNvCxnSpPr>
            <p:nvPr/>
          </p:nvCxnSpPr>
          <p:spPr bwMode="auto">
            <a:xfrm rot="5400000">
              <a:off x="2906479" y="36644967"/>
              <a:ext cx="259432" cy="1317625"/>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5" name="AutoShape 67"/>
            <p:cNvCxnSpPr>
              <a:cxnSpLocks noChangeShapeType="1"/>
              <a:stCxn id="1359" idx="2"/>
              <a:endCxn id="1363" idx="0"/>
            </p:cNvCxnSpPr>
            <p:nvPr/>
          </p:nvCxnSpPr>
          <p:spPr bwMode="auto">
            <a:xfrm rot="16200000" flipH="1">
              <a:off x="3566878" y="37302191"/>
              <a:ext cx="259432" cy="3175"/>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6" name="AutoShape 68"/>
            <p:cNvCxnSpPr>
              <a:cxnSpLocks noChangeShapeType="1"/>
              <a:stCxn id="1355" idx="2"/>
              <a:endCxn id="1357" idx="0"/>
            </p:cNvCxnSpPr>
            <p:nvPr/>
          </p:nvCxnSpPr>
          <p:spPr bwMode="auto">
            <a:xfrm rot="16200000" flipH="1">
              <a:off x="6236247" y="34898208"/>
              <a:ext cx="288032" cy="202723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7" name="AutoShape 69"/>
            <p:cNvCxnSpPr>
              <a:cxnSpLocks noChangeShapeType="1"/>
              <a:stCxn id="1360" idx="2"/>
              <a:endCxn id="1364" idx="0"/>
            </p:cNvCxnSpPr>
            <p:nvPr/>
          </p:nvCxnSpPr>
          <p:spPr bwMode="auto">
            <a:xfrm rot="16200000" flipH="1">
              <a:off x="7262975" y="37303382"/>
              <a:ext cx="261020" cy="2381"/>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8" name="AutoShape 70"/>
            <p:cNvCxnSpPr>
              <a:cxnSpLocks noChangeShapeType="1"/>
              <a:stCxn id="1360" idx="2"/>
              <a:endCxn id="1365" idx="0"/>
            </p:cNvCxnSpPr>
            <p:nvPr/>
          </p:nvCxnSpPr>
          <p:spPr bwMode="auto">
            <a:xfrm rot="16200000" flipH="1">
              <a:off x="7836063" y="36730295"/>
              <a:ext cx="261020" cy="1148556"/>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79" name="AutoShape 71"/>
            <p:cNvCxnSpPr>
              <a:cxnSpLocks noChangeShapeType="1"/>
              <a:stCxn id="1360" idx="2"/>
              <a:endCxn id="1366" idx="0"/>
            </p:cNvCxnSpPr>
            <p:nvPr/>
          </p:nvCxnSpPr>
          <p:spPr bwMode="auto">
            <a:xfrm rot="16200000" flipH="1">
              <a:off x="8288897" y="36277461"/>
              <a:ext cx="261020" cy="2054224"/>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380" name="AutoShape 75"/>
            <p:cNvSpPr>
              <a:spLocks noChangeArrowheads="1"/>
            </p:cNvSpPr>
            <p:nvPr/>
          </p:nvSpPr>
          <p:spPr bwMode="auto">
            <a:xfrm>
              <a:off x="1108969" y="38080773"/>
              <a:ext cx="533400" cy="533400"/>
            </a:xfrm>
            <a:prstGeom prst="diamond">
              <a:avLst/>
            </a:prstGeom>
            <a:solidFill>
              <a:srgbClr val="FF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B1</a:t>
              </a:r>
              <a:endParaRPr lang="en-US" sz="1000" b="1" i="1"/>
            </a:p>
          </p:txBody>
        </p:sp>
        <p:sp>
          <p:nvSpPr>
            <p:cNvPr id="1381" name="AutoShape 76"/>
            <p:cNvSpPr>
              <a:spLocks noChangeArrowheads="1"/>
            </p:cNvSpPr>
            <p:nvPr/>
          </p:nvSpPr>
          <p:spPr bwMode="auto">
            <a:xfrm>
              <a:off x="2107507" y="38080773"/>
              <a:ext cx="533400" cy="533400"/>
            </a:xfrm>
            <a:prstGeom prst="diamond">
              <a:avLst/>
            </a:prstGeom>
            <a:solidFill>
              <a:srgbClr val="FF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B2</a:t>
              </a:r>
              <a:endParaRPr lang="en-US" sz="1000" b="1" i="1"/>
            </a:p>
          </p:txBody>
        </p:sp>
        <p:sp>
          <p:nvSpPr>
            <p:cNvPr id="1382" name="AutoShape 77"/>
            <p:cNvSpPr>
              <a:spLocks noChangeArrowheads="1"/>
            </p:cNvSpPr>
            <p:nvPr/>
          </p:nvSpPr>
          <p:spPr bwMode="auto">
            <a:xfrm>
              <a:off x="3431482" y="38080773"/>
              <a:ext cx="533400" cy="533400"/>
            </a:xfrm>
            <a:prstGeom prst="diamond">
              <a:avLst/>
            </a:prstGeom>
            <a:solidFill>
              <a:srgbClr val="FF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B3</a:t>
              </a:r>
              <a:endParaRPr lang="en-US" sz="1000" b="1" i="1"/>
            </a:p>
          </p:txBody>
        </p:sp>
        <p:sp>
          <p:nvSpPr>
            <p:cNvPr id="1383" name="AutoShape 78"/>
            <p:cNvSpPr>
              <a:spLocks noChangeArrowheads="1"/>
            </p:cNvSpPr>
            <p:nvPr/>
          </p:nvSpPr>
          <p:spPr bwMode="auto">
            <a:xfrm>
              <a:off x="7127182" y="38080773"/>
              <a:ext cx="533400" cy="533400"/>
            </a:xfrm>
            <a:prstGeom prst="diamond">
              <a:avLst/>
            </a:prstGeom>
            <a:solidFill>
              <a:srgbClr val="CC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D1</a:t>
              </a:r>
              <a:endParaRPr lang="en-US" sz="1000" b="1" i="1"/>
            </a:p>
          </p:txBody>
        </p:sp>
        <p:sp>
          <p:nvSpPr>
            <p:cNvPr id="1384" name="AutoShape 79"/>
            <p:cNvSpPr>
              <a:spLocks noChangeArrowheads="1"/>
            </p:cNvSpPr>
            <p:nvPr/>
          </p:nvSpPr>
          <p:spPr bwMode="auto">
            <a:xfrm>
              <a:off x="8278119" y="38080773"/>
              <a:ext cx="533400" cy="533400"/>
            </a:xfrm>
            <a:prstGeom prst="diamond">
              <a:avLst/>
            </a:prstGeom>
            <a:solidFill>
              <a:srgbClr val="CC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D2</a:t>
              </a:r>
              <a:endParaRPr lang="en-US" sz="1000" b="1" i="1"/>
            </a:p>
          </p:txBody>
        </p:sp>
        <p:sp>
          <p:nvSpPr>
            <p:cNvPr id="1385" name="AutoShape 81"/>
            <p:cNvSpPr>
              <a:spLocks noChangeArrowheads="1"/>
            </p:cNvSpPr>
            <p:nvPr/>
          </p:nvSpPr>
          <p:spPr bwMode="auto">
            <a:xfrm>
              <a:off x="8473382" y="36640663"/>
              <a:ext cx="533400" cy="533400"/>
            </a:xfrm>
            <a:prstGeom prst="diamond">
              <a:avLst/>
            </a:prstGeom>
            <a:solidFill>
              <a:srgbClr val="CCECFF"/>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A1</a:t>
              </a:r>
            </a:p>
          </p:txBody>
        </p:sp>
        <p:cxnSp>
          <p:nvCxnSpPr>
            <p:cNvPr id="1386" name="AutoShape 82"/>
            <p:cNvCxnSpPr>
              <a:cxnSpLocks noChangeShapeType="1"/>
              <a:stCxn id="1358" idx="2"/>
              <a:endCxn id="1385" idx="0"/>
            </p:cNvCxnSpPr>
            <p:nvPr/>
          </p:nvCxnSpPr>
          <p:spPr bwMode="auto">
            <a:xfrm rot="16200000" flipH="1">
              <a:off x="8665953" y="36566534"/>
              <a:ext cx="146670" cy="158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87" name="AutoShape 83"/>
            <p:cNvCxnSpPr>
              <a:cxnSpLocks noChangeShapeType="1"/>
              <a:stCxn id="1361" idx="2"/>
              <a:endCxn id="1380" idx="0"/>
            </p:cNvCxnSpPr>
            <p:nvPr/>
          </p:nvCxnSpPr>
          <p:spPr bwMode="auto">
            <a:xfrm rot="16200000" flipH="1">
              <a:off x="1269914" y="37975018"/>
              <a:ext cx="209128" cy="2381"/>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88" name="AutoShape 84"/>
            <p:cNvCxnSpPr>
              <a:cxnSpLocks noChangeShapeType="1"/>
              <a:stCxn id="1362" idx="2"/>
              <a:endCxn id="1381" idx="0"/>
            </p:cNvCxnSpPr>
            <p:nvPr/>
          </p:nvCxnSpPr>
          <p:spPr bwMode="auto">
            <a:xfrm rot="5400000">
              <a:off x="2271231" y="37974622"/>
              <a:ext cx="209128" cy="3175"/>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89" name="AutoShape 85"/>
            <p:cNvCxnSpPr>
              <a:cxnSpLocks noChangeShapeType="1"/>
              <a:stCxn id="1363" idx="2"/>
              <a:endCxn id="1382" idx="0"/>
            </p:cNvCxnSpPr>
            <p:nvPr/>
          </p:nvCxnSpPr>
          <p:spPr bwMode="auto">
            <a:xfrm rot="5400000">
              <a:off x="3593618" y="37976209"/>
              <a:ext cx="209128" cy="1588"/>
            </a:xfrm>
            <a:prstGeom prst="straightConnector1">
              <a:avLst/>
            </a:prstGeom>
            <a:noFill/>
            <a:ln w="12700">
              <a:solidFill>
                <a:schemeClr val="tx1"/>
              </a:solidFill>
              <a:round/>
              <a:headEnd/>
              <a:tailEnd type="arrow" w="med" len="med"/>
            </a:ln>
            <a:effectLst>
              <a:outerShdw blurRad="63500" sx="102000" sy="102000" algn="ctr" rotWithShape="0">
                <a:prstClr val="black">
                  <a:alpha val="40000"/>
                </a:prstClr>
              </a:outerShdw>
            </a:effectLst>
          </p:spPr>
        </p:cxnSp>
        <p:cxnSp>
          <p:nvCxnSpPr>
            <p:cNvPr id="1390" name="AutoShape 86"/>
            <p:cNvCxnSpPr>
              <a:cxnSpLocks noChangeShapeType="1"/>
              <a:stCxn id="1364" idx="2"/>
              <a:endCxn id="1383" idx="0"/>
            </p:cNvCxnSpPr>
            <p:nvPr/>
          </p:nvCxnSpPr>
          <p:spPr bwMode="auto">
            <a:xfrm rot="5400000">
              <a:off x="7290509" y="37976606"/>
              <a:ext cx="207540" cy="794"/>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91" name="AutoShape 87"/>
            <p:cNvCxnSpPr>
              <a:cxnSpLocks noChangeShapeType="1"/>
              <a:stCxn id="1365" idx="2"/>
              <a:endCxn id="1384" idx="0"/>
            </p:cNvCxnSpPr>
            <p:nvPr/>
          </p:nvCxnSpPr>
          <p:spPr bwMode="auto">
            <a:xfrm rot="16200000" flipH="1">
              <a:off x="8439065" y="37975019"/>
              <a:ext cx="207540" cy="396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392" name="AutoShape 88"/>
            <p:cNvCxnSpPr>
              <a:cxnSpLocks noChangeShapeType="1"/>
              <a:stCxn id="1366" idx="2"/>
              <a:endCxn id="1382" idx="2"/>
            </p:cNvCxnSpPr>
            <p:nvPr/>
          </p:nvCxnSpPr>
          <p:spPr bwMode="auto">
            <a:xfrm rot="5400000">
              <a:off x="6201881" y="35369535"/>
              <a:ext cx="740940" cy="5748337"/>
            </a:xfrm>
            <a:prstGeom prst="bentConnector3">
              <a:avLst>
                <a:gd name="adj1" fmla="val 130853"/>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393" name="AutoShape 89"/>
            <p:cNvSpPr>
              <a:spLocks noChangeArrowheads="1"/>
            </p:cNvSpPr>
            <p:nvPr/>
          </p:nvSpPr>
          <p:spPr bwMode="auto">
            <a:xfrm>
              <a:off x="4776094" y="36735913"/>
              <a:ext cx="1600200" cy="438150"/>
            </a:xfrm>
            <a:prstGeom prst="octagon">
              <a:avLst>
                <a:gd name="adj" fmla="val 29287"/>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anchor="ctr"/>
            <a:lstStyle/>
            <a:p>
              <a:pPr algn="ctr"/>
              <a:r>
                <a:rPr lang="en-CA" sz="1000">
                  <a:latin typeface="Trebuchet MS" pitchFamily="34" charset="0"/>
                </a:rPr>
                <a:t>Combustible mixture achieved (4.0%-75.0%)</a:t>
              </a:r>
              <a:endParaRPr lang="en-US" sz="1000">
                <a:latin typeface="Trebuchet MS" pitchFamily="34" charset="0"/>
              </a:endParaRPr>
            </a:p>
          </p:txBody>
        </p:sp>
        <p:sp>
          <p:nvSpPr>
            <p:cNvPr id="1394" name="Rectangle 90"/>
            <p:cNvSpPr>
              <a:spLocks noChangeArrowheads="1"/>
            </p:cNvSpPr>
            <p:nvPr/>
          </p:nvSpPr>
          <p:spPr bwMode="auto">
            <a:xfrm>
              <a:off x="4531619" y="37433495"/>
              <a:ext cx="12192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b="1" i="1">
                  <a:latin typeface="Trebuchet MS" pitchFamily="34" charset="0"/>
                </a:rPr>
                <a:t>CGD </a:t>
              </a:r>
              <a:r>
                <a:rPr lang="en-CA" sz="1000">
                  <a:latin typeface="Trebuchet MS" pitchFamily="34" charset="0"/>
                </a:rPr>
                <a:t>fails to trigger building alarm</a:t>
              </a:r>
              <a:endParaRPr lang="en-US" sz="1000">
                <a:latin typeface="Trebuchet MS" pitchFamily="34" charset="0"/>
              </a:endParaRPr>
            </a:p>
          </p:txBody>
        </p:sp>
        <p:cxnSp>
          <p:nvCxnSpPr>
            <p:cNvPr id="1395" name="AutoShape 91"/>
            <p:cNvCxnSpPr>
              <a:cxnSpLocks noChangeShapeType="1"/>
              <a:stCxn id="1393" idx="2"/>
              <a:endCxn id="1394" idx="0"/>
            </p:cNvCxnSpPr>
            <p:nvPr/>
          </p:nvCxnSpPr>
          <p:spPr bwMode="auto">
            <a:xfrm rot="5400000">
              <a:off x="5564880" y="36750402"/>
              <a:ext cx="259432" cy="1106754"/>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396" name="AutoShape 92"/>
            <p:cNvSpPr>
              <a:spLocks noChangeArrowheads="1"/>
            </p:cNvSpPr>
            <p:nvPr/>
          </p:nvSpPr>
          <p:spPr bwMode="auto">
            <a:xfrm>
              <a:off x="4872932" y="38080773"/>
              <a:ext cx="533400" cy="533400"/>
            </a:xfrm>
            <a:prstGeom prst="diamond">
              <a:avLst/>
            </a:prstGeom>
            <a:solidFill>
              <a:srgbClr val="FFCC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C1</a:t>
              </a:r>
              <a:endParaRPr lang="en-US" sz="1000" b="1" i="1"/>
            </a:p>
          </p:txBody>
        </p:sp>
        <p:cxnSp>
          <p:nvCxnSpPr>
            <p:cNvPr id="1397" name="AutoShape 93"/>
            <p:cNvCxnSpPr>
              <a:cxnSpLocks noChangeShapeType="1"/>
              <a:stCxn id="1394" idx="2"/>
              <a:endCxn id="1396" idx="0"/>
            </p:cNvCxnSpPr>
            <p:nvPr/>
          </p:nvCxnSpPr>
          <p:spPr bwMode="auto">
            <a:xfrm rot="5400000">
              <a:off x="5035862" y="37975416"/>
              <a:ext cx="209128" cy="1587"/>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398" name="Rectangle 94"/>
            <p:cNvSpPr>
              <a:spLocks noChangeArrowheads="1"/>
            </p:cNvSpPr>
            <p:nvPr/>
          </p:nvSpPr>
          <p:spPr bwMode="auto">
            <a:xfrm>
              <a:off x="5827019" y="37433495"/>
              <a:ext cx="815975"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Ventilation system fails</a:t>
              </a:r>
              <a:endParaRPr lang="en-US" sz="1000">
                <a:latin typeface="Trebuchet MS" pitchFamily="34" charset="0"/>
              </a:endParaRPr>
            </a:p>
          </p:txBody>
        </p:sp>
        <p:sp>
          <p:nvSpPr>
            <p:cNvPr id="1399" name="AutoShape 95"/>
            <p:cNvSpPr>
              <a:spLocks noChangeArrowheads="1"/>
            </p:cNvSpPr>
            <p:nvPr/>
          </p:nvSpPr>
          <p:spPr bwMode="auto">
            <a:xfrm>
              <a:off x="5971482" y="38080773"/>
              <a:ext cx="533400" cy="533400"/>
            </a:xfrm>
            <a:prstGeom prst="diamond">
              <a:avLst/>
            </a:prstGeom>
            <a:solidFill>
              <a:srgbClr val="FFCC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C2</a:t>
              </a:r>
              <a:endParaRPr lang="en-US" sz="1000" b="1" i="1"/>
            </a:p>
          </p:txBody>
        </p:sp>
        <p:cxnSp>
          <p:nvCxnSpPr>
            <p:cNvPr id="1400" name="AutoShape 96"/>
            <p:cNvCxnSpPr>
              <a:cxnSpLocks noChangeShapeType="1"/>
              <a:stCxn id="1398" idx="2"/>
              <a:endCxn id="1399" idx="0"/>
            </p:cNvCxnSpPr>
            <p:nvPr/>
          </p:nvCxnSpPr>
          <p:spPr bwMode="auto">
            <a:xfrm rot="16200000" flipH="1">
              <a:off x="6132030" y="37974621"/>
              <a:ext cx="209128" cy="3175"/>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01" name="AutoShape 97"/>
            <p:cNvCxnSpPr>
              <a:cxnSpLocks noChangeShapeType="1"/>
              <a:stCxn id="1393" idx="2"/>
              <a:endCxn id="1398" idx="0"/>
            </p:cNvCxnSpPr>
            <p:nvPr/>
          </p:nvCxnSpPr>
          <p:spPr bwMode="auto">
            <a:xfrm rot="5400000">
              <a:off x="6111774" y="37297296"/>
              <a:ext cx="259432" cy="12966"/>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grpSp>
      <p:grpSp>
        <p:nvGrpSpPr>
          <p:cNvPr id="1476" name="Group 1475"/>
          <p:cNvGrpSpPr/>
          <p:nvPr/>
        </p:nvGrpSpPr>
        <p:grpSpPr>
          <a:xfrm>
            <a:off x="1386731" y="35805862"/>
            <a:ext cx="7848600" cy="2704355"/>
            <a:chOff x="1386459" y="39190238"/>
            <a:chExt cx="7848600" cy="2704355"/>
          </a:xfrm>
        </p:grpSpPr>
        <p:sp>
          <p:nvSpPr>
            <p:cNvPr id="1437" name="Rectangle 46"/>
            <p:cNvSpPr>
              <a:spLocks noChangeArrowheads="1"/>
            </p:cNvSpPr>
            <p:nvPr/>
          </p:nvSpPr>
          <p:spPr bwMode="auto">
            <a:xfrm>
              <a:off x="4647184" y="39190238"/>
              <a:ext cx="1397000" cy="514350"/>
            </a:xfrm>
            <a:prstGeom prst="rect">
              <a:avLst/>
            </a:prstGeom>
            <a:solidFill>
              <a:srgbClr val="FFFFFF"/>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400" b="1" dirty="0">
                  <a:latin typeface="Trebuchet MS" pitchFamily="34" charset="0"/>
                </a:rPr>
                <a:t>Balloon Cannot be Filled</a:t>
              </a:r>
              <a:endParaRPr lang="en-US" sz="1400" b="1" baseline="-25000" dirty="0">
                <a:latin typeface="Trebuchet MS" pitchFamily="34" charset="0"/>
              </a:endParaRPr>
            </a:p>
          </p:txBody>
        </p:sp>
        <p:sp>
          <p:nvSpPr>
            <p:cNvPr id="1438" name="Rectangle 47"/>
            <p:cNvSpPr>
              <a:spLocks noChangeArrowheads="1"/>
            </p:cNvSpPr>
            <p:nvPr/>
          </p:nvSpPr>
          <p:spPr bwMode="auto">
            <a:xfrm>
              <a:off x="4129659" y="39992620"/>
              <a:ext cx="9906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Hydrogen tank near empty</a:t>
              </a:r>
              <a:endParaRPr lang="en-US" sz="1000">
                <a:latin typeface="Trebuchet MS" pitchFamily="34" charset="0"/>
              </a:endParaRPr>
            </a:p>
          </p:txBody>
        </p:sp>
        <p:sp>
          <p:nvSpPr>
            <p:cNvPr id="1439" name="Rectangle 48"/>
            <p:cNvSpPr>
              <a:spLocks noChangeArrowheads="1"/>
            </p:cNvSpPr>
            <p:nvPr/>
          </p:nvSpPr>
          <p:spPr bwMode="auto">
            <a:xfrm>
              <a:off x="8220647" y="39992620"/>
              <a:ext cx="1014412"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Back up Helium not available</a:t>
              </a:r>
              <a:endParaRPr lang="en-US" sz="1000">
                <a:latin typeface="Trebuchet MS" pitchFamily="34" charset="0"/>
              </a:endParaRPr>
            </a:p>
          </p:txBody>
        </p:sp>
        <p:sp>
          <p:nvSpPr>
            <p:cNvPr id="1440" name="Rectangle 49"/>
            <p:cNvSpPr>
              <a:spLocks noChangeArrowheads="1"/>
            </p:cNvSpPr>
            <p:nvPr/>
          </p:nvSpPr>
          <p:spPr bwMode="auto">
            <a:xfrm>
              <a:off x="1843659" y="39992620"/>
              <a:ext cx="1158875"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Dispensing system inoperable</a:t>
              </a:r>
              <a:endParaRPr lang="en-US" sz="1000">
                <a:latin typeface="Trebuchet MS" pitchFamily="34" charset="0"/>
              </a:endParaRPr>
            </a:p>
          </p:txBody>
        </p:sp>
        <p:sp>
          <p:nvSpPr>
            <p:cNvPr id="1441" name="Rectangle 51"/>
            <p:cNvSpPr>
              <a:spLocks noChangeArrowheads="1"/>
            </p:cNvSpPr>
            <p:nvPr/>
          </p:nvSpPr>
          <p:spPr bwMode="auto">
            <a:xfrm>
              <a:off x="1386459" y="40735619"/>
              <a:ext cx="12192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Dispensing system locked-out</a:t>
              </a:r>
              <a:endParaRPr lang="en-US" sz="1000">
                <a:latin typeface="Trebuchet MS" pitchFamily="34" charset="0"/>
              </a:endParaRPr>
            </a:p>
          </p:txBody>
        </p:sp>
        <p:cxnSp>
          <p:nvCxnSpPr>
            <p:cNvPr id="1442" name="AutoShape 59"/>
            <p:cNvCxnSpPr>
              <a:cxnSpLocks noChangeShapeType="1"/>
              <a:stCxn id="1437" idx="2"/>
              <a:endCxn id="1438" idx="0"/>
            </p:cNvCxnSpPr>
            <p:nvPr/>
          </p:nvCxnSpPr>
          <p:spPr bwMode="auto">
            <a:xfrm rot="5400000">
              <a:off x="4841306" y="39488242"/>
              <a:ext cx="288032" cy="720725"/>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43" name="AutoShape 60"/>
            <p:cNvCxnSpPr>
              <a:cxnSpLocks noChangeShapeType="1"/>
              <a:stCxn id="1437" idx="2"/>
              <a:endCxn id="1440" idx="0"/>
            </p:cNvCxnSpPr>
            <p:nvPr/>
          </p:nvCxnSpPr>
          <p:spPr bwMode="auto">
            <a:xfrm rot="5400000">
              <a:off x="3740375" y="38387311"/>
              <a:ext cx="288032" cy="2922587"/>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44" name="AutoShape 61"/>
            <p:cNvCxnSpPr>
              <a:cxnSpLocks noChangeShapeType="1"/>
              <a:stCxn id="1440" idx="2"/>
              <a:endCxn id="1441" idx="0"/>
            </p:cNvCxnSpPr>
            <p:nvPr/>
          </p:nvCxnSpPr>
          <p:spPr bwMode="auto">
            <a:xfrm rot="5400000">
              <a:off x="2057154" y="40369675"/>
              <a:ext cx="304849" cy="42703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45" name="AutoShape 66"/>
            <p:cNvCxnSpPr>
              <a:cxnSpLocks noChangeShapeType="1"/>
              <a:stCxn id="1441" idx="2"/>
              <a:endCxn id="1447" idx="0"/>
            </p:cNvCxnSpPr>
            <p:nvPr/>
          </p:nvCxnSpPr>
          <p:spPr bwMode="auto">
            <a:xfrm rot="16200000" flipH="1">
              <a:off x="1903141" y="41266687"/>
              <a:ext cx="187424" cy="158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46" name="AutoShape 68"/>
            <p:cNvCxnSpPr>
              <a:cxnSpLocks noChangeShapeType="1"/>
              <a:stCxn id="1437" idx="2"/>
              <a:endCxn id="1439" idx="0"/>
            </p:cNvCxnSpPr>
            <p:nvPr/>
          </p:nvCxnSpPr>
          <p:spPr bwMode="auto">
            <a:xfrm rot="16200000" flipH="1">
              <a:off x="6892752" y="38157519"/>
              <a:ext cx="288032" cy="3382169"/>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47" name="AutoShape 76"/>
            <p:cNvSpPr>
              <a:spLocks noChangeArrowheads="1"/>
            </p:cNvSpPr>
            <p:nvPr/>
          </p:nvSpPr>
          <p:spPr bwMode="auto">
            <a:xfrm>
              <a:off x="1730947" y="41361193"/>
              <a:ext cx="533400" cy="533400"/>
            </a:xfrm>
            <a:prstGeom prst="diamond">
              <a:avLst/>
            </a:prstGeom>
            <a:solidFill>
              <a:srgbClr val="CCECFF"/>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A1</a:t>
              </a:r>
              <a:endParaRPr lang="en-US" sz="1000" b="1" i="1"/>
            </a:p>
          </p:txBody>
        </p:sp>
        <p:sp>
          <p:nvSpPr>
            <p:cNvPr id="1448" name="Rectangle 101"/>
            <p:cNvSpPr>
              <a:spLocks noChangeArrowheads="1"/>
            </p:cNvSpPr>
            <p:nvPr/>
          </p:nvSpPr>
          <p:spPr bwMode="auto">
            <a:xfrm>
              <a:off x="2681859" y="40735619"/>
              <a:ext cx="7620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No power</a:t>
              </a:r>
            </a:p>
            <a:p>
              <a:pPr algn="ctr" defTabSz="1358900"/>
              <a:r>
                <a:rPr lang="en-CA" sz="1000">
                  <a:latin typeface="Trebuchet MS" pitchFamily="34" charset="0"/>
                </a:rPr>
                <a:t>to building</a:t>
              </a:r>
              <a:endParaRPr lang="en-US" sz="1000">
                <a:latin typeface="Trebuchet MS" pitchFamily="34" charset="0"/>
              </a:endParaRPr>
            </a:p>
          </p:txBody>
        </p:sp>
        <p:sp>
          <p:nvSpPr>
            <p:cNvPr id="1449" name="Rectangle 102"/>
            <p:cNvSpPr>
              <a:spLocks noChangeArrowheads="1"/>
            </p:cNvSpPr>
            <p:nvPr/>
          </p:nvSpPr>
          <p:spPr bwMode="auto">
            <a:xfrm>
              <a:off x="5882259" y="40735619"/>
              <a:ext cx="10668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Solenoid valves inoperable</a:t>
              </a:r>
              <a:endParaRPr lang="en-US" sz="1000">
                <a:latin typeface="Trebuchet MS" pitchFamily="34" charset="0"/>
              </a:endParaRPr>
            </a:p>
          </p:txBody>
        </p:sp>
        <p:cxnSp>
          <p:nvCxnSpPr>
            <p:cNvPr id="1450" name="AutoShape 103"/>
            <p:cNvCxnSpPr>
              <a:cxnSpLocks noChangeShapeType="1"/>
              <a:stCxn id="1440" idx="2"/>
              <a:endCxn id="1448" idx="0"/>
            </p:cNvCxnSpPr>
            <p:nvPr/>
          </p:nvCxnSpPr>
          <p:spPr bwMode="auto">
            <a:xfrm rot="16200000" flipH="1">
              <a:off x="2590554" y="40263313"/>
              <a:ext cx="304849" cy="639762"/>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51" name="AutoShape 104"/>
            <p:cNvCxnSpPr>
              <a:cxnSpLocks noChangeShapeType="1"/>
              <a:stCxn id="1456" idx="2"/>
              <a:endCxn id="1449" idx="0"/>
            </p:cNvCxnSpPr>
            <p:nvPr/>
          </p:nvCxnSpPr>
          <p:spPr bwMode="auto">
            <a:xfrm rot="5400000">
              <a:off x="6510885" y="40335544"/>
              <a:ext cx="304849" cy="495300"/>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52" name="Rectangle 105"/>
            <p:cNvSpPr>
              <a:spLocks noChangeArrowheads="1"/>
            </p:cNvSpPr>
            <p:nvPr/>
          </p:nvSpPr>
          <p:spPr bwMode="auto">
            <a:xfrm>
              <a:off x="3748659" y="40735619"/>
              <a:ext cx="8382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HOGEN not filling tank</a:t>
              </a:r>
              <a:endParaRPr lang="en-US" sz="1000">
                <a:latin typeface="Trebuchet MS" pitchFamily="34" charset="0"/>
              </a:endParaRPr>
            </a:p>
          </p:txBody>
        </p:sp>
        <p:sp>
          <p:nvSpPr>
            <p:cNvPr id="1453" name="Rectangle 106"/>
            <p:cNvSpPr>
              <a:spLocks noChangeArrowheads="1"/>
            </p:cNvSpPr>
            <p:nvPr/>
          </p:nvSpPr>
          <p:spPr bwMode="auto">
            <a:xfrm>
              <a:off x="4663059" y="40735619"/>
              <a:ext cx="9144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Tank drained during service</a:t>
              </a:r>
              <a:endParaRPr lang="en-US" sz="1000">
                <a:latin typeface="Trebuchet MS" pitchFamily="34" charset="0"/>
              </a:endParaRPr>
            </a:p>
          </p:txBody>
        </p:sp>
        <p:cxnSp>
          <p:nvCxnSpPr>
            <p:cNvPr id="1454" name="AutoShape 107"/>
            <p:cNvCxnSpPr>
              <a:cxnSpLocks noChangeShapeType="1"/>
              <a:stCxn id="1438" idx="2"/>
              <a:endCxn id="1452" idx="0"/>
            </p:cNvCxnSpPr>
            <p:nvPr/>
          </p:nvCxnSpPr>
          <p:spPr bwMode="auto">
            <a:xfrm rot="5400000">
              <a:off x="4243935" y="40354594"/>
              <a:ext cx="304849" cy="457200"/>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55" name="AutoShape 108"/>
            <p:cNvCxnSpPr>
              <a:cxnSpLocks noChangeShapeType="1"/>
              <a:stCxn id="1438" idx="2"/>
              <a:endCxn id="1453" idx="0"/>
            </p:cNvCxnSpPr>
            <p:nvPr/>
          </p:nvCxnSpPr>
          <p:spPr bwMode="auto">
            <a:xfrm rot="16200000" flipH="1">
              <a:off x="4720185" y="40335544"/>
              <a:ext cx="304849" cy="495300"/>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56" name="Rectangle 109"/>
            <p:cNvSpPr>
              <a:spLocks noChangeArrowheads="1"/>
            </p:cNvSpPr>
            <p:nvPr/>
          </p:nvSpPr>
          <p:spPr bwMode="auto">
            <a:xfrm>
              <a:off x="6415659" y="39992620"/>
              <a:ext cx="9906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a:latin typeface="Trebuchet MS" pitchFamily="34" charset="0"/>
                </a:rPr>
                <a:t>Hydrogen lines blocked</a:t>
              </a:r>
              <a:endParaRPr lang="en-US" sz="1000">
                <a:latin typeface="Trebuchet MS" pitchFamily="34" charset="0"/>
              </a:endParaRPr>
            </a:p>
          </p:txBody>
        </p:sp>
        <p:sp>
          <p:nvSpPr>
            <p:cNvPr id="1457" name="Rectangle 110"/>
            <p:cNvSpPr>
              <a:spLocks noChangeArrowheads="1"/>
            </p:cNvSpPr>
            <p:nvPr/>
          </p:nvSpPr>
          <p:spPr bwMode="auto">
            <a:xfrm>
              <a:off x="7025259" y="40735619"/>
              <a:ext cx="1066800" cy="438150"/>
            </a:xfrm>
            <a:prstGeom prst="rect">
              <a:avLst/>
            </a:prstGeom>
            <a:solidFill>
              <a:srgbClr val="EAEAEA"/>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nchor="ctr"/>
            <a:lstStyle/>
            <a:p>
              <a:pPr algn="ctr" defTabSz="1358900"/>
              <a:r>
                <a:rPr lang="en-CA" sz="1000" dirty="0">
                  <a:latin typeface="Trebuchet MS" pitchFamily="34" charset="0"/>
                </a:rPr>
                <a:t>Isolation valve out of sequence</a:t>
              </a:r>
              <a:endParaRPr lang="en-US" sz="1000" dirty="0">
                <a:latin typeface="Trebuchet MS" pitchFamily="34" charset="0"/>
              </a:endParaRPr>
            </a:p>
          </p:txBody>
        </p:sp>
        <p:cxnSp>
          <p:nvCxnSpPr>
            <p:cNvPr id="1458" name="AutoShape 111"/>
            <p:cNvCxnSpPr>
              <a:cxnSpLocks noChangeShapeType="1"/>
              <a:stCxn id="1456" idx="2"/>
              <a:endCxn id="1457" idx="0"/>
            </p:cNvCxnSpPr>
            <p:nvPr/>
          </p:nvCxnSpPr>
          <p:spPr bwMode="auto">
            <a:xfrm rot="16200000" flipH="1">
              <a:off x="7082385" y="40259344"/>
              <a:ext cx="304849" cy="647700"/>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59" name="AutoShape 112"/>
            <p:cNvCxnSpPr>
              <a:cxnSpLocks noChangeShapeType="1"/>
              <a:stCxn id="1437" idx="2"/>
              <a:endCxn id="1456" idx="0"/>
            </p:cNvCxnSpPr>
            <p:nvPr/>
          </p:nvCxnSpPr>
          <p:spPr bwMode="auto">
            <a:xfrm rot="16200000" flipH="1">
              <a:off x="5984305" y="39065966"/>
              <a:ext cx="288032" cy="1565275"/>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cxnSp>
          <p:nvCxnSpPr>
            <p:cNvPr id="1460" name="AutoShape 113"/>
            <p:cNvCxnSpPr>
              <a:cxnSpLocks noChangeShapeType="1"/>
              <a:stCxn id="1448" idx="2"/>
              <a:endCxn id="1461" idx="0"/>
            </p:cNvCxnSpPr>
            <p:nvPr/>
          </p:nvCxnSpPr>
          <p:spPr bwMode="auto">
            <a:xfrm rot="5400000">
              <a:off x="2968354" y="41266688"/>
              <a:ext cx="187424" cy="1587"/>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61" name="AutoShape 114"/>
            <p:cNvSpPr>
              <a:spLocks noChangeArrowheads="1"/>
            </p:cNvSpPr>
            <p:nvPr/>
          </p:nvSpPr>
          <p:spPr bwMode="auto">
            <a:xfrm>
              <a:off x="2794572" y="41361193"/>
              <a:ext cx="533400" cy="533400"/>
            </a:xfrm>
            <a:prstGeom prst="diamond">
              <a:avLst/>
            </a:prstGeom>
            <a:solidFill>
              <a:srgbClr val="CCECFF"/>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A2</a:t>
              </a:r>
              <a:endParaRPr lang="en-US" sz="1000" b="1" i="1"/>
            </a:p>
          </p:txBody>
        </p:sp>
        <p:cxnSp>
          <p:nvCxnSpPr>
            <p:cNvPr id="1462" name="AutoShape 115"/>
            <p:cNvCxnSpPr>
              <a:cxnSpLocks noChangeShapeType="1"/>
              <a:stCxn id="1452" idx="2"/>
              <a:endCxn id="1463" idx="0"/>
            </p:cNvCxnSpPr>
            <p:nvPr/>
          </p:nvCxnSpPr>
          <p:spPr bwMode="auto">
            <a:xfrm rot="5400000">
              <a:off x="4074047" y="41267481"/>
              <a:ext cx="187424" cy="1588"/>
            </a:xfrm>
            <a:prstGeom prst="straightConnector1">
              <a:avLst/>
            </a:prstGeom>
            <a:noFill/>
            <a:ln w="12700">
              <a:solidFill>
                <a:schemeClr val="tx1"/>
              </a:solidFill>
              <a:round/>
              <a:headEnd/>
              <a:tailEnd type="arrow" w="med" len="med"/>
            </a:ln>
            <a:effectLst>
              <a:outerShdw blurRad="63500" sx="102000" sy="102000" algn="ctr" rotWithShape="0">
                <a:prstClr val="black">
                  <a:alpha val="40000"/>
                </a:prstClr>
              </a:outerShdw>
            </a:effectLst>
          </p:spPr>
        </p:cxnSp>
        <p:sp>
          <p:nvSpPr>
            <p:cNvPr id="1463" name="AutoShape 116"/>
            <p:cNvSpPr>
              <a:spLocks noChangeArrowheads="1"/>
            </p:cNvSpPr>
            <p:nvPr/>
          </p:nvSpPr>
          <p:spPr bwMode="auto">
            <a:xfrm>
              <a:off x="3901059" y="41361193"/>
              <a:ext cx="533400" cy="533400"/>
            </a:xfrm>
            <a:prstGeom prst="diamond">
              <a:avLst/>
            </a:prstGeom>
            <a:solidFill>
              <a:srgbClr val="FF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B1</a:t>
              </a:r>
              <a:endParaRPr lang="en-US" sz="1000" b="1" i="1"/>
            </a:p>
          </p:txBody>
        </p:sp>
        <p:cxnSp>
          <p:nvCxnSpPr>
            <p:cNvPr id="1464" name="AutoShape 117"/>
            <p:cNvCxnSpPr>
              <a:cxnSpLocks noChangeShapeType="1"/>
              <a:stCxn id="1453" idx="2"/>
              <a:endCxn id="1465" idx="0"/>
            </p:cNvCxnSpPr>
            <p:nvPr/>
          </p:nvCxnSpPr>
          <p:spPr bwMode="auto">
            <a:xfrm rot="16200000" flipH="1">
              <a:off x="5027341" y="41266687"/>
              <a:ext cx="187424" cy="158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65" name="AutoShape 118"/>
            <p:cNvSpPr>
              <a:spLocks noChangeArrowheads="1"/>
            </p:cNvSpPr>
            <p:nvPr/>
          </p:nvSpPr>
          <p:spPr bwMode="auto">
            <a:xfrm>
              <a:off x="4855147" y="41361193"/>
              <a:ext cx="533400" cy="533400"/>
            </a:xfrm>
            <a:prstGeom prst="diamond">
              <a:avLst/>
            </a:prstGeom>
            <a:solidFill>
              <a:srgbClr val="FF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B2</a:t>
              </a:r>
              <a:endParaRPr lang="en-US" sz="1000" b="1" i="1"/>
            </a:p>
          </p:txBody>
        </p:sp>
        <p:cxnSp>
          <p:nvCxnSpPr>
            <p:cNvPr id="1466" name="AutoShape 119"/>
            <p:cNvCxnSpPr>
              <a:cxnSpLocks noChangeShapeType="1"/>
              <a:stCxn id="1449" idx="2"/>
              <a:endCxn id="1467" idx="0"/>
            </p:cNvCxnSpPr>
            <p:nvPr/>
          </p:nvCxnSpPr>
          <p:spPr bwMode="auto">
            <a:xfrm rot="16200000" flipH="1">
              <a:off x="6322741" y="41266687"/>
              <a:ext cx="187424" cy="1588"/>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67" name="AutoShape 120"/>
            <p:cNvSpPr>
              <a:spLocks noChangeArrowheads="1"/>
            </p:cNvSpPr>
            <p:nvPr/>
          </p:nvSpPr>
          <p:spPr bwMode="auto">
            <a:xfrm>
              <a:off x="6150547" y="41361193"/>
              <a:ext cx="533400" cy="533400"/>
            </a:xfrm>
            <a:prstGeom prst="diamond">
              <a:avLst/>
            </a:prstGeom>
            <a:solidFill>
              <a:srgbClr val="CC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C1</a:t>
              </a:r>
              <a:endParaRPr lang="en-US" sz="1000" b="1" i="1"/>
            </a:p>
          </p:txBody>
        </p:sp>
        <p:cxnSp>
          <p:nvCxnSpPr>
            <p:cNvPr id="1468" name="AutoShape 121"/>
            <p:cNvCxnSpPr>
              <a:cxnSpLocks noChangeShapeType="1"/>
              <a:stCxn id="1457" idx="2"/>
              <a:endCxn id="1469" idx="0"/>
            </p:cNvCxnSpPr>
            <p:nvPr/>
          </p:nvCxnSpPr>
          <p:spPr bwMode="auto">
            <a:xfrm rot="5400000">
              <a:off x="7464154" y="41266688"/>
              <a:ext cx="187424" cy="1587"/>
            </a:xfrm>
            <a:prstGeom prst="bentConnector3">
              <a:avLst>
                <a:gd name="adj1" fmla="val 50000"/>
              </a:avLst>
            </a:prstGeom>
            <a:noFill/>
            <a:ln w="12700">
              <a:solidFill>
                <a:schemeClr val="tx1"/>
              </a:solidFill>
              <a:miter lim="800000"/>
              <a:headEnd/>
              <a:tailEnd type="arrow" w="med" len="med"/>
            </a:ln>
            <a:effectLst>
              <a:outerShdw blurRad="63500" sx="102000" sy="102000" algn="ctr" rotWithShape="0">
                <a:prstClr val="black">
                  <a:alpha val="40000"/>
                </a:prstClr>
              </a:outerShdw>
            </a:effectLst>
          </p:spPr>
        </p:cxnSp>
        <p:sp>
          <p:nvSpPr>
            <p:cNvPr id="1469" name="AutoShape 122"/>
            <p:cNvSpPr>
              <a:spLocks noChangeArrowheads="1"/>
            </p:cNvSpPr>
            <p:nvPr/>
          </p:nvSpPr>
          <p:spPr bwMode="auto">
            <a:xfrm>
              <a:off x="7290372" y="41361193"/>
              <a:ext cx="533400" cy="533400"/>
            </a:xfrm>
            <a:prstGeom prst="diamond">
              <a:avLst/>
            </a:prstGeom>
            <a:solidFill>
              <a:srgbClr val="CCFFCC"/>
            </a:solidFill>
            <a:ln w="12700">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a:r>
                <a:rPr lang="en-CA" sz="1000" b="1" i="1"/>
                <a:t>C2</a:t>
              </a:r>
              <a:endParaRPr lang="en-US" sz="1000" b="1" i="1"/>
            </a:p>
          </p:txBody>
        </p:sp>
        <p:sp>
          <p:nvSpPr>
            <p:cNvPr id="1470" name="AutoShape 123"/>
            <p:cNvSpPr>
              <a:spLocks noChangeArrowheads="1"/>
            </p:cNvSpPr>
            <p:nvPr/>
          </p:nvSpPr>
          <p:spPr bwMode="auto">
            <a:xfrm>
              <a:off x="8236522" y="40507019"/>
              <a:ext cx="990600" cy="457200"/>
            </a:xfrm>
            <a:prstGeom prst="flowChartDocument">
              <a:avLst/>
            </a:prstGeom>
            <a:solidFill>
              <a:srgbClr val="FFFFEF"/>
            </a:solidFill>
            <a:ln w="12700">
              <a:solidFill>
                <a:schemeClr val="tx1"/>
              </a:solidFill>
              <a:miter lim="800000"/>
              <a:headEnd/>
              <a:tailEnd/>
            </a:ln>
            <a:effectLst>
              <a:outerShdw blurRad="63500" sx="102000" sy="102000" algn="ctr" rotWithShape="0">
                <a:prstClr val="black">
                  <a:alpha val="40000"/>
                </a:prstClr>
              </a:outerShdw>
            </a:effectLst>
          </p:spPr>
          <p:txBody>
            <a:bodyPr lIns="18288" tIns="18288" rIns="18288" bIns="18288"/>
            <a:lstStyle/>
            <a:p>
              <a:pPr>
                <a:lnSpc>
                  <a:spcPct val="90000"/>
                </a:lnSpc>
              </a:pPr>
              <a:r>
                <a:rPr lang="en-CA" sz="600" b="1" i="1"/>
                <a:t>KQP- Procedure:</a:t>
              </a:r>
            </a:p>
            <a:p>
              <a:pPr>
                <a:lnSpc>
                  <a:spcPct val="90000"/>
                </a:lnSpc>
              </a:pPr>
              <a:r>
                <a:rPr lang="en-CA" sz="600" i="1"/>
                <a:t>Back up helium quantities to be sized based on site isolation level.</a:t>
              </a:r>
              <a:endParaRPr lang="en-US" sz="600" i="1"/>
            </a:p>
          </p:txBody>
        </p:sp>
        <p:cxnSp>
          <p:nvCxnSpPr>
            <p:cNvPr id="1471" name="AutoShape 124"/>
            <p:cNvCxnSpPr>
              <a:cxnSpLocks noChangeShapeType="1"/>
              <a:stCxn id="1439" idx="2"/>
              <a:endCxn id="1470" idx="0"/>
            </p:cNvCxnSpPr>
            <p:nvPr/>
          </p:nvCxnSpPr>
          <p:spPr bwMode="auto">
            <a:xfrm rot="16200000" flipH="1">
              <a:off x="8691713" y="40466909"/>
              <a:ext cx="76249" cy="3969"/>
            </a:xfrm>
            <a:prstGeom prst="bentConnector3">
              <a:avLst>
                <a:gd name="adj1" fmla="val 50000"/>
              </a:avLst>
            </a:prstGeom>
            <a:noFill/>
            <a:ln w="12700">
              <a:solidFill>
                <a:schemeClr val="tx1"/>
              </a:solidFill>
              <a:miter lim="800000"/>
              <a:headEnd/>
              <a:tailEnd type="triangle" w="sm" len="sm"/>
            </a:ln>
            <a:effectLst>
              <a:outerShdw blurRad="63500" sx="102000" sy="102000" algn="ctr" rotWithShape="0">
                <a:prstClr val="black">
                  <a:alpha val="40000"/>
                </a:prstClr>
              </a:outerShdw>
            </a:effectLst>
          </p:spPr>
        </p:cxnSp>
      </p:grpSp>
      <p:sp>
        <p:nvSpPr>
          <p:cNvPr id="1478" name="Rectangle 1477"/>
          <p:cNvSpPr/>
          <p:nvPr/>
        </p:nvSpPr>
        <p:spPr>
          <a:xfrm>
            <a:off x="471244" y="35405752"/>
            <a:ext cx="3219471" cy="400110"/>
          </a:xfrm>
          <a:prstGeom prst="rect">
            <a:avLst/>
          </a:prstGeom>
          <a:noFill/>
        </p:spPr>
        <p:txBody>
          <a:bodyPr wrap="none" lIns="91440" tIns="45720" rIns="91440" bIns="45720">
            <a:spAutoFit/>
          </a:bodyPr>
          <a:lstStyle/>
          <a:p>
            <a:pPr algn="ctr"/>
            <a:r>
              <a:rPr lang="en-US" sz="2000" b="1" dirty="0" smtClean="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Fault Tree Analysis (FTA):</a:t>
            </a:r>
            <a:endParaRPr lang="en-US" sz="2000" b="1" dirty="0">
              <a:ln w="63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cxnSp>
        <p:nvCxnSpPr>
          <p:cNvPr id="1480" name="Elbow Connector 1479"/>
          <p:cNvCxnSpPr>
            <a:stCxn id="1331" idx="3"/>
            <a:endCxn id="1437" idx="3"/>
          </p:cNvCxnSpPr>
          <p:nvPr/>
        </p:nvCxnSpPr>
        <p:spPr>
          <a:xfrm flipH="1">
            <a:off x="6044456" y="33660282"/>
            <a:ext cx="4559027" cy="2402755"/>
          </a:xfrm>
          <a:prstGeom prst="bentConnector3">
            <a:avLst>
              <a:gd name="adj1" fmla="val -5014"/>
            </a:avLst>
          </a:prstGeom>
          <a:ln>
            <a:solidFill>
              <a:srgbClr val="00B0F0"/>
            </a:solidFill>
            <a:tailEnd type="arrow"/>
          </a:ln>
        </p:spPr>
        <p:style>
          <a:lnRef idx="3">
            <a:schemeClr val="dk1"/>
          </a:lnRef>
          <a:fillRef idx="0">
            <a:schemeClr val="dk1"/>
          </a:fillRef>
          <a:effectRef idx="2">
            <a:schemeClr val="dk1"/>
          </a:effectRef>
          <a:fontRef idx="minor">
            <a:schemeClr val="tx1"/>
          </a:fontRef>
        </p:style>
      </p:cxnSp>
      <p:cxnSp>
        <p:nvCxnSpPr>
          <p:cNvPr id="1482" name="Elbow Connector 1481"/>
          <p:cNvCxnSpPr>
            <a:stCxn id="1330" idx="3"/>
            <a:endCxn id="1355" idx="3"/>
          </p:cNvCxnSpPr>
          <p:nvPr/>
        </p:nvCxnSpPr>
        <p:spPr>
          <a:xfrm flipH="1">
            <a:off x="6015112" y="31614739"/>
            <a:ext cx="4588371" cy="7352281"/>
          </a:xfrm>
          <a:prstGeom prst="bentConnector3">
            <a:avLst>
              <a:gd name="adj1" fmla="val -12826"/>
            </a:avLst>
          </a:prstGeom>
          <a:ln>
            <a:solidFill>
              <a:srgbClr val="00B0F0"/>
            </a:solidFill>
            <a:tailEnd type="arrow"/>
          </a:ln>
        </p:spPr>
        <p:style>
          <a:lnRef idx="3">
            <a:schemeClr val="dk1"/>
          </a:lnRef>
          <a:fillRef idx="0">
            <a:schemeClr val="dk1"/>
          </a:fillRef>
          <a:effectRef idx="2">
            <a:schemeClr val="dk1"/>
          </a:effectRef>
          <a:fontRef idx="minor">
            <a:schemeClr val="tx1"/>
          </a:fontRef>
        </p:style>
      </p:cxnSp>
      <p:sp>
        <p:nvSpPr>
          <p:cNvPr id="1486" name="AutoShape 5"/>
          <p:cNvSpPr>
            <a:spLocks noChangeArrowheads="1"/>
          </p:cNvSpPr>
          <p:nvPr/>
        </p:nvSpPr>
        <p:spPr bwMode="auto">
          <a:xfrm>
            <a:off x="22274621" y="36227205"/>
            <a:ext cx="7627006" cy="5502253"/>
          </a:xfrm>
          <a:prstGeom prst="roundRect">
            <a:avLst>
              <a:gd name="adj" fmla="val 7088"/>
            </a:avLst>
          </a:prstGeom>
          <a:solidFill>
            <a:srgbClr val="F6F6F6"/>
          </a:solidFill>
          <a:ln w="19050">
            <a:noFill/>
            <a:prstDash val="dash"/>
            <a:round/>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endParaRPr lang="en-CA"/>
          </a:p>
        </p:txBody>
      </p:sp>
      <p:cxnSp>
        <p:nvCxnSpPr>
          <p:cNvPr id="1488" name="AutoShape 332"/>
          <p:cNvCxnSpPr>
            <a:cxnSpLocks noChangeShapeType="1"/>
          </p:cNvCxnSpPr>
          <p:nvPr/>
        </p:nvCxnSpPr>
        <p:spPr bwMode="auto">
          <a:xfrm flipV="1">
            <a:off x="16972971" y="37277301"/>
            <a:ext cx="8380291" cy="1829990"/>
          </a:xfrm>
          <a:prstGeom prst="bentConnector3">
            <a:avLst>
              <a:gd name="adj1" fmla="val 61315"/>
            </a:avLst>
          </a:prstGeom>
          <a:noFill/>
          <a:ln w="50800">
            <a:solidFill>
              <a:schemeClr val="bg2"/>
            </a:solidFill>
            <a:miter lim="800000"/>
            <a:headEnd/>
            <a:tailEnd/>
          </a:ln>
          <a:effectLst>
            <a:outerShdw blurRad="63500" sx="102000" sy="102000" algn="ctr" rotWithShape="0">
              <a:prstClr val="black">
                <a:alpha val="40000"/>
              </a:prstClr>
            </a:outerShdw>
          </a:effectLst>
        </p:spPr>
      </p:cxnSp>
      <p:cxnSp>
        <p:nvCxnSpPr>
          <p:cNvPr id="1490" name="AutoShape 339"/>
          <p:cNvCxnSpPr>
            <a:cxnSpLocks noChangeShapeType="1"/>
          </p:cNvCxnSpPr>
          <p:nvPr/>
        </p:nvCxnSpPr>
        <p:spPr bwMode="auto">
          <a:xfrm>
            <a:off x="12539236" y="34538457"/>
            <a:ext cx="411441" cy="655030"/>
          </a:xfrm>
          <a:prstGeom prst="bentConnector3">
            <a:avLst>
              <a:gd name="adj1" fmla="val 50000"/>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491" name="AutoShape 339"/>
          <p:cNvCxnSpPr>
            <a:cxnSpLocks noChangeShapeType="1"/>
          </p:cNvCxnSpPr>
          <p:nvPr/>
        </p:nvCxnSpPr>
        <p:spPr bwMode="auto">
          <a:xfrm rot="5400000">
            <a:off x="14170671" y="34071748"/>
            <a:ext cx="1351000" cy="876103"/>
          </a:xfrm>
          <a:prstGeom prst="bentConnector2">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492" name="AutoShape 884"/>
          <p:cNvCxnSpPr>
            <a:cxnSpLocks noChangeShapeType="1"/>
          </p:cNvCxnSpPr>
          <p:nvPr/>
        </p:nvCxnSpPr>
        <p:spPr bwMode="auto">
          <a:xfrm rot="5400000" flipH="1" flipV="1">
            <a:off x="15324138" y="31552952"/>
            <a:ext cx="1574120" cy="1653951"/>
          </a:xfrm>
          <a:prstGeom prst="bentConnector3">
            <a:avLst>
              <a:gd name="adj1" fmla="val 50000"/>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493" name="AutoShape 339"/>
          <p:cNvCxnSpPr>
            <a:cxnSpLocks noChangeShapeType="1"/>
          </p:cNvCxnSpPr>
          <p:nvPr/>
        </p:nvCxnSpPr>
        <p:spPr bwMode="auto">
          <a:xfrm>
            <a:off x="15617877" y="33498596"/>
            <a:ext cx="923184" cy="1265027"/>
          </a:xfrm>
          <a:prstGeom prst="bentConnector3">
            <a:avLst>
              <a:gd name="adj1" fmla="val 19671"/>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494" name="AutoShape 334"/>
          <p:cNvCxnSpPr>
            <a:cxnSpLocks noChangeShapeType="1"/>
          </p:cNvCxnSpPr>
          <p:nvPr/>
        </p:nvCxnSpPr>
        <p:spPr bwMode="auto">
          <a:xfrm rot="16200000" flipH="1">
            <a:off x="17069179" y="35699087"/>
            <a:ext cx="409394" cy="4094"/>
          </a:xfrm>
          <a:prstGeom prst="bentConnector3">
            <a:avLst>
              <a:gd name="adj1" fmla="val 50000"/>
            </a:avLst>
          </a:prstGeom>
          <a:noFill/>
          <a:ln w="50800">
            <a:solidFill>
              <a:schemeClr val="bg2"/>
            </a:solidFill>
            <a:miter lim="800000"/>
            <a:headEnd/>
            <a:tailEnd/>
          </a:ln>
        </p:spPr>
      </p:cxnSp>
      <p:cxnSp>
        <p:nvCxnSpPr>
          <p:cNvPr id="1495" name="AutoShape 334"/>
          <p:cNvCxnSpPr>
            <a:cxnSpLocks noChangeShapeType="1"/>
          </p:cNvCxnSpPr>
          <p:nvPr/>
        </p:nvCxnSpPr>
        <p:spPr bwMode="auto">
          <a:xfrm>
            <a:off x="17644377" y="36268145"/>
            <a:ext cx="1676468" cy="2048"/>
          </a:xfrm>
          <a:prstGeom prst="bentConnector3">
            <a:avLst>
              <a:gd name="adj1" fmla="val 50000"/>
            </a:avLst>
          </a:prstGeom>
          <a:noFill/>
          <a:ln w="50800">
            <a:solidFill>
              <a:schemeClr val="bg2"/>
            </a:solidFill>
            <a:miter lim="800000"/>
            <a:headEnd/>
            <a:tailEnd/>
          </a:ln>
          <a:effectLst>
            <a:outerShdw blurRad="63500" sx="102000" sy="102000" algn="ctr" rotWithShape="0">
              <a:prstClr val="black">
                <a:alpha val="40000"/>
              </a:prstClr>
            </a:outerShdw>
          </a:effectLst>
        </p:spPr>
      </p:cxnSp>
      <p:cxnSp>
        <p:nvCxnSpPr>
          <p:cNvPr id="1496" name="AutoShape 334"/>
          <p:cNvCxnSpPr>
            <a:cxnSpLocks noChangeShapeType="1"/>
          </p:cNvCxnSpPr>
          <p:nvPr/>
        </p:nvCxnSpPr>
        <p:spPr bwMode="auto">
          <a:xfrm rot="10800000" flipV="1">
            <a:off x="14602581" y="36272239"/>
            <a:ext cx="953888" cy="1177008"/>
          </a:xfrm>
          <a:prstGeom prst="bentConnector2">
            <a:avLst/>
          </a:prstGeom>
          <a:noFill/>
          <a:ln w="50800">
            <a:solidFill>
              <a:schemeClr val="bg2"/>
            </a:solidFill>
            <a:miter lim="800000"/>
            <a:headEnd/>
            <a:tailEnd/>
          </a:ln>
        </p:spPr>
      </p:cxnSp>
      <p:cxnSp>
        <p:nvCxnSpPr>
          <p:cNvPr id="1497" name="AutoShape 339"/>
          <p:cNvCxnSpPr>
            <a:cxnSpLocks noChangeShapeType="1"/>
          </p:cNvCxnSpPr>
          <p:nvPr/>
        </p:nvCxnSpPr>
        <p:spPr bwMode="auto">
          <a:xfrm rot="10800000" flipV="1">
            <a:off x="12887221" y="33498596"/>
            <a:ext cx="2059251" cy="6140"/>
          </a:xfrm>
          <a:prstGeom prst="bentConnector3">
            <a:avLst>
              <a:gd name="adj1" fmla="val 50000"/>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498" name="AutoShape 339"/>
          <p:cNvCxnSpPr>
            <a:cxnSpLocks noChangeShapeType="1"/>
          </p:cNvCxnSpPr>
          <p:nvPr/>
        </p:nvCxnSpPr>
        <p:spPr bwMode="auto">
          <a:xfrm rot="16200000" flipH="1">
            <a:off x="10850486" y="36233347"/>
            <a:ext cx="2880086" cy="255872"/>
          </a:xfrm>
          <a:prstGeom prst="bentConnector2">
            <a:avLst/>
          </a:prstGeom>
          <a:noFill/>
          <a:ln w="101600">
            <a:solidFill>
              <a:schemeClr val="bg2"/>
            </a:solidFill>
            <a:miter lim="800000"/>
            <a:headEnd/>
            <a:tailEnd/>
          </a:ln>
          <a:effectLst>
            <a:outerShdw blurRad="63500" sx="102000" sy="102000" algn="ctr" rotWithShape="0">
              <a:prstClr val="black">
                <a:alpha val="40000"/>
              </a:prstClr>
            </a:outerShdw>
          </a:effectLst>
        </p:spPr>
      </p:cxnSp>
      <p:grpSp>
        <p:nvGrpSpPr>
          <p:cNvPr id="1499" name="Group 1126"/>
          <p:cNvGrpSpPr>
            <a:grpSpLocks/>
          </p:cNvGrpSpPr>
          <p:nvPr/>
        </p:nvGrpSpPr>
        <p:grpSpPr bwMode="auto">
          <a:xfrm>
            <a:off x="13122623" y="35881268"/>
            <a:ext cx="878149" cy="1275261"/>
            <a:chOff x="3876110" y="3769742"/>
            <a:chExt cx="681037" cy="990061"/>
          </a:xfrm>
          <a:effectLst>
            <a:outerShdw blurRad="63500" sx="102000" sy="102000" algn="ctr" rotWithShape="0">
              <a:prstClr val="black">
                <a:alpha val="40000"/>
              </a:prstClr>
            </a:outerShdw>
          </a:effectLst>
        </p:grpSpPr>
        <p:grpSp>
          <p:nvGrpSpPr>
            <p:cNvPr id="1500" name="Group 340"/>
            <p:cNvGrpSpPr>
              <a:grpSpLocks/>
            </p:cNvGrpSpPr>
            <p:nvPr/>
          </p:nvGrpSpPr>
          <p:grpSpPr bwMode="auto">
            <a:xfrm rot="5400000">
              <a:off x="3955903" y="4562955"/>
              <a:ext cx="239713" cy="153987"/>
              <a:chOff x="1772" y="3693"/>
              <a:chExt cx="720" cy="480"/>
            </a:xfrm>
          </p:grpSpPr>
          <p:sp>
            <p:nvSpPr>
              <p:cNvPr id="1516" name="Rectangle 341"/>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17" name="Rectangle 342"/>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18" name="AutoShape 343"/>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19" name="AutoShape 344"/>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20" name="Rectangle 345"/>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501" name="Group 1125"/>
            <p:cNvGrpSpPr>
              <a:grpSpLocks/>
            </p:cNvGrpSpPr>
            <p:nvPr/>
          </p:nvGrpSpPr>
          <p:grpSpPr bwMode="auto">
            <a:xfrm>
              <a:off x="3999935" y="3769742"/>
              <a:ext cx="153987" cy="270992"/>
              <a:chOff x="3999935" y="3769742"/>
              <a:chExt cx="153987" cy="270992"/>
            </a:xfrm>
          </p:grpSpPr>
          <p:sp>
            <p:nvSpPr>
              <p:cNvPr id="1511" name="Rectangle 341"/>
              <p:cNvSpPr>
                <a:spLocks noChangeArrowheads="1"/>
              </p:cNvSpPr>
              <p:nvPr/>
            </p:nvSpPr>
            <p:spPr bwMode="auto">
              <a:xfrm rot="5400000">
                <a:off x="3957072" y="3874682"/>
                <a:ext cx="239713" cy="92392"/>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12" name="Rectangle 342"/>
              <p:cNvSpPr>
                <a:spLocks noChangeArrowheads="1"/>
              </p:cNvSpPr>
              <p:nvPr/>
            </p:nvSpPr>
            <p:spPr bwMode="auto">
              <a:xfrm rot="5400000">
                <a:off x="4052957" y="3732701"/>
                <a:ext cx="47943" cy="153987"/>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13" name="AutoShape 343"/>
              <p:cNvSpPr>
                <a:spLocks noChangeArrowheads="1"/>
              </p:cNvSpPr>
              <p:nvPr/>
            </p:nvSpPr>
            <p:spPr bwMode="auto">
              <a:xfrm rot="10800000">
                <a:off x="3999935" y="3769742"/>
                <a:ext cx="153987" cy="15981"/>
              </a:xfrm>
              <a:custGeom>
                <a:avLst/>
                <a:gdLst>
                  <a:gd name="T0" fmla="*/ 1036789 w 21600"/>
                  <a:gd name="T1" fmla="*/ 5912 h 21600"/>
                  <a:gd name="T2" fmla="*/ 548892 w 21600"/>
                  <a:gd name="T3" fmla="*/ 11824 h 21600"/>
                  <a:gd name="T4" fmla="*/ 60989 w 21600"/>
                  <a:gd name="T5" fmla="*/ 5912 h 21600"/>
                  <a:gd name="T6" fmla="*/ 548892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14" name="AutoShape 344"/>
              <p:cNvSpPr>
                <a:spLocks noChangeArrowheads="1"/>
              </p:cNvSpPr>
              <p:nvPr/>
            </p:nvSpPr>
            <p:spPr bwMode="auto">
              <a:xfrm>
                <a:off x="3999935" y="3833666"/>
                <a:ext cx="153987" cy="15981"/>
              </a:xfrm>
              <a:custGeom>
                <a:avLst/>
                <a:gdLst>
                  <a:gd name="T0" fmla="*/ 1036789 w 21600"/>
                  <a:gd name="T1" fmla="*/ 5912 h 21600"/>
                  <a:gd name="T2" fmla="*/ 548892 w 21600"/>
                  <a:gd name="T3" fmla="*/ 11824 h 21600"/>
                  <a:gd name="T4" fmla="*/ 60989 w 21600"/>
                  <a:gd name="T5" fmla="*/ 5912 h 21600"/>
                  <a:gd name="T6" fmla="*/ 548892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15" name="Rectangle 345"/>
              <p:cNvSpPr>
                <a:spLocks noChangeArrowheads="1"/>
              </p:cNvSpPr>
              <p:nvPr/>
            </p:nvSpPr>
            <p:spPr bwMode="auto">
              <a:xfrm rot="5400000">
                <a:off x="4052957" y="3763498"/>
                <a:ext cx="47943" cy="92392"/>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502" name="Group 1101"/>
            <p:cNvGrpSpPr>
              <a:grpSpLocks/>
            </p:cNvGrpSpPr>
            <p:nvPr/>
          </p:nvGrpSpPr>
          <p:grpSpPr bwMode="auto">
            <a:xfrm rot="5400000">
              <a:off x="3865793" y="3882722"/>
              <a:ext cx="701675" cy="681037"/>
              <a:chOff x="5415401" y="7402513"/>
              <a:chExt cx="701675" cy="681037"/>
            </a:xfrm>
          </p:grpSpPr>
          <p:sp>
            <p:nvSpPr>
              <p:cNvPr id="1503" name="AutoShape 352"/>
              <p:cNvSpPr>
                <a:spLocks noChangeArrowheads="1"/>
              </p:cNvSpPr>
              <p:nvPr/>
            </p:nvSpPr>
            <p:spPr bwMode="auto">
              <a:xfrm>
                <a:off x="5415401" y="7764463"/>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1504" name="Rectangle 353"/>
              <p:cNvSpPr>
                <a:spLocks noChangeArrowheads="1"/>
              </p:cNvSpPr>
              <p:nvPr/>
            </p:nvSpPr>
            <p:spPr bwMode="auto">
              <a:xfrm>
                <a:off x="5677338" y="7615238"/>
                <a:ext cx="177800" cy="176212"/>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1505" name="Rectangle 354"/>
              <p:cNvSpPr>
                <a:spLocks noChangeArrowheads="1"/>
              </p:cNvSpPr>
              <p:nvPr/>
            </p:nvSpPr>
            <p:spPr bwMode="auto">
              <a:xfrm>
                <a:off x="5739251" y="7526338"/>
                <a:ext cx="53975" cy="8890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1506" name="AutoShape 355"/>
              <p:cNvSpPr>
                <a:spLocks noChangeArrowheads="1"/>
              </p:cNvSpPr>
              <p:nvPr/>
            </p:nvSpPr>
            <p:spPr bwMode="auto">
              <a:xfrm>
                <a:off x="5707501" y="7402513"/>
                <a:ext cx="119062" cy="123825"/>
              </a:xfrm>
              <a:prstGeom prst="roundRect">
                <a:avLst>
                  <a:gd name="adj" fmla="val 28083"/>
                </a:avLst>
              </a:prstGeom>
              <a:solidFill>
                <a:srgbClr val="990000"/>
              </a:solidFill>
              <a:ln w="3175" algn="ctr">
                <a:solidFill>
                  <a:schemeClr val="tx1"/>
                </a:solidFill>
                <a:round/>
                <a:headEnd/>
                <a:tailEnd/>
              </a:ln>
            </p:spPr>
            <p:txBody>
              <a:bodyPr wrap="none" lIns="45720" rIns="45720" anchor="ctr"/>
              <a:lstStyle/>
              <a:p>
                <a:endParaRPr lang="en-CA"/>
              </a:p>
            </p:txBody>
          </p:sp>
          <p:sp>
            <p:nvSpPr>
              <p:cNvPr id="1507" name="AutoShape 356"/>
              <p:cNvSpPr>
                <a:spLocks noChangeArrowheads="1"/>
              </p:cNvSpPr>
              <p:nvPr/>
            </p:nvSpPr>
            <p:spPr bwMode="auto">
              <a:xfrm>
                <a:off x="5578913" y="7440613"/>
                <a:ext cx="376238" cy="85725"/>
              </a:xfrm>
              <a:prstGeom prst="roundRect">
                <a:avLst>
                  <a:gd name="adj" fmla="val 50000"/>
                </a:avLst>
              </a:prstGeom>
              <a:gradFill rotWithShape="1">
                <a:gsLst>
                  <a:gs pos="0">
                    <a:srgbClr val="760000"/>
                  </a:gs>
                  <a:gs pos="50000">
                    <a:srgbClr val="FF0000"/>
                  </a:gs>
                  <a:gs pos="100000">
                    <a:srgbClr val="760000"/>
                  </a:gs>
                </a:gsLst>
                <a:lin ang="5400000" scaled="1"/>
              </a:gradFill>
              <a:ln w="3175" algn="ctr">
                <a:solidFill>
                  <a:schemeClr val="tx1"/>
                </a:solidFill>
                <a:round/>
                <a:headEnd/>
                <a:tailEnd/>
              </a:ln>
            </p:spPr>
            <p:txBody>
              <a:bodyPr wrap="none" lIns="45720" rIns="45720" anchor="ctr"/>
              <a:lstStyle/>
              <a:p>
                <a:endParaRPr lang="en-CA"/>
              </a:p>
            </p:txBody>
          </p:sp>
          <p:sp>
            <p:nvSpPr>
              <p:cNvPr id="1508" name="Oval 357"/>
              <p:cNvSpPr>
                <a:spLocks noChangeArrowheads="1"/>
              </p:cNvSpPr>
              <p:nvPr/>
            </p:nvSpPr>
            <p:spPr bwMode="auto">
              <a:xfrm>
                <a:off x="5561451" y="7677150"/>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1509" name="Oval 358"/>
              <p:cNvSpPr>
                <a:spLocks noChangeArrowheads="1"/>
              </p:cNvSpPr>
              <p:nvPr/>
            </p:nvSpPr>
            <p:spPr bwMode="auto">
              <a:xfrm>
                <a:off x="5594788" y="7708900"/>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1510" name="AutoShape 359"/>
              <p:cNvSpPr>
                <a:spLocks noChangeArrowheads="1"/>
              </p:cNvSpPr>
              <p:nvPr/>
            </p:nvSpPr>
            <p:spPr bwMode="auto">
              <a:xfrm rot="-5400000">
                <a:off x="5705913" y="7751763"/>
                <a:ext cx="115887" cy="261938"/>
              </a:xfrm>
              <a:prstGeom prst="flowChartCollate">
                <a:avLst/>
              </a:prstGeom>
              <a:noFill/>
              <a:ln w="9525">
                <a:solidFill>
                  <a:schemeClr val="tx1"/>
                </a:solidFill>
                <a:miter lim="800000"/>
                <a:headEnd/>
                <a:tailEnd/>
              </a:ln>
            </p:spPr>
            <p:txBody>
              <a:bodyPr wrap="none" lIns="45720" rIns="45720" anchor="ctr"/>
              <a:lstStyle/>
              <a:p>
                <a:endParaRPr lang="en-CA"/>
              </a:p>
            </p:txBody>
          </p:sp>
        </p:grpSp>
      </p:grpSp>
      <p:cxnSp>
        <p:nvCxnSpPr>
          <p:cNvPr id="1534" name="AutoShape 334"/>
          <p:cNvCxnSpPr>
            <a:cxnSpLocks noChangeShapeType="1"/>
          </p:cNvCxnSpPr>
          <p:nvPr/>
        </p:nvCxnSpPr>
        <p:spPr bwMode="auto">
          <a:xfrm rot="10800000" flipV="1">
            <a:off x="14966941" y="37811559"/>
            <a:ext cx="579293" cy="2048"/>
          </a:xfrm>
          <a:prstGeom prst="bentConnector3">
            <a:avLst>
              <a:gd name="adj1" fmla="val 50000"/>
            </a:avLst>
          </a:prstGeom>
          <a:noFill/>
          <a:ln w="50800">
            <a:solidFill>
              <a:schemeClr val="bg2"/>
            </a:solidFill>
            <a:miter lim="800000"/>
            <a:headEnd/>
            <a:tailEnd/>
          </a:ln>
        </p:spPr>
      </p:cxnSp>
      <p:sp>
        <p:nvSpPr>
          <p:cNvPr id="1535" name="Rectangle 942"/>
          <p:cNvSpPr>
            <a:spLocks noChangeArrowheads="1"/>
          </p:cNvSpPr>
          <p:nvPr/>
        </p:nvSpPr>
        <p:spPr bwMode="auto">
          <a:xfrm>
            <a:off x="14121544" y="37774714"/>
            <a:ext cx="401206" cy="79832"/>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grpSp>
        <p:nvGrpSpPr>
          <p:cNvPr id="1536" name="Group 990"/>
          <p:cNvGrpSpPr>
            <a:grpSpLocks/>
          </p:cNvGrpSpPr>
          <p:nvPr/>
        </p:nvGrpSpPr>
        <p:grpSpPr bwMode="auto">
          <a:xfrm>
            <a:off x="13837014" y="37715352"/>
            <a:ext cx="347985" cy="198555"/>
            <a:chOff x="4431190" y="5193449"/>
            <a:chExt cx="268731" cy="153989"/>
          </a:xfrm>
        </p:grpSpPr>
        <p:sp>
          <p:nvSpPr>
            <p:cNvPr id="1537" name="Rectangle 942"/>
            <p:cNvSpPr>
              <a:spLocks noChangeArrowheads="1"/>
            </p:cNvSpPr>
            <p:nvPr/>
          </p:nvSpPr>
          <p:spPr bwMode="auto">
            <a:xfrm>
              <a:off x="4431190" y="5224247"/>
              <a:ext cx="239713" cy="9239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38" name="Rectangle 943"/>
            <p:cNvSpPr>
              <a:spLocks noChangeArrowheads="1"/>
            </p:cNvSpPr>
            <p:nvPr/>
          </p:nvSpPr>
          <p:spPr bwMode="auto">
            <a:xfrm>
              <a:off x="4635998" y="5193449"/>
              <a:ext cx="47943"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39" name="AutoShape 944"/>
            <p:cNvSpPr>
              <a:spLocks noChangeArrowheads="1"/>
            </p:cNvSpPr>
            <p:nvPr/>
          </p:nvSpPr>
          <p:spPr bwMode="auto">
            <a:xfrm rot="5400000">
              <a:off x="4551014" y="5262453"/>
              <a:ext cx="153988" cy="15981"/>
            </a:xfrm>
            <a:custGeom>
              <a:avLst/>
              <a:gdLst>
                <a:gd name="T0" fmla="*/ 1036803 w 21600"/>
                <a:gd name="T1" fmla="*/ 5912 h 21600"/>
                <a:gd name="T2" fmla="*/ 548896 w 21600"/>
                <a:gd name="T3" fmla="*/ 11824 h 21600"/>
                <a:gd name="T4" fmla="*/ 60989 w 21600"/>
                <a:gd name="T5" fmla="*/ 5912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40" name="AutoShape 945"/>
            <p:cNvSpPr>
              <a:spLocks noChangeArrowheads="1"/>
            </p:cNvSpPr>
            <p:nvPr/>
          </p:nvSpPr>
          <p:spPr bwMode="auto">
            <a:xfrm rot="-5400000">
              <a:off x="4614937" y="5262453"/>
              <a:ext cx="153988" cy="15981"/>
            </a:xfrm>
            <a:custGeom>
              <a:avLst/>
              <a:gdLst>
                <a:gd name="T0" fmla="*/ 1036803 w 21600"/>
                <a:gd name="T1" fmla="*/ 5912 h 21600"/>
                <a:gd name="T2" fmla="*/ 548896 w 21600"/>
                <a:gd name="T3" fmla="*/ 11824 h 21600"/>
                <a:gd name="T4" fmla="*/ 60989 w 21600"/>
                <a:gd name="T5" fmla="*/ 5912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41" name="Rectangle 946"/>
            <p:cNvSpPr>
              <a:spLocks noChangeArrowheads="1"/>
            </p:cNvSpPr>
            <p:nvPr/>
          </p:nvSpPr>
          <p:spPr bwMode="auto">
            <a:xfrm>
              <a:off x="4635998" y="5224247"/>
              <a:ext cx="47943" cy="92393"/>
            </a:xfrm>
            <a:prstGeom prst="rect">
              <a:avLst/>
            </a:prstGeom>
            <a:solidFill>
              <a:srgbClr val="C0C0C0"/>
            </a:solidFill>
            <a:ln w="3175">
              <a:solidFill>
                <a:schemeClr val="tx1"/>
              </a:solidFill>
              <a:miter lim="800000"/>
              <a:headEnd/>
              <a:tailEnd/>
            </a:ln>
          </p:spPr>
          <p:txBody>
            <a:bodyPr wrap="none" anchor="ctr"/>
            <a:lstStyle/>
            <a:p>
              <a:endParaRPr lang="en-CA"/>
            </a:p>
          </p:txBody>
        </p:sp>
      </p:grpSp>
      <p:cxnSp>
        <p:nvCxnSpPr>
          <p:cNvPr id="1542" name="AutoShape 332"/>
          <p:cNvCxnSpPr>
            <a:cxnSpLocks noChangeShapeType="1"/>
          </p:cNvCxnSpPr>
          <p:nvPr/>
        </p:nvCxnSpPr>
        <p:spPr bwMode="auto">
          <a:xfrm flipV="1">
            <a:off x="14305771" y="39113432"/>
            <a:ext cx="1009155" cy="2048"/>
          </a:xfrm>
          <a:prstGeom prst="bentConnector3">
            <a:avLst>
              <a:gd name="adj1" fmla="val 50000"/>
            </a:avLst>
          </a:prstGeom>
          <a:noFill/>
          <a:ln w="50800">
            <a:solidFill>
              <a:schemeClr val="bg2"/>
            </a:solidFill>
            <a:miter lim="800000"/>
            <a:headEnd/>
            <a:tailEnd/>
          </a:ln>
          <a:effectLst>
            <a:outerShdw blurRad="63500" sx="102000" sy="102000" algn="ctr" rotWithShape="0">
              <a:prstClr val="black">
                <a:alpha val="40000"/>
              </a:prstClr>
            </a:outerShdw>
          </a:effectLst>
        </p:spPr>
      </p:cxnSp>
      <p:grpSp>
        <p:nvGrpSpPr>
          <p:cNvPr id="2604" name="Group 2603"/>
          <p:cNvGrpSpPr/>
          <p:nvPr/>
        </p:nvGrpSpPr>
        <p:grpSpPr>
          <a:xfrm>
            <a:off x="26878254" y="39854434"/>
            <a:ext cx="1514758" cy="878151"/>
            <a:chOff x="26878254" y="39854434"/>
            <a:chExt cx="1514758" cy="878151"/>
          </a:xfrm>
          <a:effectLst>
            <a:outerShdw blurRad="63500" sx="102000" sy="102000" algn="ctr" rotWithShape="0">
              <a:prstClr val="black">
                <a:alpha val="40000"/>
              </a:prstClr>
            </a:outerShdw>
          </a:effectLst>
        </p:grpSpPr>
        <p:grpSp>
          <p:nvGrpSpPr>
            <p:cNvPr id="1543" name="Group 8"/>
            <p:cNvGrpSpPr>
              <a:grpSpLocks/>
            </p:cNvGrpSpPr>
            <p:nvPr/>
          </p:nvGrpSpPr>
          <p:grpSpPr bwMode="auto">
            <a:xfrm>
              <a:off x="26947851" y="40374365"/>
              <a:ext cx="309092" cy="198557"/>
              <a:chOff x="1772" y="3693"/>
              <a:chExt cx="720" cy="480"/>
            </a:xfrm>
          </p:grpSpPr>
          <p:sp>
            <p:nvSpPr>
              <p:cNvPr id="1544" name="Rectangle 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45" name="Rectangle 1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46" name="AutoShape 1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47" name="AutoShape 1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48" name="Rectangle 1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549" name="Group 14"/>
            <p:cNvGrpSpPr>
              <a:grpSpLocks/>
            </p:cNvGrpSpPr>
            <p:nvPr/>
          </p:nvGrpSpPr>
          <p:grpSpPr bwMode="auto">
            <a:xfrm>
              <a:off x="28016369" y="40374365"/>
              <a:ext cx="309092" cy="198557"/>
              <a:chOff x="1772" y="3693"/>
              <a:chExt cx="720" cy="480"/>
            </a:xfrm>
          </p:grpSpPr>
          <p:sp>
            <p:nvSpPr>
              <p:cNvPr id="1550" name="Rectangle 15"/>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51" name="Rectangle 16"/>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52" name="AutoShape 17"/>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53" name="AutoShape 18"/>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54" name="Rectangle 19"/>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1555" name="AutoShape 20"/>
            <p:cNvSpPr>
              <a:spLocks noChangeArrowheads="1"/>
            </p:cNvSpPr>
            <p:nvPr/>
          </p:nvSpPr>
          <p:spPr bwMode="auto">
            <a:xfrm>
              <a:off x="27183252" y="40321143"/>
              <a:ext cx="904760" cy="298857"/>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1556" name="Rectangle 21"/>
            <p:cNvSpPr>
              <a:spLocks noChangeArrowheads="1"/>
            </p:cNvSpPr>
            <p:nvPr/>
          </p:nvSpPr>
          <p:spPr bwMode="auto">
            <a:xfrm>
              <a:off x="27521003" y="40128728"/>
              <a:ext cx="229261" cy="227214"/>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1557" name="Rectangle 22"/>
            <p:cNvSpPr>
              <a:spLocks noChangeArrowheads="1"/>
            </p:cNvSpPr>
            <p:nvPr/>
          </p:nvSpPr>
          <p:spPr bwMode="auto">
            <a:xfrm>
              <a:off x="27600834" y="40014098"/>
              <a:ext cx="69597" cy="11463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1558" name="AutoShape 23"/>
            <p:cNvSpPr>
              <a:spLocks noChangeArrowheads="1"/>
            </p:cNvSpPr>
            <p:nvPr/>
          </p:nvSpPr>
          <p:spPr bwMode="auto">
            <a:xfrm>
              <a:off x="27559894" y="39854434"/>
              <a:ext cx="153523" cy="159664"/>
            </a:xfrm>
            <a:prstGeom prst="roundRect">
              <a:avLst>
                <a:gd name="adj" fmla="val 28083"/>
              </a:avLst>
            </a:prstGeom>
            <a:solidFill>
              <a:srgbClr val="009900"/>
            </a:solidFill>
            <a:ln w="3175" algn="ctr">
              <a:solidFill>
                <a:schemeClr val="tx1"/>
              </a:solidFill>
              <a:round/>
              <a:headEnd/>
              <a:tailEnd/>
            </a:ln>
          </p:spPr>
          <p:txBody>
            <a:bodyPr wrap="none" lIns="45720" rIns="45720" anchor="ctr"/>
            <a:lstStyle/>
            <a:p>
              <a:endParaRPr lang="en-CA"/>
            </a:p>
          </p:txBody>
        </p:sp>
        <p:sp>
          <p:nvSpPr>
            <p:cNvPr id="1559" name="AutoShape 24"/>
            <p:cNvSpPr>
              <a:spLocks noChangeArrowheads="1"/>
            </p:cNvSpPr>
            <p:nvPr/>
          </p:nvSpPr>
          <p:spPr bwMode="auto">
            <a:xfrm>
              <a:off x="27394091" y="39903562"/>
              <a:ext cx="485131" cy="110536"/>
            </a:xfrm>
            <a:prstGeom prst="roundRect">
              <a:avLst>
                <a:gd name="adj" fmla="val 50000"/>
              </a:avLst>
            </a:prstGeom>
            <a:gradFill rotWithShape="1">
              <a:gsLst>
                <a:gs pos="0">
                  <a:srgbClr val="007600"/>
                </a:gs>
                <a:gs pos="50000">
                  <a:srgbClr val="00FF00"/>
                </a:gs>
                <a:gs pos="100000">
                  <a:srgbClr val="007600"/>
                </a:gs>
              </a:gsLst>
              <a:lin ang="5400000" scaled="1"/>
            </a:gradFill>
            <a:ln w="3175" algn="ctr">
              <a:solidFill>
                <a:schemeClr val="tx1"/>
              </a:solidFill>
              <a:round/>
              <a:headEnd/>
              <a:tailEnd/>
            </a:ln>
          </p:spPr>
          <p:txBody>
            <a:bodyPr wrap="none" lIns="45720" rIns="45720" anchor="ctr"/>
            <a:lstStyle/>
            <a:p>
              <a:endParaRPr lang="en-CA"/>
            </a:p>
          </p:txBody>
        </p:sp>
        <p:sp>
          <p:nvSpPr>
            <p:cNvPr id="1560" name="Oval 25"/>
            <p:cNvSpPr>
              <a:spLocks noChangeArrowheads="1"/>
            </p:cNvSpPr>
            <p:nvPr/>
          </p:nvSpPr>
          <p:spPr bwMode="auto">
            <a:xfrm>
              <a:off x="27371573" y="40208561"/>
              <a:ext cx="528118" cy="524024"/>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1561" name="Oval 26"/>
            <p:cNvSpPr>
              <a:spLocks noChangeArrowheads="1"/>
            </p:cNvSpPr>
            <p:nvPr/>
          </p:nvSpPr>
          <p:spPr bwMode="auto">
            <a:xfrm>
              <a:off x="27414560" y="40249500"/>
              <a:ext cx="442145" cy="442145"/>
            </a:xfrm>
            <a:prstGeom prst="ellipse">
              <a:avLst/>
            </a:prstGeom>
            <a:solidFill>
              <a:srgbClr val="DDDDDD"/>
            </a:solidFill>
            <a:ln w="3175">
              <a:solidFill>
                <a:schemeClr val="tx1"/>
              </a:solidFill>
              <a:round/>
              <a:headEnd/>
              <a:tailEnd/>
            </a:ln>
          </p:spPr>
          <p:txBody>
            <a:bodyPr wrap="none" anchor="ctr"/>
            <a:lstStyle/>
            <a:p>
              <a:endParaRPr lang="en-CA"/>
            </a:p>
          </p:txBody>
        </p:sp>
        <p:sp>
          <p:nvSpPr>
            <p:cNvPr id="1562" name="AutoShape 27"/>
            <p:cNvSpPr>
              <a:spLocks noChangeArrowheads="1"/>
            </p:cNvSpPr>
            <p:nvPr/>
          </p:nvSpPr>
          <p:spPr bwMode="auto">
            <a:xfrm rot="16200000">
              <a:off x="27557848" y="40304768"/>
              <a:ext cx="149429" cy="337749"/>
            </a:xfrm>
            <a:prstGeom prst="flowChartCollate">
              <a:avLst/>
            </a:prstGeom>
            <a:noFill/>
            <a:ln w="9525">
              <a:solidFill>
                <a:schemeClr val="tx1"/>
              </a:solidFill>
              <a:miter lim="800000"/>
              <a:headEnd/>
              <a:tailEnd/>
            </a:ln>
          </p:spPr>
          <p:txBody>
            <a:bodyPr wrap="none" lIns="45720" rIns="45720" anchor="ctr"/>
            <a:lstStyle/>
            <a:p>
              <a:endParaRPr lang="en-CA"/>
            </a:p>
          </p:txBody>
        </p:sp>
        <p:sp>
          <p:nvSpPr>
            <p:cNvPr id="1563" name="AutoShape 28"/>
            <p:cNvSpPr>
              <a:spLocks noChangeArrowheads="1"/>
            </p:cNvSpPr>
            <p:nvPr/>
          </p:nvSpPr>
          <p:spPr bwMode="auto">
            <a:xfrm>
              <a:off x="28311133" y="40398928"/>
              <a:ext cx="81879" cy="14738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564" name="Rectangle 29"/>
            <p:cNvSpPr>
              <a:spLocks noChangeArrowheads="1"/>
            </p:cNvSpPr>
            <p:nvPr/>
          </p:nvSpPr>
          <p:spPr bwMode="auto">
            <a:xfrm>
              <a:off x="28262005" y="40392788"/>
              <a:ext cx="98255" cy="159664"/>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565" name="AutoShape 30"/>
            <p:cNvSpPr>
              <a:spLocks noChangeArrowheads="1"/>
            </p:cNvSpPr>
            <p:nvPr/>
          </p:nvSpPr>
          <p:spPr bwMode="auto">
            <a:xfrm>
              <a:off x="28262005" y="40423492"/>
              <a:ext cx="98255" cy="98255"/>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566" name="AutoShape 31"/>
            <p:cNvSpPr>
              <a:spLocks noChangeArrowheads="1"/>
            </p:cNvSpPr>
            <p:nvPr/>
          </p:nvSpPr>
          <p:spPr bwMode="auto">
            <a:xfrm>
              <a:off x="28262005" y="40374365"/>
              <a:ext cx="98255" cy="491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67" name="AutoShape 32"/>
            <p:cNvSpPr>
              <a:spLocks noChangeArrowheads="1"/>
            </p:cNvSpPr>
            <p:nvPr/>
          </p:nvSpPr>
          <p:spPr bwMode="auto">
            <a:xfrm>
              <a:off x="28262005" y="40521746"/>
              <a:ext cx="98255" cy="491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68" name="AutoShape 33"/>
            <p:cNvSpPr>
              <a:spLocks noChangeArrowheads="1"/>
            </p:cNvSpPr>
            <p:nvPr/>
          </p:nvSpPr>
          <p:spPr bwMode="auto">
            <a:xfrm rot="5400000">
              <a:off x="28155563" y="40464431"/>
              <a:ext cx="196509" cy="16376"/>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1569" name="AutoShape 34"/>
            <p:cNvSpPr>
              <a:spLocks noChangeArrowheads="1"/>
            </p:cNvSpPr>
            <p:nvPr/>
          </p:nvSpPr>
          <p:spPr bwMode="auto">
            <a:xfrm rot="10800000">
              <a:off x="26878254" y="40398928"/>
              <a:ext cx="81879" cy="14738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570" name="Rectangle 35"/>
            <p:cNvSpPr>
              <a:spLocks noChangeArrowheads="1"/>
            </p:cNvSpPr>
            <p:nvPr/>
          </p:nvSpPr>
          <p:spPr bwMode="auto">
            <a:xfrm rot="10800000">
              <a:off x="26911006" y="40392788"/>
              <a:ext cx="98255" cy="159664"/>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571" name="AutoShape 36"/>
            <p:cNvSpPr>
              <a:spLocks noChangeArrowheads="1"/>
            </p:cNvSpPr>
            <p:nvPr/>
          </p:nvSpPr>
          <p:spPr bwMode="auto">
            <a:xfrm rot="10800000">
              <a:off x="26911006" y="40423492"/>
              <a:ext cx="98255" cy="98255"/>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572" name="AutoShape 37"/>
            <p:cNvSpPr>
              <a:spLocks noChangeArrowheads="1"/>
            </p:cNvSpPr>
            <p:nvPr/>
          </p:nvSpPr>
          <p:spPr bwMode="auto">
            <a:xfrm rot="10800000">
              <a:off x="26911006" y="40521746"/>
              <a:ext cx="98255" cy="491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73" name="AutoShape 38"/>
            <p:cNvSpPr>
              <a:spLocks noChangeArrowheads="1"/>
            </p:cNvSpPr>
            <p:nvPr/>
          </p:nvSpPr>
          <p:spPr bwMode="auto">
            <a:xfrm rot="10800000">
              <a:off x="26911006" y="40374365"/>
              <a:ext cx="98255" cy="491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74" name="AutoShape 39"/>
            <p:cNvSpPr>
              <a:spLocks noChangeArrowheads="1"/>
            </p:cNvSpPr>
            <p:nvPr/>
          </p:nvSpPr>
          <p:spPr bwMode="auto">
            <a:xfrm rot="16200000">
              <a:off x="26919194" y="40464431"/>
              <a:ext cx="196509" cy="16376"/>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622" name="Group 87"/>
          <p:cNvGrpSpPr>
            <a:grpSpLocks/>
          </p:cNvGrpSpPr>
          <p:nvPr/>
        </p:nvGrpSpPr>
        <p:grpSpPr bwMode="auto">
          <a:xfrm>
            <a:off x="27979524" y="38478871"/>
            <a:ext cx="1125833" cy="1449254"/>
            <a:chOff x="1196" y="4449"/>
            <a:chExt cx="550" cy="708"/>
          </a:xfrm>
          <a:effectLst>
            <a:outerShdw blurRad="63500" sx="102000" sy="102000" algn="ctr" rotWithShape="0">
              <a:prstClr val="black">
                <a:alpha val="40000"/>
              </a:prstClr>
            </a:outerShdw>
          </a:effectLst>
        </p:grpSpPr>
        <p:grpSp>
          <p:nvGrpSpPr>
            <p:cNvPr id="1623" name="Group 88"/>
            <p:cNvGrpSpPr>
              <a:grpSpLocks/>
            </p:cNvGrpSpPr>
            <p:nvPr/>
          </p:nvGrpSpPr>
          <p:grpSpPr bwMode="auto">
            <a:xfrm rot="-5400000">
              <a:off x="1436" y="4439"/>
              <a:ext cx="72" cy="96"/>
              <a:chOff x="3692" y="3885"/>
              <a:chExt cx="432" cy="576"/>
            </a:xfrm>
          </p:grpSpPr>
          <p:sp>
            <p:nvSpPr>
              <p:cNvPr id="1645" name="AutoShape 89"/>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646" name="Rectangle 90"/>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647" name="AutoShape 91"/>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648" name="AutoShape 92"/>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49" name="AutoShape 93"/>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50" name="AutoShape 94"/>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624" name="Group 95"/>
            <p:cNvGrpSpPr>
              <a:grpSpLocks/>
            </p:cNvGrpSpPr>
            <p:nvPr/>
          </p:nvGrpSpPr>
          <p:grpSpPr bwMode="auto">
            <a:xfrm rot="5400000">
              <a:off x="1526" y="5075"/>
              <a:ext cx="72" cy="96"/>
              <a:chOff x="3692" y="3885"/>
              <a:chExt cx="432" cy="576"/>
            </a:xfrm>
          </p:grpSpPr>
          <p:sp>
            <p:nvSpPr>
              <p:cNvPr id="1639" name="AutoShape 96"/>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640" name="Rectangle 97"/>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641" name="AutoShape 98"/>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642" name="AutoShape 99"/>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43" name="AutoShape 100"/>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44" name="AutoShape 101"/>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625" name="Group 102"/>
            <p:cNvGrpSpPr>
              <a:grpSpLocks/>
            </p:cNvGrpSpPr>
            <p:nvPr/>
          </p:nvGrpSpPr>
          <p:grpSpPr bwMode="auto">
            <a:xfrm>
              <a:off x="1196" y="4518"/>
              <a:ext cx="550" cy="584"/>
              <a:chOff x="1196" y="4125"/>
              <a:chExt cx="912" cy="966"/>
            </a:xfrm>
          </p:grpSpPr>
          <p:sp>
            <p:nvSpPr>
              <p:cNvPr id="1626" name="AutoShape 103"/>
              <p:cNvSpPr>
                <a:spLocks noChangeArrowheads="1"/>
              </p:cNvSpPr>
              <p:nvPr/>
            </p:nvSpPr>
            <p:spPr bwMode="auto">
              <a:xfrm>
                <a:off x="1292" y="4221"/>
                <a:ext cx="720" cy="720"/>
              </a:xfrm>
              <a:prstGeom prst="roundRect">
                <a:avLst>
                  <a:gd name="adj" fmla="val 37083"/>
                </a:avLst>
              </a:prstGeom>
              <a:gradFill rotWithShape="1">
                <a:gsLst>
                  <a:gs pos="0">
                    <a:srgbClr val="CACACA"/>
                  </a:gs>
                  <a:gs pos="50000">
                    <a:srgbClr val="EAEAEA"/>
                  </a:gs>
                  <a:gs pos="100000">
                    <a:srgbClr val="CACACA"/>
                  </a:gs>
                </a:gsLst>
                <a:lin ang="0" scaled="1"/>
              </a:gradFill>
              <a:ln w="3175">
                <a:solidFill>
                  <a:schemeClr val="tx1"/>
                </a:solidFill>
                <a:round/>
                <a:headEnd/>
                <a:tailEnd/>
              </a:ln>
            </p:spPr>
            <p:txBody>
              <a:bodyPr wrap="none" anchor="ctr"/>
              <a:lstStyle/>
              <a:p>
                <a:endParaRPr lang="en-CA"/>
              </a:p>
            </p:txBody>
          </p:sp>
          <p:sp>
            <p:nvSpPr>
              <p:cNvPr id="1627" name="AutoShape 104"/>
              <p:cNvSpPr>
                <a:spLocks noChangeArrowheads="1"/>
              </p:cNvSpPr>
              <p:nvPr/>
            </p:nvSpPr>
            <p:spPr bwMode="auto">
              <a:xfrm>
                <a:off x="1196" y="4701"/>
                <a:ext cx="912" cy="288"/>
              </a:xfrm>
              <a:prstGeom prst="roundRect">
                <a:avLst>
                  <a:gd name="adj" fmla="val 20537"/>
                </a:avLst>
              </a:prstGeom>
              <a:gradFill rotWithShape="1">
                <a:gsLst>
                  <a:gs pos="0">
                    <a:srgbClr val="CACACA"/>
                  </a:gs>
                  <a:gs pos="50000">
                    <a:srgbClr val="EAEAEA"/>
                  </a:gs>
                  <a:gs pos="100000">
                    <a:srgbClr val="CACACA"/>
                  </a:gs>
                </a:gsLst>
                <a:lin ang="0" scaled="1"/>
              </a:gradFill>
              <a:ln w="3175">
                <a:solidFill>
                  <a:schemeClr val="tx1"/>
                </a:solidFill>
                <a:round/>
                <a:headEnd/>
                <a:tailEnd/>
              </a:ln>
            </p:spPr>
            <p:txBody>
              <a:bodyPr wrap="none" anchor="ctr"/>
              <a:lstStyle/>
              <a:p>
                <a:endParaRPr lang="en-CA"/>
              </a:p>
            </p:txBody>
          </p:sp>
          <p:sp>
            <p:nvSpPr>
              <p:cNvPr id="1628" name="Line 105"/>
              <p:cNvSpPr>
                <a:spLocks noChangeShapeType="1"/>
              </p:cNvSpPr>
              <p:nvPr/>
            </p:nvSpPr>
            <p:spPr bwMode="auto">
              <a:xfrm>
                <a:off x="1196" y="4845"/>
                <a:ext cx="912" cy="0"/>
              </a:xfrm>
              <a:prstGeom prst="line">
                <a:avLst/>
              </a:prstGeom>
              <a:noFill/>
              <a:ln w="3175">
                <a:solidFill>
                  <a:schemeClr val="tx1"/>
                </a:solidFill>
                <a:round/>
                <a:headEnd/>
                <a:tailEnd/>
              </a:ln>
            </p:spPr>
            <p:txBody>
              <a:bodyPr/>
              <a:lstStyle/>
              <a:p>
                <a:endParaRPr lang="en-CA"/>
              </a:p>
            </p:txBody>
          </p:sp>
          <p:grpSp>
            <p:nvGrpSpPr>
              <p:cNvPr id="1629" name="Group 106"/>
              <p:cNvGrpSpPr>
                <a:grpSpLocks/>
              </p:cNvGrpSpPr>
              <p:nvPr/>
            </p:nvGrpSpPr>
            <p:grpSpPr bwMode="auto">
              <a:xfrm>
                <a:off x="1511" y="4125"/>
                <a:ext cx="268" cy="102"/>
                <a:chOff x="1490" y="4077"/>
                <a:chExt cx="360" cy="180"/>
              </a:xfrm>
            </p:grpSpPr>
            <p:sp>
              <p:nvSpPr>
                <p:cNvPr id="1635" name="Rectangle 107"/>
                <p:cNvSpPr>
                  <a:spLocks noChangeArrowheads="1"/>
                </p:cNvSpPr>
                <p:nvPr/>
              </p:nvSpPr>
              <p:spPr bwMode="auto">
                <a:xfrm rot="-5400000">
                  <a:off x="1580" y="4021"/>
                  <a:ext cx="180" cy="291"/>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636" name="AutoShape 108"/>
                <p:cNvSpPr>
                  <a:spLocks noChangeArrowheads="1"/>
                </p:cNvSpPr>
                <p:nvPr/>
              </p:nvSpPr>
              <p:spPr bwMode="auto">
                <a:xfrm rot="-5400000">
                  <a:off x="1580" y="4077"/>
                  <a:ext cx="180" cy="18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637" name="AutoShape 109"/>
                <p:cNvSpPr>
                  <a:spLocks noChangeArrowheads="1"/>
                </p:cNvSpPr>
                <p:nvPr/>
              </p:nvSpPr>
              <p:spPr bwMode="auto">
                <a:xfrm rot="-5400000">
                  <a:off x="1445" y="4122"/>
                  <a:ext cx="180" cy="9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38" name="AutoShape 110"/>
                <p:cNvSpPr>
                  <a:spLocks noChangeArrowheads="1"/>
                </p:cNvSpPr>
                <p:nvPr/>
              </p:nvSpPr>
              <p:spPr bwMode="auto">
                <a:xfrm rot="-5400000">
                  <a:off x="1715" y="4122"/>
                  <a:ext cx="180" cy="90"/>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nvGrpSpPr>
              <p:cNvPr id="1630" name="Group 111"/>
              <p:cNvGrpSpPr>
                <a:grpSpLocks/>
              </p:cNvGrpSpPr>
              <p:nvPr/>
            </p:nvGrpSpPr>
            <p:grpSpPr bwMode="auto">
              <a:xfrm rot="10800000">
                <a:off x="1675" y="4989"/>
                <a:ext cx="268" cy="102"/>
                <a:chOff x="1490" y="4077"/>
                <a:chExt cx="360" cy="180"/>
              </a:xfrm>
            </p:grpSpPr>
            <p:sp>
              <p:nvSpPr>
                <p:cNvPr id="1631" name="Rectangle 112"/>
                <p:cNvSpPr>
                  <a:spLocks noChangeArrowheads="1"/>
                </p:cNvSpPr>
                <p:nvPr/>
              </p:nvSpPr>
              <p:spPr bwMode="auto">
                <a:xfrm rot="-5400000">
                  <a:off x="1580" y="4021"/>
                  <a:ext cx="180" cy="291"/>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632" name="AutoShape 113"/>
                <p:cNvSpPr>
                  <a:spLocks noChangeArrowheads="1"/>
                </p:cNvSpPr>
                <p:nvPr/>
              </p:nvSpPr>
              <p:spPr bwMode="auto">
                <a:xfrm rot="-5400000">
                  <a:off x="1580" y="4077"/>
                  <a:ext cx="180" cy="18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633" name="AutoShape 114"/>
                <p:cNvSpPr>
                  <a:spLocks noChangeArrowheads="1"/>
                </p:cNvSpPr>
                <p:nvPr/>
              </p:nvSpPr>
              <p:spPr bwMode="auto">
                <a:xfrm rot="-5400000">
                  <a:off x="1445" y="4122"/>
                  <a:ext cx="180" cy="9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34" name="AutoShape 115"/>
                <p:cNvSpPr>
                  <a:spLocks noChangeArrowheads="1"/>
                </p:cNvSpPr>
                <p:nvPr/>
              </p:nvSpPr>
              <p:spPr bwMode="auto">
                <a:xfrm rot="-5400000">
                  <a:off x="1715" y="4122"/>
                  <a:ext cx="180" cy="90"/>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grpSp>
      <p:cxnSp>
        <p:nvCxnSpPr>
          <p:cNvPr id="1678" name="AutoShape 327"/>
          <p:cNvCxnSpPr>
            <a:cxnSpLocks noChangeShapeType="1"/>
          </p:cNvCxnSpPr>
          <p:nvPr/>
        </p:nvCxnSpPr>
        <p:spPr bwMode="auto">
          <a:xfrm flipV="1">
            <a:off x="25318464" y="38038774"/>
            <a:ext cx="753285" cy="1068518"/>
          </a:xfrm>
          <a:prstGeom prst="bentConnector2">
            <a:avLst/>
          </a:prstGeom>
          <a:noFill/>
          <a:ln w="50800">
            <a:solidFill>
              <a:schemeClr val="bg2"/>
            </a:solidFill>
            <a:miter lim="800000"/>
            <a:headEnd/>
            <a:tailEnd/>
          </a:ln>
          <a:effectLst>
            <a:outerShdw blurRad="63500" sx="102000" sy="102000" algn="ctr" rotWithShape="0">
              <a:prstClr val="black">
                <a:alpha val="40000"/>
              </a:prstClr>
            </a:outerShdw>
          </a:effectLst>
        </p:spPr>
      </p:cxnSp>
      <p:cxnSp>
        <p:nvCxnSpPr>
          <p:cNvPr id="1679" name="AutoShape 328"/>
          <p:cNvCxnSpPr>
            <a:cxnSpLocks noChangeShapeType="1"/>
            <a:endCxn id="1569" idx="2"/>
          </p:cNvCxnSpPr>
          <p:nvPr/>
        </p:nvCxnSpPr>
        <p:spPr bwMode="auto">
          <a:xfrm>
            <a:off x="25318464" y="39389773"/>
            <a:ext cx="1559790" cy="1082846"/>
          </a:xfrm>
          <a:prstGeom prst="bentConnector3">
            <a:avLst>
              <a:gd name="adj1" fmla="val 50000"/>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680" name="AutoShape 329"/>
          <p:cNvCxnSpPr>
            <a:cxnSpLocks noChangeShapeType="1"/>
            <a:endCxn id="1563" idx="2"/>
          </p:cNvCxnSpPr>
          <p:nvPr/>
        </p:nvCxnSpPr>
        <p:spPr bwMode="auto">
          <a:xfrm flipH="1">
            <a:off x="28393011" y="37778808"/>
            <a:ext cx="521976" cy="2693811"/>
          </a:xfrm>
          <a:prstGeom prst="bentConnector3">
            <a:avLst>
              <a:gd name="adj1" fmla="val -56079"/>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681" name="AutoShape 330"/>
          <p:cNvCxnSpPr>
            <a:cxnSpLocks noChangeShapeType="1"/>
          </p:cNvCxnSpPr>
          <p:nvPr/>
        </p:nvCxnSpPr>
        <p:spPr bwMode="auto">
          <a:xfrm rot="16200000">
            <a:off x="28382776" y="38308973"/>
            <a:ext cx="329563" cy="6140"/>
          </a:xfrm>
          <a:prstGeom prst="bentConnector3">
            <a:avLst>
              <a:gd name="adj1" fmla="val 50310"/>
            </a:avLst>
          </a:prstGeom>
          <a:noFill/>
          <a:ln w="101600">
            <a:solidFill>
              <a:schemeClr val="bg2"/>
            </a:solidFill>
            <a:miter lim="800000"/>
            <a:headEnd/>
            <a:tailEnd/>
          </a:ln>
          <a:effectLst>
            <a:outerShdw blurRad="63500" sx="102000" sy="102000" algn="ctr" rotWithShape="0">
              <a:prstClr val="black">
                <a:alpha val="40000"/>
              </a:prstClr>
            </a:outerShdw>
          </a:effectLst>
        </p:spPr>
      </p:cxnSp>
      <p:cxnSp>
        <p:nvCxnSpPr>
          <p:cNvPr id="1682" name="AutoShape 331"/>
          <p:cNvCxnSpPr>
            <a:cxnSpLocks noChangeShapeType="1"/>
          </p:cNvCxnSpPr>
          <p:nvPr/>
        </p:nvCxnSpPr>
        <p:spPr bwMode="auto">
          <a:xfrm>
            <a:off x="26833221" y="37277301"/>
            <a:ext cx="1346906" cy="501507"/>
          </a:xfrm>
          <a:prstGeom prst="bentConnector3">
            <a:avLst>
              <a:gd name="adj1" fmla="val 49847"/>
            </a:avLst>
          </a:prstGeom>
          <a:noFill/>
          <a:ln w="50800">
            <a:solidFill>
              <a:schemeClr val="bg2"/>
            </a:solidFill>
            <a:miter lim="800000"/>
            <a:headEnd/>
            <a:tailEnd/>
          </a:ln>
          <a:effectLst>
            <a:outerShdw blurRad="63500" sx="102000" sy="102000" algn="ctr" rotWithShape="0">
              <a:prstClr val="black">
                <a:alpha val="40000"/>
              </a:prstClr>
            </a:outerShdw>
          </a:effectLst>
        </p:spPr>
      </p:cxnSp>
      <p:cxnSp>
        <p:nvCxnSpPr>
          <p:cNvPr id="1684" name="AutoShape 334"/>
          <p:cNvCxnSpPr>
            <a:cxnSpLocks noChangeShapeType="1"/>
          </p:cNvCxnSpPr>
          <p:nvPr/>
        </p:nvCxnSpPr>
        <p:spPr bwMode="auto">
          <a:xfrm>
            <a:off x="18581888" y="37813607"/>
            <a:ext cx="1432878" cy="2046"/>
          </a:xfrm>
          <a:prstGeom prst="bentConnector3">
            <a:avLst>
              <a:gd name="adj1" fmla="val 50000"/>
            </a:avLst>
          </a:prstGeom>
          <a:noFill/>
          <a:ln w="50800">
            <a:solidFill>
              <a:schemeClr val="bg2"/>
            </a:solidFill>
            <a:miter lim="800000"/>
            <a:headEnd/>
            <a:tailEnd/>
          </a:ln>
          <a:effectLst>
            <a:outerShdw blurRad="63500" sx="102000" sy="102000" algn="ctr" rotWithShape="0">
              <a:prstClr val="black">
                <a:alpha val="40000"/>
              </a:prstClr>
            </a:outerShdw>
          </a:effectLst>
        </p:spPr>
      </p:cxnSp>
      <p:cxnSp>
        <p:nvCxnSpPr>
          <p:cNvPr id="1685" name="AutoShape 335"/>
          <p:cNvCxnSpPr>
            <a:cxnSpLocks noChangeShapeType="1"/>
          </p:cNvCxnSpPr>
          <p:nvPr/>
        </p:nvCxnSpPr>
        <p:spPr bwMode="auto">
          <a:xfrm rot="16200000">
            <a:off x="28008181" y="36869954"/>
            <a:ext cx="1086940" cy="2048"/>
          </a:xfrm>
          <a:prstGeom prst="bentConnector3">
            <a:avLst>
              <a:gd name="adj1" fmla="val 50282"/>
            </a:avLst>
          </a:prstGeom>
          <a:noFill/>
          <a:ln w="76200">
            <a:solidFill>
              <a:schemeClr val="bg2"/>
            </a:solidFill>
            <a:miter lim="800000"/>
            <a:headEnd/>
            <a:tailEnd/>
          </a:ln>
          <a:effectLst>
            <a:outerShdw blurRad="63500" sx="102000" sy="102000" algn="ctr" rotWithShape="0">
              <a:prstClr val="black">
                <a:alpha val="40000"/>
              </a:prstClr>
            </a:outerShdw>
          </a:effectLst>
        </p:spPr>
      </p:cxnSp>
      <p:grpSp>
        <p:nvGrpSpPr>
          <p:cNvPr id="1686" name="Group 1102"/>
          <p:cNvGrpSpPr>
            <a:grpSpLocks/>
          </p:cNvGrpSpPr>
          <p:nvPr/>
        </p:nvGrpSpPr>
        <p:grpSpPr bwMode="auto">
          <a:xfrm>
            <a:off x="14870734" y="40564733"/>
            <a:ext cx="1379657" cy="878149"/>
            <a:chOff x="5232838" y="7402513"/>
            <a:chExt cx="1069965" cy="681037"/>
          </a:xfrm>
          <a:effectLst>
            <a:outerShdw blurRad="63500" sx="102000" sy="102000" algn="ctr" rotWithShape="0">
              <a:prstClr val="black">
                <a:alpha val="40000"/>
              </a:prstClr>
            </a:outerShdw>
          </a:effectLst>
        </p:grpSpPr>
        <p:grpSp>
          <p:nvGrpSpPr>
            <p:cNvPr id="1687" name="Group 340"/>
            <p:cNvGrpSpPr>
              <a:grpSpLocks/>
            </p:cNvGrpSpPr>
            <p:nvPr/>
          </p:nvGrpSpPr>
          <p:grpSpPr bwMode="auto">
            <a:xfrm>
              <a:off x="6063090" y="7806907"/>
              <a:ext cx="239713" cy="153987"/>
              <a:chOff x="1772" y="3693"/>
              <a:chExt cx="720" cy="480"/>
            </a:xfrm>
          </p:grpSpPr>
          <p:sp>
            <p:nvSpPr>
              <p:cNvPr id="1703" name="Rectangle 341"/>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704" name="Rectangle 342"/>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705" name="AutoShape 343"/>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06" name="AutoShape 344"/>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07" name="Rectangle 345"/>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688" name="Group 340"/>
            <p:cNvGrpSpPr>
              <a:grpSpLocks/>
            </p:cNvGrpSpPr>
            <p:nvPr/>
          </p:nvGrpSpPr>
          <p:grpSpPr bwMode="auto">
            <a:xfrm>
              <a:off x="5232838" y="7805738"/>
              <a:ext cx="239713" cy="153987"/>
              <a:chOff x="1772" y="3693"/>
              <a:chExt cx="720" cy="480"/>
            </a:xfrm>
          </p:grpSpPr>
          <p:sp>
            <p:nvSpPr>
              <p:cNvPr id="1698" name="Rectangle 341"/>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99" name="Rectangle 342"/>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700" name="AutoShape 343"/>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01" name="AutoShape 344"/>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02" name="Rectangle 345"/>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689" name="Group 1101"/>
            <p:cNvGrpSpPr>
              <a:grpSpLocks/>
            </p:cNvGrpSpPr>
            <p:nvPr/>
          </p:nvGrpSpPr>
          <p:grpSpPr bwMode="auto">
            <a:xfrm>
              <a:off x="5415401" y="7402513"/>
              <a:ext cx="701675" cy="681037"/>
              <a:chOff x="5415401" y="7402513"/>
              <a:chExt cx="701675" cy="681037"/>
            </a:xfrm>
          </p:grpSpPr>
          <p:sp>
            <p:nvSpPr>
              <p:cNvPr id="1690" name="AutoShape 352"/>
              <p:cNvSpPr>
                <a:spLocks noChangeArrowheads="1"/>
              </p:cNvSpPr>
              <p:nvPr/>
            </p:nvSpPr>
            <p:spPr bwMode="auto">
              <a:xfrm>
                <a:off x="5415401" y="7764463"/>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1691" name="Rectangle 353"/>
              <p:cNvSpPr>
                <a:spLocks noChangeArrowheads="1"/>
              </p:cNvSpPr>
              <p:nvPr/>
            </p:nvSpPr>
            <p:spPr bwMode="auto">
              <a:xfrm>
                <a:off x="5677338" y="7615238"/>
                <a:ext cx="177800" cy="176212"/>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1692" name="Rectangle 354"/>
              <p:cNvSpPr>
                <a:spLocks noChangeArrowheads="1"/>
              </p:cNvSpPr>
              <p:nvPr/>
            </p:nvSpPr>
            <p:spPr bwMode="auto">
              <a:xfrm>
                <a:off x="5739251" y="7526338"/>
                <a:ext cx="53975" cy="8890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1693" name="AutoShape 355"/>
              <p:cNvSpPr>
                <a:spLocks noChangeArrowheads="1"/>
              </p:cNvSpPr>
              <p:nvPr/>
            </p:nvSpPr>
            <p:spPr bwMode="auto">
              <a:xfrm>
                <a:off x="5707501" y="7402513"/>
                <a:ext cx="119062" cy="123825"/>
              </a:xfrm>
              <a:prstGeom prst="roundRect">
                <a:avLst>
                  <a:gd name="adj" fmla="val 28083"/>
                </a:avLst>
              </a:prstGeom>
              <a:solidFill>
                <a:srgbClr val="990000"/>
              </a:solidFill>
              <a:ln w="3175" algn="ctr">
                <a:solidFill>
                  <a:schemeClr val="tx1"/>
                </a:solidFill>
                <a:round/>
                <a:headEnd/>
                <a:tailEnd/>
              </a:ln>
            </p:spPr>
            <p:txBody>
              <a:bodyPr wrap="none" lIns="45720" rIns="45720" anchor="ctr"/>
              <a:lstStyle/>
              <a:p>
                <a:endParaRPr lang="en-CA"/>
              </a:p>
            </p:txBody>
          </p:sp>
          <p:sp>
            <p:nvSpPr>
              <p:cNvPr id="1694" name="AutoShape 356"/>
              <p:cNvSpPr>
                <a:spLocks noChangeArrowheads="1"/>
              </p:cNvSpPr>
              <p:nvPr/>
            </p:nvSpPr>
            <p:spPr bwMode="auto">
              <a:xfrm>
                <a:off x="5578913" y="7440613"/>
                <a:ext cx="376238" cy="85725"/>
              </a:xfrm>
              <a:prstGeom prst="roundRect">
                <a:avLst>
                  <a:gd name="adj" fmla="val 50000"/>
                </a:avLst>
              </a:prstGeom>
              <a:gradFill rotWithShape="1">
                <a:gsLst>
                  <a:gs pos="0">
                    <a:srgbClr val="760000"/>
                  </a:gs>
                  <a:gs pos="50000">
                    <a:srgbClr val="FF0000"/>
                  </a:gs>
                  <a:gs pos="100000">
                    <a:srgbClr val="760000"/>
                  </a:gs>
                </a:gsLst>
                <a:lin ang="5400000" scaled="1"/>
              </a:gradFill>
              <a:ln w="3175" algn="ctr">
                <a:solidFill>
                  <a:schemeClr val="tx1"/>
                </a:solidFill>
                <a:round/>
                <a:headEnd/>
                <a:tailEnd/>
              </a:ln>
            </p:spPr>
            <p:txBody>
              <a:bodyPr wrap="none" lIns="45720" rIns="45720" anchor="ctr"/>
              <a:lstStyle/>
              <a:p>
                <a:endParaRPr lang="en-CA"/>
              </a:p>
            </p:txBody>
          </p:sp>
          <p:sp>
            <p:nvSpPr>
              <p:cNvPr id="1695" name="Oval 357"/>
              <p:cNvSpPr>
                <a:spLocks noChangeArrowheads="1"/>
              </p:cNvSpPr>
              <p:nvPr/>
            </p:nvSpPr>
            <p:spPr bwMode="auto">
              <a:xfrm>
                <a:off x="5561451" y="7677150"/>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1696" name="Oval 358"/>
              <p:cNvSpPr>
                <a:spLocks noChangeArrowheads="1"/>
              </p:cNvSpPr>
              <p:nvPr/>
            </p:nvSpPr>
            <p:spPr bwMode="auto">
              <a:xfrm>
                <a:off x="5594788" y="7708900"/>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1697" name="AutoShape 359"/>
              <p:cNvSpPr>
                <a:spLocks noChangeArrowheads="1"/>
              </p:cNvSpPr>
              <p:nvPr/>
            </p:nvSpPr>
            <p:spPr bwMode="auto">
              <a:xfrm rot="-5400000">
                <a:off x="5705913" y="7751763"/>
                <a:ext cx="115887" cy="261938"/>
              </a:xfrm>
              <a:prstGeom prst="flowChartCollate">
                <a:avLst/>
              </a:prstGeom>
              <a:noFill/>
              <a:ln w="9525">
                <a:solidFill>
                  <a:schemeClr val="tx1"/>
                </a:solidFill>
                <a:miter lim="800000"/>
                <a:headEnd/>
                <a:tailEnd/>
              </a:ln>
            </p:spPr>
            <p:txBody>
              <a:bodyPr wrap="none" lIns="45720" rIns="45720" anchor="ctr"/>
              <a:lstStyle/>
              <a:p>
                <a:endParaRPr lang="en-CA"/>
              </a:p>
            </p:txBody>
          </p:sp>
        </p:grpSp>
      </p:grpSp>
      <p:grpSp>
        <p:nvGrpSpPr>
          <p:cNvPr id="2606" name="Group 2605"/>
          <p:cNvGrpSpPr/>
          <p:nvPr/>
        </p:nvGrpSpPr>
        <p:grpSpPr>
          <a:xfrm>
            <a:off x="14915768" y="33132756"/>
            <a:ext cx="734861" cy="732248"/>
            <a:chOff x="14915768" y="33132756"/>
            <a:chExt cx="734861" cy="732248"/>
          </a:xfrm>
          <a:effectLst>
            <a:outerShdw blurRad="63500" sx="102000" sy="102000" algn="ctr" rotWithShape="0">
              <a:prstClr val="black">
                <a:alpha val="40000"/>
              </a:prstClr>
            </a:outerShdw>
          </a:effectLst>
        </p:grpSpPr>
        <p:sp>
          <p:nvSpPr>
            <p:cNvPr id="1709" name="Rectangle 366"/>
            <p:cNvSpPr>
              <a:spLocks noChangeArrowheads="1"/>
            </p:cNvSpPr>
            <p:nvPr/>
          </p:nvSpPr>
          <p:spPr bwMode="auto">
            <a:xfrm>
              <a:off x="15034492" y="33442896"/>
              <a:ext cx="497413" cy="11447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10" name="Rectangle 367"/>
            <p:cNvSpPr>
              <a:spLocks noChangeArrowheads="1"/>
            </p:cNvSpPr>
            <p:nvPr/>
          </p:nvSpPr>
          <p:spPr bwMode="auto">
            <a:xfrm rot="16200000">
              <a:off x="15036884" y="33442815"/>
              <a:ext cx="492630" cy="116677"/>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11" name="AutoShape 368"/>
            <p:cNvSpPr>
              <a:spLocks noChangeArrowheads="1"/>
            </p:cNvSpPr>
            <p:nvPr/>
          </p:nvSpPr>
          <p:spPr bwMode="auto">
            <a:xfrm rot="5400000">
              <a:off x="15012081" y="33489897"/>
              <a:ext cx="151264" cy="18422"/>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12" name="AutoShape 369"/>
            <p:cNvSpPr>
              <a:spLocks noChangeArrowheads="1"/>
            </p:cNvSpPr>
            <p:nvPr/>
          </p:nvSpPr>
          <p:spPr bwMode="auto">
            <a:xfrm>
              <a:off x="15206438" y="33686144"/>
              <a:ext cx="153522" cy="18398"/>
            </a:xfrm>
            <a:custGeom>
              <a:avLst/>
              <a:gdLst>
                <a:gd name="T0" fmla="*/ 619822 w 21600"/>
                <a:gd name="T1" fmla="*/ 4726 h 21600"/>
                <a:gd name="T2" fmla="*/ 328143 w 21600"/>
                <a:gd name="T3" fmla="*/ 9451 h 21600"/>
                <a:gd name="T4" fmla="*/ 36463 w 21600"/>
                <a:gd name="T5" fmla="*/ 4726 h 21600"/>
                <a:gd name="T6" fmla="*/ 328143 w 21600"/>
                <a:gd name="T7" fmla="*/ 0 h 21600"/>
                <a:gd name="T8" fmla="*/ 0 60000 65536"/>
                <a:gd name="T9" fmla="*/ 0 60000 65536"/>
                <a:gd name="T10" fmla="*/ 0 60000 65536"/>
                <a:gd name="T11" fmla="*/ 0 60000 65536"/>
                <a:gd name="T12" fmla="*/ 3000 w 21600"/>
                <a:gd name="T13" fmla="*/ 2999 h 21600"/>
                <a:gd name="T14" fmla="*/ 18600 w 21600"/>
                <a:gd name="T15" fmla="*/ 18601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13" name="AutoShape 370"/>
            <p:cNvSpPr>
              <a:spLocks noChangeArrowheads="1"/>
            </p:cNvSpPr>
            <p:nvPr/>
          </p:nvSpPr>
          <p:spPr bwMode="auto">
            <a:xfrm rot="16200000">
              <a:off x="15405099" y="33489897"/>
              <a:ext cx="151264" cy="18422"/>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14" name="Rectangle 371"/>
            <p:cNvSpPr>
              <a:spLocks noChangeArrowheads="1"/>
            </p:cNvSpPr>
            <p:nvPr/>
          </p:nvSpPr>
          <p:spPr bwMode="auto">
            <a:xfrm>
              <a:off x="15095901" y="33424499"/>
              <a:ext cx="38892" cy="151264"/>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15" name="Rectangle 372"/>
            <p:cNvSpPr>
              <a:spLocks noChangeArrowheads="1"/>
            </p:cNvSpPr>
            <p:nvPr/>
          </p:nvSpPr>
          <p:spPr bwMode="auto">
            <a:xfrm>
              <a:off x="15431604" y="33424499"/>
              <a:ext cx="38892" cy="151264"/>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16" name="Rectangle 373"/>
            <p:cNvSpPr>
              <a:spLocks noChangeArrowheads="1"/>
            </p:cNvSpPr>
            <p:nvPr/>
          </p:nvSpPr>
          <p:spPr bwMode="auto">
            <a:xfrm rot="5400000">
              <a:off x="15263780" y="33589965"/>
              <a:ext cx="38839" cy="153522"/>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1717" name="Group 374"/>
            <p:cNvGrpSpPr>
              <a:grpSpLocks/>
            </p:cNvGrpSpPr>
            <p:nvPr/>
          </p:nvGrpSpPr>
          <p:grpSpPr bwMode="auto">
            <a:xfrm>
              <a:off x="15507341" y="33404068"/>
              <a:ext cx="143288" cy="190104"/>
              <a:chOff x="3692" y="3885"/>
              <a:chExt cx="432" cy="576"/>
            </a:xfrm>
          </p:grpSpPr>
          <p:sp>
            <p:nvSpPr>
              <p:cNvPr id="1743"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44"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45"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46"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47"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48"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718" name="Group 381"/>
            <p:cNvGrpSpPr>
              <a:grpSpLocks/>
            </p:cNvGrpSpPr>
            <p:nvPr/>
          </p:nvGrpSpPr>
          <p:grpSpPr bwMode="auto">
            <a:xfrm rot="10800000">
              <a:off x="14915768" y="33404046"/>
              <a:ext cx="143288" cy="190104"/>
              <a:chOff x="3692" y="3885"/>
              <a:chExt cx="432" cy="576"/>
            </a:xfrm>
          </p:grpSpPr>
          <p:sp>
            <p:nvSpPr>
              <p:cNvPr id="1737" name="AutoShape 382"/>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38" name="Rectangle 383"/>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39" name="AutoShape 384"/>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40" name="AutoShape 385"/>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41" name="AutoShape 386"/>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42" name="AutoShape 387"/>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719" name="Group 388"/>
            <p:cNvGrpSpPr>
              <a:grpSpLocks/>
            </p:cNvGrpSpPr>
            <p:nvPr/>
          </p:nvGrpSpPr>
          <p:grpSpPr bwMode="auto">
            <a:xfrm rot="5400000">
              <a:off x="15212661" y="33698276"/>
              <a:ext cx="143087" cy="190370"/>
              <a:chOff x="3692" y="3885"/>
              <a:chExt cx="432" cy="576"/>
            </a:xfrm>
          </p:grpSpPr>
          <p:sp>
            <p:nvSpPr>
              <p:cNvPr id="1731" name="AutoShape 389"/>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32" name="Rectangle 390"/>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33" name="AutoShape 391"/>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34" name="AutoShape 392"/>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35" name="AutoShape 393"/>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36" name="AutoShape 394"/>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2605" name="Group 2604"/>
            <p:cNvGrpSpPr/>
            <p:nvPr/>
          </p:nvGrpSpPr>
          <p:grpSpPr>
            <a:xfrm>
              <a:off x="15187377" y="33132756"/>
              <a:ext cx="194459" cy="219751"/>
              <a:chOff x="15187377" y="33132756"/>
              <a:chExt cx="194459" cy="219751"/>
            </a:xfrm>
          </p:grpSpPr>
          <p:sp>
            <p:nvSpPr>
              <p:cNvPr id="1722" name="AutoShape 396"/>
              <p:cNvSpPr>
                <a:spLocks noChangeArrowheads="1"/>
              </p:cNvSpPr>
              <p:nvPr/>
            </p:nvSpPr>
            <p:spPr bwMode="auto">
              <a:xfrm rot="10800000">
                <a:off x="15201561" y="33295269"/>
                <a:ext cx="153520" cy="183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0 w 21600"/>
                  <a:gd name="T13" fmla="*/ 2400 h 21600"/>
                  <a:gd name="T14" fmla="*/ 18720 w 21600"/>
                  <a:gd name="T15" fmla="*/ 192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23" name="Rectangle 397"/>
              <p:cNvSpPr>
                <a:spLocks noChangeArrowheads="1"/>
              </p:cNvSpPr>
              <p:nvPr/>
            </p:nvSpPr>
            <p:spPr bwMode="auto">
              <a:xfrm rot="16200000">
                <a:off x="15258901" y="33256327"/>
                <a:ext cx="38840" cy="15352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1724" name="Group 398"/>
              <p:cNvGrpSpPr>
                <a:grpSpLocks/>
              </p:cNvGrpSpPr>
              <p:nvPr/>
            </p:nvGrpSpPr>
            <p:grpSpPr bwMode="auto">
              <a:xfrm rot="16200000">
                <a:off x="15213060" y="33107073"/>
                <a:ext cx="143094" cy="194459"/>
                <a:chOff x="3692" y="3885"/>
                <a:chExt cx="432" cy="576"/>
              </a:xfrm>
            </p:grpSpPr>
            <p:sp>
              <p:nvSpPr>
                <p:cNvPr id="1725" name="AutoShape 399"/>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26" name="Rectangle 400"/>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27" name="AutoShape 401"/>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28" name="AutoShape 402"/>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29" name="AutoShape 403"/>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30" name="AutoShape 404"/>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1721" name="AutoShape 405"/>
            <p:cNvSpPr>
              <a:spLocks noChangeArrowheads="1"/>
            </p:cNvSpPr>
            <p:nvPr/>
          </p:nvSpPr>
          <p:spPr bwMode="auto">
            <a:xfrm>
              <a:off x="15134793" y="33352956"/>
              <a:ext cx="296810" cy="296396"/>
            </a:xfrm>
            <a:prstGeom prst="plus">
              <a:avLst>
                <a:gd name="adj" fmla="val 18620"/>
              </a:avLst>
            </a:prstGeom>
            <a:solidFill>
              <a:srgbClr val="EAEAEA"/>
            </a:solidFill>
            <a:ln w="3175">
              <a:solidFill>
                <a:schemeClr val="tx1"/>
              </a:solidFill>
              <a:miter lim="800000"/>
              <a:headEnd/>
              <a:tailEnd/>
            </a:ln>
          </p:spPr>
          <p:txBody>
            <a:bodyPr wrap="none" lIns="91436" tIns="45718" rIns="91436" bIns="45718" anchor="ctr"/>
            <a:lstStyle/>
            <a:p>
              <a:pPr algn="ctr" defTabSz="1217613"/>
              <a:endParaRPr lang="en-US" sz="2400"/>
            </a:p>
          </p:txBody>
        </p:sp>
      </p:grpSp>
      <p:grpSp>
        <p:nvGrpSpPr>
          <p:cNvPr id="2600" name="Group 2599"/>
          <p:cNvGrpSpPr/>
          <p:nvPr/>
        </p:nvGrpSpPr>
        <p:grpSpPr>
          <a:xfrm>
            <a:off x="20526510" y="31752531"/>
            <a:ext cx="960028" cy="1930292"/>
            <a:chOff x="20526510" y="31752531"/>
            <a:chExt cx="960028" cy="1930292"/>
          </a:xfrm>
          <a:effectLst>
            <a:outerShdw blurRad="63500" sx="102000" sy="102000" algn="ctr" rotWithShape="0">
              <a:prstClr val="black">
                <a:alpha val="40000"/>
              </a:prstClr>
            </a:outerShdw>
          </a:effectLst>
        </p:grpSpPr>
        <p:sp>
          <p:nvSpPr>
            <p:cNvPr id="1819" name="Rectangle 435"/>
            <p:cNvSpPr>
              <a:spLocks noChangeArrowheads="1"/>
            </p:cNvSpPr>
            <p:nvPr/>
          </p:nvSpPr>
          <p:spPr bwMode="auto">
            <a:xfrm rot="20256803" flipH="1">
              <a:off x="20626811" y="32945914"/>
              <a:ext cx="442145" cy="106442"/>
            </a:xfrm>
            <a:prstGeom prst="rect">
              <a:avLst/>
            </a:prstGeom>
            <a:gradFill rotWithShape="1">
              <a:gsLst>
                <a:gs pos="0">
                  <a:srgbClr val="242424"/>
                </a:gs>
                <a:gs pos="50000">
                  <a:srgbClr val="4D4D4D"/>
                </a:gs>
                <a:gs pos="100000">
                  <a:srgbClr val="242424"/>
                </a:gs>
              </a:gsLst>
              <a:lin ang="5400000" scaled="1"/>
            </a:gradFill>
            <a:ln w="3175">
              <a:solidFill>
                <a:schemeClr val="tx1"/>
              </a:solidFill>
              <a:miter lim="800000"/>
              <a:headEnd/>
              <a:tailEnd/>
            </a:ln>
          </p:spPr>
          <p:txBody>
            <a:bodyPr wrap="none" anchor="ctr"/>
            <a:lstStyle/>
            <a:p>
              <a:endParaRPr lang="en-CA"/>
            </a:p>
          </p:txBody>
        </p:sp>
        <p:sp>
          <p:nvSpPr>
            <p:cNvPr id="1820" name="Rectangle 436"/>
            <p:cNvSpPr>
              <a:spLocks noChangeArrowheads="1"/>
            </p:cNvSpPr>
            <p:nvPr/>
          </p:nvSpPr>
          <p:spPr bwMode="auto">
            <a:xfrm flipH="1">
              <a:off x="21087379" y="32552896"/>
              <a:ext cx="128959" cy="180133"/>
            </a:xfrm>
            <a:prstGeom prst="rect">
              <a:avLst/>
            </a:prstGeom>
            <a:gradFill rotWithShape="1">
              <a:gsLst>
                <a:gs pos="0">
                  <a:srgbClr val="595959"/>
                </a:gs>
                <a:gs pos="50000">
                  <a:srgbClr val="C0C0C0"/>
                </a:gs>
                <a:gs pos="100000">
                  <a:srgbClr val="595959"/>
                </a:gs>
              </a:gsLst>
              <a:lin ang="0" scaled="1"/>
            </a:gradFill>
            <a:ln w="3175">
              <a:solidFill>
                <a:schemeClr val="tx1"/>
              </a:solidFill>
              <a:miter lim="800000"/>
              <a:headEnd/>
              <a:tailEnd/>
            </a:ln>
          </p:spPr>
          <p:txBody>
            <a:bodyPr wrap="none" anchor="ctr"/>
            <a:lstStyle/>
            <a:p>
              <a:endParaRPr lang="en-CA"/>
            </a:p>
          </p:txBody>
        </p:sp>
        <p:sp>
          <p:nvSpPr>
            <p:cNvPr id="1821" name="Freeform 437"/>
            <p:cNvSpPr>
              <a:spLocks/>
            </p:cNvSpPr>
            <p:nvPr/>
          </p:nvSpPr>
          <p:spPr bwMode="auto">
            <a:xfrm flipH="1">
              <a:off x="20526510" y="32493534"/>
              <a:ext cx="960028" cy="1189289"/>
            </a:xfrm>
            <a:custGeom>
              <a:avLst/>
              <a:gdLst>
                <a:gd name="T0" fmla="*/ 0 w 474"/>
                <a:gd name="T1" fmla="*/ 0 h 581"/>
                <a:gd name="T2" fmla="*/ 0 w 474"/>
                <a:gd name="T3" fmla="*/ 581 h 581"/>
                <a:gd name="T4" fmla="*/ 324 w 474"/>
                <a:gd name="T5" fmla="*/ 581 h 581"/>
                <a:gd name="T6" fmla="*/ 469 w 474"/>
                <a:gd name="T7" fmla="*/ 197 h 581"/>
                <a:gd name="T8" fmla="*/ 432 w 474"/>
                <a:gd name="T9" fmla="*/ 184 h 581"/>
                <a:gd name="T10" fmla="*/ 299 w 474"/>
                <a:gd name="T11" fmla="*/ 542 h 581"/>
                <a:gd name="T12" fmla="*/ 37 w 474"/>
                <a:gd name="T13" fmla="*/ 545 h 581"/>
                <a:gd name="T14" fmla="*/ 37 w 474"/>
                <a:gd name="T15" fmla="*/ 37 h 581"/>
                <a:gd name="T16" fmla="*/ 251 w 474"/>
                <a:gd name="T17" fmla="*/ 37 h 581"/>
                <a:gd name="T18" fmla="*/ 251 w 474"/>
                <a:gd name="T19" fmla="*/ 0 h 581"/>
                <a:gd name="T20" fmla="*/ 0 w 474"/>
                <a:gd name="T21" fmla="*/ 0 h 5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4"/>
                <a:gd name="T34" fmla="*/ 0 h 581"/>
                <a:gd name="T35" fmla="*/ 474 w 474"/>
                <a:gd name="T36" fmla="*/ 581 h 5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4" h="581">
                  <a:moveTo>
                    <a:pt x="0" y="0"/>
                  </a:moveTo>
                  <a:lnTo>
                    <a:pt x="0" y="581"/>
                  </a:lnTo>
                  <a:lnTo>
                    <a:pt x="327" y="581"/>
                  </a:lnTo>
                  <a:lnTo>
                    <a:pt x="474" y="197"/>
                  </a:lnTo>
                  <a:lnTo>
                    <a:pt x="437" y="184"/>
                  </a:lnTo>
                  <a:lnTo>
                    <a:pt x="302" y="542"/>
                  </a:lnTo>
                  <a:lnTo>
                    <a:pt x="37" y="545"/>
                  </a:lnTo>
                  <a:lnTo>
                    <a:pt x="37" y="37"/>
                  </a:lnTo>
                  <a:lnTo>
                    <a:pt x="254" y="37"/>
                  </a:lnTo>
                  <a:lnTo>
                    <a:pt x="254" y="0"/>
                  </a:lnTo>
                  <a:lnTo>
                    <a:pt x="0" y="0"/>
                  </a:lnTo>
                  <a:close/>
                </a:path>
              </a:pathLst>
            </a:custGeom>
            <a:solidFill>
              <a:schemeClr val="bg2"/>
            </a:solidFill>
            <a:ln w="3175" cmpd="sng">
              <a:solidFill>
                <a:schemeClr val="tx1"/>
              </a:solidFill>
              <a:round/>
              <a:headEnd/>
              <a:tailEnd/>
            </a:ln>
          </p:spPr>
          <p:txBody>
            <a:bodyPr/>
            <a:lstStyle/>
            <a:p>
              <a:endParaRPr lang="en-CA"/>
            </a:p>
          </p:txBody>
        </p:sp>
        <p:sp>
          <p:nvSpPr>
            <p:cNvPr id="1822" name="Rectangle 438"/>
            <p:cNvSpPr>
              <a:spLocks noChangeArrowheads="1"/>
            </p:cNvSpPr>
            <p:nvPr/>
          </p:nvSpPr>
          <p:spPr bwMode="auto">
            <a:xfrm flipH="1">
              <a:off x="21044393" y="31826222"/>
              <a:ext cx="221073" cy="667312"/>
            </a:xfrm>
            <a:prstGeom prst="rect">
              <a:avLst/>
            </a:prstGeom>
            <a:gradFill rotWithShape="1">
              <a:gsLst>
                <a:gs pos="0">
                  <a:srgbClr val="9E9E93"/>
                </a:gs>
                <a:gs pos="50000">
                  <a:srgbClr val="EEEEDE"/>
                </a:gs>
                <a:gs pos="100000">
                  <a:srgbClr val="9E9E93"/>
                </a:gs>
              </a:gsLst>
              <a:lin ang="0" scaled="1"/>
            </a:gradFill>
            <a:ln w="3175">
              <a:solidFill>
                <a:schemeClr val="tx1"/>
              </a:solidFill>
              <a:miter lim="800000"/>
              <a:headEnd/>
              <a:tailEnd/>
            </a:ln>
          </p:spPr>
          <p:txBody>
            <a:bodyPr wrap="none" anchor="ctr"/>
            <a:lstStyle/>
            <a:p>
              <a:endParaRPr lang="en-CA"/>
            </a:p>
          </p:txBody>
        </p:sp>
        <p:sp>
          <p:nvSpPr>
            <p:cNvPr id="1823" name="Rectangle 439"/>
            <p:cNvSpPr>
              <a:spLocks noChangeArrowheads="1"/>
            </p:cNvSpPr>
            <p:nvPr/>
          </p:nvSpPr>
          <p:spPr bwMode="auto">
            <a:xfrm flipH="1">
              <a:off x="21089426" y="31752531"/>
              <a:ext cx="128959" cy="73691"/>
            </a:xfrm>
            <a:prstGeom prst="rect">
              <a:avLst/>
            </a:prstGeom>
            <a:gradFill rotWithShape="1">
              <a:gsLst>
                <a:gs pos="0">
                  <a:srgbClr val="595959"/>
                </a:gs>
                <a:gs pos="50000">
                  <a:srgbClr val="C0C0C0"/>
                </a:gs>
                <a:gs pos="100000">
                  <a:srgbClr val="595959"/>
                </a:gs>
              </a:gsLst>
              <a:lin ang="0" scaled="1"/>
            </a:gradFill>
            <a:ln w="3175">
              <a:solidFill>
                <a:schemeClr val="tx1"/>
              </a:solidFill>
              <a:miter lim="800000"/>
              <a:headEnd/>
              <a:tailEnd/>
            </a:ln>
          </p:spPr>
          <p:txBody>
            <a:bodyPr wrap="none" anchor="ctr"/>
            <a:lstStyle/>
            <a:p>
              <a:endParaRPr lang="en-CA"/>
            </a:p>
          </p:txBody>
        </p:sp>
        <p:sp>
          <p:nvSpPr>
            <p:cNvPr id="1824" name="Rectangle 440"/>
            <p:cNvSpPr>
              <a:spLocks noChangeArrowheads="1"/>
            </p:cNvSpPr>
            <p:nvPr/>
          </p:nvSpPr>
          <p:spPr bwMode="auto">
            <a:xfrm flipH="1">
              <a:off x="21011641" y="32456688"/>
              <a:ext cx="294763" cy="34798"/>
            </a:xfrm>
            <a:prstGeom prst="rect">
              <a:avLst/>
            </a:prstGeom>
            <a:gradFill rotWithShape="1">
              <a:gsLst>
                <a:gs pos="0">
                  <a:srgbClr val="595959"/>
                </a:gs>
                <a:gs pos="50000">
                  <a:srgbClr val="C0C0C0"/>
                </a:gs>
                <a:gs pos="100000">
                  <a:srgbClr val="595959"/>
                </a:gs>
              </a:gsLst>
              <a:lin ang="0" scaled="1"/>
            </a:gradFill>
            <a:ln w="3175">
              <a:solidFill>
                <a:schemeClr val="tx1"/>
              </a:solidFill>
              <a:miter lim="800000"/>
              <a:headEnd/>
              <a:tailEnd/>
            </a:ln>
          </p:spPr>
          <p:txBody>
            <a:bodyPr wrap="none" anchor="ctr"/>
            <a:lstStyle/>
            <a:p>
              <a:endParaRPr lang="en-CA"/>
            </a:p>
          </p:txBody>
        </p:sp>
        <p:sp>
          <p:nvSpPr>
            <p:cNvPr id="1825" name="AutoShape 441"/>
            <p:cNvSpPr>
              <a:spLocks noChangeArrowheads="1"/>
            </p:cNvSpPr>
            <p:nvPr/>
          </p:nvSpPr>
          <p:spPr bwMode="auto">
            <a:xfrm flipH="1">
              <a:off x="21089426" y="32812861"/>
              <a:ext cx="147382" cy="1494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300 w 21600"/>
                <a:gd name="T25" fmla="*/ 3255 h 21600"/>
                <a:gd name="T26" fmla="*/ 18300 w 21600"/>
                <a:gd name="T27" fmla="*/ 183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72" y="10800"/>
                  </a:moveTo>
                  <a:cubicBezTo>
                    <a:pt x="2972" y="15123"/>
                    <a:pt x="6477" y="18628"/>
                    <a:pt x="10800" y="18628"/>
                  </a:cubicBezTo>
                  <a:cubicBezTo>
                    <a:pt x="15123" y="18628"/>
                    <a:pt x="18628" y="15123"/>
                    <a:pt x="18628" y="10800"/>
                  </a:cubicBezTo>
                  <a:cubicBezTo>
                    <a:pt x="18628" y="6477"/>
                    <a:pt x="15123" y="2972"/>
                    <a:pt x="10800" y="2972"/>
                  </a:cubicBezTo>
                  <a:cubicBezTo>
                    <a:pt x="6477" y="2972"/>
                    <a:pt x="2972" y="6477"/>
                    <a:pt x="2972" y="10800"/>
                  </a:cubicBezTo>
                  <a:close/>
                </a:path>
              </a:pathLst>
            </a:custGeom>
            <a:solidFill>
              <a:srgbClr val="C0C0C0"/>
            </a:solidFill>
            <a:ln w="3175">
              <a:solidFill>
                <a:schemeClr val="tx1"/>
              </a:solidFill>
              <a:round/>
              <a:headEnd/>
              <a:tailEnd/>
            </a:ln>
          </p:spPr>
          <p:txBody>
            <a:bodyPr wrap="none" anchor="ctr"/>
            <a:lstStyle/>
            <a:p>
              <a:endParaRPr lang="en-CA"/>
            </a:p>
          </p:txBody>
        </p:sp>
        <p:sp>
          <p:nvSpPr>
            <p:cNvPr id="1826" name="AutoShape 442"/>
            <p:cNvSpPr>
              <a:spLocks noChangeArrowheads="1"/>
            </p:cNvSpPr>
            <p:nvPr/>
          </p:nvSpPr>
          <p:spPr bwMode="auto">
            <a:xfrm rot="16200000" flipH="1">
              <a:off x="20870400" y="33181316"/>
              <a:ext cx="593621" cy="34798"/>
            </a:xfrm>
            <a:prstGeom prst="roundRect">
              <a:avLst>
                <a:gd name="adj" fmla="val 50000"/>
              </a:avLst>
            </a:prstGeom>
            <a:gradFill rotWithShape="1">
              <a:gsLst>
                <a:gs pos="0">
                  <a:srgbClr val="595959"/>
                </a:gs>
                <a:gs pos="50000">
                  <a:srgbClr val="C0C0C0"/>
                </a:gs>
                <a:gs pos="100000">
                  <a:srgbClr val="595959"/>
                </a:gs>
              </a:gsLst>
              <a:lin ang="5400000" scaled="1"/>
            </a:gradFill>
            <a:ln w="3175">
              <a:solidFill>
                <a:schemeClr val="tx1"/>
              </a:solidFill>
              <a:round/>
              <a:headEnd/>
              <a:tailEnd/>
            </a:ln>
          </p:spPr>
          <p:txBody>
            <a:bodyPr wrap="none" anchor="ctr"/>
            <a:lstStyle/>
            <a:p>
              <a:endParaRPr lang="en-CA"/>
            </a:p>
          </p:txBody>
        </p:sp>
        <p:sp>
          <p:nvSpPr>
            <p:cNvPr id="1827" name="Rectangle 443"/>
            <p:cNvSpPr>
              <a:spLocks noChangeArrowheads="1"/>
            </p:cNvSpPr>
            <p:nvPr/>
          </p:nvSpPr>
          <p:spPr bwMode="auto">
            <a:xfrm flipH="1">
              <a:off x="21019829" y="33326650"/>
              <a:ext cx="294763" cy="149429"/>
            </a:xfrm>
            <a:prstGeom prst="rect">
              <a:avLst/>
            </a:prstGeom>
            <a:solidFill>
              <a:srgbClr val="996633"/>
            </a:solidFill>
            <a:ln w="3175">
              <a:solidFill>
                <a:schemeClr val="tx1"/>
              </a:solidFill>
              <a:miter lim="800000"/>
              <a:headEnd/>
              <a:tailEnd/>
            </a:ln>
          </p:spPr>
          <p:txBody>
            <a:bodyPr wrap="none" anchor="ctr"/>
            <a:lstStyle/>
            <a:p>
              <a:endParaRPr lang="en-CA"/>
            </a:p>
          </p:txBody>
        </p:sp>
        <p:sp>
          <p:nvSpPr>
            <p:cNvPr id="1828" name="Rectangle 444"/>
            <p:cNvSpPr>
              <a:spLocks noChangeArrowheads="1"/>
            </p:cNvSpPr>
            <p:nvPr/>
          </p:nvSpPr>
          <p:spPr bwMode="auto">
            <a:xfrm flipH="1">
              <a:off x="20997312" y="33476079"/>
              <a:ext cx="350032" cy="34798"/>
            </a:xfrm>
            <a:prstGeom prst="rect">
              <a:avLst/>
            </a:prstGeom>
            <a:solidFill>
              <a:srgbClr val="C0C0C0"/>
            </a:solidFill>
            <a:ln w="3175">
              <a:solidFill>
                <a:schemeClr val="tx1"/>
              </a:solidFill>
              <a:miter lim="800000"/>
              <a:headEnd/>
              <a:tailEnd/>
            </a:ln>
          </p:spPr>
          <p:txBody>
            <a:bodyPr wrap="none" anchor="ctr"/>
            <a:lstStyle/>
            <a:p>
              <a:endParaRPr lang="en-CA"/>
            </a:p>
          </p:txBody>
        </p:sp>
        <p:sp>
          <p:nvSpPr>
            <p:cNvPr id="1829" name="AutoShape 445"/>
            <p:cNvSpPr>
              <a:spLocks noChangeArrowheads="1"/>
            </p:cNvSpPr>
            <p:nvPr/>
          </p:nvSpPr>
          <p:spPr bwMode="auto">
            <a:xfrm rot="7181949" flipH="1">
              <a:off x="20761911" y="32540614"/>
              <a:ext cx="446239" cy="440098"/>
            </a:xfrm>
            <a:custGeom>
              <a:avLst/>
              <a:gdLst>
                <a:gd name="T0" fmla="*/ 1 w 21600"/>
                <a:gd name="T1" fmla="*/ 0 h 21600"/>
                <a:gd name="T2" fmla="*/ 1 w 21600"/>
                <a:gd name="T3" fmla="*/ 0 h 21600"/>
                <a:gd name="T4" fmla="*/ 1 w 21600"/>
                <a:gd name="T5" fmla="*/ 1 h 21600"/>
                <a:gd name="T6" fmla="*/ 2 w 21600"/>
                <a:gd name="T7" fmla="*/ 0 h 21600"/>
                <a:gd name="T8" fmla="*/ 0 60000 65536"/>
                <a:gd name="T9" fmla="*/ 0 60000 65536"/>
                <a:gd name="T10" fmla="*/ 0 60000 65536"/>
                <a:gd name="T11" fmla="*/ 0 60000 65536"/>
                <a:gd name="T12" fmla="*/ 2279 w 21600"/>
                <a:gd name="T13" fmla="*/ 0 h 21600"/>
                <a:gd name="T14" fmla="*/ 19321 w 21600"/>
                <a:gd name="T15" fmla="*/ 7434 h 21600"/>
              </a:gdLst>
              <a:ahLst/>
              <a:cxnLst>
                <a:cxn ang="T8">
                  <a:pos x="T0" y="T1"/>
                </a:cxn>
                <a:cxn ang="T9">
                  <a:pos x="T2" y="T3"/>
                </a:cxn>
                <a:cxn ang="T10">
                  <a:pos x="T4" y="T5"/>
                </a:cxn>
                <a:cxn ang="T11">
                  <a:pos x="T6" y="T7"/>
                </a:cxn>
              </a:cxnLst>
              <a:rect l="T12" t="T13" r="T14" b="T15"/>
              <a:pathLst>
                <a:path w="21600" h="21600">
                  <a:moveTo>
                    <a:pt x="7343" y="6661"/>
                  </a:moveTo>
                  <a:cubicBezTo>
                    <a:pt x="8313" y="5851"/>
                    <a:pt x="9536" y="5407"/>
                    <a:pt x="10800" y="5408"/>
                  </a:cubicBezTo>
                  <a:cubicBezTo>
                    <a:pt x="12063" y="5408"/>
                    <a:pt x="13286" y="5851"/>
                    <a:pt x="14256" y="6661"/>
                  </a:cubicBezTo>
                  <a:lnTo>
                    <a:pt x="17723" y="2510"/>
                  </a:lnTo>
                  <a:cubicBezTo>
                    <a:pt x="15780" y="888"/>
                    <a:pt x="13330" y="-1"/>
                    <a:pt x="10799" y="0"/>
                  </a:cubicBezTo>
                  <a:cubicBezTo>
                    <a:pt x="8269" y="0"/>
                    <a:pt x="5819" y="888"/>
                    <a:pt x="3876" y="2510"/>
                  </a:cubicBezTo>
                  <a:close/>
                </a:path>
              </a:pathLst>
            </a:custGeom>
            <a:solidFill>
              <a:srgbClr val="C0C0C0"/>
            </a:solidFill>
            <a:ln w="3175">
              <a:solidFill>
                <a:schemeClr val="tx1"/>
              </a:solidFill>
              <a:miter lim="800000"/>
              <a:headEnd/>
              <a:tailEnd/>
            </a:ln>
          </p:spPr>
          <p:txBody>
            <a:bodyPr wrap="none" anchor="ctr"/>
            <a:lstStyle/>
            <a:p>
              <a:endParaRPr lang="en-CA"/>
            </a:p>
          </p:txBody>
        </p:sp>
        <p:grpSp>
          <p:nvGrpSpPr>
            <p:cNvPr id="1830" name="Group 446"/>
            <p:cNvGrpSpPr>
              <a:grpSpLocks/>
            </p:cNvGrpSpPr>
            <p:nvPr/>
          </p:nvGrpSpPr>
          <p:grpSpPr bwMode="auto">
            <a:xfrm rot="9540000" flipH="1">
              <a:off x="20673891" y="32902928"/>
              <a:ext cx="77785" cy="296811"/>
              <a:chOff x="1477" y="2587"/>
              <a:chExt cx="341" cy="1306"/>
            </a:xfrm>
          </p:grpSpPr>
          <p:sp>
            <p:nvSpPr>
              <p:cNvPr id="1838" name="Rectangle 447"/>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39" name="AutoShape 448"/>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40" name="AutoShape 449"/>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41" name="AutoShape 450"/>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nvGrpSpPr>
            <p:cNvPr id="1831" name="Group 451"/>
            <p:cNvGrpSpPr>
              <a:grpSpLocks/>
            </p:cNvGrpSpPr>
            <p:nvPr/>
          </p:nvGrpSpPr>
          <p:grpSpPr bwMode="auto">
            <a:xfrm rot="20340000" flipH="1">
              <a:off x="20526510" y="32964337"/>
              <a:ext cx="77785" cy="296811"/>
              <a:chOff x="1477" y="2587"/>
              <a:chExt cx="341" cy="1306"/>
            </a:xfrm>
          </p:grpSpPr>
          <p:sp>
            <p:nvSpPr>
              <p:cNvPr id="1834" name="Rectangle 452"/>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35" name="AutoShape 453"/>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36" name="AutoShape 454"/>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37" name="AutoShape 455"/>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sp>
          <p:nvSpPr>
            <p:cNvPr id="1832" name="Rectangle 456"/>
            <p:cNvSpPr>
              <a:spLocks noChangeArrowheads="1"/>
            </p:cNvSpPr>
            <p:nvPr/>
          </p:nvSpPr>
          <p:spPr bwMode="auto">
            <a:xfrm flipH="1">
              <a:off x="21011641" y="32722794"/>
              <a:ext cx="294763" cy="34798"/>
            </a:xfrm>
            <a:prstGeom prst="rect">
              <a:avLst/>
            </a:prstGeom>
            <a:gradFill rotWithShape="1">
              <a:gsLst>
                <a:gs pos="0">
                  <a:srgbClr val="595959"/>
                </a:gs>
                <a:gs pos="50000">
                  <a:srgbClr val="C0C0C0"/>
                </a:gs>
                <a:gs pos="100000">
                  <a:srgbClr val="595959"/>
                </a:gs>
              </a:gsLst>
              <a:lin ang="0" scaled="1"/>
            </a:gradFill>
            <a:ln w="3175">
              <a:solidFill>
                <a:schemeClr val="tx1"/>
              </a:solidFill>
              <a:miter lim="800000"/>
              <a:headEnd/>
              <a:tailEnd/>
            </a:ln>
          </p:spPr>
          <p:txBody>
            <a:bodyPr wrap="none" anchor="ctr"/>
            <a:lstStyle/>
            <a:p>
              <a:endParaRPr lang="en-CA"/>
            </a:p>
          </p:txBody>
        </p:sp>
      </p:grpSp>
      <p:grpSp>
        <p:nvGrpSpPr>
          <p:cNvPr id="1849" name="Group 560"/>
          <p:cNvGrpSpPr>
            <a:grpSpLocks/>
          </p:cNvGrpSpPr>
          <p:nvPr/>
        </p:nvGrpSpPr>
        <p:grpSpPr bwMode="auto">
          <a:xfrm>
            <a:off x="22827302" y="37817701"/>
            <a:ext cx="2493208" cy="1694890"/>
            <a:chOff x="3416" y="3312"/>
            <a:chExt cx="1218" cy="828"/>
          </a:xfrm>
          <a:effectLst>
            <a:outerShdw blurRad="63500" sx="102000" sy="102000" algn="ctr" rotWithShape="0">
              <a:prstClr val="black">
                <a:alpha val="40000"/>
              </a:prstClr>
            </a:outerShdw>
          </a:effectLst>
        </p:grpSpPr>
        <p:grpSp>
          <p:nvGrpSpPr>
            <p:cNvPr id="1850" name="Group 561"/>
            <p:cNvGrpSpPr>
              <a:grpSpLocks/>
            </p:cNvGrpSpPr>
            <p:nvPr/>
          </p:nvGrpSpPr>
          <p:grpSpPr bwMode="auto">
            <a:xfrm rot="10800000">
              <a:off x="3414" y="3311"/>
              <a:ext cx="1220" cy="827"/>
              <a:chOff x="3770" y="2591"/>
              <a:chExt cx="1220" cy="827"/>
            </a:xfrm>
          </p:grpSpPr>
          <p:grpSp>
            <p:nvGrpSpPr>
              <p:cNvPr id="1852" name="Group 562"/>
              <p:cNvGrpSpPr>
                <a:grpSpLocks/>
              </p:cNvGrpSpPr>
              <p:nvPr/>
            </p:nvGrpSpPr>
            <p:grpSpPr bwMode="auto">
              <a:xfrm>
                <a:off x="3818" y="2608"/>
                <a:ext cx="144" cy="97"/>
                <a:chOff x="1772" y="3693"/>
                <a:chExt cx="720" cy="480"/>
              </a:xfrm>
            </p:grpSpPr>
            <p:sp>
              <p:nvSpPr>
                <p:cNvPr id="1882" name="Rectangle 563"/>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883" name="Rectangle 564"/>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884" name="AutoShape 565"/>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885" name="AutoShape 566"/>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886" name="Rectangle 567"/>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853" name="Group 568"/>
              <p:cNvGrpSpPr>
                <a:grpSpLocks/>
              </p:cNvGrpSpPr>
              <p:nvPr/>
            </p:nvGrpSpPr>
            <p:grpSpPr bwMode="auto">
              <a:xfrm>
                <a:off x="3818" y="2746"/>
                <a:ext cx="144" cy="97"/>
                <a:chOff x="1772" y="3693"/>
                <a:chExt cx="720" cy="480"/>
              </a:xfrm>
            </p:grpSpPr>
            <p:sp>
              <p:nvSpPr>
                <p:cNvPr id="1877" name="Rectangle 56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878" name="Rectangle 57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879" name="AutoShape 57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880" name="AutoShape 57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881" name="Rectangle 57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854" name="Group 574"/>
              <p:cNvGrpSpPr>
                <a:grpSpLocks/>
              </p:cNvGrpSpPr>
              <p:nvPr/>
            </p:nvGrpSpPr>
            <p:grpSpPr bwMode="auto">
              <a:xfrm rot="-5400000">
                <a:off x="3976" y="2405"/>
                <a:ext cx="827" cy="1200"/>
                <a:chOff x="1574" y="2341"/>
                <a:chExt cx="1052" cy="1525"/>
              </a:xfrm>
            </p:grpSpPr>
            <p:sp>
              <p:nvSpPr>
                <p:cNvPr id="1869" name="Rectangle 575"/>
                <p:cNvSpPr>
                  <a:spLocks noChangeArrowheads="1"/>
                </p:cNvSpPr>
                <p:nvPr/>
              </p:nvSpPr>
              <p:spPr bwMode="auto">
                <a:xfrm>
                  <a:off x="1646" y="2341"/>
                  <a:ext cx="581" cy="182"/>
                </a:xfrm>
                <a:prstGeom prst="rect">
                  <a:avLst/>
                </a:prstGeom>
                <a:solidFill>
                  <a:srgbClr val="C0C0C0"/>
                </a:solidFill>
                <a:ln w="3175" algn="ctr">
                  <a:solidFill>
                    <a:schemeClr val="tx1"/>
                  </a:solidFill>
                  <a:miter lim="800000"/>
                  <a:headEnd/>
                  <a:tailEnd/>
                </a:ln>
              </p:spPr>
              <p:txBody>
                <a:bodyPr wrap="none" lIns="45720" rIns="45720" anchor="ctr"/>
                <a:lstStyle/>
                <a:p>
                  <a:endParaRPr lang="en-CA"/>
                </a:p>
              </p:txBody>
            </p:sp>
            <p:sp>
              <p:nvSpPr>
                <p:cNvPr id="1870" name="AutoShape 576"/>
                <p:cNvSpPr>
                  <a:spLocks noChangeArrowheads="1"/>
                </p:cNvSpPr>
                <p:nvPr/>
              </p:nvSpPr>
              <p:spPr bwMode="auto">
                <a:xfrm>
                  <a:off x="1610" y="2472"/>
                  <a:ext cx="181" cy="108"/>
                </a:xfrm>
                <a:prstGeom prst="roundRect">
                  <a:avLst>
                    <a:gd name="adj" fmla="val 24074"/>
                  </a:avLst>
                </a:prstGeom>
                <a:solidFill>
                  <a:srgbClr val="DDDDDD"/>
                </a:solidFill>
                <a:ln w="3175" algn="ctr">
                  <a:solidFill>
                    <a:schemeClr val="tx1"/>
                  </a:solidFill>
                  <a:round/>
                  <a:headEnd/>
                  <a:tailEnd/>
                </a:ln>
              </p:spPr>
              <p:txBody>
                <a:bodyPr wrap="none" lIns="45720" rIns="45720" anchor="ctr"/>
                <a:lstStyle/>
                <a:p>
                  <a:endParaRPr lang="en-CA"/>
                </a:p>
              </p:txBody>
            </p:sp>
            <p:sp>
              <p:nvSpPr>
                <p:cNvPr id="1871" name="Rectangle 577"/>
                <p:cNvSpPr>
                  <a:spLocks noChangeArrowheads="1"/>
                </p:cNvSpPr>
                <p:nvPr/>
              </p:nvSpPr>
              <p:spPr bwMode="auto">
                <a:xfrm>
                  <a:off x="1574" y="2523"/>
                  <a:ext cx="1052" cy="1343"/>
                </a:xfrm>
                <a:prstGeom prst="rect">
                  <a:avLst/>
                </a:prstGeom>
                <a:solidFill>
                  <a:srgbClr val="C0C0C0"/>
                </a:solidFill>
                <a:ln w="3175" algn="ctr">
                  <a:solidFill>
                    <a:schemeClr val="tx1"/>
                  </a:solidFill>
                  <a:miter lim="800000"/>
                  <a:headEnd/>
                  <a:tailEnd/>
                </a:ln>
              </p:spPr>
              <p:txBody>
                <a:bodyPr wrap="none" lIns="45720" rIns="45720" anchor="ctr"/>
                <a:lstStyle/>
                <a:p>
                  <a:endParaRPr lang="en-CA"/>
                </a:p>
              </p:txBody>
            </p:sp>
            <p:sp>
              <p:nvSpPr>
                <p:cNvPr id="1872" name="Rectangle 578"/>
                <p:cNvSpPr>
                  <a:spLocks noChangeArrowheads="1"/>
                </p:cNvSpPr>
                <p:nvPr/>
              </p:nvSpPr>
              <p:spPr bwMode="auto">
                <a:xfrm>
                  <a:off x="1590" y="3067"/>
                  <a:ext cx="1016" cy="109"/>
                </a:xfrm>
                <a:prstGeom prst="rect">
                  <a:avLst/>
                </a:prstGeom>
                <a:solidFill>
                  <a:srgbClr val="808080"/>
                </a:solidFill>
                <a:ln w="3175" algn="ctr">
                  <a:solidFill>
                    <a:schemeClr val="tx1"/>
                  </a:solidFill>
                  <a:miter lim="800000"/>
                  <a:headEnd/>
                  <a:tailEnd/>
                </a:ln>
              </p:spPr>
              <p:txBody>
                <a:bodyPr wrap="none" lIns="45720" rIns="45720" anchor="ctr"/>
                <a:lstStyle/>
                <a:p>
                  <a:endParaRPr lang="en-CA"/>
                </a:p>
              </p:txBody>
            </p:sp>
            <p:sp>
              <p:nvSpPr>
                <p:cNvPr id="1873" name="Oval 579"/>
                <p:cNvSpPr>
                  <a:spLocks noChangeArrowheads="1"/>
                </p:cNvSpPr>
                <p:nvPr/>
              </p:nvSpPr>
              <p:spPr bwMode="auto">
                <a:xfrm>
                  <a:off x="2496" y="3082"/>
                  <a:ext cx="72" cy="73"/>
                </a:xfrm>
                <a:prstGeom prst="ellipse">
                  <a:avLst/>
                </a:prstGeom>
                <a:solidFill>
                  <a:srgbClr val="FF0000"/>
                </a:solidFill>
                <a:ln w="3175" algn="ctr">
                  <a:solidFill>
                    <a:schemeClr val="tx1"/>
                  </a:solidFill>
                  <a:round/>
                  <a:headEnd/>
                  <a:tailEnd/>
                </a:ln>
              </p:spPr>
              <p:txBody>
                <a:bodyPr wrap="none" lIns="45720" rIns="45720" anchor="ctr"/>
                <a:lstStyle/>
                <a:p>
                  <a:endParaRPr lang="en-CA"/>
                </a:p>
              </p:txBody>
            </p:sp>
            <p:sp>
              <p:nvSpPr>
                <p:cNvPr id="1874" name="AutoShape 580"/>
                <p:cNvSpPr>
                  <a:spLocks noChangeArrowheads="1"/>
                </p:cNvSpPr>
                <p:nvPr/>
              </p:nvSpPr>
              <p:spPr bwMode="auto">
                <a:xfrm>
                  <a:off x="1987" y="3083"/>
                  <a:ext cx="181" cy="73"/>
                </a:xfrm>
                <a:prstGeom prst="roundRect">
                  <a:avLst>
                    <a:gd name="adj" fmla="val 16667"/>
                  </a:avLst>
                </a:prstGeom>
                <a:solidFill>
                  <a:srgbClr val="800000"/>
                </a:solidFill>
                <a:ln w="3175" algn="ctr">
                  <a:solidFill>
                    <a:schemeClr val="tx1"/>
                  </a:solidFill>
                  <a:round/>
                  <a:headEnd/>
                  <a:tailEnd/>
                </a:ln>
              </p:spPr>
              <p:txBody>
                <a:bodyPr wrap="none" lIns="45720" rIns="45720" anchor="ctr"/>
                <a:lstStyle/>
                <a:p>
                  <a:endParaRPr lang="en-CA"/>
                </a:p>
              </p:txBody>
            </p:sp>
            <p:sp>
              <p:nvSpPr>
                <p:cNvPr id="1875" name="AutoShape 581"/>
                <p:cNvSpPr>
                  <a:spLocks noChangeArrowheads="1"/>
                </p:cNvSpPr>
                <p:nvPr/>
              </p:nvSpPr>
              <p:spPr bwMode="auto">
                <a:xfrm>
                  <a:off x="1656" y="3103"/>
                  <a:ext cx="58" cy="35"/>
                </a:xfrm>
                <a:prstGeom prst="roundRect">
                  <a:avLst>
                    <a:gd name="adj" fmla="val 16667"/>
                  </a:avLst>
                </a:prstGeom>
                <a:solidFill>
                  <a:srgbClr val="E7E1B7"/>
                </a:solidFill>
                <a:ln w="3175" algn="ctr">
                  <a:solidFill>
                    <a:schemeClr val="tx1"/>
                  </a:solidFill>
                  <a:round/>
                  <a:headEnd/>
                  <a:tailEnd/>
                </a:ln>
              </p:spPr>
              <p:txBody>
                <a:bodyPr wrap="none" lIns="45720" rIns="45720" anchor="ctr"/>
                <a:lstStyle/>
                <a:p>
                  <a:endParaRPr lang="en-CA"/>
                </a:p>
              </p:txBody>
            </p:sp>
            <p:sp>
              <p:nvSpPr>
                <p:cNvPr id="1876" name="Line 582"/>
                <p:cNvSpPr>
                  <a:spLocks noChangeShapeType="1"/>
                </p:cNvSpPr>
                <p:nvPr/>
              </p:nvSpPr>
              <p:spPr bwMode="auto">
                <a:xfrm>
                  <a:off x="1574" y="3176"/>
                  <a:ext cx="1052" cy="0"/>
                </a:xfrm>
                <a:prstGeom prst="line">
                  <a:avLst/>
                </a:prstGeom>
                <a:noFill/>
                <a:ln w="3175">
                  <a:solidFill>
                    <a:schemeClr val="tx1"/>
                  </a:solidFill>
                  <a:round/>
                  <a:headEnd/>
                  <a:tailEnd/>
                </a:ln>
              </p:spPr>
              <p:txBody>
                <a:bodyPr lIns="45720" rIns="45720" anchor="ctr" anchorCtr="1"/>
                <a:lstStyle/>
                <a:p>
                  <a:endParaRPr lang="en-CA"/>
                </a:p>
              </p:txBody>
            </p:sp>
          </p:grpSp>
          <p:grpSp>
            <p:nvGrpSpPr>
              <p:cNvPr id="1855" name="Group 583"/>
              <p:cNvGrpSpPr>
                <a:grpSpLocks/>
              </p:cNvGrpSpPr>
              <p:nvPr/>
            </p:nvGrpSpPr>
            <p:grpSpPr bwMode="auto">
              <a:xfrm rot="10800000">
                <a:off x="3770" y="2599"/>
                <a:ext cx="72" cy="96"/>
                <a:chOff x="3692" y="3885"/>
                <a:chExt cx="432" cy="576"/>
              </a:xfrm>
            </p:grpSpPr>
            <p:sp>
              <p:nvSpPr>
                <p:cNvPr id="1863" name="AutoShape 584"/>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864" name="Rectangle 585"/>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65" name="AutoShape 586"/>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66" name="AutoShape 587"/>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67" name="AutoShape 588"/>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68" name="AutoShape 589"/>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856" name="Group 590"/>
              <p:cNvGrpSpPr>
                <a:grpSpLocks/>
              </p:cNvGrpSpPr>
              <p:nvPr/>
            </p:nvGrpSpPr>
            <p:grpSpPr bwMode="auto">
              <a:xfrm rot="10800000">
                <a:off x="3770" y="2737"/>
                <a:ext cx="72" cy="96"/>
                <a:chOff x="3692" y="3885"/>
                <a:chExt cx="432" cy="576"/>
              </a:xfrm>
            </p:grpSpPr>
            <p:sp>
              <p:nvSpPr>
                <p:cNvPr id="1857" name="AutoShape 591"/>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858" name="Rectangle 592"/>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59" name="AutoShape 593"/>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60" name="AutoShape 594"/>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61" name="AutoShape 595"/>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62" name="AutoShape 596"/>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1851" name="Text Box 597"/>
            <p:cNvSpPr txBox="1">
              <a:spLocks noChangeArrowheads="1"/>
            </p:cNvSpPr>
            <p:nvPr/>
          </p:nvSpPr>
          <p:spPr bwMode="auto">
            <a:xfrm>
              <a:off x="3618" y="3820"/>
              <a:ext cx="871" cy="314"/>
            </a:xfrm>
            <a:prstGeom prst="rect">
              <a:avLst/>
            </a:prstGeom>
            <a:noFill/>
            <a:ln w="9525">
              <a:noFill/>
              <a:miter lim="800000"/>
              <a:headEnd/>
              <a:tailEnd/>
            </a:ln>
          </p:spPr>
          <p:txBody>
            <a:bodyPr lIns="91436" tIns="45718" rIns="91436" bIns="45718">
              <a:spAutoFit/>
            </a:bodyPr>
            <a:lstStyle/>
            <a:p>
              <a:pPr algn="r" defTabSz="1217613">
                <a:lnSpc>
                  <a:spcPct val="220000"/>
                </a:lnSpc>
              </a:pPr>
              <a:r>
                <a:rPr lang="en-CA" sz="600" b="1" i="1"/>
                <a:t>H</a:t>
              </a:r>
              <a:r>
                <a:rPr lang="en-CA" sz="600" b="1" i="1" baseline="-25000"/>
                <a:t>2</a:t>
              </a:r>
              <a:endParaRPr lang="en-CA" sz="600" b="1" i="1"/>
            </a:p>
            <a:p>
              <a:pPr algn="r" defTabSz="1217613">
                <a:lnSpc>
                  <a:spcPct val="220000"/>
                </a:lnSpc>
              </a:pPr>
              <a:r>
                <a:rPr lang="en-CA" sz="600" b="1" i="1"/>
                <a:t>H</a:t>
              </a:r>
              <a:r>
                <a:rPr lang="en-CA" sz="600" b="1" i="1" baseline="-25000"/>
                <a:t>2 </a:t>
              </a:r>
              <a:r>
                <a:rPr lang="en-CA" sz="600" b="1" i="1"/>
                <a:t>+H</a:t>
              </a:r>
              <a:r>
                <a:rPr lang="en-CA" sz="600" b="1" i="1" baseline="-25000"/>
                <a:t>2</a:t>
              </a:r>
              <a:r>
                <a:rPr lang="en-CA" sz="600" b="1" i="1"/>
                <a:t>O</a:t>
              </a:r>
              <a:endParaRPr lang="en-US" sz="600" b="1" i="1" baseline="-25000"/>
            </a:p>
          </p:txBody>
        </p:sp>
      </p:grpSp>
      <p:sp>
        <p:nvSpPr>
          <p:cNvPr id="1889" name="Text Box 600"/>
          <p:cNvSpPr txBox="1">
            <a:spLocks noChangeArrowheads="1"/>
          </p:cNvSpPr>
          <p:nvPr/>
        </p:nvSpPr>
        <p:spPr bwMode="auto">
          <a:xfrm>
            <a:off x="14305771" y="39993628"/>
            <a:ext cx="1782909" cy="593621"/>
          </a:xfrm>
          <a:prstGeom prst="rect">
            <a:avLst/>
          </a:prstGeom>
          <a:noFill/>
          <a:ln w="9525">
            <a:noFill/>
            <a:miter lim="800000"/>
            <a:headEnd/>
            <a:tailEnd/>
          </a:ln>
        </p:spPr>
        <p:txBody>
          <a:bodyPr lIns="91436" tIns="45718" rIns="91436" bIns="45718">
            <a:spAutoFit/>
          </a:bodyPr>
          <a:lstStyle/>
          <a:p>
            <a:pPr defTabSz="1217613"/>
            <a:r>
              <a:rPr lang="en-CA" sz="800" b="1"/>
              <a:t>Two 2-Way Drain Valves</a:t>
            </a:r>
            <a:endParaRPr lang="en-US" sz="800" b="1"/>
          </a:p>
          <a:p>
            <a:pPr defTabSz="1217613"/>
            <a:r>
              <a:rPr lang="en-CA" sz="800" i="1"/>
              <a:t>Redundant valve to prevent valve leak from requiring tank to be emptied and re-purged.</a:t>
            </a:r>
            <a:endParaRPr lang="en-US" sz="800" i="1"/>
          </a:p>
        </p:txBody>
      </p:sp>
      <p:grpSp>
        <p:nvGrpSpPr>
          <p:cNvPr id="1890" name="Group 644"/>
          <p:cNvGrpSpPr>
            <a:grpSpLocks/>
          </p:cNvGrpSpPr>
          <p:nvPr/>
        </p:nvGrpSpPr>
        <p:grpSpPr bwMode="auto">
          <a:xfrm>
            <a:off x="12457357" y="37705117"/>
            <a:ext cx="309093" cy="198557"/>
            <a:chOff x="1772" y="3693"/>
            <a:chExt cx="720" cy="480"/>
          </a:xfrm>
        </p:grpSpPr>
        <p:sp>
          <p:nvSpPr>
            <p:cNvPr id="1891" name="Rectangle 645"/>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892" name="Rectangle 646"/>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893" name="AutoShape 647"/>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894" name="AutoShape 648"/>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895" name="Rectangle 649"/>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898" name="Group 874"/>
          <p:cNvGrpSpPr>
            <a:grpSpLocks/>
          </p:cNvGrpSpPr>
          <p:nvPr/>
        </p:nvGrpSpPr>
        <p:grpSpPr bwMode="auto">
          <a:xfrm>
            <a:off x="16684349" y="30477270"/>
            <a:ext cx="495366" cy="1150397"/>
            <a:chOff x="3401" y="482"/>
            <a:chExt cx="189" cy="562"/>
          </a:xfrm>
          <a:effectLst>
            <a:outerShdw blurRad="63500" sx="102000" sy="102000" algn="ctr" rotWithShape="0">
              <a:prstClr val="black">
                <a:alpha val="40000"/>
              </a:prstClr>
            </a:outerShdw>
          </a:effectLst>
        </p:grpSpPr>
        <p:sp>
          <p:nvSpPr>
            <p:cNvPr id="1899" name="Rectangle 875"/>
            <p:cNvSpPr>
              <a:spLocks noChangeArrowheads="1"/>
            </p:cNvSpPr>
            <p:nvPr/>
          </p:nvSpPr>
          <p:spPr bwMode="auto">
            <a:xfrm>
              <a:off x="3462" y="555"/>
              <a:ext cx="71" cy="422"/>
            </a:xfrm>
            <a:prstGeom prst="rect">
              <a:avLst/>
            </a:prstGeom>
            <a:gradFill rotWithShape="1">
              <a:gsLst>
                <a:gs pos="0">
                  <a:srgbClr val="595959"/>
                </a:gs>
                <a:gs pos="50000">
                  <a:srgbClr val="C0C0C0"/>
                </a:gs>
                <a:gs pos="100000">
                  <a:srgbClr val="595959"/>
                </a:gs>
              </a:gsLst>
              <a:lin ang="0" scaled="1"/>
            </a:gradFill>
            <a:ln w="3175">
              <a:solidFill>
                <a:schemeClr val="tx1"/>
              </a:solidFill>
              <a:miter lim="800000"/>
              <a:headEnd/>
              <a:tailEnd/>
            </a:ln>
          </p:spPr>
          <p:txBody>
            <a:bodyPr wrap="none" anchor="ctr"/>
            <a:lstStyle/>
            <a:p>
              <a:endParaRPr lang="en-CA"/>
            </a:p>
          </p:txBody>
        </p:sp>
        <p:sp>
          <p:nvSpPr>
            <p:cNvPr id="1900" name="AutoShape 876"/>
            <p:cNvSpPr>
              <a:spLocks noChangeArrowheads="1"/>
            </p:cNvSpPr>
            <p:nvPr/>
          </p:nvSpPr>
          <p:spPr bwMode="auto">
            <a:xfrm rot="-5400000">
              <a:off x="3448" y="435"/>
              <a:ext cx="95" cy="189"/>
            </a:xfrm>
            <a:prstGeom prst="flowChartDelay">
              <a:avLst/>
            </a:prstGeom>
            <a:gradFill rotWithShape="1">
              <a:gsLst>
                <a:gs pos="0">
                  <a:srgbClr val="595959"/>
                </a:gs>
                <a:gs pos="50000">
                  <a:srgbClr val="C0C0C0"/>
                </a:gs>
                <a:gs pos="100000">
                  <a:srgbClr val="595959"/>
                </a:gs>
              </a:gsLst>
              <a:lin ang="5400000" scaled="1"/>
            </a:gradFill>
            <a:ln w="3175">
              <a:solidFill>
                <a:schemeClr val="tx1"/>
              </a:solidFill>
              <a:miter lim="800000"/>
              <a:headEnd/>
              <a:tailEnd/>
            </a:ln>
          </p:spPr>
          <p:txBody>
            <a:bodyPr wrap="none" anchor="ctr"/>
            <a:lstStyle/>
            <a:p>
              <a:endParaRPr lang="en-CA"/>
            </a:p>
          </p:txBody>
        </p:sp>
        <p:grpSp>
          <p:nvGrpSpPr>
            <p:cNvPr id="1901" name="Group 877"/>
            <p:cNvGrpSpPr>
              <a:grpSpLocks/>
            </p:cNvGrpSpPr>
            <p:nvPr/>
          </p:nvGrpSpPr>
          <p:grpSpPr bwMode="auto">
            <a:xfrm rot="5400000">
              <a:off x="3461" y="940"/>
              <a:ext cx="75" cy="117"/>
              <a:chOff x="3692" y="3885"/>
              <a:chExt cx="432" cy="576"/>
            </a:xfrm>
          </p:grpSpPr>
          <p:sp>
            <p:nvSpPr>
              <p:cNvPr id="1902" name="AutoShape 878"/>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903" name="Rectangle 879"/>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04" name="AutoShape 880"/>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05" name="AutoShape 881"/>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06" name="AutoShape 882"/>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07" name="AutoShape 883"/>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1908" name="Text Box 885"/>
          <p:cNvSpPr txBox="1">
            <a:spLocks noChangeArrowheads="1"/>
          </p:cNvSpPr>
          <p:nvPr/>
        </p:nvSpPr>
        <p:spPr bwMode="auto">
          <a:xfrm>
            <a:off x="17022389" y="30688107"/>
            <a:ext cx="2006030" cy="712345"/>
          </a:xfrm>
          <a:prstGeom prst="rect">
            <a:avLst/>
          </a:prstGeom>
          <a:noFill/>
          <a:ln w="9525">
            <a:noFill/>
            <a:miter lim="800000"/>
            <a:headEnd/>
            <a:tailEnd/>
          </a:ln>
        </p:spPr>
        <p:txBody>
          <a:bodyPr lIns="91436" tIns="45718" rIns="91436" bIns="45718">
            <a:spAutoFit/>
          </a:bodyPr>
          <a:lstStyle/>
          <a:p>
            <a:pPr defTabSz="1217613"/>
            <a:r>
              <a:rPr lang="en-CA" sz="800" b="1" dirty="0"/>
              <a:t>Non-Heated Vent Stack</a:t>
            </a:r>
            <a:endParaRPr lang="en-US" sz="800" b="1" dirty="0"/>
          </a:p>
          <a:p>
            <a:pPr defTabSz="1217613"/>
            <a:r>
              <a:rPr lang="en-CA" sz="800" i="1" dirty="0"/>
              <a:t>Tank contents contain no water vapour. Therefore freezing is not a concern. Measures to be taken to prevent water/contaminant/animal ingress</a:t>
            </a:r>
            <a:endParaRPr lang="en-US" sz="800" i="1" dirty="0"/>
          </a:p>
        </p:txBody>
      </p:sp>
      <p:grpSp>
        <p:nvGrpSpPr>
          <p:cNvPr id="1909" name="Group 1098"/>
          <p:cNvGrpSpPr>
            <a:grpSpLocks/>
          </p:cNvGrpSpPr>
          <p:nvPr/>
        </p:nvGrpSpPr>
        <p:grpSpPr bwMode="auto">
          <a:xfrm>
            <a:off x="16174653" y="41025301"/>
            <a:ext cx="360267" cy="266106"/>
            <a:chOff x="3591582" y="7759590"/>
            <a:chExt cx="280194" cy="206375"/>
          </a:xfrm>
          <a:effectLst>
            <a:outerShdw blurRad="63500" sx="102000" sy="102000" algn="ctr" rotWithShape="0">
              <a:prstClr val="black">
                <a:alpha val="40000"/>
              </a:prstClr>
            </a:outerShdw>
          </a:effectLst>
        </p:grpSpPr>
        <p:sp>
          <p:nvSpPr>
            <p:cNvPr id="1910" name="Rectangle 888"/>
            <p:cNvSpPr>
              <a:spLocks noChangeArrowheads="1"/>
            </p:cNvSpPr>
            <p:nvPr/>
          </p:nvSpPr>
          <p:spPr bwMode="auto">
            <a:xfrm>
              <a:off x="3611426" y="7807215"/>
              <a:ext cx="131763" cy="15875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911" name="AutoShape 889"/>
            <p:cNvSpPr>
              <a:spLocks noChangeArrowheads="1"/>
            </p:cNvSpPr>
            <p:nvPr/>
          </p:nvSpPr>
          <p:spPr bwMode="auto">
            <a:xfrm rot="5400000">
              <a:off x="3522526" y="7875478"/>
              <a:ext cx="158750" cy="20638"/>
            </a:xfrm>
            <a:custGeom>
              <a:avLst/>
              <a:gdLst>
                <a:gd name="T0" fmla="*/ 1101923 w 21600"/>
                <a:gd name="T1" fmla="*/ 9859 h 21600"/>
                <a:gd name="T2" fmla="*/ 583370 w 21600"/>
                <a:gd name="T3" fmla="*/ 19719 h 21600"/>
                <a:gd name="T4" fmla="*/ 64816 w 21600"/>
                <a:gd name="T5" fmla="*/ 9859 h 21600"/>
                <a:gd name="T6" fmla="*/ 583370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912" name="AutoShape 890"/>
            <p:cNvSpPr>
              <a:spLocks noChangeArrowheads="1"/>
            </p:cNvSpPr>
            <p:nvPr/>
          </p:nvSpPr>
          <p:spPr bwMode="auto">
            <a:xfrm rot="-5400000">
              <a:off x="3673339" y="7875478"/>
              <a:ext cx="158750" cy="20638"/>
            </a:xfrm>
            <a:custGeom>
              <a:avLst/>
              <a:gdLst>
                <a:gd name="T0" fmla="*/ 1101923 w 21600"/>
                <a:gd name="T1" fmla="*/ 9859 h 21600"/>
                <a:gd name="T2" fmla="*/ 583370 w 21600"/>
                <a:gd name="T3" fmla="*/ 19719 h 21600"/>
                <a:gd name="T4" fmla="*/ 64816 w 21600"/>
                <a:gd name="T5" fmla="*/ 9859 h 21600"/>
                <a:gd name="T6" fmla="*/ 583370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913" name="Rectangle 891"/>
            <p:cNvSpPr>
              <a:spLocks noChangeArrowheads="1"/>
            </p:cNvSpPr>
            <p:nvPr/>
          </p:nvSpPr>
          <p:spPr bwMode="auto">
            <a:xfrm>
              <a:off x="3620238" y="7807215"/>
              <a:ext cx="109849" cy="158750"/>
            </a:xfrm>
            <a:prstGeom prst="rect">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3175">
              <a:solidFill>
                <a:schemeClr val="tx1"/>
              </a:solidFill>
              <a:miter lim="800000"/>
              <a:headEnd/>
              <a:tailEnd/>
            </a:ln>
            <a:effectLst/>
          </p:spPr>
          <p:txBody>
            <a:bodyPr wrap="none" anchor="ctr"/>
            <a:lstStyle/>
            <a:p>
              <a:pPr>
                <a:defRPr/>
              </a:pPr>
              <a:endParaRPr lang="en-CA">
                <a:cs typeface="+mn-cs"/>
              </a:endParaRPr>
            </a:p>
          </p:txBody>
        </p:sp>
        <p:sp>
          <p:nvSpPr>
            <p:cNvPr id="1914" name="Freeform 892"/>
            <p:cNvSpPr>
              <a:spLocks/>
            </p:cNvSpPr>
            <p:nvPr/>
          </p:nvSpPr>
          <p:spPr bwMode="auto">
            <a:xfrm>
              <a:off x="3640001" y="7861190"/>
              <a:ext cx="74613" cy="58738"/>
            </a:xfrm>
            <a:custGeom>
              <a:avLst/>
              <a:gdLst>
                <a:gd name="T0" fmla="*/ 0 w 432"/>
                <a:gd name="T1" fmla="*/ 0 h 240"/>
                <a:gd name="T2" fmla="*/ 0 w 432"/>
                <a:gd name="T3" fmla="*/ 58738 h 240"/>
                <a:gd name="T4" fmla="*/ 74613 w 432"/>
                <a:gd name="T5" fmla="*/ 0 h 240"/>
                <a:gd name="T6" fmla="*/ 74613 w 432"/>
                <a:gd name="T7" fmla="*/ 58738 h 240"/>
                <a:gd name="T8" fmla="*/ 0 60000 65536"/>
                <a:gd name="T9" fmla="*/ 0 60000 65536"/>
                <a:gd name="T10" fmla="*/ 0 60000 65536"/>
                <a:gd name="T11" fmla="*/ 0 60000 65536"/>
                <a:gd name="T12" fmla="*/ 0 w 432"/>
                <a:gd name="T13" fmla="*/ 0 h 240"/>
                <a:gd name="T14" fmla="*/ 432 w 432"/>
                <a:gd name="T15" fmla="*/ 240 h 240"/>
              </a:gdLst>
              <a:ahLst/>
              <a:cxnLst>
                <a:cxn ang="T8">
                  <a:pos x="T0" y="T1"/>
                </a:cxn>
                <a:cxn ang="T9">
                  <a:pos x="T2" y="T3"/>
                </a:cxn>
                <a:cxn ang="T10">
                  <a:pos x="T4" y="T5"/>
                </a:cxn>
                <a:cxn ang="T11">
                  <a:pos x="T6" y="T7"/>
                </a:cxn>
              </a:cxnLst>
              <a:rect l="T12" t="T13" r="T14" b="T15"/>
              <a:pathLst>
                <a:path w="432" h="240">
                  <a:moveTo>
                    <a:pt x="0" y="0"/>
                  </a:moveTo>
                  <a:lnTo>
                    <a:pt x="0" y="240"/>
                  </a:lnTo>
                  <a:lnTo>
                    <a:pt x="432" y="0"/>
                  </a:lnTo>
                  <a:lnTo>
                    <a:pt x="432" y="240"/>
                  </a:lnTo>
                </a:path>
              </a:pathLst>
            </a:custGeom>
            <a:noFill/>
            <a:ln w="9525">
              <a:solidFill>
                <a:schemeClr val="tx1"/>
              </a:solidFill>
              <a:round/>
              <a:headEnd/>
              <a:tailEnd/>
            </a:ln>
          </p:spPr>
          <p:txBody>
            <a:bodyPr/>
            <a:lstStyle/>
            <a:p>
              <a:endParaRPr lang="en-CA"/>
            </a:p>
          </p:txBody>
        </p:sp>
        <p:grpSp>
          <p:nvGrpSpPr>
            <p:cNvPr id="1915" name="Group 893"/>
            <p:cNvGrpSpPr>
              <a:grpSpLocks/>
            </p:cNvGrpSpPr>
            <p:nvPr/>
          </p:nvGrpSpPr>
          <p:grpSpPr bwMode="auto">
            <a:xfrm>
              <a:off x="3767001" y="7815153"/>
              <a:ext cx="104775" cy="139700"/>
              <a:chOff x="3692" y="3885"/>
              <a:chExt cx="432" cy="576"/>
            </a:xfrm>
          </p:grpSpPr>
          <p:sp>
            <p:nvSpPr>
              <p:cNvPr id="1917" name="AutoShape 894"/>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918" name="Rectangle 895"/>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19" name="AutoShape 896"/>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20" name="AutoShape 897"/>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21" name="AutoShape 898"/>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22" name="AutoShape 899"/>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1916" name="Line 900"/>
            <p:cNvSpPr>
              <a:spLocks noChangeShapeType="1"/>
            </p:cNvSpPr>
            <p:nvPr/>
          </p:nvSpPr>
          <p:spPr bwMode="auto">
            <a:xfrm flipV="1">
              <a:off x="3623822" y="7759590"/>
              <a:ext cx="200208" cy="0"/>
            </a:xfrm>
            <a:prstGeom prst="line">
              <a:avLst/>
            </a:prstGeom>
            <a:noFill/>
            <a:ln w="9525">
              <a:solidFill>
                <a:schemeClr val="tx1"/>
              </a:solidFill>
              <a:round/>
              <a:headEnd/>
              <a:tailEnd type="triangle" w="sm" len="med"/>
            </a:ln>
          </p:spPr>
          <p:txBody>
            <a:bodyPr/>
            <a:lstStyle/>
            <a:p>
              <a:endParaRPr lang="en-CA"/>
            </a:p>
          </p:txBody>
        </p:sp>
      </p:grpSp>
      <p:grpSp>
        <p:nvGrpSpPr>
          <p:cNvPr id="2603" name="Group 2602"/>
          <p:cNvGrpSpPr/>
          <p:nvPr/>
        </p:nvGrpSpPr>
        <p:grpSpPr>
          <a:xfrm>
            <a:off x="13740807" y="40564733"/>
            <a:ext cx="1209758" cy="878149"/>
            <a:chOff x="13740807" y="40564733"/>
            <a:chExt cx="1209758" cy="878149"/>
          </a:xfrm>
          <a:effectLst>
            <a:outerShdw blurRad="63500" sx="102000" sy="102000" algn="ctr" rotWithShape="0">
              <a:prstClr val="black">
                <a:alpha val="40000"/>
              </a:prstClr>
            </a:outerShdw>
          </a:effectLst>
        </p:grpSpPr>
        <p:grpSp>
          <p:nvGrpSpPr>
            <p:cNvPr id="1521" name="Group 1089"/>
            <p:cNvGrpSpPr>
              <a:grpSpLocks/>
            </p:cNvGrpSpPr>
            <p:nvPr/>
          </p:nvGrpSpPr>
          <p:grpSpPr bwMode="auto">
            <a:xfrm rot="10800000">
              <a:off x="13740807" y="41080569"/>
              <a:ext cx="376642" cy="198555"/>
              <a:chOff x="3409950" y="7805738"/>
              <a:chExt cx="292100" cy="153987"/>
            </a:xfrm>
          </p:grpSpPr>
          <p:grpSp>
            <p:nvGrpSpPr>
              <p:cNvPr id="1522" name="Group 346"/>
              <p:cNvGrpSpPr>
                <a:grpSpLocks/>
              </p:cNvGrpSpPr>
              <p:nvPr/>
            </p:nvGrpSpPr>
            <p:grpSpPr bwMode="auto">
              <a:xfrm rot="10800000">
                <a:off x="3409950" y="7805738"/>
                <a:ext cx="239713" cy="153987"/>
                <a:chOff x="1772" y="3693"/>
                <a:chExt cx="720" cy="480"/>
              </a:xfrm>
            </p:grpSpPr>
            <p:sp>
              <p:nvSpPr>
                <p:cNvPr id="1529" name="Rectangle 347"/>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30" name="Rectangle 348"/>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531" name="AutoShape 349"/>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32" name="AutoShape 350"/>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533" name="Rectangle 351"/>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1523" name="AutoShape 360"/>
              <p:cNvSpPr>
                <a:spLocks noChangeArrowheads="1"/>
              </p:cNvSpPr>
              <p:nvPr/>
            </p:nvSpPr>
            <p:spPr bwMode="auto">
              <a:xfrm>
                <a:off x="3638550" y="7824788"/>
                <a:ext cx="63500" cy="114300"/>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524" name="Rectangle 361"/>
              <p:cNvSpPr>
                <a:spLocks noChangeArrowheads="1"/>
              </p:cNvSpPr>
              <p:nvPr/>
            </p:nvSpPr>
            <p:spPr bwMode="auto">
              <a:xfrm>
                <a:off x="3600450" y="7820025"/>
                <a:ext cx="76200" cy="12382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525" name="AutoShape 362"/>
              <p:cNvSpPr>
                <a:spLocks noChangeArrowheads="1"/>
              </p:cNvSpPr>
              <p:nvPr/>
            </p:nvSpPr>
            <p:spPr bwMode="auto">
              <a:xfrm>
                <a:off x="3600450" y="7843838"/>
                <a:ext cx="76200" cy="7620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526" name="AutoShape 363"/>
              <p:cNvSpPr>
                <a:spLocks noChangeArrowheads="1"/>
              </p:cNvSpPr>
              <p:nvPr/>
            </p:nvSpPr>
            <p:spPr bwMode="auto">
              <a:xfrm>
                <a:off x="3600450" y="7805738"/>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27" name="AutoShape 364"/>
              <p:cNvSpPr>
                <a:spLocks noChangeArrowheads="1"/>
              </p:cNvSpPr>
              <p:nvPr/>
            </p:nvSpPr>
            <p:spPr bwMode="auto">
              <a:xfrm>
                <a:off x="3600450" y="7920038"/>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28" name="AutoShape 914"/>
              <p:cNvSpPr>
                <a:spLocks noChangeArrowheads="1"/>
              </p:cNvSpPr>
              <p:nvPr/>
            </p:nvSpPr>
            <p:spPr bwMode="auto">
              <a:xfrm rot="5400000">
                <a:off x="3517900" y="7875588"/>
                <a:ext cx="152400" cy="12700"/>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1923" name="AutoShape 902"/>
            <p:cNvSpPr>
              <a:spLocks noChangeArrowheads="1"/>
            </p:cNvSpPr>
            <p:nvPr/>
          </p:nvSpPr>
          <p:spPr bwMode="auto">
            <a:xfrm>
              <a:off x="14045805" y="41031442"/>
              <a:ext cx="904760" cy="298857"/>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1924" name="Rectangle 903"/>
            <p:cNvSpPr>
              <a:spLocks noChangeArrowheads="1"/>
            </p:cNvSpPr>
            <p:nvPr/>
          </p:nvSpPr>
          <p:spPr bwMode="auto">
            <a:xfrm>
              <a:off x="14383556" y="40839027"/>
              <a:ext cx="229261" cy="227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1925" name="Rectangle 904"/>
            <p:cNvSpPr>
              <a:spLocks noChangeArrowheads="1"/>
            </p:cNvSpPr>
            <p:nvPr/>
          </p:nvSpPr>
          <p:spPr bwMode="auto">
            <a:xfrm>
              <a:off x="14463387" y="40724397"/>
              <a:ext cx="69597" cy="11463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1926" name="AutoShape 905"/>
            <p:cNvSpPr>
              <a:spLocks noChangeArrowheads="1"/>
            </p:cNvSpPr>
            <p:nvPr/>
          </p:nvSpPr>
          <p:spPr bwMode="auto">
            <a:xfrm>
              <a:off x="14422448" y="40564733"/>
              <a:ext cx="153523" cy="159664"/>
            </a:xfrm>
            <a:prstGeom prst="roundRect">
              <a:avLst>
                <a:gd name="adj" fmla="val 28083"/>
              </a:avLst>
            </a:prstGeom>
            <a:solidFill>
              <a:srgbClr val="990000"/>
            </a:solidFill>
            <a:ln w="3175" algn="ctr">
              <a:solidFill>
                <a:schemeClr val="tx1"/>
              </a:solidFill>
              <a:round/>
              <a:headEnd/>
              <a:tailEnd/>
            </a:ln>
          </p:spPr>
          <p:txBody>
            <a:bodyPr wrap="none" lIns="45720" rIns="45720" anchor="ctr"/>
            <a:lstStyle/>
            <a:p>
              <a:endParaRPr lang="en-CA"/>
            </a:p>
          </p:txBody>
        </p:sp>
        <p:sp>
          <p:nvSpPr>
            <p:cNvPr id="1927" name="AutoShape 906"/>
            <p:cNvSpPr>
              <a:spLocks noChangeArrowheads="1"/>
            </p:cNvSpPr>
            <p:nvPr/>
          </p:nvSpPr>
          <p:spPr bwMode="auto">
            <a:xfrm>
              <a:off x="14256644" y="40613861"/>
              <a:ext cx="485131" cy="110536"/>
            </a:xfrm>
            <a:prstGeom prst="roundRect">
              <a:avLst>
                <a:gd name="adj" fmla="val 50000"/>
              </a:avLst>
            </a:prstGeom>
            <a:gradFill rotWithShape="1">
              <a:gsLst>
                <a:gs pos="0">
                  <a:srgbClr val="760000"/>
                </a:gs>
                <a:gs pos="50000">
                  <a:srgbClr val="FF0000"/>
                </a:gs>
                <a:gs pos="100000">
                  <a:srgbClr val="760000"/>
                </a:gs>
              </a:gsLst>
              <a:lin ang="5400000" scaled="1"/>
            </a:gradFill>
            <a:ln w="3175" algn="ctr">
              <a:solidFill>
                <a:schemeClr val="tx1"/>
              </a:solidFill>
              <a:round/>
              <a:headEnd/>
              <a:tailEnd/>
            </a:ln>
          </p:spPr>
          <p:txBody>
            <a:bodyPr wrap="none" lIns="45720" rIns="45720" anchor="ctr"/>
            <a:lstStyle/>
            <a:p>
              <a:endParaRPr lang="en-CA"/>
            </a:p>
          </p:txBody>
        </p:sp>
        <p:sp>
          <p:nvSpPr>
            <p:cNvPr id="1928" name="Oval 907"/>
            <p:cNvSpPr>
              <a:spLocks noChangeArrowheads="1"/>
            </p:cNvSpPr>
            <p:nvPr/>
          </p:nvSpPr>
          <p:spPr bwMode="auto">
            <a:xfrm>
              <a:off x="14234126" y="40918858"/>
              <a:ext cx="528118" cy="524024"/>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1929" name="Oval 908"/>
            <p:cNvSpPr>
              <a:spLocks noChangeArrowheads="1"/>
            </p:cNvSpPr>
            <p:nvPr/>
          </p:nvSpPr>
          <p:spPr bwMode="auto">
            <a:xfrm>
              <a:off x="14277113" y="40959798"/>
              <a:ext cx="442145" cy="442145"/>
            </a:xfrm>
            <a:prstGeom prst="ellipse">
              <a:avLst/>
            </a:prstGeom>
            <a:solidFill>
              <a:srgbClr val="DDDDDD"/>
            </a:solidFill>
            <a:ln w="3175">
              <a:solidFill>
                <a:schemeClr val="tx1"/>
              </a:solidFill>
              <a:round/>
              <a:headEnd/>
              <a:tailEnd/>
            </a:ln>
          </p:spPr>
          <p:txBody>
            <a:bodyPr wrap="none" anchor="ctr"/>
            <a:lstStyle/>
            <a:p>
              <a:endParaRPr lang="en-CA"/>
            </a:p>
          </p:txBody>
        </p:sp>
        <p:sp>
          <p:nvSpPr>
            <p:cNvPr id="1930" name="AutoShape 909"/>
            <p:cNvSpPr>
              <a:spLocks noChangeArrowheads="1"/>
            </p:cNvSpPr>
            <p:nvPr/>
          </p:nvSpPr>
          <p:spPr bwMode="auto">
            <a:xfrm rot="16200000">
              <a:off x="14420401" y="41015066"/>
              <a:ext cx="149428" cy="337749"/>
            </a:xfrm>
            <a:prstGeom prst="flowChartCollate">
              <a:avLst/>
            </a:prstGeom>
            <a:noFill/>
            <a:ln w="9525">
              <a:solidFill>
                <a:schemeClr val="tx1"/>
              </a:solidFill>
              <a:miter lim="800000"/>
              <a:headEnd/>
              <a:tailEnd/>
            </a:ln>
          </p:spPr>
          <p:txBody>
            <a:bodyPr wrap="none" lIns="45720" rIns="45720" anchor="ctr"/>
            <a:lstStyle/>
            <a:p>
              <a:endParaRPr lang="en-CA"/>
            </a:p>
          </p:txBody>
        </p:sp>
      </p:grpSp>
      <p:sp>
        <p:nvSpPr>
          <p:cNvPr id="1932" name="Text Box 911"/>
          <p:cNvSpPr txBox="1">
            <a:spLocks noChangeArrowheads="1"/>
          </p:cNvSpPr>
          <p:nvPr/>
        </p:nvSpPr>
        <p:spPr bwMode="auto">
          <a:xfrm>
            <a:off x="11899627" y="31692118"/>
            <a:ext cx="1607355" cy="369328"/>
          </a:xfrm>
          <a:prstGeom prst="rect">
            <a:avLst/>
          </a:prstGeom>
          <a:noFill/>
          <a:ln w="9525">
            <a:noFill/>
            <a:miter lim="800000"/>
            <a:headEnd/>
            <a:tailEnd/>
          </a:ln>
        </p:spPr>
        <p:txBody>
          <a:bodyPr wrap="none" lIns="91436" tIns="45718" rIns="91436" bIns="45718">
            <a:spAutoFit/>
          </a:bodyPr>
          <a:lstStyle/>
          <a:p>
            <a:pPr defTabSz="1217613"/>
            <a:r>
              <a:rPr lang="en-CA" sz="1800" b="1" i="1" dirty="0">
                <a:solidFill>
                  <a:schemeClr val="bg2">
                    <a:lumMod val="50000"/>
                  </a:schemeClr>
                </a:solidFill>
                <a:effectLst>
                  <a:outerShdw blurRad="50800" dist="38100" dir="5400000" algn="t" rotWithShape="0">
                    <a:prstClr val="black">
                      <a:alpha val="40000"/>
                    </a:prstClr>
                  </a:outerShdw>
                  <a:reflection blurRad="6350" stA="55000" endA="300" endPos="45500" dir="5400000" sy="-100000" algn="bl" rotWithShape="0"/>
                </a:effectLst>
              </a:rPr>
              <a:t>Inflation Room</a:t>
            </a:r>
            <a:endParaRPr lang="en-US" sz="1800" b="1" i="1" dirty="0">
              <a:solidFill>
                <a:schemeClr val="bg2">
                  <a:lumMod val="50000"/>
                </a:schemeClr>
              </a:solidFill>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1933" name="Text Box 913"/>
          <p:cNvSpPr txBox="1">
            <a:spLocks noChangeArrowheads="1"/>
          </p:cNvSpPr>
          <p:nvPr/>
        </p:nvSpPr>
        <p:spPr bwMode="auto">
          <a:xfrm>
            <a:off x="22372875" y="36366399"/>
            <a:ext cx="1774773" cy="369328"/>
          </a:xfrm>
          <a:prstGeom prst="rect">
            <a:avLst/>
          </a:prstGeom>
          <a:noFill/>
          <a:ln w="9525">
            <a:noFill/>
            <a:miter lim="800000"/>
            <a:headEnd/>
            <a:tailEnd/>
          </a:ln>
        </p:spPr>
        <p:txBody>
          <a:bodyPr wrap="none" lIns="91436" tIns="45718" rIns="91436" bIns="45718">
            <a:spAutoFit/>
          </a:bodyPr>
          <a:lstStyle/>
          <a:p>
            <a:pPr defTabSz="1217613"/>
            <a:r>
              <a:rPr lang="en-CA" sz="1800" b="1" i="1" dirty="0">
                <a:solidFill>
                  <a:schemeClr val="bg2">
                    <a:lumMod val="50000"/>
                  </a:schemeClr>
                </a:solidFill>
                <a:effectLst>
                  <a:outerShdw blurRad="50800" dist="38100" dir="5400000" algn="t" rotWithShape="0">
                    <a:prstClr val="black">
                      <a:alpha val="40000"/>
                    </a:prstClr>
                  </a:outerShdw>
                  <a:reflection blurRad="6350" stA="55000" endA="300" endPos="45500" dir="5400000" sy="-100000" algn="bl" rotWithShape="0"/>
                </a:effectLst>
              </a:rPr>
              <a:t>Generator Room</a:t>
            </a:r>
            <a:endParaRPr lang="en-US" sz="1800" b="1" i="1" dirty="0">
              <a:solidFill>
                <a:schemeClr val="bg2">
                  <a:lumMod val="50000"/>
                </a:schemeClr>
              </a:solidFill>
              <a:effectLst>
                <a:outerShdw blurRad="50800" dist="38100" dir="5400000" algn="t" rotWithShape="0">
                  <a:prstClr val="black">
                    <a:alpha val="40000"/>
                  </a:prstClr>
                </a:outerShdw>
                <a:reflection blurRad="6350" stA="55000" endA="300" endPos="45500" dir="5400000" sy="-100000" algn="bl" rotWithShape="0"/>
              </a:effectLst>
            </a:endParaRPr>
          </a:p>
        </p:txBody>
      </p:sp>
      <p:grpSp>
        <p:nvGrpSpPr>
          <p:cNvPr id="1937" name="Group 941"/>
          <p:cNvGrpSpPr>
            <a:grpSpLocks/>
          </p:cNvGrpSpPr>
          <p:nvPr/>
        </p:nvGrpSpPr>
        <p:grpSpPr bwMode="auto">
          <a:xfrm>
            <a:off x="13974162" y="39015177"/>
            <a:ext cx="309092" cy="198557"/>
            <a:chOff x="1772" y="3693"/>
            <a:chExt cx="720" cy="480"/>
          </a:xfrm>
        </p:grpSpPr>
        <p:sp>
          <p:nvSpPr>
            <p:cNvPr id="1938" name="Rectangle 942"/>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939" name="Rectangle 943"/>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940" name="AutoShape 944"/>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941" name="AutoShape 945"/>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942" name="Rectangle 946"/>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943" name="Group 1087"/>
          <p:cNvGrpSpPr>
            <a:grpSpLocks/>
          </p:cNvGrpSpPr>
          <p:nvPr/>
        </p:nvGrpSpPr>
        <p:grpSpPr bwMode="auto">
          <a:xfrm>
            <a:off x="12705041" y="37082838"/>
            <a:ext cx="1348952" cy="3555586"/>
            <a:chOff x="3552825" y="4702969"/>
            <a:chExt cx="1046163" cy="2756695"/>
          </a:xfrm>
          <a:effectLst>
            <a:outerShdw blurRad="63500" sx="102000" sy="102000" algn="ctr" rotWithShape="0">
              <a:prstClr val="black">
                <a:alpha val="40000"/>
              </a:prstClr>
            </a:outerShdw>
          </a:effectLst>
        </p:grpSpPr>
        <p:grpSp>
          <p:nvGrpSpPr>
            <p:cNvPr id="1944" name="Group 683"/>
            <p:cNvGrpSpPr>
              <a:grpSpLocks/>
            </p:cNvGrpSpPr>
            <p:nvPr/>
          </p:nvGrpSpPr>
          <p:grpSpPr bwMode="auto">
            <a:xfrm>
              <a:off x="3556001" y="4752976"/>
              <a:ext cx="1035055" cy="2706687"/>
              <a:chOff x="316" y="700"/>
              <a:chExt cx="1292" cy="3379"/>
            </a:xfrm>
          </p:grpSpPr>
          <p:sp>
            <p:nvSpPr>
              <p:cNvPr id="1970" name="AutoShape 684"/>
              <p:cNvSpPr>
                <a:spLocks noChangeArrowheads="1"/>
              </p:cNvSpPr>
              <p:nvPr/>
            </p:nvSpPr>
            <p:spPr bwMode="auto">
              <a:xfrm rot="-5400000">
                <a:off x="383" y="3398"/>
                <a:ext cx="1157" cy="136"/>
              </a:xfrm>
              <a:prstGeom prst="homePlate">
                <a:avLst>
                  <a:gd name="adj" fmla="val 212684"/>
                </a:avLst>
              </a:prstGeom>
              <a:solidFill>
                <a:srgbClr val="DDDDDD"/>
              </a:solidFill>
              <a:ln w="3175">
                <a:solidFill>
                  <a:schemeClr val="tx1"/>
                </a:solidFill>
                <a:miter lim="800000"/>
                <a:headEnd/>
                <a:tailEnd/>
              </a:ln>
            </p:spPr>
            <p:txBody>
              <a:bodyPr wrap="none" anchor="ctr"/>
              <a:lstStyle/>
              <a:p>
                <a:endParaRPr lang="en-CA"/>
              </a:p>
            </p:txBody>
          </p:sp>
          <p:sp>
            <p:nvSpPr>
              <p:cNvPr id="1971" name="AutoShape 685"/>
              <p:cNvSpPr>
                <a:spLocks noChangeArrowheads="1"/>
              </p:cNvSpPr>
              <p:nvPr/>
            </p:nvSpPr>
            <p:spPr bwMode="auto">
              <a:xfrm rot="5400000">
                <a:off x="112" y="972"/>
                <a:ext cx="1700" cy="1156"/>
              </a:xfrm>
              <a:prstGeom prst="flowChartOnlineStorage">
                <a:avLst/>
              </a:prstGeom>
              <a:gradFill rotWithShape="1">
                <a:gsLst>
                  <a:gs pos="0">
                    <a:srgbClr val="A8A8A8"/>
                  </a:gs>
                  <a:gs pos="50000">
                    <a:srgbClr val="DDDDDD"/>
                  </a:gs>
                  <a:gs pos="100000">
                    <a:srgbClr val="A8A8A8"/>
                  </a:gs>
                </a:gsLst>
                <a:lin ang="5400000" scaled="1"/>
              </a:gradFill>
              <a:ln w="3175">
                <a:solidFill>
                  <a:schemeClr val="tx1"/>
                </a:solidFill>
                <a:miter lim="800000"/>
                <a:headEnd/>
                <a:tailEnd/>
              </a:ln>
            </p:spPr>
            <p:txBody>
              <a:bodyPr wrap="none" anchor="ctr"/>
              <a:lstStyle/>
              <a:p>
                <a:endParaRPr lang="en-CA"/>
              </a:p>
            </p:txBody>
          </p:sp>
          <p:sp>
            <p:nvSpPr>
              <p:cNvPr id="1972" name="AutoShape 686"/>
              <p:cNvSpPr>
                <a:spLocks noChangeArrowheads="1"/>
              </p:cNvSpPr>
              <p:nvPr/>
            </p:nvSpPr>
            <p:spPr bwMode="auto">
              <a:xfrm rot="-5400000">
                <a:off x="112" y="2140"/>
                <a:ext cx="1699" cy="1156"/>
              </a:xfrm>
              <a:prstGeom prst="flowChartOnlineStorage">
                <a:avLst/>
              </a:prstGeom>
              <a:gradFill rotWithShape="1">
                <a:gsLst>
                  <a:gs pos="0">
                    <a:srgbClr val="A8A8A8"/>
                  </a:gs>
                  <a:gs pos="50000">
                    <a:srgbClr val="DDDDDD"/>
                  </a:gs>
                  <a:gs pos="100000">
                    <a:srgbClr val="A8A8A8"/>
                  </a:gs>
                </a:gsLst>
                <a:lin ang="5400000" scaled="1"/>
              </a:gradFill>
              <a:ln w="3175">
                <a:solidFill>
                  <a:schemeClr val="tx1"/>
                </a:solidFill>
                <a:miter lim="800000"/>
                <a:headEnd/>
                <a:tailEnd/>
              </a:ln>
            </p:spPr>
            <p:txBody>
              <a:bodyPr wrap="none" anchor="ctr"/>
              <a:lstStyle/>
              <a:p>
                <a:endParaRPr lang="en-CA"/>
              </a:p>
            </p:txBody>
          </p:sp>
          <p:sp>
            <p:nvSpPr>
              <p:cNvPr id="1973" name="Rectangle 687"/>
              <p:cNvSpPr>
                <a:spLocks noChangeArrowheads="1"/>
              </p:cNvSpPr>
              <p:nvPr/>
            </p:nvSpPr>
            <p:spPr bwMode="auto">
              <a:xfrm>
                <a:off x="384" y="1050"/>
                <a:ext cx="1156" cy="2178"/>
              </a:xfrm>
              <a:prstGeom prst="rect">
                <a:avLst/>
              </a:prstGeom>
              <a:gradFill rotWithShape="1">
                <a:gsLst>
                  <a:gs pos="0">
                    <a:srgbClr val="A8A8A8"/>
                  </a:gs>
                  <a:gs pos="50000">
                    <a:srgbClr val="DDDDDD"/>
                  </a:gs>
                  <a:gs pos="100000">
                    <a:srgbClr val="A8A8A8"/>
                  </a:gs>
                </a:gsLst>
                <a:lin ang="0" scaled="1"/>
              </a:gradFill>
              <a:ln w="3175">
                <a:solidFill>
                  <a:schemeClr val="tx1"/>
                </a:solidFill>
                <a:miter lim="800000"/>
                <a:headEnd/>
                <a:tailEnd/>
              </a:ln>
            </p:spPr>
            <p:txBody>
              <a:bodyPr wrap="none" anchor="ctr"/>
              <a:lstStyle/>
              <a:p>
                <a:endParaRPr lang="en-CA"/>
              </a:p>
            </p:txBody>
          </p:sp>
          <p:sp>
            <p:nvSpPr>
              <p:cNvPr id="1974" name="AutoShape 688"/>
              <p:cNvSpPr>
                <a:spLocks noChangeArrowheads="1"/>
              </p:cNvSpPr>
              <p:nvPr/>
            </p:nvSpPr>
            <p:spPr bwMode="auto">
              <a:xfrm rot="-5400000">
                <a:off x="-127" y="3398"/>
                <a:ext cx="1157" cy="136"/>
              </a:xfrm>
              <a:prstGeom prst="homePlate">
                <a:avLst>
                  <a:gd name="adj" fmla="val 212684"/>
                </a:avLst>
              </a:prstGeom>
              <a:solidFill>
                <a:srgbClr val="DDDDDD"/>
              </a:solidFill>
              <a:ln w="3175">
                <a:solidFill>
                  <a:schemeClr val="tx1"/>
                </a:solidFill>
                <a:miter lim="800000"/>
                <a:headEnd/>
                <a:tailEnd/>
              </a:ln>
            </p:spPr>
            <p:txBody>
              <a:bodyPr wrap="none" anchor="ctr"/>
              <a:lstStyle/>
              <a:p>
                <a:endParaRPr lang="en-CA"/>
              </a:p>
            </p:txBody>
          </p:sp>
          <p:sp>
            <p:nvSpPr>
              <p:cNvPr id="1975" name="AutoShape 689"/>
              <p:cNvSpPr>
                <a:spLocks noChangeArrowheads="1"/>
              </p:cNvSpPr>
              <p:nvPr/>
            </p:nvSpPr>
            <p:spPr bwMode="auto">
              <a:xfrm rot="-5400000">
                <a:off x="893" y="3398"/>
                <a:ext cx="1157" cy="136"/>
              </a:xfrm>
              <a:prstGeom prst="homePlate">
                <a:avLst>
                  <a:gd name="adj" fmla="val 212684"/>
                </a:avLst>
              </a:prstGeom>
              <a:solidFill>
                <a:srgbClr val="DDDDDD"/>
              </a:solidFill>
              <a:ln w="3175">
                <a:solidFill>
                  <a:schemeClr val="tx1"/>
                </a:solidFill>
                <a:miter lim="800000"/>
                <a:headEnd/>
                <a:tailEnd/>
              </a:ln>
            </p:spPr>
            <p:txBody>
              <a:bodyPr wrap="none" anchor="ctr"/>
              <a:lstStyle/>
              <a:p>
                <a:endParaRPr lang="en-CA"/>
              </a:p>
            </p:txBody>
          </p:sp>
          <p:sp>
            <p:nvSpPr>
              <p:cNvPr id="1976" name="Rectangle 690"/>
              <p:cNvSpPr>
                <a:spLocks noChangeArrowheads="1"/>
              </p:cNvSpPr>
              <p:nvPr/>
            </p:nvSpPr>
            <p:spPr bwMode="auto">
              <a:xfrm>
                <a:off x="316" y="4044"/>
                <a:ext cx="272" cy="3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77" name="Rectangle 691"/>
              <p:cNvSpPr>
                <a:spLocks noChangeArrowheads="1"/>
              </p:cNvSpPr>
              <p:nvPr/>
            </p:nvSpPr>
            <p:spPr bwMode="auto">
              <a:xfrm>
                <a:off x="1336" y="4044"/>
                <a:ext cx="272" cy="3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78" name="Rectangle 692"/>
              <p:cNvSpPr>
                <a:spLocks noChangeArrowheads="1"/>
              </p:cNvSpPr>
              <p:nvPr/>
            </p:nvSpPr>
            <p:spPr bwMode="auto">
              <a:xfrm>
                <a:off x="824" y="4044"/>
                <a:ext cx="272" cy="35"/>
              </a:xfrm>
              <a:prstGeom prst="rect">
                <a:avLst/>
              </a:prstGeom>
              <a:solidFill>
                <a:srgbClr val="DDDDDD"/>
              </a:solidFill>
              <a:ln w="3175">
                <a:solidFill>
                  <a:schemeClr val="tx1"/>
                </a:solidFill>
                <a:miter lim="800000"/>
                <a:headEnd/>
                <a:tailEnd/>
              </a:ln>
            </p:spPr>
            <p:txBody>
              <a:bodyPr wrap="none" anchor="ctr"/>
              <a:lstStyle/>
              <a:p>
                <a:endParaRPr lang="en-CA"/>
              </a:p>
            </p:txBody>
          </p:sp>
        </p:grpSp>
        <p:grpSp>
          <p:nvGrpSpPr>
            <p:cNvPr id="1945" name="Group 693"/>
            <p:cNvGrpSpPr>
              <a:grpSpLocks/>
            </p:cNvGrpSpPr>
            <p:nvPr/>
          </p:nvGrpSpPr>
          <p:grpSpPr bwMode="auto">
            <a:xfrm>
              <a:off x="4538663" y="6164261"/>
              <a:ext cx="60325" cy="230187"/>
              <a:chOff x="1477" y="2587"/>
              <a:chExt cx="341" cy="1306"/>
            </a:xfrm>
          </p:grpSpPr>
          <p:sp>
            <p:nvSpPr>
              <p:cNvPr id="1966" name="Rectangle 694"/>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67" name="AutoShape 695"/>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68" name="AutoShape 696"/>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69" name="AutoShape 697"/>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nvGrpSpPr>
            <p:cNvPr id="1946" name="Group 698"/>
            <p:cNvGrpSpPr>
              <a:grpSpLocks/>
            </p:cNvGrpSpPr>
            <p:nvPr/>
          </p:nvGrpSpPr>
          <p:grpSpPr bwMode="auto">
            <a:xfrm>
              <a:off x="4538663" y="5146674"/>
              <a:ext cx="60325" cy="230187"/>
              <a:chOff x="1477" y="2587"/>
              <a:chExt cx="341" cy="1306"/>
            </a:xfrm>
          </p:grpSpPr>
          <p:sp>
            <p:nvSpPr>
              <p:cNvPr id="1962" name="Rectangle 699"/>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63" name="AutoShape 700"/>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64" name="AutoShape 701"/>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65" name="AutoShape 702"/>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nvGrpSpPr>
            <p:cNvPr id="1947" name="Group 703"/>
            <p:cNvGrpSpPr>
              <a:grpSpLocks/>
            </p:cNvGrpSpPr>
            <p:nvPr/>
          </p:nvGrpSpPr>
          <p:grpSpPr bwMode="auto">
            <a:xfrm rot="5400000">
              <a:off x="4044951" y="6954840"/>
              <a:ext cx="60325" cy="230187"/>
              <a:chOff x="1477" y="2587"/>
              <a:chExt cx="341" cy="1306"/>
            </a:xfrm>
          </p:grpSpPr>
          <p:sp>
            <p:nvSpPr>
              <p:cNvPr id="1958" name="Rectangle 704"/>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59" name="AutoShape 705"/>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60" name="AutoShape 706"/>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61" name="AutoShape 707"/>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nvGrpSpPr>
            <p:cNvPr id="1948" name="Group 708"/>
            <p:cNvGrpSpPr>
              <a:grpSpLocks/>
            </p:cNvGrpSpPr>
            <p:nvPr/>
          </p:nvGrpSpPr>
          <p:grpSpPr bwMode="auto">
            <a:xfrm rot="-5400000">
              <a:off x="4044949" y="4618040"/>
              <a:ext cx="60325" cy="230187"/>
              <a:chOff x="1477" y="2587"/>
              <a:chExt cx="341" cy="1306"/>
            </a:xfrm>
          </p:grpSpPr>
          <p:sp>
            <p:nvSpPr>
              <p:cNvPr id="1954" name="Rectangle 709"/>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55" name="AutoShape 710"/>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56" name="AutoShape 711"/>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57" name="AutoShape 712"/>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nvGrpSpPr>
            <p:cNvPr id="1949" name="Group 713"/>
            <p:cNvGrpSpPr>
              <a:grpSpLocks/>
            </p:cNvGrpSpPr>
            <p:nvPr/>
          </p:nvGrpSpPr>
          <p:grpSpPr bwMode="auto">
            <a:xfrm rot="10800000">
              <a:off x="3552825" y="5146679"/>
              <a:ext cx="60325" cy="230187"/>
              <a:chOff x="1477" y="2587"/>
              <a:chExt cx="341" cy="1306"/>
            </a:xfrm>
          </p:grpSpPr>
          <p:sp>
            <p:nvSpPr>
              <p:cNvPr id="1950" name="Rectangle 714"/>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51" name="AutoShape 715"/>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52" name="AutoShape 716"/>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53" name="AutoShape 717"/>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grpSp>
        <p:nvGrpSpPr>
          <p:cNvPr id="1980" name="Group 941"/>
          <p:cNvGrpSpPr>
            <a:grpSpLocks/>
          </p:cNvGrpSpPr>
          <p:nvPr/>
        </p:nvGrpSpPr>
        <p:grpSpPr bwMode="auto">
          <a:xfrm>
            <a:off x="15284222" y="38495247"/>
            <a:ext cx="1721500" cy="878150"/>
            <a:chOff x="6380645" y="6848850"/>
            <a:chExt cx="1335578" cy="681038"/>
          </a:xfrm>
          <a:effectLst>
            <a:outerShdw blurRad="63500" sx="102000" sy="102000" algn="ctr" rotWithShape="0">
              <a:prstClr val="black">
                <a:alpha val="40000"/>
              </a:prstClr>
            </a:outerShdw>
          </a:effectLst>
        </p:grpSpPr>
        <p:grpSp>
          <p:nvGrpSpPr>
            <p:cNvPr id="1981" name="Group 956"/>
            <p:cNvGrpSpPr>
              <a:grpSpLocks/>
            </p:cNvGrpSpPr>
            <p:nvPr/>
          </p:nvGrpSpPr>
          <p:grpSpPr bwMode="auto">
            <a:xfrm>
              <a:off x="6603567" y="7247064"/>
              <a:ext cx="239712" cy="153988"/>
              <a:chOff x="1772" y="3693"/>
              <a:chExt cx="720" cy="480"/>
            </a:xfrm>
          </p:grpSpPr>
          <p:sp>
            <p:nvSpPr>
              <p:cNvPr id="2019" name="Rectangle 957"/>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20" name="Rectangle 958"/>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21" name="AutoShape 959"/>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22" name="AutoShape 960"/>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23" name="Rectangle 961"/>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982" name="Group 939"/>
            <p:cNvGrpSpPr>
              <a:grpSpLocks/>
            </p:cNvGrpSpPr>
            <p:nvPr/>
          </p:nvGrpSpPr>
          <p:grpSpPr bwMode="auto">
            <a:xfrm>
              <a:off x="6783935" y="6848850"/>
              <a:ext cx="932288" cy="681038"/>
              <a:chOff x="6783935" y="6848850"/>
              <a:chExt cx="932288" cy="681038"/>
            </a:xfrm>
          </p:grpSpPr>
          <p:grpSp>
            <p:nvGrpSpPr>
              <p:cNvPr id="1997" name="Group 926"/>
              <p:cNvGrpSpPr>
                <a:grpSpLocks/>
              </p:cNvGrpSpPr>
              <p:nvPr/>
            </p:nvGrpSpPr>
            <p:grpSpPr bwMode="auto">
              <a:xfrm>
                <a:off x="7424123" y="7247377"/>
                <a:ext cx="292100" cy="153987"/>
                <a:chOff x="7250113" y="3910013"/>
                <a:chExt cx="292100" cy="153987"/>
              </a:xfrm>
            </p:grpSpPr>
            <p:grpSp>
              <p:nvGrpSpPr>
                <p:cNvPr id="2007" name="Group 1068"/>
                <p:cNvGrpSpPr>
                  <a:grpSpLocks/>
                </p:cNvGrpSpPr>
                <p:nvPr/>
              </p:nvGrpSpPr>
              <p:grpSpPr bwMode="auto">
                <a:xfrm>
                  <a:off x="7250113" y="3910013"/>
                  <a:ext cx="239713" cy="153987"/>
                  <a:chOff x="1772" y="3693"/>
                  <a:chExt cx="720" cy="480"/>
                </a:xfrm>
              </p:grpSpPr>
              <p:sp>
                <p:nvSpPr>
                  <p:cNvPr id="2014" name="Rectangle 106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15" name="Rectangle 107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16" name="AutoShape 107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17" name="AutoShape 107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18" name="Rectangle 107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008" name="AutoShape 1074"/>
                <p:cNvSpPr>
                  <a:spLocks noChangeArrowheads="1"/>
                </p:cNvSpPr>
                <p:nvPr/>
              </p:nvSpPr>
              <p:spPr bwMode="auto">
                <a:xfrm>
                  <a:off x="7478713" y="3929063"/>
                  <a:ext cx="63500" cy="114300"/>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009" name="Rectangle 1075"/>
                <p:cNvSpPr>
                  <a:spLocks noChangeArrowheads="1"/>
                </p:cNvSpPr>
                <p:nvPr/>
              </p:nvSpPr>
              <p:spPr bwMode="auto">
                <a:xfrm>
                  <a:off x="7440613" y="3924300"/>
                  <a:ext cx="76200" cy="12382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010" name="AutoShape 1076"/>
                <p:cNvSpPr>
                  <a:spLocks noChangeArrowheads="1"/>
                </p:cNvSpPr>
                <p:nvPr/>
              </p:nvSpPr>
              <p:spPr bwMode="auto">
                <a:xfrm>
                  <a:off x="7440613" y="3948113"/>
                  <a:ext cx="76200" cy="7620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011" name="AutoShape 1077"/>
                <p:cNvSpPr>
                  <a:spLocks noChangeArrowheads="1"/>
                </p:cNvSpPr>
                <p:nvPr/>
              </p:nvSpPr>
              <p:spPr bwMode="auto">
                <a:xfrm>
                  <a:off x="7440613" y="3910013"/>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12" name="AutoShape 1078"/>
                <p:cNvSpPr>
                  <a:spLocks noChangeArrowheads="1"/>
                </p:cNvSpPr>
                <p:nvPr/>
              </p:nvSpPr>
              <p:spPr bwMode="auto">
                <a:xfrm>
                  <a:off x="7440613" y="4024313"/>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13" name="AutoShape 1079"/>
                <p:cNvSpPr>
                  <a:spLocks noChangeArrowheads="1"/>
                </p:cNvSpPr>
                <p:nvPr/>
              </p:nvSpPr>
              <p:spPr bwMode="auto">
                <a:xfrm rot="5400000">
                  <a:off x="7358063" y="3979863"/>
                  <a:ext cx="152400" cy="12700"/>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998" name="Group 924"/>
              <p:cNvGrpSpPr>
                <a:grpSpLocks/>
              </p:cNvGrpSpPr>
              <p:nvPr/>
            </p:nvGrpSpPr>
            <p:grpSpPr bwMode="auto">
              <a:xfrm>
                <a:off x="6783935" y="6848850"/>
                <a:ext cx="701675" cy="681038"/>
                <a:chOff x="4719638" y="5797550"/>
                <a:chExt cx="701675" cy="681038"/>
              </a:xfrm>
            </p:grpSpPr>
            <p:sp>
              <p:nvSpPr>
                <p:cNvPr id="1999" name="AutoShape 947"/>
                <p:cNvSpPr>
                  <a:spLocks noChangeArrowheads="1"/>
                </p:cNvSpPr>
                <p:nvPr/>
              </p:nvSpPr>
              <p:spPr bwMode="auto">
                <a:xfrm>
                  <a:off x="4719638" y="6159500"/>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000" name="Rectangle 948"/>
                <p:cNvSpPr>
                  <a:spLocks noChangeArrowheads="1"/>
                </p:cNvSpPr>
                <p:nvPr/>
              </p:nvSpPr>
              <p:spPr bwMode="auto">
                <a:xfrm>
                  <a:off x="4981575" y="6010275"/>
                  <a:ext cx="177800" cy="176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001" name="Rectangle 949"/>
                <p:cNvSpPr>
                  <a:spLocks noChangeArrowheads="1"/>
                </p:cNvSpPr>
                <p:nvPr/>
              </p:nvSpPr>
              <p:spPr bwMode="auto">
                <a:xfrm>
                  <a:off x="5043488" y="5921375"/>
                  <a:ext cx="53975" cy="8890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2002" name="AutoShape 950"/>
                <p:cNvSpPr>
                  <a:spLocks noChangeArrowheads="1"/>
                </p:cNvSpPr>
                <p:nvPr/>
              </p:nvSpPr>
              <p:spPr bwMode="auto">
                <a:xfrm>
                  <a:off x="5011738" y="5797550"/>
                  <a:ext cx="119062" cy="123825"/>
                </a:xfrm>
                <a:prstGeom prst="roundRect">
                  <a:avLst>
                    <a:gd name="adj" fmla="val 28083"/>
                  </a:avLst>
                </a:prstGeom>
                <a:solidFill>
                  <a:srgbClr val="009900"/>
                </a:solidFill>
                <a:ln w="3175" algn="ctr">
                  <a:solidFill>
                    <a:schemeClr val="tx1"/>
                  </a:solidFill>
                  <a:round/>
                  <a:headEnd/>
                  <a:tailEnd/>
                </a:ln>
              </p:spPr>
              <p:txBody>
                <a:bodyPr wrap="none" lIns="45720" rIns="45720" anchor="ctr"/>
                <a:lstStyle/>
                <a:p>
                  <a:endParaRPr lang="en-CA"/>
                </a:p>
              </p:txBody>
            </p:sp>
            <p:sp>
              <p:nvSpPr>
                <p:cNvPr id="2003" name="AutoShape 951"/>
                <p:cNvSpPr>
                  <a:spLocks noChangeArrowheads="1"/>
                </p:cNvSpPr>
                <p:nvPr/>
              </p:nvSpPr>
              <p:spPr bwMode="auto">
                <a:xfrm>
                  <a:off x="4883150" y="5835650"/>
                  <a:ext cx="376238" cy="85725"/>
                </a:xfrm>
                <a:prstGeom prst="roundRect">
                  <a:avLst>
                    <a:gd name="adj" fmla="val 50000"/>
                  </a:avLst>
                </a:prstGeom>
                <a:gradFill rotWithShape="1">
                  <a:gsLst>
                    <a:gs pos="0">
                      <a:srgbClr val="007600"/>
                    </a:gs>
                    <a:gs pos="50000">
                      <a:srgbClr val="00FF00"/>
                    </a:gs>
                    <a:gs pos="100000">
                      <a:srgbClr val="007600"/>
                    </a:gs>
                  </a:gsLst>
                  <a:lin ang="5400000" scaled="1"/>
                </a:gradFill>
                <a:ln w="3175" algn="ctr">
                  <a:solidFill>
                    <a:schemeClr val="tx1"/>
                  </a:solidFill>
                  <a:round/>
                  <a:headEnd/>
                  <a:tailEnd/>
                </a:ln>
              </p:spPr>
              <p:txBody>
                <a:bodyPr wrap="none" lIns="45720" rIns="45720" anchor="ctr"/>
                <a:lstStyle/>
                <a:p>
                  <a:endParaRPr lang="en-CA"/>
                </a:p>
              </p:txBody>
            </p:sp>
            <p:sp>
              <p:nvSpPr>
                <p:cNvPr id="2004" name="Oval 952"/>
                <p:cNvSpPr>
                  <a:spLocks noChangeArrowheads="1"/>
                </p:cNvSpPr>
                <p:nvPr/>
              </p:nvSpPr>
              <p:spPr bwMode="auto">
                <a:xfrm>
                  <a:off x="4865688" y="6072188"/>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005" name="Oval 953"/>
                <p:cNvSpPr>
                  <a:spLocks noChangeArrowheads="1"/>
                </p:cNvSpPr>
                <p:nvPr/>
              </p:nvSpPr>
              <p:spPr bwMode="auto">
                <a:xfrm>
                  <a:off x="4899025" y="6103938"/>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006" name="AutoShape 954"/>
                <p:cNvSpPr>
                  <a:spLocks noChangeArrowheads="1"/>
                </p:cNvSpPr>
                <p:nvPr/>
              </p:nvSpPr>
              <p:spPr bwMode="auto">
                <a:xfrm rot="-5400000">
                  <a:off x="5010150" y="6146800"/>
                  <a:ext cx="115888" cy="261938"/>
                </a:xfrm>
                <a:prstGeom prst="flowChartCollate">
                  <a:avLst/>
                </a:prstGeom>
                <a:noFill/>
                <a:ln w="9525">
                  <a:solidFill>
                    <a:schemeClr val="tx1"/>
                  </a:solidFill>
                  <a:miter lim="800000"/>
                  <a:headEnd/>
                  <a:tailEnd/>
                </a:ln>
              </p:spPr>
              <p:txBody>
                <a:bodyPr wrap="none" lIns="45720" rIns="45720" anchor="ctr"/>
                <a:lstStyle/>
                <a:p>
                  <a:endParaRPr lang="en-CA"/>
                </a:p>
              </p:txBody>
            </p:sp>
          </p:grpSp>
        </p:grpSp>
        <p:grpSp>
          <p:nvGrpSpPr>
            <p:cNvPr id="1983" name="Group 963"/>
            <p:cNvGrpSpPr>
              <a:grpSpLocks/>
            </p:cNvGrpSpPr>
            <p:nvPr/>
          </p:nvGrpSpPr>
          <p:grpSpPr bwMode="auto">
            <a:xfrm rot="10800000">
              <a:off x="6380664" y="7247064"/>
              <a:ext cx="280986" cy="158750"/>
              <a:chOff x="3423" y="3857"/>
              <a:chExt cx="177" cy="100"/>
            </a:xfrm>
          </p:grpSpPr>
          <p:sp>
            <p:nvSpPr>
              <p:cNvPr id="1985" name="Rectangle 798"/>
              <p:cNvSpPr>
                <a:spLocks noChangeArrowheads="1"/>
              </p:cNvSpPr>
              <p:nvPr/>
            </p:nvSpPr>
            <p:spPr bwMode="auto">
              <a:xfrm>
                <a:off x="3436" y="3857"/>
                <a:ext cx="83" cy="10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986" name="AutoShape 799"/>
              <p:cNvSpPr>
                <a:spLocks noChangeArrowheads="1"/>
              </p:cNvSpPr>
              <p:nvPr/>
            </p:nvSpPr>
            <p:spPr bwMode="auto">
              <a:xfrm rot="5400000">
                <a:off x="3380" y="3900"/>
                <a:ext cx="100" cy="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987" name="AutoShape 800"/>
              <p:cNvSpPr>
                <a:spLocks noChangeArrowheads="1"/>
              </p:cNvSpPr>
              <p:nvPr/>
            </p:nvSpPr>
            <p:spPr bwMode="auto">
              <a:xfrm rot="-5400000">
                <a:off x="3475" y="3900"/>
                <a:ext cx="100" cy="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988" name="Rectangle 801"/>
              <p:cNvSpPr>
                <a:spLocks noChangeArrowheads="1"/>
              </p:cNvSpPr>
              <p:nvPr/>
            </p:nvSpPr>
            <p:spPr bwMode="auto">
              <a:xfrm>
                <a:off x="3442" y="3857"/>
                <a:ext cx="69" cy="100"/>
              </a:xfrm>
              <a:prstGeom prst="rect">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3175">
                <a:solidFill>
                  <a:schemeClr val="tx1"/>
                </a:solidFill>
                <a:miter lim="800000"/>
                <a:headEnd/>
                <a:tailEnd/>
              </a:ln>
              <a:effectLst/>
            </p:spPr>
            <p:txBody>
              <a:bodyPr wrap="none" anchor="ctr"/>
              <a:lstStyle/>
              <a:p>
                <a:pPr>
                  <a:defRPr/>
                </a:pPr>
                <a:endParaRPr lang="en-CA">
                  <a:cs typeface="+mn-cs"/>
                </a:endParaRPr>
              </a:p>
            </p:txBody>
          </p:sp>
          <p:sp>
            <p:nvSpPr>
              <p:cNvPr id="1989" name="Freeform 802"/>
              <p:cNvSpPr>
                <a:spLocks/>
              </p:cNvSpPr>
              <p:nvPr/>
            </p:nvSpPr>
            <p:spPr bwMode="auto">
              <a:xfrm>
                <a:off x="3454" y="3891"/>
                <a:ext cx="47" cy="37"/>
              </a:xfrm>
              <a:custGeom>
                <a:avLst/>
                <a:gdLst>
                  <a:gd name="T0" fmla="*/ 0 w 432"/>
                  <a:gd name="T1" fmla="*/ 0 h 240"/>
                  <a:gd name="T2" fmla="*/ 0 w 432"/>
                  <a:gd name="T3" fmla="*/ 37 h 240"/>
                  <a:gd name="T4" fmla="*/ 47 w 432"/>
                  <a:gd name="T5" fmla="*/ 0 h 240"/>
                  <a:gd name="T6" fmla="*/ 47 w 432"/>
                  <a:gd name="T7" fmla="*/ 37 h 240"/>
                  <a:gd name="T8" fmla="*/ 0 60000 65536"/>
                  <a:gd name="T9" fmla="*/ 0 60000 65536"/>
                  <a:gd name="T10" fmla="*/ 0 60000 65536"/>
                  <a:gd name="T11" fmla="*/ 0 60000 65536"/>
                  <a:gd name="T12" fmla="*/ 0 w 432"/>
                  <a:gd name="T13" fmla="*/ 0 h 240"/>
                  <a:gd name="T14" fmla="*/ 432 w 432"/>
                  <a:gd name="T15" fmla="*/ 240 h 240"/>
                </a:gdLst>
                <a:ahLst/>
                <a:cxnLst>
                  <a:cxn ang="T8">
                    <a:pos x="T0" y="T1"/>
                  </a:cxn>
                  <a:cxn ang="T9">
                    <a:pos x="T2" y="T3"/>
                  </a:cxn>
                  <a:cxn ang="T10">
                    <a:pos x="T4" y="T5"/>
                  </a:cxn>
                  <a:cxn ang="T11">
                    <a:pos x="T6" y="T7"/>
                  </a:cxn>
                </a:cxnLst>
                <a:rect l="T12" t="T13" r="T14" b="T15"/>
                <a:pathLst>
                  <a:path w="432" h="240">
                    <a:moveTo>
                      <a:pt x="0" y="0"/>
                    </a:moveTo>
                    <a:lnTo>
                      <a:pt x="0" y="240"/>
                    </a:lnTo>
                    <a:lnTo>
                      <a:pt x="432" y="0"/>
                    </a:lnTo>
                    <a:lnTo>
                      <a:pt x="432" y="240"/>
                    </a:lnTo>
                  </a:path>
                </a:pathLst>
              </a:custGeom>
              <a:noFill/>
              <a:ln w="9525">
                <a:solidFill>
                  <a:schemeClr val="tx1"/>
                </a:solidFill>
                <a:round/>
                <a:headEnd/>
                <a:tailEnd/>
              </a:ln>
            </p:spPr>
            <p:txBody>
              <a:bodyPr/>
              <a:lstStyle/>
              <a:p>
                <a:endParaRPr lang="en-CA"/>
              </a:p>
            </p:txBody>
          </p:sp>
          <p:grpSp>
            <p:nvGrpSpPr>
              <p:cNvPr id="1990" name="Group 803"/>
              <p:cNvGrpSpPr>
                <a:grpSpLocks/>
              </p:cNvGrpSpPr>
              <p:nvPr/>
            </p:nvGrpSpPr>
            <p:grpSpPr bwMode="auto">
              <a:xfrm>
                <a:off x="3534" y="3862"/>
                <a:ext cx="66" cy="88"/>
                <a:chOff x="3692" y="3885"/>
                <a:chExt cx="432" cy="576"/>
              </a:xfrm>
            </p:grpSpPr>
            <p:sp>
              <p:nvSpPr>
                <p:cNvPr id="1991" name="AutoShape 804"/>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992" name="Rectangle 805"/>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993" name="AutoShape 806"/>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994" name="AutoShape 807"/>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95" name="AutoShape 808"/>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996" name="AutoShape 809"/>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1984" name="Line 810"/>
            <p:cNvSpPr>
              <a:spLocks noChangeShapeType="1"/>
            </p:cNvSpPr>
            <p:nvPr/>
          </p:nvSpPr>
          <p:spPr bwMode="auto">
            <a:xfrm flipH="1">
              <a:off x="6475592" y="7200060"/>
              <a:ext cx="173037" cy="0"/>
            </a:xfrm>
            <a:prstGeom prst="line">
              <a:avLst/>
            </a:prstGeom>
            <a:noFill/>
            <a:ln w="9525">
              <a:solidFill>
                <a:schemeClr val="tx1"/>
              </a:solidFill>
              <a:round/>
              <a:headEnd/>
              <a:tailEnd type="triangle" w="sm" len="med"/>
            </a:ln>
          </p:spPr>
          <p:txBody>
            <a:bodyPr/>
            <a:lstStyle/>
            <a:p>
              <a:endParaRPr lang="en-CA"/>
            </a:p>
          </p:txBody>
        </p:sp>
      </p:grpSp>
      <p:cxnSp>
        <p:nvCxnSpPr>
          <p:cNvPr id="2074" name="AutoShape 915"/>
          <p:cNvCxnSpPr>
            <a:cxnSpLocks noChangeShapeType="1"/>
          </p:cNvCxnSpPr>
          <p:nvPr/>
        </p:nvCxnSpPr>
        <p:spPr bwMode="auto">
          <a:xfrm rot="10800000">
            <a:off x="13382587" y="40458291"/>
            <a:ext cx="390972" cy="722579"/>
          </a:xfrm>
          <a:prstGeom prst="bentConnector2">
            <a:avLst/>
          </a:prstGeom>
          <a:noFill/>
          <a:ln w="50800">
            <a:solidFill>
              <a:schemeClr val="bg2"/>
            </a:solidFill>
            <a:miter lim="800000"/>
            <a:headEnd/>
            <a:tailEnd/>
          </a:ln>
          <a:effectLst>
            <a:outerShdw blurRad="63500" sx="102000" sy="102000" algn="ctr" rotWithShape="0">
              <a:prstClr val="black">
                <a:alpha val="40000"/>
              </a:prstClr>
            </a:outerShdw>
          </a:effectLst>
        </p:spPr>
      </p:cxnSp>
      <p:grpSp>
        <p:nvGrpSpPr>
          <p:cNvPr id="2075" name="Group 766"/>
          <p:cNvGrpSpPr>
            <a:grpSpLocks/>
          </p:cNvGrpSpPr>
          <p:nvPr/>
        </p:nvGrpSpPr>
        <p:grpSpPr bwMode="auto">
          <a:xfrm>
            <a:off x="13304802" y="40175809"/>
            <a:ext cx="153523" cy="315233"/>
            <a:chOff x="2380" y="3566"/>
            <a:chExt cx="98" cy="154"/>
          </a:xfrm>
        </p:grpSpPr>
        <p:grpSp>
          <p:nvGrpSpPr>
            <p:cNvPr id="2076" name="Group 767"/>
            <p:cNvGrpSpPr>
              <a:grpSpLocks/>
            </p:cNvGrpSpPr>
            <p:nvPr/>
          </p:nvGrpSpPr>
          <p:grpSpPr bwMode="auto">
            <a:xfrm>
              <a:off x="2380" y="3566"/>
              <a:ext cx="97" cy="90"/>
              <a:chOff x="2380" y="3566"/>
              <a:chExt cx="97" cy="90"/>
            </a:xfrm>
          </p:grpSpPr>
          <p:sp>
            <p:nvSpPr>
              <p:cNvPr id="2083" name="Rectangle 768"/>
              <p:cNvSpPr>
                <a:spLocks noChangeArrowheads="1"/>
              </p:cNvSpPr>
              <p:nvPr/>
            </p:nvSpPr>
            <p:spPr bwMode="auto">
              <a:xfrm rot="5400000">
                <a:off x="2384" y="3581"/>
                <a:ext cx="90" cy="59"/>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84" name="Rectangle 769"/>
              <p:cNvSpPr>
                <a:spLocks noChangeArrowheads="1"/>
              </p:cNvSpPr>
              <p:nvPr/>
            </p:nvSpPr>
            <p:spPr bwMode="auto">
              <a:xfrm rot="5400000">
                <a:off x="2413" y="3563"/>
                <a:ext cx="31" cy="97"/>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85" name="AutoShape 770"/>
              <p:cNvSpPr>
                <a:spLocks noChangeArrowheads="1"/>
              </p:cNvSpPr>
              <p:nvPr/>
            </p:nvSpPr>
            <p:spPr bwMode="auto">
              <a:xfrm rot="10800000">
                <a:off x="2380" y="3586"/>
                <a:ext cx="97" cy="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95 w 21600"/>
                  <a:gd name="T13" fmla="*/ 2160 h 21600"/>
                  <a:gd name="T14" fmla="*/ 18705 w 21600"/>
                  <a:gd name="T15" fmla="*/ 1944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86" name="AutoShape 771"/>
              <p:cNvSpPr>
                <a:spLocks noChangeArrowheads="1"/>
              </p:cNvSpPr>
              <p:nvPr/>
            </p:nvSpPr>
            <p:spPr bwMode="auto">
              <a:xfrm>
                <a:off x="2380" y="3627"/>
                <a:ext cx="97" cy="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95 w 21600"/>
                  <a:gd name="T13" fmla="*/ 2160 h 21600"/>
                  <a:gd name="T14" fmla="*/ 18705 w 21600"/>
                  <a:gd name="T15" fmla="*/ 1944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87" name="Rectangle 772"/>
              <p:cNvSpPr>
                <a:spLocks noChangeArrowheads="1"/>
              </p:cNvSpPr>
              <p:nvPr/>
            </p:nvSpPr>
            <p:spPr bwMode="auto">
              <a:xfrm rot="5400000">
                <a:off x="2413" y="3582"/>
                <a:ext cx="31" cy="59"/>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077" name="AutoShape 773"/>
            <p:cNvSpPr>
              <a:spLocks noChangeArrowheads="1"/>
            </p:cNvSpPr>
            <p:nvPr/>
          </p:nvSpPr>
          <p:spPr bwMode="auto">
            <a:xfrm rot="5400000">
              <a:off x="2410" y="3664"/>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078" name="Rectangle 774"/>
            <p:cNvSpPr>
              <a:spLocks noChangeArrowheads="1"/>
            </p:cNvSpPr>
            <p:nvPr/>
          </p:nvSpPr>
          <p:spPr bwMode="auto">
            <a:xfrm rot="5400000">
              <a:off x="2406" y="3641"/>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079" name="AutoShape 775"/>
            <p:cNvSpPr>
              <a:spLocks noChangeArrowheads="1"/>
            </p:cNvSpPr>
            <p:nvPr/>
          </p:nvSpPr>
          <p:spPr bwMode="auto">
            <a:xfrm rot="5400000">
              <a:off x="2406" y="3656"/>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080" name="AutoShape 776"/>
            <p:cNvSpPr>
              <a:spLocks noChangeArrowheads="1"/>
            </p:cNvSpPr>
            <p:nvPr/>
          </p:nvSpPr>
          <p:spPr bwMode="auto">
            <a:xfrm rot="5400000">
              <a:off x="2442" y="3668"/>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81" name="AutoShape 777"/>
            <p:cNvSpPr>
              <a:spLocks noChangeArrowheads="1"/>
            </p:cNvSpPr>
            <p:nvPr/>
          </p:nvSpPr>
          <p:spPr bwMode="auto">
            <a:xfrm rot="5400000">
              <a:off x="2370" y="3668"/>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82" name="AutoShape 778"/>
            <p:cNvSpPr>
              <a:spLocks noChangeArrowheads="1"/>
            </p:cNvSpPr>
            <p:nvPr/>
          </p:nvSpPr>
          <p:spPr bwMode="auto">
            <a:xfrm rot="10800000">
              <a:off x="2382" y="3648"/>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2088" name="Group 787"/>
          <p:cNvGrpSpPr>
            <a:grpSpLocks/>
          </p:cNvGrpSpPr>
          <p:nvPr/>
        </p:nvGrpSpPr>
        <p:grpSpPr bwMode="auto">
          <a:xfrm>
            <a:off x="14201375" y="39025413"/>
            <a:ext cx="135100" cy="180133"/>
            <a:chOff x="3692" y="3885"/>
            <a:chExt cx="432" cy="576"/>
          </a:xfrm>
        </p:grpSpPr>
        <p:sp>
          <p:nvSpPr>
            <p:cNvPr id="2089" name="AutoShape 788"/>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090" name="Rectangle 789"/>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091" name="AutoShape 790"/>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092" name="AutoShape 791"/>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93" name="AutoShape 792"/>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94" name="AutoShape 793"/>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2095" name="Group 1026"/>
          <p:cNvGrpSpPr>
            <a:grpSpLocks/>
          </p:cNvGrpSpPr>
          <p:nvPr/>
        </p:nvGrpSpPr>
        <p:grpSpPr bwMode="auto">
          <a:xfrm rot="5400000">
            <a:off x="14349780" y="37266043"/>
            <a:ext cx="499460" cy="800364"/>
            <a:chOff x="4718103" y="4960999"/>
            <a:chExt cx="386618" cy="620470"/>
          </a:xfrm>
          <a:effectLst>
            <a:outerShdw blurRad="63500" sx="102000" sy="102000" algn="ctr" rotWithShape="0">
              <a:prstClr val="black">
                <a:alpha val="40000"/>
              </a:prstClr>
            </a:outerShdw>
          </a:effectLst>
        </p:grpSpPr>
        <p:sp>
          <p:nvSpPr>
            <p:cNvPr id="2096" name="Rectangle 366"/>
            <p:cNvSpPr>
              <a:spLocks noChangeArrowheads="1"/>
            </p:cNvSpPr>
            <p:nvPr/>
          </p:nvSpPr>
          <p:spPr bwMode="auto">
            <a:xfrm rot="-5400000">
              <a:off x="4806358" y="5214420"/>
              <a:ext cx="443952" cy="8890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2097" name="AutoShape 370"/>
            <p:cNvSpPr>
              <a:spLocks noChangeArrowheads="1"/>
            </p:cNvSpPr>
            <p:nvPr/>
          </p:nvSpPr>
          <p:spPr bwMode="auto">
            <a:xfrm rot="10800000">
              <a:off x="4967402" y="5085618"/>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98" name="Rectangle 372"/>
            <p:cNvSpPr>
              <a:spLocks noChangeArrowheads="1"/>
            </p:cNvSpPr>
            <p:nvPr/>
          </p:nvSpPr>
          <p:spPr bwMode="auto">
            <a:xfrm rot="-5400000">
              <a:off x="5011852" y="5057043"/>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099" name="Group 374"/>
            <p:cNvGrpSpPr>
              <a:grpSpLocks/>
            </p:cNvGrpSpPr>
            <p:nvPr/>
          </p:nvGrpSpPr>
          <p:grpSpPr bwMode="auto">
            <a:xfrm rot="-5400000">
              <a:off x="4970586" y="4942743"/>
              <a:ext cx="111125" cy="147639"/>
              <a:chOff x="3692" y="3885"/>
              <a:chExt cx="432" cy="576"/>
            </a:xfrm>
          </p:grpSpPr>
          <p:sp>
            <p:nvSpPr>
              <p:cNvPr id="2121"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122"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23"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24"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25"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26"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100" name="AutoShape 370"/>
            <p:cNvSpPr>
              <a:spLocks noChangeArrowheads="1"/>
            </p:cNvSpPr>
            <p:nvPr/>
          </p:nvSpPr>
          <p:spPr bwMode="auto">
            <a:xfrm>
              <a:off x="4968013" y="5442564"/>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01" name="Rectangle 372"/>
            <p:cNvSpPr>
              <a:spLocks noChangeArrowheads="1"/>
            </p:cNvSpPr>
            <p:nvPr/>
          </p:nvSpPr>
          <p:spPr bwMode="auto">
            <a:xfrm rot="5400000">
              <a:off x="5010876" y="5367951"/>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102" name="Group 374"/>
            <p:cNvGrpSpPr>
              <a:grpSpLocks/>
            </p:cNvGrpSpPr>
            <p:nvPr/>
          </p:nvGrpSpPr>
          <p:grpSpPr bwMode="auto">
            <a:xfrm rot="5400000">
              <a:off x="4971181" y="5452089"/>
              <a:ext cx="111125" cy="147639"/>
              <a:chOff x="3692" y="3885"/>
              <a:chExt cx="432" cy="576"/>
            </a:xfrm>
          </p:grpSpPr>
          <p:sp>
            <p:nvSpPr>
              <p:cNvPr id="2115"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116"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17"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18"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19"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20"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103" name="Rectangle 366"/>
            <p:cNvSpPr>
              <a:spLocks noChangeArrowheads="1"/>
            </p:cNvSpPr>
            <p:nvPr/>
          </p:nvSpPr>
          <p:spPr bwMode="auto">
            <a:xfrm rot="10800000">
              <a:off x="4808284" y="5226483"/>
              <a:ext cx="75895" cy="8890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104" name="Group 1023"/>
            <p:cNvGrpSpPr>
              <a:grpSpLocks/>
            </p:cNvGrpSpPr>
            <p:nvPr/>
          </p:nvGrpSpPr>
          <p:grpSpPr bwMode="auto">
            <a:xfrm rot="-5400000">
              <a:off x="4729220" y="5184710"/>
              <a:ext cx="147639" cy="169862"/>
              <a:chOff x="5119015" y="5099114"/>
              <a:chExt cx="147639" cy="169862"/>
            </a:xfrm>
          </p:grpSpPr>
          <p:sp>
            <p:nvSpPr>
              <p:cNvPr id="2106" name="AutoShape 370"/>
              <p:cNvSpPr>
                <a:spLocks noChangeArrowheads="1"/>
              </p:cNvSpPr>
              <p:nvPr/>
            </p:nvSpPr>
            <p:spPr bwMode="auto">
              <a:xfrm rot="10800000">
                <a:off x="5134088" y="5223732"/>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07" name="Rectangle 372"/>
              <p:cNvSpPr>
                <a:spLocks noChangeArrowheads="1"/>
              </p:cNvSpPr>
              <p:nvPr/>
            </p:nvSpPr>
            <p:spPr bwMode="auto">
              <a:xfrm rot="-5400000">
                <a:off x="5178538" y="5195157"/>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108" name="Group 374"/>
              <p:cNvGrpSpPr>
                <a:grpSpLocks/>
              </p:cNvGrpSpPr>
              <p:nvPr/>
            </p:nvGrpSpPr>
            <p:grpSpPr bwMode="auto">
              <a:xfrm rot="-5400000">
                <a:off x="5137272" y="5080857"/>
                <a:ext cx="111125" cy="147639"/>
                <a:chOff x="3692" y="3885"/>
                <a:chExt cx="432" cy="576"/>
              </a:xfrm>
            </p:grpSpPr>
            <p:sp>
              <p:nvSpPr>
                <p:cNvPr id="2109"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110"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11"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12"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13"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14"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2105" name="Freeform 2104"/>
            <p:cNvSpPr/>
            <p:nvPr/>
          </p:nvSpPr>
          <p:spPr bwMode="auto">
            <a:xfrm>
              <a:off x="4876553" y="5119687"/>
              <a:ext cx="228168" cy="303094"/>
            </a:xfrm>
            <a:custGeom>
              <a:avLst/>
              <a:gdLst>
                <a:gd name="connsiteX0" fmla="*/ 0 w 221456"/>
                <a:gd name="connsiteY0" fmla="*/ 104775 h 340518"/>
                <a:gd name="connsiteX1" fmla="*/ 0 w 221456"/>
                <a:gd name="connsiteY1" fmla="*/ 233362 h 340518"/>
                <a:gd name="connsiteX2" fmla="*/ 107156 w 221456"/>
                <a:gd name="connsiteY2" fmla="*/ 233362 h 340518"/>
                <a:gd name="connsiteX3" fmla="*/ 104775 w 221456"/>
                <a:gd name="connsiteY3" fmla="*/ 335756 h 340518"/>
                <a:gd name="connsiteX4" fmla="*/ 221456 w 221456"/>
                <a:gd name="connsiteY4" fmla="*/ 340518 h 340518"/>
                <a:gd name="connsiteX5" fmla="*/ 221456 w 221456"/>
                <a:gd name="connsiteY5" fmla="*/ 0 h 340518"/>
                <a:gd name="connsiteX6" fmla="*/ 104775 w 221456"/>
                <a:gd name="connsiteY6" fmla="*/ 4762 h 340518"/>
                <a:gd name="connsiteX7" fmla="*/ 107156 w 221456"/>
                <a:gd name="connsiteY7" fmla="*/ 109537 h 340518"/>
                <a:gd name="connsiteX8" fmla="*/ 0 w 221456"/>
                <a:gd name="connsiteY8" fmla="*/ 104775 h 340518"/>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19005 w 221456"/>
                <a:gd name="connsiteY5" fmla="*/ 0 h 401516"/>
                <a:gd name="connsiteX6" fmla="*/ 67215 w 221456"/>
                <a:gd name="connsiteY6" fmla="*/ 0 h 401516"/>
                <a:gd name="connsiteX7" fmla="*/ 107156 w 221456"/>
                <a:gd name="connsiteY7" fmla="*/ 170535 h 401516"/>
                <a:gd name="connsiteX8" fmla="*/ 0 w 221456"/>
                <a:gd name="connsiteY8" fmla="*/ 165773 h 401516"/>
                <a:gd name="connsiteX0" fmla="*/ 0 w 219005"/>
                <a:gd name="connsiteY0" fmla="*/ 165773 h 396754"/>
                <a:gd name="connsiteX1" fmla="*/ 0 w 219005"/>
                <a:gd name="connsiteY1" fmla="*/ 294360 h 396754"/>
                <a:gd name="connsiteX2" fmla="*/ 107156 w 219005"/>
                <a:gd name="connsiteY2" fmla="*/ 294360 h 396754"/>
                <a:gd name="connsiteX3" fmla="*/ 104775 w 219005"/>
                <a:gd name="connsiteY3" fmla="*/ 396754 h 396754"/>
                <a:gd name="connsiteX4" fmla="*/ 219005 w 219005"/>
                <a:gd name="connsiteY4" fmla="*/ 379475 h 396754"/>
                <a:gd name="connsiteX5" fmla="*/ 219005 w 219005"/>
                <a:gd name="connsiteY5" fmla="*/ 0 h 396754"/>
                <a:gd name="connsiteX6" fmla="*/ 67215 w 219005"/>
                <a:gd name="connsiteY6" fmla="*/ 0 h 396754"/>
                <a:gd name="connsiteX7" fmla="*/ 107156 w 219005"/>
                <a:gd name="connsiteY7" fmla="*/ 170535 h 396754"/>
                <a:gd name="connsiteX8" fmla="*/ 0 w 219005"/>
                <a:gd name="connsiteY8" fmla="*/ 165773 h 396754"/>
                <a:gd name="connsiteX0" fmla="*/ 0 w 219005"/>
                <a:gd name="connsiteY0" fmla="*/ 165773 h 379475"/>
                <a:gd name="connsiteX1" fmla="*/ 0 w 219005"/>
                <a:gd name="connsiteY1" fmla="*/ 294360 h 379475"/>
                <a:gd name="connsiteX2" fmla="*/ 107156 w 219005"/>
                <a:gd name="connsiteY2" fmla="*/ 294360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67216 w 219005"/>
                <a:gd name="connsiteY7" fmla="*/ 151791 h 379475"/>
                <a:gd name="connsiteX8" fmla="*/ 0 w 219005"/>
                <a:gd name="connsiteY8" fmla="*/ 165773 h 379475"/>
                <a:gd name="connsiteX0" fmla="*/ 0 w 303579"/>
                <a:gd name="connsiteY0" fmla="*/ 151791 h 379475"/>
                <a:gd name="connsiteX1" fmla="*/ 84574 w 303579"/>
                <a:gd name="connsiteY1" fmla="*/ 294360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455371"/>
                <a:gd name="connsiteX1" fmla="*/ 0 w 303579"/>
                <a:gd name="connsiteY1" fmla="*/ 303581 h 455371"/>
                <a:gd name="connsiteX2" fmla="*/ 151790 w 303579"/>
                <a:gd name="connsiteY2" fmla="*/ 303581 h 455371"/>
                <a:gd name="connsiteX3" fmla="*/ 151790 w 303579"/>
                <a:gd name="connsiteY3" fmla="*/ 455371 h 455371"/>
                <a:gd name="connsiteX4" fmla="*/ 303579 w 303579"/>
                <a:gd name="connsiteY4" fmla="*/ 379475 h 455371"/>
                <a:gd name="connsiteX5" fmla="*/ 303579 w 303579"/>
                <a:gd name="connsiteY5" fmla="*/ 0 h 455371"/>
                <a:gd name="connsiteX6" fmla="*/ 151789 w 303579"/>
                <a:gd name="connsiteY6" fmla="*/ 0 h 455371"/>
                <a:gd name="connsiteX7" fmla="*/ 151790 w 303579"/>
                <a:gd name="connsiteY7" fmla="*/ 151791 h 455371"/>
                <a:gd name="connsiteX8" fmla="*/ 0 w 303579"/>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0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1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90 w 303580"/>
                <a:gd name="connsiteY6" fmla="*/ 75895 h 455371"/>
                <a:gd name="connsiteX7" fmla="*/ 151790 w 303580"/>
                <a:gd name="connsiteY7" fmla="*/ 151791 h 455371"/>
                <a:gd name="connsiteX8" fmla="*/ 0 w 303580"/>
                <a:gd name="connsiteY8" fmla="*/ 151791 h 455371"/>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79476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03579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03579"/>
                <a:gd name="connsiteX1" fmla="*/ 0 w 303580"/>
                <a:gd name="connsiteY1" fmla="*/ 227686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303580"/>
                <a:gd name="connsiteY0" fmla="*/ 75896 h 303579"/>
                <a:gd name="connsiteX1" fmla="*/ 75895 w 303580"/>
                <a:gd name="connsiteY1" fmla="*/ 227685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85" h="303579">
                  <a:moveTo>
                    <a:pt x="0" y="75895"/>
                  </a:moveTo>
                  <a:lnTo>
                    <a:pt x="0" y="227685"/>
                  </a:lnTo>
                  <a:lnTo>
                    <a:pt x="75895" y="227686"/>
                  </a:lnTo>
                  <a:cubicBezTo>
                    <a:pt x="75101" y="261817"/>
                    <a:pt x="76689" y="269448"/>
                    <a:pt x="75895" y="303579"/>
                  </a:cubicBezTo>
                  <a:lnTo>
                    <a:pt x="227685" y="303579"/>
                  </a:lnTo>
                  <a:lnTo>
                    <a:pt x="227685" y="0"/>
                  </a:lnTo>
                  <a:lnTo>
                    <a:pt x="75895" y="0"/>
                  </a:lnTo>
                  <a:cubicBezTo>
                    <a:pt x="76689" y="34925"/>
                    <a:pt x="75101" y="40971"/>
                    <a:pt x="75895" y="75896"/>
                  </a:cubicBezTo>
                  <a:cubicBezTo>
                    <a:pt x="25298" y="75896"/>
                    <a:pt x="31769" y="76850"/>
                    <a:pt x="0" y="75895"/>
                  </a:cubicBezTo>
                  <a:close/>
                </a:path>
              </a:pathLst>
            </a:custGeom>
            <a:solidFill>
              <a:schemeClr val="bg1">
                <a:lumMod val="75000"/>
              </a:schemeClr>
            </a:solidFill>
            <a:ln w="3175" cap="flat" cmpd="sng" algn="ctr">
              <a:solidFill>
                <a:schemeClr val="tx1"/>
              </a:solidFill>
              <a:prstDash val="solid"/>
              <a:round/>
              <a:headEnd type="none" w="med" len="med"/>
              <a:tailEnd type="none" w="med" len="med"/>
            </a:ln>
            <a:effectLst/>
          </p:spPr>
          <p:txBody>
            <a:bodyPr/>
            <a:lstStyle/>
            <a:p>
              <a:pPr defTabSz="1358900">
                <a:defRPr/>
              </a:pPr>
              <a:endParaRPr lang="en-CA">
                <a:ln w="3175">
                  <a:solidFill>
                    <a:schemeClr val="tx1"/>
                  </a:solidFill>
                </a:ln>
                <a:cs typeface="+mn-cs"/>
              </a:endParaRPr>
            </a:p>
          </p:txBody>
        </p:sp>
      </p:grpSp>
      <p:grpSp>
        <p:nvGrpSpPr>
          <p:cNvPr id="2127" name="Group 320"/>
          <p:cNvGrpSpPr>
            <a:grpSpLocks/>
          </p:cNvGrpSpPr>
          <p:nvPr/>
        </p:nvGrpSpPr>
        <p:grpSpPr bwMode="auto">
          <a:xfrm rot="10800000">
            <a:off x="12385714" y="37703071"/>
            <a:ext cx="147382" cy="196509"/>
            <a:chOff x="1579" y="4356"/>
            <a:chExt cx="72" cy="96"/>
          </a:xfrm>
        </p:grpSpPr>
        <p:sp>
          <p:nvSpPr>
            <p:cNvPr id="2128" name="AutoShape 321"/>
            <p:cNvSpPr>
              <a:spLocks noChangeArrowheads="1"/>
            </p:cNvSpPr>
            <p:nvPr/>
          </p:nvSpPr>
          <p:spPr bwMode="auto">
            <a:xfrm>
              <a:off x="1611" y="4368"/>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129" name="Rectangle 322"/>
            <p:cNvSpPr>
              <a:spLocks noChangeArrowheads="1"/>
            </p:cNvSpPr>
            <p:nvPr/>
          </p:nvSpPr>
          <p:spPr bwMode="auto">
            <a:xfrm>
              <a:off x="1587" y="4365"/>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30" name="AutoShape 323"/>
            <p:cNvSpPr>
              <a:spLocks noChangeArrowheads="1"/>
            </p:cNvSpPr>
            <p:nvPr/>
          </p:nvSpPr>
          <p:spPr bwMode="auto">
            <a:xfrm>
              <a:off x="1587" y="4380"/>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31" name="AutoShape 324"/>
            <p:cNvSpPr>
              <a:spLocks noChangeArrowheads="1"/>
            </p:cNvSpPr>
            <p:nvPr/>
          </p:nvSpPr>
          <p:spPr bwMode="auto">
            <a:xfrm>
              <a:off x="1587" y="4356"/>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32" name="AutoShape 325"/>
            <p:cNvSpPr>
              <a:spLocks noChangeArrowheads="1"/>
            </p:cNvSpPr>
            <p:nvPr/>
          </p:nvSpPr>
          <p:spPr bwMode="auto">
            <a:xfrm>
              <a:off x="1587" y="4428"/>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33" name="AutoShape 326"/>
            <p:cNvSpPr>
              <a:spLocks noChangeArrowheads="1"/>
            </p:cNvSpPr>
            <p:nvPr/>
          </p:nvSpPr>
          <p:spPr bwMode="auto">
            <a:xfrm rot="5400000">
              <a:off x="1535" y="4400"/>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2134" name="Group 1399"/>
          <p:cNvGrpSpPr>
            <a:grpSpLocks/>
          </p:cNvGrpSpPr>
          <p:nvPr/>
        </p:nvGrpSpPr>
        <p:grpSpPr bwMode="auto">
          <a:xfrm flipH="1">
            <a:off x="16508310" y="33461751"/>
            <a:ext cx="1025531" cy="2067439"/>
            <a:chOff x="5038350" y="3485957"/>
            <a:chExt cx="793750" cy="1602283"/>
          </a:xfrm>
          <a:effectLst>
            <a:outerShdw blurRad="63500" sx="102000" sy="102000" algn="ctr" rotWithShape="0">
              <a:prstClr val="black">
                <a:alpha val="40000"/>
              </a:prstClr>
            </a:outerShdw>
          </a:effectLst>
        </p:grpSpPr>
        <p:sp>
          <p:nvSpPr>
            <p:cNvPr id="2135" name="Rectangle 2134"/>
            <p:cNvSpPr/>
            <p:nvPr/>
          </p:nvSpPr>
          <p:spPr bwMode="auto">
            <a:xfrm>
              <a:off x="5204704" y="3585901"/>
              <a:ext cx="76048" cy="226858"/>
            </a:xfrm>
            <a:prstGeom prst="rect">
              <a:avLst/>
            </a:prstGeom>
            <a:solidFill>
              <a:schemeClr val="bg1">
                <a:lumMod val="75000"/>
              </a:schemeClr>
            </a:solidFill>
            <a:ln w="3175" cap="flat" cmpd="sng" algn="ctr">
              <a:solidFill>
                <a:schemeClr val="tx1"/>
              </a:solidFill>
              <a:prstDash val="solid"/>
              <a:round/>
              <a:headEnd type="none" w="med" len="med"/>
              <a:tailEnd type="none" w="med" len="med"/>
            </a:ln>
            <a:effectLst/>
          </p:spPr>
          <p:txBody>
            <a:bodyPr/>
            <a:lstStyle/>
            <a:p>
              <a:pPr defTabSz="1358900">
                <a:defRPr/>
              </a:pPr>
              <a:endParaRPr lang="en-CA">
                <a:cs typeface="+mn-cs"/>
              </a:endParaRPr>
            </a:p>
          </p:txBody>
        </p:sp>
        <p:sp>
          <p:nvSpPr>
            <p:cNvPr id="2136" name="Rectangle 281"/>
            <p:cNvSpPr>
              <a:spLocks noChangeArrowheads="1"/>
            </p:cNvSpPr>
            <p:nvPr/>
          </p:nvSpPr>
          <p:spPr bwMode="auto">
            <a:xfrm>
              <a:off x="5125663" y="3799189"/>
              <a:ext cx="230188" cy="419100"/>
            </a:xfrm>
            <a:prstGeom prst="rect">
              <a:avLst/>
            </a:prstGeom>
            <a:gradFill rotWithShape="1">
              <a:gsLst>
                <a:gs pos="0">
                  <a:srgbClr val="333333"/>
                </a:gs>
                <a:gs pos="50000">
                  <a:srgbClr val="696969"/>
                </a:gs>
                <a:gs pos="100000">
                  <a:srgbClr val="333333"/>
                </a:gs>
              </a:gsLst>
              <a:lin ang="0" scaled="1"/>
            </a:gradFill>
            <a:ln w="3175" algn="ctr">
              <a:solidFill>
                <a:schemeClr val="tx1"/>
              </a:solidFill>
              <a:miter lim="800000"/>
              <a:headEnd/>
              <a:tailEnd/>
            </a:ln>
          </p:spPr>
          <p:txBody>
            <a:bodyPr wrap="none" lIns="45720" rIns="45720" anchor="ctr"/>
            <a:lstStyle/>
            <a:p>
              <a:endParaRPr lang="en-CA"/>
            </a:p>
          </p:txBody>
        </p:sp>
        <p:grpSp>
          <p:nvGrpSpPr>
            <p:cNvPr id="2137" name="Group 282"/>
            <p:cNvGrpSpPr>
              <a:grpSpLocks/>
            </p:cNvGrpSpPr>
            <p:nvPr/>
          </p:nvGrpSpPr>
          <p:grpSpPr bwMode="auto">
            <a:xfrm rot="-5400000">
              <a:off x="5128838" y="4835831"/>
              <a:ext cx="230188" cy="160338"/>
              <a:chOff x="1772" y="3693"/>
              <a:chExt cx="720" cy="480"/>
            </a:xfrm>
          </p:grpSpPr>
          <p:sp>
            <p:nvSpPr>
              <p:cNvPr id="2181" name="Rectangle 283"/>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182" name="Rectangle 284"/>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183" name="AutoShape 285"/>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84" name="AutoShape 286"/>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85" name="Rectangle 287"/>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2138" name="Group 288"/>
            <p:cNvGrpSpPr>
              <a:grpSpLocks/>
            </p:cNvGrpSpPr>
            <p:nvPr/>
          </p:nvGrpSpPr>
          <p:grpSpPr bwMode="auto">
            <a:xfrm>
              <a:off x="5538413" y="4418314"/>
              <a:ext cx="239713" cy="153988"/>
              <a:chOff x="1772" y="3693"/>
              <a:chExt cx="720" cy="480"/>
            </a:xfrm>
          </p:grpSpPr>
          <p:sp>
            <p:nvSpPr>
              <p:cNvPr id="2176" name="Rectangle 28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177" name="Rectangle 29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178" name="AutoShape 29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79" name="AutoShape 29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80" name="Rectangle 29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139" name="AutoShape 294"/>
            <p:cNvSpPr>
              <a:spLocks noChangeArrowheads="1"/>
            </p:cNvSpPr>
            <p:nvPr/>
          </p:nvSpPr>
          <p:spPr bwMode="auto">
            <a:xfrm>
              <a:off x="5178050" y="4377039"/>
              <a:ext cx="41592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140" name="Rectangle 295"/>
            <p:cNvSpPr>
              <a:spLocks noChangeArrowheads="1"/>
            </p:cNvSpPr>
            <p:nvPr/>
          </p:nvSpPr>
          <p:spPr bwMode="auto">
            <a:xfrm>
              <a:off x="5100263" y="4246864"/>
              <a:ext cx="288925" cy="15716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141" name="AutoShape 296"/>
            <p:cNvSpPr>
              <a:spLocks noChangeArrowheads="1"/>
            </p:cNvSpPr>
            <p:nvPr/>
          </p:nvSpPr>
          <p:spPr bwMode="auto">
            <a:xfrm rot="5400000">
              <a:off x="5063750" y="4561189"/>
              <a:ext cx="355600" cy="234950"/>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142" name="Oval 297"/>
            <p:cNvSpPr>
              <a:spLocks noChangeArrowheads="1"/>
            </p:cNvSpPr>
            <p:nvPr/>
          </p:nvSpPr>
          <p:spPr bwMode="auto">
            <a:xfrm>
              <a:off x="5038350" y="4288139"/>
              <a:ext cx="409575" cy="407988"/>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143" name="Oval 298"/>
            <p:cNvSpPr>
              <a:spLocks noChangeArrowheads="1"/>
            </p:cNvSpPr>
            <p:nvPr/>
          </p:nvSpPr>
          <p:spPr bwMode="auto">
            <a:xfrm>
              <a:off x="5071688" y="4321477"/>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144" name="AutoShape 299"/>
            <p:cNvSpPr>
              <a:spLocks noChangeArrowheads="1"/>
            </p:cNvSpPr>
            <p:nvPr/>
          </p:nvSpPr>
          <p:spPr bwMode="auto">
            <a:xfrm>
              <a:off x="5182813" y="4497689"/>
              <a:ext cx="114300" cy="134938"/>
            </a:xfrm>
            <a:prstGeom prst="triangle">
              <a:avLst>
                <a:gd name="adj" fmla="val 50000"/>
              </a:avLst>
            </a:prstGeom>
            <a:noFill/>
            <a:ln w="9525" algn="ctr">
              <a:solidFill>
                <a:schemeClr val="tx1"/>
              </a:solidFill>
              <a:miter lim="800000"/>
              <a:headEnd/>
              <a:tailEnd/>
            </a:ln>
          </p:spPr>
          <p:txBody>
            <a:bodyPr wrap="none" lIns="45720" rIns="45720" anchor="ctr"/>
            <a:lstStyle/>
            <a:p>
              <a:endParaRPr lang="en-CA"/>
            </a:p>
          </p:txBody>
        </p:sp>
        <p:sp>
          <p:nvSpPr>
            <p:cNvPr id="2145" name="AutoShape 300"/>
            <p:cNvSpPr>
              <a:spLocks noChangeArrowheads="1"/>
            </p:cNvSpPr>
            <p:nvPr/>
          </p:nvSpPr>
          <p:spPr bwMode="auto">
            <a:xfrm>
              <a:off x="5768600" y="4437364"/>
              <a:ext cx="63500" cy="114300"/>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146" name="Rectangle 301"/>
            <p:cNvSpPr>
              <a:spLocks noChangeArrowheads="1"/>
            </p:cNvSpPr>
            <p:nvPr/>
          </p:nvSpPr>
          <p:spPr bwMode="auto">
            <a:xfrm>
              <a:off x="5730500" y="4432602"/>
              <a:ext cx="76200" cy="12382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47" name="AutoShape 302"/>
            <p:cNvSpPr>
              <a:spLocks noChangeArrowheads="1"/>
            </p:cNvSpPr>
            <p:nvPr/>
          </p:nvSpPr>
          <p:spPr bwMode="auto">
            <a:xfrm>
              <a:off x="5730500" y="4456414"/>
              <a:ext cx="76200" cy="7620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48" name="AutoShape 303"/>
            <p:cNvSpPr>
              <a:spLocks noChangeArrowheads="1"/>
            </p:cNvSpPr>
            <p:nvPr/>
          </p:nvSpPr>
          <p:spPr bwMode="auto">
            <a:xfrm>
              <a:off x="5730500" y="4418314"/>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49" name="AutoShape 304"/>
            <p:cNvSpPr>
              <a:spLocks noChangeArrowheads="1"/>
            </p:cNvSpPr>
            <p:nvPr/>
          </p:nvSpPr>
          <p:spPr bwMode="auto">
            <a:xfrm>
              <a:off x="5730500" y="4532614"/>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50" name="AutoShape 305"/>
            <p:cNvSpPr>
              <a:spLocks noChangeArrowheads="1"/>
            </p:cNvSpPr>
            <p:nvPr/>
          </p:nvSpPr>
          <p:spPr bwMode="auto">
            <a:xfrm rot="5400000">
              <a:off x="5647950" y="4488164"/>
              <a:ext cx="152400" cy="12700"/>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2151" name="AutoShape 306"/>
            <p:cNvSpPr>
              <a:spLocks noChangeArrowheads="1"/>
            </p:cNvSpPr>
            <p:nvPr/>
          </p:nvSpPr>
          <p:spPr bwMode="auto">
            <a:xfrm rot="-5400000">
              <a:off x="5249488" y="4427839"/>
              <a:ext cx="114300" cy="134938"/>
            </a:xfrm>
            <a:prstGeom prst="triangle">
              <a:avLst>
                <a:gd name="adj" fmla="val 50000"/>
              </a:avLst>
            </a:prstGeom>
            <a:noFill/>
            <a:ln w="9525" algn="ctr">
              <a:solidFill>
                <a:schemeClr val="tx1"/>
              </a:solidFill>
              <a:miter lim="800000"/>
              <a:headEnd/>
              <a:tailEnd/>
            </a:ln>
          </p:spPr>
          <p:txBody>
            <a:bodyPr wrap="none" lIns="45720" rIns="45720" anchor="ctr"/>
            <a:lstStyle/>
            <a:p>
              <a:endParaRPr lang="en-CA"/>
            </a:p>
          </p:txBody>
        </p:sp>
        <p:sp>
          <p:nvSpPr>
            <p:cNvPr id="2152" name="Line 307"/>
            <p:cNvSpPr>
              <a:spLocks noChangeShapeType="1"/>
            </p:cNvSpPr>
            <p:nvPr/>
          </p:nvSpPr>
          <p:spPr bwMode="auto">
            <a:xfrm flipV="1">
              <a:off x="5241550" y="4361164"/>
              <a:ext cx="0" cy="131763"/>
            </a:xfrm>
            <a:prstGeom prst="line">
              <a:avLst/>
            </a:prstGeom>
            <a:noFill/>
            <a:ln w="9525">
              <a:solidFill>
                <a:schemeClr val="tx1"/>
              </a:solidFill>
              <a:round/>
              <a:headEnd/>
              <a:tailEnd/>
            </a:ln>
          </p:spPr>
          <p:txBody>
            <a:bodyPr/>
            <a:lstStyle/>
            <a:p>
              <a:endParaRPr lang="en-CA"/>
            </a:p>
          </p:txBody>
        </p:sp>
        <p:sp>
          <p:nvSpPr>
            <p:cNvPr id="2153" name="Line 308"/>
            <p:cNvSpPr>
              <a:spLocks noChangeShapeType="1"/>
            </p:cNvSpPr>
            <p:nvPr/>
          </p:nvSpPr>
          <p:spPr bwMode="auto">
            <a:xfrm flipV="1">
              <a:off x="5184400" y="4361164"/>
              <a:ext cx="114300" cy="58738"/>
            </a:xfrm>
            <a:prstGeom prst="line">
              <a:avLst/>
            </a:prstGeom>
            <a:noFill/>
            <a:ln w="9525">
              <a:solidFill>
                <a:schemeClr val="tx1"/>
              </a:solidFill>
              <a:round/>
              <a:headEnd/>
              <a:tailEnd/>
            </a:ln>
          </p:spPr>
          <p:txBody>
            <a:bodyPr/>
            <a:lstStyle/>
            <a:p>
              <a:endParaRPr lang="en-CA"/>
            </a:p>
          </p:txBody>
        </p:sp>
        <p:sp>
          <p:nvSpPr>
            <p:cNvPr id="2154" name="Line 309"/>
            <p:cNvSpPr>
              <a:spLocks noChangeShapeType="1"/>
            </p:cNvSpPr>
            <p:nvPr/>
          </p:nvSpPr>
          <p:spPr bwMode="auto">
            <a:xfrm flipV="1">
              <a:off x="5184400" y="4419902"/>
              <a:ext cx="114300" cy="58738"/>
            </a:xfrm>
            <a:prstGeom prst="line">
              <a:avLst/>
            </a:prstGeom>
            <a:noFill/>
            <a:ln w="9525">
              <a:solidFill>
                <a:schemeClr val="tx1"/>
              </a:solidFill>
              <a:round/>
              <a:headEnd/>
              <a:tailEnd/>
            </a:ln>
          </p:spPr>
          <p:txBody>
            <a:bodyPr/>
            <a:lstStyle/>
            <a:p>
              <a:endParaRPr lang="en-CA"/>
            </a:p>
          </p:txBody>
        </p:sp>
        <p:sp>
          <p:nvSpPr>
            <p:cNvPr id="2155" name="Line 310"/>
            <p:cNvSpPr>
              <a:spLocks noChangeShapeType="1"/>
            </p:cNvSpPr>
            <p:nvPr/>
          </p:nvSpPr>
          <p:spPr bwMode="auto">
            <a:xfrm flipV="1">
              <a:off x="5184400" y="4389739"/>
              <a:ext cx="114300" cy="58738"/>
            </a:xfrm>
            <a:prstGeom prst="line">
              <a:avLst/>
            </a:prstGeom>
            <a:noFill/>
            <a:ln w="9525">
              <a:solidFill>
                <a:schemeClr val="tx1"/>
              </a:solidFill>
              <a:round/>
              <a:headEnd/>
              <a:tailEnd/>
            </a:ln>
          </p:spPr>
          <p:txBody>
            <a:bodyPr/>
            <a:lstStyle/>
            <a:p>
              <a:endParaRPr lang="en-CA"/>
            </a:p>
          </p:txBody>
        </p:sp>
        <p:grpSp>
          <p:nvGrpSpPr>
            <p:cNvPr id="2156" name="Group 311"/>
            <p:cNvGrpSpPr>
              <a:grpSpLocks/>
            </p:cNvGrpSpPr>
            <p:nvPr/>
          </p:nvGrpSpPr>
          <p:grpSpPr bwMode="auto">
            <a:xfrm rot="-5400000">
              <a:off x="5214563" y="4073831"/>
              <a:ext cx="60325" cy="288925"/>
              <a:chOff x="1477" y="2587"/>
              <a:chExt cx="341" cy="1306"/>
            </a:xfrm>
          </p:grpSpPr>
          <p:sp>
            <p:nvSpPr>
              <p:cNvPr id="2172" name="Rectangle 312"/>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73" name="AutoShape 313"/>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74" name="AutoShape 314"/>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75" name="AutoShape 315"/>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sp>
          <p:nvSpPr>
            <p:cNvPr id="2157" name="Rectangle 316"/>
            <p:cNvSpPr>
              <a:spLocks noChangeArrowheads="1"/>
            </p:cNvSpPr>
            <p:nvPr/>
          </p:nvSpPr>
          <p:spPr bwMode="auto">
            <a:xfrm rot="-5400000">
              <a:off x="5217897" y="3669168"/>
              <a:ext cx="45719" cy="185738"/>
            </a:xfrm>
            <a:prstGeom prst="rect">
              <a:avLst/>
            </a:prstGeom>
            <a:solidFill>
              <a:srgbClr val="292929"/>
            </a:solidFill>
            <a:ln w="3175">
              <a:solidFill>
                <a:schemeClr val="tx1"/>
              </a:solidFill>
              <a:miter lim="800000"/>
              <a:headEnd/>
              <a:tailEnd/>
            </a:ln>
          </p:spPr>
          <p:txBody>
            <a:bodyPr wrap="none" anchor="ctr"/>
            <a:lstStyle/>
            <a:p>
              <a:endParaRPr lang="en-CA"/>
            </a:p>
          </p:txBody>
        </p:sp>
        <p:sp>
          <p:nvSpPr>
            <p:cNvPr id="2158" name="AutoShape 317"/>
            <p:cNvSpPr>
              <a:spLocks noChangeArrowheads="1"/>
            </p:cNvSpPr>
            <p:nvPr/>
          </p:nvSpPr>
          <p:spPr bwMode="auto">
            <a:xfrm rot="-5400000">
              <a:off x="5210930" y="3712212"/>
              <a:ext cx="61241" cy="115888"/>
            </a:xfrm>
            <a:prstGeom prst="flowChartDelay">
              <a:avLst/>
            </a:prstGeom>
            <a:solidFill>
              <a:srgbClr val="333333"/>
            </a:solidFill>
            <a:ln w="3175">
              <a:solidFill>
                <a:schemeClr val="tx1"/>
              </a:solidFill>
              <a:miter lim="800000"/>
              <a:headEnd/>
              <a:tailEnd/>
            </a:ln>
          </p:spPr>
          <p:txBody>
            <a:bodyPr wrap="none" anchor="ctr"/>
            <a:lstStyle/>
            <a:p>
              <a:endParaRPr lang="en-CA"/>
            </a:p>
          </p:txBody>
        </p:sp>
        <p:sp>
          <p:nvSpPr>
            <p:cNvPr id="2159" name="AutoShape 318"/>
            <p:cNvSpPr>
              <a:spLocks noChangeArrowheads="1"/>
            </p:cNvSpPr>
            <p:nvPr/>
          </p:nvSpPr>
          <p:spPr bwMode="auto">
            <a:xfrm rot="-5400000">
              <a:off x="5123617" y="3741581"/>
              <a:ext cx="61241" cy="57150"/>
            </a:xfrm>
            <a:prstGeom prst="flowChartDelay">
              <a:avLst/>
            </a:prstGeom>
            <a:solidFill>
              <a:srgbClr val="292929"/>
            </a:solidFill>
            <a:ln w="3175">
              <a:solidFill>
                <a:schemeClr val="tx1"/>
              </a:solidFill>
              <a:miter lim="800000"/>
              <a:headEnd/>
              <a:tailEnd/>
            </a:ln>
          </p:spPr>
          <p:txBody>
            <a:bodyPr wrap="none" anchor="ctr"/>
            <a:lstStyle/>
            <a:p>
              <a:endParaRPr lang="en-CA"/>
            </a:p>
          </p:txBody>
        </p:sp>
        <p:sp>
          <p:nvSpPr>
            <p:cNvPr id="2160" name="AutoShape 319"/>
            <p:cNvSpPr>
              <a:spLocks noChangeArrowheads="1"/>
            </p:cNvSpPr>
            <p:nvPr/>
          </p:nvSpPr>
          <p:spPr bwMode="auto">
            <a:xfrm rot="-5400000">
              <a:off x="5296655" y="3741581"/>
              <a:ext cx="61241" cy="57150"/>
            </a:xfrm>
            <a:prstGeom prst="flowChartDelay">
              <a:avLst/>
            </a:prstGeom>
            <a:solidFill>
              <a:srgbClr val="292929"/>
            </a:solidFill>
            <a:ln w="3175">
              <a:solidFill>
                <a:schemeClr val="tx1"/>
              </a:solidFill>
              <a:miter lim="800000"/>
              <a:headEnd/>
              <a:tailEnd/>
            </a:ln>
          </p:spPr>
          <p:txBody>
            <a:bodyPr wrap="none" anchor="ctr"/>
            <a:lstStyle/>
            <a:p>
              <a:endParaRPr lang="en-CA"/>
            </a:p>
          </p:txBody>
        </p:sp>
        <p:grpSp>
          <p:nvGrpSpPr>
            <p:cNvPr id="2161" name="Group 320"/>
            <p:cNvGrpSpPr>
              <a:grpSpLocks/>
            </p:cNvGrpSpPr>
            <p:nvPr/>
          </p:nvGrpSpPr>
          <p:grpSpPr bwMode="auto">
            <a:xfrm rot="5400000">
              <a:off x="5184260" y="4954890"/>
              <a:ext cx="114300" cy="152403"/>
              <a:chOff x="1579" y="4356"/>
              <a:chExt cx="72" cy="96"/>
            </a:xfrm>
          </p:grpSpPr>
          <p:sp>
            <p:nvSpPr>
              <p:cNvPr id="2166" name="AutoShape 321"/>
              <p:cNvSpPr>
                <a:spLocks noChangeArrowheads="1"/>
              </p:cNvSpPr>
              <p:nvPr/>
            </p:nvSpPr>
            <p:spPr bwMode="auto">
              <a:xfrm>
                <a:off x="1611" y="4368"/>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167" name="Rectangle 322"/>
              <p:cNvSpPr>
                <a:spLocks noChangeArrowheads="1"/>
              </p:cNvSpPr>
              <p:nvPr/>
            </p:nvSpPr>
            <p:spPr bwMode="auto">
              <a:xfrm>
                <a:off x="1587" y="4365"/>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168" name="AutoShape 323"/>
              <p:cNvSpPr>
                <a:spLocks noChangeArrowheads="1"/>
              </p:cNvSpPr>
              <p:nvPr/>
            </p:nvSpPr>
            <p:spPr bwMode="auto">
              <a:xfrm>
                <a:off x="1587" y="4380"/>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169" name="AutoShape 324"/>
              <p:cNvSpPr>
                <a:spLocks noChangeArrowheads="1"/>
              </p:cNvSpPr>
              <p:nvPr/>
            </p:nvSpPr>
            <p:spPr bwMode="auto">
              <a:xfrm>
                <a:off x="1587" y="4356"/>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70" name="AutoShape 325"/>
              <p:cNvSpPr>
                <a:spLocks noChangeArrowheads="1"/>
              </p:cNvSpPr>
              <p:nvPr/>
            </p:nvSpPr>
            <p:spPr bwMode="auto">
              <a:xfrm>
                <a:off x="1587" y="4428"/>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171" name="AutoShape 326"/>
              <p:cNvSpPr>
                <a:spLocks noChangeArrowheads="1"/>
              </p:cNvSpPr>
              <p:nvPr/>
            </p:nvSpPr>
            <p:spPr bwMode="auto">
              <a:xfrm rot="5400000">
                <a:off x="1535" y="4400"/>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162" name="Rectangle 281"/>
            <p:cNvSpPr>
              <a:spLocks noChangeArrowheads="1"/>
            </p:cNvSpPr>
            <p:nvPr/>
          </p:nvSpPr>
          <p:spPr bwMode="auto">
            <a:xfrm>
              <a:off x="5126150" y="3887302"/>
              <a:ext cx="230188" cy="89146"/>
            </a:xfrm>
            <a:prstGeom prst="rect">
              <a:avLst/>
            </a:prstGeom>
            <a:gradFill rotWithShape="1">
              <a:gsLst>
                <a:gs pos="0">
                  <a:srgbClr val="333333"/>
                </a:gs>
                <a:gs pos="50000">
                  <a:srgbClr val="FFFF00"/>
                </a:gs>
                <a:gs pos="100000">
                  <a:srgbClr val="333333"/>
                </a:gs>
              </a:gsLst>
              <a:lin ang="0" scaled="1"/>
            </a:gradFill>
            <a:ln w="3175" algn="ctr">
              <a:solidFill>
                <a:schemeClr val="tx1"/>
              </a:solidFill>
              <a:miter lim="800000"/>
              <a:headEnd/>
              <a:tailEnd/>
            </a:ln>
          </p:spPr>
          <p:txBody>
            <a:bodyPr wrap="none" lIns="45720" rIns="45720" anchor="ctr"/>
            <a:lstStyle/>
            <a:p>
              <a:endParaRPr lang="en-CA"/>
            </a:p>
          </p:txBody>
        </p:sp>
        <p:grpSp>
          <p:nvGrpSpPr>
            <p:cNvPr id="2163" name="Group 1398"/>
            <p:cNvGrpSpPr>
              <a:grpSpLocks/>
            </p:cNvGrpSpPr>
            <p:nvPr/>
          </p:nvGrpSpPr>
          <p:grpSpPr bwMode="auto">
            <a:xfrm>
              <a:off x="5051031" y="3485957"/>
              <a:ext cx="386578" cy="228444"/>
              <a:chOff x="4508141" y="3585365"/>
              <a:chExt cx="531209" cy="228444"/>
            </a:xfrm>
          </p:grpSpPr>
          <p:sp>
            <p:nvSpPr>
              <p:cNvPr id="2164" name="Plaque 1396"/>
              <p:cNvSpPr>
                <a:spLocks noChangeArrowheads="1"/>
              </p:cNvSpPr>
              <p:nvPr/>
            </p:nvSpPr>
            <p:spPr bwMode="auto">
              <a:xfrm>
                <a:off x="4582980" y="3627927"/>
                <a:ext cx="379475" cy="151790"/>
              </a:xfrm>
              <a:prstGeom prst="plaque">
                <a:avLst>
                  <a:gd name="adj" fmla="val 50000"/>
                </a:avLst>
              </a:prstGeom>
              <a:gradFill rotWithShape="1">
                <a:gsLst>
                  <a:gs pos="0">
                    <a:srgbClr val="A50021"/>
                  </a:gs>
                  <a:gs pos="39999">
                    <a:srgbClr val="FF0000"/>
                  </a:gs>
                  <a:gs pos="50000">
                    <a:srgbClr val="A50021"/>
                  </a:gs>
                  <a:gs pos="100000">
                    <a:srgbClr val="A50021"/>
                  </a:gs>
                </a:gsLst>
                <a:lin ang="16200000" scaled="1"/>
              </a:gradFill>
              <a:ln w="3175" algn="ctr">
                <a:solidFill>
                  <a:schemeClr val="tx1"/>
                </a:solidFill>
                <a:round/>
                <a:headEnd/>
                <a:tailEnd/>
              </a:ln>
            </p:spPr>
            <p:txBody>
              <a:bodyPr/>
              <a:lstStyle/>
              <a:p>
                <a:pPr defTabSz="1358900"/>
                <a:endParaRPr lang="en-CA"/>
              </a:p>
            </p:txBody>
          </p:sp>
          <p:sp>
            <p:nvSpPr>
              <p:cNvPr id="2165" name="Chord 2164"/>
              <p:cNvSpPr/>
              <p:nvPr/>
            </p:nvSpPr>
            <p:spPr bwMode="auto">
              <a:xfrm>
                <a:off x="4508141" y="3585365"/>
                <a:ext cx="531209" cy="228444"/>
              </a:xfrm>
              <a:prstGeom prst="chord">
                <a:avLst>
                  <a:gd name="adj1" fmla="val 10765046"/>
                  <a:gd name="adj2" fmla="val 41701"/>
                </a:avLst>
              </a:prstGeom>
              <a:gradFill flip="none" rotWithShape="1">
                <a:gsLst>
                  <a:gs pos="50000">
                    <a:srgbClr val="FF0000"/>
                  </a:gs>
                  <a:gs pos="100000">
                    <a:srgbClr val="A50021"/>
                  </a:gs>
                </a:gsLst>
                <a:lin ang="5400000" scaled="1"/>
                <a:tileRect/>
              </a:gradFill>
              <a:ln w="3175" cap="flat" cmpd="sng" algn="ctr">
                <a:solidFill>
                  <a:schemeClr val="tx1"/>
                </a:solidFill>
                <a:prstDash val="solid"/>
                <a:round/>
                <a:headEnd type="none" w="med" len="med"/>
                <a:tailEnd type="none" w="med" len="med"/>
              </a:ln>
              <a:effectLst/>
            </p:spPr>
            <p:txBody>
              <a:bodyPr/>
              <a:lstStyle/>
              <a:p>
                <a:pPr defTabSz="1358900">
                  <a:defRPr/>
                </a:pPr>
                <a:endParaRPr lang="en-CA">
                  <a:cs typeface="+mn-cs"/>
                </a:endParaRPr>
              </a:p>
            </p:txBody>
          </p:sp>
        </p:grpSp>
      </p:grpSp>
      <p:grpSp>
        <p:nvGrpSpPr>
          <p:cNvPr id="2189" name="Group 1524"/>
          <p:cNvGrpSpPr>
            <a:grpSpLocks/>
          </p:cNvGrpSpPr>
          <p:nvPr/>
        </p:nvGrpSpPr>
        <p:grpSpPr bwMode="auto">
          <a:xfrm>
            <a:off x="19290153" y="35211909"/>
            <a:ext cx="673193" cy="2026281"/>
            <a:chOff x="6328575" y="3680625"/>
            <a:chExt cx="521974" cy="1571500"/>
          </a:xfrm>
          <a:effectLst>
            <a:outerShdw blurRad="63500" sx="102000" sy="102000" algn="ctr" rotWithShape="0">
              <a:prstClr val="black">
                <a:alpha val="40000"/>
              </a:prstClr>
            </a:outerShdw>
          </a:effectLst>
        </p:grpSpPr>
        <p:grpSp>
          <p:nvGrpSpPr>
            <p:cNvPr id="2190" name="Group 1523"/>
            <p:cNvGrpSpPr>
              <a:grpSpLocks/>
            </p:cNvGrpSpPr>
            <p:nvPr/>
          </p:nvGrpSpPr>
          <p:grpSpPr bwMode="auto">
            <a:xfrm>
              <a:off x="6413986" y="3680625"/>
              <a:ext cx="436563" cy="508537"/>
              <a:chOff x="6404460" y="3585365"/>
              <a:chExt cx="436563" cy="508537"/>
            </a:xfrm>
          </p:grpSpPr>
          <p:sp>
            <p:nvSpPr>
              <p:cNvPr id="2233" name="AutoShape 731"/>
              <p:cNvSpPr>
                <a:spLocks noChangeArrowheads="1"/>
              </p:cNvSpPr>
              <p:nvPr/>
            </p:nvSpPr>
            <p:spPr bwMode="auto">
              <a:xfrm rot="5400000">
                <a:off x="6479758" y="3853113"/>
                <a:ext cx="289853" cy="19172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grpSp>
            <p:nvGrpSpPr>
              <p:cNvPr id="2234" name="Group 732"/>
              <p:cNvGrpSpPr>
                <a:grpSpLocks/>
              </p:cNvGrpSpPr>
              <p:nvPr/>
            </p:nvGrpSpPr>
            <p:grpSpPr bwMode="auto">
              <a:xfrm>
                <a:off x="6404460" y="3585365"/>
                <a:ext cx="436563" cy="436073"/>
                <a:chOff x="505" y="1735"/>
                <a:chExt cx="337" cy="337"/>
              </a:xfrm>
            </p:grpSpPr>
            <p:sp>
              <p:nvSpPr>
                <p:cNvPr id="2235" name="Oval 733"/>
                <p:cNvSpPr>
                  <a:spLocks noChangeArrowheads="1"/>
                </p:cNvSpPr>
                <p:nvPr/>
              </p:nvSpPr>
              <p:spPr bwMode="auto">
                <a:xfrm>
                  <a:off x="505" y="1735"/>
                  <a:ext cx="337" cy="337"/>
                </a:xfrm>
                <a:prstGeom prst="ellipse">
                  <a:avLst/>
                </a:prstGeom>
                <a:solidFill>
                  <a:srgbClr val="C0C0C0"/>
                </a:solidFill>
                <a:ln w="3175">
                  <a:solidFill>
                    <a:schemeClr val="tx1"/>
                  </a:solidFill>
                  <a:round/>
                  <a:headEnd/>
                  <a:tailEnd/>
                </a:ln>
              </p:spPr>
              <p:txBody>
                <a:bodyPr wrap="none" anchor="ctr"/>
                <a:lstStyle/>
                <a:p>
                  <a:endParaRPr lang="en-CA"/>
                </a:p>
              </p:txBody>
            </p:sp>
            <p:sp>
              <p:nvSpPr>
                <p:cNvPr id="2236" name="Oval 734"/>
                <p:cNvSpPr>
                  <a:spLocks noChangeArrowheads="1"/>
                </p:cNvSpPr>
                <p:nvPr/>
              </p:nvSpPr>
              <p:spPr bwMode="auto">
                <a:xfrm>
                  <a:off x="528" y="1760"/>
                  <a:ext cx="289" cy="290"/>
                </a:xfrm>
                <a:prstGeom prst="ellipse">
                  <a:avLst/>
                </a:prstGeom>
                <a:gradFill rotWithShape="1">
                  <a:gsLst>
                    <a:gs pos="0">
                      <a:schemeClr val="bg1">
                        <a:gamma/>
                        <a:shade val="86275"/>
                        <a:invGamma/>
                      </a:schemeClr>
                    </a:gs>
                    <a:gs pos="100000">
                      <a:schemeClr val="bg1"/>
                    </a:gs>
                  </a:gsLst>
                  <a:path path="shape">
                    <a:fillToRect l="50000" t="50000" r="50000" b="50000"/>
                  </a:path>
                </a:gradFill>
                <a:ln w="3175">
                  <a:solidFill>
                    <a:schemeClr val="tx1"/>
                  </a:solidFill>
                  <a:round/>
                  <a:headEnd/>
                  <a:tailEnd/>
                </a:ln>
                <a:effectLst/>
              </p:spPr>
              <p:txBody>
                <a:bodyPr wrap="none" anchor="ctr"/>
                <a:lstStyle/>
                <a:p>
                  <a:pPr>
                    <a:defRPr/>
                  </a:pPr>
                  <a:endParaRPr lang="en-CA">
                    <a:cs typeface="+mn-cs"/>
                  </a:endParaRPr>
                </a:p>
              </p:txBody>
            </p:sp>
            <p:sp>
              <p:nvSpPr>
                <p:cNvPr id="2237" name="AutoShape 735"/>
                <p:cNvSpPr>
                  <a:spLocks noChangeArrowheads="1"/>
                </p:cNvSpPr>
                <p:nvPr/>
              </p:nvSpPr>
              <p:spPr bwMode="auto">
                <a:xfrm rot="-7390679">
                  <a:off x="615" y="1881"/>
                  <a:ext cx="17" cy="115"/>
                </a:xfrm>
                <a:prstGeom prst="triangle">
                  <a:avLst>
                    <a:gd name="adj" fmla="val 50000"/>
                  </a:avLst>
                </a:prstGeom>
                <a:solidFill>
                  <a:srgbClr val="FF0000"/>
                </a:solidFill>
                <a:ln w="3175">
                  <a:solidFill>
                    <a:schemeClr val="tx1"/>
                  </a:solidFill>
                  <a:miter lim="800000"/>
                  <a:headEnd/>
                  <a:tailEnd/>
                </a:ln>
              </p:spPr>
              <p:txBody>
                <a:bodyPr wrap="none" anchor="ctr"/>
                <a:lstStyle/>
                <a:p>
                  <a:endParaRPr lang="en-CA"/>
                </a:p>
              </p:txBody>
            </p:sp>
            <p:sp>
              <p:nvSpPr>
                <p:cNvPr id="2238" name="Oval 736"/>
                <p:cNvSpPr>
                  <a:spLocks noChangeArrowheads="1"/>
                </p:cNvSpPr>
                <p:nvPr/>
              </p:nvSpPr>
              <p:spPr bwMode="auto">
                <a:xfrm>
                  <a:off x="657" y="1886"/>
                  <a:ext cx="36" cy="37"/>
                </a:xfrm>
                <a:prstGeom prst="ellipse">
                  <a:avLst/>
                </a:prstGeom>
                <a:solidFill>
                  <a:srgbClr val="FF0000"/>
                </a:solidFill>
                <a:ln w="3175">
                  <a:solidFill>
                    <a:schemeClr val="tx1"/>
                  </a:solidFill>
                  <a:round/>
                  <a:headEnd/>
                  <a:tailEnd/>
                </a:ln>
              </p:spPr>
              <p:txBody>
                <a:bodyPr wrap="none" anchor="ctr"/>
                <a:lstStyle/>
                <a:p>
                  <a:endParaRPr lang="en-CA"/>
                </a:p>
              </p:txBody>
            </p:sp>
          </p:grpSp>
        </p:grpSp>
        <p:grpSp>
          <p:nvGrpSpPr>
            <p:cNvPr id="2191" name="Group 756"/>
            <p:cNvGrpSpPr>
              <a:grpSpLocks/>
            </p:cNvGrpSpPr>
            <p:nvPr/>
          </p:nvGrpSpPr>
          <p:grpSpPr bwMode="auto">
            <a:xfrm rot="-5400000">
              <a:off x="6417666" y="4905253"/>
              <a:ext cx="438154" cy="255589"/>
              <a:chOff x="171" y="2220"/>
              <a:chExt cx="435" cy="161"/>
            </a:xfrm>
          </p:grpSpPr>
          <p:sp>
            <p:nvSpPr>
              <p:cNvPr id="2224" name="Rectangle 757"/>
              <p:cNvSpPr>
                <a:spLocks noChangeArrowheads="1"/>
              </p:cNvSpPr>
              <p:nvPr/>
            </p:nvSpPr>
            <p:spPr bwMode="auto">
              <a:xfrm>
                <a:off x="171" y="2279"/>
                <a:ext cx="44" cy="43"/>
              </a:xfrm>
              <a:prstGeom prst="rect">
                <a:avLst/>
              </a:prstGeom>
              <a:solidFill>
                <a:srgbClr val="4D4D4D"/>
              </a:solidFill>
              <a:ln w="3175">
                <a:solidFill>
                  <a:schemeClr val="tx1"/>
                </a:solidFill>
                <a:miter lim="800000"/>
                <a:headEnd/>
                <a:tailEnd/>
              </a:ln>
            </p:spPr>
            <p:txBody>
              <a:bodyPr wrap="none" anchor="ctr"/>
              <a:lstStyle/>
              <a:p>
                <a:endParaRPr lang="en-CA"/>
              </a:p>
            </p:txBody>
          </p:sp>
          <p:sp>
            <p:nvSpPr>
              <p:cNvPr id="2225" name="AutoShape 758"/>
              <p:cNvSpPr>
                <a:spLocks noChangeArrowheads="1"/>
              </p:cNvSpPr>
              <p:nvPr/>
            </p:nvSpPr>
            <p:spPr bwMode="auto">
              <a:xfrm rot="-5400000">
                <a:off x="467" y="2279"/>
                <a:ext cx="161" cy="44"/>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622 w 21600"/>
                  <a:gd name="T13" fmla="*/ 3436 h 21600"/>
                  <a:gd name="T14" fmla="*/ 17978 w 21600"/>
                  <a:gd name="T15" fmla="*/ 18164 h 21600"/>
                </a:gdLst>
                <a:ahLst/>
                <a:cxnLst>
                  <a:cxn ang="T8">
                    <a:pos x="T0" y="T1"/>
                  </a:cxn>
                  <a:cxn ang="T9">
                    <a:pos x="T2" y="T3"/>
                  </a:cxn>
                  <a:cxn ang="T10">
                    <a:pos x="T4" y="T5"/>
                  </a:cxn>
                  <a:cxn ang="T11">
                    <a:pos x="T6" y="T7"/>
                  </a:cxn>
                </a:cxnLst>
                <a:rect l="T12" t="T13" r="T14" b="T15"/>
                <a:pathLst>
                  <a:path w="21600" h="21600">
                    <a:moveTo>
                      <a:pt x="0" y="0"/>
                    </a:moveTo>
                    <a:lnTo>
                      <a:pt x="3622" y="21600"/>
                    </a:lnTo>
                    <a:lnTo>
                      <a:pt x="17978" y="21600"/>
                    </a:lnTo>
                    <a:lnTo>
                      <a:pt x="21600" y="0"/>
                    </a:lnTo>
                    <a:close/>
                  </a:path>
                </a:pathLst>
              </a:custGeom>
              <a:gradFill rotWithShape="1">
                <a:gsLst>
                  <a:gs pos="0">
                    <a:srgbClr val="9B9B9B"/>
                  </a:gs>
                  <a:gs pos="50000">
                    <a:srgbClr val="EAEAEA"/>
                  </a:gs>
                  <a:gs pos="100000">
                    <a:srgbClr val="9B9B9B"/>
                  </a:gs>
                </a:gsLst>
                <a:lin ang="0" scaled="1"/>
              </a:gradFill>
              <a:ln w="3175">
                <a:solidFill>
                  <a:schemeClr val="tx1"/>
                </a:solidFill>
                <a:miter lim="800000"/>
                <a:headEnd/>
                <a:tailEnd/>
              </a:ln>
            </p:spPr>
            <p:txBody>
              <a:bodyPr wrap="none" anchor="ctr"/>
              <a:lstStyle/>
              <a:p>
                <a:endParaRPr lang="en-CA"/>
              </a:p>
            </p:txBody>
          </p:sp>
          <p:sp>
            <p:nvSpPr>
              <p:cNvPr id="2226" name="AutoShape 759"/>
              <p:cNvSpPr>
                <a:spLocks noChangeArrowheads="1"/>
              </p:cNvSpPr>
              <p:nvPr/>
            </p:nvSpPr>
            <p:spPr bwMode="auto">
              <a:xfrm>
                <a:off x="198" y="2235"/>
                <a:ext cx="132" cy="131"/>
              </a:xfrm>
              <a:prstGeom prst="roundRect">
                <a:avLst>
                  <a:gd name="adj" fmla="val 16667"/>
                </a:avLst>
              </a:prstGeom>
              <a:solidFill>
                <a:srgbClr val="4D4D4D"/>
              </a:solidFill>
              <a:ln w="3175">
                <a:solidFill>
                  <a:schemeClr val="tx1"/>
                </a:solidFill>
                <a:round/>
                <a:headEnd/>
                <a:tailEnd/>
              </a:ln>
            </p:spPr>
            <p:txBody>
              <a:bodyPr wrap="none" anchor="ctr"/>
              <a:lstStyle/>
              <a:p>
                <a:endParaRPr lang="en-CA"/>
              </a:p>
            </p:txBody>
          </p:sp>
          <p:sp>
            <p:nvSpPr>
              <p:cNvPr id="2227" name="Rectangle 760"/>
              <p:cNvSpPr>
                <a:spLocks noChangeArrowheads="1"/>
              </p:cNvSpPr>
              <p:nvPr/>
            </p:nvSpPr>
            <p:spPr bwMode="auto">
              <a:xfrm>
                <a:off x="220" y="2220"/>
                <a:ext cx="308" cy="161"/>
              </a:xfrm>
              <a:prstGeom prst="rect">
                <a:avLst/>
              </a:prstGeom>
              <a:gradFill rotWithShape="1">
                <a:gsLst>
                  <a:gs pos="0">
                    <a:srgbClr val="9B9B9B"/>
                  </a:gs>
                  <a:gs pos="50000">
                    <a:srgbClr val="EAEAEA"/>
                  </a:gs>
                  <a:gs pos="100000">
                    <a:srgbClr val="9B9B9B"/>
                  </a:gs>
                </a:gsLst>
                <a:lin ang="5400000" scaled="1"/>
              </a:gradFill>
              <a:ln w="3175">
                <a:solidFill>
                  <a:schemeClr val="tx1"/>
                </a:solidFill>
                <a:miter lim="800000"/>
                <a:headEnd/>
                <a:tailEnd/>
              </a:ln>
            </p:spPr>
            <p:txBody>
              <a:bodyPr wrap="none" anchor="ctr"/>
              <a:lstStyle/>
              <a:p>
                <a:endParaRPr lang="en-CA"/>
              </a:p>
            </p:txBody>
          </p:sp>
          <p:grpSp>
            <p:nvGrpSpPr>
              <p:cNvPr id="2228" name="Group 761"/>
              <p:cNvGrpSpPr>
                <a:grpSpLocks/>
              </p:cNvGrpSpPr>
              <p:nvPr/>
            </p:nvGrpSpPr>
            <p:grpSpPr bwMode="auto">
              <a:xfrm>
                <a:off x="570" y="2250"/>
                <a:ext cx="36" cy="105"/>
                <a:chOff x="1477" y="2587"/>
                <a:chExt cx="341" cy="1306"/>
              </a:xfrm>
            </p:grpSpPr>
            <p:sp>
              <p:nvSpPr>
                <p:cNvPr id="2229" name="Rectangle 762"/>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30" name="AutoShape 763"/>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31" name="AutoShape 764"/>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32" name="AutoShape 765"/>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grpSp>
        <p:grpSp>
          <p:nvGrpSpPr>
            <p:cNvPr id="2192" name="Group 1448"/>
            <p:cNvGrpSpPr>
              <a:grpSpLocks/>
            </p:cNvGrpSpPr>
            <p:nvPr/>
          </p:nvGrpSpPr>
          <p:grpSpPr bwMode="auto">
            <a:xfrm>
              <a:off x="6328575" y="4192526"/>
              <a:ext cx="387257" cy="620473"/>
              <a:chOff x="4718113" y="4961000"/>
              <a:chExt cx="387257" cy="620473"/>
            </a:xfrm>
          </p:grpSpPr>
          <p:sp>
            <p:nvSpPr>
              <p:cNvPr id="2193" name="Rectangle 366"/>
              <p:cNvSpPr>
                <a:spLocks noChangeArrowheads="1"/>
              </p:cNvSpPr>
              <p:nvPr/>
            </p:nvSpPr>
            <p:spPr bwMode="auto">
              <a:xfrm rot="-5400000">
                <a:off x="4806358" y="5214420"/>
                <a:ext cx="443952" cy="8890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2194" name="AutoShape 370"/>
              <p:cNvSpPr>
                <a:spLocks noChangeArrowheads="1"/>
              </p:cNvSpPr>
              <p:nvPr/>
            </p:nvSpPr>
            <p:spPr bwMode="auto">
              <a:xfrm rot="10800000">
                <a:off x="4967402" y="5085618"/>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95" name="Rectangle 372"/>
              <p:cNvSpPr>
                <a:spLocks noChangeArrowheads="1"/>
              </p:cNvSpPr>
              <p:nvPr/>
            </p:nvSpPr>
            <p:spPr bwMode="auto">
              <a:xfrm rot="-5400000">
                <a:off x="5011852" y="5057043"/>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196" name="Group 374"/>
              <p:cNvGrpSpPr>
                <a:grpSpLocks/>
              </p:cNvGrpSpPr>
              <p:nvPr/>
            </p:nvGrpSpPr>
            <p:grpSpPr bwMode="auto">
              <a:xfrm rot="-5400000">
                <a:off x="4970588" y="4942743"/>
                <a:ext cx="111125" cy="147639"/>
                <a:chOff x="3692" y="3885"/>
                <a:chExt cx="432" cy="576"/>
              </a:xfrm>
            </p:grpSpPr>
            <p:sp>
              <p:nvSpPr>
                <p:cNvPr id="2218"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19"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20"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21"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22"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23"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197" name="AutoShape 370"/>
              <p:cNvSpPr>
                <a:spLocks noChangeArrowheads="1"/>
              </p:cNvSpPr>
              <p:nvPr/>
            </p:nvSpPr>
            <p:spPr bwMode="auto">
              <a:xfrm>
                <a:off x="4968013" y="5442564"/>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198" name="Rectangle 372"/>
              <p:cNvSpPr>
                <a:spLocks noChangeArrowheads="1"/>
              </p:cNvSpPr>
              <p:nvPr/>
            </p:nvSpPr>
            <p:spPr bwMode="auto">
              <a:xfrm rot="5400000">
                <a:off x="5010876" y="5367951"/>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199" name="Group 374"/>
              <p:cNvGrpSpPr>
                <a:grpSpLocks/>
              </p:cNvGrpSpPr>
              <p:nvPr/>
            </p:nvGrpSpPr>
            <p:grpSpPr bwMode="auto">
              <a:xfrm rot="5400000">
                <a:off x="4971181" y="5452091"/>
                <a:ext cx="111125" cy="147639"/>
                <a:chOff x="3692" y="3885"/>
                <a:chExt cx="432" cy="576"/>
              </a:xfrm>
            </p:grpSpPr>
            <p:sp>
              <p:nvSpPr>
                <p:cNvPr id="2212"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13"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14"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15"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16"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17"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200" name="Rectangle 366"/>
              <p:cNvSpPr>
                <a:spLocks noChangeArrowheads="1"/>
              </p:cNvSpPr>
              <p:nvPr/>
            </p:nvSpPr>
            <p:spPr bwMode="auto">
              <a:xfrm rot="10800000">
                <a:off x="4808284" y="5226483"/>
                <a:ext cx="75895" cy="8890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201" name="Group 1023"/>
              <p:cNvGrpSpPr>
                <a:grpSpLocks/>
              </p:cNvGrpSpPr>
              <p:nvPr/>
            </p:nvGrpSpPr>
            <p:grpSpPr bwMode="auto">
              <a:xfrm rot="-5400000">
                <a:off x="4729224" y="5184712"/>
                <a:ext cx="147639" cy="169862"/>
                <a:chOff x="5119017" y="5099114"/>
                <a:chExt cx="147639" cy="169862"/>
              </a:xfrm>
            </p:grpSpPr>
            <p:sp>
              <p:nvSpPr>
                <p:cNvPr id="2203" name="AutoShape 370"/>
                <p:cNvSpPr>
                  <a:spLocks noChangeArrowheads="1"/>
                </p:cNvSpPr>
                <p:nvPr/>
              </p:nvSpPr>
              <p:spPr bwMode="auto">
                <a:xfrm rot="10800000">
                  <a:off x="5134088" y="5223732"/>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04" name="Rectangle 372"/>
                <p:cNvSpPr>
                  <a:spLocks noChangeArrowheads="1"/>
                </p:cNvSpPr>
                <p:nvPr/>
              </p:nvSpPr>
              <p:spPr bwMode="auto">
                <a:xfrm rot="-5400000">
                  <a:off x="5178538" y="5195157"/>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205" name="Group 374"/>
                <p:cNvGrpSpPr>
                  <a:grpSpLocks/>
                </p:cNvGrpSpPr>
                <p:nvPr/>
              </p:nvGrpSpPr>
              <p:grpSpPr bwMode="auto">
                <a:xfrm rot="-5400000">
                  <a:off x="5137274" y="5080857"/>
                  <a:ext cx="111125" cy="147639"/>
                  <a:chOff x="3692" y="3885"/>
                  <a:chExt cx="432" cy="576"/>
                </a:xfrm>
              </p:grpSpPr>
              <p:sp>
                <p:nvSpPr>
                  <p:cNvPr id="2206"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07"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08"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09"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10"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11"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2202" name="Freeform 2201"/>
              <p:cNvSpPr/>
              <p:nvPr/>
            </p:nvSpPr>
            <p:spPr bwMode="auto">
              <a:xfrm>
                <a:off x="4876819" y="5119042"/>
                <a:ext cx="228551" cy="303221"/>
              </a:xfrm>
              <a:custGeom>
                <a:avLst/>
                <a:gdLst>
                  <a:gd name="connsiteX0" fmla="*/ 0 w 221456"/>
                  <a:gd name="connsiteY0" fmla="*/ 104775 h 340518"/>
                  <a:gd name="connsiteX1" fmla="*/ 0 w 221456"/>
                  <a:gd name="connsiteY1" fmla="*/ 233362 h 340518"/>
                  <a:gd name="connsiteX2" fmla="*/ 107156 w 221456"/>
                  <a:gd name="connsiteY2" fmla="*/ 233362 h 340518"/>
                  <a:gd name="connsiteX3" fmla="*/ 104775 w 221456"/>
                  <a:gd name="connsiteY3" fmla="*/ 335756 h 340518"/>
                  <a:gd name="connsiteX4" fmla="*/ 221456 w 221456"/>
                  <a:gd name="connsiteY4" fmla="*/ 340518 h 340518"/>
                  <a:gd name="connsiteX5" fmla="*/ 221456 w 221456"/>
                  <a:gd name="connsiteY5" fmla="*/ 0 h 340518"/>
                  <a:gd name="connsiteX6" fmla="*/ 104775 w 221456"/>
                  <a:gd name="connsiteY6" fmla="*/ 4762 h 340518"/>
                  <a:gd name="connsiteX7" fmla="*/ 107156 w 221456"/>
                  <a:gd name="connsiteY7" fmla="*/ 109537 h 340518"/>
                  <a:gd name="connsiteX8" fmla="*/ 0 w 221456"/>
                  <a:gd name="connsiteY8" fmla="*/ 104775 h 340518"/>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19005 w 221456"/>
                  <a:gd name="connsiteY5" fmla="*/ 0 h 401516"/>
                  <a:gd name="connsiteX6" fmla="*/ 67215 w 221456"/>
                  <a:gd name="connsiteY6" fmla="*/ 0 h 401516"/>
                  <a:gd name="connsiteX7" fmla="*/ 107156 w 221456"/>
                  <a:gd name="connsiteY7" fmla="*/ 170535 h 401516"/>
                  <a:gd name="connsiteX8" fmla="*/ 0 w 221456"/>
                  <a:gd name="connsiteY8" fmla="*/ 165773 h 401516"/>
                  <a:gd name="connsiteX0" fmla="*/ 0 w 219005"/>
                  <a:gd name="connsiteY0" fmla="*/ 165773 h 396754"/>
                  <a:gd name="connsiteX1" fmla="*/ 0 w 219005"/>
                  <a:gd name="connsiteY1" fmla="*/ 294360 h 396754"/>
                  <a:gd name="connsiteX2" fmla="*/ 107156 w 219005"/>
                  <a:gd name="connsiteY2" fmla="*/ 294360 h 396754"/>
                  <a:gd name="connsiteX3" fmla="*/ 104775 w 219005"/>
                  <a:gd name="connsiteY3" fmla="*/ 396754 h 396754"/>
                  <a:gd name="connsiteX4" fmla="*/ 219005 w 219005"/>
                  <a:gd name="connsiteY4" fmla="*/ 379475 h 396754"/>
                  <a:gd name="connsiteX5" fmla="*/ 219005 w 219005"/>
                  <a:gd name="connsiteY5" fmla="*/ 0 h 396754"/>
                  <a:gd name="connsiteX6" fmla="*/ 67215 w 219005"/>
                  <a:gd name="connsiteY6" fmla="*/ 0 h 396754"/>
                  <a:gd name="connsiteX7" fmla="*/ 107156 w 219005"/>
                  <a:gd name="connsiteY7" fmla="*/ 170535 h 396754"/>
                  <a:gd name="connsiteX8" fmla="*/ 0 w 219005"/>
                  <a:gd name="connsiteY8" fmla="*/ 165773 h 396754"/>
                  <a:gd name="connsiteX0" fmla="*/ 0 w 219005"/>
                  <a:gd name="connsiteY0" fmla="*/ 165773 h 379475"/>
                  <a:gd name="connsiteX1" fmla="*/ 0 w 219005"/>
                  <a:gd name="connsiteY1" fmla="*/ 294360 h 379475"/>
                  <a:gd name="connsiteX2" fmla="*/ 107156 w 219005"/>
                  <a:gd name="connsiteY2" fmla="*/ 294360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67216 w 219005"/>
                  <a:gd name="connsiteY7" fmla="*/ 151791 h 379475"/>
                  <a:gd name="connsiteX8" fmla="*/ 0 w 219005"/>
                  <a:gd name="connsiteY8" fmla="*/ 165773 h 379475"/>
                  <a:gd name="connsiteX0" fmla="*/ 0 w 303579"/>
                  <a:gd name="connsiteY0" fmla="*/ 151791 h 379475"/>
                  <a:gd name="connsiteX1" fmla="*/ 84574 w 303579"/>
                  <a:gd name="connsiteY1" fmla="*/ 294360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455371"/>
                  <a:gd name="connsiteX1" fmla="*/ 0 w 303579"/>
                  <a:gd name="connsiteY1" fmla="*/ 303581 h 455371"/>
                  <a:gd name="connsiteX2" fmla="*/ 151790 w 303579"/>
                  <a:gd name="connsiteY2" fmla="*/ 303581 h 455371"/>
                  <a:gd name="connsiteX3" fmla="*/ 151790 w 303579"/>
                  <a:gd name="connsiteY3" fmla="*/ 455371 h 455371"/>
                  <a:gd name="connsiteX4" fmla="*/ 303579 w 303579"/>
                  <a:gd name="connsiteY4" fmla="*/ 379475 h 455371"/>
                  <a:gd name="connsiteX5" fmla="*/ 303579 w 303579"/>
                  <a:gd name="connsiteY5" fmla="*/ 0 h 455371"/>
                  <a:gd name="connsiteX6" fmla="*/ 151789 w 303579"/>
                  <a:gd name="connsiteY6" fmla="*/ 0 h 455371"/>
                  <a:gd name="connsiteX7" fmla="*/ 151790 w 303579"/>
                  <a:gd name="connsiteY7" fmla="*/ 151791 h 455371"/>
                  <a:gd name="connsiteX8" fmla="*/ 0 w 303579"/>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0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1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90 w 303580"/>
                  <a:gd name="connsiteY6" fmla="*/ 75895 h 455371"/>
                  <a:gd name="connsiteX7" fmla="*/ 151790 w 303580"/>
                  <a:gd name="connsiteY7" fmla="*/ 151791 h 455371"/>
                  <a:gd name="connsiteX8" fmla="*/ 0 w 303580"/>
                  <a:gd name="connsiteY8" fmla="*/ 151791 h 455371"/>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79476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03579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03579"/>
                  <a:gd name="connsiteX1" fmla="*/ 0 w 303580"/>
                  <a:gd name="connsiteY1" fmla="*/ 227686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303580"/>
                  <a:gd name="connsiteY0" fmla="*/ 75896 h 303579"/>
                  <a:gd name="connsiteX1" fmla="*/ 75895 w 303580"/>
                  <a:gd name="connsiteY1" fmla="*/ 227685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85" h="303579">
                    <a:moveTo>
                      <a:pt x="0" y="75895"/>
                    </a:moveTo>
                    <a:lnTo>
                      <a:pt x="0" y="227685"/>
                    </a:lnTo>
                    <a:lnTo>
                      <a:pt x="75895" y="227686"/>
                    </a:lnTo>
                    <a:cubicBezTo>
                      <a:pt x="75101" y="261817"/>
                      <a:pt x="76689" y="269448"/>
                      <a:pt x="75895" y="303579"/>
                    </a:cubicBezTo>
                    <a:lnTo>
                      <a:pt x="227685" y="303579"/>
                    </a:lnTo>
                    <a:lnTo>
                      <a:pt x="227685" y="0"/>
                    </a:lnTo>
                    <a:lnTo>
                      <a:pt x="75895" y="0"/>
                    </a:lnTo>
                    <a:cubicBezTo>
                      <a:pt x="76689" y="34925"/>
                      <a:pt x="75101" y="40971"/>
                      <a:pt x="75895" y="75896"/>
                    </a:cubicBezTo>
                    <a:cubicBezTo>
                      <a:pt x="25298" y="75896"/>
                      <a:pt x="31769" y="76850"/>
                      <a:pt x="0" y="75895"/>
                    </a:cubicBezTo>
                    <a:close/>
                  </a:path>
                </a:pathLst>
              </a:custGeom>
              <a:solidFill>
                <a:schemeClr val="bg1">
                  <a:lumMod val="75000"/>
                </a:schemeClr>
              </a:solidFill>
              <a:ln w="3175" cap="flat" cmpd="sng" algn="ctr">
                <a:solidFill>
                  <a:schemeClr val="tx1"/>
                </a:solidFill>
                <a:prstDash val="solid"/>
                <a:round/>
                <a:headEnd type="none" w="med" len="med"/>
                <a:tailEnd type="none" w="med" len="med"/>
              </a:ln>
              <a:effectLst/>
            </p:spPr>
            <p:txBody>
              <a:bodyPr/>
              <a:lstStyle/>
              <a:p>
                <a:pPr defTabSz="1358900">
                  <a:defRPr/>
                </a:pPr>
                <a:endParaRPr lang="en-CA">
                  <a:ln w="3175">
                    <a:solidFill>
                      <a:schemeClr val="tx1"/>
                    </a:solidFill>
                  </a:ln>
                  <a:cs typeface="+mn-cs"/>
                </a:endParaRPr>
              </a:p>
            </p:txBody>
          </p:sp>
        </p:grpSp>
      </p:grpSp>
      <p:grpSp>
        <p:nvGrpSpPr>
          <p:cNvPr id="2239" name="Group 1716"/>
          <p:cNvGrpSpPr>
            <a:grpSpLocks/>
          </p:cNvGrpSpPr>
          <p:nvPr/>
        </p:nvGrpSpPr>
        <p:grpSpPr bwMode="auto">
          <a:xfrm>
            <a:off x="15525764" y="35649960"/>
            <a:ext cx="2149317" cy="878150"/>
            <a:chOff x="3147918" y="4200679"/>
            <a:chExt cx="1667312" cy="681037"/>
          </a:xfrm>
          <a:effectLst>
            <a:outerShdw blurRad="63500" sx="102000" sy="102000" algn="ctr" rotWithShape="0">
              <a:prstClr val="black">
                <a:alpha val="40000"/>
              </a:prstClr>
            </a:outerShdw>
          </a:effectLst>
        </p:grpSpPr>
        <p:grpSp>
          <p:nvGrpSpPr>
            <p:cNvPr id="2240" name="Group 1542"/>
            <p:cNvGrpSpPr>
              <a:grpSpLocks/>
            </p:cNvGrpSpPr>
            <p:nvPr/>
          </p:nvGrpSpPr>
          <p:grpSpPr bwMode="auto">
            <a:xfrm>
              <a:off x="4295384" y="4374674"/>
              <a:ext cx="519846" cy="384803"/>
              <a:chOff x="3848762" y="4484200"/>
              <a:chExt cx="519846" cy="384803"/>
            </a:xfrm>
          </p:grpSpPr>
          <p:sp>
            <p:nvSpPr>
              <p:cNvPr id="2274" name="Rectangle 366"/>
              <p:cNvSpPr>
                <a:spLocks noChangeArrowheads="1"/>
              </p:cNvSpPr>
              <p:nvPr/>
            </p:nvSpPr>
            <p:spPr bwMode="auto">
              <a:xfrm>
                <a:off x="3848762" y="4747600"/>
                <a:ext cx="443952" cy="8890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2275" name="AutoShape 370"/>
              <p:cNvSpPr>
                <a:spLocks noChangeArrowheads="1"/>
              </p:cNvSpPr>
              <p:nvPr/>
            </p:nvSpPr>
            <p:spPr bwMode="auto">
              <a:xfrm rot="-5400000">
                <a:off x="4178109" y="4782712"/>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76" name="Rectangle 372"/>
              <p:cNvSpPr>
                <a:spLocks noChangeArrowheads="1"/>
              </p:cNvSpPr>
              <p:nvPr/>
            </p:nvSpPr>
            <p:spPr bwMode="auto">
              <a:xfrm>
                <a:off x="4198747" y="4731912"/>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277" name="Group 374"/>
              <p:cNvGrpSpPr>
                <a:grpSpLocks/>
              </p:cNvGrpSpPr>
              <p:nvPr/>
            </p:nvGrpSpPr>
            <p:grpSpPr bwMode="auto">
              <a:xfrm>
                <a:off x="4257483" y="4716049"/>
                <a:ext cx="111125" cy="147639"/>
                <a:chOff x="3692" y="3885"/>
                <a:chExt cx="432" cy="576"/>
              </a:xfrm>
            </p:grpSpPr>
            <p:sp>
              <p:nvSpPr>
                <p:cNvPr id="2292"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93"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94"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95"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96"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97"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278" name="AutoShape 370"/>
              <p:cNvSpPr>
                <a:spLocks noChangeArrowheads="1"/>
              </p:cNvSpPr>
              <p:nvPr/>
            </p:nvSpPr>
            <p:spPr bwMode="auto">
              <a:xfrm rot="5400000">
                <a:off x="3821163" y="4783323"/>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79" name="Rectangle 372"/>
              <p:cNvSpPr>
                <a:spLocks noChangeArrowheads="1"/>
              </p:cNvSpPr>
              <p:nvPr/>
            </p:nvSpPr>
            <p:spPr bwMode="auto">
              <a:xfrm rot="10800000">
                <a:off x="3887839" y="4730936"/>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2280" name="Rectangle 366"/>
              <p:cNvSpPr>
                <a:spLocks noChangeArrowheads="1"/>
              </p:cNvSpPr>
              <p:nvPr/>
            </p:nvSpPr>
            <p:spPr bwMode="auto">
              <a:xfrm rot="-5400000">
                <a:off x="4020728" y="4565498"/>
                <a:ext cx="75895" cy="8890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281" name="Group 1521"/>
              <p:cNvGrpSpPr>
                <a:grpSpLocks/>
              </p:cNvGrpSpPr>
              <p:nvPr/>
            </p:nvGrpSpPr>
            <p:grpSpPr bwMode="auto">
              <a:xfrm>
                <a:off x="4001217" y="4606448"/>
                <a:ext cx="118268" cy="45244"/>
                <a:chOff x="5898588" y="4089469"/>
                <a:chExt cx="118268" cy="45244"/>
              </a:xfrm>
            </p:grpSpPr>
            <p:sp>
              <p:nvSpPr>
                <p:cNvPr id="2290" name="AutoShape 370"/>
                <p:cNvSpPr>
                  <a:spLocks noChangeArrowheads="1"/>
                </p:cNvSpPr>
                <p:nvPr/>
              </p:nvSpPr>
              <p:spPr bwMode="auto">
                <a:xfrm rot="10800000">
                  <a:off x="5898588" y="4089469"/>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91" name="Rectangle 372"/>
                <p:cNvSpPr>
                  <a:spLocks noChangeArrowheads="1"/>
                </p:cNvSpPr>
                <p:nvPr/>
              </p:nvSpPr>
              <p:spPr bwMode="auto">
                <a:xfrm rot="-5400000">
                  <a:off x="5943038" y="4060894"/>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sp>
            <p:nvSpPr>
              <p:cNvPr id="2282" name="Freeform 2281"/>
              <p:cNvSpPr/>
              <p:nvPr/>
            </p:nvSpPr>
            <p:spPr bwMode="auto">
              <a:xfrm rot="5400000">
                <a:off x="3944665" y="4603852"/>
                <a:ext cx="227011" cy="303292"/>
              </a:xfrm>
              <a:custGeom>
                <a:avLst/>
                <a:gdLst>
                  <a:gd name="connsiteX0" fmla="*/ 0 w 221456"/>
                  <a:gd name="connsiteY0" fmla="*/ 104775 h 340518"/>
                  <a:gd name="connsiteX1" fmla="*/ 0 w 221456"/>
                  <a:gd name="connsiteY1" fmla="*/ 233362 h 340518"/>
                  <a:gd name="connsiteX2" fmla="*/ 107156 w 221456"/>
                  <a:gd name="connsiteY2" fmla="*/ 233362 h 340518"/>
                  <a:gd name="connsiteX3" fmla="*/ 104775 w 221456"/>
                  <a:gd name="connsiteY3" fmla="*/ 335756 h 340518"/>
                  <a:gd name="connsiteX4" fmla="*/ 221456 w 221456"/>
                  <a:gd name="connsiteY4" fmla="*/ 340518 h 340518"/>
                  <a:gd name="connsiteX5" fmla="*/ 221456 w 221456"/>
                  <a:gd name="connsiteY5" fmla="*/ 0 h 340518"/>
                  <a:gd name="connsiteX6" fmla="*/ 104775 w 221456"/>
                  <a:gd name="connsiteY6" fmla="*/ 4762 h 340518"/>
                  <a:gd name="connsiteX7" fmla="*/ 107156 w 221456"/>
                  <a:gd name="connsiteY7" fmla="*/ 109537 h 340518"/>
                  <a:gd name="connsiteX8" fmla="*/ 0 w 221456"/>
                  <a:gd name="connsiteY8" fmla="*/ 104775 h 340518"/>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19005 w 221456"/>
                  <a:gd name="connsiteY5" fmla="*/ 0 h 401516"/>
                  <a:gd name="connsiteX6" fmla="*/ 67215 w 221456"/>
                  <a:gd name="connsiteY6" fmla="*/ 0 h 401516"/>
                  <a:gd name="connsiteX7" fmla="*/ 107156 w 221456"/>
                  <a:gd name="connsiteY7" fmla="*/ 170535 h 401516"/>
                  <a:gd name="connsiteX8" fmla="*/ 0 w 221456"/>
                  <a:gd name="connsiteY8" fmla="*/ 165773 h 401516"/>
                  <a:gd name="connsiteX0" fmla="*/ 0 w 219005"/>
                  <a:gd name="connsiteY0" fmla="*/ 165773 h 396754"/>
                  <a:gd name="connsiteX1" fmla="*/ 0 w 219005"/>
                  <a:gd name="connsiteY1" fmla="*/ 294360 h 396754"/>
                  <a:gd name="connsiteX2" fmla="*/ 107156 w 219005"/>
                  <a:gd name="connsiteY2" fmla="*/ 294360 h 396754"/>
                  <a:gd name="connsiteX3" fmla="*/ 104775 w 219005"/>
                  <a:gd name="connsiteY3" fmla="*/ 396754 h 396754"/>
                  <a:gd name="connsiteX4" fmla="*/ 219005 w 219005"/>
                  <a:gd name="connsiteY4" fmla="*/ 379475 h 396754"/>
                  <a:gd name="connsiteX5" fmla="*/ 219005 w 219005"/>
                  <a:gd name="connsiteY5" fmla="*/ 0 h 396754"/>
                  <a:gd name="connsiteX6" fmla="*/ 67215 w 219005"/>
                  <a:gd name="connsiteY6" fmla="*/ 0 h 396754"/>
                  <a:gd name="connsiteX7" fmla="*/ 107156 w 219005"/>
                  <a:gd name="connsiteY7" fmla="*/ 170535 h 396754"/>
                  <a:gd name="connsiteX8" fmla="*/ 0 w 219005"/>
                  <a:gd name="connsiteY8" fmla="*/ 165773 h 396754"/>
                  <a:gd name="connsiteX0" fmla="*/ 0 w 219005"/>
                  <a:gd name="connsiteY0" fmla="*/ 165773 h 379475"/>
                  <a:gd name="connsiteX1" fmla="*/ 0 w 219005"/>
                  <a:gd name="connsiteY1" fmla="*/ 294360 h 379475"/>
                  <a:gd name="connsiteX2" fmla="*/ 107156 w 219005"/>
                  <a:gd name="connsiteY2" fmla="*/ 294360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67216 w 219005"/>
                  <a:gd name="connsiteY7" fmla="*/ 151791 h 379475"/>
                  <a:gd name="connsiteX8" fmla="*/ 0 w 219005"/>
                  <a:gd name="connsiteY8" fmla="*/ 165773 h 379475"/>
                  <a:gd name="connsiteX0" fmla="*/ 0 w 303579"/>
                  <a:gd name="connsiteY0" fmla="*/ 151791 h 379475"/>
                  <a:gd name="connsiteX1" fmla="*/ 84574 w 303579"/>
                  <a:gd name="connsiteY1" fmla="*/ 294360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455371"/>
                  <a:gd name="connsiteX1" fmla="*/ 0 w 303579"/>
                  <a:gd name="connsiteY1" fmla="*/ 303581 h 455371"/>
                  <a:gd name="connsiteX2" fmla="*/ 151790 w 303579"/>
                  <a:gd name="connsiteY2" fmla="*/ 303581 h 455371"/>
                  <a:gd name="connsiteX3" fmla="*/ 151790 w 303579"/>
                  <a:gd name="connsiteY3" fmla="*/ 455371 h 455371"/>
                  <a:gd name="connsiteX4" fmla="*/ 303579 w 303579"/>
                  <a:gd name="connsiteY4" fmla="*/ 379475 h 455371"/>
                  <a:gd name="connsiteX5" fmla="*/ 303579 w 303579"/>
                  <a:gd name="connsiteY5" fmla="*/ 0 h 455371"/>
                  <a:gd name="connsiteX6" fmla="*/ 151789 w 303579"/>
                  <a:gd name="connsiteY6" fmla="*/ 0 h 455371"/>
                  <a:gd name="connsiteX7" fmla="*/ 151790 w 303579"/>
                  <a:gd name="connsiteY7" fmla="*/ 151791 h 455371"/>
                  <a:gd name="connsiteX8" fmla="*/ 0 w 303579"/>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0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1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90 w 303580"/>
                  <a:gd name="connsiteY6" fmla="*/ 75895 h 455371"/>
                  <a:gd name="connsiteX7" fmla="*/ 151790 w 303580"/>
                  <a:gd name="connsiteY7" fmla="*/ 151791 h 455371"/>
                  <a:gd name="connsiteX8" fmla="*/ 0 w 303580"/>
                  <a:gd name="connsiteY8" fmla="*/ 151791 h 455371"/>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79476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03579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03579"/>
                  <a:gd name="connsiteX1" fmla="*/ 0 w 303580"/>
                  <a:gd name="connsiteY1" fmla="*/ 227686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303580"/>
                  <a:gd name="connsiteY0" fmla="*/ 75896 h 303579"/>
                  <a:gd name="connsiteX1" fmla="*/ 75895 w 303580"/>
                  <a:gd name="connsiteY1" fmla="*/ 227685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85" h="303579">
                    <a:moveTo>
                      <a:pt x="0" y="75895"/>
                    </a:moveTo>
                    <a:lnTo>
                      <a:pt x="0" y="227685"/>
                    </a:lnTo>
                    <a:lnTo>
                      <a:pt x="75895" y="227686"/>
                    </a:lnTo>
                    <a:cubicBezTo>
                      <a:pt x="75101" y="261817"/>
                      <a:pt x="76689" y="269448"/>
                      <a:pt x="75895" y="303579"/>
                    </a:cubicBezTo>
                    <a:lnTo>
                      <a:pt x="227685" y="303579"/>
                    </a:lnTo>
                    <a:lnTo>
                      <a:pt x="227685" y="0"/>
                    </a:lnTo>
                    <a:lnTo>
                      <a:pt x="75895" y="0"/>
                    </a:lnTo>
                    <a:cubicBezTo>
                      <a:pt x="76689" y="34925"/>
                      <a:pt x="75101" y="40971"/>
                      <a:pt x="75895" y="75896"/>
                    </a:cubicBezTo>
                    <a:cubicBezTo>
                      <a:pt x="25298" y="75896"/>
                      <a:pt x="31769" y="76850"/>
                      <a:pt x="0" y="75895"/>
                    </a:cubicBezTo>
                    <a:close/>
                  </a:path>
                </a:pathLst>
              </a:custGeom>
              <a:solidFill>
                <a:schemeClr val="bg1">
                  <a:lumMod val="75000"/>
                </a:schemeClr>
              </a:solidFill>
              <a:ln w="3175" cap="flat" cmpd="sng" algn="ctr">
                <a:solidFill>
                  <a:schemeClr val="tx1"/>
                </a:solidFill>
                <a:prstDash val="solid"/>
                <a:round/>
                <a:headEnd type="none" w="med" len="med"/>
                <a:tailEnd type="none" w="med" len="med"/>
              </a:ln>
              <a:effectLst/>
            </p:spPr>
            <p:txBody>
              <a:bodyPr/>
              <a:lstStyle/>
              <a:p>
                <a:pPr defTabSz="1358900">
                  <a:defRPr/>
                </a:pPr>
                <a:endParaRPr lang="en-CA">
                  <a:ln w="3175">
                    <a:solidFill>
                      <a:schemeClr val="tx1"/>
                    </a:solidFill>
                  </a:ln>
                  <a:cs typeface="+mn-cs"/>
                </a:endParaRPr>
              </a:p>
            </p:txBody>
          </p:sp>
          <p:grpSp>
            <p:nvGrpSpPr>
              <p:cNvPr id="2283" name="Group 374"/>
              <p:cNvGrpSpPr>
                <a:grpSpLocks/>
              </p:cNvGrpSpPr>
              <p:nvPr/>
            </p:nvGrpSpPr>
            <p:grpSpPr bwMode="auto">
              <a:xfrm rot="-5400000">
                <a:off x="4003603" y="4465943"/>
                <a:ext cx="111125" cy="147639"/>
                <a:chOff x="3692" y="3885"/>
                <a:chExt cx="432" cy="576"/>
              </a:xfrm>
            </p:grpSpPr>
            <p:sp>
              <p:nvSpPr>
                <p:cNvPr id="2284"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85"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86"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87"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88"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89"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grpSp>
          <p:nvGrpSpPr>
            <p:cNvPr id="2241" name="Group 1530"/>
            <p:cNvGrpSpPr>
              <a:grpSpLocks/>
            </p:cNvGrpSpPr>
            <p:nvPr/>
          </p:nvGrpSpPr>
          <p:grpSpPr bwMode="auto">
            <a:xfrm rot="-5400000">
              <a:off x="3383764" y="3964849"/>
              <a:ext cx="681037" cy="1152714"/>
              <a:chOff x="2232620" y="3964841"/>
              <a:chExt cx="681037" cy="1152714"/>
            </a:xfrm>
          </p:grpSpPr>
          <p:sp>
            <p:nvSpPr>
              <p:cNvPr id="2242" name="Rectangle 619"/>
              <p:cNvSpPr>
                <a:spLocks noChangeArrowheads="1"/>
              </p:cNvSpPr>
              <p:nvPr/>
            </p:nvSpPr>
            <p:spPr bwMode="auto">
              <a:xfrm rot="5400000">
                <a:off x="2314434" y="4906691"/>
                <a:ext cx="239713" cy="9239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243" name="Rectangle 620"/>
              <p:cNvSpPr>
                <a:spLocks noChangeArrowheads="1"/>
              </p:cNvSpPr>
              <p:nvPr/>
            </p:nvSpPr>
            <p:spPr bwMode="auto">
              <a:xfrm rot="5400000">
                <a:off x="2410319" y="4875893"/>
                <a:ext cx="47943"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244" name="AutoShape 621"/>
              <p:cNvSpPr>
                <a:spLocks noChangeArrowheads="1"/>
              </p:cNvSpPr>
              <p:nvPr/>
            </p:nvSpPr>
            <p:spPr bwMode="auto">
              <a:xfrm rot="10800000">
                <a:off x="2357297" y="4912935"/>
                <a:ext cx="153988" cy="15981"/>
              </a:xfrm>
              <a:custGeom>
                <a:avLst/>
                <a:gdLst>
                  <a:gd name="T0" fmla="*/ 1036803 w 21600"/>
                  <a:gd name="T1" fmla="*/ 5912 h 21600"/>
                  <a:gd name="T2" fmla="*/ 548896 w 21600"/>
                  <a:gd name="T3" fmla="*/ 11824 h 21600"/>
                  <a:gd name="T4" fmla="*/ 60989 w 21600"/>
                  <a:gd name="T5" fmla="*/ 5912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45" name="AutoShape 622"/>
              <p:cNvSpPr>
                <a:spLocks noChangeArrowheads="1"/>
              </p:cNvSpPr>
              <p:nvPr/>
            </p:nvSpPr>
            <p:spPr bwMode="auto">
              <a:xfrm>
                <a:off x="2357297" y="4976858"/>
                <a:ext cx="153988" cy="15981"/>
              </a:xfrm>
              <a:custGeom>
                <a:avLst/>
                <a:gdLst>
                  <a:gd name="T0" fmla="*/ 1036803 w 21600"/>
                  <a:gd name="T1" fmla="*/ 5912 h 21600"/>
                  <a:gd name="T2" fmla="*/ 548896 w 21600"/>
                  <a:gd name="T3" fmla="*/ 11824 h 21600"/>
                  <a:gd name="T4" fmla="*/ 60989 w 21600"/>
                  <a:gd name="T5" fmla="*/ 5912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46" name="Rectangle 623"/>
              <p:cNvSpPr>
                <a:spLocks noChangeArrowheads="1"/>
              </p:cNvSpPr>
              <p:nvPr/>
            </p:nvSpPr>
            <p:spPr bwMode="auto">
              <a:xfrm rot="5400000">
                <a:off x="2410319" y="4906691"/>
                <a:ext cx="47943" cy="92393"/>
              </a:xfrm>
              <a:prstGeom prst="rect">
                <a:avLst/>
              </a:prstGeom>
              <a:solidFill>
                <a:srgbClr val="C0C0C0"/>
              </a:solidFill>
              <a:ln w="3175">
                <a:solidFill>
                  <a:schemeClr val="tx1"/>
                </a:solidFill>
                <a:miter lim="800000"/>
                <a:headEnd/>
                <a:tailEnd/>
              </a:ln>
            </p:spPr>
            <p:txBody>
              <a:bodyPr wrap="none" anchor="ctr"/>
              <a:lstStyle/>
              <a:p>
                <a:endParaRPr lang="en-CA"/>
              </a:p>
            </p:txBody>
          </p:sp>
          <p:sp>
            <p:nvSpPr>
              <p:cNvPr id="2247" name="AutoShape 788"/>
              <p:cNvSpPr>
                <a:spLocks noChangeArrowheads="1"/>
              </p:cNvSpPr>
              <p:nvPr/>
            </p:nvSpPr>
            <p:spPr bwMode="auto">
              <a:xfrm rot="5400000">
                <a:off x="2405127" y="5036063"/>
                <a:ext cx="58208" cy="104775"/>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48" name="Rectangle 789"/>
              <p:cNvSpPr>
                <a:spLocks noChangeArrowheads="1"/>
              </p:cNvSpPr>
              <p:nvPr/>
            </p:nvSpPr>
            <p:spPr bwMode="auto">
              <a:xfrm rot="5400000">
                <a:off x="2399549" y="5002836"/>
                <a:ext cx="69850" cy="113021"/>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49" name="AutoShape 790"/>
              <p:cNvSpPr>
                <a:spLocks noChangeArrowheads="1"/>
              </p:cNvSpPr>
              <p:nvPr/>
            </p:nvSpPr>
            <p:spPr bwMode="auto">
              <a:xfrm rot="5400000">
                <a:off x="2399307" y="5024421"/>
                <a:ext cx="69850" cy="6985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50" name="AutoShape 791"/>
              <p:cNvSpPr>
                <a:spLocks noChangeArrowheads="1"/>
              </p:cNvSpPr>
              <p:nvPr/>
            </p:nvSpPr>
            <p:spPr bwMode="auto">
              <a:xfrm rot="5400000">
                <a:off x="2451694" y="5041884"/>
                <a:ext cx="69850"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51" name="AutoShape 792"/>
              <p:cNvSpPr>
                <a:spLocks noChangeArrowheads="1"/>
              </p:cNvSpPr>
              <p:nvPr/>
            </p:nvSpPr>
            <p:spPr bwMode="auto">
              <a:xfrm rot="5400000">
                <a:off x="2346919" y="5041884"/>
                <a:ext cx="69850"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52" name="AutoShape 793"/>
              <p:cNvSpPr>
                <a:spLocks noChangeArrowheads="1"/>
              </p:cNvSpPr>
              <p:nvPr/>
            </p:nvSpPr>
            <p:spPr bwMode="auto">
              <a:xfrm rot="10800000">
                <a:off x="2364382" y="5012780"/>
                <a:ext cx="139700" cy="11642"/>
              </a:xfrm>
              <a:custGeom>
                <a:avLst/>
                <a:gdLst>
                  <a:gd name="T0" fmla="*/ 853328 w 21600"/>
                  <a:gd name="T1" fmla="*/ 3137 h 21600"/>
                  <a:gd name="T2" fmla="*/ 451761 w 21600"/>
                  <a:gd name="T3" fmla="*/ 6275 h 21600"/>
                  <a:gd name="T4" fmla="*/ 50195 w 21600"/>
                  <a:gd name="T5" fmla="*/ 3137 h 21600"/>
                  <a:gd name="T6" fmla="*/ 451761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2253" name="Rectangle 919"/>
              <p:cNvSpPr>
                <a:spLocks noChangeArrowheads="1"/>
              </p:cNvSpPr>
              <p:nvPr/>
            </p:nvSpPr>
            <p:spPr bwMode="auto">
              <a:xfrm rot="5400000">
                <a:off x="2313582" y="4082784"/>
                <a:ext cx="239713" cy="9239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254" name="Rectangle 920"/>
              <p:cNvSpPr>
                <a:spLocks noChangeArrowheads="1"/>
              </p:cNvSpPr>
              <p:nvPr/>
            </p:nvSpPr>
            <p:spPr bwMode="auto">
              <a:xfrm rot="5400000">
                <a:off x="2409467" y="4051986"/>
                <a:ext cx="47943"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255" name="AutoShape 921"/>
              <p:cNvSpPr>
                <a:spLocks noChangeArrowheads="1"/>
              </p:cNvSpPr>
              <p:nvPr/>
            </p:nvSpPr>
            <p:spPr bwMode="auto">
              <a:xfrm rot="10800000">
                <a:off x="2356445" y="4089028"/>
                <a:ext cx="153988" cy="15981"/>
              </a:xfrm>
              <a:custGeom>
                <a:avLst/>
                <a:gdLst>
                  <a:gd name="T0" fmla="*/ 1036803 w 21600"/>
                  <a:gd name="T1" fmla="*/ 5912 h 21600"/>
                  <a:gd name="T2" fmla="*/ 548896 w 21600"/>
                  <a:gd name="T3" fmla="*/ 11824 h 21600"/>
                  <a:gd name="T4" fmla="*/ 60989 w 21600"/>
                  <a:gd name="T5" fmla="*/ 5912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56" name="AutoShape 922"/>
              <p:cNvSpPr>
                <a:spLocks noChangeArrowheads="1"/>
              </p:cNvSpPr>
              <p:nvPr/>
            </p:nvSpPr>
            <p:spPr bwMode="auto">
              <a:xfrm>
                <a:off x="2356445" y="4152951"/>
                <a:ext cx="153988" cy="15981"/>
              </a:xfrm>
              <a:custGeom>
                <a:avLst/>
                <a:gdLst>
                  <a:gd name="T0" fmla="*/ 1036803 w 21600"/>
                  <a:gd name="T1" fmla="*/ 5912 h 21600"/>
                  <a:gd name="T2" fmla="*/ 548896 w 21600"/>
                  <a:gd name="T3" fmla="*/ 11824 h 21600"/>
                  <a:gd name="T4" fmla="*/ 60989 w 21600"/>
                  <a:gd name="T5" fmla="*/ 5912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257" name="Rectangle 923"/>
              <p:cNvSpPr>
                <a:spLocks noChangeArrowheads="1"/>
              </p:cNvSpPr>
              <p:nvPr/>
            </p:nvSpPr>
            <p:spPr bwMode="auto">
              <a:xfrm rot="5400000">
                <a:off x="2409467" y="4082784"/>
                <a:ext cx="47943" cy="92393"/>
              </a:xfrm>
              <a:prstGeom prst="rect">
                <a:avLst/>
              </a:prstGeom>
              <a:solidFill>
                <a:srgbClr val="C0C0C0"/>
              </a:solidFill>
              <a:ln w="3175">
                <a:solidFill>
                  <a:schemeClr val="tx1"/>
                </a:solidFill>
                <a:miter lim="800000"/>
                <a:headEnd/>
                <a:tailEnd/>
              </a:ln>
            </p:spPr>
            <p:txBody>
              <a:bodyPr wrap="none" anchor="ctr"/>
              <a:lstStyle/>
              <a:p>
                <a:endParaRPr lang="en-CA"/>
              </a:p>
            </p:txBody>
          </p:sp>
          <p:grpSp>
            <p:nvGrpSpPr>
              <p:cNvPr id="2258" name="Group 1529"/>
              <p:cNvGrpSpPr>
                <a:grpSpLocks/>
              </p:cNvGrpSpPr>
              <p:nvPr/>
            </p:nvGrpSpPr>
            <p:grpSpPr bwMode="auto">
              <a:xfrm>
                <a:off x="2232620" y="3964841"/>
                <a:ext cx="681037" cy="928520"/>
                <a:chOff x="2232620" y="3964841"/>
                <a:chExt cx="681037" cy="928520"/>
              </a:xfrm>
            </p:grpSpPr>
            <p:sp>
              <p:nvSpPr>
                <p:cNvPr id="2259" name="AutoShape 930"/>
                <p:cNvSpPr>
                  <a:spLocks noChangeArrowheads="1"/>
                </p:cNvSpPr>
                <p:nvPr/>
              </p:nvSpPr>
              <p:spPr bwMode="auto">
                <a:xfrm rot="5400000">
                  <a:off x="2084982" y="4426636"/>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260" name="Rectangle 931"/>
                <p:cNvSpPr>
                  <a:spLocks noChangeArrowheads="1"/>
                </p:cNvSpPr>
                <p:nvPr/>
              </p:nvSpPr>
              <p:spPr bwMode="auto">
                <a:xfrm rot="5400000">
                  <a:off x="2523926" y="4454417"/>
                  <a:ext cx="177800" cy="176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261" name="Rectangle 932"/>
                <p:cNvSpPr>
                  <a:spLocks noChangeArrowheads="1"/>
                </p:cNvSpPr>
                <p:nvPr/>
              </p:nvSpPr>
              <p:spPr bwMode="auto">
                <a:xfrm rot="5400000">
                  <a:off x="2718395" y="4498074"/>
                  <a:ext cx="53975" cy="8890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2262" name="AutoShape 933"/>
                <p:cNvSpPr>
                  <a:spLocks noChangeArrowheads="1"/>
                </p:cNvSpPr>
                <p:nvPr/>
              </p:nvSpPr>
              <p:spPr bwMode="auto">
                <a:xfrm rot="5400000">
                  <a:off x="2792214" y="4481405"/>
                  <a:ext cx="119062" cy="123825"/>
                </a:xfrm>
                <a:prstGeom prst="roundRect">
                  <a:avLst>
                    <a:gd name="adj" fmla="val 28083"/>
                  </a:avLst>
                </a:prstGeom>
                <a:solidFill>
                  <a:srgbClr val="009900"/>
                </a:solidFill>
                <a:ln w="3175" algn="ctr">
                  <a:solidFill>
                    <a:schemeClr val="tx1"/>
                  </a:solidFill>
                  <a:round/>
                  <a:headEnd/>
                  <a:tailEnd/>
                </a:ln>
              </p:spPr>
              <p:txBody>
                <a:bodyPr wrap="none" lIns="45720" rIns="45720" anchor="ctr"/>
                <a:lstStyle/>
                <a:p>
                  <a:endParaRPr lang="en-CA"/>
                </a:p>
              </p:txBody>
            </p:sp>
            <p:sp>
              <p:nvSpPr>
                <p:cNvPr id="2263" name="AutoShape 934"/>
                <p:cNvSpPr>
                  <a:spLocks noChangeArrowheads="1"/>
                </p:cNvSpPr>
                <p:nvPr/>
              </p:nvSpPr>
              <p:spPr bwMode="auto">
                <a:xfrm rot="5400000">
                  <a:off x="2644576" y="4500455"/>
                  <a:ext cx="376238" cy="85725"/>
                </a:xfrm>
                <a:prstGeom prst="roundRect">
                  <a:avLst>
                    <a:gd name="adj" fmla="val 50000"/>
                  </a:avLst>
                </a:prstGeom>
                <a:gradFill rotWithShape="1">
                  <a:gsLst>
                    <a:gs pos="0">
                      <a:srgbClr val="007600"/>
                    </a:gs>
                    <a:gs pos="50000">
                      <a:srgbClr val="00FF00"/>
                    </a:gs>
                    <a:gs pos="100000">
                      <a:srgbClr val="007600"/>
                    </a:gs>
                  </a:gsLst>
                  <a:lin ang="5400000" scaled="1"/>
                </a:gradFill>
                <a:ln w="3175" algn="ctr">
                  <a:solidFill>
                    <a:schemeClr val="tx1"/>
                  </a:solidFill>
                  <a:round/>
                  <a:headEnd/>
                  <a:tailEnd/>
                </a:ln>
              </p:spPr>
              <p:txBody>
                <a:bodyPr wrap="none" lIns="45720" rIns="45720" anchor="ctr"/>
                <a:lstStyle/>
                <a:p>
                  <a:endParaRPr lang="en-CA"/>
                </a:p>
              </p:txBody>
            </p:sp>
            <p:sp>
              <p:nvSpPr>
                <p:cNvPr id="2264" name="Oval 935"/>
                <p:cNvSpPr>
                  <a:spLocks noChangeArrowheads="1"/>
                </p:cNvSpPr>
                <p:nvPr/>
              </p:nvSpPr>
              <p:spPr bwMode="auto">
                <a:xfrm rot="5400000">
                  <a:off x="2231032" y="4339324"/>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265" name="Oval 936"/>
                <p:cNvSpPr>
                  <a:spLocks noChangeArrowheads="1"/>
                </p:cNvSpPr>
                <p:nvPr/>
              </p:nvSpPr>
              <p:spPr bwMode="auto">
                <a:xfrm rot="5400000">
                  <a:off x="2264369" y="4371073"/>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266" name="AutoShape 937"/>
                <p:cNvSpPr>
                  <a:spLocks noChangeArrowheads="1"/>
                </p:cNvSpPr>
                <p:nvPr/>
              </p:nvSpPr>
              <p:spPr bwMode="auto">
                <a:xfrm>
                  <a:off x="2375494" y="4409173"/>
                  <a:ext cx="115888" cy="261938"/>
                </a:xfrm>
                <a:prstGeom prst="flowChartCollate">
                  <a:avLst/>
                </a:prstGeom>
                <a:noFill/>
                <a:ln w="9525">
                  <a:solidFill>
                    <a:schemeClr val="tx1"/>
                  </a:solidFill>
                  <a:miter lim="800000"/>
                  <a:headEnd/>
                  <a:tailEnd/>
                </a:ln>
              </p:spPr>
              <p:txBody>
                <a:bodyPr wrap="none" lIns="45720" rIns="45720" anchor="ctr"/>
                <a:lstStyle/>
                <a:p>
                  <a:endParaRPr lang="en-CA"/>
                </a:p>
              </p:txBody>
            </p:sp>
            <p:grpSp>
              <p:nvGrpSpPr>
                <p:cNvPr id="2267" name="Group 1528"/>
                <p:cNvGrpSpPr>
                  <a:grpSpLocks/>
                </p:cNvGrpSpPr>
                <p:nvPr/>
              </p:nvGrpSpPr>
              <p:grpSpPr bwMode="auto">
                <a:xfrm>
                  <a:off x="2362059" y="3964841"/>
                  <a:ext cx="139701" cy="104775"/>
                  <a:chOff x="2362059" y="3964841"/>
                  <a:chExt cx="139701" cy="104775"/>
                </a:xfrm>
              </p:grpSpPr>
              <p:sp>
                <p:nvSpPr>
                  <p:cNvPr id="2268" name="AutoShape 788"/>
                  <p:cNvSpPr>
                    <a:spLocks noChangeArrowheads="1"/>
                  </p:cNvSpPr>
                  <p:nvPr/>
                </p:nvSpPr>
                <p:spPr bwMode="auto">
                  <a:xfrm rot="-5400000">
                    <a:off x="2402805" y="3941557"/>
                    <a:ext cx="58208" cy="104775"/>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269" name="Rectangle 789"/>
                  <p:cNvSpPr>
                    <a:spLocks noChangeArrowheads="1"/>
                  </p:cNvSpPr>
                  <p:nvPr/>
                </p:nvSpPr>
                <p:spPr bwMode="auto">
                  <a:xfrm rot="-5400000">
                    <a:off x="2396742" y="3966538"/>
                    <a:ext cx="69850" cy="113021"/>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270" name="AutoShape 790"/>
                  <p:cNvSpPr>
                    <a:spLocks noChangeArrowheads="1"/>
                  </p:cNvSpPr>
                  <p:nvPr/>
                </p:nvSpPr>
                <p:spPr bwMode="auto">
                  <a:xfrm rot="-5400000">
                    <a:off x="2396985" y="3988124"/>
                    <a:ext cx="69850" cy="6985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271" name="AutoShape 791"/>
                  <p:cNvSpPr>
                    <a:spLocks noChangeArrowheads="1"/>
                  </p:cNvSpPr>
                  <p:nvPr/>
                </p:nvSpPr>
                <p:spPr bwMode="auto">
                  <a:xfrm rot="-5400000">
                    <a:off x="2344597" y="4005586"/>
                    <a:ext cx="69850"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72" name="AutoShape 792"/>
                  <p:cNvSpPr>
                    <a:spLocks noChangeArrowheads="1"/>
                  </p:cNvSpPr>
                  <p:nvPr/>
                </p:nvSpPr>
                <p:spPr bwMode="auto">
                  <a:xfrm rot="-5400000">
                    <a:off x="2449372" y="4005586"/>
                    <a:ext cx="69850"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273" name="AutoShape 793"/>
                  <p:cNvSpPr>
                    <a:spLocks noChangeArrowheads="1"/>
                  </p:cNvSpPr>
                  <p:nvPr/>
                </p:nvSpPr>
                <p:spPr bwMode="auto">
                  <a:xfrm>
                    <a:off x="2362060" y="4057974"/>
                    <a:ext cx="139700" cy="11642"/>
                  </a:xfrm>
                  <a:custGeom>
                    <a:avLst/>
                    <a:gdLst>
                      <a:gd name="T0" fmla="*/ 853328 w 21600"/>
                      <a:gd name="T1" fmla="*/ 3137 h 21600"/>
                      <a:gd name="T2" fmla="*/ 451761 w 21600"/>
                      <a:gd name="T3" fmla="*/ 6275 h 21600"/>
                      <a:gd name="T4" fmla="*/ 50195 w 21600"/>
                      <a:gd name="T5" fmla="*/ 3137 h 21600"/>
                      <a:gd name="T6" fmla="*/ 451761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grpSp>
      </p:grpSp>
      <p:grpSp>
        <p:nvGrpSpPr>
          <p:cNvPr id="2298" name="Group 1745"/>
          <p:cNvGrpSpPr>
            <a:grpSpLocks/>
          </p:cNvGrpSpPr>
          <p:nvPr/>
        </p:nvGrpSpPr>
        <p:grpSpPr bwMode="auto">
          <a:xfrm>
            <a:off x="12058199" y="34258021"/>
            <a:ext cx="513789" cy="695969"/>
            <a:chOff x="458459" y="3120471"/>
            <a:chExt cx="399191" cy="540080"/>
          </a:xfrm>
          <a:effectLst>
            <a:outerShdw blurRad="63500" sx="102000" sy="102000" algn="ctr" rotWithShape="0">
              <a:prstClr val="black">
                <a:alpha val="40000"/>
              </a:prstClr>
            </a:outerShdw>
          </a:effectLst>
        </p:grpSpPr>
        <p:sp>
          <p:nvSpPr>
            <p:cNvPr id="2299" name="Rectangle 366"/>
            <p:cNvSpPr>
              <a:spLocks noChangeArrowheads="1"/>
            </p:cNvSpPr>
            <p:nvPr/>
          </p:nvSpPr>
          <p:spPr bwMode="auto">
            <a:xfrm rot="5400000">
              <a:off x="307203" y="3304907"/>
              <a:ext cx="461231" cy="9236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2300" name="AutoShape 370"/>
            <p:cNvSpPr>
              <a:spLocks noChangeArrowheads="1"/>
            </p:cNvSpPr>
            <p:nvPr/>
          </p:nvSpPr>
          <p:spPr bwMode="auto">
            <a:xfrm>
              <a:off x="479075" y="3516239"/>
              <a:ext cx="122047" cy="14843"/>
            </a:xfrm>
            <a:custGeom>
              <a:avLst/>
              <a:gdLst>
                <a:gd name="T0" fmla="*/ 651296 w 21600"/>
                <a:gd name="T1" fmla="*/ 5100 h 21600"/>
                <a:gd name="T2" fmla="*/ 344805 w 21600"/>
                <a:gd name="T3" fmla="*/ 10200 h 21600"/>
                <a:gd name="T4" fmla="*/ 38309 w 21600"/>
                <a:gd name="T5" fmla="*/ 5100 h 21600"/>
                <a:gd name="T6" fmla="*/ 344805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01" name="Rectangle 372"/>
            <p:cNvSpPr>
              <a:spLocks noChangeArrowheads="1"/>
            </p:cNvSpPr>
            <p:nvPr/>
          </p:nvSpPr>
          <p:spPr bwMode="auto">
            <a:xfrm rot="5400000">
              <a:off x="523606" y="3438723"/>
              <a:ext cx="31336" cy="122047"/>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302" name="Group 374"/>
            <p:cNvGrpSpPr>
              <a:grpSpLocks/>
            </p:cNvGrpSpPr>
            <p:nvPr/>
          </p:nvGrpSpPr>
          <p:grpSpPr bwMode="auto">
            <a:xfrm rot="5400000">
              <a:off x="482360" y="3526131"/>
              <a:ext cx="115450" cy="153385"/>
              <a:chOff x="3692" y="3885"/>
              <a:chExt cx="432" cy="576"/>
            </a:xfrm>
          </p:grpSpPr>
          <p:sp>
            <p:nvSpPr>
              <p:cNvPr id="2317"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318"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19"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20"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21"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22"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303" name="AutoShape 370"/>
            <p:cNvSpPr>
              <a:spLocks noChangeArrowheads="1"/>
            </p:cNvSpPr>
            <p:nvPr/>
          </p:nvSpPr>
          <p:spPr bwMode="auto">
            <a:xfrm rot="10800000">
              <a:off x="478440" y="3145400"/>
              <a:ext cx="122047" cy="14843"/>
            </a:xfrm>
            <a:custGeom>
              <a:avLst/>
              <a:gdLst>
                <a:gd name="T0" fmla="*/ 651296 w 21600"/>
                <a:gd name="T1" fmla="*/ 5100 h 21600"/>
                <a:gd name="T2" fmla="*/ 344805 w 21600"/>
                <a:gd name="T3" fmla="*/ 10200 h 21600"/>
                <a:gd name="T4" fmla="*/ 38309 w 21600"/>
                <a:gd name="T5" fmla="*/ 5100 h 21600"/>
                <a:gd name="T6" fmla="*/ 344805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04" name="Rectangle 372"/>
            <p:cNvSpPr>
              <a:spLocks noChangeArrowheads="1"/>
            </p:cNvSpPr>
            <p:nvPr/>
          </p:nvSpPr>
          <p:spPr bwMode="auto">
            <a:xfrm rot="-5400000">
              <a:off x="524620" y="3115714"/>
              <a:ext cx="31336" cy="122047"/>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2305" name="Rectangle 366"/>
            <p:cNvSpPr>
              <a:spLocks noChangeArrowheads="1"/>
            </p:cNvSpPr>
            <p:nvPr/>
          </p:nvSpPr>
          <p:spPr bwMode="auto">
            <a:xfrm>
              <a:off x="687584" y="3292375"/>
              <a:ext cx="78849" cy="9236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2306" name="Group 1521"/>
            <p:cNvGrpSpPr>
              <a:grpSpLocks/>
            </p:cNvGrpSpPr>
            <p:nvPr/>
          </p:nvGrpSpPr>
          <p:grpSpPr bwMode="auto">
            <a:xfrm rot="5400000">
              <a:off x="645706" y="3316793"/>
              <a:ext cx="122871" cy="47005"/>
              <a:chOff x="5898588" y="4089469"/>
              <a:chExt cx="118268" cy="45244"/>
            </a:xfrm>
          </p:grpSpPr>
          <p:sp>
            <p:nvSpPr>
              <p:cNvPr id="2315" name="AutoShape 370"/>
              <p:cNvSpPr>
                <a:spLocks noChangeArrowheads="1"/>
              </p:cNvSpPr>
              <p:nvPr/>
            </p:nvSpPr>
            <p:spPr bwMode="auto">
              <a:xfrm rot="10800000">
                <a:off x="5898588" y="4089469"/>
                <a:ext cx="117475" cy="14287"/>
              </a:xfrm>
              <a:custGeom>
                <a:avLst/>
                <a:gdLst>
                  <a:gd name="T0" fmla="*/ 603414 w 21600"/>
                  <a:gd name="T1" fmla="*/ 4725 h 21600"/>
                  <a:gd name="T2" fmla="*/ 319456 w 21600"/>
                  <a:gd name="T3" fmla="*/ 9450 h 21600"/>
                  <a:gd name="T4" fmla="*/ 35493 w 21600"/>
                  <a:gd name="T5" fmla="*/ 4725 h 21600"/>
                  <a:gd name="T6" fmla="*/ 31945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16" name="Rectangle 372"/>
              <p:cNvSpPr>
                <a:spLocks noChangeArrowheads="1"/>
              </p:cNvSpPr>
              <p:nvPr/>
            </p:nvSpPr>
            <p:spPr bwMode="auto">
              <a:xfrm rot="-5400000">
                <a:off x="5943038" y="4060894"/>
                <a:ext cx="30162" cy="117475"/>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sp>
          <p:nvSpPr>
            <p:cNvPr id="2307" name="Freeform 2306"/>
            <p:cNvSpPr/>
            <p:nvPr/>
          </p:nvSpPr>
          <p:spPr bwMode="auto">
            <a:xfrm rot="10800000">
              <a:off x="458459" y="3180833"/>
              <a:ext cx="236970" cy="314517"/>
            </a:xfrm>
            <a:custGeom>
              <a:avLst/>
              <a:gdLst>
                <a:gd name="connsiteX0" fmla="*/ 0 w 221456"/>
                <a:gd name="connsiteY0" fmla="*/ 104775 h 340518"/>
                <a:gd name="connsiteX1" fmla="*/ 0 w 221456"/>
                <a:gd name="connsiteY1" fmla="*/ 233362 h 340518"/>
                <a:gd name="connsiteX2" fmla="*/ 107156 w 221456"/>
                <a:gd name="connsiteY2" fmla="*/ 233362 h 340518"/>
                <a:gd name="connsiteX3" fmla="*/ 104775 w 221456"/>
                <a:gd name="connsiteY3" fmla="*/ 335756 h 340518"/>
                <a:gd name="connsiteX4" fmla="*/ 221456 w 221456"/>
                <a:gd name="connsiteY4" fmla="*/ 340518 h 340518"/>
                <a:gd name="connsiteX5" fmla="*/ 221456 w 221456"/>
                <a:gd name="connsiteY5" fmla="*/ 0 h 340518"/>
                <a:gd name="connsiteX6" fmla="*/ 104775 w 221456"/>
                <a:gd name="connsiteY6" fmla="*/ 4762 h 340518"/>
                <a:gd name="connsiteX7" fmla="*/ 107156 w 221456"/>
                <a:gd name="connsiteY7" fmla="*/ 109537 h 340518"/>
                <a:gd name="connsiteX8" fmla="*/ 0 w 221456"/>
                <a:gd name="connsiteY8" fmla="*/ 104775 h 340518"/>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21456 w 221456"/>
                <a:gd name="connsiteY5" fmla="*/ 60998 h 401516"/>
                <a:gd name="connsiteX6" fmla="*/ 67215 w 221456"/>
                <a:gd name="connsiteY6" fmla="*/ 0 h 401516"/>
                <a:gd name="connsiteX7" fmla="*/ 107156 w 221456"/>
                <a:gd name="connsiteY7" fmla="*/ 170535 h 401516"/>
                <a:gd name="connsiteX8" fmla="*/ 0 w 221456"/>
                <a:gd name="connsiteY8" fmla="*/ 165773 h 401516"/>
                <a:gd name="connsiteX0" fmla="*/ 0 w 221456"/>
                <a:gd name="connsiteY0" fmla="*/ 165773 h 401516"/>
                <a:gd name="connsiteX1" fmla="*/ 0 w 221456"/>
                <a:gd name="connsiteY1" fmla="*/ 294360 h 401516"/>
                <a:gd name="connsiteX2" fmla="*/ 107156 w 221456"/>
                <a:gd name="connsiteY2" fmla="*/ 294360 h 401516"/>
                <a:gd name="connsiteX3" fmla="*/ 104775 w 221456"/>
                <a:gd name="connsiteY3" fmla="*/ 396754 h 401516"/>
                <a:gd name="connsiteX4" fmla="*/ 221456 w 221456"/>
                <a:gd name="connsiteY4" fmla="*/ 401516 h 401516"/>
                <a:gd name="connsiteX5" fmla="*/ 219005 w 221456"/>
                <a:gd name="connsiteY5" fmla="*/ 0 h 401516"/>
                <a:gd name="connsiteX6" fmla="*/ 67215 w 221456"/>
                <a:gd name="connsiteY6" fmla="*/ 0 h 401516"/>
                <a:gd name="connsiteX7" fmla="*/ 107156 w 221456"/>
                <a:gd name="connsiteY7" fmla="*/ 170535 h 401516"/>
                <a:gd name="connsiteX8" fmla="*/ 0 w 221456"/>
                <a:gd name="connsiteY8" fmla="*/ 165773 h 401516"/>
                <a:gd name="connsiteX0" fmla="*/ 0 w 219005"/>
                <a:gd name="connsiteY0" fmla="*/ 165773 h 396754"/>
                <a:gd name="connsiteX1" fmla="*/ 0 w 219005"/>
                <a:gd name="connsiteY1" fmla="*/ 294360 h 396754"/>
                <a:gd name="connsiteX2" fmla="*/ 107156 w 219005"/>
                <a:gd name="connsiteY2" fmla="*/ 294360 h 396754"/>
                <a:gd name="connsiteX3" fmla="*/ 104775 w 219005"/>
                <a:gd name="connsiteY3" fmla="*/ 396754 h 396754"/>
                <a:gd name="connsiteX4" fmla="*/ 219005 w 219005"/>
                <a:gd name="connsiteY4" fmla="*/ 379475 h 396754"/>
                <a:gd name="connsiteX5" fmla="*/ 219005 w 219005"/>
                <a:gd name="connsiteY5" fmla="*/ 0 h 396754"/>
                <a:gd name="connsiteX6" fmla="*/ 67215 w 219005"/>
                <a:gd name="connsiteY6" fmla="*/ 0 h 396754"/>
                <a:gd name="connsiteX7" fmla="*/ 107156 w 219005"/>
                <a:gd name="connsiteY7" fmla="*/ 170535 h 396754"/>
                <a:gd name="connsiteX8" fmla="*/ 0 w 219005"/>
                <a:gd name="connsiteY8" fmla="*/ 165773 h 396754"/>
                <a:gd name="connsiteX0" fmla="*/ 0 w 219005"/>
                <a:gd name="connsiteY0" fmla="*/ 165773 h 379475"/>
                <a:gd name="connsiteX1" fmla="*/ 0 w 219005"/>
                <a:gd name="connsiteY1" fmla="*/ 294360 h 379475"/>
                <a:gd name="connsiteX2" fmla="*/ 107156 w 219005"/>
                <a:gd name="connsiteY2" fmla="*/ 294360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107156 w 219005"/>
                <a:gd name="connsiteY7" fmla="*/ 170535 h 379475"/>
                <a:gd name="connsiteX8" fmla="*/ 0 w 219005"/>
                <a:gd name="connsiteY8" fmla="*/ 165773 h 379475"/>
                <a:gd name="connsiteX0" fmla="*/ 0 w 219005"/>
                <a:gd name="connsiteY0" fmla="*/ 165773 h 379475"/>
                <a:gd name="connsiteX1" fmla="*/ 0 w 219005"/>
                <a:gd name="connsiteY1" fmla="*/ 294360 h 379475"/>
                <a:gd name="connsiteX2" fmla="*/ 67216 w 219005"/>
                <a:gd name="connsiteY2" fmla="*/ 303581 h 379475"/>
                <a:gd name="connsiteX3" fmla="*/ 67216 w 219005"/>
                <a:gd name="connsiteY3" fmla="*/ 379475 h 379475"/>
                <a:gd name="connsiteX4" fmla="*/ 219005 w 219005"/>
                <a:gd name="connsiteY4" fmla="*/ 379475 h 379475"/>
                <a:gd name="connsiteX5" fmla="*/ 219005 w 219005"/>
                <a:gd name="connsiteY5" fmla="*/ 0 h 379475"/>
                <a:gd name="connsiteX6" fmla="*/ 67215 w 219005"/>
                <a:gd name="connsiteY6" fmla="*/ 0 h 379475"/>
                <a:gd name="connsiteX7" fmla="*/ 67216 w 219005"/>
                <a:gd name="connsiteY7" fmla="*/ 151791 h 379475"/>
                <a:gd name="connsiteX8" fmla="*/ 0 w 219005"/>
                <a:gd name="connsiteY8" fmla="*/ 165773 h 379475"/>
                <a:gd name="connsiteX0" fmla="*/ 0 w 303579"/>
                <a:gd name="connsiteY0" fmla="*/ 151791 h 379475"/>
                <a:gd name="connsiteX1" fmla="*/ 84574 w 303579"/>
                <a:gd name="connsiteY1" fmla="*/ 294360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379475"/>
                <a:gd name="connsiteX1" fmla="*/ 0 w 303579"/>
                <a:gd name="connsiteY1" fmla="*/ 303581 h 379475"/>
                <a:gd name="connsiteX2" fmla="*/ 151790 w 303579"/>
                <a:gd name="connsiteY2" fmla="*/ 303581 h 379475"/>
                <a:gd name="connsiteX3" fmla="*/ 151790 w 303579"/>
                <a:gd name="connsiteY3" fmla="*/ 379475 h 379475"/>
                <a:gd name="connsiteX4" fmla="*/ 303579 w 303579"/>
                <a:gd name="connsiteY4" fmla="*/ 379475 h 379475"/>
                <a:gd name="connsiteX5" fmla="*/ 303579 w 303579"/>
                <a:gd name="connsiteY5" fmla="*/ 0 h 379475"/>
                <a:gd name="connsiteX6" fmla="*/ 151789 w 303579"/>
                <a:gd name="connsiteY6" fmla="*/ 0 h 379475"/>
                <a:gd name="connsiteX7" fmla="*/ 151790 w 303579"/>
                <a:gd name="connsiteY7" fmla="*/ 151791 h 379475"/>
                <a:gd name="connsiteX8" fmla="*/ 0 w 303579"/>
                <a:gd name="connsiteY8" fmla="*/ 151791 h 379475"/>
                <a:gd name="connsiteX0" fmla="*/ 0 w 303579"/>
                <a:gd name="connsiteY0" fmla="*/ 151791 h 455371"/>
                <a:gd name="connsiteX1" fmla="*/ 0 w 303579"/>
                <a:gd name="connsiteY1" fmla="*/ 303581 h 455371"/>
                <a:gd name="connsiteX2" fmla="*/ 151790 w 303579"/>
                <a:gd name="connsiteY2" fmla="*/ 303581 h 455371"/>
                <a:gd name="connsiteX3" fmla="*/ 151790 w 303579"/>
                <a:gd name="connsiteY3" fmla="*/ 455371 h 455371"/>
                <a:gd name="connsiteX4" fmla="*/ 303579 w 303579"/>
                <a:gd name="connsiteY4" fmla="*/ 379475 h 455371"/>
                <a:gd name="connsiteX5" fmla="*/ 303579 w 303579"/>
                <a:gd name="connsiteY5" fmla="*/ 0 h 455371"/>
                <a:gd name="connsiteX6" fmla="*/ 151789 w 303579"/>
                <a:gd name="connsiteY6" fmla="*/ 0 h 455371"/>
                <a:gd name="connsiteX7" fmla="*/ 151790 w 303579"/>
                <a:gd name="connsiteY7" fmla="*/ 151791 h 455371"/>
                <a:gd name="connsiteX8" fmla="*/ 0 w 303579"/>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0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89 w 303580"/>
                <a:gd name="connsiteY6" fmla="*/ 1 h 455371"/>
                <a:gd name="connsiteX7" fmla="*/ 151790 w 303580"/>
                <a:gd name="connsiteY7" fmla="*/ 151791 h 455371"/>
                <a:gd name="connsiteX8" fmla="*/ 0 w 303580"/>
                <a:gd name="connsiteY8" fmla="*/ 151791 h 455371"/>
                <a:gd name="connsiteX0" fmla="*/ 0 w 303580"/>
                <a:gd name="connsiteY0" fmla="*/ 151791 h 455371"/>
                <a:gd name="connsiteX1" fmla="*/ 0 w 303580"/>
                <a:gd name="connsiteY1" fmla="*/ 303581 h 455371"/>
                <a:gd name="connsiteX2" fmla="*/ 151790 w 303580"/>
                <a:gd name="connsiteY2" fmla="*/ 303581 h 455371"/>
                <a:gd name="connsiteX3" fmla="*/ 151790 w 303580"/>
                <a:gd name="connsiteY3" fmla="*/ 455371 h 455371"/>
                <a:gd name="connsiteX4" fmla="*/ 303580 w 303580"/>
                <a:gd name="connsiteY4" fmla="*/ 455371 h 455371"/>
                <a:gd name="connsiteX5" fmla="*/ 303579 w 303580"/>
                <a:gd name="connsiteY5" fmla="*/ 0 h 455371"/>
                <a:gd name="connsiteX6" fmla="*/ 151790 w 303580"/>
                <a:gd name="connsiteY6" fmla="*/ 75895 h 455371"/>
                <a:gd name="connsiteX7" fmla="*/ 151790 w 303580"/>
                <a:gd name="connsiteY7" fmla="*/ 151791 h 455371"/>
                <a:gd name="connsiteX8" fmla="*/ 0 w 303580"/>
                <a:gd name="connsiteY8" fmla="*/ 151791 h 455371"/>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79476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79476"/>
                <a:gd name="connsiteX1" fmla="*/ 0 w 303580"/>
                <a:gd name="connsiteY1" fmla="*/ 227686 h 379476"/>
                <a:gd name="connsiteX2" fmla="*/ 151790 w 303580"/>
                <a:gd name="connsiteY2" fmla="*/ 227686 h 379476"/>
                <a:gd name="connsiteX3" fmla="*/ 151790 w 303580"/>
                <a:gd name="connsiteY3" fmla="*/ 303579 h 379476"/>
                <a:gd name="connsiteX4" fmla="*/ 303580 w 303580"/>
                <a:gd name="connsiteY4" fmla="*/ 379476 h 379476"/>
                <a:gd name="connsiteX5" fmla="*/ 303580 w 303580"/>
                <a:gd name="connsiteY5" fmla="*/ 0 h 379476"/>
                <a:gd name="connsiteX6" fmla="*/ 151790 w 303580"/>
                <a:gd name="connsiteY6" fmla="*/ 0 h 379476"/>
                <a:gd name="connsiteX7" fmla="*/ 151790 w 303580"/>
                <a:gd name="connsiteY7" fmla="*/ 75896 h 379476"/>
                <a:gd name="connsiteX8" fmla="*/ 0 w 303580"/>
                <a:gd name="connsiteY8" fmla="*/ 75896 h 379476"/>
                <a:gd name="connsiteX0" fmla="*/ 0 w 303580"/>
                <a:gd name="connsiteY0" fmla="*/ 75896 h 303579"/>
                <a:gd name="connsiteX1" fmla="*/ 0 w 303580"/>
                <a:gd name="connsiteY1" fmla="*/ 227686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303580"/>
                <a:gd name="connsiteY0" fmla="*/ 75896 h 303579"/>
                <a:gd name="connsiteX1" fmla="*/ 75895 w 303580"/>
                <a:gd name="connsiteY1" fmla="*/ 227685 h 303579"/>
                <a:gd name="connsiteX2" fmla="*/ 151790 w 303580"/>
                <a:gd name="connsiteY2" fmla="*/ 227686 h 303579"/>
                <a:gd name="connsiteX3" fmla="*/ 151790 w 303580"/>
                <a:gd name="connsiteY3" fmla="*/ 303579 h 303579"/>
                <a:gd name="connsiteX4" fmla="*/ 303580 w 303580"/>
                <a:gd name="connsiteY4" fmla="*/ 303579 h 303579"/>
                <a:gd name="connsiteX5" fmla="*/ 303580 w 303580"/>
                <a:gd name="connsiteY5" fmla="*/ 0 h 303579"/>
                <a:gd name="connsiteX6" fmla="*/ 151790 w 303580"/>
                <a:gd name="connsiteY6" fmla="*/ 0 h 303579"/>
                <a:gd name="connsiteX7" fmla="*/ 151790 w 303580"/>
                <a:gd name="connsiteY7" fmla="*/ 75896 h 303579"/>
                <a:gd name="connsiteX8" fmla="*/ 0 w 303580"/>
                <a:gd name="connsiteY8" fmla="*/ 75896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 name="connsiteX0" fmla="*/ 0 w 227685"/>
                <a:gd name="connsiteY0" fmla="*/ 75895 h 303579"/>
                <a:gd name="connsiteX1" fmla="*/ 0 w 227685"/>
                <a:gd name="connsiteY1" fmla="*/ 227685 h 303579"/>
                <a:gd name="connsiteX2" fmla="*/ 75895 w 227685"/>
                <a:gd name="connsiteY2" fmla="*/ 227686 h 303579"/>
                <a:gd name="connsiteX3" fmla="*/ 75895 w 227685"/>
                <a:gd name="connsiteY3" fmla="*/ 303579 h 303579"/>
                <a:gd name="connsiteX4" fmla="*/ 227685 w 227685"/>
                <a:gd name="connsiteY4" fmla="*/ 303579 h 303579"/>
                <a:gd name="connsiteX5" fmla="*/ 227685 w 227685"/>
                <a:gd name="connsiteY5" fmla="*/ 0 h 303579"/>
                <a:gd name="connsiteX6" fmla="*/ 75895 w 227685"/>
                <a:gd name="connsiteY6" fmla="*/ 0 h 303579"/>
                <a:gd name="connsiteX7" fmla="*/ 75895 w 227685"/>
                <a:gd name="connsiteY7" fmla="*/ 75896 h 303579"/>
                <a:gd name="connsiteX8" fmla="*/ 0 w 227685"/>
                <a:gd name="connsiteY8" fmla="*/ 75895 h 3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85" h="303579">
                  <a:moveTo>
                    <a:pt x="0" y="75895"/>
                  </a:moveTo>
                  <a:lnTo>
                    <a:pt x="0" y="227685"/>
                  </a:lnTo>
                  <a:lnTo>
                    <a:pt x="75895" y="227686"/>
                  </a:lnTo>
                  <a:cubicBezTo>
                    <a:pt x="75101" y="261817"/>
                    <a:pt x="76689" y="269448"/>
                    <a:pt x="75895" y="303579"/>
                  </a:cubicBezTo>
                  <a:lnTo>
                    <a:pt x="227685" y="303579"/>
                  </a:lnTo>
                  <a:lnTo>
                    <a:pt x="227685" y="0"/>
                  </a:lnTo>
                  <a:lnTo>
                    <a:pt x="75895" y="0"/>
                  </a:lnTo>
                  <a:cubicBezTo>
                    <a:pt x="76689" y="34925"/>
                    <a:pt x="75101" y="40971"/>
                    <a:pt x="75895" y="75896"/>
                  </a:cubicBezTo>
                  <a:cubicBezTo>
                    <a:pt x="25298" y="75896"/>
                    <a:pt x="31769" y="76850"/>
                    <a:pt x="0" y="75895"/>
                  </a:cubicBezTo>
                  <a:close/>
                </a:path>
              </a:pathLst>
            </a:custGeom>
            <a:solidFill>
              <a:schemeClr val="bg1">
                <a:lumMod val="75000"/>
              </a:schemeClr>
            </a:solidFill>
            <a:ln w="3175" cap="flat" cmpd="sng" algn="ctr">
              <a:solidFill>
                <a:schemeClr val="tx1"/>
              </a:solidFill>
              <a:prstDash val="solid"/>
              <a:round/>
              <a:headEnd type="none" w="med" len="med"/>
              <a:tailEnd type="none" w="med" len="med"/>
            </a:ln>
            <a:effectLst/>
          </p:spPr>
          <p:txBody>
            <a:bodyPr/>
            <a:lstStyle/>
            <a:p>
              <a:pPr defTabSz="1358900">
                <a:defRPr/>
              </a:pPr>
              <a:endParaRPr lang="en-CA">
                <a:ln w="3175">
                  <a:solidFill>
                    <a:schemeClr val="tx1"/>
                  </a:solidFill>
                </a:ln>
                <a:cs typeface="+mn-cs"/>
              </a:endParaRPr>
            </a:p>
          </p:txBody>
        </p:sp>
        <p:grpSp>
          <p:nvGrpSpPr>
            <p:cNvPr id="2308" name="Group 374"/>
            <p:cNvGrpSpPr>
              <a:grpSpLocks/>
            </p:cNvGrpSpPr>
            <p:nvPr/>
          </p:nvGrpSpPr>
          <p:grpSpPr bwMode="auto">
            <a:xfrm>
              <a:off x="742200" y="3262372"/>
              <a:ext cx="115450" cy="153385"/>
              <a:chOff x="3692" y="3885"/>
              <a:chExt cx="432" cy="576"/>
            </a:xfrm>
          </p:grpSpPr>
          <p:sp>
            <p:nvSpPr>
              <p:cNvPr id="2309"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310"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11"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12"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13"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14"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grpSp>
        <p:nvGrpSpPr>
          <p:cNvPr id="2323" name="Group 1135"/>
          <p:cNvGrpSpPr>
            <a:grpSpLocks/>
          </p:cNvGrpSpPr>
          <p:nvPr/>
        </p:nvGrpSpPr>
        <p:grpSpPr bwMode="auto">
          <a:xfrm>
            <a:off x="11896488" y="32233569"/>
            <a:ext cx="1023484" cy="2036734"/>
            <a:chOff x="3330575" y="2029619"/>
            <a:chExt cx="793750" cy="1578769"/>
          </a:xfrm>
          <a:effectLst>
            <a:outerShdw blurRad="63500" sx="102000" sy="102000" algn="ctr" rotWithShape="0">
              <a:prstClr val="black">
                <a:alpha val="40000"/>
              </a:prstClr>
            </a:outerShdw>
          </a:effectLst>
        </p:grpSpPr>
        <p:sp>
          <p:nvSpPr>
            <p:cNvPr id="2324" name="Rectangle 281"/>
            <p:cNvSpPr>
              <a:spLocks noChangeArrowheads="1"/>
            </p:cNvSpPr>
            <p:nvPr/>
          </p:nvSpPr>
          <p:spPr bwMode="auto">
            <a:xfrm>
              <a:off x="3417888" y="2319338"/>
              <a:ext cx="230188" cy="419100"/>
            </a:xfrm>
            <a:prstGeom prst="rect">
              <a:avLst/>
            </a:prstGeom>
            <a:gradFill rotWithShape="1">
              <a:gsLst>
                <a:gs pos="0">
                  <a:srgbClr val="333333"/>
                </a:gs>
                <a:gs pos="50000">
                  <a:srgbClr val="696969"/>
                </a:gs>
                <a:gs pos="100000">
                  <a:srgbClr val="333333"/>
                </a:gs>
              </a:gsLst>
              <a:lin ang="0" scaled="1"/>
            </a:gradFill>
            <a:ln w="3175" algn="ctr">
              <a:solidFill>
                <a:schemeClr val="tx1"/>
              </a:solidFill>
              <a:miter lim="800000"/>
              <a:headEnd/>
              <a:tailEnd/>
            </a:ln>
          </p:spPr>
          <p:txBody>
            <a:bodyPr wrap="none" lIns="45720" rIns="45720" anchor="ctr"/>
            <a:lstStyle/>
            <a:p>
              <a:endParaRPr lang="en-CA"/>
            </a:p>
          </p:txBody>
        </p:sp>
        <p:grpSp>
          <p:nvGrpSpPr>
            <p:cNvPr id="2325" name="Group 282"/>
            <p:cNvGrpSpPr>
              <a:grpSpLocks/>
            </p:cNvGrpSpPr>
            <p:nvPr/>
          </p:nvGrpSpPr>
          <p:grpSpPr bwMode="auto">
            <a:xfrm rot="-5400000">
              <a:off x="3421063" y="3355978"/>
              <a:ext cx="230188" cy="160338"/>
              <a:chOff x="1772" y="3693"/>
              <a:chExt cx="720" cy="480"/>
            </a:xfrm>
          </p:grpSpPr>
          <p:sp>
            <p:nvSpPr>
              <p:cNvPr id="2365" name="Rectangle 283"/>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366" name="Rectangle 284"/>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367" name="AutoShape 285"/>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68" name="AutoShape 286"/>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69" name="Rectangle 287"/>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2326" name="Group 288"/>
            <p:cNvGrpSpPr>
              <a:grpSpLocks/>
            </p:cNvGrpSpPr>
            <p:nvPr/>
          </p:nvGrpSpPr>
          <p:grpSpPr bwMode="auto">
            <a:xfrm>
              <a:off x="3830638" y="2938463"/>
              <a:ext cx="239713" cy="153988"/>
              <a:chOff x="1772" y="3693"/>
              <a:chExt cx="720" cy="480"/>
            </a:xfrm>
          </p:grpSpPr>
          <p:sp>
            <p:nvSpPr>
              <p:cNvPr id="2360" name="Rectangle 28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361" name="Rectangle 29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362" name="AutoShape 29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63" name="AutoShape 29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64" name="Rectangle 29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327" name="AutoShape 294"/>
            <p:cNvSpPr>
              <a:spLocks noChangeArrowheads="1"/>
            </p:cNvSpPr>
            <p:nvPr/>
          </p:nvSpPr>
          <p:spPr bwMode="auto">
            <a:xfrm>
              <a:off x="3470275" y="2897188"/>
              <a:ext cx="41592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328" name="Rectangle 295"/>
            <p:cNvSpPr>
              <a:spLocks noChangeArrowheads="1"/>
            </p:cNvSpPr>
            <p:nvPr/>
          </p:nvSpPr>
          <p:spPr bwMode="auto">
            <a:xfrm>
              <a:off x="3392488" y="2767013"/>
              <a:ext cx="288925" cy="15716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329" name="AutoShape 296"/>
            <p:cNvSpPr>
              <a:spLocks noChangeArrowheads="1"/>
            </p:cNvSpPr>
            <p:nvPr/>
          </p:nvSpPr>
          <p:spPr bwMode="auto">
            <a:xfrm rot="5400000">
              <a:off x="3355975" y="3081338"/>
              <a:ext cx="355600" cy="234950"/>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330" name="Oval 297"/>
            <p:cNvSpPr>
              <a:spLocks noChangeArrowheads="1"/>
            </p:cNvSpPr>
            <p:nvPr/>
          </p:nvSpPr>
          <p:spPr bwMode="auto">
            <a:xfrm>
              <a:off x="3330575" y="2808288"/>
              <a:ext cx="409575" cy="407988"/>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331" name="Oval 298"/>
            <p:cNvSpPr>
              <a:spLocks noChangeArrowheads="1"/>
            </p:cNvSpPr>
            <p:nvPr/>
          </p:nvSpPr>
          <p:spPr bwMode="auto">
            <a:xfrm>
              <a:off x="3363913" y="2841626"/>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332" name="AutoShape 299"/>
            <p:cNvSpPr>
              <a:spLocks noChangeArrowheads="1"/>
            </p:cNvSpPr>
            <p:nvPr/>
          </p:nvSpPr>
          <p:spPr bwMode="auto">
            <a:xfrm>
              <a:off x="3475038" y="3017838"/>
              <a:ext cx="114300" cy="134938"/>
            </a:xfrm>
            <a:prstGeom prst="triangle">
              <a:avLst>
                <a:gd name="adj" fmla="val 50000"/>
              </a:avLst>
            </a:prstGeom>
            <a:noFill/>
            <a:ln w="9525" algn="ctr">
              <a:solidFill>
                <a:schemeClr val="tx1"/>
              </a:solidFill>
              <a:miter lim="800000"/>
              <a:headEnd/>
              <a:tailEnd/>
            </a:ln>
          </p:spPr>
          <p:txBody>
            <a:bodyPr wrap="none" lIns="45720" rIns="45720" anchor="ctr"/>
            <a:lstStyle/>
            <a:p>
              <a:endParaRPr lang="en-CA"/>
            </a:p>
          </p:txBody>
        </p:sp>
        <p:sp>
          <p:nvSpPr>
            <p:cNvPr id="2333" name="AutoShape 300"/>
            <p:cNvSpPr>
              <a:spLocks noChangeArrowheads="1"/>
            </p:cNvSpPr>
            <p:nvPr/>
          </p:nvSpPr>
          <p:spPr bwMode="auto">
            <a:xfrm>
              <a:off x="4060825" y="2957513"/>
              <a:ext cx="63500" cy="114300"/>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334" name="Rectangle 301"/>
            <p:cNvSpPr>
              <a:spLocks noChangeArrowheads="1"/>
            </p:cNvSpPr>
            <p:nvPr/>
          </p:nvSpPr>
          <p:spPr bwMode="auto">
            <a:xfrm>
              <a:off x="4022725" y="2952751"/>
              <a:ext cx="76200" cy="12382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35" name="AutoShape 302"/>
            <p:cNvSpPr>
              <a:spLocks noChangeArrowheads="1"/>
            </p:cNvSpPr>
            <p:nvPr/>
          </p:nvSpPr>
          <p:spPr bwMode="auto">
            <a:xfrm>
              <a:off x="4022725" y="2976563"/>
              <a:ext cx="76200" cy="7620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36" name="AutoShape 303"/>
            <p:cNvSpPr>
              <a:spLocks noChangeArrowheads="1"/>
            </p:cNvSpPr>
            <p:nvPr/>
          </p:nvSpPr>
          <p:spPr bwMode="auto">
            <a:xfrm>
              <a:off x="4022725" y="2938463"/>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37" name="AutoShape 304"/>
            <p:cNvSpPr>
              <a:spLocks noChangeArrowheads="1"/>
            </p:cNvSpPr>
            <p:nvPr/>
          </p:nvSpPr>
          <p:spPr bwMode="auto">
            <a:xfrm>
              <a:off x="4022725" y="3052763"/>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38" name="AutoShape 305"/>
            <p:cNvSpPr>
              <a:spLocks noChangeArrowheads="1"/>
            </p:cNvSpPr>
            <p:nvPr/>
          </p:nvSpPr>
          <p:spPr bwMode="auto">
            <a:xfrm rot="5400000">
              <a:off x="3940175" y="3008313"/>
              <a:ext cx="152400" cy="12700"/>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2339" name="AutoShape 306"/>
            <p:cNvSpPr>
              <a:spLocks noChangeArrowheads="1"/>
            </p:cNvSpPr>
            <p:nvPr/>
          </p:nvSpPr>
          <p:spPr bwMode="auto">
            <a:xfrm rot="-5400000">
              <a:off x="3541713" y="2947988"/>
              <a:ext cx="114300" cy="134938"/>
            </a:xfrm>
            <a:prstGeom prst="triangle">
              <a:avLst>
                <a:gd name="adj" fmla="val 50000"/>
              </a:avLst>
            </a:prstGeom>
            <a:noFill/>
            <a:ln w="9525" algn="ctr">
              <a:solidFill>
                <a:schemeClr val="tx1"/>
              </a:solidFill>
              <a:miter lim="800000"/>
              <a:headEnd/>
              <a:tailEnd/>
            </a:ln>
          </p:spPr>
          <p:txBody>
            <a:bodyPr wrap="none" lIns="45720" rIns="45720" anchor="ctr"/>
            <a:lstStyle/>
            <a:p>
              <a:endParaRPr lang="en-CA"/>
            </a:p>
          </p:txBody>
        </p:sp>
        <p:sp>
          <p:nvSpPr>
            <p:cNvPr id="2340" name="Line 307"/>
            <p:cNvSpPr>
              <a:spLocks noChangeShapeType="1"/>
            </p:cNvSpPr>
            <p:nvPr/>
          </p:nvSpPr>
          <p:spPr bwMode="auto">
            <a:xfrm flipV="1">
              <a:off x="3533775" y="2881313"/>
              <a:ext cx="0" cy="131763"/>
            </a:xfrm>
            <a:prstGeom prst="line">
              <a:avLst/>
            </a:prstGeom>
            <a:noFill/>
            <a:ln w="9525">
              <a:solidFill>
                <a:schemeClr val="tx1"/>
              </a:solidFill>
              <a:round/>
              <a:headEnd/>
              <a:tailEnd/>
            </a:ln>
          </p:spPr>
          <p:txBody>
            <a:bodyPr/>
            <a:lstStyle/>
            <a:p>
              <a:endParaRPr lang="en-CA"/>
            </a:p>
          </p:txBody>
        </p:sp>
        <p:sp>
          <p:nvSpPr>
            <p:cNvPr id="2341" name="Line 308"/>
            <p:cNvSpPr>
              <a:spLocks noChangeShapeType="1"/>
            </p:cNvSpPr>
            <p:nvPr/>
          </p:nvSpPr>
          <p:spPr bwMode="auto">
            <a:xfrm flipV="1">
              <a:off x="3476625" y="2881313"/>
              <a:ext cx="114300" cy="58738"/>
            </a:xfrm>
            <a:prstGeom prst="line">
              <a:avLst/>
            </a:prstGeom>
            <a:noFill/>
            <a:ln w="9525">
              <a:solidFill>
                <a:schemeClr val="tx1"/>
              </a:solidFill>
              <a:round/>
              <a:headEnd/>
              <a:tailEnd/>
            </a:ln>
          </p:spPr>
          <p:txBody>
            <a:bodyPr/>
            <a:lstStyle/>
            <a:p>
              <a:endParaRPr lang="en-CA"/>
            </a:p>
          </p:txBody>
        </p:sp>
        <p:sp>
          <p:nvSpPr>
            <p:cNvPr id="2342" name="Line 309"/>
            <p:cNvSpPr>
              <a:spLocks noChangeShapeType="1"/>
            </p:cNvSpPr>
            <p:nvPr/>
          </p:nvSpPr>
          <p:spPr bwMode="auto">
            <a:xfrm flipV="1">
              <a:off x="3476625" y="2940051"/>
              <a:ext cx="114300" cy="58738"/>
            </a:xfrm>
            <a:prstGeom prst="line">
              <a:avLst/>
            </a:prstGeom>
            <a:noFill/>
            <a:ln w="9525">
              <a:solidFill>
                <a:schemeClr val="tx1"/>
              </a:solidFill>
              <a:round/>
              <a:headEnd/>
              <a:tailEnd/>
            </a:ln>
          </p:spPr>
          <p:txBody>
            <a:bodyPr/>
            <a:lstStyle/>
            <a:p>
              <a:endParaRPr lang="en-CA"/>
            </a:p>
          </p:txBody>
        </p:sp>
        <p:sp>
          <p:nvSpPr>
            <p:cNvPr id="2343" name="Line 310"/>
            <p:cNvSpPr>
              <a:spLocks noChangeShapeType="1"/>
            </p:cNvSpPr>
            <p:nvPr/>
          </p:nvSpPr>
          <p:spPr bwMode="auto">
            <a:xfrm flipV="1">
              <a:off x="3476625" y="2909888"/>
              <a:ext cx="114300" cy="58738"/>
            </a:xfrm>
            <a:prstGeom prst="line">
              <a:avLst/>
            </a:prstGeom>
            <a:noFill/>
            <a:ln w="9525">
              <a:solidFill>
                <a:schemeClr val="tx1"/>
              </a:solidFill>
              <a:round/>
              <a:headEnd/>
              <a:tailEnd/>
            </a:ln>
          </p:spPr>
          <p:txBody>
            <a:bodyPr/>
            <a:lstStyle/>
            <a:p>
              <a:endParaRPr lang="en-CA"/>
            </a:p>
          </p:txBody>
        </p:sp>
        <p:grpSp>
          <p:nvGrpSpPr>
            <p:cNvPr id="2344" name="Group 311"/>
            <p:cNvGrpSpPr>
              <a:grpSpLocks/>
            </p:cNvGrpSpPr>
            <p:nvPr/>
          </p:nvGrpSpPr>
          <p:grpSpPr bwMode="auto">
            <a:xfrm rot="-5400000">
              <a:off x="3506788" y="2593978"/>
              <a:ext cx="60325" cy="288925"/>
              <a:chOff x="1477" y="2587"/>
              <a:chExt cx="341" cy="1306"/>
            </a:xfrm>
          </p:grpSpPr>
          <p:sp>
            <p:nvSpPr>
              <p:cNvPr id="2356" name="Rectangle 312"/>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57" name="AutoShape 313"/>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58" name="AutoShape 314"/>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59" name="AutoShape 315"/>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sp>
          <p:nvSpPr>
            <p:cNvPr id="2345" name="Rectangle 316"/>
            <p:cNvSpPr>
              <a:spLocks noChangeArrowheads="1"/>
            </p:cNvSpPr>
            <p:nvPr/>
          </p:nvSpPr>
          <p:spPr bwMode="auto">
            <a:xfrm rot="-5400000">
              <a:off x="3425825" y="2047876"/>
              <a:ext cx="214313" cy="185738"/>
            </a:xfrm>
            <a:prstGeom prst="rect">
              <a:avLst/>
            </a:prstGeom>
            <a:solidFill>
              <a:srgbClr val="292929"/>
            </a:solidFill>
            <a:ln w="3175">
              <a:solidFill>
                <a:schemeClr val="tx1"/>
              </a:solidFill>
              <a:miter lim="800000"/>
              <a:headEnd/>
              <a:tailEnd/>
            </a:ln>
          </p:spPr>
          <p:txBody>
            <a:bodyPr wrap="none" anchor="ctr"/>
            <a:lstStyle/>
            <a:p>
              <a:endParaRPr lang="en-CA"/>
            </a:p>
          </p:txBody>
        </p:sp>
        <p:sp>
          <p:nvSpPr>
            <p:cNvPr id="2346" name="AutoShape 317"/>
            <p:cNvSpPr>
              <a:spLocks noChangeArrowheads="1"/>
            </p:cNvSpPr>
            <p:nvPr/>
          </p:nvSpPr>
          <p:spPr bwMode="auto">
            <a:xfrm rot="-5400000">
              <a:off x="3389313" y="2116138"/>
              <a:ext cx="288925" cy="115888"/>
            </a:xfrm>
            <a:prstGeom prst="flowChartDelay">
              <a:avLst/>
            </a:prstGeom>
            <a:solidFill>
              <a:srgbClr val="333333"/>
            </a:solidFill>
            <a:ln w="3175">
              <a:solidFill>
                <a:schemeClr val="tx1"/>
              </a:solidFill>
              <a:miter lim="800000"/>
              <a:headEnd/>
              <a:tailEnd/>
            </a:ln>
          </p:spPr>
          <p:txBody>
            <a:bodyPr wrap="none" anchor="ctr"/>
            <a:lstStyle/>
            <a:p>
              <a:endParaRPr lang="en-CA"/>
            </a:p>
          </p:txBody>
        </p:sp>
        <p:sp>
          <p:nvSpPr>
            <p:cNvPr id="2347" name="AutoShape 318"/>
            <p:cNvSpPr>
              <a:spLocks noChangeArrowheads="1"/>
            </p:cNvSpPr>
            <p:nvPr/>
          </p:nvSpPr>
          <p:spPr bwMode="auto">
            <a:xfrm rot="-5400000">
              <a:off x="3302000" y="2147888"/>
              <a:ext cx="288925" cy="57150"/>
            </a:xfrm>
            <a:prstGeom prst="flowChartDelay">
              <a:avLst/>
            </a:prstGeom>
            <a:solidFill>
              <a:srgbClr val="292929"/>
            </a:solidFill>
            <a:ln w="3175">
              <a:solidFill>
                <a:schemeClr val="tx1"/>
              </a:solidFill>
              <a:miter lim="800000"/>
              <a:headEnd/>
              <a:tailEnd/>
            </a:ln>
          </p:spPr>
          <p:txBody>
            <a:bodyPr wrap="none" anchor="ctr"/>
            <a:lstStyle/>
            <a:p>
              <a:endParaRPr lang="en-CA"/>
            </a:p>
          </p:txBody>
        </p:sp>
        <p:sp>
          <p:nvSpPr>
            <p:cNvPr id="2348" name="AutoShape 319"/>
            <p:cNvSpPr>
              <a:spLocks noChangeArrowheads="1"/>
            </p:cNvSpPr>
            <p:nvPr/>
          </p:nvSpPr>
          <p:spPr bwMode="auto">
            <a:xfrm rot="-5400000">
              <a:off x="3475038" y="2147888"/>
              <a:ext cx="288925" cy="57150"/>
            </a:xfrm>
            <a:prstGeom prst="flowChartDelay">
              <a:avLst/>
            </a:prstGeom>
            <a:solidFill>
              <a:srgbClr val="292929"/>
            </a:solidFill>
            <a:ln w="3175">
              <a:solidFill>
                <a:schemeClr val="tx1"/>
              </a:solidFill>
              <a:miter lim="800000"/>
              <a:headEnd/>
              <a:tailEnd/>
            </a:ln>
          </p:spPr>
          <p:txBody>
            <a:bodyPr wrap="none" anchor="ctr"/>
            <a:lstStyle/>
            <a:p>
              <a:endParaRPr lang="en-CA"/>
            </a:p>
          </p:txBody>
        </p:sp>
        <p:grpSp>
          <p:nvGrpSpPr>
            <p:cNvPr id="2349" name="Group 320"/>
            <p:cNvGrpSpPr>
              <a:grpSpLocks/>
            </p:cNvGrpSpPr>
            <p:nvPr/>
          </p:nvGrpSpPr>
          <p:grpSpPr bwMode="auto">
            <a:xfrm rot="5400000">
              <a:off x="3476533" y="3475038"/>
              <a:ext cx="114300" cy="152402"/>
              <a:chOff x="1579" y="4356"/>
              <a:chExt cx="72" cy="96"/>
            </a:xfrm>
          </p:grpSpPr>
          <p:sp>
            <p:nvSpPr>
              <p:cNvPr id="2350" name="AutoShape 321"/>
              <p:cNvSpPr>
                <a:spLocks noChangeArrowheads="1"/>
              </p:cNvSpPr>
              <p:nvPr/>
            </p:nvSpPr>
            <p:spPr bwMode="auto">
              <a:xfrm>
                <a:off x="1611" y="4368"/>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351" name="Rectangle 322"/>
              <p:cNvSpPr>
                <a:spLocks noChangeArrowheads="1"/>
              </p:cNvSpPr>
              <p:nvPr/>
            </p:nvSpPr>
            <p:spPr bwMode="auto">
              <a:xfrm>
                <a:off x="1587" y="4365"/>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52" name="AutoShape 323"/>
              <p:cNvSpPr>
                <a:spLocks noChangeArrowheads="1"/>
              </p:cNvSpPr>
              <p:nvPr/>
            </p:nvSpPr>
            <p:spPr bwMode="auto">
              <a:xfrm>
                <a:off x="1587" y="4380"/>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53" name="AutoShape 324"/>
              <p:cNvSpPr>
                <a:spLocks noChangeArrowheads="1"/>
              </p:cNvSpPr>
              <p:nvPr/>
            </p:nvSpPr>
            <p:spPr bwMode="auto">
              <a:xfrm>
                <a:off x="1587" y="4356"/>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54" name="AutoShape 325"/>
              <p:cNvSpPr>
                <a:spLocks noChangeArrowheads="1"/>
              </p:cNvSpPr>
              <p:nvPr/>
            </p:nvSpPr>
            <p:spPr bwMode="auto">
              <a:xfrm>
                <a:off x="1587" y="4428"/>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55" name="AutoShape 326"/>
              <p:cNvSpPr>
                <a:spLocks noChangeArrowheads="1"/>
              </p:cNvSpPr>
              <p:nvPr/>
            </p:nvSpPr>
            <p:spPr bwMode="auto">
              <a:xfrm rot="5400000">
                <a:off x="1535" y="4400"/>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grpSp>
        <p:nvGrpSpPr>
          <p:cNvPr id="2370" name="Group 1767"/>
          <p:cNvGrpSpPr>
            <a:grpSpLocks/>
          </p:cNvGrpSpPr>
          <p:nvPr/>
        </p:nvGrpSpPr>
        <p:grpSpPr bwMode="auto">
          <a:xfrm>
            <a:off x="12917926" y="33975539"/>
            <a:ext cx="1522945" cy="1471771"/>
            <a:chOff x="1338543" y="2902310"/>
            <a:chExt cx="1180361" cy="1141413"/>
          </a:xfrm>
          <a:effectLst>
            <a:outerShdw blurRad="63500" sx="102000" sy="102000" algn="ctr" rotWithShape="0">
              <a:prstClr val="black">
                <a:alpha val="40000"/>
              </a:prstClr>
            </a:outerShdw>
          </a:effectLst>
        </p:grpSpPr>
        <p:grpSp>
          <p:nvGrpSpPr>
            <p:cNvPr id="2371" name="Group 618"/>
            <p:cNvGrpSpPr>
              <a:grpSpLocks/>
            </p:cNvGrpSpPr>
            <p:nvPr/>
          </p:nvGrpSpPr>
          <p:grpSpPr bwMode="auto">
            <a:xfrm>
              <a:off x="1395390" y="3765910"/>
              <a:ext cx="239713" cy="153988"/>
              <a:chOff x="1772" y="3693"/>
              <a:chExt cx="720" cy="480"/>
            </a:xfrm>
          </p:grpSpPr>
          <p:sp>
            <p:nvSpPr>
              <p:cNvPr id="2399" name="Rectangle 61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00" name="Rectangle 62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01" name="AutoShape 62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02" name="AutoShape 62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03" name="Rectangle 62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372" name="Rectangle 624"/>
            <p:cNvSpPr>
              <a:spLocks noChangeArrowheads="1"/>
            </p:cNvSpPr>
            <p:nvPr/>
          </p:nvSpPr>
          <p:spPr bwMode="auto">
            <a:xfrm>
              <a:off x="2224065" y="3796073"/>
              <a:ext cx="233855" cy="9366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373" name="Rectangle 625"/>
            <p:cNvSpPr>
              <a:spLocks noChangeArrowheads="1"/>
            </p:cNvSpPr>
            <p:nvPr/>
          </p:nvSpPr>
          <p:spPr bwMode="auto">
            <a:xfrm>
              <a:off x="2319315" y="3765910"/>
              <a:ext cx="49213"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374" name="AutoShape 626"/>
            <p:cNvSpPr>
              <a:spLocks noChangeArrowheads="1"/>
            </p:cNvSpPr>
            <p:nvPr/>
          </p:nvSpPr>
          <p:spPr bwMode="auto">
            <a:xfrm rot="5400000">
              <a:off x="2233590" y="3835760"/>
              <a:ext cx="153988" cy="15875"/>
            </a:xfrm>
            <a:custGeom>
              <a:avLst/>
              <a:gdLst>
                <a:gd name="T0" fmla="*/ 1036803 w 21600"/>
                <a:gd name="T1" fmla="*/ 5834 h 21600"/>
                <a:gd name="T2" fmla="*/ 548896 w 21600"/>
                <a:gd name="T3" fmla="*/ 11667 h 21600"/>
                <a:gd name="T4" fmla="*/ 60989 w 21600"/>
                <a:gd name="T5" fmla="*/ 5834 h 21600"/>
                <a:gd name="T6" fmla="*/ 54889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75" name="AutoShape 627"/>
            <p:cNvSpPr>
              <a:spLocks noChangeArrowheads="1"/>
            </p:cNvSpPr>
            <p:nvPr/>
          </p:nvSpPr>
          <p:spPr bwMode="auto">
            <a:xfrm rot="-5400000">
              <a:off x="2298678" y="3835760"/>
              <a:ext cx="153988" cy="15875"/>
            </a:xfrm>
            <a:custGeom>
              <a:avLst/>
              <a:gdLst>
                <a:gd name="T0" fmla="*/ 1036803 w 21600"/>
                <a:gd name="T1" fmla="*/ 5834 h 21600"/>
                <a:gd name="T2" fmla="*/ 548896 w 21600"/>
                <a:gd name="T3" fmla="*/ 11667 h 21600"/>
                <a:gd name="T4" fmla="*/ 60989 w 21600"/>
                <a:gd name="T5" fmla="*/ 5834 h 21600"/>
                <a:gd name="T6" fmla="*/ 54889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376" name="Rectangle 628"/>
            <p:cNvSpPr>
              <a:spLocks noChangeArrowheads="1"/>
            </p:cNvSpPr>
            <p:nvPr/>
          </p:nvSpPr>
          <p:spPr bwMode="auto">
            <a:xfrm>
              <a:off x="2319315" y="3796073"/>
              <a:ext cx="49213" cy="93663"/>
            </a:xfrm>
            <a:prstGeom prst="rect">
              <a:avLst/>
            </a:prstGeom>
            <a:solidFill>
              <a:srgbClr val="C0C0C0"/>
            </a:solidFill>
            <a:ln w="3175">
              <a:solidFill>
                <a:schemeClr val="tx1"/>
              </a:solidFill>
              <a:miter lim="800000"/>
              <a:headEnd/>
              <a:tailEnd/>
            </a:ln>
          </p:spPr>
          <p:txBody>
            <a:bodyPr wrap="none" anchor="ctr"/>
            <a:lstStyle/>
            <a:p>
              <a:endParaRPr lang="en-CA"/>
            </a:p>
          </p:txBody>
        </p:sp>
        <p:sp>
          <p:nvSpPr>
            <p:cNvPr id="2377" name="AutoShape 629"/>
            <p:cNvSpPr>
              <a:spLocks noChangeArrowheads="1"/>
            </p:cNvSpPr>
            <p:nvPr/>
          </p:nvSpPr>
          <p:spPr bwMode="auto">
            <a:xfrm>
              <a:off x="1577953" y="3724635"/>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378" name="Rectangle 630"/>
            <p:cNvSpPr>
              <a:spLocks noChangeArrowheads="1"/>
            </p:cNvSpPr>
            <p:nvPr/>
          </p:nvSpPr>
          <p:spPr bwMode="auto">
            <a:xfrm>
              <a:off x="1839890" y="3575410"/>
              <a:ext cx="177800" cy="176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379" name="Oval 631"/>
            <p:cNvSpPr>
              <a:spLocks noChangeArrowheads="1"/>
            </p:cNvSpPr>
            <p:nvPr/>
          </p:nvSpPr>
          <p:spPr bwMode="auto">
            <a:xfrm>
              <a:off x="1724003" y="3637323"/>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380" name="Oval 632"/>
            <p:cNvSpPr>
              <a:spLocks noChangeArrowheads="1"/>
            </p:cNvSpPr>
            <p:nvPr/>
          </p:nvSpPr>
          <p:spPr bwMode="auto">
            <a:xfrm>
              <a:off x="1757340" y="3669073"/>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381" name="AutoShape 633"/>
            <p:cNvSpPr>
              <a:spLocks noChangeArrowheads="1"/>
            </p:cNvSpPr>
            <p:nvPr/>
          </p:nvSpPr>
          <p:spPr bwMode="auto">
            <a:xfrm rot="-5400000">
              <a:off x="1868465" y="3711935"/>
              <a:ext cx="115888" cy="261938"/>
            </a:xfrm>
            <a:prstGeom prst="flowChartCollate">
              <a:avLst/>
            </a:prstGeom>
            <a:noFill/>
            <a:ln w="9525">
              <a:solidFill>
                <a:schemeClr val="tx1"/>
              </a:solidFill>
              <a:miter lim="800000"/>
              <a:headEnd/>
              <a:tailEnd/>
            </a:ln>
          </p:spPr>
          <p:txBody>
            <a:bodyPr wrap="none" lIns="45720" rIns="45720" anchor="ctr"/>
            <a:lstStyle/>
            <a:p>
              <a:endParaRPr lang="en-CA"/>
            </a:p>
          </p:txBody>
        </p:sp>
        <p:sp>
          <p:nvSpPr>
            <p:cNvPr id="2382" name="AutoShape 634"/>
            <p:cNvSpPr>
              <a:spLocks noChangeArrowheads="1"/>
            </p:cNvSpPr>
            <p:nvPr/>
          </p:nvSpPr>
          <p:spPr bwMode="auto">
            <a:xfrm>
              <a:off x="1731940" y="2902310"/>
              <a:ext cx="393700" cy="690563"/>
            </a:xfrm>
            <a:prstGeom prst="roundRect">
              <a:avLst>
                <a:gd name="adj" fmla="val 16667"/>
              </a:avLst>
            </a:prstGeom>
            <a:solidFill>
              <a:srgbClr val="333333"/>
            </a:solidFill>
            <a:ln w="3175">
              <a:solidFill>
                <a:schemeClr val="tx1"/>
              </a:solidFill>
              <a:round/>
              <a:headEnd/>
              <a:tailEnd/>
            </a:ln>
          </p:spPr>
          <p:txBody>
            <a:bodyPr wrap="none" anchor="ctr"/>
            <a:lstStyle/>
            <a:p>
              <a:endParaRPr lang="en-CA"/>
            </a:p>
          </p:txBody>
        </p:sp>
        <p:sp>
          <p:nvSpPr>
            <p:cNvPr id="2383" name="Rectangle 635"/>
            <p:cNvSpPr>
              <a:spLocks noChangeArrowheads="1"/>
            </p:cNvSpPr>
            <p:nvPr/>
          </p:nvSpPr>
          <p:spPr bwMode="auto">
            <a:xfrm>
              <a:off x="1716065" y="2959460"/>
              <a:ext cx="422275" cy="576263"/>
            </a:xfrm>
            <a:prstGeom prst="rect">
              <a:avLst/>
            </a:prstGeom>
            <a:gradFill rotWithShape="1">
              <a:gsLst>
                <a:gs pos="0">
                  <a:srgbClr val="333333"/>
                </a:gs>
                <a:gs pos="50000">
                  <a:srgbClr val="696969"/>
                </a:gs>
                <a:gs pos="100000">
                  <a:srgbClr val="333333"/>
                </a:gs>
              </a:gsLst>
              <a:lin ang="0" scaled="1"/>
            </a:gradFill>
            <a:ln w="3175">
              <a:solidFill>
                <a:schemeClr val="tx1"/>
              </a:solidFill>
              <a:miter lim="800000"/>
              <a:headEnd/>
              <a:tailEnd/>
            </a:ln>
          </p:spPr>
          <p:txBody>
            <a:bodyPr wrap="none" anchor="ctr"/>
            <a:lstStyle/>
            <a:p>
              <a:endParaRPr lang="en-CA"/>
            </a:p>
          </p:txBody>
        </p:sp>
        <p:sp>
          <p:nvSpPr>
            <p:cNvPr id="2384" name="Rectangle 636"/>
            <p:cNvSpPr>
              <a:spLocks noChangeArrowheads="1"/>
            </p:cNvSpPr>
            <p:nvPr/>
          </p:nvSpPr>
          <p:spPr bwMode="auto">
            <a:xfrm>
              <a:off x="1714478" y="3016610"/>
              <a:ext cx="423863" cy="58738"/>
            </a:xfrm>
            <a:prstGeom prst="rect">
              <a:avLst/>
            </a:prstGeom>
            <a:gradFill rotWithShape="1">
              <a:gsLst>
                <a:gs pos="0">
                  <a:srgbClr val="760000"/>
                </a:gs>
                <a:gs pos="50000">
                  <a:srgbClr val="FF0000"/>
                </a:gs>
                <a:gs pos="100000">
                  <a:srgbClr val="760000"/>
                </a:gs>
              </a:gsLst>
              <a:lin ang="0" scaled="1"/>
            </a:gradFill>
            <a:ln w="3175">
              <a:solidFill>
                <a:schemeClr val="tx1"/>
              </a:solidFill>
              <a:miter lim="800000"/>
              <a:headEnd/>
              <a:tailEnd/>
            </a:ln>
          </p:spPr>
          <p:txBody>
            <a:bodyPr wrap="none" anchor="ctr"/>
            <a:lstStyle/>
            <a:p>
              <a:endParaRPr lang="en-CA"/>
            </a:p>
          </p:txBody>
        </p:sp>
        <p:grpSp>
          <p:nvGrpSpPr>
            <p:cNvPr id="2385" name="Group 374"/>
            <p:cNvGrpSpPr>
              <a:grpSpLocks/>
            </p:cNvGrpSpPr>
            <p:nvPr/>
          </p:nvGrpSpPr>
          <p:grpSpPr bwMode="auto">
            <a:xfrm rot="10800000">
              <a:off x="1338543" y="3770192"/>
              <a:ext cx="115450" cy="153385"/>
              <a:chOff x="3692" y="3885"/>
              <a:chExt cx="432" cy="576"/>
            </a:xfrm>
          </p:grpSpPr>
          <p:sp>
            <p:nvSpPr>
              <p:cNvPr id="2393"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394"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95"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96"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97"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98"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2386" name="Group 374"/>
            <p:cNvGrpSpPr>
              <a:grpSpLocks/>
            </p:cNvGrpSpPr>
            <p:nvPr/>
          </p:nvGrpSpPr>
          <p:grpSpPr bwMode="auto">
            <a:xfrm>
              <a:off x="2403454" y="3763346"/>
              <a:ext cx="115450" cy="153385"/>
              <a:chOff x="3692" y="3885"/>
              <a:chExt cx="432" cy="576"/>
            </a:xfrm>
          </p:grpSpPr>
          <p:sp>
            <p:nvSpPr>
              <p:cNvPr id="2387"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388"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389"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390"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91"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392"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grpSp>
        <p:nvGrpSpPr>
          <p:cNvPr id="2404" name="Group 1770"/>
          <p:cNvGrpSpPr>
            <a:grpSpLocks/>
          </p:cNvGrpSpPr>
          <p:nvPr/>
        </p:nvGrpSpPr>
        <p:grpSpPr bwMode="auto">
          <a:xfrm>
            <a:off x="17167434" y="36599754"/>
            <a:ext cx="1447206" cy="1471771"/>
            <a:chOff x="4431190" y="4951475"/>
            <a:chExt cx="1121277" cy="1141413"/>
          </a:xfrm>
          <a:effectLst>
            <a:outerShdw blurRad="63500" sx="102000" sy="102000" algn="ctr" rotWithShape="0">
              <a:prstClr val="black">
                <a:alpha val="40000"/>
              </a:prstClr>
            </a:outerShdw>
          </a:effectLst>
        </p:grpSpPr>
        <p:grpSp>
          <p:nvGrpSpPr>
            <p:cNvPr id="2405" name="Group 1769"/>
            <p:cNvGrpSpPr>
              <a:grpSpLocks/>
            </p:cNvGrpSpPr>
            <p:nvPr/>
          </p:nvGrpSpPr>
          <p:grpSpPr bwMode="auto">
            <a:xfrm>
              <a:off x="4431190" y="4951475"/>
              <a:ext cx="1062530" cy="1141413"/>
              <a:chOff x="4431190" y="4951475"/>
              <a:chExt cx="1062530" cy="1141413"/>
            </a:xfrm>
          </p:grpSpPr>
          <p:grpSp>
            <p:nvGrpSpPr>
              <p:cNvPr id="2413" name="Group 618"/>
              <p:cNvGrpSpPr>
                <a:grpSpLocks/>
              </p:cNvGrpSpPr>
              <p:nvPr/>
            </p:nvGrpSpPr>
            <p:grpSpPr bwMode="auto">
              <a:xfrm>
                <a:off x="4431190" y="5815075"/>
                <a:ext cx="239713" cy="153988"/>
                <a:chOff x="1772" y="3693"/>
                <a:chExt cx="720" cy="480"/>
              </a:xfrm>
            </p:grpSpPr>
            <p:sp>
              <p:nvSpPr>
                <p:cNvPr id="2427" name="Rectangle 61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28" name="Rectangle 62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29" name="AutoShape 62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30" name="AutoShape 62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31" name="Rectangle 62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414" name="Rectangle 624"/>
              <p:cNvSpPr>
                <a:spLocks noChangeArrowheads="1"/>
              </p:cNvSpPr>
              <p:nvPr/>
            </p:nvSpPr>
            <p:spPr bwMode="auto">
              <a:xfrm>
                <a:off x="5259865" y="5845238"/>
                <a:ext cx="233855" cy="9366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15" name="Rectangle 625"/>
              <p:cNvSpPr>
                <a:spLocks noChangeArrowheads="1"/>
              </p:cNvSpPr>
              <p:nvPr/>
            </p:nvSpPr>
            <p:spPr bwMode="auto">
              <a:xfrm>
                <a:off x="5355115" y="5815075"/>
                <a:ext cx="49213"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16" name="AutoShape 626"/>
              <p:cNvSpPr>
                <a:spLocks noChangeArrowheads="1"/>
              </p:cNvSpPr>
              <p:nvPr/>
            </p:nvSpPr>
            <p:spPr bwMode="auto">
              <a:xfrm rot="5400000">
                <a:off x="5269390" y="5884925"/>
                <a:ext cx="153988" cy="15875"/>
              </a:xfrm>
              <a:custGeom>
                <a:avLst/>
                <a:gdLst>
                  <a:gd name="T0" fmla="*/ 1036803 w 21600"/>
                  <a:gd name="T1" fmla="*/ 5834 h 21600"/>
                  <a:gd name="T2" fmla="*/ 548896 w 21600"/>
                  <a:gd name="T3" fmla="*/ 11667 h 21600"/>
                  <a:gd name="T4" fmla="*/ 60989 w 21600"/>
                  <a:gd name="T5" fmla="*/ 5834 h 21600"/>
                  <a:gd name="T6" fmla="*/ 54889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17" name="AutoShape 627"/>
              <p:cNvSpPr>
                <a:spLocks noChangeArrowheads="1"/>
              </p:cNvSpPr>
              <p:nvPr/>
            </p:nvSpPr>
            <p:spPr bwMode="auto">
              <a:xfrm rot="-5400000">
                <a:off x="5334478" y="5884925"/>
                <a:ext cx="153988" cy="15875"/>
              </a:xfrm>
              <a:custGeom>
                <a:avLst/>
                <a:gdLst>
                  <a:gd name="T0" fmla="*/ 1036803 w 21600"/>
                  <a:gd name="T1" fmla="*/ 5834 h 21600"/>
                  <a:gd name="T2" fmla="*/ 548896 w 21600"/>
                  <a:gd name="T3" fmla="*/ 11667 h 21600"/>
                  <a:gd name="T4" fmla="*/ 60989 w 21600"/>
                  <a:gd name="T5" fmla="*/ 5834 h 21600"/>
                  <a:gd name="T6" fmla="*/ 548896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18" name="Rectangle 628"/>
              <p:cNvSpPr>
                <a:spLocks noChangeArrowheads="1"/>
              </p:cNvSpPr>
              <p:nvPr/>
            </p:nvSpPr>
            <p:spPr bwMode="auto">
              <a:xfrm>
                <a:off x="5355115" y="5845238"/>
                <a:ext cx="49213" cy="93663"/>
              </a:xfrm>
              <a:prstGeom prst="rect">
                <a:avLst/>
              </a:prstGeom>
              <a:solidFill>
                <a:srgbClr val="C0C0C0"/>
              </a:solidFill>
              <a:ln w="3175">
                <a:solidFill>
                  <a:schemeClr val="tx1"/>
                </a:solidFill>
                <a:miter lim="800000"/>
                <a:headEnd/>
                <a:tailEnd/>
              </a:ln>
            </p:spPr>
            <p:txBody>
              <a:bodyPr wrap="none" anchor="ctr"/>
              <a:lstStyle/>
              <a:p>
                <a:endParaRPr lang="en-CA"/>
              </a:p>
            </p:txBody>
          </p:sp>
          <p:sp>
            <p:nvSpPr>
              <p:cNvPr id="2419" name="AutoShape 629"/>
              <p:cNvSpPr>
                <a:spLocks noChangeArrowheads="1"/>
              </p:cNvSpPr>
              <p:nvPr/>
            </p:nvSpPr>
            <p:spPr bwMode="auto">
              <a:xfrm>
                <a:off x="4613753" y="5773800"/>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420" name="Rectangle 630"/>
              <p:cNvSpPr>
                <a:spLocks noChangeArrowheads="1"/>
              </p:cNvSpPr>
              <p:nvPr/>
            </p:nvSpPr>
            <p:spPr bwMode="auto">
              <a:xfrm>
                <a:off x="4875690" y="5624575"/>
                <a:ext cx="177800" cy="176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421" name="Oval 631"/>
              <p:cNvSpPr>
                <a:spLocks noChangeArrowheads="1"/>
              </p:cNvSpPr>
              <p:nvPr/>
            </p:nvSpPr>
            <p:spPr bwMode="auto">
              <a:xfrm>
                <a:off x="4759803" y="5686488"/>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422" name="Oval 632"/>
              <p:cNvSpPr>
                <a:spLocks noChangeArrowheads="1"/>
              </p:cNvSpPr>
              <p:nvPr/>
            </p:nvSpPr>
            <p:spPr bwMode="auto">
              <a:xfrm>
                <a:off x="4793140" y="5718238"/>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423" name="AutoShape 633"/>
              <p:cNvSpPr>
                <a:spLocks noChangeArrowheads="1"/>
              </p:cNvSpPr>
              <p:nvPr/>
            </p:nvSpPr>
            <p:spPr bwMode="auto">
              <a:xfrm rot="-5400000">
                <a:off x="4904265" y="5761100"/>
                <a:ext cx="115888" cy="261938"/>
              </a:xfrm>
              <a:prstGeom prst="flowChartCollate">
                <a:avLst/>
              </a:prstGeom>
              <a:noFill/>
              <a:ln w="9525">
                <a:solidFill>
                  <a:schemeClr val="tx1"/>
                </a:solidFill>
                <a:miter lim="800000"/>
                <a:headEnd/>
                <a:tailEnd/>
              </a:ln>
            </p:spPr>
            <p:txBody>
              <a:bodyPr wrap="none" lIns="45720" rIns="45720" anchor="ctr"/>
              <a:lstStyle/>
              <a:p>
                <a:endParaRPr lang="en-CA"/>
              </a:p>
            </p:txBody>
          </p:sp>
          <p:sp>
            <p:nvSpPr>
              <p:cNvPr id="2424" name="AutoShape 634"/>
              <p:cNvSpPr>
                <a:spLocks noChangeArrowheads="1"/>
              </p:cNvSpPr>
              <p:nvPr/>
            </p:nvSpPr>
            <p:spPr bwMode="auto">
              <a:xfrm>
                <a:off x="4767740" y="4951475"/>
                <a:ext cx="393700" cy="690563"/>
              </a:xfrm>
              <a:prstGeom prst="roundRect">
                <a:avLst>
                  <a:gd name="adj" fmla="val 16667"/>
                </a:avLst>
              </a:prstGeom>
              <a:solidFill>
                <a:srgbClr val="333333"/>
              </a:solidFill>
              <a:ln w="3175">
                <a:solidFill>
                  <a:schemeClr val="tx1"/>
                </a:solidFill>
                <a:round/>
                <a:headEnd/>
                <a:tailEnd/>
              </a:ln>
            </p:spPr>
            <p:txBody>
              <a:bodyPr wrap="none" anchor="ctr"/>
              <a:lstStyle/>
              <a:p>
                <a:endParaRPr lang="en-CA"/>
              </a:p>
            </p:txBody>
          </p:sp>
          <p:sp>
            <p:nvSpPr>
              <p:cNvPr id="2425" name="Rectangle 635"/>
              <p:cNvSpPr>
                <a:spLocks noChangeArrowheads="1"/>
              </p:cNvSpPr>
              <p:nvPr/>
            </p:nvSpPr>
            <p:spPr bwMode="auto">
              <a:xfrm>
                <a:off x="4751865" y="5008625"/>
                <a:ext cx="422275" cy="576263"/>
              </a:xfrm>
              <a:prstGeom prst="rect">
                <a:avLst/>
              </a:prstGeom>
              <a:gradFill rotWithShape="1">
                <a:gsLst>
                  <a:gs pos="0">
                    <a:srgbClr val="333333"/>
                  </a:gs>
                  <a:gs pos="50000">
                    <a:srgbClr val="696969"/>
                  </a:gs>
                  <a:gs pos="100000">
                    <a:srgbClr val="333333"/>
                  </a:gs>
                </a:gsLst>
                <a:lin ang="0" scaled="1"/>
              </a:gradFill>
              <a:ln w="3175">
                <a:solidFill>
                  <a:schemeClr val="tx1"/>
                </a:solidFill>
                <a:miter lim="800000"/>
                <a:headEnd/>
                <a:tailEnd/>
              </a:ln>
            </p:spPr>
            <p:txBody>
              <a:bodyPr wrap="none" anchor="ctr"/>
              <a:lstStyle/>
              <a:p>
                <a:endParaRPr lang="en-CA"/>
              </a:p>
            </p:txBody>
          </p:sp>
          <p:sp>
            <p:nvSpPr>
              <p:cNvPr id="2426" name="Rectangle 636"/>
              <p:cNvSpPr>
                <a:spLocks noChangeArrowheads="1"/>
              </p:cNvSpPr>
              <p:nvPr/>
            </p:nvSpPr>
            <p:spPr bwMode="auto">
              <a:xfrm>
                <a:off x="4750278" y="5065775"/>
                <a:ext cx="423863" cy="58738"/>
              </a:xfrm>
              <a:prstGeom prst="rect">
                <a:avLst/>
              </a:prstGeom>
              <a:gradFill rotWithShape="1">
                <a:gsLst>
                  <a:gs pos="0">
                    <a:srgbClr val="760000"/>
                  </a:gs>
                  <a:gs pos="50000">
                    <a:srgbClr val="FF0000"/>
                  </a:gs>
                  <a:gs pos="100000">
                    <a:srgbClr val="760000"/>
                  </a:gs>
                </a:gsLst>
                <a:lin ang="0" scaled="1"/>
              </a:gradFill>
              <a:ln w="3175">
                <a:solidFill>
                  <a:schemeClr val="tx1"/>
                </a:solidFill>
                <a:miter lim="800000"/>
                <a:headEnd/>
                <a:tailEnd/>
              </a:ln>
            </p:spPr>
            <p:txBody>
              <a:bodyPr wrap="none" anchor="ctr"/>
              <a:lstStyle/>
              <a:p>
                <a:endParaRPr lang="en-CA"/>
              </a:p>
            </p:txBody>
          </p:sp>
        </p:grpSp>
        <p:grpSp>
          <p:nvGrpSpPr>
            <p:cNvPr id="2406" name="Group 374"/>
            <p:cNvGrpSpPr>
              <a:grpSpLocks noChangeAspect="1"/>
            </p:cNvGrpSpPr>
            <p:nvPr/>
          </p:nvGrpSpPr>
          <p:grpSpPr bwMode="auto">
            <a:xfrm>
              <a:off x="5441635" y="5819362"/>
              <a:ext cx="110832" cy="147251"/>
              <a:chOff x="3692" y="3885"/>
              <a:chExt cx="432" cy="576"/>
            </a:xfrm>
          </p:grpSpPr>
          <p:sp>
            <p:nvSpPr>
              <p:cNvPr id="2407" name="AutoShape 37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408" name="Rectangle 37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409" name="AutoShape 37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410" name="AutoShape 37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11" name="AutoShape 37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12" name="AutoShape 38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grpSp>
        <p:nvGrpSpPr>
          <p:cNvPr id="2432" name="Group 1083"/>
          <p:cNvGrpSpPr>
            <a:grpSpLocks/>
          </p:cNvGrpSpPr>
          <p:nvPr/>
        </p:nvGrpSpPr>
        <p:grpSpPr bwMode="auto">
          <a:xfrm>
            <a:off x="15515529" y="37191328"/>
            <a:ext cx="1737877" cy="878149"/>
            <a:chOff x="5360978" y="4781550"/>
            <a:chExt cx="1347062" cy="681038"/>
          </a:xfrm>
          <a:effectLst>
            <a:outerShdw blurRad="63500" sx="102000" sy="102000" algn="ctr" rotWithShape="0">
              <a:prstClr val="black">
                <a:alpha val="40000"/>
              </a:prstClr>
            </a:outerShdw>
          </a:effectLst>
        </p:grpSpPr>
        <p:grpSp>
          <p:nvGrpSpPr>
            <p:cNvPr id="2433" name="Group 974"/>
            <p:cNvGrpSpPr>
              <a:grpSpLocks/>
            </p:cNvGrpSpPr>
            <p:nvPr/>
          </p:nvGrpSpPr>
          <p:grpSpPr bwMode="auto">
            <a:xfrm>
              <a:off x="5405261" y="4781550"/>
              <a:ext cx="1302779" cy="681038"/>
              <a:chOff x="4537075" y="4781550"/>
              <a:chExt cx="1302779" cy="681038"/>
            </a:xfrm>
          </p:grpSpPr>
          <p:grpSp>
            <p:nvGrpSpPr>
              <p:cNvPr id="2441" name="Group 618"/>
              <p:cNvGrpSpPr>
                <a:grpSpLocks/>
              </p:cNvGrpSpPr>
              <p:nvPr/>
            </p:nvGrpSpPr>
            <p:grpSpPr bwMode="auto">
              <a:xfrm>
                <a:off x="5360982" y="5183923"/>
                <a:ext cx="239713" cy="153988"/>
                <a:chOff x="1772" y="3693"/>
                <a:chExt cx="720" cy="480"/>
              </a:xfrm>
            </p:grpSpPr>
            <p:sp>
              <p:nvSpPr>
                <p:cNvPr id="2472" name="Rectangle 61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73" name="Rectangle 62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74" name="AutoShape 62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75" name="AutoShape 62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76" name="Rectangle 62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2442" name="Group 973"/>
              <p:cNvGrpSpPr>
                <a:grpSpLocks/>
              </p:cNvGrpSpPr>
              <p:nvPr/>
            </p:nvGrpSpPr>
            <p:grpSpPr bwMode="auto">
              <a:xfrm>
                <a:off x="5545371" y="5133975"/>
                <a:ext cx="294483" cy="203201"/>
                <a:chOff x="6379369" y="5133975"/>
                <a:chExt cx="294483" cy="203201"/>
              </a:xfrm>
            </p:grpSpPr>
            <p:grpSp>
              <p:nvGrpSpPr>
                <p:cNvPr id="2457" name="Group 2456"/>
                <p:cNvGrpSpPr>
                  <a:grpSpLocks/>
                </p:cNvGrpSpPr>
                <p:nvPr/>
              </p:nvGrpSpPr>
              <p:grpSpPr bwMode="auto">
                <a:xfrm>
                  <a:off x="6379369" y="5177632"/>
                  <a:ext cx="294483" cy="159544"/>
                  <a:chOff x="6379369" y="5177632"/>
                  <a:chExt cx="294483" cy="159544"/>
                </a:xfrm>
              </p:grpSpPr>
              <p:sp>
                <p:nvSpPr>
                  <p:cNvPr id="2459" name="Rectangle 781"/>
                  <p:cNvSpPr>
                    <a:spLocks noChangeArrowheads="1"/>
                  </p:cNvSpPr>
                  <p:nvPr/>
                </p:nvSpPr>
                <p:spPr bwMode="auto">
                  <a:xfrm>
                    <a:off x="6411482" y="5222875"/>
                    <a:ext cx="220663" cy="7461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60" name="Rectangle 782"/>
                  <p:cNvSpPr>
                    <a:spLocks noChangeArrowheads="1"/>
                  </p:cNvSpPr>
                  <p:nvPr/>
                </p:nvSpPr>
                <p:spPr bwMode="auto">
                  <a:xfrm>
                    <a:off x="6399213" y="5178425"/>
                    <a:ext cx="131763" cy="15875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61" name="AutoShape 783"/>
                  <p:cNvSpPr>
                    <a:spLocks noChangeArrowheads="1"/>
                  </p:cNvSpPr>
                  <p:nvPr/>
                </p:nvSpPr>
                <p:spPr bwMode="auto">
                  <a:xfrm rot="5400000">
                    <a:off x="6310313" y="5246688"/>
                    <a:ext cx="158750" cy="20638"/>
                  </a:xfrm>
                  <a:custGeom>
                    <a:avLst/>
                    <a:gdLst>
                      <a:gd name="T0" fmla="*/ 1101923 w 21600"/>
                      <a:gd name="T1" fmla="*/ 9859 h 21600"/>
                      <a:gd name="T2" fmla="*/ 583370 w 21600"/>
                      <a:gd name="T3" fmla="*/ 19719 h 21600"/>
                      <a:gd name="T4" fmla="*/ 64816 w 21600"/>
                      <a:gd name="T5" fmla="*/ 9859 h 21600"/>
                      <a:gd name="T6" fmla="*/ 583370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62" name="AutoShape 784"/>
                  <p:cNvSpPr>
                    <a:spLocks noChangeArrowheads="1"/>
                  </p:cNvSpPr>
                  <p:nvPr/>
                </p:nvSpPr>
                <p:spPr bwMode="auto">
                  <a:xfrm rot="-5400000">
                    <a:off x="6461126" y="5246688"/>
                    <a:ext cx="158750" cy="20638"/>
                  </a:xfrm>
                  <a:custGeom>
                    <a:avLst/>
                    <a:gdLst>
                      <a:gd name="T0" fmla="*/ 1101923 w 21600"/>
                      <a:gd name="T1" fmla="*/ 9859 h 21600"/>
                      <a:gd name="T2" fmla="*/ 583370 w 21600"/>
                      <a:gd name="T3" fmla="*/ 19719 h 21600"/>
                      <a:gd name="T4" fmla="*/ 64816 w 21600"/>
                      <a:gd name="T5" fmla="*/ 9859 h 21600"/>
                      <a:gd name="T6" fmla="*/ 583370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63" name="Rectangle 785"/>
                  <p:cNvSpPr>
                    <a:spLocks noChangeArrowheads="1"/>
                  </p:cNvSpPr>
                  <p:nvPr/>
                </p:nvSpPr>
                <p:spPr bwMode="auto">
                  <a:xfrm>
                    <a:off x="6408882" y="5178426"/>
                    <a:ext cx="109479" cy="158750"/>
                  </a:xfrm>
                  <a:prstGeom prst="rect">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3175">
                    <a:solidFill>
                      <a:schemeClr val="tx1"/>
                    </a:solidFill>
                    <a:miter lim="800000"/>
                    <a:headEnd/>
                    <a:tailEnd/>
                  </a:ln>
                  <a:effectLst/>
                </p:spPr>
                <p:txBody>
                  <a:bodyPr wrap="none" anchor="ctr"/>
                  <a:lstStyle/>
                  <a:p>
                    <a:pPr>
                      <a:defRPr/>
                    </a:pPr>
                    <a:endParaRPr lang="en-CA">
                      <a:cs typeface="+mn-cs"/>
                    </a:endParaRPr>
                  </a:p>
                </p:txBody>
              </p:sp>
              <p:sp>
                <p:nvSpPr>
                  <p:cNvPr id="2464" name="Freeform 786"/>
                  <p:cNvSpPr>
                    <a:spLocks/>
                  </p:cNvSpPr>
                  <p:nvPr/>
                </p:nvSpPr>
                <p:spPr bwMode="auto">
                  <a:xfrm>
                    <a:off x="6427788" y="5232400"/>
                    <a:ext cx="74613" cy="58738"/>
                  </a:xfrm>
                  <a:custGeom>
                    <a:avLst/>
                    <a:gdLst>
                      <a:gd name="T0" fmla="*/ 0 w 432"/>
                      <a:gd name="T1" fmla="*/ 0 h 240"/>
                      <a:gd name="T2" fmla="*/ 0 w 432"/>
                      <a:gd name="T3" fmla="*/ 58738 h 240"/>
                      <a:gd name="T4" fmla="*/ 74613 w 432"/>
                      <a:gd name="T5" fmla="*/ 0 h 240"/>
                      <a:gd name="T6" fmla="*/ 74613 w 432"/>
                      <a:gd name="T7" fmla="*/ 58738 h 240"/>
                      <a:gd name="T8" fmla="*/ 0 60000 65536"/>
                      <a:gd name="T9" fmla="*/ 0 60000 65536"/>
                      <a:gd name="T10" fmla="*/ 0 60000 65536"/>
                      <a:gd name="T11" fmla="*/ 0 60000 65536"/>
                      <a:gd name="T12" fmla="*/ 0 w 432"/>
                      <a:gd name="T13" fmla="*/ 0 h 240"/>
                      <a:gd name="T14" fmla="*/ 432 w 432"/>
                      <a:gd name="T15" fmla="*/ 240 h 240"/>
                    </a:gdLst>
                    <a:ahLst/>
                    <a:cxnLst>
                      <a:cxn ang="T8">
                        <a:pos x="T0" y="T1"/>
                      </a:cxn>
                      <a:cxn ang="T9">
                        <a:pos x="T2" y="T3"/>
                      </a:cxn>
                      <a:cxn ang="T10">
                        <a:pos x="T4" y="T5"/>
                      </a:cxn>
                      <a:cxn ang="T11">
                        <a:pos x="T6" y="T7"/>
                      </a:cxn>
                    </a:cxnLst>
                    <a:rect l="T12" t="T13" r="T14" b="T15"/>
                    <a:pathLst>
                      <a:path w="432" h="240">
                        <a:moveTo>
                          <a:pt x="0" y="0"/>
                        </a:moveTo>
                        <a:lnTo>
                          <a:pt x="0" y="240"/>
                        </a:lnTo>
                        <a:lnTo>
                          <a:pt x="432" y="0"/>
                        </a:lnTo>
                        <a:lnTo>
                          <a:pt x="432" y="240"/>
                        </a:lnTo>
                      </a:path>
                    </a:pathLst>
                  </a:custGeom>
                  <a:noFill/>
                  <a:ln w="9525">
                    <a:solidFill>
                      <a:schemeClr val="tx1"/>
                    </a:solidFill>
                    <a:round/>
                    <a:headEnd/>
                    <a:tailEnd/>
                  </a:ln>
                </p:spPr>
                <p:txBody>
                  <a:bodyPr/>
                  <a:lstStyle/>
                  <a:p>
                    <a:endParaRPr lang="en-CA"/>
                  </a:p>
                </p:txBody>
              </p:sp>
              <p:grpSp>
                <p:nvGrpSpPr>
                  <p:cNvPr id="2465" name="Group 787"/>
                  <p:cNvGrpSpPr>
                    <a:grpSpLocks/>
                  </p:cNvGrpSpPr>
                  <p:nvPr/>
                </p:nvGrpSpPr>
                <p:grpSpPr bwMode="auto">
                  <a:xfrm>
                    <a:off x="6569077" y="5191126"/>
                    <a:ext cx="104775" cy="139700"/>
                    <a:chOff x="3692" y="3885"/>
                    <a:chExt cx="432" cy="576"/>
                  </a:xfrm>
                </p:grpSpPr>
                <p:sp>
                  <p:nvSpPr>
                    <p:cNvPr id="2466" name="AutoShape 788"/>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467" name="Rectangle 789"/>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468" name="AutoShape 790"/>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469" name="AutoShape 791"/>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70" name="AutoShape 792"/>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71" name="AutoShape 793"/>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2458" name="Line 794"/>
                <p:cNvSpPr>
                  <a:spLocks noChangeShapeType="1"/>
                </p:cNvSpPr>
                <p:nvPr/>
              </p:nvSpPr>
              <p:spPr bwMode="auto">
                <a:xfrm>
                  <a:off x="6383338" y="5133975"/>
                  <a:ext cx="173038" cy="0"/>
                </a:xfrm>
                <a:prstGeom prst="line">
                  <a:avLst/>
                </a:prstGeom>
                <a:noFill/>
                <a:ln w="9525">
                  <a:solidFill>
                    <a:schemeClr val="tx1"/>
                  </a:solidFill>
                  <a:round/>
                  <a:headEnd/>
                  <a:tailEnd type="triangle" w="sm" len="med"/>
                </a:ln>
              </p:spPr>
              <p:txBody>
                <a:bodyPr/>
                <a:lstStyle/>
                <a:p>
                  <a:endParaRPr lang="en-CA"/>
                </a:p>
              </p:txBody>
            </p:sp>
          </p:grpSp>
          <p:grpSp>
            <p:nvGrpSpPr>
              <p:cNvPr id="2443" name="Group 918"/>
              <p:cNvGrpSpPr>
                <a:grpSpLocks/>
              </p:cNvGrpSpPr>
              <p:nvPr/>
            </p:nvGrpSpPr>
            <p:grpSpPr bwMode="auto">
              <a:xfrm>
                <a:off x="4537075" y="5184775"/>
                <a:ext cx="239713" cy="153988"/>
                <a:chOff x="1772" y="3693"/>
                <a:chExt cx="720" cy="480"/>
              </a:xfrm>
            </p:grpSpPr>
            <p:sp>
              <p:nvSpPr>
                <p:cNvPr id="2452" name="Rectangle 91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53" name="Rectangle 92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54" name="AutoShape 92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55" name="AutoShape 92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56" name="Rectangle 92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444" name="AutoShape 930"/>
              <p:cNvSpPr>
                <a:spLocks noChangeArrowheads="1"/>
              </p:cNvSpPr>
              <p:nvPr/>
            </p:nvSpPr>
            <p:spPr bwMode="auto">
              <a:xfrm>
                <a:off x="4719638" y="5143500"/>
                <a:ext cx="701675" cy="231775"/>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445" name="Rectangle 931"/>
              <p:cNvSpPr>
                <a:spLocks noChangeArrowheads="1"/>
              </p:cNvSpPr>
              <p:nvPr/>
            </p:nvSpPr>
            <p:spPr bwMode="auto">
              <a:xfrm>
                <a:off x="4981575" y="4994275"/>
                <a:ext cx="177800" cy="176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446" name="Rectangle 932"/>
              <p:cNvSpPr>
                <a:spLocks noChangeArrowheads="1"/>
              </p:cNvSpPr>
              <p:nvPr/>
            </p:nvSpPr>
            <p:spPr bwMode="auto">
              <a:xfrm>
                <a:off x="5043488" y="4905375"/>
                <a:ext cx="53975" cy="88900"/>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2447" name="AutoShape 933"/>
              <p:cNvSpPr>
                <a:spLocks noChangeArrowheads="1"/>
              </p:cNvSpPr>
              <p:nvPr/>
            </p:nvSpPr>
            <p:spPr bwMode="auto">
              <a:xfrm>
                <a:off x="5011738" y="4781550"/>
                <a:ext cx="119062" cy="123825"/>
              </a:xfrm>
              <a:prstGeom prst="roundRect">
                <a:avLst>
                  <a:gd name="adj" fmla="val 28083"/>
                </a:avLst>
              </a:prstGeom>
              <a:solidFill>
                <a:srgbClr val="009900"/>
              </a:solidFill>
              <a:ln w="3175" algn="ctr">
                <a:solidFill>
                  <a:schemeClr val="tx1"/>
                </a:solidFill>
                <a:round/>
                <a:headEnd/>
                <a:tailEnd/>
              </a:ln>
            </p:spPr>
            <p:txBody>
              <a:bodyPr wrap="none" lIns="45720" rIns="45720" anchor="ctr"/>
              <a:lstStyle/>
              <a:p>
                <a:endParaRPr lang="en-CA"/>
              </a:p>
            </p:txBody>
          </p:sp>
          <p:sp>
            <p:nvSpPr>
              <p:cNvPr id="2448" name="AutoShape 934"/>
              <p:cNvSpPr>
                <a:spLocks noChangeArrowheads="1"/>
              </p:cNvSpPr>
              <p:nvPr/>
            </p:nvSpPr>
            <p:spPr bwMode="auto">
              <a:xfrm>
                <a:off x="4883150" y="4819650"/>
                <a:ext cx="376238" cy="85725"/>
              </a:xfrm>
              <a:prstGeom prst="roundRect">
                <a:avLst>
                  <a:gd name="adj" fmla="val 50000"/>
                </a:avLst>
              </a:prstGeom>
              <a:gradFill rotWithShape="1">
                <a:gsLst>
                  <a:gs pos="0">
                    <a:srgbClr val="007600"/>
                  </a:gs>
                  <a:gs pos="50000">
                    <a:srgbClr val="00FF00"/>
                  </a:gs>
                  <a:gs pos="100000">
                    <a:srgbClr val="007600"/>
                  </a:gs>
                </a:gsLst>
                <a:lin ang="5400000" scaled="1"/>
              </a:gradFill>
              <a:ln w="3175" algn="ctr">
                <a:solidFill>
                  <a:schemeClr val="tx1"/>
                </a:solidFill>
                <a:round/>
                <a:headEnd/>
                <a:tailEnd/>
              </a:ln>
            </p:spPr>
            <p:txBody>
              <a:bodyPr wrap="none" lIns="45720" rIns="45720" anchor="ctr"/>
              <a:lstStyle/>
              <a:p>
                <a:endParaRPr lang="en-CA"/>
              </a:p>
            </p:txBody>
          </p:sp>
          <p:sp>
            <p:nvSpPr>
              <p:cNvPr id="2449" name="Oval 935"/>
              <p:cNvSpPr>
                <a:spLocks noChangeArrowheads="1"/>
              </p:cNvSpPr>
              <p:nvPr/>
            </p:nvSpPr>
            <p:spPr bwMode="auto">
              <a:xfrm>
                <a:off x="4865688" y="5056188"/>
                <a:ext cx="409575" cy="406400"/>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450" name="Oval 936"/>
              <p:cNvSpPr>
                <a:spLocks noChangeArrowheads="1"/>
              </p:cNvSpPr>
              <p:nvPr/>
            </p:nvSpPr>
            <p:spPr bwMode="auto">
              <a:xfrm>
                <a:off x="4899025" y="5087938"/>
                <a:ext cx="342900" cy="342900"/>
              </a:xfrm>
              <a:prstGeom prst="ellipse">
                <a:avLst/>
              </a:prstGeom>
              <a:solidFill>
                <a:srgbClr val="DDDDDD"/>
              </a:solidFill>
              <a:ln w="3175">
                <a:solidFill>
                  <a:schemeClr val="tx1"/>
                </a:solidFill>
                <a:round/>
                <a:headEnd/>
                <a:tailEnd/>
              </a:ln>
            </p:spPr>
            <p:txBody>
              <a:bodyPr wrap="none" anchor="ctr"/>
              <a:lstStyle/>
              <a:p>
                <a:endParaRPr lang="en-CA"/>
              </a:p>
            </p:txBody>
          </p:sp>
          <p:sp>
            <p:nvSpPr>
              <p:cNvPr id="2451" name="AutoShape 937"/>
              <p:cNvSpPr>
                <a:spLocks noChangeArrowheads="1"/>
              </p:cNvSpPr>
              <p:nvPr/>
            </p:nvSpPr>
            <p:spPr bwMode="auto">
              <a:xfrm rot="-5400000">
                <a:off x="5010150" y="5130800"/>
                <a:ext cx="115888" cy="261938"/>
              </a:xfrm>
              <a:prstGeom prst="flowChartCollate">
                <a:avLst/>
              </a:prstGeom>
              <a:noFill/>
              <a:ln w="9525">
                <a:solidFill>
                  <a:schemeClr val="tx1"/>
                </a:solidFill>
                <a:miter lim="800000"/>
                <a:headEnd/>
                <a:tailEnd/>
              </a:ln>
            </p:spPr>
            <p:txBody>
              <a:bodyPr wrap="none" lIns="45720" rIns="45720" anchor="ctr"/>
              <a:lstStyle/>
              <a:p>
                <a:endParaRPr lang="en-CA"/>
              </a:p>
            </p:txBody>
          </p:sp>
        </p:grpSp>
        <p:grpSp>
          <p:nvGrpSpPr>
            <p:cNvPr id="2434" name="Group 787"/>
            <p:cNvGrpSpPr>
              <a:grpSpLocks/>
            </p:cNvGrpSpPr>
            <p:nvPr/>
          </p:nvGrpSpPr>
          <p:grpSpPr bwMode="auto">
            <a:xfrm rot="10800000">
              <a:off x="5360978" y="5193448"/>
              <a:ext cx="104775" cy="139700"/>
              <a:chOff x="3692" y="3885"/>
              <a:chExt cx="432" cy="576"/>
            </a:xfrm>
          </p:grpSpPr>
          <p:sp>
            <p:nvSpPr>
              <p:cNvPr id="2435" name="AutoShape 788"/>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436" name="Rectangle 789"/>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437" name="AutoShape 790"/>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438" name="AutoShape 791"/>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39" name="AutoShape 792"/>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40" name="AutoShape 793"/>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cxnSp>
        <p:nvCxnSpPr>
          <p:cNvPr id="2483" name="AutoShape 334"/>
          <p:cNvCxnSpPr>
            <a:cxnSpLocks noChangeShapeType="1"/>
          </p:cNvCxnSpPr>
          <p:nvPr/>
        </p:nvCxnSpPr>
        <p:spPr bwMode="auto">
          <a:xfrm flipH="1" flipV="1">
            <a:off x="20616576" y="34788187"/>
            <a:ext cx="489226" cy="3025420"/>
          </a:xfrm>
          <a:prstGeom prst="bentConnector3">
            <a:avLst>
              <a:gd name="adj1" fmla="val -114847"/>
            </a:avLst>
          </a:prstGeom>
          <a:noFill/>
          <a:ln w="50800">
            <a:solidFill>
              <a:schemeClr val="bg2"/>
            </a:solidFill>
            <a:miter lim="800000"/>
            <a:headEnd/>
            <a:tailEnd/>
          </a:ln>
          <a:effectLst>
            <a:outerShdw blurRad="63500" sx="102000" sy="102000" algn="ctr" rotWithShape="0">
              <a:prstClr val="black">
                <a:alpha val="40000"/>
              </a:prstClr>
            </a:outerShdw>
          </a:effectLst>
        </p:spPr>
      </p:cxnSp>
      <p:grpSp>
        <p:nvGrpSpPr>
          <p:cNvPr id="2497" name="Group 1084"/>
          <p:cNvGrpSpPr>
            <a:grpSpLocks/>
          </p:cNvGrpSpPr>
          <p:nvPr/>
        </p:nvGrpSpPr>
        <p:grpSpPr bwMode="auto">
          <a:xfrm>
            <a:off x="19984063" y="37283441"/>
            <a:ext cx="1256839" cy="677547"/>
            <a:chOff x="6605811" y="5463612"/>
            <a:chExt cx="974221" cy="525565"/>
          </a:xfrm>
          <a:effectLst>
            <a:outerShdw blurRad="63500" sx="102000" sy="102000" algn="ctr" rotWithShape="0">
              <a:prstClr val="black">
                <a:alpha val="40000"/>
              </a:prstClr>
            </a:outerShdw>
          </a:effectLst>
        </p:grpSpPr>
        <p:sp>
          <p:nvSpPr>
            <p:cNvPr id="2498" name="Rectangle 931"/>
            <p:cNvSpPr>
              <a:spLocks noChangeArrowheads="1"/>
            </p:cNvSpPr>
            <p:nvPr/>
          </p:nvSpPr>
          <p:spPr bwMode="auto">
            <a:xfrm>
              <a:off x="6945409" y="5659794"/>
              <a:ext cx="177753" cy="176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grpSp>
          <p:nvGrpSpPr>
            <p:cNvPr id="2499" name="Group 1079"/>
            <p:cNvGrpSpPr>
              <a:grpSpLocks/>
            </p:cNvGrpSpPr>
            <p:nvPr/>
          </p:nvGrpSpPr>
          <p:grpSpPr bwMode="auto">
            <a:xfrm>
              <a:off x="6605811" y="5797569"/>
              <a:ext cx="283921" cy="153988"/>
              <a:chOff x="6100887" y="6037764"/>
              <a:chExt cx="283921" cy="153988"/>
            </a:xfrm>
          </p:grpSpPr>
          <p:sp>
            <p:nvSpPr>
              <p:cNvPr id="2515" name="Rectangle 919"/>
              <p:cNvSpPr>
                <a:spLocks noChangeArrowheads="1"/>
              </p:cNvSpPr>
              <p:nvPr/>
            </p:nvSpPr>
            <p:spPr bwMode="auto">
              <a:xfrm>
                <a:off x="6145158" y="6068562"/>
                <a:ext cx="239650" cy="9239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516" name="Rectangle 920"/>
              <p:cNvSpPr>
                <a:spLocks noChangeArrowheads="1"/>
              </p:cNvSpPr>
              <p:nvPr/>
            </p:nvSpPr>
            <p:spPr bwMode="auto">
              <a:xfrm>
                <a:off x="6241018" y="6037764"/>
                <a:ext cx="47930"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517" name="AutoShape 921"/>
              <p:cNvSpPr>
                <a:spLocks noChangeArrowheads="1"/>
              </p:cNvSpPr>
              <p:nvPr/>
            </p:nvSpPr>
            <p:spPr bwMode="auto">
              <a:xfrm rot="5400000">
                <a:off x="6156036" y="6106769"/>
                <a:ext cx="153988" cy="15977"/>
              </a:xfrm>
              <a:custGeom>
                <a:avLst/>
                <a:gdLst>
                  <a:gd name="T0" fmla="*/ 1036803 w 21600"/>
                  <a:gd name="T1" fmla="*/ 5911 h 21600"/>
                  <a:gd name="T2" fmla="*/ 548896 w 21600"/>
                  <a:gd name="T3" fmla="*/ 11821 h 21600"/>
                  <a:gd name="T4" fmla="*/ 60989 w 21600"/>
                  <a:gd name="T5" fmla="*/ 5911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518" name="AutoShape 922"/>
              <p:cNvSpPr>
                <a:spLocks noChangeArrowheads="1"/>
              </p:cNvSpPr>
              <p:nvPr/>
            </p:nvSpPr>
            <p:spPr bwMode="auto">
              <a:xfrm rot="-5400000">
                <a:off x="6219942" y="6106769"/>
                <a:ext cx="153988" cy="15977"/>
              </a:xfrm>
              <a:custGeom>
                <a:avLst/>
                <a:gdLst>
                  <a:gd name="T0" fmla="*/ 1036803 w 21600"/>
                  <a:gd name="T1" fmla="*/ 5911 h 21600"/>
                  <a:gd name="T2" fmla="*/ 548896 w 21600"/>
                  <a:gd name="T3" fmla="*/ 11821 h 21600"/>
                  <a:gd name="T4" fmla="*/ 60989 w 21600"/>
                  <a:gd name="T5" fmla="*/ 5911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519" name="Rectangle 923"/>
              <p:cNvSpPr>
                <a:spLocks noChangeArrowheads="1"/>
              </p:cNvSpPr>
              <p:nvPr/>
            </p:nvSpPr>
            <p:spPr bwMode="auto">
              <a:xfrm>
                <a:off x="6241018" y="6068562"/>
                <a:ext cx="47930" cy="92393"/>
              </a:xfrm>
              <a:prstGeom prst="rect">
                <a:avLst/>
              </a:prstGeom>
              <a:solidFill>
                <a:srgbClr val="C0C0C0"/>
              </a:solidFill>
              <a:ln w="3175">
                <a:solidFill>
                  <a:schemeClr val="tx1"/>
                </a:solidFill>
                <a:miter lim="800000"/>
                <a:headEnd/>
                <a:tailEnd/>
              </a:ln>
            </p:spPr>
            <p:txBody>
              <a:bodyPr wrap="none" anchor="ctr"/>
              <a:lstStyle/>
              <a:p>
                <a:endParaRPr lang="en-CA"/>
              </a:p>
            </p:txBody>
          </p:sp>
          <p:grpSp>
            <p:nvGrpSpPr>
              <p:cNvPr id="2520" name="Group 1528"/>
              <p:cNvGrpSpPr>
                <a:grpSpLocks/>
              </p:cNvGrpSpPr>
              <p:nvPr/>
            </p:nvGrpSpPr>
            <p:grpSpPr bwMode="auto">
              <a:xfrm rot="-5400000">
                <a:off x="6083410" y="6063916"/>
                <a:ext cx="139701" cy="104748"/>
                <a:chOff x="2362059" y="3964841"/>
                <a:chExt cx="139701" cy="104775"/>
              </a:xfrm>
            </p:grpSpPr>
            <p:sp>
              <p:nvSpPr>
                <p:cNvPr id="2521" name="AutoShape 788"/>
                <p:cNvSpPr>
                  <a:spLocks noChangeArrowheads="1"/>
                </p:cNvSpPr>
                <p:nvPr/>
              </p:nvSpPr>
              <p:spPr bwMode="auto">
                <a:xfrm rot="-5400000">
                  <a:off x="2402805" y="3941557"/>
                  <a:ext cx="58208" cy="104775"/>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522" name="Rectangle 789"/>
                <p:cNvSpPr>
                  <a:spLocks noChangeArrowheads="1"/>
                </p:cNvSpPr>
                <p:nvPr/>
              </p:nvSpPr>
              <p:spPr bwMode="auto">
                <a:xfrm rot="-5400000">
                  <a:off x="2396742" y="3966538"/>
                  <a:ext cx="69850" cy="113021"/>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523" name="AutoShape 790"/>
                <p:cNvSpPr>
                  <a:spLocks noChangeArrowheads="1"/>
                </p:cNvSpPr>
                <p:nvPr/>
              </p:nvSpPr>
              <p:spPr bwMode="auto">
                <a:xfrm rot="-5400000">
                  <a:off x="2396985" y="3988124"/>
                  <a:ext cx="69850" cy="6985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524" name="AutoShape 791"/>
                <p:cNvSpPr>
                  <a:spLocks noChangeArrowheads="1"/>
                </p:cNvSpPr>
                <p:nvPr/>
              </p:nvSpPr>
              <p:spPr bwMode="auto">
                <a:xfrm rot="-5400000">
                  <a:off x="2344597" y="4005586"/>
                  <a:ext cx="69850"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525" name="AutoShape 792"/>
                <p:cNvSpPr>
                  <a:spLocks noChangeArrowheads="1"/>
                </p:cNvSpPr>
                <p:nvPr/>
              </p:nvSpPr>
              <p:spPr bwMode="auto">
                <a:xfrm rot="-5400000">
                  <a:off x="2449372" y="4005586"/>
                  <a:ext cx="69850"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526" name="AutoShape 793"/>
                <p:cNvSpPr>
                  <a:spLocks noChangeArrowheads="1"/>
                </p:cNvSpPr>
                <p:nvPr/>
              </p:nvSpPr>
              <p:spPr bwMode="auto">
                <a:xfrm>
                  <a:off x="2362060" y="4057974"/>
                  <a:ext cx="139700" cy="11642"/>
                </a:xfrm>
                <a:custGeom>
                  <a:avLst/>
                  <a:gdLst>
                    <a:gd name="T0" fmla="*/ 853328 w 21600"/>
                    <a:gd name="T1" fmla="*/ 3137 h 21600"/>
                    <a:gd name="T2" fmla="*/ 451761 w 21600"/>
                    <a:gd name="T3" fmla="*/ 6275 h 21600"/>
                    <a:gd name="T4" fmla="*/ 50195 w 21600"/>
                    <a:gd name="T5" fmla="*/ 3137 h 21600"/>
                    <a:gd name="T6" fmla="*/ 451761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2500" name="Rounded Rectangle 1077"/>
            <p:cNvSpPr>
              <a:spLocks noChangeArrowheads="1"/>
            </p:cNvSpPr>
            <p:nvPr/>
          </p:nvSpPr>
          <p:spPr bwMode="auto">
            <a:xfrm>
              <a:off x="7352347" y="5500855"/>
              <a:ext cx="227685" cy="151790"/>
            </a:xfrm>
            <a:prstGeom prst="roundRect">
              <a:avLst>
                <a:gd name="adj" fmla="val 16667"/>
              </a:avLst>
            </a:prstGeom>
            <a:gradFill rotWithShape="1">
              <a:gsLst>
                <a:gs pos="0">
                  <a:srgbClr val="6F7F91"/>
                </a:gs>
                <a:gs pos="50000">
                  <a:srgbClr val="CDD2DA"/>
                </a:gs>
                <a:gs pos="100000">
                  <a:srgbClr val="6F7F91"/>
                </a:gs>
              </a:gsLst>
              <a:lin ang="16200000" scaled="1"/>
            </a:gradFill>
            <a:ln w="3175" algn="ctr">
              <a:solidFill>
                <a:schemeClr val="tx1"/>
              </a:solidFill>
              <a:round/>
              <a:headEnd/>
              <a:tailEnd/>
            </a:ln>
          </p:spPr>
          <p:txBody>
            <a:bodyPr/>
            <a:lstStyle/>
            <a:p>
              <a:pPr defTabSz="1358900"/>
              <a:endParaRPr lang="en-CA"/>
            </a:p>
          </p:txBody>
        </p:sp>
        <p:sp>
          <p:nvSpPr>
            <p:cNvPr id="2501" name="Rounded Rectangle 1075"/>
            <p:cNvSpPr>
              <a:spLocks noChangeArrowheads="1"/>
            </p:cNvSpPr>
            <p:nvPr/>
          </p:nvSpPr>
          <p:spPr bwMode="auto">
            <a:xfrm>
              <a:off x="6836223" y="5463612"/>
              <a:ext cx="683055" cy="227685"/>
            </a:xfrm>
            <a:prstGeom prst="roundRect">
              <a:avLst>
                <a:gd name="adj" fmla="val 16667"/>
              </a:avLst>
            </a:prstGeom>
            <a:gradFill rotWithShape="1">
              <a:gsLst>
                <a:gs pos="0">
                  <a:srgbClr val="6F7F91"/>
                </a:gs>
                <a:gs pos="50000">
                  <a:srgbClr val="CDD2DA"/>
                </a:gs>
                <a:gs pos="100000">
                  <a:srgbClr val="6F7F91"/>
                </a:gs>
              </a:gsLst>
              <a:lin ang="16200000" scaled="1"/>
            </a:gradFill>
            <a:ln w="3175" algn="ctr">
              <a:solidFill>
                <a:schemeClr val="tx1"/>
              </a:solidFill>
              <a:round/>
              <a:headEnd/>
              <a:tailEnd/>
            </a:ln>
          </p:spPr>
          <p:txBody>
            <a:bodyPr/>
            <a:lstStyle/>
            <a:p>
              <a:pPr defTabSz="1358900"/>
              <a:endParaRPr lang="en-CA"/>
            </a:p>
          </p:txBody>
        </p:sp>
        <p:grpSp>
          <p:nvGrpSpPr>
            <p:cNvPr id="2502" name="Group 1078"/>
            <p:cNvGrpSpPr>
              <a:grpSpLocks/>
            </p:cNvGrpSpPr>
            <p:nvPr/>
          </p:nvGrpSpPr>
          <p:grpSpPr bwMode="auto">
            <a:xfrm>
              <a:off x="7214139" y="5797569"/>
              <a:ext cx="284449" cy="153988"/>
              <a:chOff x="6968850" y="6036912"/>
              <a:chExt cx="284449" cy="153988"/>
            </a:xfrm>
          </p:grpSpPr>
          <p:sp>
            <p:nvSpPr>
              <p:cNvPr id="2504" name="Rectangle 619"/>
              <p:cNvSpPr>
                <a:spLocks noChangeArrowheads="1"/>
              </p:cNvSpPr>
              <p:nvPr/>
            </p:nvSpPr>
            <p:spPr bwMode="auto">
              <a:xfrm>
                <a:off x="6968850" y="6067710"/>
                <a:ext cx="239650" cy="92393"/>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505" name="Rectangle 620"/>
              <p:cNvSpPr>
                <a:spLocks noChangeArrowheads="1"/>
              </p:cNvSpPr>
              <p:nvPr/>
            </p:nvSpPr>
            <p:spPr bwMode="auto">
              <a:xfrm>
                <a:off x="7064709" y="6036912"/>
                <a:ext cx="47930" cy="1539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506" name="AutoShape 621"/>
              <p:cNvSpPr>
                <a:spLocks noChangeArrowheads="1"/>
              </p:cNvSpPr>
              <p:nvPr/>
            </p:nvSpPr>
            <p:spPr bwMode="auto">
              <a:xfrm rot="5400000">
                <a:off x="6979727" y="6105917"/>
                <a:ext cx="153988" cy="15977"/>
              </a:xfrm>
              <a:custGeom>
                <a:avLst/>
                <a:gdLst>
                  <a:gd name="T0" fmla="*/ 1036803 w 21600"/>
                  <a:gd name="T1" fmla="*/ 5911 h 21600"/>
                  <a:gd name="T2" fmla="*/ 548896 w 21600"/>
                  <a:gd name="T3" fmla="*/ 11821 h 21600"/>
                  <a:gd name="T4" fmla="*/ 60989 w 21600"/>
                  <a:gd name="T5" fmla="*/ 5911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507" name="AutoShape 622"/>
              <p:cNvSpPr>
                <a:spLocks noChangeArrowheads="1"/>
              </p:cNvSpPr>
              <p:nvPr/>
            </p:nvSpPr>
            <p:spPr bwMode="auto">
              <a:xfrm rot="-5400000">
                <a:off x="7043633" y="6105917"/>
                <a:ext cx="153988" cy="15977"/>
              </a:xfrm>
              <a:custGeom>
                <a:avLst/>
                <a:gdLst>
                  <a:gd name="T0" fmla="*/ 1036803 w 21600"/>
                  <a:gd name="T1" fmla="*/ 5911 h 21600"/>
                  <a:gd name="T2" fmla="*/ 548896 w 21600"/>
                  <a:gd name="T3" fmla="*/ 11821 h 21600"/>
                  <a:gd name="T4" fmla="*/ 60989 w 21600"/>
                  <a:gd name="T5" fmla="*/ 5911 h 21600"/>
                  <a:gd name="T6" fmla="*/ 548896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508" name="Rectangle 623"/>
              <p:cNvSpPr>
                <a:spLocks noChangeArrowheads="1"/>
              </p:cNvSpPr>
              <p:nvPr/>
            </p:nvSpPr>
            <p:spPr bwMode="auto">
              <a:xfrm>
                <a:off x="7064709" y="6067710"/>
                <a:ext cx="47930" cy="92393"/>
              </a:xfrm>
              <a:prstGeom prst="rect">
                <a:avLst/>
              </a:prstGeom>
              <a:solidFill>
                <a:srgbClr val="C0C0C0"/>
              </a:solidFill>
              <a:ln w="3175">
                <a:solidFill>
                  <a:schemeClr val="tx1"/>
                </a:solidFill>
                <a:miter lim="800000"/>
                <a:headEnd/>
                <a:tailEnd/>
              </a:ln>
            </p:spPr>
            <p:txBody>
              <a:bodyPr wrap="none" anchor="ctr"/>
              <a:lstStyle/>
              <a:p>
                <a:endParaRPr lang="en-CA"/>
              </a:p>
            </p:txBody>
          </p:sp>
          <p:sp>
            <p:nvSpPr>
              <p:cNvPr id="2509" name="AutoShape 788"/>
              <p:cNvSpPr>
                <a:spLocks noChangeArrowheads="1"/>
              </p:cNvSpPr>
              <p:nvPr/>
            </p:nvSpPr>
            <p:spPr bwMode="auto">
              <a:xfrm>
                <a:off x="7195106" y="6061578"/>
                <a:ext cx="58193" cy="104775"/>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510" name="Rectangle 789"/>
              <p:cNvSpPr>
                <a:spLocks noChangeArrowheads="1"/>
              </p:cNvSpPr>
              <p:nvPr/>
            </p:nvSpPr>
            <p:spPr bwMode="auto">
              <a:xfrm>
                <a:off x="7160190" y="6057212"/>
                <a:ext cx="69832" cy="113021"/>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511" name="AutoShape 790"/>
              <p:cNvSpPr>
                <a:spLocks noChangeArrowheads="1"/>
              </p:cNvSpPr>
              <p:nvPr/>
            </p:nvSpPr>
            <p:spPr bwMode="auto">
              <a:xfrm>
                <a:off x="7160189" y="6079040"/>
                <a:ext cx="69832" cy="6985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512" name="AutoShape 791"/>
              <p:cNvSpPr>
                <a:spLocks noChangeArrowheads="1"/>
              </p:cNvSpPr>
              <p:nvPr/>
            </p:nvSpPr>
            <p:spPr bwMode="auto">
              <a:xfrm>
                <a:off x="7160190" y="6044115"/>
                <a:ext cx="69832"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513" name="AutoShape 792"/>
              <p:cNvSpPr>
                <a:spLocks noChangeArrowheads="1"/>
              </p:cNvSpPr>
              <p:nvPr/>
            </p:nvSpPr>
            <p:spPr bwMode="auto">
              <a:xfrm>
                <a:off x="7160190" y="6148890"/>
                <a:ext cx="69832" cy="34925"/>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514" name="AutoShape 793"/>
              <p:cNvSpPr>
                <a:spLocks noChangeArrowheads="1"/>
              </p:cNvSpPr>
              <p:nvPr/>
            </p:nvSpPr>
            <p:spPr bwMode="auto">
              <a:xfrm rot="5400000">
                <a:off x="7084521" y="6108145"/>
                <a:ext cx="139700" cy="11639"/>
              </a:xfrm>
              <a:custGeom>
                <a:avLst/>
                <a:gdLst>
                  <a:gd name="T0" fmla="*/ 853328 w 21600"/>
                  <a:gd name="T1" fmla="*/ 3137 h 21600"/>
                  <a:gd name="T2" fmla="*/ 451761 w 21600"/>
                  <a:gd name="T3" fmla="*/ 6273 h 21600"/>
                  <a:gd name="T4" fmla="*/ 50195 w 21600"/>
                  <a:gd name="T5" fmla="*/ 3137 h 21600"/>
                  <a:gd name="T6" fmla="*/ 451761 w 21600"/>
                  <a:gd name="T7" fmla="*/ 0 h 21600"/>
                  <a:gd name="T8" fmla="*/ 0 60000 65536"/>
                  <a:gd name="T9" fmla="*/ 0 60000 65536"/>
                  <a:gd name="T10" fmla="*/ 0 60000 65536"/>
                  <a:gd name="T11" fmla="*/ 0 60000 65536"/>
                  <a:gd name="T12" fmla="*/ 3000 w 21600"/>
                  <a:gd name="T13" fmla="*/ 3001 h 21600"/>
                  <a:gd name="T14" fmla="*/ 18600 w 21600"/>
                  <a:gd name="T15" fmla="*/ 1859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503" name="Rectangle 931"/>
            <p:cNvSpPr>
              <a:spLocks noChangeArrowheads="1"/>
            </p:cNvSpPr>
            <p:nvPr/>
          </p:nvSpPr>
          <p:spPr bwMode="auto">
            <a:xfrm rot="-5400000">
              <a:off x="6936239" y="5650624"/>
              <a:ext cx="238537" cy="438569"/>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grpSp>
      <p:grpSp>
        <p:nvGrpSpPr>
          <p:cNvPr id="2602" name="Group 2601"/>
          <p:cNvGrpSpPr/>
          <p:nvPr/>
        </p:nvGrpSpPr>
        <p:grpSpPr>
          <a:xfrm>
            <a:off x="18076288" y="32976619"/>
            <a:ext cx="2573039" cy="2075626"/>
            <a:chOff x="18076288" y="32976619"/>
            <a:chExt cx="2573039" cy="2075626"/>
          </a:xfrm>
          <a:effectLst>
            <a:outerShdw blurRad="63500" sx="102000" sy="102000" algn="ctr" rotWithShape="0">
              <a:prstClr val="black">
                <a:alpha val="40000"/>
              </a:prstClr>
            </a:outerShdw>
          </a:effectLst>
        </p:grpSpPr>
        <p:cxnSp>
          <p:nvCxnSpPr>
            <p:cNvPr id="1489" name="AutoShape 457"/>
            <p:cNvCxnSpPr>
              <a:cxnSpLocks noChangeShapeType="1"/>
              <a:stCxn id="1762" idx="3"/>
              <a:endCxn id="1835" idx="3"/>
            </p:cNvCxnSpPr>
            <p:nvPr/>
          </p:nvCxnSpPr>
          <p:spPr bwMode="auto">
            <a:xfrm>
              <a:off x="19040044" y="32979207"/>
              <a:ext cx="1489090" cy="147580"/>
            </a:xfrm>
            <a:prstGeom prst="curvedConnector3">
              <a:avLst>
                <a:gd name="adj1" fmla="val 50000"/>
              </a:avLst>
            </a:prstGeom>
            <a:noFill/>
            <a:ln w="127000">
              <a:solidFill>
                <a:schemeClr val="tx1"/>
              </a:solidFill>
              <a:round/>
              <a:headEnd/>
              <a:tailEnd/>
            </a:ln>
          </p:spPr>
        </p:cxnSp>
        <p:cxnSp>
          <p:nvCxnSpPr>
            <p:cNvPr id="1683" name="AutoShape 333"/>
            <p:cNvCxnSpPr>
              <a:cxnSpLocks noChangeShapeType="1"/>
            </p:cNvCxnSpPr>
            <p:nvPr/>
          </p:nvCxnSpPr>
          <p:spPr bwMode="auto">
            <a:xfrm rot="10800000" flipV="1">
              <a:off x="18076288" y="32976619"/>
              <a:ext cx="159664" cy="1815662"/>
            </a:xfrm>
            <a:prstGeom prst="bentConnector3">
              <a:avLst>
                <a:gd name="adj1" fmla="val 284616"/>
              </a:avLst>
            </a:prstGeom>
            <a:noFill/>
            <a:ln w="50800">
              <a:solidFill>
                <a:schemeClr val="bg2"/>
              </a:solidFill>
              <a:miter lim="800000"/>
              <a:headEnd/>
              <a:tailEnd/>
            </a:ln>
          </p:spPr>
        </p:cxnSp>
        <p:grpSp>
          <p:nvGrpSpPr>
            <p:cNvPr id="2024" name="Group 965"/>
            <p:cNvGrpSpPr>
              <a:grpSpLocks/>
            </p:cNvGrpSpPr>
            <p:nvPr/>
          </p:nvGrpSpPr>
          <p:grpSpPr bwMode="auto">
            <a:xfrm>
              <a:off x="19208261" y="34689932"/>
              <a:ext cx="309093" cy="198555"/>
              <a:chOff x="1772" y="3693"/>
              <a:chExt cx="720" cy="480"/>
            </a:xfrm>
          </p:grpSpPr>
          <p:sp>
            <p:nvSpPr>
              <p:cNvPr id="2025" name="Rectangle 966"/>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26" name="Rectangle 967"/>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27" name="AutoShape 968"/>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28" name="AutoShape 969"/>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29" name="Rectangle 970"/>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2030" name="Group 1080"/>
            <p:cNvGrpSpPr>
              <a:grpSpLocks/>
            </p:cNvGrpSpPr>
            <p:nvPr/>
          </p:nvGrpSpPr>
          <p:grpSpPr bwMode="auto">
            <a:xfrm>
              <a:off x="18076288" y="33539536"/>
              <a:ext cx="1209758" cy="1512709"/>
              <a:chOff x="3696" y="1872"/>
              <a:chExt cx="591" cy="739"/>
            </a:xfrm>
          </p:grpSpPr>
          <p:sp>
            <p:nvSpPr>
              <p:cNvPr id="2031" name="Rectangle 1019"/>
              <p:cNvSpPr>
                <a:spLocks noChangeArrowheads="1"/>
              </p:cNvSpPr>
              <p:nvPr/>
            </p:nvSpPr>
            <p:spPr bwMode="auto">
              <a:xfrm>
                <a:off x="4023" y="2045"/>
                <a:ext cx="73" cy="111"/>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032" name="AutoShape 1020"/>
              <p:cNvSpPr>
                <a:spLocks noChangeArrowheads="1"/>
              </p:cNvSpPr>
              <p:nvPr/>
            </p:nvSpPr>
            <p:spPr bwMode="auto">
              <a:xfrm>
                <a:off x="3995" y="1942"/>
                <a:ext cx="129" cy="182"/>
              </a:xfrm>
              <a:prstGeom prst="octagon">
                <a:avLst>
                  <a:gd name="adj" fmla="val 17056"/>
                </a:avLst>
              </a:prstGeom>
              <a:gradFill rotWithShape="1">
                <a:gsLst>
                  <a:gs pos="0">
                    <a:srgbClr val="4D4D4D"/>
                  </a:gs>
                  <a:gs pos="50000">
                    <a:srgbClr val="7C7C7C"/>
                  </a:gs>
                  <a:gs pos="100000">
                    <a:srgbClr val="4D4D4D"/>
                  </a:gs>
                </a:gsLst>
                <a:lin ang="0" scaled="1"/>
              </a:gradFill>
              <a:ln w="3175">
                <a:solidFill>
                  <a:schemeClr val="tx1"/>
                </a:solidFill>
                <a:miter lim="800000"/>
                <a:headEnd/>
                <a:tailEnd/>
              </a:ln>
            </p:spPr>
            <p:txBody>
              <a:bodyPr wrap="none" anchor="ctr"/>
              <a:lstStyle/>
              <a:p>
                <a:endParaRPr lang="en-CA"/>
              </a:p>
            </p:txBody>
          </p:sp>
          <p:sp>
            <p:nvSpPr>
              <p:cNvPr id="2033" name="Rectangle 1021"/>
              <p:cNvSpPr>
                <a:spLocks noChangeArrowheads="1"/>
              </p:cNvSpPr>
              <p:nvPr/>
            </p:nvSpPr>
            <p:spPr bwMode="auto">
              <a:xfrm>
                <a:off x="4008" y="2316"/>
                <a:ext cx="112" cy="111"/>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034" name="Rectangle 1022"/>
              <p:cNvSpPr>
                <a:spLocks noChangeArrowheads="1"/>
              </p:cNvSpPr>
              <p:nvPr/>
            </p:nvSpPr>
            <p:spPr bwMode="auto">
              <a:xfrm>
                <a:off x="3991" y="2229"/>
                <a:ext cx="145" cy="111"/>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grpSp>
            <p:nvGrpSpPr>
              <p:cNvPr id="2035" name="Group 1023"/>
              <p:cNvGrpSpPr>
                <a:grpSpLocks/>
              </p:cNvGrpSpPr>
              <p:nvPr/>
            </p:nvGrpSpPr>
            <p:grpSpPr bwMode="auto">
              <a:xfrm>
                <a:off x="3730" y="2436"/>
                <a:ext cx="151" cy="97"/>
                <a:chOff x="1772" y="3693"/>
                <a:chExt cx="720" cy="480"/>
              </a:xfrm>
            </p:grpSpPr>
            <p:sp>
              <p:nvSpPr>
                <p:cNvPr id="2063" name="Rectangle 1024"/>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64" name="Rectangle 1025"/>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065" name="AutoShape 1026"/>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66" name="AutoShape 1027"/>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067" name="Rectangle 1028"/>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036" name="AutoShape 1035"/>
              <p:cNvSpPr>
                <a:spLocks noChangeArrowheads="1"/>
              </p:cNvSpPr>
              <p:nvPr/>
            </p:nvSpPr>
            <p:spPr bwMode="auto">
              <a:xfrm>
                <a:off x="3845" y="2410"/>
                <a:ext cx="442" cy="146"/>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037" name="Oval 1036"/>
              <p:cNvSpPr>
                <a:spLocks noChangeArrowheads="1"/>
              </p:cNvSpPr>
              <p:nvPr/>
            </p:nvSpPr>
            <p:spPr bwMode="auto">
              <a:xfrm>
                <a:off x="3937" y="2355"/>
                <a:ext cx="258" cy="256"/>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038" name="Oval 1037"/>
              <p:cNvSpPr>
                <a:spLocks noChangeArrowheads="1"/>
              </p:cNvSpPr>
              <p:nvPr/>
            </p:nvSpPr>
            <p:spPr bwMode="auto">
              <a:xfrm>
                <a:off x="3958" y="2375"/>
                <a:ext cx="216" cy="216"/>
              </a:xfrm>
              <a:prstGeom prst="ellipse">
                <a:avLst/>
              </a:prstGeom>
              <a:solidFill>
                <a:srgbClr val="DDDDDD"/>
              </a:solidFill>
              <a:ln w="3175">
                <a:solidFill>
                  <a:schemeClr val="tx1"/>
                </a:solidFill>
                <a:round/>
                <a:headEnd/>
                <a:tailEnd/>
              </a:ln>
            </p:spPr>
            <p:txBody>
              <a:bodyPr wrap="none" anchor="ctr"/>
              <a:lstStyle/>
              <a:p>
                <a:endParaRPr lang="en-CA"/>
              </a:p>
            </p:txBody>
          </p:sp>
          <p:sp>
            <p:nvSpPr>
              <p:cNvPr id="2039" name="AutoShape 1038"/>
              <p:cNvSpPr>
                <a:spLocks noChangeArrowheads="1"/>
              </p:cNvSpPr>
              <p:nvPr/>
            </p:nvSpPr>
            <p:spPr bwMode="auto">
              <a:xfrm rot="-5400000">
                <a:off x="4028" y="2402"/>
                <a:ext cx="73" cy="165"/>
              </a:xfrm>
              <a:prstGeom prst="flowChartCollate">
                <a:avLst/>
              </a:prstGeom>
              <a:noFill/>
              <a:ln w="9525">
                <a:solidFill>
                  <a:schemeClr val="tx1"/>
                </a:solidFill>
                <a:miter lim="800000"/>
                <a:headEnd/>
                <a:tailEnd/>
              </a:ln>
            </p:spPr>
            <p:txBody>
              <a:bodyPr wrap="none" lIns="45720" rIns="45720" anchor="ctr"/>
              <a:lstStyle/>
              <a:p>
                <a:endParaRPr lang="en-CA"/>
              </a:p>
            </p:txBody>
          </p:sp>
          <p:sp>
            <p:nvSpPr>
              <p:cNvPr id="2040" name="AutoShape 1045"/>
              <p:cNvSpPr>
                <a:spLocks noChangeArrowheads="1"/>
              </p:cNvSpPr>
              <p:nvPr/>
            </p:nvSpPr>
            <p:spPr bwMode="auto">
              <a:xfrm rot="10800000">
                <a:off x="3696" y="2448"/>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041" name="Rectangle 1046"/>
              <p:cNvSpPr>
                <a:spLocks noChangeArrowheads="1"/>
              </p:cNvSpPr>
              <p:nvPr/>
            </p:nvSpPr>
            <p:spPr bwMode="auto">
              <a:xfrm rot="10800000">
                <a:off x="3712" y="2445"/>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042" name="AutoShape 1047"/>
              <p:cNvSpPr>
                <a:spLocks noChangeArrowheads="1"/>
              </p:cNvSpPr>
              <p:nvPr/>
            </p:nvSpPr>
            <p:spPr bwMode="auto">
              <a:xfrm rot="10800000">
                <a:off x="3712" y="2460"/>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043" name="AutoShape 1048"/>
              <p:cNvSpPr>
                <a:spLocks noChangeArrowheads="1"/>
              </p:cNvSpPr>
              <p:nvPr/>
            </p:nvSpPr>
            <p:spPr bwMode="auto">
              <a:xfrm rot="10800000">
                <a:off x="3712" y="2508"/>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44" name="AutoShape 1049"/>
              <p:cNvSpPr>
                <a:spLocks noChangeArrowheads="1"/>
              </p:cNvSpPr>
              <p:nvPr/>
            </p:nvSpPr>
            <p:spPr bwMode="auto">
              <a:xfrm rot="10800000">
                <a:off x="3712" y="2436"/>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45" name="AutoShape 1050"/>
              <p:cNvSpPr>
                <a:spLocks noChangeArrowheads="1"/>
              </p:cNvSpPr>
              <p:nvPr/>
            </p:nvSpPr>
            <p:spPr bwMode="auto">
              <a:xfrm rot="-5400000">
                <a:off x="3716" y="2480"/>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2046" name="AutoShape 1051"/>
              <p:cNvSpPr>
                <a:spLocks noChangeArrowheads="1"/>
              </p:cNvSpPr>
              <p:nvPr/>
            </p:nvSpPr>
            <p:spPr bwMode="auto">
              <a:xfrm rot="10800000">
                <a:off x="4045" y="2436"/>
                <a:ext cx="36" cy="109"/>
              </a:xfrm>
              <a:prstGeom prst="triangle">
                <a:avLst>
                  <a:gd name="adj" fmla="val 50000"/>
                </a:avLst>
              </a:prstGeom>
              <a:solidFill>
                <a:srgbClr val="000000"/>
              </a:solidFill>
              <a:ln w="6350">
                <a:solidFill>
                  <a:schemeClr val="tx1"/>
                </a:solidFill>
                <a:miter lim="800000"/>
                <a:headEnd/>
                <a:tailEnd/>
              </a:ln>
            </p:spPr>
            <p:txBody>
              <a:bodyPr wrap="none" anchor="ctr"/>
              <a:lstStyle/>
              <a:p>
                <a:endParaRPr lang="en-CA"/>
              </a:p>
            </p:txBody>
          </p:sp>
          <p:grpSp>
            <p:nvGrpSpPr>
              <p:cNvPr id="2047" name="Group 1052"/>
              <p:cNvGrpSpPr>
                <a:grpSpLocks/>
              </p:cNvGrpSpPr>
              <p:nvPr/>
            </p:nvGrpSpPr>
            <p:grpSpPr bwMode="auto">
              <a:xfrm rot="-5400000">
                <a:off x="4047" y="2070"/>
                <a:ext cx="38" cy="185"/>
                <a:chOff x="1477" y="2587"/>
                <a:chExt cx="341" cy="1306"/>
              </a:xfrm>
            </p:grpSpPr>
            <p:sp>
              <p:nvSpPr>
                <p:cNvPr id="2059" name="Rectangle 1053"/>
                <p:cNvSpPr>
                  <a:spLocks noChangeArrowheads="1"/>
                </p:cNvSpPr>
                <p:nvPr/>
              </p:nvSpPr>
              <p:spPr bwMode="auto">
                <a:xfrm>
                  <a:off x="1477" y="2710"/>
                  <a:ext cx="341" cy="105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060" name="AutoShape 1054"/>
                <p:cNvSpPr>
                  <a:spLocks noChangeArrowheads="1"/>
                </p:cNvSpPr>
                <p:nvPr/>
              </p:nvSpPr>
              <p:spPr bwMode="auto">
                <a:xfrm>
                  <a:off x="1477" y="2914"/>
                  <a:ext cx="341" cy="653"/>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061" name="AutoShape 1055"/>
                <p:cNvSpPr>
                  <a:spLocks noChangeArrowheads="1"/>
                </p:cNvSpPr>
                <p:nvPr/>
              </p:nvSpPr>
              <p:spPr bwMode="auto">
                <a:xfrm>
                  <a:off x="1477" y="2587"/>
                  <a:ext cx="341" cy="327"/>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062" name="AutoShape 1056"/>
                <p:cNvSpPr>
                  <a:spLocks noChangeArrowheads="1"/>
                </p:cNvSpPr>
                <p:nvPr/>
              </p:nvSpPr>
              <p:spPr bwMode="auto">
                <a:xfrm>
                  <a:off x="1477" y="3567"/>
                  <a:ext cx="341" cy="326"/>
                </a:xfrm>
                <a:prstGeom prst="flowChartDelay">
                  <a:avLst/>
                </a:prstGeom>
                <a:solidFill>
                  <a:srgbClr val="C0C0C0"/>
                </a:solidFill>
                <a:ln w="3175">
                  <a:solidFill>
                    <a:schemeClr val="tx1"/>
                  </a:solidFill>
                  <a:miter lim="800000"/>
                  <a:headEnd/>
                  <a:tailEnd/>
                </a:ln>
              </p:spPr>
              <p:txBody>
                <a:bodyPr wrap="none" anchor="ctr"/>
                <a:lstStyle/>
                <a:p>
                  <a:endParaRPr lang="en-CA"/>
                </a:p>
              </p:txBody>
            </p:sp>
          </p:grpSp>
          <p:sp>
            <p:nvSpPr>
              <p:cNvPr id="2048" name="Rectangle 1057"/>
              <p:cNvSpPr>
                <a:spLocks noChangeArrowheads="1"/>
              </p:cNvSpPr>
              <p:nvPr/>
            </p:nvSpPr>
            <p:spPr bwMode="auto">
              <a:xfrm>
                <a:off x="3973" y="2178"/>
                <a:ext cx="181" cy="111"/>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049" name="Rectangle 1058"/>
              <p:cNvSpPr>
                <a:spLocks noChangeArrowheads="1"/>
              </p:cNvSpPr>
              <p:nvPr/>
            </p:nvSpPr>
            <p:spPr bwMode="auto">
              <a:xfrm>
                <a:off x="3987" y="1872"/>
                <a:ext cx="145" cy="111"/>
              </a:xfrm>
              <a:prstGeom prst="rect">
                <a:avLst/>
              </a:prstGeom>
              <a:gradFill rotWithShape="1">
                <a:gsLst>
                  <a:gs pos="0">
                    <a:srgbClr val="4D4D4D"/>
                  </a:gs>
                  <a:gs pos="50000">
                    <a:srgbClr val="7C7C7C"/>
                  </a:gs>
                  <a:gs pos="100000">
                    <a:srgbClr val="4D4D4D"/>
                  </a:gs>
                </a:gsLst>
                <a:lin ang="0" scaled="1"/>
              </a:gradFill>
              <a:ln w="3175" algn="ctr">
                <a:solidFill>
                  <a:schemeClr val="tx1"/>
                </a:solidFill>
                <a:miter lim="800000"/>
                <a:headEnd/>
                <a:tailEnd/>
              </a:ln>
            </p:spPr>
            <p:txBody>
              <a:bodyPr wrap="none" lIns="45720" rIns="45720" anchor="ctr"/>
              <a:lstStyle/>
              <a:p>
                <a:endParaRPr lang="en-CA"/>
              </a:p>
            </p:txBody>
          </p:sp>
          <p:sp>
            <p:nvSpPr>
              <p:cNvPr id="2050" name="Line 1059"/>
              <p:cNvSpPr>
                <a:spLocks noChangeShapeType="1"/>
              </p:cNvSpPr>
              <p:nvPr/>
            </p:nvSpPr>
            <p:spPr bwMode="auto">
              <a:xfrm>
                <a:off x="4001" y="2056"/>
                <a:ext cx="0" cy="36"/>
              </a:xfrm>
              <a:prstGeom prst="line">
                <a:avLst/>
              </a:prstGeom>
              <a:noFill/>
              <a:ln w="6350">
                <a:solidFill>
                  <a:schemeClr val="bg1"/>
                </a:solidFill>
                <a:round/>
                <a:headEnd/>
                <a:tailEnd/>
              </a:ln>
            </p:spPr>
            <p:txBody>
              <a:bodyPr/>
              <a:lstStyle/>
              <a:p>
                <a:endParaRPr lang="en-CA"/>
              </a:p>
            </p:txBody>
          </p:sp>
          <p:sp>
            <p:nvSpPr>
              <p:cNvPr id="2051" name="Line 1060"/>
              <p:cNvSpPr>
                <a:spLocks noChangeShapeType="1"/>
              </p:cNvSpPr>
              <p:nvPr/>
            </p:nvSpPr>
            <p:spPr bwMode="auto">
              <a:xfrm>
                <a:off x="4108" y="2057"/>
                <a:ext cx="0" cy="36"/>
              </a:xfrm>
              <a:prstGeom prst="line">
                <a:avLst/>
              </a:prstGeom>
              <a:noFill/>
              <a:ln w="6350">
                <a:solidFill>
                  <a:schemeClr val="bg1"/>
                </a:solidFill>
                <a:round/>
                <a:headEnd/>
                <a:tailEnd/>
              </a:ln>
            </p:spPr>
            <p:txBody>
              <a:bodyPr/>
              <a:lstStyle/>
              <a:p>
                <a:endParaRPr lang="en-CA"/>
              </a:p>
            </p:txBody>
          </p:sp>
          <p:sp>
            <p:nvSpPr>
              <p:cNvPr id="2052" name="Line 1061"/>
              <p:cNvSpPr>
                <a:spLocks noChangeShapeType="1"/>
              </p:cNvSpPr>
              <p:nvPr/>
            </p:nvSpPr>
            <p:spPr bwMode="auto">
              <a:xfrm>
                <a:off x="4061" y="2056"/>
                <a:ext cx="0" cy="36"/>
              </a:xfrm>
              <a:prstGeom prst="line">
                <a:avLst/>
              </a:prstGeom>
              <a:noFill/>
              <a:ln w="6350">
                <a:solidFill>
                  <a:schemeClr val="bg1"/>
                </a:solidFill>
                <a:round/>
                <a:headEnd/>
                <a:tailEnd/>
              </a:ln>
            </p:spPr>
            <p:txBody>
              <a:bodyPr/>
              <a:lstStyle/>
              <a:p>
                <a:endParaRPr lang="en-CA"/>
              </a:p>
            </p:txBody>
          </p:sp>
          <p:sp>
            <p:nvSpPr>
              <p:cNvPr id="2053" name="Line 1062"/>
              <p:cNvSpPr>
                <a:spLocks noChangeShapeType="1"/>
              </p:cNvSpPr>
              <p:nvPr/>
            </p:nvSpPr>
            <p:spPr bwMode="auto">
              <a:xfrm>
                <a:off x="4093" y="2056"/>
                <a:ext cx="0" cy="36"/>
              </a:xfrm>
              <a:prstGeom prst="line">
                <a:avLst/>
              </a:prstGeom>
              <a:noFill/>
              <a:ln w="6350">
                <a:solidFill>
                  <a:schemeClr val="bg1"/>
                </a:solidFill>
                <a:round/>
                <a:headEnd/>
                <a:tailEnd/>
              </a:ln>
            </p:spPr>
            <p:txBody>
              <a:bodyPr/>
              <a:lstStyle/>
              <a:p>
                <a:endParaRPr lang="en-CA"/>
              </a:p>
            </p:txBody>
          </p:sp>
          <p:sp>
            <p:nvSpPr>
              <p:cNvPr id="2054" name="Line 1063"/>
              <p:cNvSpPr>
                <a:spLocks noChangeShapeType="1"/>
              </p:cNvSpPr>
              <p:nvPr/>
            </p:nvSpPr>
            <p:spPr bwMode="auto">
              <a:xfrm>
                <a:off x="4118" y="2058"/>
                <a:ext cx="0" cy="36"/>
              </a:xfrm>
              <a:prstGeom prst="line">
                <a:avLst/>
              </a:prstGeom>
              <a:noFill/>
              <a:ln w="6350">
                <a:solidFill>
                  <a:schemeClr val="bg1"/>
                </a:solidFill>
                <a:round/>
                <a:headEnd/>
                <a:tailEnd/>
              </a:ln>
            </p:spPr>
            <p:txBody>
              <a:bodyPr/>
              <a:lstStyle/>
              <a:p>
                <a:endParaRPr lang="en-CA"/>
              </a:p>
            </p:txBody>
          </p:sp>
          <p:sp>
            <p:nvSpPr>
              <p:cNvPr id="2055" name="Line 1064"/>
              <p:cNvSpPr>
                <a:spLocks noChangeShapeType="1"/>
              </p:cNvSpPr>
              <p:nvPr/>
            </p:nvSpPr>
            <p:spPr bwMode="auto">
              <a:xfrm>
                <a:off x="4012" y="2056"/>
                <a:ext cx="0" cy="36"/>
              </a:xfrm>
              <a:prstGeom prst="line">
                <a:avLst/>
              </a:prstGeom>
              <a:noFill/>
              <a:ln w="6350">
                <a:solidFill>
                  <a:schemeClr val="bg1"/>
                </a:solidFill>
                <a:round/>
                <a:headEnd/>
                <a:tailEnd/>
              </a:ln>
            </p:spPr>
            <p:txBody>
              <a:bodyPr/>
              <a:lstStyle/>
              <a:p>
                <a:endParaRPr lang="en-CA"/>
              </a:p>
            </p:txBody>
          </p:sp>
          <p:sp>
            <p:nvSpPr>
              <p:cNvPr id="2056" name="Line 1065"/>
              <p:cNvSpPr>
                <a:spLocks noChangeShapeType="1"/>
              </p:cNvSpPr>
              <p:nvPr/>
            </p:nvSpPr>
            <p:spPr bwMode="auto">
              <a:xfrm>
                <a:off x="4026" y="2056"/>
                <a:ext cx="0" cy="36"/>
              </a:xfrm>
              <a:prstGeom prst="line">
                <a:avLst/>
              </a:prstGeom>
              <a:noFill/>
              <a:ln w="6350">
                <a:solidFill>
                  <a:schemeClr val="bg1"/>
                </a:solidFill>
                <a:round/>
                <a:headEnd/>
                <a:tailEnd/>
              </a:ln>
            </p:spPr>
            <p:txBody>
              <a:bodyPr/>
              <a:lstStyle/>
              <a:p>
                <a:endParaRPr lang="en-CA"/>
              </a:p>
            </p:txBody>
          </p:sp>
          <p:sp>
            <p:nvSpPr>
              <p:cNvPr id="2057" name="Line 1066"/>
              <p:cNvSpPr>
                <a:spLocks noChangeShapeType="1"/>
              </p:cNvSpPr>
              <p:nvPr/>
            </p:nvSpPr>
            <p:spPr bwMode="auto">
              <a:xfrm>
                <a:off x="4043" y="2056"/>
                <a:ext cx="0" cy="36"/>
              </a:xfrm>
              <a:prstGeom prst="line">
                <a:avLst/>
              </a:prstGeom>
              <a:noFill/>
              <a:ln w="6350">
                <a:solidFill>
                  <a:schemeClr val="bg1"/>
                </a:solidFill>
                <a:round/>
                <a:headEnd/>
                <a:tailEnd/>
              </a:ln>
            </p:spPr>
            <p:txBody>
              <a:bodyPr/>
              <a:lstStyle/>
              <a:p>
                <a:endParaRPr lang="en-CA"/>
              </a:p>
            </p:txBody>
          </p:sp>
          <p:sp>
            <p:nvSpPr>
              <p:cNvPr id="2058" name="Line 1067"/>
              <p:cNvSpPr>
                <a:spLocks noChangeShapeType="1"/>
              </p:cNvSpPr>
              <p:nvPr/>
            </p:nvSpPr>
            <p:spPr bwMode="auto">
              <a:xfrm>
                <a:off x="4079" y="2056"/>
                <a:ext cx="0" cy="36"/>
              </a:xfrm>
              <a:prstGeom prst="line">
                <a:avLst/>
              </a:prstGeom>
              <a:noFill/>
              <a:ln w="6350">
                <a:solidFill>
                  <a:schemeClr val="bg1"/>
                </a:solidFill>
                <a:round/>
                <a:headEnd/>
                <a:tailEnd/>
              </a:ln>
            </p:spPr>
            <p:txBody>
              <a:bodyPr/>
              <a:lstStyle/>
              <a:p>
                <a:endParaRPr lang="en-CA"/>
              </a:p>
            </p:txBody>
          </p:sp>
        </p:grpSp>
        <p:sp>
          <p:nvSpPr>
            <p:cNvPr id="2068" name="Rectangle 977"/>
            <p:cNvSpPr>
              <a:spLocks noChangeArrowheads="1"/>
            </p:cNvSpPr>
            <p:nvPr/>
          </p:nvSpPr>
          <p:spPr bwMode="auto">
            <a:xfrm>
              <a:off x="19781412" y="34444296"/>
              <a:ext cx="229261" cy="227213"/>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2069" name="AutoShape 981"/>
            <p:cNvSpPr>
              <a:spLocks noChangeArrowheads="1"/>
            </p:cNvSpPr>
            <p:nvPr/>
          </p:nvSpPr>
          <p:spPr bwMode="auto">
            <a:xfrm>
              <a:off x="19642218" y="33576381"/>
              <a:ext cx="507648" cy="890431"/>
            </a:xfrm>
            <a:prstGeom prst="roundRect">
              <a:avLst>
                <a:gd name="adj" fmla="val 16667"/>
              </a:avLst>
            </a:prstGeom>
            <a:solidFill>
              <a:srgbClr val="333333"/>
            </a:solidFill>
            <a:ln w="3175">
              <a:solidFill>
                <a:schemeClr val="tx1"/>
              </a:solidFill>
              <a:round/>
              <a:headEnd/>
              <a:tailEnd/>
            </a:ln>
          </p:spPr>
          <p:txBody>
            <a:bodyPr wrap="none" anchor="ctr"/>
            <a:lstStyle/>
            <a:p>
              <a:endParaRPr lang="en-CA"/>
            </a:p>
          </p:txBody>
        </p:sp>
        <p:sp>
          <p:nvSpPr>
            <p:cNvPr id="2070" name="Rectangle 982"/>
            <p:cNvSpPr>
              <a:spLocks noChangeArrowheads="1"/>
            </p:cNvSpPr>
            <p:nvPr/>
          </p:nvSpPr>
          <p:spPr bwMode="auto">
            <a:xfrm>
              <a:off x="19621749" y="33650072"/>
              <a:ext cx="544494" cy="743049"/>
            </a:xfrm>
            <a:prstGeom prst="rect">
              <a:avLst/>
            </a:prstGeom>
            <a:gradFill rotWithShape="1">
              <a:gsLst>
                <a:gs pos="0">
                  <a:srgbClr val="333333"/>
                </a:gs>
                <a:gs pos="50000">
                  <a:srgbClr val="696969"/>
                </a:gs>
                <a:gs pos="100000">
                  <a:srgbClr val="333333"/>
                </a:gs>
              </a:gsLst>
              <a:lin ang="0" scaled="1"/>
            </a:gradFill>
            <a:ln w="3175">
              <a:solidFill>
                <a:schemeClr val="tx1"/>
              </a:solidFill>
              <a:miter lim="800000"/>
              <a:headEnd/>
              <a:tailEnd/>
            </a:ln>
          </p:spPr>
          <p:txBody>
            <a:bodyPr wrap="none" anchor="ctr"/>
            <a:lstStyle/>
            <a:p>
              <a:endParaRPr lang="en-CA"/>
            </a:p>
          </p:txBody>
        </p:sp>
        <p:sp>
          <p:nvSpPr>
            <p:cNvPr id="2071" name="Rectangle 983"/>
            <p:cNvSpPr>
              <a:spLocks noChangeArrowheads="1"/>
            </p:cNvSpPr>
            <p:nvPr/>
          </p:nvSpPr>
          <p:spPr bwMode="auto">
            <a:xfrm>
              <a:off x="19619702" y="33723763"/>
              <a:ext cx="546540" cy="75737"/>
            </a:xfrm>
            <a:prstGeom prst="rect">
              <a:avLst/>
            </a:prstGeom>
            <a:gradFill rotWithShape="1">
              <a:gsLst>
                <a:gs pos="0">
                  <a:srgbClr val="760000"/>
                </a:gs>
                <a:gs pos="50000">
                  <a:srgbClr val="FF0000"/>
                </a:gs>
                <a:gs pos="100000">
                  <a:srgbClr val="760000"/>
                </a:gs>
              </a:gsLst>
              <a:lin ang="0" scaled="1"/>
            </a:gradFill>
            <a:ln w="3175">
              <a:solidFill>
                <a:schemeClr val="tx1"/>
              </a:solidFill>
              <a:miter lim="800000"/>
              <a:headEnd/>
              <a:tailEnd/>
            </a:ln>
          </p:spPr>
          <p:txBody>
            <a:bodyPr wrap="none" anchor="ctr"/>
            <a:lstStyle/>
            <a:p>
              <a:endParaRPr lang="en-CA"/>
            </a:p>
          </p:txBody>
        </p:sp>
        <p:grpSp>
          <p:nvGrpSpPr>
            <p:cNvPr id="2484" name="Group 925"/>
            <p:cNvGrpSpPr>
              <a:grpSpLocks/>
            </p:cNvGrpSpPr>
            <p:nvPr/>
          </p:nvGrpSpPr>
          <p:grpSpPr bwMode="auto">
            <a:xfrm>
              <a:off x="20272685" y="34689932"/>
              <a:ext cx="376642" cy="198555"/>
              <a:chOff x="7250113" y="3910013"/>
              <a:chExt cx="292100" cy="153987"/>
            </a:xfrm>
          </p:grpSpPr>
          <p:grpSp>
            <p:nvGrpSpPr>
              <p:cNvPr id="2485" name="Group 1068"/>
              <p:cNvGrpSpPr>
                <a:grpSpLocks/>
              </p:cNvGrpSpPr>
              <p:nvPr/>
            </p:nvGrpSpPr>
            <p:grpSpPr bwMode="auto">
              <a:xfrm>
                <a:off x="7250113" y="3910013"/>
                <a:ext cx="239713" cy="153987"/>
                <a:chOff x="1772" y="3693"/>
                <a:chExt cx="720" cy="480"/>
              </a:xfrm>
            </p:grpSpPr>
            <p:sp>
              <p:nvSpPr>
                <p:cNvPr id="2492" name="Rectangle 1069"/>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93" name="Rectangle 1070"/>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2494" name="AutoShape 1071"/>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95" name="AutoShape 1072"/>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2496" name="Rectangle 1073"/>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2486" name="AutoShape 1074"/>
              <p:cNvSpPr>
                <a:spLocks noChangeArrowheads="1"/>
              </p:cNvSpPr>
              <p:nvPr/>
            </p:nvSpPr>
            <p:spPr bwMode="auto">
              <a:xfrm>
                <a:off x="7478713" y="3929063"/>
                <a:ext cx="63500" cy="114300"/>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2487" name="Rectangle 1075"/>
              <p:cNvSpPr>
                <a:spLocks noChangeArrowheads="1"/>
              </p:cNvSpPr>
              <p:nvPr/>
            </p:nvSpPr>
            <p:spPr bwMode="auto">
              <a:xfrm>
                <a:off x="7440613" y="3924300"/>
                <a:ext cx="76200" cy="123825"/>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2488" name="AutoShape 1076"/>
              <p:cNvSpPr>
                <a:spLocks noChangeArrowheads="1"/>
              </p:cNvSpPr>
              <p:nvPr/>
            </p:nvSpPr>
            <p:spPr bwMode="auto">
              <a:xfrm>
                <a:off x="7440613" y="3948113"/>
                <a:ext cx="76200" cy="76200"/>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2489" name="AutoShape 1077"/>
              <p:cNvSpPr>
                <a:spLocks noChangeArrowheads="1"/>
              </p:cNvSpPr>
              <p:nvPr/>
            </p:nvSpPr>
            <p:spPr bwMode="auto">
              <a:xfrm>
                <a:off x="7440613" y="3910013"/>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90" name="AutoShape 1078"/>
              <p:cNvSpPr>
                <a:spLocks noChangeArrowheads="1"/>
              </p:cNvSpPr>
              <p:nvPr/>
            </p:nvSpPr>
            <p:spPr bwMode="auto">
              <a:xfrm>
                <a:off x="7440613" y="4024313"/>
                <a:ext cx="76200" cy="38100"/>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2491" name="AutoShape 1079"/>
              <p:cNvSpPr>
                <a:spLocks noChangeArrowheads="1"/>
              </p:cNvSpPr>
              <p:nvPr/>
            </p:nvSpPr>
            <p:spPr bwMode="auto">
              <a:xfrm rot="5400000">
                <a:off x="7358063" y="3979863"/>
                <a:ext cx="152400" cy="12700"/>
              </a:xfrm>
              <a:custGeom>
                <a:avLst/>
                <a:gdLst>
                  <a:gd name="T0" fmla="*/ 1015527 w 21600"/>
                  <a:gd name="T1" fmla="*/ 3734 h 21600"/>
                  <a:gd name="T2" fmla="*/ 537633 w 21600"/>
                  <a:gd name="T3" fmla="*/ 7467 h 21600"/>
                  <a:gd name="T4" fmla="*/ 59739 w 21600"/>
                  <a:gd name="T5" fmla="*/ 3734 h 21600"/>
                  <a:gd name="T6" fmla="*/ 537633 w 21600"/>
                  <a:gd name="T7" fmla="*/ 0 h 21600"/>
                  <a:gd name="T8" fmla="*/ 0 60000 65536"/>
                  <a:gd name="T9" fmla="*/ 0 60000 65536"/>
                  <a:gd name="T10" fmla="*/ 0 60000 65536"/>
                  <a:gd name="T11" fmla="*/ 0 60000 65536"/>
                  <a:gd name="T12" fmla="*/ 3000 w 21600"/>
                  <a:gd name="T13" fmla="*/ 3000 h 21600"/>
                  <a:gd name="T14" fmla="*/ 18600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2527" name="AutoShape 976"/>
            <p:cNvSpPr>
              <a:spLocks noChangeArrowheads="1"/>
            </p:cNvSpPr>
            <p:nvPr/>
          </p:nvSpPr>
          <p:spPr bwMode="auto">
            <a:xfrm>
              <a:off x="19443663" y="34636711"/>
              <a:ext cx="904760" cy="298857"/>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2528" name="Oval 978"/>
            <p:cNvSpPr>
              <a:spLocks noChangeArrowheads="1"/>
            </p:cNvSpPr>
            <p:nvPr/>
          </p:nvSpPr>
          <p:spPr bwMode="auto">
            <a:xfrm>
              <a:off x="19631984" y="34524127"/>
              <a:ext cx="528118" cy="524024"/>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2529" name="Oval 979"/>
            <p:cNvSpPr>
              <a:spLocks noChangeArrowheads="1"/>
            </p:cNvSpPr>
            <p:nvPr/>
          </p:nvSpPr>
          <p:spPr bwMode="auto">
            <a:xfrm>
              <a:off x="19674970" y="34565066"/>
              <a:ext cx="442145" cy="442145"/>
            </a:xfrm>
            <a:prstGeom prst="ellipse">
              <a:avLst/>
            </a:prstGeom>
            <a:solidFill>
              <a:srgbClr val="DDDDDD"/>
            </a:solidFill>
            <a:ln w="3175">
              <a:solidFill>
                <a:schemeClr val="tx1"/>
              </a:solidFill>
              <a:round/>
              <a:headEnd/>
              <a:tailEnd/>
            </a:ln>
          </p:spPr>
          <p:txBody>
            <a:bodyPr wrap="none" anchor="ctr"/>
            <a:lstStyle/>
            <a:p>
              <a:endParaRPr lang="en-CA"/>
            </a:p>
          </p:txBody>
        </p:sp>
        <p:sp>
          <p:nvSpPr>
            <p:cNvPr id="2530" name="AutoShape 980"/>
            <p:cNvSpPr>
              <a:spLocks noChangeArrowheads="1"/>
            </p:cNvSpPr>
            <p:nvPr/>
          </p:nvSpPr>
          <p:spPr bwMode="auto">
            <a:xfrm rot="16200000">
              <a:off x="19818258" y="34620335"/>
              <a:ext cx="149428" cy="337751"/>
            </a:xfrm>
            <a:prstGeom prst="flowChartCollate">
              <a:avLst/>
            </a:prstGeom>
            <a:noFill/>
            <a:ln w="9525">
              <a:solidFill>
                <a:schemeClr val="tx1"/>
              </a:solidFill>
              <a:miter lim="800000"/>
              <a:headEnd/>
              <a:tailEnd/>
            </a:ln>
          </p:spPr>
          <p:txBody>
            <a:bodyPr wrap="none" lIns="45720" rIns="45720" anchor="ctr"/>
            <a:lstStyle/>
            <a:p>
              <a:endParaRPr lang="en-CA"/>
            </a:p>
          </p:txBody>
        </p:sp>
      </p:grpSp>
      <p:grpSp>
        <p:nvGrpSpPr>
          <p:cNvPr id="2531" name="Group 1105"/>
          <p:cNvGrpSpPr>
            <a:grpSpLocks/>
          </p:cNvGrpSpPr>
          <p:nvPr/>
        </p:nvGrpSpPr>
        <p:grpSpPr bwMode="auto">
          <a:xfrm>
            <a:off x="20317718" y="37694883"/>
            <a:ext cx="499460" cy="237448"/>
            <a:chOff x="6252670" y="6241690"/>
            <a:chExt cx="683055" cy="324270"/>
          </a:xfrm>
        </p:grpSpPr>
        <p:sp>
          <p:nvSpPr>
            <p:cNvPr id="2532" name="Oval 1086"/>
            <p:cNvSpPr>
              <a:spLocks noChangeArrowheads="1"/>
            </p:cNvSpPr>
            <p:nvPr/>
          </p:nvSpPr>
          <p:spPr bwMode="auto">
            <a:xfrm>
              <a:off x="6252670" y="6317585"/>
              <a:ext cx="151790" cy="151790"/>
            </a:xfrm>
            <a:prstGeom prst="ellipse">
              <a:avLst/>
            </a:prstGeom>
            <a:noFill/>
            <a:ln w="9525" algn="ctr">
              <a:solidFill>
                <a:schemeClr val="tx1"/>
              </a:solidFill>
              <a:round/>
              <a:headEnd/>
              <a:tailEnd/>
            </a:ln>
          </p:spPr>
          <p:txBody>
            <a:bodyPr/>
            <a:lstStyle/>
            <a:p>
              <a:pPr defTabSz="1358900"/>
              <a:endParaRPr lang="en-CA"/>
            </a:p>
          </p:txBody>
        </p:sp>
        <p:sp>
          <p:nvSpPr>
            <p:cNvPr id="2533" name="Oval 1087"/>
            <p:cNvSpPr>
              <a:spLocks noChangeArrowheads="1"/>
            </p:cNvSpPr>
            <p:nvPr/>
          </p:nvSpPr>
          <p:spPr bwMode="auto">
            <a:xfrm>
              <a:off x="6783935" y="6317585"/>
              <a:ext cx="151790" cy="151790"/>
            </a:xfrm>
            <a:prstGeom prst="ellipse">
              <a:avLst/>
            </a:prstGeom>
            <a:noFill/>
            <a:ln w="9525" algn="ctr">
              <a:solidFill>
                <a:schemeClr val="tx1"/>
              </a:solidFill>
              <a:round/>
              <a:headEnd/>
              <a:tailEnd/>
            </a:ln>
          </p:spPr>
          <p:txBody>
            <a:bodyPr/>
            <a:lstStyle/>
            <a:p>
              <a:pPr defTabSz="1358900"/>
              <a:endParaRPr lang="en-CA"/>
            </a:p>
          </p:txBody>
        </p:sp>
        <p:cxnSp>
          <p:nvCxnSpPr>
            <p:cNvPr id="2534" name="Straight Connector 1089"/>
            <p:cNvCxnSpPr>
              <a:cxnSpLocks noChangeShapeType="1"/>
              <a:endCxn id="2533" idx="1"/>
            </p:cNvCxnSpPr>
            <p:nvPr/>
          </p:nvCxnSpPr>
          <p:spPr bwMode="auto">
            <a:xfrm>
              <a:off x="6404460" y="6241690"/>
              <a:ext cx="401704" cy="98124"/>
            </a:xfrm>
            <a:prstGeom prst="line">
              <a:avLst/>
            </a:prstGeom>
            <a:noFill/>
            <a:ln w="9525" algn="ctr">
              <a:solidFill>
                <a:schemeClr val="tx1"/>
              </a:solidFill>
              <a:round/>
              <a:headEnd/>
              <a:tailEnd/>
            </a:ln>
          </p:spPr>
        </p:cxnSp>
        <p:cxnSp>
          <p:nvCxnSpPr>
            <p:cNvPr id="2535" name="Straight Connector 1097"/>
            <p:cNvCxnSpPr>
              <a:cxnSpLocks noChangeShapeType="1"/>
            </p:cNvCxnSpPr>
            <p:nvPr/>
          </p:nvCxnSpPr>
          <p:spPr bwMode="auto">
            <a:xfrm rot="5400000">
              <a:off x="6481475" y="6431479"/>
              <a:ext cx="268597" cy="360"/>
            </a:xfrm>
            <a:prstGeom prst="line">
              <a:avLst/>
            </a:prstGeom>
            <a:noFill/>
            <a:ln w="9525" algn="ctr">
              <a:solidFill>
                <a:schemeClr val="tx1"/>
              </a:solidFill>
              <a:round/>
              <a:headEnd/>
              <a:tailEnd/>
            </a:ln>
          </p:spPr>
        </p:cxnSp>
        <p:sp>
          <p:nvSpPr>
            <p:cNvPr id="2536" name="Right Triangle 1101"/>
            <p:cNvSpPr>
              <a:spLocks noChangeArrowheads="1"/>
            </p:cNvSpPr>
            <p:nvPr/>
          </p:nvSpPr>
          <p:spPr bwMode="auto">
            <a:xfrm flipH="1">
              <a:off x="6463802" y="6414170"/>
              <a:ext cx="151790" cy="151790"/>
            </a:xfrm>
            <a:prstGeom prst="rtTriangle">
              <a:avLst/>
            </a:prstGeom>
            <a:solidFill>
              <a:schemeClr val="tx1"/>
            </a:solidFill>
            <a:ln w="9525" algn="ctr">
              <a:solidFill>
                <a:schemeClr val="tx1"/>
              </a:solidFill>
              <a:round/>
              <a:headEnd/>
              <a:tailEnd/>
            </a:ln>
          </p:spPr>
          <p:txBody>
            <a:bodyPr/>
            <a:lstStyle/>
            <a:p>
              <a:pPr defTabSz="1358900"/>
              <a:endParaRPr lang="en-CA"/>
            </a:p>
          </p:txBody>
        </p:sp>
      </p:grpSp>
      <p:grpSp>
        <p:nvGrpSpPr>
          <p:cNvPr id="2599" name="Group 2598"/>
          <p:cNvGrpSpPr/>
          <p:nvPr/>
        </p:nvGrpSpPr>
        <p:grpSpPr>
          <a:xfrm>
            <a:off x="12226050" y="31924476"/>
            <a:ext cx="17694627" cy="9371551"/>
            <a:chOff x="12226050" y="31924476"/>
            <a:chExt cx="17694627" cy="9371551"/>
          </a:xfrm>
        </p:grpSpPr>
        <p:sp>
          <p:nvSpPr>
            <p:cNvPr id="1833" name="Text Box 552"/>
            <p:cNvSpPr txBox="1">
              <a:spLocks noChangeArrowheads="1"/>
            </p:cNvSpPr>
            <p:nvPr/>
          </p:nvSpPr>
          <p:spPr bwMode="auto">
            <a:xfrm>
              <a:off x="19676491" y="31924476"/>
              <a:ext cx="1336671" cy="474897"/>
            </a:xfrm>
            <a:prstGeom prst="rect">
              <a:avLst/>
            </a:prstGeom>
            <a:noFill/>
            <a:ln w="9525">
              <a:noFill/>
              <a:miter lim="800000"/>
              <a:headEnd/>
              <a:tailEnd/>
            </a:ln>
          </p:spPr>
          <p:txBody>
            <a:bodyPr lIns="91436" tIns="45718" rIns="91436" bIns="45718">
              <a:spAutoFit/>
            </a:bodyPr>
            <a:lstStyle/>
            <a:p>
              <a:pPr algn="r" defTabSz="1217613"/>
              <a:r>
                <a:rPr lang="en-CA" sz="800" b="1" dirty="0">
                  <a:effectLst>
                    <a:outerShdw blurRad="25400" dist="12700" dir="5400000" algn="t" rotWithShape="0">
                      <a:prstClr val="black">
                        <a:alpha val="30000"/>
                      </a:prstClr>
                    </a:outerShdw>
                  </a:effectLst>
                </a:rPr>
                <a:t>Balloon Fill Nozzle</a:t>
              </a:r>
              <a:endParaRPr lang="en-US" sz="800" b="1" dirty="0">
                <a:effectLst>
                  <a:outerShdw blurRad="25400" dist="12700" dir="5400000" algn="t" rotWithShape="0">
                    <a:prstClr val="black">
                      <a:alpha val="30000"/>
                    </a:prstClr>
                  </a:outerShdw>
                </a:effectLst>
              </a:endParaRPr>
            </a:p>
            <a:p>
              <a:pPr algn="r" defTabSz="1217613"/>
              <a:r>
                <a:rPr lang="en-CA" sz="800" i="1" dirty="0">
                  <a:effectLst>
                    <a:outerShdw blurRad="25400" dist="12700" dir="5400000" algn="t" rotWithShape="0">
                      <a:prstClr val="black">
                        <a:alpha val="30000"/>
                      </a:prstClr>
                    </a:outerShdw>
                  </a:effectLst>
                </a:rPr>
                <a:t>Standard nozzle used at all upper air sites.</a:t>
              </a:r>
              <a:endParaRPr lang="en-US" sz="800" i="1" dirty="0">
                <a:effectLst>
                  <a:outerShdw blurRad="25400" dist="12700" dir="5400000" algn="t" rotWithShape="0">
                    <a:prstClr val="black">
                      <a:alpha val="30000"/>
                    </a:prstClr>
                  </a:outerShdw>
                </a:effectLst>
              </a:endParaRPr>
            </a:p>
          </p:txBody>
        </p:sp>
        <p:sp>
          <p:nvSpPr>
            <p:cNvPr id="2187" name="Text Box 829"/>
            <p:cNvSpPr txBox="1">
              <a:spLocks noChangeArrowheads="1"/>
            </p:cNvSpPr>
            <p:nvPr/>
          </p:nvSpPr>
          <p:spPr bwMode="auto">
            <a:xfrm>
              <a:off x="19945050" y="35221434"/>
              <a:ext cx="1594124" cy="595262"/>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Analogue Gauge (0-300psi)</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Displays tank pressure at tank location provided isolation valve is open.</a:t>
              </a:r>
              <a:endParaRPr lang="en-US" sz="800" i="1" dirty="0">
                <a:effectLst>
                  <a:outerShdw blurRad="25400" dist="12700" dir="5400000" algn="t" rotWithShape="0">
                    <a:prstClr val="black">
                      <a:alpha val="30000"/>
                    </a:prstClr>
                  </a:outerShdw>
                </a:effectLst>
              </a:endParaRPr>
            </a:p>
          </p:txBody>
        </p:sp>
        <p:sp>
          <p:nvSpPr>
            <p:cNvPr id="2188" name="Text Box 832"/>
            <p:cNvSpPr txBox="1">
              <a:spLocks noChangeArrowheads="1"/>
            </p:cNvSpPr>
            <p:nvPr/>
          </p:nvSpPr>
          <p:spPr bwMode="auto">
            <a:xfrm>
              <a:off x="19849302" y="36247435"/>
              <a:ext cx="1761880" cy="952423"/>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Pressure Transducer (0-300psi)</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Sensor to detect tank pressure for remote display in generator room and operations building. Using remote sensing eliminates the risk of an analogue gauge leaking in the generation room.</a:t>
              </a:r>
              <a:endParaRPr lang="en-US" sz="800" i="1" dirty="0">
                <a:effectLst>
                  <a:outerShdw blurRad="25400" dist="12700" dir="5400000" algn="t" rotWithShape="0">
                    <a:prstClr val="black">
                      <a:alpha val="30000"/>
                    </a:prstClr>
                  </a:outerShdw>
                </a:effectLst>
              </a:endParaRPr>
            </a:p>
          </p:txBody>
        </p:sp>
        <p:grpSp>
          <p:nvGrpSpPr>
            <p:cNvPr id="2598" name="Group 2597"/>
            <p:cNvGrpSpPr/>
            <p:nvPr/>
          </p:nvGrpSpPr>
          <p:grpSpPr>
            <a:xfrm>
              <a:off x="12226050" y="32450645"/>
              <a:ext cx="17694627" cy="8845382"/>
              <a:chOff x="12226050" y="32450645"/>
              <a:chExt cx="17694627" cy="8845382"/>
            </a:xfrm>
          </p:grpSpPr>
          <p:sp>
            <p:nvSpPr>
              <p:cNvPr id="1816" name="Text Box 550"/>
              <p:cNvSpPr txBox="1">
                <a:spLocks noChangeArrowheads="1"/>
              </p:cNvSpPr>
              <p:nvPr/>
            </p:nvSpPr>
            <p:spPr bwMode="auto">
              <a:xfrm>
                <a:off x="17804282" y="33482221"/>
                <a:ext cx="918847" cy="707882"/>
              </a:xfrm>
              <a:prstGeom prst="rect">
                <a:avLst/>
              </a:prstGeom>
              <a:noFill/>
              <a:ln w="9525">
                <a:noFill/>
                <a:miter lim="800000"/>
                <a:headEnd/>
                <a:tailEnd/>
              </a:ln>
            </p:spPr>
            <p:txBody>
              <a:bodyPr wrap="square" lIns="91436" tIns="45718" rIns="91436" bIns="45718">
                <a:spAutoFit/>
              </a:bodyPr>
              <a:lstStyle/>
              <a:p>
                <a:pPr algn="r" defTabSz="1217613"/>
                <a:r>
                  <a:rPr lang="en-CA" sz="800" b="1" dirty="0">
                    <a:effectLst>
                      <a:outerShdw blurRad="25400" dist="12700" dir="5400000" algn="t" rotWithShape="0">
                        <a:prstClr val="black">
                          <a:alpha val="30000"/>
                        </a:prstClr>
                      </a:outerShdw>
                    </a:effectLst>
                  </a:rPr>
                  <a:t>Metering Valve</a:t>
                </a:r>
                <a:endParaRPr lang="en-US" sz="800" b="1" dirty="0">
                  <a:effectLst>
                    <a:outerShdw blurRad="25400" dist="12700" dir="5400000" algn="t" rotWithShape="0">
                      <a:prstClr val="black">
                        <a:alpha val="30000"/>
                      </a:prstClr>
                    </a:outerShdw>
                  </a:effectLst>
                </a:endParaRPr>
              </a:p>
              <a:p>
                <a:pPr algn="r" defTabSz="1217613"/>
                <a:r>
                  <a:rPr lang="en-CA" sz="800" i="1" dirty="0">
                    <a:effectLst>
                      <a:outerShdw blurRad="25400" dist="12700" dir="5400000" algn="t" rotWithShape="0">
                        <a:prstClr val="black">
                          <a:alpha val="30000"/>
                        </a:prstClr>
                      </a:outerShdw>
                    </a:effectLst>
                  </a:rPr>
                  <a:t>Set flow rate to meet 15g/s requirement and lock out.</a:t>
                </a:r>
                <a:endParaRPr lang="en-US" sz="800" i="1" dirty="0">
                  <a:effectLst>
                    <a:outerShdw blurRad="25400" dist="12700" dir="5400000" algn="t" rotWithShape="0">
                      <a:prstClr val="black">
                        <a:alpha val="30000"/>
                      </a:prstClr>
                    </a:outerShdw>
                  </a:effectLst>
                </a:endParaRPr>
              </a:p>
            </p:txBody>
          </p:sp>
          <p:sp>
            <p:nvSpPr>
              <p:cNvPr id="1817" name="Text Box 551"/>
              <p:cNvSpPr txBox="1">
                <a:spLocks noChangeArrowheads="1"/>
              </p:cNvSpPr>
              <p:nvPr/>
            </p:nvSpPr>
            <p:spPr bwMode="auto">
              <a:xfrm>
                <a:off x="17688382" y="32450645"/>
                <a:ext cx="1484053" cy="474897"/>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Quick Connect Coupling</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Allows for easy switching of fill hose supply.</a:t>
                </a:r>
                <a:endParaRPr lang="en-US" sz="800" i="1" dirty="0">
                  <a:effectLst>
                    <a:outerShdw blurRad="25400" dist="12700" dir="5400000" algn="t" rotWithShape="0">
                      <a:prstClr val="black">
                        <a:alpha val="30000"/>
                      </a:prstClr>
                    </a:outerShdw>
                  </a:effectLst>
                </a:endParaRPr>
              </a:p>
            </p:txBody>
          </p:sp>
          <p:sp>
            <p:nvSpPr>
              <p:cNvPr id="1842" name="Text Box 553"/>
              <p:cNvSpPr txBox="1">
                <a:spLocks noChangeArrowheads="1"/>
              </p:cNvSpPr>
              <p:nvPr/>
            </p:nvSpPr>
            <p:spPr bwMode="auto">
              <a:xfrm>
                <a:off x="28612037" y="34929427"/>
                <a:ext cx="1230229" cy="830993"/>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Heated Vent Stack</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Electrically heated vent to outdoor atmosphere. Heating prevents wet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by-product from freezing and blocking vent.</a:t>
                </a:r>
                <a:endParaRPr lang="en-US" sz="800" i="1" dirty="0">
                  <a:effectLst>
                    <a:outerShdw blurRad="25400" dist="12700" dir="5400000" algn="t" rotWithShape="0">
                      <a:prstClr val="black">
                        <a:alpha val="30000"/>
                      </a:prstClr>
                    </a:outerShdw>
                  </a:effectLst>
                </a:endParaRPr>
              </a:p>
            </p:txBody>
          </p:sp>
          <p:sp>
            <p:nvSpPr>
              <p:cNvPr id="1843" name="Text Box 554"/>
              <p:cNvSpPr txBox="1">
                <a:spLocks noChangeArrowheads="1"/>
              </p:cNvSpPr>
              <p:nvPr/>
            </p:nvSpPr>
            <p:spPr bwMode="auto">
              <a:xfrm>
                <a:off x="26286680" y="36560074"/>
                <a:ext cx="1707172" cy="593621"/>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3-Way Valve</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Allows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product to be sent to storage tank (normal operation), or to vent stack (trouble shooting)</a:t>
                </a:r>
                <a:endParaRPr lang="en-US" sz="800" i="1" dirty="0">
                  <a:effectLst>
                    <a:outerShdw blurRad="25400" dist="12700" dir="5400000" algn="t" rotWithShape="0">
                      <a:prstClr val="black">
                        <a:alpha val="30000"/>
                      </a:prstClr>
                    </a:outerShdw>
                  </a:effectLst>
                </a:endParaRPr>
              </a:p>
            </p:txBody>
          </p:sp>
          <p:sp>
            <p:nvSpPr>
              <p:cNvPr id="1844" name="Text Box 555"/>
              <p:cNvSpPr txBox="1">
                <a:spLocks noChangeArrowheads="1"/>
              </p:cNvSpPr>
              <p:nvPr/>
            </p:nvSpPr>
            <p:spPr bwMode="auto">
              <a:xfrm>
                <a:off x="27079221" y="40702406"/>
                <a:ext cx="1454254" cy="593621"/>
              </a:xfrm>
              <a:prstGeom prst="rect">
                <a:avLst/>
              </a:prstGeom>
              <a:noFill/>
              <a:ln w="9525">
                <a:noFill/>
                <a:miter lim="800000"/>
                <a:headEnd/>
                <a:tailEnd/>
              </a:ln>
            </p:spPr>
            <p:txBody>
              <a:bodyPr wrap="square" lIns="91436" tIns="45718" rIns="91436" bIns="45718">
                <a:spAutoFit/>
              </a:bodyPr>
              <a:lstStyle/>
              <a:p>
                <a:pPr defTabSz="1217613"/>
                <a:r>
                  <a:rPr lang="en-CA" sz="800" b="1" dirty="0">
                    <a:effectLst>
                      <a:outerShdw blurRad="25400" dist="12700" dir="5400000" algn="t" rotWithShape="0">
                        <a:prstClr val="black">
                          <a:alpha val="30000"/>
                        </a:prstClr>
                      </a:outerShdw>
                    </a:effectLst>
                  </a:rPr>
                  <a:t>2-Way Isolation Valve</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Allows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by product port to be blocked to assist with diagnosing HOGEN faults.</a:t>
                </a:r>
                <a:endParaRPr lang="en-US" sz="800" i="1" dirty="0">
                  <a:effectLst>
                    <a:outerShdw blurRad="25400" dist="12700" dir="5400000" algn="t" rotWithShape="0">
                      <a:prstClr val="black">
                        <a:alpha val="30000"/>
                      </a:prstClr>
                    </a:outerShdw>
                  </a:effectLst>
                </a:endParaRPr>
              </a:p>
            </p:txBody>
          </p:sp>
          <p:sp>
            <p:nvSpPr>
              <p:cNvPr id="1845" name="Text Box 556"/>
              <p:cNvSpPr txBox="1">
                <a:spLocks noChangeArrowheads="1"/>
              </p:cNvSpPr>
              <p:nvPr/>
            </p:nvSpPr>
            <p:spPr bwMode="auto">
              <a:xfrm>
                <a:off x="28626993" y="36728276"/>
                <a:ext cx="1293684" cy="949794"/>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4-Way Junction</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Use 4-way junction rather than two 3-way junctions to reduce connection points. Vent to stack and trap must be oriented vertical.</a:t>
                </a:r>
                <a:endParaRPr lang="en-US" sz="800" i="1" dirty="0">
                  <a:effectLst>
                    <a:outerShdw blurRad="25400" dist="12700" dir="5400000" algn="t" rotWithShape="0">
                      <a:prstClr val="black">
                        <a:alpha val="30000"/>
                      </a:prstClr>
                    </a:outerShdw>
                  </a:effectLst>
                </a:endParaRPr>
              </a:p>
            </p:txBody>
          </p:sp>
          <p:sp>
            <p:nvSpPr>
              <p:cNvPr id="1846" name="Text Box 557"/>
              <p:cNvSpPr txBox="1">
                <a:spLocks noChangeArrowheads="1"/>
              </p:cNvSpPr>
              <p:nvPr/>
            </p:nvSpPr>
            <p:spPr bwMode="auto">
              <a:xfrm>
                <a:off x="26467946" y="38686182"/>
                <a:ext cx="1633481" cy="584771"/>
              </a:xfrm>
              <a:prstGeom prst="rect">
                <a:avLst/>
              </a:prstGeom>
              <a:noFill/>
              <a:ln w="9525">
                <a:noFill/>
                <a:miter lim="800000"/>
                <a:headEnd/>
                <a:tailEnd/>
              </a:ln>
            </p:spPr>
            <p:txBody>
              <a:bodyPr lIns="91436" tIns="45718" rIns="91436" bIns="45718">
                <a:spAutoFit/>
              </a:bodyPr>
              <a:lstStyle/>
              <a:p>
                <a:pPr algn="r" defTabSz="1217613"/>
                <a:r>
                  <a:rPr lang="en-CA" sz="800" b="1" dirty="0">
                    <a:effectLst>
                      <a:outerShdw blurRad="25400" dist="12700" dir="5400000" algn="t" rotWithShape="0">
                        <a:prstClr val="black">
                          <a:alpha val="30000"/>
                        </a:prstClr>
                      </a:outerShdw>
                    </a:effectLst>
                  </a:rPr>
                  <a:t>Condensate Trap</a:t>
                </a:r>
                <a:endParaRPr lang="en-US" sz="800" b="1" dirty="0">
                  <a:effectLst>
                    <a:outerShdw blurRad="25400" dist="12700" dir="5400000" algn="t" rotWithShape="0">
                      <a:prstClr val="black">
                        <a:alpha val="30000"/>
                      </a:prstClr>
                    </a:outerShdw>
                  </a:effectLst>
                </a:endParaRPr>
              </a:p>
              <a:p>
                <a:pPr algn="r" defTabSz="1217613"/>
                <a:r>
                  <a:rPr lang="en-CA" sz="800" i="1" dirty="0">
                    <a:effectLst>
                      <a:outerShdw blurRad="25400" dist="12700" dir="5400000" algn="t" rotWithShape="0">
                        <a:prstClr val="black">
                          <a:alpha val="30000"/>
                        </a:prstClr>
                      </a:outerShdw>
                    </a:effectLst>
                  </a:rPr>
                  <a:t>Separates condensation from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by product and drains to building drain or gray water storage.</a:t>
                </a:r>
                <a:endParaRPr lang="en-US" sz="800" i="1" dirty="0">
                  <a:effectLst>
                    <a:outerShdw blurRad="25400" dist="12700" dir="5400000" algn="t" rotWithShape="0">
                      <a:prstClr val="black">
                        <a:alpha val="30000"/>
                      </a:prstClr>
                    </a:outerShdw>
                  </a:effectLst>
                </a:endParaRPr>
              </a:p>
            </p:txBody>
          </p:sp>
          <p:sp>
            <p:nvSpPr>
              <p:cNvPr id="1848" name="Text Box 559"/>
              <p:cNvSpPr txBox="1">
                <a:spLocks noChangeArrowheads="1"/>
              </p:cNvSpPr>
              <p:nvPr/>
            </p:nvSpPr>
            <p:spPr bwMode="auto">
              <a:xfrm>
                <a:off x="16497447" y="37987438"/>
                <a:ext cx="1503810" cy="584771"/>
              </a:xfrm>
              <a:prstGeom prst="rect">
                <a:avLst/>
              </a:prstGeom>
              <a:noFill/>
              <a:ln w="9525">
                <a:noFill/>
                <a:miter lim="800000"/>
                <a:headEnd/>
                <a:tailEnd/>
              </a:ln>
            </p:spPr>
            <p:txBody>
              <a:bodyPr wrap="square" lIns="91436" tIns="45718" rIns="91436" bIns="45718">
                <a:spAutoFit/>
              </a:bodyPr>
              <a:lstStyle/>
              <a:p>
                <a:pPr defTabSz="1217613"/>
                <a:r>
                  <a:rPr lang="en-CA" sz="800" b="1" dirty="0">
                    <a:effectLst>
                      <a:outerShdw blurRad="25400" dist="12700" dir="5400000" algn="t" rotWithShape="0">
                        <a:prstClr val="black">
                          <a:alpha val="30000"/>
                        </a:prstClr>
                      </a:outerShdw>
                    </a:effectLst>
                  </a:rPr>
                  <a:t>Check Valve (5psi)</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Prevents tank contamination from back flow if tank is run to empty.</a:t>
                </a:r>
                <a:endParaRPr lang="en-US" sz="800" i="1" dirty="0">
                  <a:effectLst>
                    <a:outerShdw blurRad="25400" dist="12700" dir="5400000" algn="t" rotWithShape="0">
                      <a:prstClr val="black">
                        <a:alpha val="30000"/>
                      </a:prstClr>
                    </a:outerShdw>
                  </a:effectLst>
                </a:endParaRPr>
              </a:p>
            </p:txBody>
          </p:sp>
          <p:sp>
            <p:nvSpPr>
              <p:cNvPr id="1887" name="Text Box 598"/>
              <p:cNvSpPr txBox="1">
                <a:spLocks noChangeArrowheads="1"/>
              </p:cNvSpPr>
              <p:nvPr/>
            </p:nvSpPr>
            <p:spPr bwMode="auto">
              <a:xfrm>
                <a:off x="18086522" y="36597950"/>
                <a:ext cx="1369423" cy="830993"/>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Solenoid Actuated Normally Closed Valve</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Primary safety valve to immediately turn off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supply to inflation room if leak, fire, or ESD is detected.</a:t>
                </a:r>
                <a:endParaRPr lang="en-US" sz="800" i="1" dirty="0">
                  <a:effectLst>
                    <a:outerShdw blurRad="25400" dist="12700" dir="5400000" algn="t" rotWithShape="0">
                      <a:prstClr val="black">
                        <a:alpha val="30000"/>
                      </a:prstClr>
                    </a:outerShdw>
                  </a:effectLst>
                </a:endParaRPr>
              </a:p>
            </p:txBody>
          </p:sp>
          <p:sp>
            <p:nvSpPr>
              <p:cNvPr id="1888" name="Text Box 599"/>
              <p:cNvSpPr txBox="1">
                <a:spLocks noChangeArrowheads="1"/>
              </p:cNvSpPr>
              <p:nvPr/>
            </p:nvSpPr>
            <p:spPr bwMode="auto">
              <a:xfrm>
                <a:off x="14923963" y="38326142"/>
                <a:ext cx="1322989" cy="707882"/>
              </a:xfrm>
              <a:prstGeom prst="rect">
                <a:avLst/>
              </a:prstGeom>
              <a:noFill/>
              <a:ln w="9525">
                <a:noFill/>
                <a:miter lim="800000"/>
                <a:headEnd/>
                <a:tailEnd/>
              </a:ln>
            </p:spPr>
            <p:txBody>
              <a:bodyPr wrap="square" lIns="91436" tIns="45718" rIns="91436" bIns="45718">
                <a:spAutoFit/>
              </a:bodyPr>
              <a:lstStyle/>
              <a:p>
                <a:pPr defTabSz="1217613"/>
                <a:r>
                  <a:rPr lang="en-CA" sz="800" b="1" dirty="0">
                    <a:effectLst>
                      <a:outerShdw blurRad="25400" dist="12700" dir="5400000" algn="t" rotWithShape="0">
                        <a:prstClr val="black">
                          <a:alpha val="30000"/>
                        </a:prstClr>
                      </a:outerShdw>
                    </a:effectLst>
                  </a:rPr>
                  <a:t>Check Valve (5psi)</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Prevents tank contents from draining into generator room if a leak occurs.</a:t>
                </a:r>
                <a:endParaRPr lang="en-US" sz="800" i="1" dirty="0">
                  <a:effectLst>
                    <a:outerShdw blurRad="25400" dist="12700" dir="5400000" algn="t" rotWithShape="0">
                      <a:prstClr val="black">
                        <a:alpha val="30000"/>
                      </a:prstClr>
                    </a:outerShdw>
                  </a:effectLst>
                </a:endParaRPr>
              </a:p>
            </p:txBody>
          </p:sp>
          <p:sp>
            <p:nvSpPr>
              <p:cNvPr id="1896" name="Text Box 828"/>
              <p:cNvSpPr txBox="1">
                <a:spLocks noChangeArrowheads="1"/>
              </p:cNvSpPr>
              <p:nvPr/>
            </p:nvSpPr>
            <p:spPr bwMode="auto">
              <a:xfrm>
                <a:off x="12256754" y="32454642"/>
                <a:ext cx="1299826" cy="593621"/>
              </a:xfrm>
              <a:prstGeom prst="rect">
                <a:avLst/>
              </a:prstGeom>
              <a:noFill/>
              <a:ln w="9525">
                <a:noFill/>
                <a:miter lim="800000"/>
                <a:headEnd/>
                <a:tailEnd/>
              </a:ln>
            </p:spPr>
            <p:txBody>
              <a:bodyPr lIns="91436" tIns="45718" rIns="91436" bIns="45718">
                <a:spAutoFit/>
              </a:bodyPr>
              <a:lstStyle/>
              <a:p>
                <a:pPr defTabSz="1217613"/>
                <a:r>
                  <a:rPr lang="en-CA" sz="800" b="1">
                    <a:effectLst>
                      <a:outerShdw blurRad="25400" dist="12700" dir="5400000" algn="t" rotWithShape="0">
                        <a:prstClr val="black">
                          <a:alpha val="30000"/>
                        </a:prstClr>
                      </a:outerShdw>
                    </a:effectLst>
                  </a:rPr>
                  <a:t>Relief Valve @ 250psi</a:t>
                </a:r>
                <a:endParaRPr lang="en-US" sz="800" b="1">
                  <a:effectLst>
                    <a:outerShdw blurRad="25400" dist="12700" dir="5400000" algn="t" rotWithShape="0">
                      <a:prstClr val="black">
                        <a:alpha val="30000"/>
                      </a:prstClr>
                    </a:outerShdw>
                  </a:effectLst>
                </a:endParaRPr>
              </a:p>
              <a:p>
                <a:pPr defTabSz="1217613"/>
                <a:r>
                  <a:rPr lang="en-CA" sz="800" i="1">
                    <a:effectLst>
                      <a:outerShdw blurRad="25400" dist="12700" dir="5400000" algn="t" rotWithShape="0">
                        <a:prstClr val="black">
                          <a:alpha val="30000"/>
                        </a:prstClr>
                      </a:outerShdw>
                    </a:effectLst>
                  </a:rPr>
                  <a:t>Relieves tank pressure above set point. Primary safety device.</a:t>
                </a:r>
                <a:endParaRPr lang="en-US" sz="800" i="1">
                  <a:effectLst>
                    <a:outerShdw blurRad="25400" dist="12700" dir="5400000" algn="t" rotWithShape="0">
                      <a:prstClr val="black">
                        <a:alpha val="30000"/>
                      </a:prstClr>
                    </a:outerShdw>
                  </a:effectLst>
                </a:endParaRPr>
              </a:p>
            </p:txBody>
          </p:sp>
          <p:sp>
            <p:nvSpPr>
              <p:cNvPr id="1897" name="Text Box 873"/>
              <p:cNvSpPr txBox="1">
                <a:spLocks noChangeArrowheads="1"/>
              </p:cNvSpPr>
              <p:nvPr/>
            </p:nvSpPr>
            <p:spPr bwMode="auto">
              <a:xfrm>
                <a:off x="14193187" y="32812861"/>
                <a:ext cx="1064424" cy="593621"/>
              </a:xfrm>
              <a:prstGeom prst="rect">
                <a:avLst/>
              </a:prstGeom>
              <a:noFill/>
              <a:ln w="9525">
                <a:noFill/>
                <a:miter lim="800000"/>
                <a:headEnd/>
                <a:tailEnd/>
              </a:ln>
            </p:spPr>
            <p:txBody>
              <a:bodyPr lIns="91436" tIns="45718" rIns="91436" bIns="45718">
                <a:spAutoFit/>
              </a:bodyPr>
              <a:lstStyle/>
              <a:p>
                <a:pPr algn="r" defTabSz="1217613"/>
                <a:r>
                  <a:rPr lang="en-CA" sz="800" b="1">
                    <a:effectLst>
                      <a:outerShdw blurRad="25400" dist="12700" dir="5400000" algn="t" rotWithShape="0">
                        <a:prstClr val="black">
                          <a:alpha val="30000"/>
                        </a:prstClr>
                      </a:outerShdw>
                    </a:effectLst>
                  </a:rPr>
                  <a:t>4-Way Junction</a:t>
                </a:r>
                <a:endParaRPr lang="en-US" sz="800" b="1">
                  <a:effectLst>
                    <a:outerShdw blurRad="25400" dist="12700" dir="5400000" algn="t" rotWithShape="0">
                      <a:prstClr val="black">
                        <a:alpha val="30000"/>
                      </a:prstClr>
                    </a:outerShdw>
                  </a:effectLst>
                </a:endParaRPr>
              </a:p>
              <a:p>
                <a:pPr algn="r" defTabSz="1217613"/>
                <a:r>
                  <a:rPr lang="en-CA" sz="800" i="1">
                    <a:effectLst>
                      <a:outerShdw blurRad="25400" dist="12700" dir="5400000" algn="t" rotWithShape="0">
                        <a:prstClr val="black">
                          <a:alpha val="30000"/>
                        </a:prstClr>
                      </a:outerShdw>
                    </a:effectLst>
                  </a:rPr>
                  <a:t>Use larger diameter tubing for unrestricted flow</a:t>
                </a:r>
                <a:endParaRPr lang="en-US" sz="800" i="1">
                  <a:effectLst>
                    <a:outerShdw blurRad="25400" dist="12700" dir="5400000" algn="t" rotWithShape="0">
                      <a:prstClr val="black">
                        <a:alpha val="30000"/>
                      </a:prstClr>
                    </a:outerShdw>
                  </a:effectLst>
                </a:endParaRPr>
              </a:p>
            </p:txBody>
          </p:sp>
          <p:sp>
            <p:nvSpPr>
              <p:cNvPr id="1931" name="Text Box 910"/>
              <p:cNvSpPr txBox="1">
                <a:spLocks noChangeArrowheads="1"/>
              </p:cNvSpPr>
              <p:nvPr/>
            </p:nvSpPr>
            <p:spPr bwMode="auto">
              <a:xfrm>
                <a:off x="16019083" y="40446009"/>
                <a:ext cx="1486099" cy="593621"/>
              </a:xfrm>
              <a:prstGeom prst="rect">
                <a:avLst/>
              </a:prstGeom>
              <a:noFill/>
              <a:ln w="9525">
                <a:noFill/>
                <a:miter lim="800000"/>
                <a:headEnd/>
                <a:tailEnd/>
              </a:ln>
            </p:spPr>
            <p:txBody>
              <a:bodyPr lIns="91436" tIns="45718" rIns="91436" bIns="45718">
                <a:spAutoFit/>
              </a:bodyPr>
              <a:lstStyle/>
              <a:p>
                <a:pPr defTabSz="1217613"/>
                <a:r>
                  <a:rPr lang="en-CA" sz="800" b="1">
                    <a:effectLst>
                      <a:outerShdw blurRad="25400" dist="12700" dir="5400000" algn="t" rotWithShape="0">
                        <a:prstClr val="black">
                          <a:alpha val="30000"/>
                        </a:prstClr>
                      </a:outerShdw>
                    </a:effectLst>
                  </a:rPr>
                  <a:t>Check Valve (5psi)</a:t>
                </a:r>
                <a:endParaRPr lang="en-US" sz="800" b="1">
                  <a:effectLst>
                    <a:outerShdw blurRad="25400" dist="12700" dir="5400000" algn="t" rotWithShape="0">
                      <a:prstClr val="black">
                        <a:alpha val="30000"/>
                      </a:prstClr>
                    </a:outerShdw>
                  </a:effectLst>
                </a:endParaRPr>
              </a:p>
              <a:p>
                <a:pPr defTabSz="1217613"/>
                <a:r>
                  <a:rPr lang="en-CA" sz="800" i="1">
                    <a:effectLst>
                      <a:outerShdw blurRad="25400" dist="12700" dir="5400000" algn="t" rotWithShape="0">
                        <a:prstClr val="black">
                          <a:alpha val="30000"/>
                        </a:prstClr>
                      </a:outerShdw>
                    </a:effectLst>
                  </a:rPr>
                  <a:t>Prevents tank contamination if drain valve is accidentally left open.</a:t>
                </a:r>
                <a:endParaRPr lang="en-US" sz="800" i="1">
                  <a:effectLst>
                    <a:outerShdw blurRad="25400" dist="12700" dir="5400000" algn="t" rotWithShape="0">
                      <a:prstClr val="black">
                        <a:alpha val="30000"/>
                      </a:prstClr>
                    </a:outerShdw>
                  </a:effectLst>
                </a:endParaRPr>
              </a:p>
            </p:txBody>
          </p:sp>
          <p:sp>
            <p:nvSpPr>
              <p:cNvPr id="1935" name="Text Box 938"/>
              <p:cNvSpPr txBox="1">
                <a:spLocks noChangeArrowheads="1"/>
              </p:cNvSpPr>
              <p:nvPr/>
            </p:nvSpPr>
            <p:spPr bwMode="auto">
              <a:xfrm>
                <a:off x="14798782" y="37174014"/>
                <a:ext cx="1277309" cy="461661"/>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2-Way Isolation Valve</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Isolates dispensing line for servicing solenoid valves.</a:t>
                </a:r>
                <a:endParaRPr lang="en-US" sz="800" i="1" dirty="0">
                  <a:effectLst>
                    <a:outerShdw blurRad="25400" dist="12700" dir="5400000" algn="t" rotWithShape="0">
                      <a:prstClr val="black">
                        <a:alpha val="30000"/>
                      </a:prstClr>
                    </a:outerShdw>
                  </a:effectLst>
                </a:endParaRPr>
              </a:p>
            </p:txBody>
          </p:sp>
          <p:sp>
            <p:nvSpPr>
              <p:cNvPr id="1936" name="Text Box 955"/>
              <p:cNvSpPr txBox="1">
                <a:spLocks noChangeArrowheads="1"/>
              </p:cNvSpPr>
              <p:nvPr/>
            </p:nvSpPr>
            <p:spPr bwMode="auto">
              <a:xfrm>
                <a:off x="15699756" y="39377491"/>
                <a:ext cx="1244557" cy="476943"/>
              </a:xfrm>
              <a:prstGeom prst="rect">
                <a:avLst/>
              </a:prstGeom>
              <a:noFill/>
              <a:ln w="9525">
                <a:noFill/>
                <a:miter lim="800000"/>
                <a:headEnd/>
                <a:tailEnd/>
              </a:ln>
            </p:spPr>
            <p:txBody>
              <a:bodyPr lIns="91436" tIns="45718" rIns="91436" bIns="45718">
                <a:spAutoFit/>
              </a:bodyPr>
              <a:lstStyle/>
              <a:p>
                <a:pPr defTabSz="1217613"/>
                <a:r>
                  <a:rPr lang="en-CA" sz="800" b="1">
                    <a:effectLst>
                      <a:outerShdw blurRad="25400" dist="12700" dir="5400000" algn="t" rotWithShape="0">
                        <a:prstClr val="black">
                          <a:alpha val="30000"/>
                        </a:prstClr>
                      </a:outerShdw>
                    </a:effectLst>
                  </a:rPr>
                  <a:t>2-Way Isolation Valve</a:t>
                </a:r>
                <a:endParaRPr lang="en-US" sz="800" b="1">
                  <a:effectLst>
                    <a:outerShdw blurRad="25400" dist="12700" dir="5400000" algn="t" rotWithShape="0">
                      <a:prstClr val="black">
                        <a:alpha val="30000"/>
                      </a:prstClr>
                    </a:outerShdw>
                  </a:effectLst>
                </a:endParaRPr>
              </a:p>
              <a:p>
                <a:pPr defTabSz="1217613"/>
                <a:r>
                  <a:rPr lang="en-CA" sz="800" i="1">
                    <a:effectLst>
                      <a:outerShdw blurRad="25400" dist="12700" dir="5400000" algn="t" rotWithShape="0">
                        <a:prstClr val="black">
                          <a:alpha val="30000"/>
                        </a:prstClr>
                      </a:outerShdw>
                    </a:effectLst>
                  </a:rPr>
                  <a:t>Isolates tank filling line for servicing HOGEN</a:t>
                </a:r>
                <a:endParaRPr lang="en-US" sz="800" i="1">
                  <a:effectLst>
                    <a:outerShdw blurRad="25400" dist="12700" dir="5400000" algn="t" rotWithShape="0">
                      <a:prstClr val="black">
                        <a:alpha val="30000"/>
                      </a:prstClr>
                    </a:outerShdw>
                  </a:effectLst>
                </a:endParaRPr>
              </a:p>
            </p:txBody>
          </p:sp>
          <p:sp>
            <p:nvSpPr>
              <p:cNvPr id="1979" name="Text Box 872"/>
              <p:cNvSpPr txBox="1">
                <a:spLocks noChangeArrowheads="1"/>
              </p:cNvSpPr>
              <p:nvPr/>
            </p:nvSpPr>
            <p:spPr bwMode="auto">
              <a:xfrm>
                <a:off x="12772591" y="38186155"/>
                <a:ext cx="1262981" cy="461661"/>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H</a:t>
                </a:r>
                <a:r>
                  <a:rPr lang="en-CA" sz="800" b="1" baseline="-25000" dirty="0">
                    <a:effectLst>
                      <a:outerShdw blurRad="25400" dist="12700" dir="5400000" algn="t" rotWithShape="0">
                        <a:prstClr val="black">
                          <a:alpha val="30000"/>
                        </a:prstClr>
                      </a:outerShdw>
                    </a:effectLst>
                  </a:rPr>
                  <a:t>2</a:t>
                </a:r>
                <a:r>
                  <a:rPr lang="en-CA" sz="800" b="1" dirty="0">
                    <a:effectLst>
                      <a:outerShdw blurRad="25400" dist="12700" dir="5400000" algn="t" rotWithShape="0">
                        <a:prstClr val="black">
                          <a:alpha val="30000"/>
                        </a:prstClr>
                      </a:outerShdw>
                    </a:effectLst>
                  </a:rPr>
                  <a:t> Storage Tank</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Approved for hydrogen service, rated for 300psi.</a:t>
                </a:r>
                <a:endParaRPr lang="en-US" sz="800" i="1" dirty="0">
                  <a:effectLst>
                    <a:outerShdw blurRad="25400" dist="12700" dir="5400000" algn="t" rotWithShape="0">
                      <a:prstClr val="black">
                        <a:alpha val="30000"/>
                      </a:prstClr>
                    </a:outerShdw>
                  </a:effectLst>
                </a:endParaRPr>
              </a:p>
            </p:txBody>
          </p:sp>
          <p:sp>
            <p:nvSpPr>
              <p:cNvPr id="2072" name="Text Box 1085"/>
              <p:cNvSpPr txBox="1">
                <a:spLocks noChangeArrowheads="1"/>
              </p:cNvSpPr>
              <p:nvPr/>
            </p:nvSpPr>
            <p:spPr bwMode="auto">
              <a:xfrm>
                <a:off x="20117115" y="33781078"/>
                <a:ext cx="1369423" cy="831069"/>
              </a:xfrm>
              <a:prstGeom prst="rect">
                <a:avLst/>
              </a:prstGeom>
              <a:noFill/>
              <a:ln w="9525">
                <a:noFill/>
                <a:miter lim="800000"/>
                <a:headEnd/>
                <a:tailEnd/>
              </a:ln>
            </p:spPr>
            <p:txBody>
              <a:bodyPr lIns="91436" tIns="45718" rIns="91436" bIns="45718">
                <a:spAutoFit/>
              </a:bodyPr>
              <a:lstStyle/>
              <a:p>
                <a:pPr defTabSz="1217613"/>
                <a:r>
                  <a:rPr lang="en-CA" sz="800" b="1">
                    <a:effectLst>
                      <a:outerShdw blurRad="25400" dist="12700" dir="5400000" algn="t" rotWithShape="0">
                        <a:prstClr val="black">
                          <a:alpha val="30000"/>
                        </a:prstClr>
                      </a:outerShdw>
                    </a:effectLst>
                  </a:rPr>
                  <a:t>Solenoid Actuated Normally Closed Valve</a:t>
                </a:r>
                <a:endParaRPr lang="en-US" sz="800" b="1">
                  <a:effectLst>
                    <a:outerShdw blurRad="25400" dist="12700" dir="5400000" algn="t" rotWithShape="0">
                      <a:prstClr val="black">
                        <a:alpha val="30000"/>
                      </a:prstClr>
                    </a:outerShdw>
                  </a:effectLst>
                </a:endParaRPr>
              </a:p>
              <a:p>
                <a:pPr defTabSz="1217613"/>
                <a:r>
                  <a:rPr lang="en-CA" sz="800" i="1">
                    <a:effectLst>
                      <a:outerShdw blurRad="25400" dist="12700" dir="5400000" algn="t" rotWithShape="0">
                        <a:prstClr val="black">
                          <a:alpha val="30000"/>
                        </a:prstClr>
                      </a:outerShdw>
                    </a:effectLst>
                  </a:rPr>
                  <a:t>Remote dispensing valve allows entire dispensing system to be outside generation room.</a:t>
                </a:r>
                <a:endParaRPr lang="en-US" sz="800" i="1">
                  <a:effectLst>
                    <a:outerShdw blurRad="25400" dist="12700" dir="5400000" algn="t" rotWithShape="0">
                      <a:prstClr val="black">
                        <a:alpha val="30000"/>
                      </a:prstClr>
                    </a:outerShdw>
                  </a:effectLst>
                </a:endParaRPr>
              </a:p>
            </p:txBody>
          </p:sp>
          <p:sp>
            <p:nvSpPr>
              <p:cNvPr id="2477" name="Text Box 828"/>
              <p:cNvSpPr txBox="1">
                <a:spLocks noChangeArrowheads="1"/>
              </p:cNvSpPr>
              <p:nvPr/>
            </p:nvSpPr>
            <p:spPr bwMode="auto">
              <a:xfrm>
                <a:off x="16025613" y="33781078"/>
                <a:ext cx="1130598" cy="584771"/>
              </a:xfrm>
              <a:prstGeom prst="rect">
                <a:avLst/>
              </a:prstGeom>
              <a:noFill/>
              <a:ln w="9525">
                <a:noFill/>
                <a:miter lim="800000"/>
                <a:headEnd/>
                <a:tailEnd/>
              </a:ln>
            </p:spPr>
            <p:txBody>
              <a:bodyPr wrap="square" lIns="91436" tIns="45718" rIns="91436" bIns="45718">
                <a:spAutoFit/>
              </a:bodyPr>
              <a:lstStyle/>
              <a:p>
                <a:pPr algn="r" defTabSz="1217613"/>
                <a:r>
                  <a:rPr lang="en-CA" sz="800" b="1" dirty="0">
                    <a:effectLst>
                      <a:outerShdw blurRad="25400" dist="12700" dir="5400000" algn="t" rotWithShape="0">
                        <a:prstClr val="black">
                          <a:alpha val="30000"/>
                        </a:prstClr>
                      </a:outerShdw>
                    </a:effectLst>
                  </a:rPr>
                  <a:t>Relief Valve @ 250psi</a:t>
                </a:r>
                <a:endParaRPr lang="en-US" sz="800" b="1" dirty="0">
                  <a:effectLst>
                    <a:outerShdw blurRad="25400" dist="12700" dir="5400000" algn="t" rotWithShape="0">
                      <a:prstClr val="black">
                        <a:alpha val="30000"/>
                      </a:prstClr>
                    </a:outerShdw>
                  </a:effectLst>
                </a:endParaRPr>
              </a:p>
              <a:p>
                <a:pPr algn="r" defTabSz="1217613"/>
                <a:r>
                  <a:rPr lang="en-CA" sz="800" i="1" dirty="0">
                    <a:effectLst>
                      <a:outerShdw blurRad="25400" dist="12700" dir="5400000" algn="t" rotWithShape="0">
                        <a:prstClr val="black">
                          <a:alpha val="30000"/>
                        </a:prstClr>
                      </a:outerShdw>
                    </a:effectLst>
                  </a:rPr>
                  <a:t>Relieves tank pressure above set point. Primary safety device.</a:t>
                </a:r>
                <a:endParaRPr lang="en-US" sz="800" i="1" dirty="0">
                  <a:effectLst>
                    <a:outerShdw blurRad="25400" dist="12700" dir="5400000" algn="t" rotWithShape="0">
                      <a:prstClr val="black">
                        <a:alpha val="30000"/>
                      </a:prstClr>
                    </a:outerShdw>
                  </a:effectLst>
                </a:endParaRPr>
              </a:p>
            </p:txBody>
          </p:sp>
          <p:sp>
            <p:nvSpPr>
              <p:cNvPr id="2478" name="Text Box 938"/>
              <p:cNvSpPr txBox="1">
                <a:spLocks noChangeArrowheads="1"/>
              </p:cNvSpPr>
              <p:nvPr/>
            </p:nvSpPr>
            <p:spPr bwMode="auto">
              <a:xfrm>
                <a:off x="14563923" y="35541471"/>
                <a:ext cx="1473818" cy="595667"/>
              </a:xfrm>
              <a:prstGeom prst="rect">
                <a:avLst/>
              </a:prstGeom>
              <a:noFill/>
              <a:ln w="9525">
                <a:noFill/>
                <a:miter lim="800000"/>
                <a:headEnd/>
                <a:tailEnd/>
              </a:ln>
            </p:spPr>
            <p:txBody>
              <a:bodyPr lIns="91436" tIns="45718" rIns="91436" bIns="45718">
                <a:spAutoFit/>
              </a:bodyPr>
              <a:lstStyle/>
              <a:p>
                <a:pPr algn="r" defTabSz="1217613"/>
                <a:r>
                  <a:rPr lang="en-CA" sz="800" b="1" dirty="0">
                    <a:effectLst>
                      <a:outerShdw blurRad="25400" dist="12700" dir="5400000" algn="t" rotWithShape="0">
                        <a:prstClr val="black">
                          <a:alpha val="30000"/>
                        </a:prstClr>
                      </a:outerShdw>
                    </a:effectLst>
                  </a:rPr>
                  <a:t>2-Way Isolation Valve</a:t>
                </a:r>
                <a:endParaRPr lang="en-US" sz="800" b="1" dirty="0">
                  <a:effectLst>
                    <a:outerShdw blurRad="25400" dist="12700" dir="5400000" algn="t" rotWithShape="0">
                      <a:prstClr val="black">
                        <a:alpha val="30000"/>
                      </a:prstClr>
                    </a:outerShdw>
                  </a:effectLst>
                </a:endParaRPr>
              </a:p>
              <a:p>
                <a:pPr algn="r" defTabSz="1217613"/>
                <a:r>
                  <a:rPr lang="en-CA" sz="800" i="1" dirty="0">
                    <a:effectLst>
                      <a:outerShdw blurRad="25400" dist="12700" dir="5400000" algn="t" rotWithShape="0">
                        <a:prstClr val="black">
                          <a:alpha val="30000"/>
                        </a:prstClr>
                      </a:outerShdw>
                    </a:effectLst>
                  </a:rPr>
                  <a:t>Isolates pressure measurement for servicing and confirming gauges</a:t>
                </a:r>
                <a:endParaRPr lang="en-US" sz="800" i="1" dirty="0">
                  <a:effectLst>
                    <a:outerShdw blurRad="25400" dist="12700" dir="5400000" algn="t" rotWithShape="0">
                      <a:prstClr val="black">
                        <a:alpha val="30000"/>
                      </a:prstClr>
                    </a:outerShdw>
                  </a:effectLst>
                </a:endParaRPr>
              </a:p>
            </p:txBody>
          </p:sp>
          <p:sp>
            <p:nvSpPr>
              <p:cNvPr id="2479" name="Text Box 598"/>
              <p:cNvSpPr txBox="1">
                <a:spLocks noChangeArrowheads="1"/>
              </p:cNvSpPr>
              <p:nvPr/>
            </p:nvSpPr>
            <p:spPr bwMode="auto">
              <a:xfrm>
                <a:off x="13939144" y="34000103"/>
                <a:ext cx="1344859" cy="833117"/>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Solenoid Actuated Normally Closed Valve</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Emergency Discharge Valve (EDD) used in case of fire. (voluntary code compliance)</a:t>
                </a:r>
                <a:endParaRPr lang="en-US" sz="800" i="1" dirty="0">
                  <a:effectLst>
                    <a:outerShdw blurRad="25400" dist="12700" dir="5400000" algn="t" rotWithShape="0">
                      <a:prstClr val="black">
                        <a:alpha val="30000"/>
                      </a:prstClr>
                    </a:outerShdw>
                  </a:effectLst>
                </a:endParaRPr>
              </a:p>
            </p:txBody>
          </p:sp>
          <p:sp>
            <p:nvSpPr>
              <p:cNvPr id="2480" name="Text Box 938"/>
              <p:cNvSpPr txBox="1">
                <a:spLocks noChangeArrowheads="1"/>
              </p:cNvSpPr>
              <p:nvPr/>
            </p:nvSpPr>
            <p:spPr bwMode="auto">
              <a:xfrm>
                <a:off x="13511547" y="35760966"/>
                <a:ext cx="1172913" cy="476944"/>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2-Way Purge Valve</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Used as vent for water purge</a:t>
                </a:r>
                <a:endParaRPr lang="en-US" sz="800" i="1" dirty="0">
                  <a:effectLst>
                    <a:outerShdw blurRad="25400" dist="12700" dir="5400000" algn="t" rotWithShape="0">
                      <a:prstClr val="black">
                        <a:alpha val="30000"/>
                      </a:prstClr>
                    </a:outerShdw>
                  </a:effectLst>
                </a:endParaRPr>
              </a:p>
            </p:txBody>
          </p:sp>
          <p:sp>
            <p:nvSpPr>
              <p:cNvPr id="2481" name="Text Box 873"/>
              <p:cNvSpPr txBox="1">
                <a:spLocks noChangeArrowheads="1"/>
              </p:cNvSpPr>
              <p:nvPr/>
            </p:nvSpPr>
            <p:spPr bwMode="auto">
              <a:xfrm>
                <a:off x="12226050" y="33854769"/>
                <a:ext cx="1174960" cy="593621"/>
              </a:xfrm>
              <a:prstGeom prst="rect">
                <a:avLst/>
              </a:prstGeom>
              <a:noFill/>
              <a:ln w="9525">
                <a:noFill/>
                <a:miter lim="800000"/>
                <a:headEnd/>
                <a:tailEnd/>
              </a:ln>
            </p:spPr>
            <p:txBody>
              <a:bodyPr lIns="91436" tIns="45718" rIns="91436" bIns="45718">
                <a:spAutoFit/>
              </a:bodyPr>
              <a:lstStyle/>
              <a:p>
                <a:pPr defTabSz="1217613"/>
                <a:r>
                  <a:rPr lang="en-CA" sz="800" b="1">
                    <a:effectLst>
                      <a:outerShdw blurRad="25400" dist="12700" dir="5400000" algn="t" rotWithShape="0">
                        <a:prstClr val="black">
                          <a:alpha val="30000"/>
                        </a:prstClr>
                      </a:outerShdw>
                    </a:effectLst>
                  </a:rPr>
                  <a:t>Tee Junction</a:t>
                </a:r>
                <a:endParaRPr lang="en-US" sz="800" b="1">
                  <a:effectLst>
                    <a:outerShdw blurRad="25400" dist="12700" dir="5400000" algn="t" rotWithShape="0">
                      <a:prstClr val="black">
                        <a:alpha val="30000"/>
                      </a:prstClr>
                    </a:outerShdw>
                  </a:effectLst>
                </a:endParaRPr>
              </a:p>
              <a:p>
                <a:pPr defTabSz="1217613"/>
                <a:r>
                  <a:rPr lang="en-CA" sz="800" i="1">
                    <a:effectLst>
                      <a:outerShdw blurRad="25400" dist="12700" dir="5400000" algn="t" rotWithShape="0">
                        <a:prstClr val="black">
                          <a:alpha val="30000"/>
                        </a:prstClr>
                      </a:outerShdw>
                    </a:effectLst>
                  </a:rPr>
                  <a:t>NPT at one end for Swage-to-NPT fitting (allows positioning)</a:t>
                </a:r>
                <a:endParaRPr lang="en-US" sz="800" i="1">
                  <a:effectLst>
                    <a:outerShdw blurRad="25400" dist="12700" dir="5400000" algn="t" rotWithShape="0">
                      <a:prstClr val="black">
                        <a:alpha val="30000"/>
                      </a:prstClr>
                    </a:outerShdw>
                  </a:effectLst>
                </a:endParaRPr>
              </a:p>
            </p:txBody>
          </p:sp>
          <p:sp>
            <p:nvSpPr>
              <p:cNvPr id="2482" name="Text Box 873"/>
              <p:cNvSpPr txBox="1">
                <a:spLocks noChangeArrowheads="1"/>
              </p:cNvSpPr>
              <p:nvPr/>
            </p:nvSpPr>
            <p:spPr bwMode="auto">
              <a:xfrm>
                <a:off x="17349403" y="35578317"/>
                <a:ext cx="1174960" cy="595667"/>
              </a:xfrm>
              <a:prstGeom prst="rect">
                <a:avLst/>
              </a:prstGeom>
              <a:noFill/>
              <a:ln w="9525">
                <a:noFill/>
                <a:miter lim="800000"/>
                <a:headEnd/>
                <a:tailEnd/>
              </a:ln>
            </p:spPr>
            <p:txBody>
              <a:bodyPr lIns="91436" tIns="45718" rIns="91436" bIns="45718">
                <a:spAutoFit/>
              </a:bodyPr>
              <a:lstStyle/>
              <a:p>
                <a:pPr defTabSz="1217613"/>
                <a:r>
                  <a:rPr lang="en-CA" sz="800" b="1" dirty="0">
                    <a:effectLst>
                      <a:outerShdw blurRad="25400" dist="12700" dir="5400000" algn="t" rotWithShape="0">
                        <a:prstClr val="black">
                          <a:alpha val="30000"/>
                        </a:prstClr>
                      </a:outerShdw>
                    </a:effectLst>
                  </a:rPr>
                  <a:t>Tee Junction</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NPT at one end for Swage-to-NPT fitting (allows positioning)</a:t>
                </a:r>
                <a:endParaRPr lang="en-US" sz="800" i="1" dirty="0">
                  <a:effectLst>
                    <a:outerShdw blurRad="25400" dist="12700" dir="5400000" algn="t" rotWithShape="0">
                      <a:prstClr val="black">
                        <a:alpha val="30000"/>
                      </a:prstClr>
                    </a:outerShdw>
                  </a:effectLst>
                </a:endParaRPr>
              </a:p>
            </p:txBody>
          </p:sp>
          <p:sp>
            <p:nvSpPr>
              <p:cNvPr id="2537" name="Text Box 832"/>
              <p:cNvSpPr txBox="1">
                <a:spLocks noChangeArrowheads="1"/>
              </p:cNvSpPr>
              <p:nvPr/>
            </p:nvSpPr>
            <p:spPr bwMode="auto">
              <a:xfrm>
                <a:off x="19529636" y="37973109"/>
                <a:ext cx="2151364" cy="833117"/>
              </a:xfrm>
              <a:prstGeom prst="rect">
                <a:avLst/>
              </a:prstGeom>
              <a:noFill/>
              <a:ln w="9525">
                <a:noFill/>
                <a:miter lim="800000"/>
                <a:headEnd/>
                <a:tailEnd/>
              </a:ln>
            </p:spPr>
            <p:txBody>
              <a:bodyPr lIns="91436" tIns="45718" rIns="91436" bIns="45718">
                <a:spAutoFit/>
              </a:bodyPr>
              <a:lstStyle/>
              <a:p>
                <a:pPr defTabSz="1217613"/>
                <a:r>
                  <a:rPr lang="en-CA" sz="800" b="1">
                    <a:effectLst>
                      <a:outerShdw blurRad="25400" dist="12700" dir="5400000" algn="t" rotWithShape="0">
                        <a:prstClr val="black">
                          <a:alpha val="30000"/>
                        </a:prstClr>
                      </a:outerShdw>
                    </a:effectLst>
                  </a:rPr>
                  <a:t>Flow Switch</a:t>
                </a:r>
                <a:endParaRPr lang="en-US" sz="800" b="1">
                  <a:effectLst>
                    <a:outerShdw blurRad="25400" dist="12700" dir="5400000" algn="t" rotWithShape="0">
                      <a:prstClr val="black">
                        <a:alpha val="30000"/>
                      </a:prstClr>
                    </a:outerShdw>
                  </a:effectLst>
                </a:endParaRPr>
              </a:p>
              <a:p>
                <a:pPr defTabSz="1217613"/>
                <a:r>
                  <a:rPr lang="en-CA" sz="800" i="1">
                    <a:effectLst>
                      <a:outerShdw blurRad="25400" dist="12700" dir="5400000" algn="t" rotWithShape="0">
                        <a:prstClr val="black">
                          <a:alpha val="30000"/>
                        </a:prstClr>
                      </a:outerShdw>
                    </a:effectLst>
                  </a:rPr>
                  <a:t>Switch to detect failure of the solenoid valves. If valves leak, or fail to close, switch will detect flow and sound alarm. Operator must then close manual isolation valve and solenoid valves must be repaired.</a:t>
                </a:r>
                <a:endParaRPr lang="en-US" sz="800" i="1">
                  <a:effectLst>
                    <a:outerShdw blurRad="25400" dist="12700" dir="5400000" algn="t" rotWithShape="0">
                      <a:prstClr val="black">
                        <a:alpha val="30000"/>
                      </a:prstClr>
                    </a:outerShdw>
                  </a:effectLst>
                </a:endParaRPr>
              </a:p>
            </p:txBody>
          </p:sp>
          <p:sp>
            <p:nvSpPr>
              <p:cNvPr id="1847" name="Text Box 558"/>
              <p:cNvSpPr txBox="1">
                <a:spLocks noChangeArrowheads="1"/>
              </p:cNvSpPr>
              <p:nvPr/>
            </p:nvSpPr>
            <p:spPr bwMode="auto">
              <a:xfrm>
                <a:off x="22844843" y="38326142"/>
                <a:ext cx="1152128" cy="584771"/>
              </a:xfrm>
              <a:prstGeom prst="rect">
                <a:avLst/>
              </a:prstGeom>
              <a:noFill/>
              <a:ln w="9525">
                <a:noFill/>
                <a:miter lim="800000"/>
                <a:headEnd/>
                <a:tailEnd/>
              </a:ln>
            </p:spPr>
            <p:txBody>
              <a:bodyPr wrap="square" lIns="91436" tIns="45718" rIns="91436" bIns="45718">
                <a:spAutoFit/>
              </a:bodyPr>
              <a:lstStyle/>
              <a:p>
                <a:pPr defTabSz="1217613"/>
                <a:r>
                  <a:rPr lang="en-CA" sz="800" b="1" dirty="0">
                    <a:effectLst>
                      <a:outerShdw blurRad="25400" dist="12700" dir="5400000" algn="t" rotWithShape="0">
                        <a:prstClr val="black">
                          <a:alpha val="30000"/>
                        </a:prstClr>
                      </a:outerShdw>
                    </a:effectLst>
                  </a:rPr>
                  <a:t>HOGEN S40</a:t>
                </a:r>
                <a:endParaRPr lang="en-US" sz="800" b="1" dirty="0">
                  <a:effectLst>
                    <a:outerShdw blurRad="25400" dist="12700" dir="5400000" algn="t" rotWithShape="0">
                      <a:prstClr val="black">
                        <a:alpha val="30000"/>
                      </a:prstClr>
                    </a:outerShdw>
                  </a:effectLst>
                </a:endParaRPr>
              </a:p>
              <a:p>
                <a:pPr defTabSz="1217613"/>
                <a:r>
                  <a:rPr lang="en-CA" sz="800" i="1" dirty="0">
                    <a:effectLst>
                      <a:outerShdw blurRad="25400" dist="12700" dir="5400000" algn="t" rotWithShape="0">
                        <a:prstClr val="black">
                          <a:alpha val="30000"/>
                        </a:prstClr>
                      </a:outerShdw>
                    </a:effectLst>
                  </a:rPr>
                  <a:t>Shown are the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Product and Wet H</a:t>
                </a:r>
                <a:r>
                  <a:rPr lang="en-CA" sz="800" i="1" baseline="-25000" dirty="0">
                    <a:effectLst>
                      <a:outerShdw blurRad="25400" dist="12700" dir="5400000" algn="t" rotWithShape="0">
                        <a:prstClr val="black">
                          <a:alpha val="30000"/>
                        </a:prstClr>
                      </a:outerShdw>
                    </a:effectLst>
                  </a:rPr>
                  <a:t>2</a:t>
                </a:r>
                <a:r>
                  <a:rPr lang="en-CA" sz="800" i="1" dirty="0">
                    <a:effectLst>
                      <a:outerShdw blurRad="25400" dist="12700" dir="5400000" algn="t" rotWithShape="0">
                        <a:prstClr val="black">
                          <a:alpha val="30000"/>
                        </a:prstClr>
                      </a:outerShdw>
                    </a:effectLst>
                  </a:rPr>
                  <a:t> By-Product ports.</a:t>
                </a:r>
                <a:endParaRPr lang="en-US" sz="800" i="1" dirty="0">
                  <a:effectLst>
                    <a:outerShdw blurRad="25400" dist="12700" dir="5400000" algn="t" rotWithShape="0">
                      <a:prstClr val="black">
                        <a:alpha val="30000"/>
                      </a:prstClr>
                    </a:outerShdw>
                  </a:effectLst>
                </a:endParaRPr>
              </a:p>
            </p:txBody>
          </p:sp>
        </p:grpSp>
      </p:grpSp>
      <p:grpSp>
        <p:nvGrpSpPr>
          <p:cNvPr id="2601" name="Group 2600"/>
          <p:cNvGrpSpPr/>
          <p:nvPr/>
        </p:nvGrpSpPr>
        <p:grpSpPr>
          <a:xfrm>
            <a:off x="18235951" y="32795628"/>
            <a:ext cx="850084" cy="350908"/>
            <a:chOff x="18235951" y="32795628"/>
            <a:chExt cx="850084" cy="350908"/>
          </a:xfrm>
          <a:effectLst>
            <a:outerShdw blurRad="63500" sx="102000" sy="102000" algn="ctr" rotWithShape="0">
              <a:prstClr val="black">
                <a:alpha val="40000"/>
              </a:prstClr>
            </a:outerShdw>
          </a:effectLst>
        </p:grpSpPr>
        <p:sp>
          <p:nvSpPr>
            <p:cNvPr id="1750" name="Rectangle 409"/>
            <p:cNvSpPr>
              <a:spLocks noChangeArrowheads="1"/>
            </p:cNvSpPr>
            <p:nvPr/>
          </p:nvSpPr>
          <p:spPr bwMode="auto">
            <a:xfrm>
              <a:off x="18352628" y="32931585"/>
              <a:ext cx="284529" cy="9620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751" name="Rectangle 410"/>
            <p:cNvSpPr>
              <a:spLocks noChangeArrowheads="1"/>
            </p:cNvSpPr>
            <p:nvPr/>
          </p:nvSpPr>
          <p:spPr bwMode="auto">
            <a:xfrm>
              <a:off x="18409943" y="32874270"/>
              <a:ext cx="169898" cy="204697"/>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752" name="AutoShape 411"/>
            <p:cNvSpPr>
              <a:spLocks noChangeArrowheads="1"/>
            </p:cNvSpPr>
            <p:nvPr/>
          </p:nvSpPr>
          <p:spPr bwMode="auto">
            <a:xfrm rot="5400000">
              <a:off x="18295313" y="32962290"/>
              <a:ext cx="204697" cy="266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53" name="AutoShape 412"/>
            <p:cNvSpPr>
              <a:spLocks noChangeArrowheads="1"/>
            </p:cNvSpPr>
            <p:nvPr/>
          </p:nvSpPr>
          <p:spPr bwMode="auto">
            <a:xfrm rot="16200000">
              <a:off x="18489775" y="32962290"/>
              <a:ext cx="204697" cy="266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grpSp>
          <p:nvGrpSpPr>
            <p:cNvPr id="1754" name="Group 413"/>
            <p:cNvGrpSpPr>
              <a:grpSpLocks/>
            </p:cNvGrpSpPr>
            <p:nvPr/>
          </p:nvGrpSpPr>
          <p:grpSpPr bwMode="auto">
            <a:xfrm rot="10800000">
              <a:off x="18235951" y="32886552"/>
              <a:ext cx="135100" cy="180133"/>
              <a:chOff x="3692" y="3885"/>
              <a:chExt cx="432" cy="576"/>
            </a:xfrm>
          </p:grpSpPr>
          <p:sp>
            <p:nvSpPr>
              <p:cNvPr id="1769" name="AutoShape 414"/>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70" name="Rectangle 415"/>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71" name="AutoShape 416"/>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72" name="AutoShape 417"/>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73" name="AutoShape 418"/>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74" name="AutoShape 419"/>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755" name="Group 420"/>
            <p:cNvGrpSpPr>
              <a:grpSpLocks/>
            </p:cNvGrpSpPr>
            <p:nvPr/>
          </p:nvGrpSpPr>
          <p:grpSpPr bwMode="auto">
            <a:xfrm>
              <a:off x="18356722" y="32800596"/>
              <a:ext cx="384830" cy="345940"/>
              <a:chOff x="5396" y="2587"/>
              <a:chExt cx="141" cy="100"/>
            </a:xfrm>
          </p:grpSpPr>
          <p:sp>
            <p:nvSpPr>
              <p:cNvPr id="1766" name="Rectangle 421"/>
              <p:cNvSpPr>
                <a:spLocks noChangeArrowheads="1"/>
              </p:cNvSpPr>
              <p:nvPr/>
            </p:nvSpPr>
            <p:spPr bwMode="auto">
              <a:xfrm>
                <a:off x="5409" y="2587"/>
                <a:ext cx="128" cy="100"/>
              </a:xfrm>
              <a:prstGeom prst="rect">
                <a:avLst/>
              </a:prstGeom>
              <a:gradFill rotWithShape="1">
                <a:gsLst>
                  <a:gs pos="0">
                    <a:srgbClr val="CACACA"/>
                  </a:gs>
                  <a:gs pos="50000">
                    <a:srgbClr val="EAEAEA"/>
                  </a:gs>
                  <a:gs pos="100000">
                    <a:srgbClr val="CACACA"/>
                  </a:gs>
                </a:gsLst>
                <a:lin ang="5400000" scaled="1"/>
              </a:gradFill>
              <a:ln w="3175">
                <a:solidFill>
                  <a:schemeClr val="tx1"/>
                </a:solidFill>
                <a:miter lim="800000"/>
                <a:headEnd/>
                <a:tailEnd/>
              </a:ln>
            </p:spPr>
            <p:txBody>
              <a:bodyPr wrap="none" anchor="ctr"/>
              <a:lstStyle/>
              <a:p>
                <a:endParaRPr lang="en-CA"/>
              </a:p>
            </p:txBody>
          </p:sp>
          <p:sp>
            <p:nvSpPr>
              <p:cNvPr id="1767" name="AutoShape 422"/>
              <p:cNvSpPr>
                <a:spLocks noChangeArrowheads="1"/>
              </p:cNvSpPr>
              <p:nvPr/>
            </p:nvSpPr>
            <p:spPr bwMode="auto">
              <a:xfrm rot="5400000">
                <a:off x="5353" y="2630"/>
                <a:ext cx="100" cy="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CACACA"/>
                  </a:gs>
                  <a:gs pos="50000">
                    <a:srgbClr val="EAEAEA"/>
                  </a:gs>
                  <a:gs pos="100000">
                    <a:srgbClr val="CACACA"/>
                  </a:gs>
                </a:gsLst>
                <a:lin ang="5400000" scaled="1"/>
              </a:gradFill>
              <a:ln w="3175">
                <a:solidFill>
                  <a:schemeClr val="tx1"/>
                </a:solidFill>
                <a:miter lim="800000"/>
                <a:headEnd/>
                <a:tailEnd/>
              </a:ln>
            </p:spPr>
            <p:txBody>
              <a:bodyPr wrap="none" anchor="ctr"/>
              <a:lstStyle/>
              <a:p>
                <a:endParaRPr lang="en-CA"/>
              </a:p>
            </p:txBody>
          </p:sp>
          <p:sp>
            <p:nvSpPr>
              <p:cNvPr id="1768" name="AutoShape 423"/>
              <p:cNvSpPr>
                <a:spLocks noChangeArrowheads="1"/>
              </p:cNvSpPr>
              <p:nvPr/>
            </p:nvSpPr>
            <p:spPr bwMode="auto">
              <a:xfrm rot="-5400000">
                <a:off x="5448" y="2630"/>
                <a:ext cx="100" cy="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CACACA"/>
                  </a:gs>
                  <a:gs pos="50000">
                    <a:srgbClr val="EAEAEA"/>
                  </a:gs>
                  <a:gs pos="100000">
                    <a:srgbClr val="CACACA"/>
                  </a:gs>
                </a:gsLst>
                <a:lin ang="5400000" scaled="1"/>
              </a:gradFill>
              <a:ln w="3175">
                <a:solidFill>
                  <a:schemeClr val="tx1"/>
                </a:solidFill>
                <a:miter lim="800000"/>
                <a:headEnd/>
                <a:tailEnd/>
              </a:ln>
            </p:spPr>
            <p:txBody>
              <a:bodyPr wrap="none" anchor="ctr"/>
              <a:lstStyle/>
              <a:p>
                <a:endParaRPr lang="en-CA"/>
              </a:p>
            </p:txBody>
          </p:sp>
        </p:grpSp>
        <p:sp>
          <p:nvSpPr>
            <p:cNvPr id="1756" name="Rectangle 424"/>
            <p:cNvSpPr>
              <a:spLocks noChangeArrowheads="1"/>
            </p:cNvSpPr>
            <p:nvPr/>
          </p:nvSpPr>
          <p:spPr bwMode="auto">
            <a:xfrm>
              <a:off x="18755881" y="32851753"/>
              <a:ext cx="73691" cy="245636"/>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757" name="AutoShape 425"/>
            <p:cNvSpPr>
              <a:spLocks noChangeArrowheads="1"/>
            </p:cNvSpPr>
            <p:nvPr/>
          </p:nvSpPr>
          <p:spPr bwMode="auto">
            <a:xfrm rot="16200000">
              <a:off x="18725176" y="32954102"/>
              <a:ext cx="245636" cy="34798"/>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60 w 21600"/>
                <a:gd name="T13" fmla="*/ 2541 h 21600"/>
                <a:gd name="T14" fmla="*/ 18540 w 21600"/>
                <a:gd name="T15" fmla="*/ 19059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grpSp>
          <p:nvGrpSpPr>
            <p:cNvPr id="1758" name="Group 426"/>
            <p:cNvGrpSpPr>
              <a:grpSpLocks/>
            </p:cNvGrpSpPr>
            <p:nvPr/>
          </p:nvGrpSpPr>
          <p:grpSpPr bwMode="auto">
            <a:xfrm>
              <a:off x="18864962" y="32824082"/>
              <a:ext cx="221073" cy="305000"/>
              <a:chOff x="3693" y="3858"/>
              <a:chExt cx="423" cy="581"/>
            </a:xfrm>
          </p:grpSpPr>
          <p:sp>
            <p:nvSpPr>
              <p:cNvPr id="1760" name="AutoShape 427"/>
              <p:cNvSpPr>
                <a:spLocks noChangeArrowheads="1"/>
              </p:cNvSpPr>
              <p:nvPr/>
            </p:nvSpPr>
            <p:spPr bwMode="auto">
              <a:xfrm>
                <a:off x="3877" y="3937"/>
                <a:ext cx="239" cy="430"/>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61" name="Rectangle 428"/>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62" name="AutoShape 429"/>
              <p:cNvSpPr>
                <a:spLocks noChangeArrowheads="1"/>
              </p:cNvSpPr>
              <p:nvPr/>
            </p:nvSpPr>
            <p:spPr bwMode="auto">
              <a:xfrm>
                <a:off x="3740" y="4010"/>
                <a:ext cx="288" cy="287"/>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63" name="AutoShape 430"/>
              <p:cNvSpPr>
                <a:spLocks noChangeArrowheads="1"/>
              </p:cNvSpPr>
              <p:nvPr/>
            </p:nvSpPr>
            <p:spPr bwMode="auto">
              <a:xfrm>
                <a:off x="3740" y="3858"/>
                <a:ext cx="288" cy="143"/>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64" name="AutoShape 431"/>
              <p:cNvSpPr>
                <a:spLocks noChangeArrowheads="1"/>
              </p:cNvSpPr>
              <p:nvPr/>
            </p:nvSpPr>
            <p:spPr bwMode="auto">
              <a:xfrm>
                <a:off x="3740" y="4296"/>
                <a:ext cx="288" cy="143"/>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65" name="AutoShape 432"/>
              <p:cNvSpPr>
                <a:spLocks noChangeArrowheads="1"/>
              </p:cNvSpPr>
              <p:nvPr/>
            </p:nvSpPr>
            <p:spPr bwMode="auto">
              <a:xfrm rot="5400000">
                <a:off x="3430" y="4124"/>
                <a:ext cx="573"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sp>
          <p:nvSpPr>
            <p:cNvPr id="1759" name="Rectangle 433" descr="Outlined diamond"/>
            <p:cNvSpPr>
              <a:spLocks noChangeArrowheads="1"/>
            </p:cNvSpPr>
            <p:nvPr/>
          </p:nvSpPr>
          <p:spPr bwMode="auto">
            <a:xfrm>
              <a:off x="18520480" y="32800579"/>
              <a:ext cx="171945" cy="345938"/>
            </a:xfrm>
            <a:prstGeom prst="rect">
              <a:avLst/>
            </a:prstGeom>
            <a:pattFill prst="openDmnd">
              <a:fgClr>
                <a:srgbClr val="4D4D4D"/>
              </a:fgClr>
              <a:bgClr>
                <a:srgbClr val="EAEAEA"/>
              </a:bgClr>
            </a:pattFill>
            <a:ln w="3175">
              <a:solidFill>
                <a:schemeClr val="tx1"/>
              </a:solidFill>
              <a:miter lim="800000"/>
              <a:headEnd/>
              <a:tailEnd/>
            </a:ln>
          </p:spPr>
          <p:txBody>
            <a:bodyPr wrap="none" anchor="ctr"/>
            <a:lstStyle/>
            <a:p>
              <a:endParaRPr lang="en-CA"/>
            </a:p>
          </p:txBody>
        </p:sp>
        <p:sp>
          <p:nvSpPr>
            <p:cNvPr id="2595" name="AutoShape 422"/>
            <p:cNvSpPr>
              <a:spLocks noChangeArrowheads="1"/>
            </p:cNvSpPr>
            <p:nvPr/>
          </p:nvSpPr>
          <p:spPr bwMode="auto">
            <a:xfrm rot="16200000">
              <a:off x="18577725" y="32950856"/>
              <a:ext cx="345938" cy="354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323 h 21600"/>
                <a:gd name="T14" fmla="*/ 18576 w 21600"/>
                <a:gd name="T15" fmla="*/ 18277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CACACA"/>
                </a:gs>
                <a:gs pos="50000">
                  <a:srgbClr val="EAEAEA"/>
                </a:gs>
                <a:gs pos="100000">
                  <a:srgbClr val="CACACA"/>
                </a:gs>
              </a:gsLst>
              <a:lin ang="5400000" scaled="1"/>
            </a:gradFill>
            <a:ln w="3175">
              <a:solidFill>
                <a:schemeClr val="tx1"/>
              </a:solidFill>
              <a:miter lim="800000"/>
              <a:headEnd/>
              <a:tailEnd/>
            </a:ln>
          </p:spPr>
          <p:txBody>
            <a:bodyPr wrap="none" anchor="ctr"/>
            <a:lstStyle/>
            <a:p>
              <a:endParaRPr lang="en-CA"/>
            </a:p>
          </p:txBody>
        </p:sp>
      </p:grpSp>
      <p:grpSp>
        <p:nvGrpSpPr>
          <p:cNvPr id="2608" name="Group 2607"/>
          <p:cNvGrpSpPr/>
          <p:nvPr/>
        </p:nvGrpSpPr>
        <p:grpSpPr>
          <a:xfrm>
            <a:off x="28180127" y="37411377"/>
            <a:ext cx="734861" cy="734863"/>
            <a:chOff x="28180127" y="37411377"/>
            <a:chExt cx="734861" cy="734863"/>
          </a:xfrm>
          <a:effectLst>
            <a:outerShdw blurRad="63500" sx="102000" sy="102000" algn="ctr" rotWithShape="0">
              <a:prstClr val="black">
                <a:alpha val="40000"/>
              </a:prstClr>
            </a:outerShdw>
          </a:effectLst>
        </p:grpSpPr>
        <p:sp>
          <p:nvSpPr>
            <p:cNvPr id="1776" name="Rectangle 509"/>
            <p:cNvSpPr>
              <a:spLocks noChangeArrowheads="1"/>
            </p:cNvSpPr>
            <p:nvPr/>
          </p:nvSpPr>
          <p:spPr bwMode="auto">
            <a:xfrm>
              <a:off x="28298851" y="37721493"/>
              <a:ext cx="497413" cy="114630"/>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77" name="Rectangle 510"/>
            <p:cNvSpPr>
              <a:spLocks noChangeArrowheads="1"/>
            </p:cNvSpPr>
            <p:nvPr/>
          </p:nvSpPr>
          <p:spPr bwMode="auto">
            <a:xfrm rot="16200000">
              <a:off x="28300898" y="37721493"/>
              <a:ext cx="493320" cy="116677"/>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78" name="AutoShape 511"/>
            <p:cNvSpPr>
              <a:spLocks noChangeArrowheads="1"/>
            </p:cNvSpPr>
            <p:nvPr/>
          </p:nvSpPr>
          <p:spPr bwMode="auto">
            <a:xfrm rot="5400000">
              <a:off x="28276334" y="37768574"/>
              <a:ext cx="151476" cy="184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19 w 21600"/>
                <a:gd name="T13" fmla="*/ 2400 h 21600"/>
                <a:gd name="T14" fmla="*/ 18681 w 21600"/>
                <a:gd name="T15" fmla="*/ 192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79" name="AutoShape 512"/>
            <p:cNvSpPr>
              <a:spLocks noChangeArrowheads="1"/>
            </p:cNvSpPr>
            <p:nvPr/>
          </p:nvSpPr>
          <p:spPr bwMode="auto">
            <a:xfrm>
              <a:off x="28470796" y="37965083"/>
              <a:ext cx="153522" cy="184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0 w 21600"/>
                <a:gd name="T13" fmla="*/ 2400 h 21600"/>
                <a:gd name="T14" fmla="*/ 18720 w 21600"/>
                <a:gd name="T15" fmla="*/ 192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80" name="AutoShape 513"/>
            <p:cNvSpPr>
              <a:spLocks noChangeArrowheads="1"/>
            </p:cNvSpPr>
            <p:nvPr/>
          </p:nvSpPr>
          <p:spPr bwMode="auto">
            <a:xfrm rot="16200000">
              <a:off x="28669352" y="37768574"/>
              <a:ext cx="151476" cy="184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19 w 21600"/>
                <a:gd name="T13" fmla="*/ 2400 h 21600"/>
                <a:gd name="T14" fmla="*/ 18681 w 21600"/>
                <a:gd name="T15" fmla="*/ 192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81" name="Rectangle 514"/>
            <p:cNvSpPr>
              <a:spLocks noChangeArrowheads="1"/>
            </p:cNvSpPr>
            <p:nvPr/>
          </p:nvSpPr>
          <p:spPr bwMode="auto">
            <a:xfrm>
              <a:off x="28360260" y="37703071"/>
              <a:ext cx="38892" cy="151476"/>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82" name="Rectangle 515"/>
            <p:cNvSpPr>
              <a:spLocks noChangeArrowheads="1"/>
            </p:cNvSpPr>
            <p:nvPr/>
          </p:nvSpPr>
          <p:spPr bwMode="auto">
            <a:xfrm>
              <a:off x="28695963" y="37703071"/>
              <a:ext cx="38892" cy="151476"/>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sp>
          <p:nvSpPr>
            <p:cNvPr id="1783" name="Rectangle 516"/>
            <p:cNvSpPr>
              <a:spLocks noChangeArrowheads="1"/>
            </p:cNvSpPr>
            <p:nvPr/>
          </p:nvSpPr>
          <p:spPr bwMode="auto">
            <a:xfrm rot="5400000">
              <a:off x="28528111" y="37868875"/>
              <a:ext cx="38892" cy="153522"/>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1784" name="Group 517"/>
            <p:cNvGrpSpPr>
              <a:grpSpLocks/>
            </p:cNvGrpSpPr>
            <p:nvPr/>
          </p:nvGrpSpPr>
          <p:grpSpPr bwMode="auto">
            <a:xfrm>
              <a:off x="28771700" y="37678070"/>
              <a:ext cx="143288" cy="194462"/>
              <a:chOff x="3692" y="3885"/>
              <a:chExt cx="432" cy="576"/>
            </a:xfrm>
          </p:grpSpPr>
          <p:sp>
            <p:nvSpPr>
              <p:cNvPr id="1810" name="AutoShape 518"/>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811" name="Rectangle 519"/>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12" name="AutoShape 520"/>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13" name="AutoShape 521"/>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14" name="AutoShape 522"/>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15" name="AutoShape 523"/>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785" name="Group 524"/>
            <p:cNvGrpSpPr>
              <a:grpSpLocks/>
            </p:cNvGrpSpPr>
            <p:nvPr/>
          </p:nvGrpSpPr>
          <p:grpSpPr bwMode="auto">
            <a:xfrm rot="10800000">
              <a:off x="28180127" y="37681871"/>
              <a:ext cx="143288" cy="194462"/>
              <a:chOff x="3692" y="3885"/>
              <a:chExt cx="432" cy="576"/>
            </a:xfrm>
          </p:grpSpPr>
          <p:sp>
            <p:nvSpPr>
              <p:cNvPr id="1804" name="AutoShape 525"/>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805" name="Rectangle 526"/>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06" name="AutoShape 527"/>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07" name="AutoShape 528"/>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08" name="AutoShape 529"/>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09" name="AutoShape 530"/>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786" name="Group 531"/>
            <p:cNvGrpSpPr>
              <a:grpSpLocks/>
            </p:cNvGrpSpPr>
            <p:nvPr/>
          </p:nvGrpSpPr>
          <p:grpSpPr bwMode="auto">
            <a:xfrm rot="5400000">
              <a:off x="28480152" y="37977365"/>
              <a:ext cx="143288" cy="194462"/>
              <a:chOff x="3692" y="3885"/>
              <a:chExt cx="432" cy="576"/>
            </a:xfrm>
          </p:grpSpPr>
          <p:sp>
            <p:nvSpPr>
              <p:cNvPr id="1798" name="AutoShape 532"/>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99" name="Rectangle 533"/>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800" name="AutoShape 534"/>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801" name="AutoShape 535"/>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02" name="AutoShape 536"/>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803" name="AutoShape 537"/>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2607" name="Group 2606"/>
            <p:cNvGrpSpPr/>
            <p:nvPr/>
          </p:nvGrpSpPr>
          <p:grpSpPr>
            <a:xfrm>
              <a:off x="28451543" y="37411377"/>
              <a:ext cx="194462" cy="220050"/>
              <a:chOff x="28451543" y="37411377"/>
              <a:chExt cx="194462" cy="220050"/>
            </a:xfrm>
          </p:grpSpPr>
          <p:sp>
            <p:nvSpPr>
              <p:cNvPr id="1789" name="AutoShape 539"/>
              <p:cNvSpPr>
                <a:spLocks noChangeArrowheads="1"/>
              </p:cNvSpPr>
              <p:nvPr/>
            </p:nvSpPr>
            <p:spPr bwMode="auto">
              <a:xfrm rot="10800000">
                <a:off x="28472843" y="37574112"/>
                <a:ext cx="153523" cy="184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0 w 21600"/>
                  <a:gd name="T13" fmla="*/ 2400 h 21600"/>
                  <a:gd name="T14" fmla="*/ 18720 w 21600"/>
                  <a:gd name="T15" fmla="*/ 192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790" name="Rectangle 540"/>
              <p:cNvSpPr>
                <a:spLocks noChangeArrowheads="1"/>
              </p:cNvSpPr>
              <p:nvPr/>
            </p:nvSpPr>
            <p:spPr bwMode="auto">
              <a:xfrm rot="16200000">
                <a:off x="28530158" y="37535219"/>
                <a:ext cx="38892" cy="153523"/>
              </a:xfrm>
              <a:prstGeom prst="rect">
                <a:avLst/>
              </a:prstGeom>
              <a:gradFill rotWithShape="1">
                <a:gsLst>
                  <a:gs pos="0">
                    <a:srgbClr val="454545"/>
                  </a:gs>
                  <a:gs pos="50000">
                    <a:srgbClr val="C0C0C0"/>
                  </a:gs>
                  <a:gs pos="100000">
                    <a:srgbClr val="454545"/>
                  </a:gs>
                </a:gsLst>
                <a:lin ang="5400000" scaled="1"/>
              </a:gradFill>
              <a:ln w="3175">
                <a:solidFill>
                  <a:schemeClr val="tx1"/>
                </a:solidFill>
                <a:miter lim="800000"/>
                <a:headEnd/>
                <a:tailEnd/>
              </a:ln>
            </p:spPr>
            <p:txBody>
              <a:bodyPr wrap="none" anchor="ctr"/>
              <a:lstStyle/>
              <a:p>
                <a:endParaRPr lang="en-CA"/>
              </a:p>
            </p:txBody>
          </p:sp>
          <p:grpSp>
            <p:nvGrpSpPr>
              <p:cNvPr id="1791" name="Group 541"/>
              <p:cNvGrpSpPr>
                <a:grpSpLocks/>
              </p:cNvGrpSpPr>
              <p:nvPr/>
            </p:nvGrpSpPr>
            <p:grpSpPr bwMode="auto">
              <a:xfrm rot="16200000">
                <a:off x="28477130" y="37385790"/>
                <a:ext cx="143288" cy="194462"/>
                <a:chOff x="3692" y="3885"/>
                <a:chExt cx="432" cy="576"/>
              </a:xfrm>
            </p:grpSpPr>
            <p:sp>
              <p:nvSpPr>
                <p:cNvPr id="1792" name="AutoShape 542"/>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793" name="Rectangle 543"/>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794" name="AutoShape 544"/>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795" name="AutoShape 545"/>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96" name="AutoShape 546"/>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797" name="AutoShape 547"/>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1788" name="AutoShape 548"/>
            <p:cNvSpPr>
              <a:spLocks noChangeArrowheads="1"/>
            </p:cNvSpPr>
            <p:nvPr/>
          </p:nvSpPr>
          <p:spPr bwMode="auto">
            <a:xfrm>
              <a:off x="28399152" y="37631427"/>
              <a:ext cx="296810" cy="296811"/>
            </a:xfrm>
            <a:prstGeom prst="plus">
              <a:avLst>
                <a:gd name="adj" fmla="val 18620"/>
              </a:avLst>
            </a:prstGeom>
            <a:solidFill>
              <a:srgbClr val="EAEAEA"/>
            </a:solidFill>
            <a:ln w="3175">
              <a:solidFill>
                <a:schemeClr val="tx1"/>
              </a:solidFill>
              <a:miter lim="800000"/>
              <a:headEnd/>
              <a:tailEnd/>
            </a:ln>
          </p:spPr>
          <p:txBody>
            <a:bodyPr wrap="none" lIns="91436" tIns="45718" rIns="91436" bIns="45718" anchor="ctr"/>
            <a:lstStyle/>
            <a:p>
              <a:pPr algn="ctr" defTabSz="1217613"/>
              <a:endParaRPr lang="en-US" sz="2400"/>
            </a:p>
          </p:txBody>
        </p:sp>
      </p:grpSp>
      <p:grpSp>
        <p:nvGrpSpPr>
          <p:cNvPr id="1575" name="Group 40"/>
          <p:cNvGrpSpPr>
            <a:grpSpLocks/>
          </p:cNvGrpSpPr>
          <p:nvPr/>
        </p:nvGrpSpPr>
        <p:grpSpPr bwMode="auto">
          <a:xfrm>
            <a:off x="25320510" y="36659116"/>
            <a:ext cx="1512711" cy="1379657"/>
            <a:chOff x="2699" y="2205"/>
            <a:chExt cx="739" cy="674"/>
          </a:xfrm>
          <a:effectLst>
            <a:outerShdw blurRad="63500" sx="102000" sy="102000" algn="ctr" rotWithShape="0">
              <a:prstClr val="black">
                <a:alpha val="40000"/>
              </a:prstClr>
            </a:outerShdw>
          </a:effectLst>
        </p:grpSpPr>
        <p:grpSp>
          <p:nvGrpSpPr>
            <p:cNvPr id="1576" name="Group 41"/>
            <p:cNvGrpSpPr>
              <a:grpSpLocks/>
            </p:cNvGrpSpPr>
            <p:nvPr/>
          </p:nvGrpSpPr>
          <p:grpSpPr bwMode="auto">
            <a:xfrm>
              <a:off x="2732" y="2459"/>
              <a:ext cx="151" cy="97"/>
              <a:chOff x="1772" y="3693"/>
              <a:chExt cx="720" cy="480"/>
            </a:xfrm>
          </p:grpSpPr>
          <p:sp>
            <p:nvSpPr>
              <p:cNvPr id="1617" name="Rectangle 42"/>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18" name="Rectangle 43"/>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19" name="AutoShape 44"/>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620" name="AutoShape 45"/>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621" name="Rectangle 46"/>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577" name="Group 47"/>
            <p:cNvGrpSpPr>
              <a:grpSpLocks/>
            </p:cNvGrpSpPr>
            <p:nvPr/>
          </p:nvGrpSpPr>
          <p:grpSpPr bwMode="auto">
            <a:xfrm rot="-5400000">
              <a:off x="3003" y="2723"/>
              <a:ext cx="145" cy="102"/>
              <a:chOff x="1772" y="3693"/>
              <a:chExt cx="720" cy="480"/>
            </a:xfrm>
          </p:grpSpPr>
          <p:sp>
            <p:nvSpPr>
              <p:cNvPr id="1612" name="Rectangle 48"/>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13" name="Rectangle 49"/>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14" name="AutoShape 50"/>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615" name="AutoShape 51"/>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616" name="Rectangle 52"/>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grpSp>
          <p:nvGrpSpPr>
            <p:cNvPr id="1578" name="Group 53"/>
            <p:cNvGrpSpPr>
              <a:grpSpLocks/>
            </p:cNvGrpSpPr>
            <p:nvPr/>
          </p:nvGrpSpPr>
          <p:grpSpPr bwMode="auto">
            <a:xfrm>
              <a:off x="3253" y="2459"/>
              <a:ext cx="151" cy="97"/>
              <a:chOff x="1772" y="3693"/>
              <a:chExt cx="720" cy="480"/>
            </a:xfrm>
          </p:grpSpPr>
          <p:sp>
            <p:nvSpPr>
              <p:cNvPr id="1607" name="Rectangle 54"/>
              <p:cNvSpPr>
                <a:spLocks noChangeArrowheads="1"/>
              </p:cNvSpPr>
              <p:nvPr/>
            </p:nvSpPr>
            <p:spPr bwMode="auto">
              <a:xfrm>
                <a:off x="1772" y="3789"/>
                <a:ext cx="720" cy="288"/>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08" name="Rectangle 55"/>
              <p:cNvSpPr>
                <a:spLocks noChangeArrowheads="1"/>
              </p:cNvSpPr>
              <p:nvPr/>
            </p:nvSpPr>
            <p:spPr bwMode="auto">
              <a:xfrm>
                <a:off x="2060" y="3693"/>
                <a:ext cx="144" cy="480"/>
              </a:xfrm>
              <a:prstGeom prst="rect">
                <a:avLst/>
              </a:prstGeom>
              <a:gradFill rotWithShape="1">
                <a:gsLst>
                  <a:gs pos="0">
                    <a:srgbClr val="888888"/>
                  </a:gs>
                  <a:gs pos="50000">
                    <a:srgbClr val="B2B2B2"/>
                  </a:gs>
                  <a:gs pos="100000">
                    <a:srgbClr val="888888"/>
                  </a:gs>
                </a:gsLst>
                <a:lin ang="5400000" scaled="1"/>
              </a:gradFill>
              <a:ln w="3175">
                <a:solidFill>
                  <a:schemeClr val="tx1"/>
                </a:solidFill>
                <a:miter lim="800000"/>
                <a:headEnd/>
                <a:tailEnd/>
              </a:ln>
            </p:spPr>
            <p:txBody>
              <a:bodyPr wrap="none" anchor="ctr"/>
              <a:lstStyle/>
              <a:p>
                <a:endParaRPr lang="en-CA"/>
              </a:p>
            </p:txBody>
          </p:sp>
          <p:sp>
            <p:nvSpPr>
              <p:cNvPr id="1609" name="AutoShape 56"/>
              <p:cNvSpPr>
                <a:spLocks noChangeArrowheads="1"/>
              </p:cNvSpPr>
              <p:nvPr/>
            </p:nvSpPr>
            <p:spPr bwMode="auto">
              <a:xfrm rot="5400000">
                <a:off x="1796"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610" name="AutoShape 57"/>
              <p:cNvSpPr>
                <a:spLocks noChangeArrowheads="1"/>
              </p:cNvSpPr>
              <p:nvPr/>
            </p:nvSpPr>
            <p:spPr bwMode="auto">
              <a:xfrm rot="-5400000">
                <a:off x="1988" y="3909"/>
                <a:ext cx="480" cy="48"/>
              </a:xfrm>
              <a:custGeom>
                <a:avLst/>
                <a:gdLst>
                  <a:gd name="T0" fmla="*/ 10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3015 w 21600"/>
                  <a:gd name="T13" fmla="*/ 3150 h 21600"/>
                  <a:gd name="T14" fmla="*/ 1858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646464"/>
                  </a:gs>
                  <a:gs pos="50000">
                    <a:srgbClr val="B2B2B2"/>
                  </a:gs>
                  <a:gs pos="100000">
                    <a:srgbClr val="646464"/>
                  </a:gs>
                </a:gsLst>
                <a:lin ang="0" scaled="1"/>
              </a:gradFill>
              <a:ln w="3175">
                <a:solidFill>
                  <a:schemeClr val="tx1"/>
                </a:solidFill>
                <a:miter lim="800000"/>
                <a:headEnd/>
                <a:tailEnd/>
              </a:ln>
            </p:spPr>
            <p:txBody>
              <a:bodyPr wrap="none" anchor="ctr"/>
              <a:lstStyle/>
              <a:p>
                <a:endParaRPr lang="en-CA"/>
              </a:p>
            </p:txBody>
          </p:sp>
          <p:sp>
            <p:nvSpPr>
              <p:cNvPr id="1611" name="Rectangle 58"/>
              <p:cNvSpPr>
                <a:spLocks noChangeArrowheads="1"/>
              </p:cNvSpPr>
              <p:nvPr/>
            </p:nvSpPr>
            <p:spPr bwMode="auto">
              <a:xfrm>
                <a:off x="2060" y="3789"/>
                <a:ext cx="144" cy="288"/>
              </a:xfrm>
              <a:prstGeom prst="rect">
                <a:avLst/>
              </a:prstGeom>
              <a:solidFill>
                <a:srgbClr val="C0C0C0"/>
              </a:solidFill>
              <a:ln w="3175">
                <a:solidFill>
                  <a:schemeClr val="tx1"/>
                </a:solidFill>
                <a:miter lim="800000"/>
                <a:headEnd/>
                <a:tailEnd/>
              </a:ln>
            </p:spPr>
            <p:txBody>
              <a:bodyPr wrap="none" anchor="ctr"/>
              <a:lstStyle/>
              <a:p>
                <a:endParaRPr lang="en-CA"/>
              </a:p>
            </p:txBody>
          </p:sp>
        </p:grpSp>
        <p:sp>
          <p:nvSpPr>
            <p:cNvPr id="1579" name="AutoShape 59"/>
            <p:cNvSpPr>
              <a:spLocks noChangeArrowheads="1"/>
            </p:cNvSpPr>
            <p:nvPr/>
          </p:nvSpPr>
          <p:spPr bwMode="auto">
            <a:xfrm>
              <a:off x="2847" y="2433"/>
              <a:ext cx="441" cy="146"/>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1580" name="Rectangle 60"/>
            <p:cNvSpPr>
              <a:spLocks noChangeArrowheads="1"/>
            </p:cNvSpPr>
            <p:nvPr/>
          </p:nvSpPr>
          <p:spPr bwMode="auto">
            <a:xfrm>
              <a:off x="3011" y="2338"/>
              <a:ext cx="112" cy="112"/>
            </a:xfrm>
            <a:prstGeom prst="rect">
              <a:avLst/>
            </a:prstGeom>
            <a:gradFill rotWithShape="1">
              <a:gsLst>
                <a:gs pos="0">
                  <a:srgbClr val="929292"/>
                </a:gs>
                <a:gs pos="50000">
                  <a:srgbClr val="DDDDDD"/>
                </a:gs>
                <a:gs pos="100000">
                  <a:srgbClr val="929292"/>
                </a:gs>
              </a:gsLst>
              <a:lin ang="0" scaled="1"/>
            </a:gradFill>
            <a:ln w="3175" algn="ctr">
              <a:solidFill>
                <a:schemeClr val="tx1"/>
              </a:solidFill>
              <a:miter lim="800000"/>
              <a:headEnd/>
              <a:tailEnd/>
            </a:ln>
          </p:spPr>
          <p:txBody>
            <a:bodyPr wrap="none" lIns="45720" rIns="45720" anchor="ctr"/>
            <a:lstStyle/>
            <a:p>
              <a:endParaRPr lang="en-CA"/>
            </a:p>
          </p:txBody>
        </p:sp>
        <p:sp>
          <p:nvSpPr>
            <p:cNvPr id="1581" name="Rectangle 61"/>
            <p:cNvSpPr>
              <a:spLocks noChangeArrowheads="1"/>
            </p:cNvSpPr>
            <p:nvPr/>
          </p:nvSpPr>
          <p:spPr bwMode="auto">
            <a:xfrm>
              <a:off x="3050" y="2283"/>
              <a:ext cx="34" cy="55"/>
            </a:xfrm>
            <a:prstGeom prst="rect">
              <a:avLst/>
            </a:prstGeom>
            <a:gradFill rotWithShape="1">
              <a:gsLst>
                <a:gs pos="0">
                  <a:srgbClr val="414141"/>
                </a:gs>
                <a:gs pos="50000">
                  <a:srgbClr val="F8F8F8"/>
                </a:gs>
                <a:gs pos="100000">
                  <a:srgbClr val="414141"/>
                </a:gs>
              </a:gsLst>
              <a:lin ang="0" scaled="1"/>
            </a:gradFill>
            <a:ln w="3175" algn="ctr">
              <a:solidFill>
                <a:schemeClr val="tx1"/>
              </a:solidFill>
              <a:miter lim="800000"/>
              <a:headEnd/>
              <a:tailEnd/>
            </a:ln>
          </p:spPr>
          <p:txBody>
            <a:bodyPr wrap="none" lIns="45720" rIns="45720" anchor="ctr"/>
            <a:lstStyle/>
            <a:p>
              <a:endParaRPr lang="en-CA"/>
            </a:p>
          </p:txBody>
        </p:sp>
        <p:sp>
          <p:nvSpPr>
            <p:cNvPr id="1582" name="AutoShape 62"/>
            <p:cNvSpPr>
              <a:spLocks noChangeArrowheads="1"/>
            </p:cNvSpPr>
            <p:nvPr/>
          </p:nvSpPr>
          <p:spPr bwMode="auto">
            <a:xfrm>
              <a:off x="3030" y="2205"/>
              <a:ext cx="75" cy="78"/>
            </a:xfrm>
            <a:prstGeom prst="roundRect">
              <a:avLst>
                <a:gd name="adj" fmla="val 28083"/>
              </a:avLst>
            </a:prstGeom>
            <a:solidFill>
              <a:srgbClr val="0066FF"/>
            </a:solidFill>
            <a:ln w="3175" algn="ctr">
              <a:solidFill>
                <a:schemeClr val="tx1"/>
              </a:solidFill>
              <a:round/>
              <a:headEnd/>
              <a:tailEnd/>
            </a:ln>
          </p:spPr>
          <p:txBody>
            <a:bodyPr wrap="none" lIns="45720" rIns="45720" anchor="ctr"/>
            <a:lstStyle/>
            <a:p>
              <a:endParaRPr lang="en-CA"/>
            </a:p>
          </p:txBody>
        </p:sp>
        <p:sp>
          <p:nvSpPr>
            <p:cNvPr id="1583" name="AutoShape 63"/>
            <p:cNvSpPr>
              <a:spLocks noChangeArrowheads="1"/>
            </p:cNvSpPr>
            <p:nvPr/>
          </p:nvSpPr>
          <p:spPr bwMode="auto">
            <a:xfrm>
              <a:off x="2950" y="2229"/>
              <a:ext cx="236" cy="54"/>
            </a:xfrm>
            <a:prstGeom prst="roundRect">
              <a:avLst>
                <a:gd name="adj" fmla="val 50000"/>
              </a:avLst>
            </a:prstGeom>
            <a:gradFill rotWithShape="1">
              <a:gsLst>
                <a:gs pos="0">
                  <a:srgbClr val="324E76"/>
                </a:gs>
                <a:gs pos="50000">
                  <a:srgbClr val="6DA8FF"/>
                </a:gs>
                <a:gs pos="100000">
                  <a:srgbClr val="324E76"/>
                </a:gs>
              </a:gsLst>
              <a:lin ang="5400000" scaled="1"/>
            </a:gradFill>
            <a:ln w="3175" algn="ctr">
              <a:solidFill>
                <a:schemeClr val="tx1"/>
              </a:solidFill>
              <a:round/>
              <a:headEnd/>
              <a:tailEnd/>
            </a:ln>
          </p:spPr>
          <p:txBody>
            <a:bodyPr wrap="none" lIns="45720" rIns="45720" anchor="ctr"/>
            <a:lstStyle/>
            <a:p>
              <a:endParaRPr lang="en-CA"/>
            </a:p>
          </p:txBody>
        </p:sp>
        <p:sp>
          <p:nvSpPr>
            <p:cNvPr id="1584" name="AutoShape 64"/>
            <p:cNvSpPr>
              <a:spLocks noChangeArrowheads="1"/>
            </p:cNvSpPr>
            <p:nvPr/>
          </p:nvSpPr>
          <p:spPr bwMode="auto">
            <a:xfrm rot="5400000">
              <a:off x="2954" y="2549"/>
              <a:ext cx="224" cy="148"/>
            </a:xfrm>
            <a:prstGeom prst="octagon">
              <a:avLst>
                <a:gd name="adj" fmla="val 29287"/>
              </a:avLst>
            </a:prstGeom>
            <a:gradFill rotWithShape="1">
              <a:gsLst>
                <a:gs pos="0">
                  <a:srgbClr val="929292"/>
                </a:gs>
                <a:gs pos="50000">
                  <a:srgbClr val="DDDDDD"/>
                </a:gs>
                <a:gs pos="100000">
                  <a:srgbClr val="929292"/>
                </a:gs>
              </a:gsLst>
              <a:lin ang="5400000" scaled="1"/>
            </a:gradFill>
            <a:ln w="3175" algn="ctr">
              <a:solidFill>
                <a:schemeClr val="tx1"/>
              </a:solidFill>
              <a:miter lim="800000"/>
              <a:headEnd/>
              <a:tailEnd/>
            </a:ln>
          </p:spPr>
          <p:txBody>
            <a:bodyPr wrap="none" lIns="45720" rIns="45720" anchor="ctr"/>
            <a:lstStyle/>
            <a:p>
              <a:endParaRPr lang="en-CA"/>
            </a:p>
          </p:txBody>
        </p:sp>
        <p:sp>
          <p:nvSpPr>
            <p:cNvPr id="1585" name="Oval 65"/>
            <p:cNvSpPr>
              <a:spLocks noChangeArrowheads="1"/>
            </p:cNvSpPr>
            <p:nvPr/>
          </p:nvSpPr>
          <p:spPr bwMode="auto">
            <a:xfrm>
              <a:off x="2938" y="2377"/>
              <a:ext cx="258" cy="257"/>
            </a:xfrm>
            <a:prstGeom prst="ellipse">
              <a:avLst/>
            </a:prstGeom>
            <a:gradFill rotWithShape="1">
              <a:gsLst>
                <a:gs pos="0">
                  <a:srgbClr val="666666"/>
                </a:gs>
                <a:gs pos="50000">
                  <a:srgbClr val="DDDDDD"/>
                </a:gs>
                <a:gs pos="100000">
                  <a:srgbClr val="666666"/>
                </a:gs>
              </a:gsLst>
              <a:lin ang="2700000" scaled="1"/>
            </a:gradFill>
            <a:ln w="3175" algn="ctr">
              <a:solidFill>
                <a:schemeClr val="tx1"/>
              </a:solidFill>
              <a:round/>
              <a:headEnd/>
              <a:tailEnd/>
            </a:ln>
          </p:spPr>
          <p:txBody>
            <a:bodyPr wrap="none" lIns="45720" rIns="45720" anchor="ctr"/>
            <a:lstStyle/>
            <a:p>
              <a:endParaRPr lang="en-CA"/>
            </a:p>
          </p:txBody>
        </p:sp>
        <p:sp>
          <p:nvSpPr>
            <p:cNvPr id="1586" name="Oval 66"/>
            <p:cNvSpPr>
              <a:spLocks noChangeArrowheads="1"/>
            </p:cNvSpPr>
            <p:nvPr/>
          </p:nvSpPr>
          <p:spPr bwMode="auto">
            <a:xfrm>
              <a:off x="2959" y="2398"/>
              <a:ext cx="216" cy="216"/>
            </a:xfrm>
            <a:prstGeom prst="ellipse">
              <a:avLst/>
            </a:prstGeom>
            <a:solidFill>
              <a:srgbClr val="DDDDDD"/>
            </a:solidFill>
            <a:ln w="3175">
              <a:solidFill>
                <a:schemeClr val="tx1"/>
              </a:solidFill>
              <a:round/>
              <a:headEnd/>
              <a:tailEnd/>
            </a:ln>
          </p:spPr>
          <p:txBody>
            <a:bodyPr wrap="none" anchor="ctr"/>
            <a:lstStyle/>
            <a:p>
              <a:endParaRPr lang="en-CA"/>
            </a:p>
          </p:txBody>
        </p:sp>
        <p:sp>
          <p:nvSpPr>
            <p:cNvPr id="1587" name="AutoShape 67"/>
            <p:cNvSpPr>
              <a:spLocks noChangeArrowheads="1"/>
            </p:cNvSpPr>
            <p:nvPr/>
          </p:nvSpPr>
          <p:spPr bwMode="auto">
            <a:xfrm rot="-5400000">
              <a:off x="3029" y="2424"/>
              <a:ext cx="74" cy="165"/>
            </a:xfrm>
            <a:prstGeom prst="flowChartCollate">
              <a:avLst/>
            </a:prstGeom>
            <a:noFill/>
            <a:ln w="9525">
              <a:solidFill>
                <a:schemeClr val="tx1"/>
              </a:solidFill>
              <a:miter lim="800000"/>
              <a:headEnd/>
              <a:tailEnd/>
            </a:ln>
          </p:spPr>
          <p:txBody>
            <a:bodyPr wrap="none" lIns="45720" rIns="45720" anchor="ctr"/>
            <a:lstStyle/>
            <a:p>
              <a:endParaRPr lang="en-CA"/>
            </a:p>
          </p:txBody>
        </p:sp>
        <p:sp>
          <p:nvSpPr>
            <p:cNvPr id="1588" name="AutoShape 68"/>
            <p:cNvSpPr>
              <a:spLocks noChangeArrowheads="1"/>
            </p:cNvSpPr>
            <p:nvPr/>
          </p:nvSpPr>
          <p:spPr bwMode="auto">
            <a:xfrm>
              <a:off x="3029" y="2509"/>
              <a:ext cx="72" cy="85"/>
            </a:xfrm>
            <a:prstGeom prst="triangle">
              <a:avLst>
                <a:gd name="adj" fmla="val 50000"/>
              </a:avLst>
            </a:prstGeom>
            <a:noFill/>
            <a:ln w="9525" algn="ctr">
              <a:solidFill>
                <a:schemeClr val="tx1"/>
              </a:solidFill>
              <a:miter lim="800000"/>
              <a:headEnd/>
              <a:tailEnd/>
            </a:ln>
          </p:spPr>
          <p:txBody>
            <a:bodyPr wrap="none" lIns="45720" rIns="45720" anchor="ctr"/>
            <a:lstStyle/>
            <a:p>
              <a:endParaRPr lang="en-CA"/>
            </a:p>
          </p:txBody>
        </p:sp>
        <p:sp>
          <p:nvSpPr>
            <p:cNvPr id="1589" name="AutoShape 69"/>
            <p:cNvSpPr>
              <a:spLocks noChangeArrowheads="1"/>
            </p:cNvSpPr>
            <p:nvPr/>
          </p:nvSpPr>
          <p:spPr bwMode="auto">
            <a:xfrm>
              <a:off x="3398" y="2471"/>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590" name="Rectangle 70"/>
            <p:cNvSpPr>
              <a:spLocks noChangeArrowheads="1"/>
            </p:cNvSpPr>
            <p:nvPr/>
          </p:nvSpPr>
          <p:spPr bwMode="auto">
            <a:xfrm>
              <a:off x="3374" y="2468"/>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591" name="AutoShape 71"/>
            <p:cNvSpPr>
              <a:spLocks noChangeArrowheads="1"/>
            </p:cNvSpPr>
            <p:nvPr/>
          </p:nvSpPr>
          <p:spPr bwMode="auto">
            <a:xfrm>
              <a:off x="3374" y="2483"/>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592" name="AutoShape 72"/>
            <p:cNvSpPr>
              <a:spLocks noChangeArrowheads="1"/>
            </p:cNvSpPr>
            <p:nvPr/>
          </p:nvSpPr>
          <p:spPr bwMode="auto">
            <a:xfrm>
              <a:off x="3374" y="2459"/>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93" name="AutoShape 73"/>
            <p:cNvSpPr>
              <a:spLocks noChangeArrowheads="1"/>
            </p:cNvSpPr>
            <p:nvPr/>
          </p:nvSpPr>
          <p:spPr bwMode="auto">
            <a:xfrm>
              <a:off x="3374" y="2531"/>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94" name="AutoShape 74"/>
            <p:cNvSpPr>
              <a:spLocks noChangeArrowheads="1"/>
            </p:cNvSpPr>
            <p:nvPr/>
          </p:nvSpPr>
          <p:spPr bwMode="auto">
            <a:xfrm rot="5400000">
              <a:off x="3322" y="2503"/>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1595" name="AutoShape 75"/>
            <p:cNvSpPr>
              <a:spLocks noChangeArrowheads="1"/>
            </p:cNvSpPr>
            <p:nvPr/>
          </p:nvSpPr>
          <p:spPr bwMode="auto">
            <a:xfrm rot="10800000">
              <a:off x="2699" y="2471"/>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596" name="Rectangle 76"/>
            <p:cNvSpPr>
              <a:spLocks noChangeArrowheads="1"/>
            </p:cNvSpPr>
            <p:nvPr/>
          </p:nvSpPr>
          <p:spPr bwMode="auto">
            <a:xfrm rot="10800000">
              <a:off x="2715" y="2468"/>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597" name="AutoShape 77"/>
            <p:cNvSpPr>
              <a:spLocks noChangeArrowheads="1"/>
            </p:cNvSpPr>
            <p:nvPr/>
          </p:nvSpPr>
          <p:spPr bwMode="auto">
            <a:xfrm rot="10800000">
              <a:off x="2715" y="2483"/>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598" name="AutoShape 78"/>
            <p:cNvSpPr>
              <a:spLocks noChangeArrowheads="1"/>
            </p:cNvSpPr>
            <p:nvPr/>
          </p:nvSpPr>
          <p:spPr bwMode="auto">
            <a:xfrm rot="10800000">
              <a:off x="2715" y="2531"/>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599" name="AutoShape 79"/>
            <p:cNvSpPr>
              <a:spLocks noChangeArrowheads="1"/>
            </p:cNvSpPr>
            <p:nvPr/>
          </p:nvSpPr>
          <p:spPr bwMode="auto">
            <a:xfrm rot="10800000">
              <a:off x="2715" y="2459"/>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00" name="AutoShape 80"/>
            <p:cNvSpPr>
              <a:spLocks noChangeArrowheads="1"/>
            </p:cNvSpPr>
            <p:nvPr/>
          </p:nvSpPr>
          <p:spPr bwMode="auto">
            <a:xfrm rot="-5400000">
              <a:off x="2719" y="2503"/>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sp>
          <p:nvSpPr>
            <p:cNvPr id="1601" name="AutoShape 81"/>
            <p:cNvSpPr>
              <a:spLocks noChangeArrowheads="1"/>
            </p:cNvSpPr>
            <p:nvPr/>
          </p:nvSpPr>
          <p:spPr bwMode="auto">
            <a:xfrm rot="5400000">
              <a:off x="3046" y="2823"/>
              <a:ext cx="40" cy="7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602" name="Rectangle 82"/>
            <p:cNvSpPr>
              <a:spLocks noChangeArrowheads="1"/>
            </p:cNvSpPr>
            <p:nvPr/>
          </p:nvSpPr>
          <p:spPr bwMode="auto">
            <a:xfrm rot="5400000">
              <a:off x="3042" y="2800"/>
              <a:ext cx="48" cy="78"/>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603" name="AutoShape 83"/>
            <p:cNvSpPr>
              <a:spLocks noChangeArrowheads="1"/>
            </p:cNvSpPr>
            <p:nvPr/>
          </p:nvSpPr>
          <p:spPr bwMode="auto">
            <a:xfrm rot="5400000">
              <a:off x="3042" y="2815"/>
              <a:ext cx="48" cy="4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604" name="AutoShape 84"/>
            <p:cNvSpPr>
              <a:spLocks noChangeArrowheads="1"/>
            </p:cNvSpPr>
            <p:nvPr/>
          </p:nvSpPr>
          <p:spPr bwMode="auto">
            <a:xfrm rot="5400000">
              <a:off x="3078" y="2827"/>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05" name="AutoShape 85"/>
            <p:cNvSpPr>
              <a:spLocks noChangeArrowheads="1"/>
            </p:cNvSpPr>
            <p:nvPr/>
          </p:nvSpPr>
          <p:spPr bwMode="auto">
            <a:xfrm rot="5400000">
              <a:off x="3006" y="2827"/>
              <a:ext cx="48" cy="2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06" name="AutoShape 86"/>
            <p:cNvSpPr>
              <a:spLocks noChangeArrowheads="1"/>
            </p:cNvSpPr>
            <p:nvPr/>
          </p:nvSpPr>
          <p:spPr bwMode="auto">
            <a:xfrm rot="10800000">
              <a:off x="3018" y="2807"/>
              <a:ext cx="96" cy="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25 w 21600"/>
                <a:gd name="T13" fmla="*/ 2700 h 21600"/>
                <a:gd name="T14" fmla="*/ 18675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nvGrpSpPr>
          <p:cNvPr id="1651" name="Group 150"/>
          <p:cNvGrpSpPr>
            <a:grpSpLocks/>
          </p:cNvGrpSpPr>
          <p:nvPr/>
        </p:nvGrpSpPr>
        <p:grpSpPr bwMode="auto">
          <a:xfrm>
            <a:off x="28354118" y="34712061"/>
            <a:ext cx="386878" cy="1670327"/>
            <a:chOff x="6370" y="2351"/>
            <a:chExt cx="581" cy="2510"/>
          </a:xfrm>
          <a:effectLst>
            <a:outerShdw blurRad="63500" sx="102000" sy="102000" algn="ctr" rotWithShape="0">
              <a:prstClr val="black">
                <a:alpha val="40000"/>
              </a:prstClr>
            </a:outerShdw>
          </a:effectLst>
        </p:grpSpPr>
        <p:sp>
          <p:nvSpPr>
            <p:cNvPr id="1652" name="Rectangle 151"/>
            <p:cNvSpPr>
              <a:spLocks noChangeArrowheads="1"/>
            </p:cNvSpPr>
            <p:nvPr/>
          </p:nvSpPr>
          <p:spPr bwMode="auto">
            <a:xfrm>
              <a:off x="6558" y="2514"/>
              <a:ext cx="217" cy="2141"/>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en-CA"/>
            </a:p>
          </p:txBody>
        </p:sp>
        <p:sp>
          <p:nvSpPr>
            <p:cNvPr id="1653" name="AutoShape 152"/>
            <p:cNvSpPr>
              <a:spLocks noChangeArrowheads="1"/>
            </p:cNvSpPr>
            <p:nvPr/>
          </p:nvSpPr>
          <p:spPr bwMode="auto">
            <a:xfrm rot="-1800000">
              <a:off x="6478" y="2623"/>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54" name="AutoShape 153"/>
            <p:cNvSpPr>
              <a:spLocks noChangeArrowheads="1"/>
            </p:cNvSpPr>
            <p:nvPr/>
          </p:nvSpPr>
          <p:spPr bwMode="auto">
            <a:xfrm rot="-1800000">
              <a:off x="6478" y="2732"/>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55" name="AutoShape 154"/>
            <p:cNvSpPr>
              <a:spLocks noChangeArrowheads="1"/>
            </p:cNvSpPr>
            <p:nvPr/>
          </p:nvSpPr>
          <p:spPr bwMode="auto">
            <a:xfrm rot="-1800000">
              <a:off x="6478" y="2732"/>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56" name="AutoShape 155"/>
            <p:cNvSpPr>
              <a:spLocks noChangeArrowheads="1"/>
            </p:cNvSpPr>
            <p:nvPr/>
          </p:nvSpPr>
          <p:spPr bwMode="auto">
            <a:xfrm rot="-1800000">
              <a:off x="6478" y="2841"/>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57" name="AutoShape 156"/>
            <p:cNvSpPr>
              <a:spLocks noChangeArrowheads="1"/>
            </p:cNvSpPr>
            <p:nvPr/>
          </p:nvSpPr>
          <p:spPr bwMode="auto">
            <a:xfrm rot="-1800000">
              <a:off x="6478" y="2950"/>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58" name="AutoShape 157"/>
            <p:cNvSpPr>
              <a:spLocks noChangeArrowheads="1"/>
            </p:cNvSpPr>
            <p:nvPr/>
          </p:nvSpPr>
          <p:spPr bwMode="auto">
            <a:xfrm rot="-1800000">
              <a:off x="6478" y="3059"/>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59" name="AutoShape 158"/>
            <p:cNvSpPr>
              <a:spLocks noChangeArrowheads="1"/>
            </p:cNvSpPr>
            <p:nvPr/>
          </p:nvSpPr>
          <p:spPr bwMode="auto">
            <a:xfrm rot="-1800000">
              <a:off x="6478" y="3168"/>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0" name="AutoShape 159"/>
            <p:cNvSpPr>
              <a:spLocks noChangeArrowheads="1"/>
            </p:cNvSpPr>
            <p:nvPr/>
          </p:nvSpPr>
          <p:spPr bwMode="auto">
            <a:xfrm rot="-1800000">
              <a:off x="6478" y="3277"/>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1" name="AutoShape 160"/>
            <p:cNvSpPr>
              <a:spLocks noChangeArrowheads="1"/>
            </p:cNvSpPr>
            <p:nvPr/>
          </p:nvSpPr>
          <p:spPr bwMode="auto">
            <a:xfrm rot="-1800000">
              <a:off x="6478" y="3386"/>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2" name="AutoShape 161"/>
            <p:cNvSpPr>
              <a:spLocks noChangeArrowheads="1"/>
            </p:cNvSpPr>
            <p:nvPr/>
          </p:nvSpPr>
          <p:spPr bwMode="auto">
            <a:xfrm rot="-1800000">
              <a:off x="6479" y="3495"/>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3" name="AutoShape 162"/>
            <p:cNvSpPr>
              <a:spLocks noChangeArrowheads="1"/>
            </p:cNvSpPr>
            <p:nvPr/>
          </p:nvSpPr>
          <p:spPr bwMode="auto">
            <a:xfrm rot="-1800000">
              <a:off x="6479" y="3604"/>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4" name="AutoShape 163"/>
            <p:cNvSpPr>
              <a:spLocks noChangeArrowheads="1"/>
            </p:cNvSpPr>
            <p:nvPr/>
          </p:nvSpPr>
          <p:spPr bwMode="auto">
            <a:xfrm rot="-1800000">
              <a:off x="6479" y="3713"/>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5" name="AutoShape 164"/>
            <p:cNvSpPr>
              <a:spLocks noChangeArrowheads="1"/>
            </p:cNvSpPr>
            <p:nvPr/>
          </p:nvSpPr>
          <p:spPr bwMode="auto">
            <a:xfrm rot="-1800000">
              <a:off x="6479" y="3822"/>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6" name="AutoShape 165"/>
            <p:cNvSpPr>
              <a:spLocks noChangeArrowheads="1"/>
            </p:cNvSpPr>
            <p:nvPr/>
          </p:nvSpPr>
          <p:spPr bwMode="auto">
            <a:xfrm rot="-1800000">
              <a:off x="6479" y="3931"/>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7" name="AutoShape 166"/>
            <p:cNvSpPr>
              <a:spLocks noChangeArrowheads="1"/>
            </p:cNvSpPr>
            <p:nvPr/>
          </p:nvSpPr>
          <p:spPr bwMode="auto">
            <a:xfrm rot="-1800000">
              <a:off x="6479" y="4040"/>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8" name="AutoShape 167"/>
            <p:cNvSpPr>
              <a:spLocks noChangeArrowheads="1"/>
            </p:cNvSpPr>
            <p:nvPr/>
          </p:nvSpPr>
          <p:spPr bwMode="auto">
            <a:xfrm rot="-1800000">
              <a:off x="6479" y="4149"/>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69" name="AutoShape 168"/>
            <p:cNvSpPr>
              <a:spLocks noChangeArrowheads="1"/>
            </p:cNvSpPr>
            <p:nvPr/>
          </p:nvSpPr>
          <p:spPr bwMode="auto">
            <a:xfrm rot="-1800000">
              <a:off x="6479" y="4258"/>
              <a:ext cx="363" cy="72"/>
            </a:xfrm>
            <a:prstGeom prst="roundRect">
              <a:avLst>
                <a:gd name="adj" fmla="val 50000"/>
              </a:avLst>
            </a:prstGeom>
            <a:gradFill rotWithShape="1">
              <a:gsLst>
                <a:gs pos="0">
                  <a:srgbClr val="663300"/>
                </a:gs>
                <a:gs pos="50000">
                  <a:srgbClr val="996633"/>
                </a:gs>
                <a:gs pos="100000">
                  <a:srgbClr val="663300"/>
                </a:gs>
              </a:gsLst>
              <a:lin ang="5400000" scaled="1"/>
            </a:gradFill>
            <a:ln w="9525">
              <a:solidFill>
                <a:schemeClr val="tx1"/>
              </a:solidFill>
              <a:round/>
              <a:headEnd/>
              <a:tailEnd/>
            </a:ln>
          </p:spPr>
          <p:txBody>
            <a:bodyPr wrap="none" anchor="ctr"/>
            <a:lstStyle/>
            <a:p>
              <a:endParaRPr lang="en-CA"/>
            </a:p>
          </p:txBody>
        </p:sp>
        <p:sp>
          <p:nvSpPr>
            <p:cNvPr id="1670" name="AutoShape 169"/>
            <p:cNvSpPr>
              <a:spLocks noChangeArrowheads="1"/>
            </p:cNvSpPr>
            <p:nvPr/>
          </p:nvSpPr>
          <p:spPr bwMode="auto">
            <a:xfrm rot="-5400000">
              <a:off x="6515" y="2206"/>
              <a:ext cx="291" cy="581"/>
            </a:xfrm>
            <a:prstGeom prst="flowChartDelay">
              <a:avLst/>
            </a:prstGeom>
            <a:gradFill rotWithShape="1">
              <a:gsLst>
                <a:gs pos="0">
                  <a:srgbClr val="595959"/>
                </a:gs>
                <a:gs pos="50000">
                  <a:srgbClr val="C0C0C0"/>
                </a:gs>
                <a:gs pos="100000">
                  <a:srgbClr val="595959"/>
                </a:gs>
              </a:gsLst>
              <a:lin ang="5400000" scaled="1"/>
            </a:gradFill>
            <a:ln w="9525">
              <a:solidFill>
                <a:schemeClr val="tx1"/>
              </a:solidFill>
              <a:miter lim="800000"/>
              <a:headEnd/>
              <a:tailEnd/>
            </a:ln>
          </p:spPr>
          <p:txBody>
            <a:bodyPr wrap="none" anchor="ctr"/>
            <a:lstStyle/>
            <a:p>
              <a:endParaRPr lang="en-CA"/>
            </a:p>
          </p:txBody>
        </p:sp>
        <p:grpSp>
          <p:nvGrpSpPr>
            <p:cNvPr id="1671" name="Group 170"/>
            <p:cNvGrpSpPr>
              <a:grpSpLocks/>
            </p:cNvGrpSpPr>
            <p:nvPr/>
          </p:nvGrpSpPr>
          <p:grpSpPr bwMode="auto">
            <a:xfrm rot="5400000">
              <a:off x="6550" y="4565"/>
              <a:ext cx="234" cy="362"/>
              <a:chOff x="3692" y="3885"/>
              <a:chExt cx="432" cy="576"/>
            </a:xfrm>
          </p:grpSpPr>
          <p:sp>
            <p:nvSpPr>
              <p:cNvPr id="1672" name="AutoShape 171"/>
              <p:cNvSpPr>
                <a:spLocks noChangeArrowheads="1"/>
              </p:cNvSpPr>
              <p:nvPr/>
            </p:nvSpPr>
            <p:spPr bwMode="auto">
              <a:xfrm>
                <a:off x="3884" y="3957"/>
                <a:ext cx="240" cy="432"/>
              </a:xfrm>
              <a:prstGeom prst="octagon">
                <a:avLst>
                  <a:gd name="adj" fmla="val 21667"/>
                </a:avLst>
              </a:prstGeom>
              <a:gradFill rotWithShape="1">
                <a:gsLst>
                  <a:gs pos="0">
                    <a:srgbClr val="929292"/>
                  </a:gs>
                  <a:gs pos="50000">
                    <a:srgbClr val="DDDDDD"/>
                  </a:gs>
                  <a:gs pos="100000">
                    <a:srgbClr val="929292"/>
                  </a:gs>
                </a:gsLst>
                <a:lin ang="5400000" scaled="1"/>
              </a:gradFill>
              <a:ln w="3175">
                <a:solidFill>
                  <a:schemeClr val="tx1"/>
                </a:solidFill>
                <a:miter lim="800000"/>
                <a:headEnd/>
                <a:tailEnd/>
              </a:ln>
            </p:spPr>
            <p:txBody>
              <a:bodyPr wrap="none" anchor="ctr"/>
              <a:lstStyle/>
              <a:p>
                <a:endParaRPr lang="en-CA"/>
              </a:p>
            </p:txBody>
          </p:sp>
          <p:sp>
            <p:nvSpPr>
              <p:cNvPr id="1673" name="Rectangle 172"/>
              <p:cNvSpPr>
                <a:spLocks noChangeArrowheads="1"/>
              </p:cNvSpPr>
              <p:nvPr/>
            </p:nvSpPr>
            <p:spPr bwMode="auto">
              <a:xfrm>
                <a:off x="3740" y="3939"/>
                <a:ext cx="288" cy="466"/>
              </a:xfrm>
              <a:prstGeom prst="rect">
                <a:avLst/>
              </a:prstGeom>
              <a:solidFill>
                <a:srgbClr val="DDDDDD"/>
              </a:solidFill>
              <a:ln w="3175">
                <a:solidFill>
                  <a:schemeClr val="tx1"/>
                </a:solidFill>
                <a:miter lim="800000"/>
                <a:headEnd/>
                <a:tailEnd/>
              </a:ln>
            </p:spPr>
            <p:txBody>
              <a:bodyPr wrap="none" anchor="ctr"/>
              <a:lstStyle/>
              <a:p>
                <a:endParaRPr lang="en-CA"/>
              </a:p>
            </p:txBody>
          </p:sp>
          <p:sp>
            <p:nvSpPr>
              <p:cNvPr id="1674" name="AutoShape 173"/>
              <p:cNvSpPr>
                <a:spLocks noChangeArrowheads="1"/>
              </p:cNvSpPr>
              <p:nvPr/>
            </p:nvSpPr>
            <p:spPr bwMode="auto">
              <a:xfrm>
                <a:off x="3740" y="4029"/>
                <a:ext cx="288" cy="288"/>
              </a:xfrm>
              <a:prstGeom prst="flowChartDelay">
                <a:avLst/>
              </a:prstGeom>
              <a:solidFill>
                <a:srgbClr val="DDDDDD"/>
              </a:solidFill>
              <a:ln w="3175">
                <a:solidFill>
                  <a:schemeClr val="tx1"/>
                </a:solidFill>
                <a:miter lim="800000"/>
                <a:headEnd/>
                <a:tailEnd/>
              </a:ln>
            </p:spPr>
            <p:txBody>
              <a:bodyPr wrap="none" anchor="ctr"/>
              <a:lstStyle/>
              <a:p>
                <a:endParaRPr lang="en-CA"/>
              </a:p>
            </p:txBody>
          </p:sp>
          <p:sp>
            <p:nvSpPr>
              <p:cNvPr id="1675" name="AutoShape 174"/>
              <p:cNvSpPr>
                <a:spLocks noChangeArrowheads="1"/>
              </p:cNvSpPr>
              <p:nvPr/>
            </p:nvSpPr>
            <p:spPr bwMode="auto">
              <a:xfrm>
                <a:off x="3740" y="3885"/>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76" name="AutoShape 175"/>
              <p:cNvSpPr>
                <a:spLocks noChangeArrowheads="1"/>
              </p:cNvSpPr>
              <p:nvPr/>
            </p:nvSpPr>
            <p:spPr bwMode="auto">
              <a:xfrm>
                <a:off x="3740" y="4317"/>
                <a:ext cx="288" cy="144"/>
              </a:xfrm>
              <a:prstGeom prst="flowChartDelay">
                <a:avLst/>
              </a:prstGeom>
              <a:solidFill>
                <a:srgbClr val="C0C0C0"/>
              </a:solidFill>
              <a:ln w="3175">
                <a:solidFill>
                  <a:schemeClr val="tx1"/>
                </a:solidFill>
                <a:miter lim="800000"/>
                <a:headEnd/>
                <a:tailEnd/>
              </a:ln>
            </p:spPr>
            <p:txBody>
              <a:bodyPr wrap="none" anchor="ctr"/>
              <a:lstStyle/>
              <a:p>
                <a:endParaRPr lang="en-CA"/>
              </a:p>
            </p:txBody>
          </p:sp>
          <p:sp>
            <p:nvSpPr>
              <p:cNvPr id="1677" name="AutoShape 176"/>
              <p:cNvSpPr>
                <a:spLocks noChangeArrowheads="1"/>
              </p:cNvSpPr>
              <p:nvPr/>
            </p:nvSpPr>
            <p:spPr bwMode="auto">
              <a:xfrm rot="5400000">
                <a:off x="3428" y="4149"/>
                <a:ext cx="576" cy="48"/>
              </a:xfrm>
              <a:custGeom>
                <a:avLst/>
                <a:gdLst>
                  <a:gd name="T0" fmla="*/ 15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000 w 21600"/>
                  <a:gd name="T13" fmla="*/ 3150 h 21600"/>
                  <a:gd name="T14" fmla="*/ 1860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400" y="21600"/>
                    </a:lnTo>
                    <a:lnTo>
                      <a:pt x="19200" y="21600"/>
                    </a:lnTo>
                    <a:lnTo>
                      <a:pt x="21600" y="0"/>
                    </a:lnTo>
                    <a:close/>
                  </a:path>
                </a:pathLst>
              </a:custGeom>
              <a:gradFill rotWithShape="1">
                <a:gsLst>
                  <a:gs pos="0">
                    <a:srgbClr val="929292"/>
                  </a:gs>
                  <a:gs pos="50000">
                    <a:srgbClr val="DDDDDD"/>
                  </a:gs>
                  <a:gs pos="100000">
                    <a:srgbClr val="929292"/>
                  </a:gs>
                </a:gsLst>
                <a:lin ang="0" scaled="1"/>
              </a:gradFill>
              <a:ln w="3175">
                <a:solidFill>
                  <a:schemeClr val="tx1"/>
                </a:solidFill>
                <a:miter lim="800000"/>
                <a:headEnd/>
                <a:tailEnd/>
              </a:ln>
            </p:spPr>
            <p:txBody>
              <a:bodyPr wrap="none" anchor="ctr"/>
              <a:lstStyle/>
              <a:p>
                <a:endParaRPr lang="en-CA"/>
              </a:p>
            </p:txBody>
          </p:sp>
        </p:grpSp>
      </p:grpSp>
      <p:sp>
        <p:nvSpPr>
          <p:cNvPr id="2609" name="Rounded Rectangle 2608"/>
          <p:cNvSpPr/>
          <p:nvPr/>
        </p:nvSpPr>
        <p:spPr>
          <a:xfrm>
            <a:off x="22196771" y="31557390"/>
            <a:ext cx="7704856" cy="2736304"/>
          </a:xfrm>
          <a:prstGeom prst="roundRect">
            <a:avLst>
              <a:gd name="adj" fmla="val 10497"/>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lIns="180000" tIns="180000" rIns="180000" bIns="180000" rtlCol="0" anchor="ctr">
            <a:noAutofit/>
          </a:bodyPr>
          <a:lstStyle/>
          <a:p>
            <a:pPr indent="357188" algn="just" defTabSz="538163">
              <a:lnSpc>
                <a:spcPct val="150000"/>
              </a:lnSpc>
            </a:pPr>
            <a:r>
              <a:rPr lang="en-CA" sz="1800" i="1" dirty="0" smtClean="0">
                <a:latin typeface="Trebuchet MS" pitchFamily="34" charset="0"/>
              </a:rPr>
              <a:t>A mechanical configuration was generated from the FTA and KQP activity as shown below. The configuration limits exposure to the generator room by including only the necessary condensate venting circuits. Storage, dispensing, and monitoring circuits are all located in the inflation room and monitored by gas and fire detection.</a:t>
            </a:r>
            <a:endParaRPr lang="en-CA" sz="1800" i="1" dirty="0">
              <a:latin typeface="Trebuchet MS" pitchFamily="34" charset="0"/>
            </a:endParaRPr>
          </a:p>
        </p:txBody>
      </p:sp>
    </p:spTree>
  </p:cSld>
  <p:clrMapOvr>
    <a:masterClrMapping/>
  </p:clrMapOvr>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4525</TotalTime>
  <Words>4272</Words>
  <Application>Microsoft Office PowerPoint</Application>
  <PresentationFormat>Custom</PresentationFormat>
  <Paragraphs>666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Lejbjuk</dc:creator>
  <cp:lastModifiedBy>Peter Lejbjuk</cp:lastModifiedBy>
  <cp:revision>134</cp:revision>
  <dcterms:created xsi:type="dcterms:W3CDTF">2010-07-15T18:15:59Z</dcterms:created>
  <dcterms:modified xsi:type="dcterms:W3CDTF">2010-07-20T13:17:33Z</dcterms:modified>
</cp:coreProperties>
</file>