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WMO SPICE</a:t>
            </a:r>
            <a:br>
              <a:rPr lang="en-CA" dirty="0" smtClean="0"/>
            </a:br>
            <a:r>
              <a:rPr lang="en-CA" dirty="0" smtClean="0"/>
              <a:t>Volga (Russia)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Site Configuration Update</a:t>
            </a:r>
          </a:p>
          <a:p>
            <a:r>
              <a:rPr lang="en-CA" dirty="0" smtClean="0"/>
              <a:t>Oct 10</a:t>
            </a:r>
            <a:r>
              <a:rPr lang="en-CA" baseline="30000" dirty="0" smtClean="0"/>
              <a:t>th</a:t>
            </a:r>
            <a:r>
              <a:rPr lang="en-CA" dirty="0" smtClean="0"/>
              <a:t>, </a:t>
            </a:r>
            <a:r>
              <a:rPr lang="en-CA" dirty="0" smtClean="0"/>
              <a:t>2012</a:t>
            </a:r>
          </a:p>
          <a:p>
            <a:endParaRPr lang="en-CA" dirty="0" smtClean="0"/>
          </a:p>
          <a:p>
            <a:pPr algn="l"/>
            <a:r>
              <a:rPr lang="en-CA" dirty="0" smtClean="0"/>
              <a:t>Information from </a:t>
            </a:r>
            <a:r>
              <a:rPr lang="en-CA" dirty="0" err="1" smtClean="0"/>
              <a:t>Arkadi</a:t>
            </a:r>
            <a:r>
              <a:rPr lang="en-CA" dirty="0" smtClean="0"/>
              <a:t> </a:t>
            </a:r>
            <a:r>
              <a:rPr lang="en-CA" dirty="0" err="1" smtClean="0"/>
              <a:t>Koldaev</a:t>
            </a:r>
            <a:endParaRPr lang="en-CA" dirty="0" smtClean="0"/>
          </a:p>
          <a:p>
            <a:pPr algn="l"/>
            <a:r>
              <a:rPr lang="en-CA" dirty="0" smtClean="0"/>
              <a:t>Prepared by Rodica Nitu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Site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Site References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200" dirty="0" smtClean="0"/>
              <a:t> (information provided as part of the site submission in June 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(Tretyakov) gauge and Tretyakov shield; </a:t>
            </a:r>
            <a:r>
              <a:rPr lang="en-US" sz="2400" dirty="0" smtClean="0"/>
              <a:t>Snow Water Equivalent measurements </a:t>
            </a:r>
            <a:r>
              <a:rPr lang="en-CA" sz="2400" dirty="0" smtClean="0"/>
              <a:t>measured daily since 1957</a:t>
            </a:r>
          </a:p>
          <a:p>
            <a:endParaRPr lang="en-CA" sz="2400" b="1" i="1" dirty="0" smtClean="0"/>
          </a:p>
          <a:p>
            <a:r>
              <a:rPr lang="en-CA" sz="2400" i="1" dirty="0" err="1" smtClean="0"/>
              <a:t>D2</a:t>
            </a:r>
            <a:r>
              <a:rPr lang="en-CA" sz="2400" i="1" dirty="0" smtClean="0"/>
              <a:t>: Reference for the measurement of snow depth</a:t>
            </a:r>
            <a:endParaRPr lang="en-US" sz="2400" dirty="0" smtClean="0"/>
          </a:p>
          <a:p>
            <a:pPr lvl="1"/>
            <a:r>
              <a:rPr lang="en-CA" sz="2000" dirty="0" smtClean="0"/>
              <a:t>Availability of manual snow depth measurements Every 3 hours</a:t>
            </a:r>
            <a:endParaRPr lang="en-US" sz="2000" dirty="0" smtClean="0"/>
          </a:p>
          <a:p>
            <a:pPr lvl="1"/>
            <a:r>
              <a:rPr lang="en-CA" sz="2000" dirty="0" smtClean="0"/>
              <a:t>Method of measurement: Visual</a:t>
            </a:r>
            <a:endParaRPr lang="en-US" sz="2000" dirty="0" smtClean="0"/>
          </a:p>
          <a:p>
            <a:pPr lvl="1"/>
            <a:r>
              <a:rPr lang="en-CA" sz="2000" dirty="0" smtClean="0"/>
              <a:t>Instrument/equipment used (provide description): Metric mast</a:t>
            </a:r>
            <a:endParaRPr lang="en-US" sz="2000" dirty="0" smtClean="0"/>
          </a:p>
          <a:p>
            <a:pPr lvl="1"/>
            <a:r>
              <a:rPr lang="en-CA" sz="2000" dirty="0" smtClean="0"/>
              <a:t>Availability of web cameras for snow depth monitoring; </a:t>
            </a:r>
            <a:r>
              <a:rPr lang="en-CA" sz="2000" smtClean="0"/>
              <a:t>provide details: Yes    </a:t>
            </a:r>
            <a:endParaRPr lang="en-US" sz="2000" dirty="0" smtClean="0"/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Instruments under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Instruments proposed by the host:</a:t>
            </a:r>
          </a:p>
          <a:p>
            <a:pPr lvl="1"/>
            <a:r>
              <a:rPr lang="en-US" dirty="0" smtClean="0"/>
              <a:t>Snow Depth, Russian company “AQUA </a:t>
            </a:r>
            <a:r>
              <a:rPr lang="en-US" dirty="0" err="1" smtClean="0"/>
              <a:t>NUBIS</a:t>
            </a:r>
            <a:r>
              <a:rPr lang="en-US" dirty="0" smtClean="0"/>
              <a:t>”, “NAST” type;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Ancillary Measurements</a:t>
            </a:r>
            <a:br>
              <a:rPr lang="en-CA" sz="2800" dirty="0" smtClean="0"/>
            </a:br>
            <a:r>
              <a:rPr lang="en-CA" sz="2800" dirty="0" smtClean="0"/>
              <a:t>(as submitted in June 2012)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697480"/>
                <a:gridCol w="1600200"/>
                <a:gridCol w="1524000"/>
                <a:gridCol w="7620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 dirty="0">
                          <a:latin typeface="Trebuchet MS"/>
                          <a:ea typeface="Times New Roman"/>
                          <a:cs typeface="Trebuchet MS"/>
                        </a:rPr>
                        <a:t>Parameter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rebuchet MS"/>
                          <a:ea typeface="Times New Roman"/>
                          <a:cs typeface="Trebuchet MS"/>
                        </a:rPr>
                        <a:t>Instruments Used (model, make, configuration, height, number of instruments.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rebuchet MS"/>
                          <a:ea typeface="Times New Roman"/>
                          <a:cs typeface="Trebuchet MS"/>
                        </a:rPr>
                        <a:t>Data available (data format)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rebuchet MS"/>
                          <a:ea typeface="Times New Roman"/>
                          <a:cs typeface="Trebuchet MS"/>
                        </a:rPr>
                        <a:t>Reporting Interval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 dirty="0">
                          <a:latin typeface="Trebuchet MS"/>
                          <a:ea typeface="Times New Roman"/>
                          <a:cs typeface="Trebuchet MS"/>
                        </a:rPr>
                        <a:t>Status 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Air Temperature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2 mercury TM4-1 thermometers for psychrometer at a height of 2 m; in winter a TM-9-1 thermometer for low temperatures is used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.xls spreadsheets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8 times a day every 3 hours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Relative Humidity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2 M-19-1 hygrometers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(at temperatures &lt;-10°)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.xls spreadsheets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8 times a day every 3 hours (at &lt;-10°C)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DewPoint Temperature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Determined with psychrometric tables using data from TM4-1 thermometers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.xls spreadsheets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Atmospheric Pressure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1 station cup-shaped SR-A barometer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.xls spreadsheets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8 times a day every 3 hours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Wind Speed 10 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1 M-63-1 anemorumbometer at a height of 11 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.xls spreadsheets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8 times a day every 3 hours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Wind Direction 10 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1 M-63-1 anemorumbometer at a height of 11 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.xls spreadsheets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8 times a day every 3 hours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Wind Speed at the gauge orifice (specify height)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N/A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Precipitation Detector (Y/N output)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rebuchet MS"/>
                          <a:ea typeface="Times New Roman"/>
                          <a:cs typeface="Trebuchet MS"/>
                        </a:rPr>
                        <a:t>-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Precipitation type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Visually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8 times a day every 3 hours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Ice detection sensor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rebuchet MS"/>
                          <a:ea typeface="Times New Roman"/>
                          <a:cs typeface="Trebuchet MS"/>
                        </a:rPr>
                        <a:t>-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0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Snow Depth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3 Snow masts 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.xls spreadsheets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0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Every 3 hours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Flow and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Site 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Additional Information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400" dirty="0" smtClean="0"/>
              <a:t>(provided by </a:t>
            </a:r>
            <a:r>
              <a:rPr lang="en-CA" sz="2400" dirty="0" err="1" smtClean="0"/>
              <a:t>Arkadi</a:t>
            </a:r>
            <a:r>
              <a:rPr lang="en-CA" sz="2400" dirty="0" smtClean="0"/>
              <a:t> </a:t>
            </a:r>
            <a:r>
              <a:rPr lang="en-CA" sz="2400" dirty="0" err="1" smtClean="0"/>
              <a:t>Koldaev</a:t>
            </a:r>
            <a:r>
              <a:rPr lang="en-CA" sz="2400" dirty="0" smtClean="0"/>
              <a:t>, Oct 3</a:t>
            </a:r>
            <a:r>
              <a:rPr lang="en-CA" sz="2400" baseline="30000" dirty="0" smtClean="0"/>
              <a:t>rd</a:t>
            </a:r>
            <a:r>
              <a:rPr lang="en-CA" sz="2400" dirty="0" smtClean="0"/>
              <a:t>, 2012)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have fulfilled pre-construction project, and the construction works were started in September. I hope we will get first 5 positions ready to the end of October. </a:t>
            </a:r>
          </a:p>
          <a:p>
            <a:r>
              <a:rPr lang="en-US" dirty="0" smtClean="0"/>
              <a:t>In general, have used the idea of </a:t>
            </a:r>
            <a:r>
              <a:rPr lang="en-US" dirty="0" err="1" smtClean="0"/>
              <a:t>Vigna</a:t>
            </a:r>
            <a:r>
              <a:rPr lang="en-US" dirty="0" smtClean="0"/>
              <a:t> de Vale for organization of the individual instrument position, cable connection tunnels, power supply and data collection units and so on. (can send the construction drawings. )</a:t>
            </a:r>
          </a:p>
          <a:p>
            <a:r>
              <a:rPr lang="en-US" dirty="0" smtClean="0"/>
              <a:t>The experimental site will be attached to the operating meteorological station from two sides: West and North, and will have 9 positions for the instruments. </a:t>
            </a:r>
          </a:p>
          <a:p>
            <a:r>
              <a:rPr lang="en-US" dirty="0" smtClean="0"/>
              <a:t>Three corners of this site will be equipped with additional wind, humidity and temperature sensors at </a:t>
            </a:r>
            <a:r>
              <a:rPr lang="en-US" dirty="0" err="1" smtClean="0"/>
              <a:t>2m</a:t>
            </a:r>
            <a:r>
              <a:rPr lang="en-US" dirty="0" smtClean="0"/>
              <a:t> height </a:t>
            </a:r>
          </a:p>
          <a:p>
            <a:r>
              <a:rPr lang="en-US" dirty="0" smtClean="0"/>
              <a:t>As we have discussed, </a:t>
            </a:r>
            <a:r>
              <a:rPr lang="en-US" dirty="0" err="1" smtClean="0"/>
              <a:t>Tret'yakov</a:t>
            </a:r>
            <a:r>
              <a:rPr lang="en-US" dirty="0" smtClean="0"/>
              <a:t> double fence standard gage is constructed also on the South-East corner of the operating meteorological station. </a:t>
            </a:r>
          </a:p>
          <a:p>
            <a:r>
              <a:rPr lang="en-US" dirty="0" smtClean="0"/>
              <a:t>All area ( operating and experimental) will be covered with 4 video cameras and lights for 24 hours security.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Additional funding for Geonor and OTT gauges , are still promised, but not received yet.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 have a meeting with Head of Volga River HM Department on October 10, and hope he will provide me with the photos of the site construction - I will pass it to you immediately.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155</TotalTime>
  <Words>492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WMO SPICE Volga (Russia)</vt:lpstr>
      <vt:lpstr>Site Layout</vt:lpstr>
      <vt:lpstr>Site References  (information provided as part of the site submission in June 2012)</vt:lpstr>
      <vt:lpstr>Instruments under Test</vt:lpstr>
      <vt:lpstr>Ancillary Measurements (as submitted in June 2012)</vt:lpstr>
      <vt:lpstr>Data Flow and Archive</vt:lpstr>
      <vt:lpstr>Site Commissioning</vt:lpstr>
      <vt:lpstr>Additional Information  (provided by Arkadi Koldaev, Oct 3rd, 2012)</vt:lpstr>
    </vt:vector>
  </TitlesOfParts>
  <Company>Environment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SPICE</dc:title>
  <dc:creator>rodican</dc:creator>
  <cp:lastModifiedBy>rodican</cp:lastModifiedBy>
  <cp:revision>5</cp:revision>
  <dcterms:created xsi:type="dcterms:W3CDTF">2012-10-10T16:16:25Z</dcterms:created>
  <dcterms:modified xsi:type="dcterms:W3CDTF">2012-10-10T20:18:02Z</dcterms:modified>
</cp:coreProperties>
</file>