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WMO SPICE</a:t>
            </a:r>
            <a:br>
              <a:rPr lang="en-CA" dirty="0" smtClean="0"/>
            </a:br>
            <a:r>
              <a:rPr lang="en-CA" dirty="0" smtClean="0"/>
              <a:t>Sodankyla (Finland)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Site Configuration Update</a:t>
            </a:r>
          </a:p>
          <a:p>
            <a:r>
              <a:rPr lang="en-CA" dirty="0" smtClean="0"/>
              <a:t>Oct 10</a:t>
            </a:r>
            <a:r>
              <a:rPr lang="en-CA" baseline="30000" dirty="0" smtClean="0"/>
              <a:t>th</a:t>
            </a:r>
            <a:r>
              <a:rPr lang="en-CA" dirty="0" smtClean="0"/>
              <a:t> , </a:t>
            </a:r>
            <a:r>
              <a:rPr lang="en-CA" dirty="0" smtClean="0"/>
              <a:t>2012</a:t>
            </a:r>
          </a:p>
          <a:p>
            <a:endParaRPr lang="en-CA" dirty="0" smtClean="0"/>
          </a:p>
          <a:p>
            <a:pPr algn="l"/>
            <a:r>
              <a:rPr lang="en-CA" sz="2100" dirty="0" smtClean="0"/>
              <a:t>Information from Osmo Aulamo and Timo Laine</a:t>
            </a:r>
          </a:p>
          <a:p>
            <a:pPr algn="l"/>
            <a:r>
              <a:rPr lang="en-CA" sz="2100" dirty="0" smtClean="0"/>
              <a:t>Prepared by Rodica Nitu</a:t>
            </a:r>
            <a:endParaRPr lang="en-US" sz="2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274638"/>
            <a:ext cx="19812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Site Layout</a:t>
            </a:r>
            <a:endParaRPr lang="en-US" dirty="0"/>
          </a:p>
        </p:txBody>
      </p:sp>
      <p:pic>
        <p:nvPicPr>
          <p:cNvPr id="4" name="Content Placeholder 3" descr="SPICE-SodankylaARC2012-intrumentallocationonfield_draft_12092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8819"/>
            <a:ext cx="4876800" cy="68968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990600"/>
            <a:ext cx="3352800" cy="381000"/>
          </a:xfrm>
        </p:spPr>
        <p:txBody>
          <a:bodyPr>
            <a:noAutofit/>
          </a:bodyPr>
          <a:lstStyle/>
          <a:p>
            <a:r>
              <a:rPr lang="en-CA" sz="2800" dirty="0" smtClean="0"/>
              <a:t>Sodankyla: </a:t>
            </a:r>
            <a:br>
              <a:rPr lang="en-CA" sz="2800" dirty="0" smtClean="0"/>
            </a:br>
            <a:r>
              <a:rPr lang="en-CA" sz="2800" dirty="0" smtClean="0"/>
              <a:t>Update on Instruments </a:t>
            </a:r>
            <a:br>
              <a:rPr lang="en-CA" sz="2800" dirty="0" smtClean="0"/>
            </a:br>
            <a:r>
              <a:rPr lang="en-CA" sz="2800" dirty="0" smtClean="0"/>
              <a:t>(Oct 10</a:t>
            </a:r>
            <a:r>
              <a:rPr lang="en-CA" sz="2800" baseline="30000" dirty="0" smtClean="0"/>
              <a:t>th</a:t>
            </a:r>
            <a:r>
              <a:rPr lang="en-CA" sz="2800" dirty="0" smtClean="0"/>
              <a:t>, 2012)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5334000" cy="5897563"/>
          </a:xfrm>
          <a:ln cmpd="dbl"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Here's a list based on today's knowledge.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6.9.2012, </a:t>
            </a:r>
            <a:r>
              <a:rPr lang="en-US" dirty="0" err="1" smtClean="0"/>
              <a:t>SL300</a:t>
            </a:r>
            <a:r>
              <a:rPr lang="en-US" dirty="0" smtClean="0"/>
              <a:t>, Snow Depth Sensor, Felix Technology Inc.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10.9.2012, </a:t>
            </a:r>
            <a:r>
              <a:rPr lang="en-US" dirty="0" err="1" smtClean="0"/>
              <a:t>SHM</a:t>
            </a:r>
            <a:r>
              <a:rPr lang="en-US" dirty="0" smtClean="0"/>
              <a:t> 30 / 012840-642-22, Snow Depth Sensor, </a:t>
            </a:r>
            <a:r>
              <a:rPr lang="en-US" dirty="0" err="1" smtClean="0"/>
              <a:t>ESW</a:t>
            </a:r>
            <a:r>
              <a:rPr lang="en-US" dirty="0" smtClean="0"/>
              <a:t> GmbH (Jenoptik)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9.2012, Pluvio2 </a:t>
            </a:r>
            <a:r>
              <a:rPr lang="en-US" dirty="0" err="1" smtClean="0"/>
              <a:t>400cm2</a:t>
            </a:r>
            <a:r>
              <a:rPr lang="en-US" dirty="0" smtClean="0"/>
              <a:t> (3 </a:t>
            </a:r>
            <a:r>
              <a:rPr lang="en-US" dirty="0" err="1" smtClean="0"/>
              <a:t>pcs</a:t>
            </a:r>
            <a:r>
              <a:rPr lang="en-US" dirty="0" smtClean="0"/>
              <a:t>), Precipitation Gauge, OTT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9.2012  Pluvio2 </a:t>
            </a:r>
            <a:r>
              <a:rPr lang="en-US" dirty="0" err="1" smtClean="0"/>
              <a:t>200cm2</a:t>
            </a:r>
            <a:r>
              <a:rPr lang="en-US" dirty="0" smtClean="0"/>
              <a:t>, (3 </a:t>
            </a:r>
            <a:r>
              <a:rPr lang="en-US" dirty="0" err="1" smtClean="0"/>
              <a:t>pcs</a:t>
            </a:r>
            <a:r>
              <a:rPr lang="en-US" dirty="0" smtClean="0"/>
              <a:t>), Precipitation Gauge, OTT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9.2012, </a:t>
            </a:r>
            <a:r>
              <a:rPr lang="en-US" dirty="0" err="1" smtClean="0"/>
              <a:t>SR50ATH-316SS</a:t>
            </a:r>
            <a:r>
              <a:rPr lang="en-US" dirty="0" smtClean="0"/>
              <a:t>, Snow Depth Sensor, Campbell Scientific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9.2012, </a:t>
            </a:r>
            <a:r>
              <a:rPr lang="en-US" dirty="0" err="1" smtClean="0"/>
              <a:t>USH</a:t>
            </a:r>
            <a:r>
              <a:rPr lang="en-US" dirty="0" smtClean="0"/>
              <a:t>-8, Snow Depth Sensor, </a:t>
            </a:r>
            <a:r>
              <a:rPr lang="en-US" dirty="0" err="1" smtClean="0"/>
              <a:t>Sommer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9.2012, </a:t>
            </a:r>
            <a:r>
              <a:rPr lang="en-US" dirty="0" err="1" smtClean="0"/>
              <a:t>UPG1000</a:t>
            </a:r>
            <a:r>
              <a:rPr lang="en-US" dirty="0" smtClean="0"/>
              <a:t>, Universal Precipitation Gauge, </a:t>
            </a:r>
            <a:r>
              <a:rPr lang="en-US" dirty="0" err="1" smtClean="0"/>
              <a:t>EML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x.xxxx</a:t>
            </a:r>
            <a:r>
              <a:rPr lang="en-US" dirty="0" smtClean="0"/>
              <a:t>, </a:t>
            </a:r>
            <a:r>
              <a:rPr lang="en-US" dirty="0" err="1" smtClean="0"/>
              <a:t>MRW500,Weighing</a:t>
            </a:r>
            <a:r>
              <a:rPr lang="en-US" dirty="0" smtClean="0"/>
              <a:t> Rain Gauge, Meteoservis v.o.s.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x.xxxx</a:t>
            </a:r>
            <a:r>
              <a:rPr lang="en-US" dirty="0" smtClean="0"/>
              <a:t>, PWS100, Present Weather Sensor, Campbell Scientific Ltd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9.2012, OTT Parsivel 2, Disdrometer, OTT </a:t>
            </a:r>
            <a:r>
              <a:rPr lang="en-US" dirty="0" err="1" smtClean="0"/>
              <a:t>Hydromet</a:t>
            </a:r>
            <a:r>
              <a:rPr lang="en-US" dirty="0" smtClean="0"/>
              <a:t> GmbH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x.xxxx</a:t>
            </a:r>
            <a:r>
              <a:rPr lang="en-US" dirty="0" smtClean="0"/>
              <a:t>, </a:t>
            </a:r>
            <a:r>
              <a:rPr lang="en-US" dirty="0" err="1" smtClean="0"/>
              <a:t>TPS</a:t>
            </a:r>
            <a:r>
              <a:rPr lang="en-US" dirty="0" smtClean="0"/>
              <a:t>-3100, Hit Plate, Yankee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x.xxxx</a:t>
            </a:r>
            <a:r>
              <a:rPr lang="en-US" dirty="0" smtClean="0"/>
              <a:t>, </a:t>
            </a:r>
            <a:r>
              <a:rPr lang="en-US" dirty="0" err="1" smtClean="0"/>
              <a:t>MR3H</a:t>
            </a:r>
            <a:r>
              <a:rPr lang="en-US" dirty="0" smtClean="0"/>
              <a:t>-FC, Rain Gauge, Meteoservis v.o.s.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x.xxxx</a:t>
            </a:r>
            <a:r>
              <a:rPr lang="en-US" dirty="0" smtClean="0"/>
              <a:t>, </a:t>
            </a:r>
            <a:r>
              <a:rPr lang="en-US" dirty="0" err="1" smtClean="0"/>
              <a:t>FAK015AA</a:t>
            </a:r>
            <a:r>
              <a:rPr lang="en-US" dirty="0" smtClean="0"/>
              <a:t>, Precipitation sensor, MTX </a:t>
            </a:r>
            <a:r>
              <a:rPr lang="en-US" dirty="0" err="1" smtClean="0"/>
              <a:t>s.r.l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x.xxxx</a:t>
            </a:r>
            <a:r>
              <a:rPr lang="en-US" dirty="0" smtClean="0"/>
              <a:t>, </a:t>
            </a:r>
            <a:r>
              <a:rPr lang="en-US" dirty="0" err="1" smtClean="0"/>
              <a:t>GMON3</a:t>
            </a:r>
            <a:r>
              <a:rPr lang="en-US" dirty="0" smtClean="0"/>
              <a:t>-Gamma Ray, Snow Water Equivalent Sensor, Campbell Scientific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x.xxxx</a:t>
            </a:r>
            <a:r>
              <a:rPr lang="en-US" dirty="0" smtClean="0"/>
              <a:t>, SPA, Snow Melt Analyser, System Mess-</a:t>
            </a:r>
            <a:r>
              <a:rPr lang="en-US" dirty="0" err="1" smtClean="0"/>
              <a:t>Systemtechnik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x.xxxx</a:t>
            </a:r>
            <a:r>
              <a:rPr lang="en-US" dirty="0" smtClean="0"/>
              <a:t>, </a:t>
            </a:r>
            <a:r>
              <a:rPr lang="en-US" dirty="0" err="1" smtClean="0"/>
              <a:t>SENULSNIV</a:t>
            </a:r>
            <a:r>
              <a:rPr lang="en-US" dirty="0" smtClean="0"/>
              <a:t>, Snow Depth Sensor, </a:t>
            </a:r>
            <a:r>
              <a:rPr lang="en-US" dirty="0" err="1" smtClean="0"/>
              <a:t>E.T.G</a:t>
            </a:r>
            <a:r>
              <a:rPr lang="en-US" dirty="0" smtClean="0"/>
              <a:t> </a:t>
            </a:r>
            <a:r>
              <a:rPr lang="en-US" dirty="0" err="1" smtClean="0"/>
              <a:t>srl</a:t>
            </a:r>
            <a:endParaRPr lang="en-US" dirty="0" smtClean="0"/>
          </a:p>
          <a:p>
            <a:endParaRPr lang="en-CA" dirty="0" smtClean="0"/>
          </a:p>
          <a:p>
            <a:r>
              <a:rPr lang="en-US" dirty="0" err="1" smtClean="0"/>
              <a:t>x.xxxx</a:t>
            </a:r>
            <a:r>
              <a:rPr lang="en-US" dirty="0" smtClean="0"/>
              <a:t>: indicates that the sensor has not been received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ICE-LIT2012-flow_Sodankyla_Sept14_2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67" y="1143000"/>
            <a:ext cx="9117133" cy="548611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Sodankyla: 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Sodankylä SPICE field has been build ready for instrument installations. </a:t>
            </a:r>
          </a:p>
          <a:p>
            <a:endParaRPr lang="en-US" dirty="0" smtClean="0"/>
          </a:p>
          <a:p>
            <a:r>
              <a:rPr lang="en-US" dirty="0" smtClean="0"/>
              <a:t>DFIR constructions has been started. No instruments installed yet.</a:t>
            </a:r>
          </a:p>
          <a:p>
            <a:endParaRPr lang="en-US" dirty="0" smtClean="0"/>
          </a:p>
          <a:p>
            <a:r>
              <a:rPr lang="en-US" dirty="0" smtClean="0"/>
              <a:t>OTT </a:t>
            </a:r>
            <a:r>
              <a:rPr lang="en-US" dirty="0" err="1" smtClean="0"/>
              <a:t>Pluvios</a:t>
            </a:r>
            <a:r>
              <a:rPr lang="en-US" dirty="0" smtClean="0"/>
              <a:t> (3 </a:t>
            </a:r>
            <a:r>
              <a:rPr lang="en-US" dirty="0" err="1" smtClean="0"/>
              <a:t>pcs</a:t>
            </a:r>
            <a:r>
              <a:rPr lang="en-US" dirty="0" smtClean="0"/>
              <a:t>) with stands purchased by FMI have been received. </a:t>
            </a:r>
          </a:p>
          <a:p>
            <a:r>
              <a:rPr lang="en-US" dirty="0" smtClean="0"/>
              <a:t>Other instruments from Jenoptik (Germany), Campbell Scientific (Canada), </a:t>
            </a:r>
            <a:r>
              <a:rPr lang="en-US" dirty="0" err="1" smtClean="0"/>
              <a:t>Sommer</a:t>
            </a:r>
            <a:r>
              <a:rPr lang="en-US" dirty="0" smtClean="0"/>
              <a:t> (Austria) and </a:t>
            </a:r>
            <a:r>
              <a:rPr lang="en-US" dirty="0" err="1" smtClean="0"/>
              <a:t>EML</a:t>
            </a:r>
            <a:r>
              <a:rPr lang="en-US" dirty="0" smtClean="0"/>
              <a:t> (UK) have been received.</a:t>
            </a:r>
          </a:p>
          <a:p>
            <a:endParaRPr lang="en-US" dirty="0" smtClean="0"/>
          </a:p>
          <a:p>
            <a:r>
              <a:rPr lang="en-US" dirty="0" smtClean="0"/>
              <a:t>The installation of instruments starts soon. Installation shall start first with </a:t>
            </a:r>
            <a:r>
              <a:rPr lang="en-US" dirty="0" err="1" smtClean="0"/>
              <a:t>Pluvios</a:t>
            </a:r>
            <a:r>
              <a:rPr lang="en-US" dirty="0" smtClean="0"/>
              <a:t> and following with other instruments.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397</TotalTime>
  <Words>110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WMO SPICE Sodankyla (Finland)</vt:lpstr>
      <vt:lpstr>Site Layout</vt:lpstr>
      <vt:lpstr>Sodankyla:  Update on Instruments  (Oct 10th, 2012)</vt:lpstr>
      <vt:lpstr>Slide 4</vt:lpstr>
      <vt:lpstr>Sodankyla: Status Update</vt:lpstr>
    </vt:vector>
  </TitlesOfParts>
  <Company>Environment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SPICE Sodankyla (Finland)</dc:title>
  <dc:creator>rodican</dc:creator>
  <cp:lastModifiedBy>rodican</cp:lastModifiedBy>
  <cp:revision>5</cp:revision>
  <dcterms:created xsi:type="dcterms:W3CDTF">2012-10-10T01:28:37Z</dcterms:created>
  <dcterms:modified xsi:type="dcterms:W3CDTF">2012-10-10T20:16:09Z</dcterms:modified>
</cp:coreProperties>
</file>