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2" r:id="rId5"/>
    <p:sldId id="258" r:id="rId6"/>
    <p:sldId id="261" r:id="rId7"/>
    <p:sldId id="259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37ADB-4FB9-482D-A1A4-E1F489B212F5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84AB2-A68C-446D-B258-F807154688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WMO SPICE</a:t>
            </a:r>
            <a:br>
              <a:rPr lang="en-CA" dirty="0" smtClean="0"/>
            </a:br>
            <a:r>
              <a:rPr lang="en-CA" dirty="0" smtClean="0"/>
              <a:t>Marshall (USA)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1371600"/>
          </a:xfrm>
        </p:spPr>
        <p:txBody>
          <a:bodyPr>
            <a:normAutofit fontScale="77500" lnSpcReduction="20000"/>
          </a:bodyPr>
          <a:lstStyle/>
          <a:p>
            <a:r>
              <a:rPr lang="en-CA" dirty="0" smtClean="0"/>
              <a:t>Site Configuration Update</a:t>
            </a:r>
          </a:p>
          <a:p>
            <a:r>
              <a:rPr lang="en-CA" dirty="0" smtClean="0"/>
              <a:t>Oct 10</a:t>
            </a:r>
            <a:r>
              <a:rPr lang="en-CA" baseline="30000" dirty="0" smtClean="0"/>
              <a:t>th</a:t>
            </a:r>
            <a:r>
              <a:rPr lang="en-CA" dirty="0" smtClean="0"/>
              <a:t>, 2012</a:t>
            </a:r>
          </a:p>
          <a:p>
            <a:pPr algn="l"/>
            <a:endParaRPr lang="en-CA" sz="1600" dirty="0" smtClean="0"/>
          </a:p>
          <a:p>
            <a:pPr algn="l"/>
            <a:r>
              <a:rPr lang="en-CA" sz="1600" dirty="0" smtClean="0"/>
              <a:t>Information </a:t>
            </a:r>
            <a:r>
              <a:rPr lang="en-CA" sz="1600" dirty="0" smtClean="0"/>
              <a:t>from </a:t>
            </a:r>
            <a:r>
              <a:rPr lang="en-CA" sz="1600" dirty="0" smtClean="0"/>
              <a:t>Scott Landolt</a:t>
            </a:r>
            <a:endParaRPr lang="en-CA" sz="1600" dirty="0" smtClean="0"/>
          </a:p>
          <a:p>
            <a:pPr algn="l"/>
            <a:r>
              <a:rPr lang="en-CA" sz="1600" dirty="0" smtClean="0"/>
              <a:t>Prepared by Rodica Nitu</a:t>
            </a:r>
            <a:endParaRPr lang="en-US" sz="1600" dirty="0" smtClean="0"/>
          </a:p>
          <a:p>
            <a:endParaRPr lang="en-CA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Marshall: Field References</a:t>
            </a:r>
            <a:br>
              <a:rPr lang="en-CA" sz="3200" dirty="0" smtClean="0"/>
            </a:br>
            <a:r>
              <a:rPr lang="en-CA" sz="2000" dirty="0" smtClean="0"/>
              <a:t>(Info from updated submission: Sept 2012, S. Landolt)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CA" b="1" dirty="0" smtClean="0"/>
              <a:t>WMO Secondary Field Reference: </a:t>
            </a:r>
            <a:endParaRPr lang="en-US" dirty="0" smtClean="0"/>
          </a:p>
          <a:p>
            <a:pPr lvl="1"/>
            <a:r>
              <a:rPr lang="en-CA" dirty="0" smtClean="0"/>
              <a:t>(DFIR) with a manual (Tretyakov) gauge and Tretyakov shield; </a:t>
            </a:r>
            <a:r>
              <a:rPr lang="en-US" dirty="0" smtClean="0"/>
              <a:t>Planned </a:t>
            </a:r>
          </a:p>
          <a:p>
            <a:pPr lvl="1"/>
            <a:r>
              <a:rPr lang="en-US" dirty="0" smtClean="0"/>
              <a:t>Orifice height is 2 m </a:t>
            </a:r>
            <a:r>
              <a:rPr lang="en-US" dirty="0" err="1" smtClean="0"/>
              <a:t>AGL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Fences match the WMO recommendations.</a:t>
            </a:r>
          </a:p>
          <a:p>
            <a:pPr lvl="1"/>
            <a:r>
              <a:rPr lang="en-CA" dirty="0" smtClean="0"/>
              <a:t>Frequency of manual observations: </a:t>
            </a:r>
            <a:r>
              <a:rPr lang="en-US" dirty="0" smtClean="0"/>
              <a:t>Can be taken as frequently as required</a:t>
            </a:r>
          </a:p>
          <a:p>
            <a:pPr lvl="1"/>
            <a:r>
              <a:rPr lang="en-CA" dirty="0" smtClean="0"/>
              <a:t>Methodology of measurement (planned) </a:t>
            </a:r>
            <a:r>
              <a:rPr lang="en-US" dirty="0" smtClean="0"/>
              <a:t>Weighing</a:t>
            </a:r>
          </a:p>
          <a:p>
            <a:pPr lvl="1"/>
            <a:r>
              <a:rPr lang="en-CA" dirty="0" smtClean="0"/>
              <a:t>Length of time since operational: planned	</a:t>
            </a:r>
          </a:p>
          <a:p>
            <a:endParaRPr lang="en-CA" b="1" dirty="0" smtClean="0"/>
          </a:p>
          <a:p>
            <a:r>
              <a:rPr lang="en-CA" b="1" dirty="0" smtClean="0"/>
              <a:t>Field Reference using an automatic weighing gauge in a DFIR:</a:t>
            </a:r>
            <a:r>
              <a:rPr lang="en-CA" dirty="0" smtClean="0"/>
              <a:t> 	</a:t>
            </a:r>
          </a:p>
          <a:p>
            <a:pPr lvl="1"/>
            <a:r>
              <a:rPr lang="en-US" dirty="0" smtClean="0"/>
              <a:t>Existing: Orifice height at 2 m </a:t>
            </a:r>
            <a:r>
              <a:rPr lang="en-US" dirty="0" err="1" smtClean="0"/>
              <a:t>AGL</a:t>
            </a:r>
            <a:r>
              <a:rPr lang="en-US" dirty="0" smtClean="0"/>
              <a:t>. GEONOR T-</a:t>
            </a:r>
            <a:r>
              <a:rPr lang="en-US" dirty="0" err="1" smtClean="0"/>
              <a:t>200b</a:t>
            </a:r>
            <a:r>
              <a:rPr lang="en-US" dirty="0" smtClean="0"/>
              <a:t> gauge with 3 vibrating wires, heated</a:t>
            </a:r>
          </a:p>
          <a:p>
            <a:pPr lvl="1"/>
            <a:r>
              <a:rPr lang="en-CA" dirty="0" smtClean="0"/>
              <a:t>Type of shield used: </a:t>
            </a:r>
            <a:r>
              <a:rPr lang="en-US" dirty="0" smtClean="0"/>
              <a:t>DFIR with single Alter shield</a:t>
            </a:r>
          </a:p>
          <a:p>
            <a:pPr lvl="1"/>
            <a:r>
              <a:rPr lang="en-CA" dirty="0" smtClean="0"/>
              <a:t>Frequency and format of reference data: </a:t>
            </a:r>
            <a:r>
              <a:rPr lang="en-US" dirty="0" smtClean="0"/>
              <a:t>1 min, ASCII flat files</a:t>
            </a:r>
          </a:p>
          <a:p>
            <a:pPr lvl="1"/>
            <a:r>
              <a:rPr lang="en-CA" dirty="0" smtClean="0"/>
              <a:t>Length of time since operational (archived data):</a:t>
            </a:r>
            <a:r>
              <a:rPr lang="en-US" dirty="0" smtClean="0"/>
              <a:t>1997</a:t>
            </a:r>
          </a:p>
          <a:p>
            <a:endParaRPr lang="en-CA" b="1" dirty="0" smtClean="0"/>
          </a:p>
          <a:p>
            <a:r>
              <a:rPr lang="en-CA" b="1" dirty="0" smtClean="0"/>
              <a:t>Other field reference for the measurement of total precipitation, currently in use on the site: </a:t>
            </a:r>
            <a:r>
              <a:rPr lang="en-US" dirty="0" smtClean="0"/>
              <a:t>Orifice height is 2 m </a:t>
            </a:r>
            <a:r>
              <a:rPr lang="en-US" dirty="0" err="1" smtClean="0"/>
              <a:t>AGL</a:t>
            </a:r>
            <a:r>
              <a:rPr lang="en-US" dirty="0" smtClean="0"/>
              <a:t>, OTT Pluvio II, heated</a:t>
            </a:r>
          </a:p>
          <a:p>
            <a:pPr lvl="1"/>
            <a:r>
              <a:rPr lang="en-CA" dirty="0" smtClean="0"/>
              <a:t>Type of shield (include height, diameter): </a:t>
            </a:r>
            <a:r>
              <a:rPr lang="en-US" dirty="0" smtClean="0"/>
              <a:t>DFIR</a:t>
            </a:r>
          </a:p>
          <a:p>
            <a:pPr lvl="1"/>
            <a:r>
              <a:rPr lang="en-CA" dirty="0" smtClean="0"/>
              <a:t>Frequency and format of reference data</a:t>
            </a:r>
            <a:r>
              <a:rPr lang="en-CA" b="1" dirty="0" smtClean="0"/>
              <a:t>: </a:t>
            </a:r>
            <a:r>
              <a:rPr lang="en-US" dirty="0" smtClean="0"/>
              <a:t>1-minute</a:t>
            </a:r>
          </a:p>
          <a:p>
            <a:pPr>
              <a:buNone/>
            </a:pPr>
            <a:r>
              <a:rPr lang="en-CA" dirty="0" smtClean="0"/>
              <a:t>	</a:t>
            </a:r>
            <a:r>
              <a:rPr lang="en-US" dirty="0" smtClean="0"/>
              <a:t>     </a:t>
            </a:r>
            <a:r>
              <a:rPr lang="en-CA" dirty="0" smtClean="0"/>
              <a:t>	</a:t>
            </a:r>
            <a:r>
              <a:rPr lang="en-US" dirty="0" smtClean="0"/>
              <a:t>     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579438"/>
          </a:xfrm>
        </p:spPr>
        <p:txBody>
          <a:bodyPr>
            <a:noAutofit/>
          </a:bodyPr>
          <a:lstStyle/>
          <a:p>
            <a:r>
              <a:rPr lang="en-CA" sz="3200" dirty="0" smtClean="0"/>
              <a:t>Marshall: Instruments Provided by the Host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066800"/>
          <a:ext cx="8229600" cy="516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2164080"/>
                <a:gridCol w="1676400"/>
                <a:gridCol w="1981200"/>
                <a:gridCol w="762000"/>
              </a:tblGrid>
              <a:tr h="370840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dirty="0">
                          <a:latin typeface="Trebuchet MS"/>
                          <a:ea typeface="Times New Roman"/>
                          <a:cs typeface="Trebuchet MS"/>
                        </a:rPr>
                        <a:t>Instrument </a:t>
                      </a:r>
                      <a:r>
                        <a:rPr lang="en-CA" sz="1000" dirty="0" smtClean="0">
                          <a:latin typeface="Trebuchet MS"/>
                          <a:ea typeface="Times New Roman"/>
                          <a:cs typeface="Trebuchet MS"/>
                        </a:rPr>
                        <a:t>Type</a:t>
                      </a:r>
                      <a:endParaRPr lang="en-US" sz="11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dirty="0">
                          <a:latin typeface="Trebuchet MS"/>
                          <a:ea typeface="Times New Roman"/>
                          <a:cs typeface="Trebuchet MS"/>
                        </a:rPr>
                        <a:t>Instrument Make and </a:t>
                      </a:r>
                      <a:r>
                        <a:rPr lang="en-CA" sz="1000" dirty="0" smtClean="0">
                          <a:latin typeface="Trebuchet MS"/>
                          <a:ea typeface="Times New Roman"/>
                          <a:cs typeface="Trebuchet MS"/>
                        </a:rPr>
                        <a:t>Model</a:t>
                      </a:r>
                      <a:endParaRPr lang="en-US" sz="11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dirty="0">
                          <a:latin typeface="Trebuchet MS"/>
                          <a:ea typeface="Times New Roman"/>
                          <a:cs typeface="Trebuchet MS"/>
                        </a:rPr>
                        <a:t>Configuration </a:t>
                      </a:r>
                      <a:endParaRPr lang="en-US" sz="11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dirty="0" err="1" smtClean="0">
                          <a:latin typeface="Trebuchet MS"/>
                          <a:ea typeface="Times New Roman"/>
                          <a:cs typeface="Trebuchet MS"/>
                        </a:rPr>
                        <a:t>instrum</a:t>
                      </a:r>
                      <a:r>
                        <a:rPr lang="en-CA" sz="1000" dirty="0" smtClean="0">
                          <a:latin typeface="Trebuchet MS"/>
                          <a:ea typeface="Times New Roman"/>
                          <a:cs typeface="Trebuchet MS"/>
                        </a:rPr>
                        <a:t> </a:t>
                      </a:r>
                      <a:r>
                        <a:rPr lang="en-CA" sz="1000" dirty="0">
                          <a:latin typeface="Trebuchet MS"/>
                          <a:ea typeface="Times New Roman"/>
                          <a:cs typeface="Trebuchet MS"/>
                        </a:rPr>
                        <a:t>in </a:t>
                      </a:r>
                      <a:r>
                        <a:rPr lang="en-CA" sz="1000" dirty="0" smtClean="0">
                          <a:latin typeface="Trebuchet MS"/>
                          <a:ea typeface="Times New Roman"/>
                          <a:cs typeface="Trebuchet MS"/>
                        </a:rPr>
                        <a:t>same </a:t>
                      </a:r>
                      <a:r>
                        <a:rPr lang="en-CA" sz="1000" dirty="0" err="1" smtClean="0">
                          <a:latin typeface="Trebuchet MS"/>
                          <a:ea typeface="Times New Roman"/>
                          <a:cs typeface="Trebuchet MS"/>
                        </a:rPr>
                        <a:t>config</a:t>
                      </a:r>
                      <a:endParaRPr lang="en-US" sz="11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dirty="0">
                          <a:latin typeface="Trebuchet MS"/>
                          <a:ea typeface="Times New Roman"/>
                          <a:cs typeface="Trebuchet MS"/>
                        </a:rPr>
                        <a:t>Shield type (if applicable)</a:t>
                      </a:r>
                      <a:endParaRPr lang="en-US" sz="11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latin typeface="Trebuchet MS"/>
                          <a:ea typeface="Times New Roman"/>
                          <a:cs typeface="Trebuchet MS"/>
                        </a:rPr>
                        <a:t>Other configuration information</a:t>
                      </a:r>
                      <a:endParaRPr lang="en-US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51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rebuchet MS"/>
                          <a:ea typeface="Times New Roman"/>
                          <a:cs typeface="Trebuchet MS"/>
                        </a:rPr>
                        <a:t>Weighing Gauge</a:t>
                      </a:r>
                      <a:endParaRPr lang="en-US" sz="11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/>
                          <a:ea typeface="Times New Roman"/>
                          <a:cs typeface="Trebuchet MS"/>
                        </a:rPr>
                        <a:t>GEONOR (600ml)</a:t>
                      </a:r>
                      <a:endParaRPr lang="en-US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/>
                          <a:ea typeface="Times New Roman"/>
                          <a:cs typeface="Trebuchet MS"/>
                        </a:rPr>
                        <a:t>Unshielded</a:t>
                      </a:r>
                      <a:endParaRPr lang="en-US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/>
                          <a:ea typeface="Times New Roman"/>
                          <a:cs typeface="Trebuchet MS"/>
                        </a:rPr>
                        <a:t>Heated orifice</a:t>
                      </a:r>
                      <a:endParaRPr lang="en-US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rebuchet MS"/>
                          <a:ea typeface="Times New Roman"/>
                          <a:cs typeface="Trebuchet MS"/>
                        </a:rPr>
                        <a:t>1</a:t>
                      </a:r>
                      <a:endParaRPr lang="en-US" sz="11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rebuchet MS"/>
                          <a:ea typeface="Times New Roman"/>
                          <a:cs typeface="Trebuchet MS"/>
                        </a:rPr>
                        <a:t>Weighing Gauge</a:t>
                      </a:r>
                      <a:endParaRPr lang="en-US" sz="11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/>
                          <a:ea typeface="Times New Roman"/>
                          <a:cs typeface="Trebuchet MS"/>
                        </a:rPr>
                        <a:t>GEONOR (600ml)</a:t>
                      </a:r>
                      <a:endParaRPr lang="en-US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/>
                          <a:ea typeface="Times New Roman"/>
                          <a:cs typeface="Trebuchet MS"/>
                        </a:rPr>
                        <a:t>Single Alter</a:t>
                      </a:r>
                      <a:endParaRPr lang="en-US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rebuchet MS"/>
                          <a:ea typeface="Times New Roman"/>
                          <a:cs typeface="Trebuchet MS"/>
                        </a:rPr>
                        <a:t>Heated orifice with 16” slats</a:t>
                      </a:r>
                      <a:endParaRPr lang="en-US" sz="11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/>
                          <a:ea typeface="Times New Roman"/>
                          <a:cs typeface="Trebuchet MS"/>
                        </a:rPr>
                        <a:t>1</a:t>
                      </a:r>
                      <a:endParaRPr lang="en-US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rebuchet MS"/>
                          <a:ea typeface="Times New Roman"/>
                          <a:cs typeface="Trebuchet MS"/>
                        </a:rPr>
                        <a:t>Weighing Gauge</a:t>
                      </a:r>
                      <a:endParaRPr lang="en-US" sz="11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rebuchet MS"/>
                          <a:ea typeface="Times New Roman"/>
                          <a:cs typeface="Trebuchet MS"/>
                        </a:rPr>
                        <a:t>GEONOR (600 ml)</a:t>
                      </a:r>
                      <a:endParaRPr lang="en-US" sz="11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rebuchet MS"/>
                          <a:ea typeface="Times New Roman"/>
                          <a:cs typeface="Trebuchet MS"/>
                        </a:rPr>
                        <a:t>Single Alter</a:t>
                      </a:r>
                      <a:endParaRPr lang="en-US" sz="11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/>
                          <a:ea typeface="Times New Roman"/>
                          <a:cs typeface="Trebuchet MS"/>
                        </a:rPr>
                        <a:t>Heated orifice with 18” slats</a:t>
                      </a:r>
                      <a:endParaRPr lang="en-US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/>
                          <a:ea typeface="Times New Roman"/>
                          <a:cs typeface="Trebuchet MS"/>
                        </a:rPr>
                        <a:t>1</a:t>
                      </a:r>
                      <a:endParaRPr lang="en-US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rebuchet MS"/>
                          <a:ea typeface="Times New Roman"/>
                          <a:cs typeface="Trebuchet MS"/>
                        </a:rPr>
                        <a:t>Weighing Gauge</a:t>
                      </a:r>
                      <a:endParaRPr lang="en-US" sz="11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rebuchet MS"/>
                          <a:ea typeface="Times New Roman"/>
                          <a:cs typeface="Trebuchet MS"/>
                        </a:rPr>
                        <a:t>GEONOR (600 ml)</a:t>
                      </a:r>
                      <a:endParaRPr lang="en-US" sz="11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/>
                          <a:ea typeface="Times New Roman"/>
                          <a:cs typeface="Trebuchet MS"/>
                        </a:rPr>
                        <a:t>Double Alter, 6-foot diameter outer shield</a:t>
                      </a:r>
                      <a:endParaRPr lang="en-US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rebuchet MS"/>
                          <a:ea typeface="Times New Roman"/>
                          <a:cs typeface="Trebuchet MS"/>
                        </a:rPr>
                        <a:t>Heated orifice</a:t>
                      </a:r>
                      <a:endParaRPr lang="en-US" sz="11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/>
                          <a:ea typeface="Times New Roman"/>
                          <a:cs typeface="Trebuchet MS"/>
                        </a:rPr>
                        <a:t>1</a:t>
                      </a:r>
                      <a:endParaRPr lang="en-US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/>
                          <a:ea typeface="Times New Roman"/>
                          <a:cs typeface="Trebuchet MS"/>
                        </a:rPr>
                        <a:t>Weighing Gauge</a:t>
                      </a:r>
                      <a:endParaRPr lang="en-US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/>
                          <a:ea typeface="Times New Roman"/>
                          <a:cs typeface="Trebuchet MS"/>
                        </a:rPr>
                        <a:t>GEONOR (600 ml)</a:t>
                      </a:r>
                      <a:endParaRPr lang="en-US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/>
                          <a:ea typeface="Times New Roman"/>
                          <a:cs typeface="Trebuchet MS"/>
                        </a:rPr>
                        <a:t>Double Alter, 8-foot diameter outer shield</a:t>
                      </a:r>
                      <a:endParaRPr lang="en-US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rebuchet MS"/>
                          <a:ea typeface="Times New Roman"/>
                          <a:cs typeface="Trebuchet MS"/>
                        </a:rPr>
                        <a:t>Heated orifice</a:t>
                      </a:r>
                      <a:endParaRPr lang="en-US" sz="11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/>
                          <a:ea typeface="Times New Roman"/>
                          <a:cs typeface="Trebuchet MS"/>
                        </a:rPr>
                        <a:t>1</a:t>
                      </a:r>
                      <a:endParaRPr lang="en-US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2489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/>
                          <a:ea typeface="Times New Roman"/>
                          <a:cs typeface="Trebuchet MS"/>
                        </a:rPr>
                        <a:t>Weighing Gauge</a:t>
                      </a:r>
                      <a:endParaRPr lang="en-US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rebuchet MS"/>
                          <a:ea typeface="Times New Roman"/>
                          <a:cs typeface="Trebuchet MS"/>
                        </a:rPr>
                        <a:t>GEONOR (600 ml)</a:t>
                      </a:r>
                      <a:endParaRPr lang="en-US" sz="11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/>
                          <a:ea typeface="Times New Roman"/>
                          <a:cs typeface="Trebuchet MS"/>
                        </a:rPr>
                        <a:t>Double Alter, NOAA HCRN</a:t>
                      </a:r>
                      <a:endParaRPr lang="en-US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rebuchet MS"/>
                          <a:ea typeface="Times New Roman"/>
                          <a:cs typeface="Trebuchet MS"/>
                        </a:rPr>
                        <a:t>Heated orifice</a:t>
                      </a:r>
                      <a:endParaRPr lang="en-US" sz="11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/>
                          <a:ea typeface="Times New Roman"/>
                          <a:cs typeface="Trebuchet MS"/>
                        </a:rPr>
                        <a:t>2</a:t>
                      </a:r>
                      <a:endParaRPr lang="en-US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/>
                          <a:ea typeface="Times New Roman"/>
                          <a:cs typeface="Trebuchet MS"/>
                        </a:rPr>
                        <a:t>Weighing Gauge</a:t>
                      </a:r>
                      <a:endParaRPr lang="en-US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/>
                          <a:ea typeface="Times New Roman"/>
                          <a:cs typeface="Trebuchet MS"/>
                        </a:rPr>
                        <a:t>GEONOR (600 ml)</a:t>
                      </a:r>
                      <a:endParaRPr lang="en-US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/>
                          <a:ea typeface="Times New Roman"/>
                          <a:cs typeface="Trebuchet MS"/>
                        </a:rPr>
                        <a:t>Belfort Double Alter</a:t>
                      </a:r>
                      <a:endParaRPr lang="en-US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rebuchet MS"/>
                          <a:ea typeface="Times New Roman"/>
                          <a:cs typeface="Trebuchet MS"/>
                        </a:rPr>
                        <a:t>Heated Orifice</a:t>
                      </a:r>
                      <a:endParaRPr lang="en-US" sz="11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/>
                          <a:ea typeface="Times New Roman"/>
                          <a:cs typeface="Trebuchet MS"/>
                        </a:rPr>
                        <a:t>1</a:t>
                      </a:r>
                      <a:endParaRPr lang="en-US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/>
                          <a:ea typeface="Times New Roman"/>
                          <a:cs typeface="Trebuchet MS"/>
                        </a:rPr>
                        <a:t>Weighing Gauge</a:t>
                      </a:r>
                      <a:endParaRPr lang="en-US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/>
                          <a:ea typeface="Times New Roman"/>
                          <a:cs typeface="Trebuchet MS"/>
                        </a:rPr>
                        <a:t>GEONOR (600 ml)</a:t>
                      </a:r>
                      <a:endParaRPr lang="en-US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rebuchet MS"/>
                          <a:ea typeface="Times New Roman"/>
                          <a:cs typeface="Trebuchet MS"/>
                        </a:rPr>
                        <a:t>2/3-scale DFIR</a:t>
                      </a:r>
                      <a:endParaRPr lang="en-US" sz="11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rebuchet MS"/>
                          <a:ea typeface="Times New Roman"/>
                          <a:cs typeface="Trebuchet MS"/>
                        </a:rPr>
                        <a:t>Heated Orifice</a:t>
                      </a:r>
                      <a:endParaRPr lang="en-US" sz="11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/>
                          <a:ea typeface="Times New Roman"/>
                          <a:cs typeface="Trebuchet MS"/>
                        </a:rPr>
                        <a:t>1</a:t>
                      </a:r>
                      <a:endParaRPr lang="en-US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2286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/>
                          <a:ea typeface="Times New Roman"/>
                          <a:cs typeface="Trebuchet MS"/>
                        </a:rPr>
                        <a:t>Weighing Gauge</a:t>
                      </a:r>
                      <a:endParaRPr lang="en-US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/>
                          <a:ea typeface="Times New Roman"/>
                          <a:cs typeface="Trebuchet MS"/>
                        </a:rPr>
                        <a:t>Belfort AEPG 600 (600 ml)</a:t>
                      </a:r>
                      <a:endParaRPr lang="en-US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/>
                          <a:ea typeface="Times New Roman"/>
                          <a:cs typeface="Trebuchet MS"/>
                        </a:rPr>
                        <a:t>2/3-scale DFIR</a:t>
                      </a:r>
                      <a:endParaRPr lang="en-US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rebuchet MS"/>
                          <a:ea typeface="Times New Roman"/>
                          <a:cs typeface="Trebuchet MS"/>
                        </a:rPr>
                        <a:t>Heated Orifice</a:t>
                      </a:r>
                      <a:endParaRPr lang="en-US" sz="11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/>
                          <a:ea typeface="Times New Roman"/>
                          <a:cs typeface="Trebuchet MS"/>
                        </a:rPr>
                        <a:t>1</a:t>
                      </a:r>
                      <a:endParaRPr lang="en-US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2286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/>
                          <a:ea typeface="Times New Roman"/>
                          <a:cs typeface="Trebuchet MS"/>
                        </a:rPr>
                        <a:t>Weighing Gauge</a:t>
                      </a:r>
                      <a:endParaRPr lang="en-US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-4572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/>
                          <a:ea typeface="Times New Roman"/>
                          <a:cs typeface="Trebuchet MS"/>
                        </a:rPr>
                        <a:t>Belfort AEPG 600 (600 ml)</a:t>
                      </a:r>
                      <a:endParaRPr lang="en-US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/>
                          <a:ea typeface="Times New Roman"/>
                          <a:cs typeface="Trebuchet MS"/>
                        </a:rPr>
                        <a:t>Belfort Double Alter</a:t>
                      </a:r>
                      <a:endParaRPr lang="en-US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rebuchet MS"/>
                          <a:ea typeface="Times New Roman"/>
                          <a:cs typeface="Trebuchet MS"/>
                        </a:rPr>
                        <a:t>Heated Orifice</a:t>
                      </a:r>
                      <a:endParaRPr lang="en-US" sz="11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/>
                          <a:ea typeface="Times New Roman"/>
                          <a:cs typeface="Trebuchet MS"/>
                        </a:rPr>
                        <a:t>1</a:t>
                      </a:r>
                      <a:endParaRPr lang="en-US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2286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/>
                          <a:ea typeface="Times New Roman"/>
                          <a:cs typeface="Trebuchet MS"/>
                        </a:rPr>
                        <a:t>Weighing Gauge</a:t>
                      </a:r>
                      <a:endParaRPr lang="en-US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-4572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/>
                          <a:ea typeface="Times New Roman"/>
                          <a:cs typeface="Trebuchet MS"/>
                        </a:rPr>
                        <a:t>Belfort AEPG 600 (600 ml)</a:t>
                      </a:r>
                      <a:endParaRPr lang="en-US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/>
                          <a:ea typeface="Times New Roman"/>
                          <a:cs typeface="Trebuchet MS"/>
                        </a:rPr>
                        <a:t>Double Alter</a:t>
                      </a:r>
                      <a:endParaRPr lang="en-US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rebuchet MS"/>
                          <a:ea typeface="Times New Roman"/>
                          <a:cs typeface="Trebuchet MS"/>
                        </a:rPr>
                        <a:t>Heated Orifice</a:t>
                      </a:r>
                      <a:endParaRPr lang="en-US" sz="11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/>
                          <a:ea typeface="Times New Roman"/>
                          <a:cs typeface="Trebuchet MS"/>
                        </a:rPr>
                        <a:t>1</a:t>
                      </a:r>
                      <a:endParaRPr lang="en-US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2286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/>
                          <a:ea typeface="Times New Roman"/>
                          <a:cs typeface="Trebuchet MS"/>
                        </a:rPr>
                        <a:t>Weighing Gauge</a:t>
                      </a:r>
                      <a:endParaRPr lang="en-US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-4572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/>
                          <a:ea typeface="Times New Roman"/>
                          <a:cs typeface="Trebuchet MS"/>
                        </a:rPr>
                        <a:t>OTT Pluvio2</a:t>
                      </a:r>
                      <a:endParaRPr lang="en-US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/>
                          <a:ea typeface="Times New Roman"/>
                          <a:cs typeface="Trebuchet MS"/>
                        </a:rPr>
                        <a:t>Belfort Double Alter </a:t>
                      </a:r>
                      <a:endParaRPr lang="en-US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rebuchet MS"/>
                          <a:ea typeface="Times New Roman"/>
                          <a:cs typeface="Trebuchet MS"/>
                        </a:rPr>
                        <a:t>Heated orifice</a:t>
                      </a:r>
                      <a:endParaRPr lang="en-US" sz="11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/>
                          <a:ea typeface="Times New Roman"/>
                          <a:cs typeface="Trebuchet MS"/>
                        </a:rPr>
                        <a:t>1</a:t>
                      </a:r>
                      <a:endParaRPr lang="en-US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/>
                          <a:ea typeface="Times New Roman"/>
                          <a:cs typeface="Trebuchet MS"/>
                        </a:rPr>
                        <a:t>Weighing Gaugee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Calibri"/>
                        </a:rPr>
                        <a:t>     </a:t>
                      </a:r>
                      <a:endParaRPr lang="en-US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/>
                          <a:ea typeface="Times New Roman"/>
                          <a:cs typeface="Trebuchet MS"/>
                        </a:rPr>
                        <a:t>OTT Pluvio2</a:t>
                      </a:r>
                      <a:endParaRPr lang="en-US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/>
                          <a:ea typeface="Times New Roman"/>
                          <a:cs typeface="Trebuchet MS"/>
                        </a:rPr>
                        <a:t>Tretyakov shield</a:t>
                      </a:r>
                      <a:endParaRPr lang="en-US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rebuchet MS"/>
                          <a:ea typeface="Times New Roman"/>
                          <a:cs typeface="Trebuchet MS"/>
                        </a:rPr>
                        <a:t>Heated orifice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Calibri"/>
                        </a:rPr>
                        <a:t>     </a:t>
                      </a:r>
                      <a:endParaRPr lang="en-US" sz="11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/>
                          <a:ea typeface="Times New Roman"/>
                          <a:cs typeface="Trebuchet MS"/>
                        </a:rPr>
                        <a:t>1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Calibri"/>
                        </a:rPr>
                        <a:t>     </a:t>
                      </a:r>
                      <a:endParaRPr lang="en-US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3048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/>
                          <a:ea typeface="Times New Roman"/>
                          <a:cs typeface="Trebuchet MS"/>
                        </a:rPr>
                        <a:t>Hotplate </a:t>
                      </a:r>
                      <a:endParaRPr lang="en-US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/>
                          <a:ea typeface="Times New Roman"/>
                          <a:cs typeface="Trebuchet MS"/>
                        </a:rPr>
                        <a:t>Yankee Environmental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Calibri"/>
                        </a:rPr>
                        <a:t>     </a:t>
                      </a:r>
                      <a:r>
                        <a:rPr lang="en-US" sz="1000">
                          <a:latin typeface="Trebuchet MS"/>
                          <a:ea typeface="Times New Roman"/>
                          <a:cs typeface="Trebuchet MS"/>
                        </a:rPr>
                        <a:t> Systems</a:t>
                      </a:r>
                      <a:endParaRPr lang="en-US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/>
                          <a:ea typeface="Times New Roman"/>
                          <a:cs typeface="Trebuchet MS"/>
                        </a:rPr>
                        <a:t>None</a:t>
                      </a:r>
                      <a:endParaRPr lang="en-US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rebuchet MS"/>
                          <a:ea typeface="Times New Roman"/>
                          <a:cs typeface="Trebuchet MS"/>
                        </a:rPr>
                        <a:t>None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Calibri"/>
                        </a:rPr>
                        <a:t>     </a:t>
                      </a:r>
                      <a:endParaRPr lang="en-US" sz="11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rebuchet MS"/>
                          <a:ea typeface="Times New Roman"/>
                          <a:cs typeface="Trebuchet MS"/>
                        </a:rPr>
                        <a:t>1 to 3</a:t>
                      </a:r>
                      <a:endParaRPr lang="en-US" sz="11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/>
                          <a:ea typeface="Times New Roman"/>
                          <a:cs typeface="Trebuchet MS"/>
                        </a:rPr>
                        <a:t>Weighing Gauge</a:t>
                      </a:r>
                      <a:endParaRPr lang="en-US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/>
                          <a:ea typeface="Times New Roman"/>
                          <a:cs typeface="Trebuchet MS"/>
                        </a:rPr>
                        <a:t>OTT Pluvio1</a:t>
                      </a:r>
                      <a:endParaRPr lang="en-US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/>
                          <a:ea typeface="Times New Roman"/>
                          <a:cs typeface="Trebuchet MS"/>
                        </a:rPr>
                        <a:t>Tretyakov shield with outer Alter shield</a:t>
                      </a:r>
                      <a:endParaRPr lang="en-US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rebuchet MS"/>
                          <a:ea typeface="Times New Roman"/>
                          <a:cs typeface="Trebuchet MS"/>
                        </a:rPr>
                        <a:t>Heated orifice</a:t>
                      </a:r>
                      <a:endParaRPr lang="en-US" sz="11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rebuchet MS"/>
                          <a:ea typeface="Times New Roman"/>
                          <a:cs typeface="Trebuchet MS"/>
                        </a:rPr>
                        <a:t>1</a:t>
                      </a:r>
                      <a:endParaRPr lang="en-US" sz="11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rebuchet MS"/>
                          <a:ea typeface="Times New Roman"/>
                          <a:cs typeface="Trebuchet MS"/>
                        </a:rPr>
                        <a:t>Heated Tipping Bucket Gauge</a:t>
                      </a:r>
                      <a:endParaRPr lang="en-US" sz="11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/>
                          <a:ea typeface="Times New Roman"/>
                          <a:cs typeface="Trebuchet MS"/>
                        </a:rPr>
                        <a:t>Hydrological Services Heated TB3</a:t>
                      </a:r>
                      <a:endParaRPr lang="en-US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rebuchet MS"/>
                          <a:ea typeface="Times New Roman"/>
                          <a:cs typeface="Trebuchet MS"/>
                        </a:rPr>
                        <a:t>Double Alter, NOAA </a:t>
                      </a:r>
                      <a:r>
                        <a:rPr lang="en-US" sz="1000" dirty="0" err="1">
                          <a:latin typeface="Trebuchet MS"/>
                          <a:ea typeface="Times New Roman"/>
                          <a:cs typeface="Trebuchet MS"/>
                        </a:rPr>
                        <a:t>HCRN</a:t>
                      </a:r>
                      <a:endParaRPr lang="en-US" sz="11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rebuchet MS"/>
                          <a:ea typeface="Times New Roman"/>
                          <a:cs typeface="Trebuchet MS"/>
                        </a:rPr>
                        <a:t>Heated orifice</a:t>
                      </a:r>
                      <a:endParaRPr lang="en-US" sz="11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rebuchet MS"/>
                          <a:ea typeface="Times New Roman"/>
                          <a:cs typeface="Trebuchet MS"/>
                        </a:rPr>
                        <a:t>2</a:t>
                      </a:r>
                      <a:endParaRPr lang="en-US" sz="11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CA" sz="3100" dirty="0" smtClean="0"/>
              <a:t>Marshall (USA):  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CA" sz="3100" dirty="0" smtClean="0"/>
              <a:t>Instruments from Instruments Providers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1143001"/>
          <a:ext cx="8382000" cy="534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4505"/>
                <a:gridCol w="3617495"/>
              </a:tblGrid>
              <a:tr h="635240">
                <a:tc>
                  <a:txBody>
                    <a:bodyPr/>
                    <a:lstStyle/>
                    <a:p>
                      <a:r>
                        <a:rPr lang="en-CA" dirty="0" smtClean="0"/>
                        <a:t>Instruments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Status: Oct 10</a:t>
                      </a:r>
                      <a:r>
                        <a:rPr lang="en-CA" baseline="30000" dirty="0" smtClean="0"/>
                        <a:t>th</a:t>
                      </a:r>
                      <a:r>
                        <a:rPr lang="en-CA" dirty="0" smtClean="0"/>
                        <a:t>, 2012</a:t>
                      </a:r>
                      <a:endParaRPr lang="en-US" dirty="0"/>
                    </a:p>
                  </a:txBody>
                  <a:tcPr/>
                </a:tc>
              </a:tr>
              <a:tr h="27224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Times New Roman"/>
                          <a:cs typeface="Calibri"/>
                        </a:rPr>
                        <a:t>Geonor WG model  T-</a:t>
                      </a:r>
                      <a:r>
                        <a:rPr lang="en-US" sz="1200" dirty="0" err="1">
                          <a:latin typeface="Calibri"/>
                          <a:ea typeface="Times New Roman"/>
                          <a:cs typeface="Calibri"/>
                        </a:rPr>
                        <a:t>200B3</a:t>
                      </a:r>
                      <a:r>
                        <a:rPr lang="en-US" sz="1200" dirty="0">
                          <a:latin typeface="Calibri"/>
                          <a:ea typeface="Times New Roman"/>
                          <a:cs typeface="Calibri"/>
                        </a:rPr>
                        <a:t>/T-</a:t>
                      </a:r>
                      <a:r>
                        <a:rPr lang="en-US" sz="1200" dirty="0" err="1">
                          <a:latin typeface="Calibri"/>
                          <a:ea typeface="Times New Roman"/>
                          <a:cs typeface="Calibri"/>
                        </a:rPr>
                        <a:t>200BM3</a:t>
                      </a:r>
                      <a:r>
                        <a:rPr lang="en-US" sz="1200" dirty="0">
                          <a:latin typeface="Calibri"/>
                          <a:ea typeface="Times New Roman"/>
                          <a:cs typeface="Calibri"/>
                        </a:rPr>
                        <a:t>, 1500 mm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/>
                    </a:p>
                  </a:txBody>
                  <a:tcPr/>
                </a:tc>
              </a:tr>
              <a:tr h="27224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latin typeface="Calibri"/>
                          <a:ea typeface="Times New Roman"/>
                          <a:cs typeface="Calibri"/>
                        </a:rPr>
                        <a:t>MeteoServis</a:t>
                      </a:r>
                      <a:r>
                        <a:rPr lang="en-GB" sz="1200" dirty="0">
                          <a:latin typeface="Calibri"/>
                          <a:ea typeface="Times New Roman"/>
                          <a:cs typeface="Calibri"/>
                        </a:rPr>
                        <a:t> Weighing Rain Gauge model </a:t>
                      </a:r>
                      <a:r>
                        <a:rPr lang="en-GB" sz="1200" dirty="0" err="1">
                          <a:latin typeface="Calibri"/>
                          <a:ea typeface="Times New Roman"/>
                          <a:cs typeface="Calibri"/>
                        </a:rPr>
                        <a:t>MRW500</a:t>
                      </a:r>
                      <a:r>
                        <a:rPr lang="en-GB" sz="1200" dirty="0"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endParaRPr lang="en-US" sz="12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dirty="0"/>
                    </a:p>
                  </a:txBody>
                  <a:tcPr/>
                </a:tc>
              </a:tr>
              <a:tr h="27224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Calibri"/>
                          <a:ea typeface="Times New Roman"/>
                          <a:cs typeface="Calibri"/>
                        </a:rPr>
                        <a:t>MPS Systems Total Rain Weighing sensor, model </a:t>
                      </a:r>
                      <a:r>
                        <a:rPr lang="en-GB" sz="1200" dirty="0" err="1">
                          <a:latin typeface="Calibri"/>
                          <a:ea typeface="Times New Roman"/>
                          <a:cs typeface="Calibri"/>
                        </a:rPr>
                        <a:t>TRwS</a:t>
                      </a:r>
                      <a:r>
                        <a:rPr lang="en-GB" sz="1200" dirty="0">
                          <a:latin typeface="Calibri"/>
                          <a:ea typeface="Times New Roman"/>
                          <a:cs typeface="Calibri"/>
                        </a:rPr>
                        <a:t> 204 </a:t>
                      </a:r>
                      <a:endParaRPr lang="en-US" sz="12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dirty="0"/>
                    </a:p>
                  </a:txBody>
                  <a:tcPr/>
                </a:tc>
              </a:tr>
              <a:tr h="27224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Calibri"/>
                          <a:ea typeface="Times New Roman"/>
                          <a:cs typeface="Calibri"/>
                        </a:rPr>
                        <a:t>OTT Pluvio model </a:t>
                      </a:r>
                      <a:r>
                        <a:rPr lang="en-GB" sz="1200" dirty="0" err="1">
                          <a:latin typeface="Calibri"/>
                          <a:ea typeface="Times New Roman"/>
                          <a:cs typeface="Calibri"/>
                        </a:rPr>
                        <a:t>200_RH</a:t>
                      </a:r>
                      <a:r>
                        <a:rPr lang="en-GB" sz="1200" dirty="0"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endParaRPr lang="en-US" sz="12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dirty="0"/>
                    </a:p>
                  </a:txBody>
                  <a:tcPr/>
                </a:tc>
              </a:tr>
              <a:tr h="27224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latin typeface="Calibri"/>
                          <a:ea typeface="Times New Roman"/>
                          <a:cs typeface="Calibri"/>
                        </a:rPr>
                        <a:t>Sutron</a:t>
                      </a:r>
                      <a:r>
                        <a:rPr lang="en-GB" sz="1200" dirty="0"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GB" sz="1200" dirty="0" err="1">
                          <a:latin typeface="Calibri"/>
                          <a:ea typeface="Times New Roman"/>
                          <a:cs typeface="Calibri"/>
                        </a:rPr>
                        <a:t>TPG</a:t>
                      </a:r>
                      <a:r>
                        <a:rPr lang="en-GB" sz="1200" dirty="0">
                          <a:latin typeface="Calibri"/>
                          <a:ea typeface="Times New Roman"/>
                          <a:cs typeface="Calibri"/>
                        </a:rPr>
                        <a:t> model </a:t>
                      </a:r>
                      <a:r>
                        <a:rPr lang="en-GB" sz="1200" dirty="0" err="1">
                          <a:latin typeface="Calibri"/>
                          <a:ea typeface="Times New Roman"/>
                          <a:cs typeface="Calibri"/>
                        </a:rPr>
                        <a:t>TPG</a:t>
                      </a:r>
                      <a:r>
                        <a:rPr lang="en-GB" sz="1200" dirty="0">
                          <a:latin typeface="Calibri"/>
                          <a:ea typeface="Times New Roman"/>
                          <a:cs typeface="Calibri"/>
                        </a:rPr>
                        <a:t>-0001-1 </a:t>
                      </a:r>
                      <a:endParaRPr lang="en-US" sz="12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dirty="0"/>
                    </a:p>
                  </a:txBody>
                  <a:tcPr/>
                </a:tc>
              </a:tr>
              <a:tr h="27224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latin typeface="Calibri"/>
                          <a:ea typeface="Times New Roman"/>
                          <a:cs typeface="Calibri"/>
                        </a:rPr>
                        <a:t>Thies</a:t>
                      </a:r>
                      <a:r>
                        <a:rPr lang="en-GB" sz="1200" dirty="0">
                          <a:latin typeface="Calibri"/>
                          <a:ea typeface="Times New Roman"/>
                          <a:cs typeface="Calibri"/>
                        </a:rPr>
                        <a:t> Laser precipitation monitor model 5.4110.01.200 </a:t>
                      </a:r>
                      <a:endParaRPr lang="en-US" sz="12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/>
                    </a:p>
                  </a:txBody>
                  <a:tcPr/>
                </a:tc>
              </a:tr>
              <a:tr h="36803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Calibri"/>
                          <a:ea typeface="Times New Roman"/>
                          <a:cs typeface="Calibri"/>
                        </a:rPr>
                        <a:t>Campbell Scientific Present Weather Sensor model PWS100 </a:t>
                      </a:r>
                      <a:endParaRPr lang="en-US" sz="12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/>
                    </a:p>
                  </a:txBody>
                  <a:tcPr/>
                </a:tc>
              </a:tr>
              <a:tr h="36803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latin typeface="Calibri"/>
                          <a:ea typeface="Times New Roman"/>
                          <a:cs typeface="Calibri"/>
                        </a:rPr>
                        <a:t>Droplet Measurement technologies: </a:t>
                      </a:r>
                      <a:r>
                        <a:rPr lang="en-GB" sz="1200" dirty="0">
                          <a:latin typeface="Calibri"/>
                          <a:ea typeface="Times New Roman"/>
                          <a:cs typeface="Calibri"/>
                        </a:rPr>
                        <a:t>Meteorological particle sensor </a:t>
                      </a:r>
                      <a:endParaRPr lang="en-US" sz="12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dirty="0"/>
                    </a:p>
                  </a:txBody>
                  <a:tcPr/>
                </a:tc>
              </a:tr>
              <a:tr h="28232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latin typeface="Calibri"/>
                          <a:ea typeface="Times New Roman"/>
                          <a:cs typeface="Calibri"/>
                        </a:rPr>
                        <a:t>Thies</a:t>
                      </a:r>
                      <a:r>
                        <a:rPr lang="en-GB" sz="1200" dirty="0">
                          <a:latin typeface="Calibri"/>
                          <a:ea typeface="Times New Roman"/>
                          <a:cs typeface="Calibri"/>
                        </a:rPr>
                        <a:t> Precipitation transmitter, model 5.4032.35.008 </a:t>
                      </a:r>
                      <a:endParaRPr lang="en-US" sz="12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dirty="0"/>
                    </a:p>
                  </a:txBody>
                  <a:tcPr/>
                </a:tc>
              </a:tr>
              <a:tr h="30249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Calibri"/>
                          <a:ea typeface="Times New Roman"/>
                          <a:cs typeface="Calibri"/>
                        </a:rPr>
                        <a:t>CAE Tipping Bucket (heated) model PMB25R </a:t>
                      </a:r>
                      <a:endParaRPr lang="en-US" sz="12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dirty="0"/>
                    </a:p>
                  </a:txBody>
                  <a:tcPr/>
                </a:tc>
              </a:tr>
              <a:tr h="36803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Calibri"/>
                          <a:ea typeface="Times New Roman"/>
                          <a:cs typeface="Calibri"/>
                        </a:rPr>
                        <a:t>Environmental </a:t>
                      </a:r>
                      <a:r>
                        <a:rPr lang="en-GB" sz="1200" dirty="0" err="1">
                          <a:latin typeface="Calibri"/>
                          <a:ea typeface="Times New Roman"/>
                          <a:cs typeface="Calibri"/>
                        </a:rPr>
                        <a:t>Meas</a:t>
                      </a:r>
                      <a:r>
                        <a:rPr lang="en-GB" sz="1200" dirty="0">
                          <a:latin typeface="Calibri"/>
                          <a:ea typeface="Times New Roman"/>
                          <a:cs typeface="Calibri"/>
                        </a:rPr>
                        <a:t> Limited Universal Precipitation Gauge </a:t>
                      </a:r>
                      <a:r>
                        <a:rPr lang="en-GB" sz="1200" dirty="0" err="1">
                          <a:latin typeface="Calibri"/>
                          <a:ea typeface="Times New Roman"/>
                          <a:cs typeface="Calibri"/>
                        </a:rPr>
                        <a:t>UPG1000</a:t>
                      </a:r>
                      <a:r>
                        <a:rPr lang="en-GB" sz="1200" dirty="0"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endParaRPr lang="en-US" sz="12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dirty="0"/>
                    </a:p>
                  </a:txBody>
                  <a:tcPr/>
                </a:tc>
              </a:tr>
              <a:tr h="27224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Calibri"/>
                          <a:ea typeface="Times New Roman"/>
                          <a:cs typeface="Calibri"/>
                        </a:rPr>
                        <a:t>ETG Heated Rain Gauge, model  R102R </a:t>
                      </a:r>
                      <a:endParaRPr lang="en-US" sz="12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dirty="0"/>
                    </a:p>
                  </a:txBody>
                  <a:tcPr/>
                </a:tc>
              </a:tr>
              <a:tr h="36803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Calibri"/>
                          <a:ea typeface="Times New Roman"/>
                          <a:cs typeface="Calibri"/>
                        </a:rPr>
                        <a:t>Hydrological Services Heated Tipping Bucket , model TBH/TBH-LP </a:t>
                      </a:r>
                      <a:endParaRPr lang="en-US" sz="12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dirty="0"/>
                    </a:p>
                  </a:txBody>
                  <a:tcPr/>
                </a:tc>
              </a:tr>
              <a:tr h="36803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Calibri"/>
                          <a:ea typeface="Times New Roman"/>
                          <a:cs typeface="Calibri"/>
                        </a:rPr>
                        <a:t>Meteoservis MR3H-FC Rain Gauge, model AH-01 with heating </a:t>
                      </a:r>
                      <a:endParaRPr lang="en-US" sz="12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dirty="0"/>
                    </a:p>
                  </a:txBody>
                  <a:tcPr/>
                </a:tc>
              </a:tr>
              <a:tr h="36803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Calibri"/>
                          <a:ea typeface="Times New Roman"/>
                          <a:cs typeface="Calibri"/>
                        </a:rPr>
                        <a:t>MTX TB Precipitation sensor , model </a:t>
                      </a:r>
                      <a:r>
                        <a:rPr lang="en-GB" sz="1200" dirty="0" err="1">
                          <a:latin typeface="Calibri"/>
                          <a:ea typeface="Times New Roman"/>
                          <a:cs typeface="Calibri"/>
                        </a:rPr>
                        <a:t>FAK015AA</a:t>
                      </a:r>
                      <a:endParaRPr lang="en-US" sz="12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82562"/>
          </a:xfrm>
        </p:spPr>
        <p:txBody>
          <a:bodyPr>
            <a:noAutofit/>
          </a:bodyPr>
          <a:lstStyle/>
          <a:p>
            <a:r>
              <a:rPr lang="en-CA" sz="3200" dirty="0" smtClean="0"/>
              <a:t>Marshall: Ancillary Measurements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533400"/>
          <a:ext cx="8534400" cy="5869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4038600"/>
                <a:gridCol w="838200"/>
                <a:gridCol w="685800"/>
                <a:gridCol w="914400"/>
              </a:tblGrid>
              <a:tr h="533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1" dirty="0">
                          <a:latin typeface="Trebuchet MS"/>
                          <a:ea typeface="Times New Roman"/>
                          <a:cs typeface="Trebuchet MS"/>
                        </a:rPr>
                        <a:t>Parameter</a:t>
                      </a:r>
                      <a:endParaRPr lang="en-US" sz="11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1" dirty="0" smtClean="0">
                          <a:latin typeface="Trebuchet MS"/>
                          <a:ea typeface="Times New Roman"/>
                          <a:cs typeface="Trebuchet MS"/>
                        </a:rPr>
                        <a:t>Instruments</a:t>
                      </a:r>
                      <a:endParaRPr lang="en-US" sz="11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1" dirty="0">
                          <a:latin typeface="Trebuchet MS"/>
                          <a:ea typeface="Times New Roman"/>
                          <a:cs typeface="Trebuchet MS"/>
                        </a:rPr>
                        <a:t>Data available </a:t>
                      </a:r>
                      <a:endParaRPr lang="en-US" sz="11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1" dirty="0" smtClean="0">
                          <a:latin typeface="Trebuchet MS"/>
                          <a:ea typeface="Times New Roman"/>
                          <a:cs typeface="Trebuchet MS"/>
                        </a:rPr>
                        <a:t>Report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1" dirty="0" smtClean="0">
                          <a:latin typeface="Trebuchet MS"/>
                          <a:ea typeface="Times New Roman"/>
                          <a:cs typeface="Trebuchet MS"/>
                        </a:rPr>
                        <a:t>Interval</a:t>
                      </a:r>
                      <a:endParaRPr lang="en-US" sz="11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1" dirty="0">
                          <a:latin typeface="Trebuchet MS"/>
                          <a:ea typeface="Times New Roman"/>
                          <a:cs typeface="Trebuchet MS"/>
                        </a:rPr>
                        <a:t>Status </a:t>
                      </a:r>
                      <a:endParaRPr lang="en-US" sz="1100" dirty="0"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1" dirty="0">
                          <a:latin typeface="Trebuchet MS"/>
                          <a:ea typeface="Times New Roman"/>
                          <a:cs typeface="Trebuchet MS"/>
                        </a:rPr>
                        <a:t>(E-Existing, </a:t>
                      </a:r>
                      <a:endParaRPr lang="en-US" sz="1100" dirty="0"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1" dirty="0" smtClean="0">
                          <a:latin typeface="Trebuchet MS"/>
                          <a:ea typeface="Times New Roman"/>
                          <a:cs typeface="Trebuchet MS"/>
                        </a:rPr>
                        <a:t>P-planned)</a:t>
                      </a:r>
                      <a:endParaRPr lang="en-US" sz="11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latin typeface="Trebuchet MS"/>
                          <a:ea typeface="Times New Roman"/>
                          <a:cs typeface="Trebuchet MS"/>
                        </a:rPr>
                        <a:t>Air Temperature</a:t>
                      </a:r>
                      <a:endParaRPr lang="en-US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/>
                          <a:ea typeface="Times New Roman"/>
                          <a:cs typeface="Trebuchet MS"/>
                        </a:rPr>
                        <a:t>6 aspirated PRTs (2 meter height), 2 Vaisala HMP45c temp/rh sensors (2 meter height)</a:t>
                      </a:r>
                      <a:endParaRPr lang="en-US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/>
                          <a:ea typeface="Times New Roman"/>
                          <a:cs typeface="Trebuchet MS"/>
                        </a:rPr>
                        <a:t>ASCII</a:t>
                      </a:r>
                      <a:endParaRPr lang="en-US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/>
                          <a:ea typeface="Times New Roman"/>
                          <a:cs typeface="Trebuchet MS"/>
                        </a:rPr>
                        <a:t>1 min</a:t>
                      </a:r>
                      <a:endParaRPr lang="en-US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rebuchet MS"/>
                          <a:ea typeface="Times New Roman"/>
                          <a:cs typeface="Trebuchet MS"/>
                        </a:rPr>
                        <a:t>E</a:t>
                      </a:r>
                      <a:endParaRPr lang="en-US" sz="11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2387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latin typeface="Trebuchet MS"/>
                          <a:ea typeface="Times New Roman"/>
                          <a:cs typeface="Trebuchet MS"/>
                        </a:rPr>
                        <a:t>Relative Humidity</a:t>
                      </a:r>
                      <a:endParaRPr lang="en-US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rebuchet MS"/>
                          <a:ea typeface="Times New Roman"/>
                          <a:cs typeface="Trebuchet MS"/>
                        </a:rPr>
                        <a:t>2 Vaisala </a:t>
                      </a:r>
                      <a:r>
                        <a:rPr lang="en-US" sz="1000" dirty="0" err="1">
                          <a:latin typeface="Trebuchet MS"/>
                          <a:ea typeface="Times New Roman"/>
                          <a:cs typeface="Trebuchet MS"/>
                        </a:rPr>
                        <a:t>HMP45c</a:t>
                      </a:r>
                      <a:r>
                        <a:rPr lang="en-US" sz="1000" dirty="0">
                          <a:latin typeface="Trebuchet MS"/>
                          <a:ea typeface="Times New Roman"/>
                          <a:cs typeface="Trebuchet MS"/>
                        </a:rPr>
                        <a:t> sensors (2 meter height)</a:t>
                      </a:r>
                      <a:endParaRPr lang="en-US" sz="11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/>
                          <a:ea typeface="Times New Roman"/>
                          <a:cs typeface="Trebuchet MS"/>
                        </a:rPr>
                        <a:t>ASCII</a:t>
                      </a:r>
                      <a:endParaRPr lang="en-US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/>
                          <a:ea typeface="Times New Roman"/>
                          <a:cs typeface="Trebuchet MS"/>
                        </a:rPr>
                        <a:t>1 min</a:t>
                      </a:r>
                      <a:endParaRPr lang="en-US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/>
                          <a:ea typeface="Times New Roman"/>
                          <a:cs typeface="Trebuchet MS"/>
                        </a:rPr>
                        <a:t>E</a:t>
                      </a:r>
                      <a:endParaRPr lang="en-US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latin typeface="Trebuchet MS"/>
                          <a:ea typeface="Times New Roman"/>
                          <a:cs typeface="Trebuchet MS"/>
                        </a:rPr>
                        <a:t>DewPoint Temperature</a:t>
                      </a:r>
                      <a:endParaRPr lang="en-US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/>
                          <a:ea typeface="Times New Roman"/>
                          <a:cs typeface="Trebuchet MS"/>
                        </a:rPr>
                        <a:t>None, derived from RH</a:t>
                      </a:r>
                      <a:endParaRPr lang="en-US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Calibri"/>
                        </a:rPr>
                        <a:t>     </a:t>
                      </a:r>
                      <a:endParaRPr lang="en-US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Calibri"/>
                        </a:rPr>
                        <a:t>     </a:t>
                      </a:r>
                      <a:endParaRPr lang="en-US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Calibri"/>
                        </a:rPr>
                        <a:t>     </a:t>
                      </a:r>
                      <a:endParaRPr lang="en-US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latin typeface="Trebuchet MS"/>
                          <a:ea typeface="Times New Roman"/>
                          <a:cs typeface="Trebuchet MS"/>
                        </a:rPr>
                        <a:t>Atmospheric Pressure</a:t>
                      </a:r>
                      <a:endParaRPr lang="en-US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/>
                          <a:ea typeface="Times New Roman"/>
                          <a:cs typeface="Trebuchet MS"/>
                        </a:rPr>
                        <a:t>Vaisala PTB101B</a:t>
                      </a:r>
                      <a:endParaRPr lang="en-US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rebuchet MS"/>
                          <a:ea typeface="Times New Roman"/>
                          <a:cs typeface="Trebuchet MS"/>
                        </a:rPr>
                        <a:t>ASCII</a:t>
                      </a:r>
                      <a:endParaRPr lang="en-US" sz="11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/>
                          <a:ea typeface="Times New Roman"/>
                          <a:cs typeface="Trebuchet MS"/>
                        </a:rPr>
                        <a:t>1 min</a:t>
                      </a:r>
                      <a:endParaRPr lang="en-US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/>
                          <a:ea typeface="Times New Roman"/>
                          <a:cs typeface="Trebuchet MS"/>
                        </a:rPr>
                        <a:t>E</a:t>
                      </a:r>
                      <a:endParaRPr lang="en-US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latin typeface="Trebuchet MS"/>
                          <a:ea typeface="Times New Roman"/>
                          <a:cs typeface="Trebuchet MS"/>
                        </a:rPr>
                        <a:t>Wind Speed 10 m</a:t>
                      </a:r>
                      <a:endParaRPr lang="en-US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/>
                          <a:ea typeface="Times New Roman"/>
                          <a:cs typeface="Trebuchet MS"/>
                        </a:rPr>
                        <a:t>2D sonic anemometer, RM Young aerovane, Belfort aerovane</a:t>
                      </a:r>
                      <a:endParaRPr lang="en-US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/>
                          <a:ea typeface="Times New Roman"/>
                          <a:cs typeface="Trebuchet MS"/>
                        </a:rPr>
                        <a:t>ASCII</a:t>
                      </a:r>
                      <a:endParaRPr lang="en-US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/>
                          <a:ea typeface="Times New Roman"/>
                          <a:cs typeface="Trebuchet MS"/>
                        </a:rPr>
                        <a:t>1 min</a:t>
                      </a:r>
                      <a:endParaRPr lang="en-US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/>
                          <a:ea typeface="Times New Roman"/>
                          <a:cs typeface="Trebuchet MS"/>
                        </a:rPr>
                        <a:t>E</a:t>
                      </a:r>
                      <a:endParaRPr lang="en-US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2387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latin typeface="Trebuchet MS"/>
                          <a:ea typeface="Times New Roman"/>
                          <a:cs typeface="Trebuchet MS"/>
                        </a:rPr>
                        <a:t>Wind Direction 10 m</a:t>
                      </a:r>
                      <a:endParaRPr lang="en-US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rebuchet MS"/>
                          <a:ea typeface="Times New Roman"/>
                          <a:cs typeface="Trebuchet MS"/>
                        </a:rPr>
                        <a:t>2D sonic anemometer, </a:t>
                      </a:r>
                      <a:r>
                        <a:rPr lang="en-US" sz="1000" dirty="0" err="1">
                          <a:latin typeface="Trebuchet MS"/>
                          <a:ea typeface="Times New Roman"/>
                          <a:cs typeface="Trebuchet MS"/>
                        </a:rPr>
                        <a:t>RM</a:t>
                      </a:r>
                      <a:r>
                        <a:rPr lang="en-US" sz="1000" dirty="0">
                          <a:latin typeface="Trebuchet MS"/>
                          <a:ea typeface="Times New Roman"/>
                          <a:cs typeface="Trebuchet MS"/>
                        </a:rPr>
                        <a:t> Young </a:t>
                      </a:r>
                      <a:r>
                        <a:rPr lang="en-US" sz="1000" dirty="0" err="1">
                          <a:latin typeface="Trebuchet MS"/>
                          <a:ea typeface="Times New Roman"/>
                          <a:cs typeface="Trebuchet MS"/>
                        </a:rPr>
                        <a:t>aeovane</a:t>
                      </a:r>
                      <a:r>
                        <a:rPr lang="en-US" sz="1000" dirty="0">
                          <a:latin typeface="Trebuchet MS"/>
                          <a:ea typeface="Times New Roman"/>
                          <a:cs typeface="Trebuchet MS"/>
                        </a:rPr>
                        <a:t>, Belfort </a:t>
                      </a:r>
                      <a:r>
                        <a:rPr lang="en-US" sz="1000" dirty="0" err="1">
                          <a:latin typeface="Trebuchet MS"/>
                          <a:ea typeface="Times New Roman"/>
                          <a:cs typeface="Trebuchet MS"/>
                        </a:rPr>
                        <a:t>Aerovane</a:t>
                      </a:r>
                      <a:endParaRPr lang="en-US" sz="11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/>
                          <a:ea typeface="Times New Roman"/>
                          <a:cs typeface="Trebuchet MS"/>
                        </a:rPr>
                        <a:t>ASCII</a:t>
                      </a:r>
                      <a:endParaRPr lang="en-US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/>
                          <a:ea typeface="Times New Roman"/>
                          <a:cs typeface="Trebuchet MS"/>
                        </a:rPr>
                        <a:t>1 min</a:t>
                      </a:r>
                      <a:endParaRPr lang="en-US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/>
                          <a:ea typeface="Times New Roman"/>
                          <a:cs typeface="Trebuchet MS"/>
                        </a:rPr>
                        <a:t>E</a:t>
                      </a:r>
                      <a:endParaRPr lang="en-US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latin typeface="Trebuchet MS"/>
                          <a:ea typeface="Times New Roman"/>
                          <a:cs typeface="Trebuchet MS"/>
                        </a:rPr>
                        <a:t>Wind Speed at the gauge orifice (specify height)</a:t>
                      </a:r>
                      <a:endParaRPr lang="en-US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/>
                          <a:ea typeface="Times New Roman"/>
                          <a:cs typeface="Trebuchet MS"/>
                        </a:rPr>
                        <a:t>MetOne cup anemometer &amp; 2 RM Young aerovanes</a:t>
                      </a:r>
                      <a:endParaRPr lang="en-US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/>
                          <a:ea typeface="Times New Roman"/>
                          <a:cs typeface="Trebuchet MS"/>
                        </a:rPr>
                        <a:t>ASCII</a:t>
                      </a:r>
                      <a:endParaRPr lang="en-US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/>
                          <a:ea typeface="Times New Roman"/>
                          <a:cs typeface="Trebuchet MS"/>
                        </a:rPr>
                        <a:t>1 min</a:t>
                      </a:r>
                      <a:endParaRPr lang="en-US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/>
                          <a:ea typeface="Times New Roman"/>
                          <a:cs typeface="Trebuchet MS"/>
                        </a:rPr>
                        <a:t>E</a:t>
                      </a:r>
                      <a:endParaRPr lang="en-US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latin typeface="Trebuchet MS"/>
                          <a:ea typeface="Times New Roman"/>
                          <a:cs typeface="Trebuchet MS"/>
                        </a:rPr>
                        <a:t>Precipitation Detector (Y/N output)</a:t>
                      </a:r>
                      <a:endParaRPr lang="en-US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/>
                          <a:ea typeface="Times New Roman"/>
                          <a:cs typeface="Trebuchet MS"/>
                        </a:rPr>
                        <a:t>2 Vaisala wetness sensor</a:t>
                      </a:r>
                      <a:endParaRPr lang="en-US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/>
                          <a:ea typeface="Times New Roman"/>
                          <a:cs typeface="Trebuchet MS"/>
                        </a:rPr>
                        <a:t>ASCII</a:t>
                      </a:r>
                      <a:endParaRPr lang="en-US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/>
                          <a:ea typeface="Times New Roman"/>
                          <a:cs typeface="Trebuchet MS"/>
                        </a:rPr>
                        <a:t>1 min</a:t>
                      </a:r>
                      <a:endParaRPr lang="en-US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/>
                          <a:ea typeface="Times New Roman"/>
                          <a:cs typeface="Trebuchet MS"/>
                        </a:rPr>
                        <a:t>E</a:t>
                      </a:r>
                      <a:endParaRPr lang="en-US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2387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latin typeface="Trebuchet MS"/>
                          <a:ea typeface="Times New Roman"/>
                          <a:cs typeface="Trebuchet MS"/>
                        </a:rPr>
                        <a:t>Precipitation type</a:t>
                      </a:r>
                      <a:endParaRPr lang="en-US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/>
                          <a:ea typeface="Times New Roman"/>
                          <a:cs typeface="Trebuchet MS"/>
                        </a:rPr>
                        <a:t>Vaisala PWD22, Vaisala PWD33 </a:t>
                      </a:r>
                      <a:endParaRPr lang="en-US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/>
                          <a:ea typeface="Times New Roman"/>
                          <a:cs typeface="Trebuchet MS"/>
                        </a:rPr>
                        <a:t>ASCII</a:t>
                      </a:r>
                      <a:endParaRPr lang="en-US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/>
                          <a:ea typeface="Times New Roman"/>
                          <a:cs typeface="Trebuchet MS"/>
                        </a:rPr>
                        <a:t>1 min</a:t>
                      </a:r>
                      <a:endParaRPr lang="en-US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/>
                          <a:ea typeface="Times New Roman"/>
                          <a:cs typeface="Trebuchet MS"/>
                        </a:rPr>
                        <a:t>E</a:t>
                      </a:r>
                      <a:endParaRPr lang="en-US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latin typeface="Trebuchet MS"/>
                          <a:ea typeface="Times New Roman"/>
                          <a:cs typeface="Trebuchet MS"/>
                        </a:rPr>
                        <a:t>Ice detection sensor</a:t>
                      </a:r>
                      <a:endParaRPr lang="en-US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/>
                          <a:ea typeface="Times New Roman"/>
                          <a:cs typeface="Trebuchet MS"/>
                        </a:rPr>
                        <a:t>Rosemount freezing rain</a:t>
                      </a:r>
                      <a:endParaRPr lang="en-US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/>
                          <a:ea typeface="Times New Roman"/>
                          <a:cs typeface="Trebuchet MS"/>
                        </a:rPr>
                        <a:t>ASCII</a:t>
                      </a:r>
                      <a:endParaRPr lang="en-US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/>
                          <a:ea typeface="Times New Roman"/>
                          <a:cs typeface="Trebuchet MS"/>
                        </a:rPr>
                        <a:t>1 min</a:t>
                      </a:r>
                      <a:endParaRPr lang="en-US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/>
                          <a:ea typeface="Times New Roman"/>
                          <a:cs typeface="Trebuchet MS"/>
                        </a:rPr>
                        <a:t>E</a:t>
                      </a:r>
                      <a:endParaRPr lang="en-US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latin typeface="Trebuchet MS"/>
                          <a:ea typeface="Times New Roman"/>
                          <a:cs typeface="Trebuchet MS"/>
                        </a:rPr>
                        <a:t>Snow Depth</a:t>
                      </a:r>
                      <a:endParaRPr lang="en-US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/>
                          <a:ea typeface="Times New Roman"/>
                          <a:cs typeface="Trebuchet MS"/>
                        </a:rPr>
                        <a:t>Manual, Campbell sonic range finder, Judd sonic, GPS, Jenoptik laser depth sensor</a:t>
                      </a:r>
                      <a:endParaRPr lang="en-US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/>
                          <a:ea typeface="Times New Roman"/>
                          <a:cs typeface="Trebuchet MS"/>
                        </a:rPr>
                        <a:t>ASCII</a:t>
                      </a:r>
                      <a:endParaRPr lang="en-US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/>
                          <a:ea typeface="Times New Roman"/>
                          <a:cs typeface="Trebuchet MS"/>
                        </a:rPr>
                        <a:t>1 min</a:t>
                      </a:r>
                      <a:endParaRPr lang="en-US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/>
                          <a:ea typeface="Times New Roman"/>
                          <a:cs typeface="Trebuchet MS"/>
                        </a:rPr>
                        <a:t>E</a:t>
                      </a:r>
                      <a:endParaRPr lang="en-US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2387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latin typeface="Trebuchet MS"/>
                          <a:ea typeface="Times New Roman"/>
                          <a:cs typeface="Trebuchet MS"/>
                        </a:rPr>
                        <a:t>Net Radiation</a:t>
                      </a:r>
                      <a:endParaRPr lang="en-US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/>
                          <a:ea typeface="Times New Roman"/>
                          <a:cs typeface="Trebuchet MS"/>
                        </a:rPr>
                        <a:t>Kipp &amp; Zonen CNR1 (2 meter height)</a:t>
                      </a:r>
                      <a:endParaRPr lang="en-US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/>
                          <a:ea typeface="Times New Roman"/>
                          <a:cs typeface="Trebuchet MS"/>
                        </a:rPr>
                        <a:t>ASCII</a:t>
                      </a:r>
                      <a:endParaRPr lang="en-US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/>
                          <a:ea typeface="Times New Roman"/>
                          <a:cs typeface="Trebuchet MS"/>
                        </a:rPr>
                        <a:t>1 min</a:t>
                      </a:r>
                      <a:endParaRPr lang="en-US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/>
                          <a:ea typeface="Times New Roman"/>
                          <a:cs typeface="Trebuchet MS"/>
                        </a:rPr>
                        <a:t>E</a:t>
                      </a:r>
                      <a:endParaRPr lang="en-US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D0D0D"/>
                          </a:solidFill>
                          <a:latin typeface="Trebuchet MS"/>
                          <a:ea typeface="Times New Roman"/>
                          <a:cs typeface="Trebuchet MS"/>
                        </a:rPr>
                        <a:t>Visibility</a:t>
                      </a:r>
                      <a:endParaRPr lang="en-US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/>
                          <a:ea typeface="Times New Roman"/>
                          <a:cs typeface="Trebuchet MS"/>
                        </a:rPr>
                        <a:t>Vaisala PWD22 &amp; Vaisala PWD33</a:t>
                      </a:r>
                      <a:endParaRPr lang="en-US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/>
                          <a:ea typeface="Times New Roman"/>
                          <a:cs typeface="Trebuchet MS"/>
                        </a:rPr>
                        <a:t>ASCII</a:t>
                      </a:r>
                      <a:endParaRPr lang="en-US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/>
                          <a:ea typeface="Times New Roman"/>
                          <a:cs typeface="Trebuchet MS"/>
                        </a:rPr>
                        <a:t>1 min</a:t>
                      </a:r>
                      <a:endParaRPr lang="en-US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/>
                          <a:ea typeface="Times New Roman"/>
                          <a:cs typeface="Trebuchet MS"/>
                        </a:rPr>
                        <a:t>E</a:t>
                      </a:r>
                      <a:endParaRPr lang="en-US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D0D0D"/>
                          </a:solidFill>
                          <a:latin typeface="Trebuchet MS"/>
                          <a:ea typeface="Times New Roman"/>
                          <a:cs typeface="Trebuchet MS"/>
                        </a:rPr>
                        <a:t>Web / video / still cameras</a:t>
                      </a:r>
                      <a:endParaRPr lang="en-US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/>
                          <a:ea typeface="Times New Roman"/>
                          <a:cs typeface="Trebuchet MS"/>
                        </a:rPr>
                        <a:t>Axis PTZ 214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Calibri"/>
                        </a:rPr>
                        <a:t>     </a:t>
                      </a:r>
                      <a:endParaRPr lang="en-US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/>
                          <a:ea typeface="Times New Roman"/>
                          <a:cs typeface="Trebuchet MS"/>
                        </a:rPr>
                        <a:t>.jpg</a:t>
                      </a:r>
                      <a:endParaRPr lang="en-US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/>
                          <a:ea typeface="Times New Roman"/>
                          <a:cs typeface="Trebuchet MS"/>
                        </a:rPr>
                        <a:t>1 hr</a:t>
                      </a:r>
                      <a:endParaRPr lang="en-US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/>
                          <a:ea typeface="Times New Roman"/>
                          <a:cs typeface="Trebuchet MS"/>
                        </a:rPr>
                        <a:t>E</a:t>
                      </a:r>
                      <a:endParaRPr lang="en-US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D0D0D"/>
                          </a:solidFill>
                          <a:latin typeface="Trebuchet MS"/>
                          <a:ea typeface="Times New Roman"/>
                          <a:cs typeface="Trebuchet MS"/>
                        </a:rPr>
                        <a:t>Micro </a:t>
                      </a:r>
                      <a:r>
                        <a:rPr lang="en-US" sz="1000" dirty="0" smtClean="0">
                          <a:solidFill>
                            <a:srgbClr val="0D0D0D"/>
                          </a:solidFill>
                          <a:latin typeface="Trebuchet MS"/>
                          <a:ea typeface="Times New Roman"/>
                          <a:cs typeface="Trebuchet MS"/>
                        </a:rPr>
                        <a:t>physical</a:t>
                      </a:r>
                      <a:endParaRPr lang="en-US" sz="11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/>
                          <a:ea typeface="Times New Roman"/>
                          <a:cs typeface="Trebuchet MS"/>
                        </a:rPr>
                        <a:t>3D Video disdrometer</a:t>
                      </a:r>
                      <a:endParaRPr lang="en-US" sz="1100"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/>
                          <a:ea typeface="Times New Roman"/>
                          <a:cs typeface="Trebuchet MS"/>
                        </a:rPr>
                        <a:t>OTT Parsivel</a:t>
                      </a:r>
                      <a:endParaRPr lang="en-US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/>
                          <a:ea typeface="Times New Roman"/>
                          <a:cs typeface="Trebuchet MS"/>
                        </a:rPr>
                        <a:t>ASCII</a:t>
                      </a:r>
                      <a:endParaRPr lang="en-US" sz="1100"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/>
                          <a:ea typeface="Times New Roman"/>
                          <a:cs typeface="Trebuchet MS"/>
                        </a:rPr>
                        <a:t>ASCII</a:t>
                      </a:r>
                      <a:endParaRPr lang="en-US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000">
                        <a:latin typeface="Trebuchet MS"/>
                        <a:ea typeface="Times New Roman"/>
                        <a:cs typeface="Trebuchet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/>
                          <a:ea typeface="Times New Roman"/>
                          <a:cs typeface="Trebuchet MS"/>
                        </a:rPr>
                        <a:t>E</a:t>
                      </a:r>
                      <a:endParaRPr lang="en-US" sz="1100"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/>
                          <a:ea typeface="Times New Roman"/>
                          <a:cs typeface="Trebuchet MS"/>
                        </a:rPr>
                        <a:t>E</a:t>
                      </a:r>
                      <a:endParaRPr lang="en-US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1625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D0D0D"/>
                          </a:solidFill>
                          <a:latin typeface="Trebuchet MS"/>
                          <a:ea typeface="Times New Roman"/>
                          <a:cs typeface="Trebuchet MS"/>
                        </a:rPr>
                        <a:t>Snow Water </a:t>
                      </a:r>
                      <a:r>
                        <a:rPr lang="en-US" sz="1000" dirty="0" smtClean="0">
                          <a:solidFill>
                            <a:srgbClr val="0D0D0D"/>
                          </a:solidFill>
                          <a:latin typeface="Trebuchet MS"/>
                          <a:ea typeface="Times New Roman"/>
                          <a:cs typeface="Trebuchet MS"/>
                        </a:rPr>
                        <a:t>Equivalent</a:t>
                      </a:r>
                      <a:endParaRPr lang="en-US" sz="11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Calibri"/>
                        </a:rPr>
                        <a:t>     </a:t>
                      </a:r>
                      <a:endParaRPr lang="en-US" sz="11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Calibri"/>
                        </a:rPr>
                        <a:t>     </a:t>
                      </a:r>
                      <a:endParaRPr lang="en-US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Calibri"/>
                        </a:rPr>
                        <a:t>     </a:t>
                      </a:r>
                      <a:endParaRPr lang="en-US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/>
                          <a:ea typeface="Times New Roman"/>
                          <a:cs typeface="Trebuchet MS"/>
                        </a:rPr>
                        <a:t>N/A</a:t>
                      </a:r>
                      <a:endParaRPr lang="en-US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rebuchet MS"/>
                          <a:ea typeface="Times New Roman"/>
                          <a:cs typeface="Trebuchet MS"/>
                        </a:rPr>
                        <a:t>Manual observations</a:t>
                      </a:r>
                      <a:r>
                        <a:rPr lang="en-US" sz="1000" dirty="0" smtClean="0">
                          <a:latin typeface="Trebuchet MS"/>
                          <a:ea typeface="Times New Roman"/>
                          <a:cs typeface="Trebuchet MS"/>
                        </a:rPr>
                        <a:t>:</a:t>
                      </a:r>
                      <a:endParaRPr lang="en-US" sz="11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/>
                          <a:ea typeface="Times New Roman"/>
                          <a:cs typeface="Trebuchet MS"/>
                        </a:rPr>
                        <a:t>Manual snow depth</a:t>
                      </a:r>
                      <a:endParaRPr lang="en-US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/>
                          <a:ea typeface="Times New Roman"/>
                          <a:cs typeface="Trebuchet MS"/>
                        </a:rPr>
                        <a:t>ASCII</a:t>
                      </a:r>
                      <a:endParaRPr lang="en-US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/>
                          <a:ea typeface="Times New Roman"/>
                          <a:cs typeface="Trebuchet MS"/>
                        </a:rPr>
                        <a:t>1 per event</a:t>
                      </a:r>
                      <a:endParaRPr lang="en-US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/>
                          <a:ea typeface="Times New Roman"/>
                          <a:cs typeface="Trebuchet MS"/>
                        </a:rPr>
                        <a:t>E</a:t>
                      </a:r>
                      <a:endParaRPr lang="en-US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2207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/>
                          <a:ea typeface="Times New Roman"/>
                          <a:cs typeface="Trebuchet MS"/>
                        </a:rPr>
                        <a:t>Radar data</a:t>
                      </a:r>
                      <a:endParaRPr lang="en-US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/>
                          <a:ea typeface="Times New Roman"/>
                          <a:cs typeface="Trebuchet MS"/>
                        </a:rPr>
                        <a:t>Metek k-band, vertically pointing</a:t>
                      </a:r>
                      <a:endParaRPr lang="en-US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/>
                          <a:ea typeface="Times New Roman"/>
                          <a:cs typeface="Trebuchet MS"/>
                        </a:rPr>
                        <a:t>ASCII</a:t>
                      </a:r>
                      <a:endParaRPr lang="en-US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/>
                          <a:ea typeface="Times New Roman"/>
                          <a:cs typeface="Trebuchet MS"/>
                        </a:rPr>
                        <a:t>1 min</a:t>
                      </a:r>
                      <a:endParaRPr lang="en-US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/>
                          <a:ea typeface="Times New Roman"/>
                          <a:cs typeface="Trebuchet MS"/>
                        </a:rPr>
                        <a:t>E</a:t>
                      </a:r>
                      <a:endParaRPr lang="en-US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rebuchet MS"/>
                          <a:ea typeface="Times New Roman"/>
                          <a:cs typeface="Trebuchet MS"/>
                        </a:rPr>
                        <a:t>Other data available</a:t>
                      </a:r>
                      <a:endParaRPr lang="en-US" sz="11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/>
                          <a:ea typeface="Times New Roman"/>
                          <a:cs typeface="Trebuchet MS"/>
                        </a:rPr>
                        <a:t>Lufft R2S, Lufft WX600</a:t>
                      </a:r>
                      <a:endParaRPr lang="en-US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/>
                          <a:ea typeface="Times New Roman"/>
                          <a:cs typeface="Trebuchet MS"/>
                        </a:rPr>
                        <a:t>ASCII</a:t>
                      </a:r>
                      <a:endParaRPr lang="en-US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/>
                          <a:ea typeface="Times New Roman"/>
                          <a:cs typeface="Trebuchet MS"/>
                        </a:rPr>
                        <a:t>1 min</a:t>
                      </a:r>
                      <a:endParaRPr lang="en-US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rebuchet MS"/>
                          <a:ea typeface="Times New Roman"/>
                          <a:cs typeface="Trebuchet MS"/>
                        </a:rPr>
                        <a:t>E</a:t>
                      </a:r>
                      <a:endParaRPr lang="en-US" sz="11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7902" t="10102" r="14479" b="11193"/>
          <a:stretch>
            <a:fillRect/>
          </a:stretch>
        </p:blipFill>
        <p:spPr bwMode="auto">
          <a:xfrm>
            <a:off x="1981200" y="742950"/>
            <a:ext cx="7162800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en-CA" sz="2400" dirty="0" smtClean="0"/>
              <a:t>Marshall: Preliminary site Layout: July 10, 2012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23622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This is digitized map of the Marshall site. </a:t>
            </a:r>
          </a:p>
          <a:p>
            <a:r>
              <a:rPr lang="en-US" sz="1200" dirty="0" smtClean="0"/>
              <a:t>The large double-circles are the DFIR shields, the smaller double circles are the 2/3-scale DFIR shields and the small circles are the locations of single/double Alter shielded gauges. </a:t>
            </a:r>
          </a:p>
          <a:p>
            <a:r>
              <a:rPr lang="en-US" sz="1200" dirty="0" smtClean="0"/>
              <a:t>The area circled in red is where the new SPICE instruments will be installed, with the blue circles inside being the proposed pedestal locations. </a:t>
            </a:r>
          </a:p>
          <a:p>
            <a:r>
              <a:rPr lang="en-US" sz="1200" dirty="0" smtClean="0"/>
              <a:t>The diagram is drawn to scale and each square box is 10 feet (~3 meters) in length. </a:t>
            </a:r>
          </a:p>
          <a:p>
            <a:endParaRPr lang="en-US" sz="1200" dirty="0" smtClean="0"/>
          </a:p>
          <a:p>
            <a:r>
              <a:rPr lang="en-US" sz="1200" dirty="0" smtClean="0"/>
              <a:t>Once we have all the instruments in, we'll do an aerial photograph and will label everything accordingly.</a:t>
            </a:r>
          </a:p>
          <a:p>
            <a:r>
              <a:rPr lang="en-US" sz="1200" dirty="0" smtClean="0"/>
              <a:t>(Scott Landolt, July 10, 2012) </a:t>
            </a:r>
            <a:endParaRPr lang="en-US" sz="14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Marshall: Site layout (Sept 10, 2012)</a:t>
            </a:r>
            <a:endParaRPr lang="en-US" sz="3200" dirty="0"/>
          </a:p>
        </p:txBody>
      </p:sp>
      <p:pic>
        <p:nvPicPr>
          <p:cNvPr id="4" name="Content Placeholder 3" descr="Slide1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5281" y="1600200"/>
            <a:ext cx="6033438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Marshall: Data Flow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685800" y="1805781"/>
            <a:ext cx="7772400" cy="4114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Site Commissioning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345</TotalTime>
  <Words>847</Words>
  <Application>Microsoft Office PowerPoint</Application>
  <PresentationFormat>On-screen Show (4:3)</PresentationFormat>
  <Paragraphs>248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Blank</vt:lpstr>
      <vt:lpstr>WMO SPICE Marshall (USA)</vt:lpstr>
      <vt:lpstr>Marshall: Field References (Info from updated submission: Sept 2012, S. Landolt)</vt:lpstr>
      <vt:lpstr>Marshall: Instruments Provided by the Host</vt:lpstr>
      <vt:lpstr>Marshall (USA):   Instruments from Instruments Providers </vt:lpstr>
      <vt:lpstr>Marshall: Ancillary Measurements</vt:lpstr>
      <vt:lpstr>Marshall: Preliminary site Layout: July 10, 2012</vt:lpstr>
      <vt:lpstr>Marshall: Site layout (Sept 10, 2012)</vt:lpstr>
      <vt:lpstr>Marshall: Data Flow</vt:lpstr>
      <vt:lpstr>Site Commissioning</vt:lpstr>
    </vt:vector>
  </TitlesOfParts>
  <Company>Environment Canada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WMO SPICE Marshall (USA)</dc:title>
  <dc:creator>rodican</dc:creator>
  <cp:lastModifiedBy>rodican</cp:lastModifiedBy>
  <cp:revision>9</cp:revision>
  <dcterms:created xsi:type="dcterms:W3CDTF">2012-10-10T02:48:34Z</dcterms:created>
  <dcterms:modified xsi:type="dcterms:W3CDTF">2012-10-10T20:19:23Z</dcterms:modified>
</cp:coreProperties>
</file>