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D4F637B-54BE-4E4C-B415-8ED69328DB78}" type="datetimeFigureOut">
              <a:rPr lang="en-US"/>
              <a:pPr>
                <a:defRPr/>
              </a:pPr>
              <a:t>10/12/2012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05C5C21-FC94-4521-9045-33680BB32F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1B5A7CB-857F-4CA1-A819-44B7A44D7BF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ounded Rectangle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ounded Rectangle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60124-C274-485E-9CCC-2D63144D2B26}" type="datetimeFigureOut">
              <a:rPr lang="en-US"/>
              <a:pPr>
                <a:defRPr/>
              </a:pPr>
              <a:t>10/12/2012</a:t>
            </a:fld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6A964AA-0759-4B46-A58D-EB5A4E32F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50F76-9645-44AA-B923-19DDD753D21D}" type="datetimeFigureOut">
              <a:rPr lang="en-US"/>
              <a:pPr>
                <a:defRPr/>
              </a:pPr>
              <a:t>10/12/2012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FB82F-9E0C-4570-9006-F816ACC01E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9EE27-7B9C-4947-BB36-59111DD670AD}" type="datetimeFigureOut">
              <a:rPr lang="en-US"/>
              <a:pPr>
                <a:defRPr/>
              </a:pPr>
              <a:t>10/12/2012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7E985-4734-401D-B02B-A7590C086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70EB1-939D-4745-8AC3-52F85D1DCD74}" type="datetimeFigureOut">
              <a:rPr lang="en-US"/>
              <a:pPr>
                <a:defRPr/>
              </a:pPr>
              <a:t>10/12/2012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0A26A-C007-464D-A7ED-BA487A442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B0657-5E23-4943-9C93-DBF1A4A98EE0}" type="datetimeFigureOut">
              <a:rPr lang="en-US"/>
              <a:pPr>
                <a:defRPr/>
              </a:pPr>
              <a:t>10/12/2012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6BC7A-E089-4FE3-AA48-97F398485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252BC-0DAF-4DD7-91CB-0C46C3699958}" type="datetimeFigureOut">
              <a:rPr lang="en-US"/>
              <a:pPr>
                <a:defRPr/>
              </a:pPr>
              <a:t>10/12/2012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1AF90-9194-4056-A142-5168831A0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9340ABE-8300-47F3-9613-F347D87710B1}" type="datetimeFigureOut">
              <a:rPr lang="en-US"/>
              <a:pPr>
                <a:defRPr/>
              </a:pPr>
              <a:t>10/12/2012</a:t>
            </a:fld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1796839-C195-4255-9E9C-D91ADA573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DE1A3-E518-414F-93C2-D5816F108678}" type="datetimeFigureOut">
              <a:rPr lang="en-US"/>
              <a:pPr>
                <a:defRPr/>
              </a:pPr>
              <a:t>10/12/2012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69EFD-5DEF-43AF-98A8-A39020B677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F4600-4FD2-4021-B4AA-27DD924DC02A}" type="datetimeFigureOut">
              <a:rPr lang="en-US"/>
              <a:pPr>
                <a:defRPr/>
              </a:pPr>
              <a:t>10/12/2012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5A498-24D0-4BB9-BCDE-78B98A5BF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7431E-B54F-4390-A7FC-6BDB050DAF12}" type="datetimeFigureOut">
              <a:rPr lang="en-US"/>
              <a:pPr>
                <a:defRPr/>
              </a:pPr>
              <a:t>10/12/2012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219F9-1262-4078-A54C-D656826A9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62DA0-97C9-4343-B1D3-5194342779F6}" type="datetimeFigureOut">
              <a:rPr lang="en-US"/>
              <a:pPr>
                <a:defRPr/>
              </a:pPr>
              <a:t>10/12/2012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64F37-E8C8-4E5E-B762-E057F3C8E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102CC3-375C-4550-B567-7BB4E76A99B7}" type="datetimeFigureOut">
              <a:rPr lang="en-US"/>
              <a:pPr>
                <a:defRPr/>
              </a:pPr>
              <a:t>10/12/2012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DAF77B-FF0F-4FA9-885B-E4C2E0AE82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5" r:id="rId2"/>
    <p:sldLayoutId id="2147483754" r:id="rId3"/>
    <p:sldLayoutId id="2147483753" r:id="rId4"/>
    <p:sldLayoutId id="2147483757" r:id="rId5"/>
    <p:sldLayoutId id="2147483758" r:id="rId6"/>
    <p:sldLayoutId id="2147483752" r:id="rId7"/>
    <p:sldLayoutId id="2147483751" r:id="rId8"/>
    <p:sldLayoutId id="2147483750" r:id="rId9"/>
    <p:sldLayoutId id="2147483749" r:id="rId10"/>
    <p:sldLayoutId id="214748374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r>
              <a:rPr lang="en-CA" smtClean="0"/>
              <a:t>IOC SPICE - 3</a:t>
            </a:r>
            <a:r>
              <a:rPr lang="en-US" smtClean="0"/>
              <a:t/>
            </a:r>
            <a:br>
              <a:rPr lang="en-US" smtClean="0"/>
            </a:br>
            <a:r>
              <a:rPr lang="en-CA" smtClean="0"/>
              <a:t>Chair Report</a:t>
            </a:r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CA" dirty="0" smtClean="0"/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CA" dirty="0" smtClean="0"/>
              <a:t>Rodica Nitu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CA" dirty="0" smtClean="0"/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CA" dirty="0" smtClean="0"/>
              <a:t>Brussels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CA" dirty="0" smtClean="0"/>
              <a:t>Oct 15, 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CA" sz="3200" smtClean="0"/>
              <a:t>Project Update (1)</a:t>
            </a:r>
            <a:endParaRPr lang="en-US" sz="32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038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CA" sz="2000" dirty="0" smtClean="0"/>
              <a:t>June 11-15, 2012: IOC-SPICE-2, Boulder Colorado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CA" sz="2000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CA" sz="2000" dirty="0" smtClean="0"/>
              <a:t>Summary of activities post IOC-SPICE-2 </a:t>
            </a:r>
            <a:endParaRPr lang="en-US" sz="2000" dirty="0" smtClean="0"/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CA" sz="1600" dirty="0" smtClean="0"/>
              <a:t>Modus operandi: weekly teleconferences,, via WebEx: well attended</a:t>
            </a:r>
            <a:endParaRPr lang="en-US" sz="1600" dirty="0" smtClean="0"/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endParaRPr lang="en-CA" sz="1600" dirty="0" smtClean="0"/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CA" sz="1600" dirty="0" smtClean="0"/>
              <a:t>Finalised the allocation of Instruments to Sites;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CA" sz="1600" dirty="0" smtClean="0"/>
              <a:t>Formally invited Site proponents and Instrument Providers to participate;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CA" sz="1600" dirty="0" smtClean="0"/>
              <a:t>Approved the Data Protocol; it includes publication guidelines, enabling the publication of partial results prior to the Final Report;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CA" sz="1600" dirty="0" smtClean="0"/>
              <a:t>Approved the Commissioning Protocol: documents the site configuration at the onset of the experiment, as a baseline for the data analysis and assessments during the experiment;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CA" sz="1600" dirty="0" smtClean="0"/>
              <a:t>Defined the configuration of references: consistent and defendable for all participating sites;</a:t>
            </a:r>
          </a:p>
          <a:p>
            <a:pPr marL="923544" lvl="2" indent="-219456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CA" sz="1600" dirty="0" smtClean="0"/>
              <a:t>Obtained clarification regarding the Pluvio2 data to be used for the derivation of reference observations;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CA" sz="1600" dirty="0" smtClean="0"/>
              <a:t>Assessed installation and configuration details: calibration of gauges, use of antifreeze, Alter Shield configuration.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CA" sz="3200" smtClean="0"/>
              <a:t>Project Update (2)</a:t>
            </a:r>
            <a:endParaRPr lang="en-US" sz="32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038"/>
          </a:xfrm>
        </p:spPr>
        <p:txBody>
          <a:bodyPr>
            <a:normAutofit fontScale="70000" lnSpcReduction="2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CA" sz="2400" dirty="0" smtClean="0"/>
              <a:t>Under way: refining the objectives for meeting  SPICE goals regarding the measurement of snow on the ground and snowfall.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CA" sz="2400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CA" sz="2400" dirty="0" smtClean="0"/>
              <a:t>Work towards establishing a SPICE Data Archive, building on the archiving capabilities of each site: 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CA" sz="2200" dirty="0" smtClean="0"/>
              <a:t>will host all SPICE data;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CA" sz="2200" dirty="0" smtClean="0"/>
              <a:t>Will ensure consistent data format and data quality; 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CA" sz="2200" dirty="0" smtClean="0"/>
              <a:t>Will enable the data analysis. 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CA" sz="2200" dirty="0" smtClean="0"/>
              <a:t>Potential hosts:</a:t>
            </a:r>
          </a:p>
          <a:p>
            <a:pPr marL="923544" lvl="2" indent="-219456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CA" sz="1800" dirty="0" smtClean="0"/>
              <a:t>National Centre for Atmospheric Research (NCAR), USA (proposal under way)</a:t>
            </a:r>
          </a:p>
          <a:p>
            <a:pPr marL="923544" lvl="2" indent="-219456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CA" sz="1800" dirty="0" smtClean="0"/>
              <a:t>Environment Canada, Canada  (proposal still to be finalised)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400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400" dirty="0" smtClean="0"/>
              <a:t>Established the Data Analysis Team: 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US" sz="2000" dirty="0" smtClean="0"/>
              <a:t>Coordinate the preparation a reference dataset for inclusion in the WMO-SPICE Final Report and the analysis of the intercomparison data.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US" sz="2000" dirty="0" smtClean="0"/>
              <a:t>Coordinate the preparation, interpretation and reporting on the SPICE results in accordance with project objectives.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CA" sz="2400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CA" sz="2400" dirty="0" smtClean="0"/>
              <a:t>Data analysis: Estimated: 30,000 daily files/season: (200 files/day x 5 months/year)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CA" sz="2200" dirty="0" smtClean="0"/>
              <a:t>Decision needed on the use of data outside the winter season.</a:t>
            </a:r>
            <a:endParaRPr lang="en-US" sz="2200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CA" smtClean="0"/>
              <a:t>Participating Sites</a:t>
            </a:r>
            <a:endParaRPr lang="en-US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525963"/>
          </a:xfrm>
        </p:spPr>
        <p:txBody>
          <a:bodyPr/>
          <a:lstStyle/>
          <a:p>
            <a:pPr lvl="1">
              <a:buFont typeface="Georgia" pitchFamily="18" charset="0"/>
              <a:buNone/>
            </a:pPr>
            <a:r>
              <a:rPr lang="en-CA" smtClean="0"/>
              <a:t>15 sites, in 11 countries:</a:t>
            </a:r>
          </a:p>
          <a:p>
            <a:pPr lvl="1"/>
            <a:endParaRPr lang="en-CA" smtClean="0"/>
          </a:p>
          <a:p>
            <a:pPr lvl="1">
              <a:buFont typeface="Georgia" pitchFamily="18" charset="0"/>
              <a:buNone/>
            </a:pPr>
            <a:endParaRPr lang="en-US" smtClean="0"/>
          </a:p>
        </p:txBody>
      </p:sp>
      <p:pic>
        <p:nvPicPr>
          <p:cNvPr id="18435" name="Picture 3" descr="WMO SPICE MAP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27188"/>
            <a:ext cx="9144000" cy="523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/>
          <a:lstStyle/>
          <a:p>
            <a:r>
              <a:rPr lang="en-CA" sz="3200" smtClean="0"/>
              <a:t>Instrument Participation</a:t>
            </a:r>
            <a:endParaRPr lang="en-US" sz="32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5202238"/>
          </a:xfrm>
        </p:spPr>
        <p:txBody>
          <a:bodyPr>
            <a:normAutofit fontScale="70000" lnSpcReduction="2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CA" sz="2000" dirty="0" smtClean="0"/>
              <a:t>Detailed information in the IOC SPICE-2 Meeting report http://www.wmo.int/pages/prog/www/IMOP/reports/2012/IOC-SPICE-2.pdf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CA" sz="2000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CA" sz="2000" dirty="0" smtClean="0"/>
              <a:t>Received submissions from 20 Instrument Providers, for 26 different models of instruments;  operating principles: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CA" sz="1700" dirty="0" smtClean="0"/>
              <a:t>Weighing gauges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CA" sz="1700" dirty="0" smtClean="0"/>
              <a:t>Tipping buckets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CA" sz="1700" dirty="0" smtClean="0"/>
              <a:t>Optical gauges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CA" sz="1700" dirty="0" smtClean="0"/>
              <a:t>Snow depth sensors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CA" sz="1700" dirty="0" smtClean="0"/>
              <a:t>Snow water equivalent;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CA" sz="2000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CA" sz="2000" dirty="0" smtClean="0"/>
              <a:t>Two additional submissions received since the SPICE IOC-2: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GB" sz="1700" dirty="0" err="1" smtClean="0"/>
              <a:t>Surfasense</a:t>
            </a:r>
            <a:r>
              <a:rPr lang="en-GB" sz="1700" dirty="0" smtClean="0"/>
              <a:t> (USA) GPS reflections off the ground surface</a:t>
            </a:r>
            <a:r>
              <a:rPr lang="en-CA" sz="1700" dirty="0" smtClean="0"/>
              <a:t> : rejected due to footprint required, and status of development;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CA" sz="1700" dirty="0" smtClean="0"/>
              <a:t>Vaisala: rejected due to the timing of the submission; indication was given of an additional potential call  for participation in 2013.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CA" sz="2000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CA" sz="2000" dirty="0" smtClean="0"/>
              <a:t>Two instrument models have been withdrawn: 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CA" sz="1700" dirty="0" smtClean="0"/>
              <a:t>Electrical Rain Gauge ( submitted by KNMI); 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CA" sz="1700" dirty="0" smtClean="0"/>
              <a:t>Snow Pack Analyser, model SPA  - Summer - (submitted </a:t>
            </a:r>
            <a:r>
              <a:rPr lang="en-CA" sz="1700" dirty="0" err="1" smtClean="0"/>
              <a:t>byHydrological</a:t>
            </a:r>
            <a:r>
              <a:rPr lang="en-CA" sz="1700" dirty="0" smtClean="0"/>
              <a:t> Services America)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CA" sz="2000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CA" sz="2000" dirty="0" smtClean="0"/>
              <a:t>Included in SPICE: 24 models, a total of 50 instruments will be tested on 10 participating sites;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CA" sz="2000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CA" sz="2000" dirty="0" smtClean="0"/>
              <a:t>Each participating site will include instruments and configurations of interest and representative for the national applications.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221</TotalTime>
  <Words>419</Words>
  <Application>Microsoft Office PowerPoint</Application>
  <PresentationFormat>On-screen Show (4:3)</PresentationFormat>
  <Paragraphs>60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Georgia</vt:lpstr>
      <vt:lpstr>Arial</vt:lpstr>
      <vt:lpstr>Trebuchet MS</vt:lpstr>
      <vt:lpstr>Wingdings 2</vt:lpstr>
      <vt:lpstr>Calibri</vt:lpstr>
      <vt:lpstr>Urban</vt:lpstr>
      <vt:lpstr>Urban</vt:lpstr>
      <vt:lpstr>Urban</vt:lpstr>
      <vt:lpstr>Urban</vt:lpstr>
      <vt:lpstr>IOC SPICE - 3 Chair Report</vt:lpstr>
      <vt:lpstr>Project Update (1)</vt:lpstr>
      <vt:lpstr>Project Update (2)</vt:lpstr>
      <vt:lpstr>Participating Sites</vt:lpstr>
      <vt:lpstr>Instrument Participation</vt:lpstr>
    </vt:vector>
  </TitlesOfParts>
  <Company>Environment Canada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Chair Report</dc:title>
  <dc:creator>rodican</dc:creator>
  <cp:lastModifiedBy>IRuedi</cp:lastModifiedBy>
  <cp:revision>10</cp:revision>
  <dcterms:created xsi:type="dcterms:W3CDTF">2012-10-09T01:30:51Z</dcterms:created>
  <dcterms:modified xsi:type="dcterms:W3CDTF">2012-10-12T13:03:55Z</dcterms:modified>
</cp:coreProperties>
</file>