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1" r:id="rId4"/>
    <p:sldId id="262" r:id="rId5"/>
    <p:sldId id="263" r:id="rId6"/>
    <p:sldId id="264" r:id="rId7"/>
    <p:sldId id="265" r:id="rId8"/>
    <p:sldId id="266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13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B40F50-7C64-43C3-8D9A-9B096399747F}" type="datetimeFigureOut">
              <a:rPr lang="en-US"/>
              <a:pPr>
                <a:defRPr/>
              </a:pPr>
              <a:t>10/11/2012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964F10-2896-4EBE-9952-E360CF007D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D7592B-2261-4AD0-B004-E87212FC9342}" type="datetimeFigureOut">
              <a:rPr lang="en-US"/>
              <a:pPr>
                <a:defRPr/>
              </a:pPr>
              <a:t>10/11/2012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0C65E4-297A-41BF-A0C5-4957D6FBBD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025DAB-BD3F-4128-9218-4B7DEF7D78F6}" type="datetimeFigureOut">
              <a:rPr lang="en-US"/>
              <a:pPr>
                <a:defRPr/>
              </a:pPr>
              <a:t>10/11/2012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9499D0-90EB-4DC7-826D-E75C841AF7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7B987C-405F-426B-92A7-95944C8EBD00}" type="datetimeFigureOut">
              <a:rPr lang="en-US"/>
              <a:pPr>
                <a:defRPr/>
              </a:pPr>
              <a:t>10/11/2012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7C0654-3546-47A1-A315-B562709D54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ECC89F-6526-4764-95BE-C499163B4027}" type="datetimeFigureOut">
              <a:rPr lang="en-US"/>
              <a:pPr>
                <a:defRPr/>
              </a:pPr>
              <a:t>10/11/2012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F4BBEE-A7FD-42FE-9CFC-81131A0E38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723B14-93D5-4088-B995-2BE865B2E2FE}" type="datetimeFigureOut">
              <a:rPr lang="en-US"/>
              <a:pPr>
                <a:defRPr/>
              </a:pPr>
              <a:t>10/11/2012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124EAB-45D9-478F-A231-3268A93D7B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61E835-221F-42B0-BF39-67304F2A5804}" type="datetimeFigureOut">
              <a:rPr lang="en-US"/>
              <a:pPr>
                <a:defRPr/>
              </a:pPr>
              <a:t>10/11/2012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EDF484-E377-4357-A273-52EA6F646A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0B07A7-4D83-4474-B307-38DCC18DDFF0}" type="datetimeFigureOut">
              <a:rPr lang="en-US"/>
              <a:pPr>
                <a:defRPr/>
              </a:pPr>
              <a:t>10/11/2012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C29391-9C1F-4A71-94C6-2BD288738F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146A42-D34F-43FB-99BF-8EB8C3049626}" type="datetimeFigureOut">
              <a:rPr lang="en-US"/>
              <a:pPr>
                <a:defRPr/>
              </a:pPr>
              <a:t>10/11/2012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B8965E-652C-42EC-8E6D-0674318523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E2CE8C-8717-4E1E-8C5D-926CAAC36EF8}" type="datetimeFigureOut">
              <a:rPr lang="en-US"/>
              <a:pPr>
                <a:defRPr/>
              </a:pPr>
              <a:t>10/11/2012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26F563-539A-4D74-8349-D0EED2F5F5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45052F-2CD0-481A-850F-036F0F34EF79}" type="datetimeFigureOut">
              <a:rPr lang="en-US"/>
              <a:pPr>
                <a:defRPr/>
              </a:pPr>
              <a:t>10/11/2012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7753C7-979D-48D8-8092-888D77D61B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2309BD-461D-46DD-8107-7A50417CB58D}" type="datetimeFigureOut">
              <a:rPr lang="en-US"/>
              <a:pPr>
                <a:defRPr/>
              </a:pPr>
              <a:t>10/11/2012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C390AE-33D7-470F-92F8-71786E56D1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C7F3FF8-0851-4C34-BE09-115EDAC70878}" type="datetimeFigureOut">
              <a:rPr lang="en-US"/>
              <a:pPr>
                <a:defRPr/>
              </a:pPr>
              <a:t>10/11/2012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AA58BB5-5092-4BC5-A2CA-94A78893A3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smtClean="0"/>
              <a:t>WMO SPICE</a:t>
            </a:r>
            <a:br>
              <a:rPr lang="en-CA" smtClean="0"/>
            </a:br>
            <a:r>
              <a:rPr lang="en-CA" smtClean="0"/>
              <a:t>Haukeliseter (Norway)</a:t>
            </a:r>
            <a:endParaRPr lang="en-US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CA" sz="2200" smtClean="0">
                <a:solidFill>
                  <a:srgbClr val="898989"/>
                </a:solidFill>
              </a:rPr>
              <a:t>Site Configuration Update</a:t>
            </a:r>
          </a:p>
          <a:p>
            <a:pPr>
              <a:lnSpc>
                <a:spcPct val="80000"/>
              </a:lnSpc>
            </a:pPr>
            <a:r>
              <a:rPr lang="en-CA" sz="2200" smtClean="0">
                <a:solidFill>
                  <a:srgbClr val="898989"/>
                </a:solidFill>
              </a:rPr>
              <a:t>Oct 11</a:t>
            </a:r>
            <a:r>
              <a:rPr lang="en-CA" sz="2200" baseline="30000" smtClean="0">
                <a:solidFill>
                  <a:srgbClr val="898989"/>
                </a:solidFill>
              </a:rPr>
              <a:t>th</a:t>
            </a:r>
            <a:r>
              <a:rPr lang="en-CA" sz="2200" smtClean="0">
                <a:solidFill>
                  <a:srgbClr val="898989"/>
                </a:solidFill>
              </a:rPr>
              <a:t>, 2012</a:t>
            </a:r>
            <a:endParaRPr lang="en-US" sz="2200" smtClean="0">
              <a:solidFill>
                <a:srgbClr val="898989"/>
              </a:solidFill>
            </a:endParaRPr>
          </a:p>
          <a:p>
            <a:pPr>
              <a:lnSpc>
                <a:spcPct val="80000"/>
              </a:lnSpc>
            </a:pPr>
            <a:endParaRPr lang="en-CA" sz="2200" smtClean="0">
              <a:solidFill>
                <a:srgbClr val="898989"/>
              </a:solidFill>
            </a:endParaRPr>
          </a:p>
          <a:p>
            <a:pPr algn="l">
              <a:lnSpc>
                <a:spcPct val="80000"/>
              </a:lnSpc>
            </a:pPr>
            <a:r>
              <a:rPr lang="en-CA" sz="1800" smtClean="0">
                <a:solidFill>
                  <a:srgbClr val="898989"/>
                </a:solidFill>
              </a:rPr>
              <a:t>Information Provided by Mareile Wolff</a:t>
            </a:r>
          </a:p>
          <a:p>
            <a:pPr algn="l">
              <a:lnSpc>
                <a:spcPct val="80000"/>
              </a:lnSpc>
            </a:pPr>
            <a:r>
              <a:rPr lang="en-CA" sz="1800" smtClean="0">
                <a:solidFill>
                  <a:srgbClr val="898989"/>
                </a:solidFill>
              </a:rPr>
              <a:t>Prepared by Rodica Nitu, updated by Mareile Wolff</a:t>
            </a:r>
            <a:endParaRPr lang="en-US" sz="1800" smtClean="0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2" name="Picture 4" descr="SiteLayout_20121011"/>
          <p:cNvPicPr>
            <a:picLocks noChangeAspect="1" noChangeArrowheads="1"/>
          </p:cNvPicPr>
          <p:nvPr>
            <p:ph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85800" y="838200"/>
            <a:ext cx="7802563" cy="5851525"/>
          </a:xfrm>
        </p:spPr>
      </p:pic>
      <p:sp>
        <p:nvSpPr>
          <p:cNvPr id="17414" name="TextBox 155"/>
          <p:cNvSpPr txBox="1">
            <a:spLocks noChangeArrowheads="1"/>
          </p:cNvSpPr>
          <p:nvPr/>
        </p:nvSpPr>
        <p:spPr bwMode="auto">
          <a:xfrm>
            <a:off x="3429000" y="381000"/>
            <a:ext cx="1695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/>
              <a:t>SITE LAYOUT</a:t>
            </a:r>
            <a:endParaRPr lang="en-US" b="1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0" y="274638"/>
            <a:ext cx="2971800" cy="1143000"/>
          </a:xfrm>
        </p:spPr>
        <p:txBody>
          <a:bodyPr/>
          <a:lstStyle/>
          <a:p>
            <a:r>
              <a:rPr lang="en-CA" sz="2800" dirty="0" smtClean="0"/>
              <a:t>Haukeliseter: Data Flow</a:t>
            </a:r>
            <a:endParaRPr lang="en-US" sz="2800" dirty="0"/>
          </a:p>
        </p:txBody>
      </p:sp>
      <p:pic>
        <p:nvPicPr>
          <p:cNvPr id="2150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l="30007" t="13469" r="28955" b="7401"/>
          <a:stretch>
            <a:fillRect/>
          </a:stretch>
        </p:blipFill>
        <p:spPr bwMode="auto">
          <a:xfrm>
            <a:off x="0" y="0"/>
            <a:ext cx="5638800" cy="67954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z="3600" dirty="0" smtClean="0"/>
              <a:t>Haukeliseter: References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sz="1800" b="1" dirty="0" err="1" smtClean="0"/>
              <a:t>R2</a:t>
            </a:r>
            <a:r>
              <a:rPr lang="en-CA" sz="1800" b="1" dirty="0" smtClean="0"/>
              <a:t>: Field </a:t>
            </a:r>
            <a:r>
              <a:rPr lang="en-CA" sz="1800" b="1" dirty="0" smtClean="0"/>
              <a:t>Reference using an automatic weighing gauge in a </a:t>
            </a:r>
            <a:r>
              <a:rPr lang="en-CA" sz="1800" b="1" dirty="0" err="1" smtClean="0"/>
              <a:t>DFI</a:t>
            </a:r>
            <a:r>
              <a:rPr lang="en-CA" sz="1800" dirty="0" smtClean="0"/>
              <a:t>	</a:t>
            </a:r>
            <a:endParaRPr lang="en-US" sz="1800" dirty="0" smtClean="0"/>
          </a:p>
          <a:p>
            <a:pPr lvl="1"/>
            <a:r>
              <a:rPr lang="en-CA" sz="1600" dirty="0" smtClean="0"/>
              <a:t>Weighing</a:t>
            </a:r>
            <a:r>
              <a:rPr lang="en-CA" sz="1600" dirty="0" smtClean="0"/>
              <a:t> gauge: </a:t>
            </a:r>
            <a:r>
              <a:rPr lang="en-US" sz="1600" dirty="0" smtClean="0"/>
              <a:t>GEONOR </a:t>
            </a:r>
            <a:r>
              <a:rPr lang="en-US" sz="1600" dirty="0" err="1" smtClean="0"/>
              <a:t>T200BM</a:t>
            </a:r>
            <a:r>
              <a:rPr lang="en-US" sz="1600" dirty="0" smtClean="0"/>
              <a:t> (</a:t>
            </a:r>
            <a:r>
              <a:rPr lang="en-US" sz="1600" dirty="0" err="1" smtClean="0"/>
              <a:t>1000mm</a:t>
            </a:r>
            <a:r>
              <a:rPr lang="en-US" sz="1600" dirty="0" smtClean="0"/>
              <a:t>, 3 transducers), Orifice Height </a:t>
            </a:r>
            <a:r>
              <a:rPr lang="en-US" sz="1600" dirty="0" err="1" smtClean="0"/>
              <a:t>4.55m</a:t>
            </a:r>
            <a:r>
              <a:rPr lang="en-US" sz="1600" dirty="0" smtClean="0"/>
              <a:t>, Heating 200 W     </a:t>
            </a:r>
          </a:p>
          <a:p>
            <a:pPr lvl="1"/>
            <a:r>
              <a:rPr lang="en-CA" sz="1600" dirty="0" smtClean="0"/>
              <a:t>Type of shield used with the automatic </a:t>
            </a:r>
            <a:r>
              <a:rPr lang="en-CA" sz="1600" dirty="0" smtClean="0"/>
              <a:t>gauge: </a:t>
            </a:r>
            <a:r>
              <a:rPr lang="en-US" sz="1600" dirty="0" smtClean="0"/>
              <a:t>Alter </a:t>
            </a:r>
            <a:r>
              <a:rPr lang="en-US" sz="1600" dirty="0" smtClean="0"/>
              <a:t>wind shield</a:t>
            </a:r>
          </a:p>
          <a:p>
            <a:pPr lvl="1"/>
            <a:r>
              <a:rPr lang="en-CA" sz="1600" dirty="0" smtClean="0"/>
              <a:t>Frequency and format of reference </a:t>
            </a:r>
            <a:r>
              <a:rPr lang="en-CA" sz="1600" dirty="0" smtClean="0"/>
              <a:t>data: </a:t>
            </a:r>
            <a:r>
              <a:rPr lang="en-US" sz="1600" dirty="0" smtClean="0"/>
              <a:t>1 </a:t>
            </a:r>
            <a:r>
              <a:rPr lang="en-US" sz="1600" dirty="0" smtClean="0"/>
              <a:t>minute</a:t>
            </a:r>
          </a:p>
          <a:p>
            <a:endParaRPr lang="en-CA" sz="1800" b="1" dirty="0" smtClean="0"/>
          </a:p>
          <a:p>
            <a:r>
              <a:rPr lang="en-CA" sz="1800" b="1" dirty="0" smtClean="0"/>
              <a:t>Reference </a:t>
            </a:r>
            <a:r>
              <a:rPr lang="en-CA" sz="1800" b="1" dirty="0" err="1" smtClean="0"/>
              <a:t>R3</a:t>
            </a:r>
            <a:r>
              <a:rPr lang="en-CA" sz="1800" b="1" dirty="0" smtClean="0"/>
              <a:t>:</a:t>
            </a:r>
          </a:p>
          <a:p>
            <a:pPr lvl="1"/>
            <a:r>
              <a:rPr lang="en-US" sz="1600" dirty="0" smtClean="0"/>
              <a:t>two Geonor gauges </a:t>
            </a:r>
            <a:r>
              <a:rPr lang="en-US" sz="1600" dirty="0" err="1" smtClean="0"/>
              <a:t>T200BM</a:t>
            </a:r>
            <a:r>
              <a:rPr lang="en-US" sz="1600" dirty="0" smtClean="0"/>
              <a:t> (</a:t>
            </a:r>
            <a:r>
              <a:rPr lang="en-US" sz="1600" dirty="0" err="1" smtClean="0"/>
              <a:t>1000mm</a:t>
            </a:r>
            <a:r>
              <a:rPr lang="en-US" sz="1600" dirty="0" smtClean="0"/>
              <a:t>, 3 transducers)</a:t>
            </a:r>
            <a:r>
              <a:rPr lang="en-US" sz="1600" dirty="0" smtClean="0"/>
              <a:t>, </a:t>
            </a:r>
            <a:r>
              <a:rPr lang="en-US" sz="1600" dirty="0" smtClean="0"/>
              <a:t>one shielded (</a:t>
            </a:r>
            <a:r>
              <a:rPr lang="en-US" sz="1600" dirty="0" smtClean="0"/>
              <a:t>Alter), </a:t>
            </a:r>
            <a:r>
              <a:rPr lang="en-US" sz="1600" dirty="0" smtClean="0"/>
              <a:t>one unshielded </a:t>
            </a:r>
            <a:r>
              <a:rPr lang="en-US" sz="1600" dirty="0" smtClean="0"/>
              <a:t>(planned)</a:t>
            </a:r>
            <a:endParaRPr lang="en-CA" sz="1600" dirty="0" smtClean="0"/>
          </a:p>
          <a:p>
            <a:pPr lvl="1"/>
            <a:endParaRPr lang="en-CA" sz="1600" dirty="0" smtClean="0"/>
          </a:p>
          <a:p>
            <a:pPr lvl="1">
              <a:buNone/>
            </a:pPr>
            <a:r>
              <a:rPr lang="en-CA" sz="1600" dirty="0" smtClean="0"/>
              <a:t>	</a:t>
            </a:r>
            <a:r>
              <a:rPr lang="en-CA" sz="1200" i="1" dirty="0" smtClean="0"/>
              <a:t>Note: The heaters on the WG used as part of the reference system will be modified to the CRN solution.</a:t>
            </a:r>
            <a:endParaRPr lang="en-US" sz="1600" i="1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z="3200" dirty="0" smtClean="0"/>
              <a:t>Instruments proposed by the Host</a:t>
            </a:r>
            <a:endParaRPr lang="en-US" sz="32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23340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370840"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200" dirty="0">
                          <a:latin typeface="Trebuchet MS"/>
                          <a:ea typeface="Times New Roman"/>
                          <a:cs typeface="Trebuchet MS"/>
                        </a:rPr>
                        <a:t>Instrument </a:t>
                      </a:r>
                      <a:r>
                        <a:rPr lang="en-CA" sz="1200" dirty="0" smtClean="0">
                          <a:latin typeface="Trebuchet MS"/>
                          <a:ea typeface="Times New Roman"/>
                          <a:cs typeface="Trebuchet MS"/>
                        </a:rPr>
                        <a:t>Type</a:t>
                      </a:r>
                      <a:endParaRPr lang="en-US" sz="160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200" dirty="0">
                          <a:latin typeface="Trebuchet MS"/>
                          <a:ea typeface="Times New Roman"/>
                          <a:cs typeface="Trebuchet MS"/>
                        </a:rPr>
                        <a:t>Instrument Make and </a:t>
                      </a:r>
                      <a:r>
                        <a:rPr lang="en-CA" sz="1200" dirty="0" smtClean="0">
                          <a:latin typeface="Trebuchet MS"/>
                          <a:ea typeface="Times New Roman"/>
                          <a:cs typeface="Trebuchet MS"/>
                        </a:rPr>
                        <a:t>Model</a:t>
                      </a:r>
                      <a:endParaRPr lang="en-US" sz="160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200" dirty="0" smtClean="0">
                          <a:latin typeface="Trebuchet MS"/>
                          <a:ea typeface="Times New Roman"/>
                          <a:cs typeface="Trebuchet MS"/>
                        </a:rPr>
                        <a:t>Configuration</a:t>
                      </a:r>
                      <a:endParaRPr lang="en-US" sz="160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200">
                          <a:latin typeface="Trebuchet MS"/>
                          <a:ea typeface="Times New Roman"/>
                          <a:cs typeface="Trebuchet MS"/>
                        </a:rPr>
                        <a:t>Number of instruments in the same configuration</a:t>
                      </a:r>
                      <a:endParaRPr lang="en-US" sz="16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200">
                          <a:latin typeface="Trebuchet MS"/>
                          <a:ea typeface="Times New Roman"/>
                          <a:cs typeface="Trebuchet MS"/>
                        </a:rPr>
                        <a:t>Shield type (if applicable)</a:t>
                      </a:r>
                      <a:endParaRPr lang="en-US" sz="16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200">
                          <a:latin typeface="Trebuchet MS"/>
                          <a:ea typeface="Times New Roman"/>
                          <a:cs typeface="Trebuchet MS"/>
                        </a:rPr>
                        <a:t>Other configuration information</a:t>
                      </a:r>
                      <a:endParaRPr lang="en-US" sz="16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rebuchet MS"/>
                          <a:ea typeface="Times New Roman"/>
                          <a:cs typeface="Trebuchet MS"/>
                        </a:rPr>
                        <a:t>Weighing Gauge</a:t>
                      </a:r>
                      <a:endParaRPr lang="en-US" sz="160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latin typeface="Trebuchet MS"/>
                          <a:ea typeface="Times New Roman"/>
                          <a:cs typeface="Trebuchet MS"/>
                        </a:rPr>
                        <a:t>GeonorT200BM</a:t>
                      </a:r>
                      <a:r>
                        <a:rPr lang="en-US" sz="1200" dirty="0">
                          <a:latin typeface="Trebuchet MS"/>
                          <a:ea typeface="Times New Roman"/>
                          <a:cs typeface="Trebuchet MS"/>
                        </a:rPr>
                        <a:t> (</a:t>
                      </a:r>
                      <a:r>
                        <a:rPr lang="en-US" sz="1200" dirty="0" err="1">
                          <a:latin typeface="Trebuchet MS"/>
                          <a:ea typeface="Times New Roman"/>
                          <a:cs typeface="Trebuchet MS"/>
                        </a:rPr>
                        <a:t>1000mm</a:t>
                      </a:r>
                      <a:r>
                        <a:rPr lang="en-US" sz="1200" dirty="0">
                          <a:latin typeface="Trebuchet MS"/>
                          <a:ea typeface="Times New Roman"/>
                          <a:cs typeface="Trebuchet MS"/>
                        </a:rPr>
                        <a:t>)</a:t>
                      </a:r>
                      <a:endParaRPr lang="en-US" sz="160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rebuchet MS"/>
                          <a:ea typeface="Times New Roman"/>
                          <a:cs typeface="Trebuchet MS"/>
                        </a:rPr>
                        <a:t>Alter</a:t>
                      </a:r>
                      <a:endParaRPr lang="en-US" sz="16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rebuchet MS"/>
                          <a:ea typeface="Times New Roman"/>
                          <a:cs typeface="Trebuchet MS"/>
                        </a:rPr>
                        <a:t>3 transducers, heated</a:t>
                      </a:r>
                      <a:endParaRPr lang="en-US" sz="16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rebuchet MS"/>
                          <a:ea typeface="Times New Roman"/>
                          <a:cs typeface="Trebuchet MS"/>
                        </a:rPr>
                        <a:t>2</a:t>
                      </a:r>
                      <a:endParaRPr lang="en-US" sz="160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rebuchet MS"/>
                          <a:ea typeface="Times New Roman"/>
                          <a:cs typeface="Trebuchet MS"/>
                        </a:rPr>
                        <a:t>Weighing Gauge</a:t>
                      </a:r>
                      <a:endParaRPr lang="en-US" sz="16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latin typeface="Trebuchet MS"/>
                          <a:ea typeface="Times New Roman"/>
                          <a:cs typeface="Trebuchet MS"/>
                        </a:rPr>
                        <a:t>GeonorT200BM</a:t>
                      </a:r>
                      <a:r>
                        <a:rPr lang="en-US" sz="1200" dirty="0">
                          <a:latin typeface="Trebuchet MS"/>
                          <a:ea typeface="Times New Roman"/>
                          <a:cs typeface="Trebuchet MS"/>
                        </a:rPr>
                        <a:t> (</a:t>
                      </a:r>
                      <a:r>
                        <a:rPr lang="en-US" sz="1200" dirty="0" err="1">
                          <a:latin typeface="Trebuchet MS"/>
                          <a:ea typeface="Times New Roman"/>
                          <a:cs typeface="Trebuchet MS"/>
                        </a:rPr>
                        <a:t>1000mm</a:t>
                      </a:r>
                      <a:r>
                        <a:rPr lang="en-US" sz="1200" dirty="0">
                          <a:latin typeface="Trebuchet MS"/>
                          <a:ea typeface="Times New Roman"/>
                          <a:cs typeface="Trebuchet MS"/>
                        </a:rPr>
                        <a:t>)</a:t>
                      </a:r>
                      <a:endParaRPr lang="en-US" sz="160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rebuchet MS"/>
                          <a:ea typeface="Times New Roman"/>
                          <a:cs typeface="Trebuchet MS"/>
                        </a:rPr>
                        <a:t>Alter</a:t>
                      </a:r>
                      <a:endParaRPr lang="en-US" sz="160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rebuchet MS"/>
                          <a:ea typeface="Times New Roman"/>
                          <a:cs typeface="Trebuchet MS"/>
                        </a:rPr>
                        <a:t>3 transducers, heated</a:t>
                      </a:r>
                      <a:endParaRPr lang="en-US" sz="160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rebuchet MS"/>
                          <a:ea typeface="Times New Roman"/>
                          <a:cs typeface="Trebuchet MS"/>
                        </a:rPr>
                        <a:t>1</a:t>
                      </a:r>
                      <a:endParaRPr lang="en-US" sz="16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rebuchet MS"/>
                          <a:ea typeface="Times New Roman"/>
                          <a:cs typeface="Trebuchet MS"/>
                        </a:rPr>
                        <a:t>Weighing Gauge</a:t>
                      </a:r>
                      <a:endParaRPr lang="en-US" sz="16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rebuchet MS"/>
                          <a:ea typeface="Times New Roman"/>
                          <a:cs typeface="Trebuchet MS"/>
                        </a:rPr>
                        <a:t>OTT Pluvio2</a:t>
                      </a:r>
                      <a:endParaRPr lang="en-US" sz="16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rebuchet MS"/>
                          <a:ea typeface="Times New Roman"/>
                          <a:cs typeface="Trebuchet MS"/>
                        </a:rPr>
                        <a:t>Alter</a:t>
                      </a:r>
                      <a:endParaRPr lang="en-US" sz="16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Times New Roman"/>
                          <a:cs typeface="Calibri"/>
                        </a:rPr>
                        <a:t>    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rebuchet MS"/>
                          <a:ea typeface="Times New Roman"/>
                          <a:cs typeface="Trebuchet MS"/>
                        </a:rPr>
                        <a:t>1</a:t>
                      </a:r>
                      <a:endParaRPr lang="en-US" sz="160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CA" sz="1200">
                        <a:latin typeface="Trebuchet MS"/>
                        <a:ea typeface="Times New Roman"/>
                        <a:cs typeface="Trebuchet M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CA" sz="1200">
                        <a:latin typeface="Trebuchet MS"/>
                        <a:ea typeface="Times New Roman"/>
                        <a:cs typeface="Trebuchet M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CA" sz="1200">
                        <a:latin typeface="Trebuchet MS"/>
                        <a:ea typeface="Times New Roman"/>
                        <a:cs typeface="Trebuchet M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CA" sz="1200">
                        <a:latin typeface="Trebuchet MS"/>
                        <a:ea typeface="Times New Roman"/>
                        <a:cs typeface="Trebuchet M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CA" sz="1200" dirty="0">
                        <a:latin typeface="Trebuchet MS"/>
                        <a:ea typeface="Times New Roman"/>
                        <a:cs typeface="Trebuchet MS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1162"/>
          </a:xfrm>
        </p:spPr>
        <p:txBody>
          <a:bodyPr/>
          <a:lstStyle/>
          <a:p>
            <a:r>
              <a:rPr lang="en-CA" sz="3200" dirty="0" smtClean="0"/>
              <a:t>Haukeliseter: Ancillary measurements </a:t>
            </a:r>
            <a:endParaRPr lang="en-US" sz="32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990600"/>
          <a:ext cx="8229600" cy="56861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3291840"/>
                <a:gridCol w="1645920"/>
                <a:gridCol w="1645920"/>
              </a:tblGrid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000" b="1" dirty="0">
                          <a:latin typeface="Trebuchet MS"/>
                          <a:ea typeface="Times New Roman"/>
                          <a:cs typeface="Trebuchet MS"/>
                        </a:rPr>
                        <a:t>Parameter</a:t>
                      </a:r>
                      <a:endParaRPr lang="en-US" sz="110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000" b="1" dirty="0">
                          <a:latin typeface="Trebuchet MS"/>
                          <a:ea typeface="Times New Roman"/>
                          <a:cs typeface="Trebuchet MS"/>
                        </a:rPr>
                        <a:t>Instruments Used (model, make, configuration, height, number of instruments.</a:t>
                      </a:r>
                      <a:endParaRPr lang="en-US" sz="110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000" b="1">
                          <a:latin typeface="Trebuchet MS"/>
                          <a:ea typeface="Times New Roman"/>
                          <a:cs typeface="Trebuchet MS"/>
                        </a:rPr>
                        <a:t>Reporting Interval</a:t>
                      </a:r>
                      <a:endParaRPr lang="en-US" sz="11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000" b="1">
                          <a:latin typeface="Trebuchet MS"/>
                          <a:ea typeface="Times New Roman"/>
                          <a:cs typeface="Trebuchet MS"/>
                        </a:rPr>
                        <a:t>Status </a:t>
                      </a:r>
                      <a:endParaRPr lang="en-US" sz="11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000">
                          <a:latin typeface="Trebuchet MS"/>
                          <a:ea typeface="Times New Roman"/>
                          <a:cs typeface="Trebuchet MS"/>
                        </a:rPr>
                        <a:t>Air Temperature</a:t>
                      </a:r>
                      <a:endParaRPr lang="en-US" sz="11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rebuchet MS"/>
                          <a:ea typeface="Times New Roman"/>
                          <a:cs typeface="Trebuchet MS"/>
                        </a:rPr>
                        <a:t>PT100 in</a:t>
                      </a:r>
                      <a:endParaRPr lang="en-US" sz="1100">
                        <a:latin typeface="Calibri"/>
                        <a:ea typeface="Times New Roman"/>
                        <a:cs typeface="Calibri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rebuchet MS"/>
                          <a:ea typeface="Times New Roman"/>
                          <a:cs typeface="Trebuchet MS"/>
                        </a:rPr>
                        <a:t>MI2002B radiation screen (met.no product)</a:t>
                      </a:r>
                      <a:endParaRPr lang="en-US" sz="1100">
                        <a:latin typeface="Calibri"/>
                        <a:ea typeface="Times New Roman"/>
                        <a:cs typeface="Calibri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rebuchet MS"/>
                          <a:ea typeface="Times New Roman"/>
                          <a:cs typeface="Trebuchet MS"/>
                        </a:rPr>
                        <a:t>Height: 4m</a:t>
                      </a:r>
                      <a:endParaRPr lang="en-US" sz="11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rebuchet MS"/>
                          <a:ea typeface="Times New Roman"/>
                          <a:cs typeface="Trebuchet MS"/>
                        </a:rPr>
                        <a:t>1min</a:t>
                      </a:r>
                      <a:endParaRPr lang="en-US" sz="11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rebuchet MS"/>
                          <a:ea typeface="Times New Roman"/>
                          <a:cs typeface="Trebuchet MS"/>
                        </a:rPr>
                        <a:t>E</a:t>
                      </a:r>
                      <a:endParaRPr lang="en-US" sz="11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000">
                          <a:latin typeface="Trebuchet MS"/>
                          <a:ea typeface="Times New Roman"/>
                          <a:cs typeface="Trebuchet MS"/>
                        </a:rPr>
                        <a:t>Relative Humidity</a:t>
                      </a:r>
                      <a:endParaRPr lang="en-US" sz="11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Trebuchet MS"/>
                          <a:ea typeface="Times New Roman"/>
                          <a:cs typeface="Trebuchet MS"/>
                        </a:rPr>
                        <a:t>VAISALA </a:t>
                      </a:r>
                      <a:r>
                        <a:rPr lang="en-US" sz="1000" dirty="0" err="1">
                          <a:latin typeface="Trebuchet MS"/>
                          <a:ea typeface="Times New Roman"/>
                          <a:cs typeface="Trebuchet MS"/>
                        </a:rPr>
                        <a:t>HMP155</a:t>
                      </a:r>
                      <a:r>
                        <a:rPr lang="en-US" sz="1000" dirty="0">
                          <a:latin typeface="Trebuchet MS"/>
                          <a:ea typeface="Times New Roman"/>
                          <a:cs typeface="Trebuchet MS"/>
                        </a:rPr>
                        <a:t> in</a:t>
                      </a:r>
                      <a:endParaRPr lang="en-US" sz="1100" dirty="0">
                        <a:latin typeface="Calibri"/>
                        <a:ea typeface="Times New Roman"/>
                        <a:cs typeface="Calibri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 err="1">
                          <a:latin typeface="Trebuchet MS"/>
                          <a:ea typeface="Times New Roman"/>
                          <a:cs typeface="Trebuchet MS"/>
                        </a:rPr>
                        <a:t>MI2002B</a:t>
                      </a:r>
                      <a:r>
                        <a:rPr lang="en-US" sz="1000" dirty="0">
                          <a:latin typeface="Trebuchet MS"/>
                          <a:ea typeface="Times New Roman"/>
                          <a:cs typeface="Trebuchet MS"/>
                        </a:rPr>
                        <a:t> radiation screen (</a:t>
                      </a:r>
                      <a:r>
                        <a:rPr lang="en-US" sz="1000" dirty="0" err="1">
                          <a:latin typeface="Trebuchet MS"/>
                          <a:ea typeface="Times New Roman"/>
                          <a:cs typeface="Trebuchet MS"/>
                        </a:rPr>
                        <a:t>met.no</a:t>
                      </a:r>
                      <a:r>
                        <a:rPr lang="en-US" sz="1000" dirty="0">
                          <a:latin typeface="Trebuchet MS"/>
                          <a:ea typeface="Times New Roman"/>
                          <a:cs typeface="Trebuchet MS"/>
                        </a:rPr>
                        <a:t> product</a:t>
                      </a:r>
                      <a:r>
                        <a:rPr lang="en-US" sz="1000" dirty="0" smtClean="0">
                          <a:latin typeface="Trebuchet MS"/>
                          <a:ea typeface="Times New Roman"/>
                          <a:cs typeface="Trebuchet MS"/>
                        </a:rPr>
                        <a:t>) </a:t>
                      </a:r>
                      <a:r>
                        <a:rPr lang="en-US" sz="1000" dirty="0">
                          <a:latin typeface="Trebuchet MS"/>
                          <a:ea typeface="Times New Roman"/>
                          <a:cs typeface="Trebuchet MS"/>
                        </a:rPr>
                        <a:t>Height: </a:t>
                      </a:r>
                      <a:r>
                        <a:rPr lang="en-US" sz="1000" dirty="0" err="1">
                          <a:latin typeface="Trebuchet MS"/>
                          <a:ea typeface="Times New Roman"/>
                          <a:cs typeface="Trebuchet MS"/>
                        </a:rPr>
                        <a:t>4m</a:t>
                      </a:r>
                      <a:endParaRPr lang="en-US" sz="110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rebuchet MS"/>
                          <a:ea typeface="Times New Roman"/>
                          <a:cs typeface="Trebuchet MS"/>
                        </a:rPr>
                        <a:t>1min</a:t>
                      </a:r>
                      <a:endParaRPr lang="en-US" sz="11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rebuchet MS"/>
                          <a:ea typeface="Times New Roman"/>
                          <a:cs typeface="Trebuchet MS"/>
                        </a:rPr>
                        <a:t>E</a:t>
                      </a:r>
                      <a:endParaRPr lang="en-US" sz="11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</a:tr>
              <a:tr h="2565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000">
                          <a:latin typeface="Trebuchet MS"/>
                          <a:ea typeface="Times New Roman"/>
                          <a:cs typeface="Trebuchet MS"/>
                        </a:rPr>
                        <a:t>Atmospheric Pressure</a:t>
                      </a:r>
                      <a:endParaRPr lang="en-US" sz="11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Times New Roman"/>
                          <a:cs typeface="Calibri"/>
                        </a:rPr>
                        <a:t>    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Times New Roman"/>
                          <a:cs typeface="Calibri"/>
                        </a:rPr>
                        <a:t>    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000">
                          <a:latin typeface="Trebuchet MS"/>
                          <a:ea typeface="Times New Roman"/>
                          <a:cs typeface="Trebuchet MS"/>
                        </a:rPr>
                        <a:t>P</a:t>
                      </a:r>
                      <a:endParaRPr lang="en-US" sz="11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</a:tr>
              <a:tr h="2286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000">
                          <a:latin typeface="Trebuchet MS"/>
                          <a:ea typeface="Times New Roman"/>
                          <a:cs typeface="Trebuchet MS"/>
                        </a:rPr>
                        <a:t>Wind Speed 10 m</a:t>
                      </a:r>
                      <a:endParaRPr lang="en-US" sz="11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rebuchet MS"/>
                          <a:ea typeface="Times New Roman"/>
                          <a:cs typeface="Trebuchet MS"/>
                        </a:rPr>
                        <a:t>Gill WindObserver Extreme</a:t>
                      </a:r>
                      <a:endParaRPr lang="en-US" sz="11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rebuchet MS"/>
                          <a:ea typeface="Times New Roman"/>
                          <a:cs typeface="Trebuchet MS"/>
                        </a:rPr>
                        <a:t>1min</a:t>
                      </a:r>
                      <a:endParaRPr lang="en-US" sz="11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rebuchet MS"/>
                          <a:ea typeface="Times New Roman"/>
                          <a:cs typeface="Trebuchet MS"/>
                        </a:rPr>
                        <a:t>E</a:t>
                      </a:r>
                      <a:endParaRPr lang="en-US" sz="11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</a:tr>
              <a:tr h="2286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000">
                          <a:latin typeface="Trebuchet MS"/>
                          <a:ea typeface="Times New Roman"/>
                          <a:cs typeface="Trebuchet MS"/>
                        </a:rPr>
                        <a:t>Wind Direction 10 m</a:t>
                      </a:r>
                      <a:endParaRPr lang="en-US" sz="11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rebuchet MS"/>
                          <a:ea typeface="Times New Roman"/>
                          <a:cs typeface="Trebuchet MS"/>
                        </a:rPr>
                        <a:t>Gill WindObserver Extreme</a:t>
                      </a:r>
                      <a:endParaRPr lang="en-US" sz="11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rebuchet MS"/>
                          <a:ea typeface="Times New Roman"/>
                          <a:cs typeface="Trebuchet MS"/>
                        </a:rPr>
                        <a:t>1min</a:t>
                      </a:r>
                      <a:endParaRPr lang="en-US" sz="11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000">
                          <a:latin typeface="Trebuchet MS"/>
                          <a:ea typeface="Times New Roman"/>
                          <a:cs typeface="Trebuchet MS"/>
                        </a:rPr>
                        <a:t>E</a:t>
                      </a:r>
                      <a:endParaRPr lang="en-US" sz="11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000">
                          <a:latin typeface="Trebuchet MS"/>
                          <a:ea typeface="Times New Roman"/>
                          <a:cs typeface="Trebuchet MS"/>
                        </a:rPr>
                        <a:t>Wind Speed at the gauge orifice</a:t>
                      </a:r>
                      <a:endParaRPr lang="en-US" sz="1100">
                        <a:latin typeface="Calibri"/>
                        <a:ea typeface="Times New Roman"/>
                        <a:cs typeface="Calibri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000">
                          <a:latin typeface="Trebuchet MS"/>
                          <a:ea typeface="Times New Roman"/>
                          <a:cs typeface="Trebuchet MS"/>
                        </a:rPr>
                        <a:t>Height: 4.55 m</a:t>
                      </a:r>
                      <a:endParaRPr lang="en-US" sz="11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Trebuchet MS"/>
                          <a:ea typeface="Times New Roman"/>
                          <a:cs typeface="Trebuchet MS"/>
                        </a:rPr>
                        <a:t>1 Gill </a:t>
                      </a:r>
                      <a:r>
                        <a:rPr lang="en-US" sz="1000" dirty="0" err="1">
                          <a:latin typeface="Trebuchet MS"/>
                          <a:ea typeface="Times New Roman"/>
                          <a:cs typeface="Trebuchet MS"/>
                        </a:rPr>
                        <a:t>WindObserver</a:t>
                      </a:r>
                      <a:r>
                        <a:rPr lang="en-US" sz="1000" dirty="0">
                          <a:latin typeface="Trebuchet MS"/>
                          <a:ea typeface="Times New Roman"/>
                          <a:cs typeface="Trebuchet MS"/>
                        </a:rPr>
                        <a:t> Extreme (inside DFIR)</a:t>
                      </a:r>
                      <a:endParaRPr lang="en-US" sz="1100" dirty="0">
                        <a:latin typeface="Calibri"/>
                        <a:ea typeface="Times New Roman"/>
                        <a:cs typeface="Calibri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Trebuchet MS"/>
                          <a:ea typeface="Times New Roman"/>
                          <a:cs typeface="Trebuchet MS"/>
                        </a:rPr>
                        <a:t>2 Young Wind </a:t>
                      </a:r>
                      <a:r>
                        <a:rPr lang="en-US" sz="1000" dirty="0" smtClean="0">
                          <a:latin typeface="Trebuchet MS"/>
                          <a:ea typeface="Times New Roman"/>
                          <a:cs typeface="Trebuchet MS"/>
                        </a:rPr>
                        <a:t>Monitor-SE (</a:t>
                      </a:r>
                      <a:r>
                        <a:rPr lang="en-US" sz="1000" dirty="0">
                          <a:latin typeface="Trebuchet MS"/>
                          <a:ea typeface="Times New Roman"/>
                          <a:cs typeface="Trebuchet MS"/>
                        </a:rPr>
                        <a:t>N and S Geonor)</a:t>
                      </a:r>
                      <a:endParaRPr lang="en-US" sz="1100" dirty="0">
                        <a:latin typeface="Calibri"/>
                        <a:ea typeface="Times New Roman"/>
                        <a:cs typeface="Calibri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Trebuchet MS"/>
                          <a:ea typeface="Times New Roman"/>
                          <a:cs typeface="Trebuchet MS"/>
                        </a:rPr>
                        <a:t>1 </a:t>
                      </a:r>
                      <a:r>
                        <a:rPr lang="en-US" sz="1000" dirty="0" err="1">
                          <a:latin typeface="Trebuchet MS"/>
                          <a:ea typeface="Times New Roman"/>
                          <a:cs typeface="Trebuchet MS"/>
                        </a:rPr>
                        <a:t>Thies</a:t>
                      </a:r>
                      <a:r>
                        <a:rPr lang="en-US" sz="1000" dirty="0">
                          <a:latin typeface="Trebuchet MS"/>
                          <a:ea typeface="Times New Roman"/>
                          <a:cs typeface="Trebuchet MS"/>
                        </a:rPr>
                        <a:t> Ultrasonic Anemometer 3D (mounted at upstream mast at </a:t>
                      </a:r>
                      <a:r>
                        <a:rPr lang="en-US" sz="1000" dirty="0" err="1">
                          <a:latin typeface="Trebuchet MS"/>
                          <a:ea typeface="Times New Roman"/>
                          <a:cs typeface="Trebuchet MS"/>
                        </a:rPr>
                        <a:t>5m</a:t>
                      </a:r>
                      <a:r>
                        <a:rPr lang="en-US" sz="1000" dirty="0">
                          <a:latin typeface="Trebuchet MS"/>
                          <a:ea typeface="Times New Roman"/>
                          <a:cs typeface="Trebuchet MS"/>
                        </a:rPr>
                        <a:t>)</a:t>
                      </a:r>
                      <a:endParaRPr lang="en-US" sz="1100" dirty="0">
                        <a:latin typeface="Calibri"/>
                        <a:ea typeface="Times New Roman"/>
                        <a:cs typeface="Calibri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Trebuchet MS"/>
                          <a:ea typeface="Times New Roman"/>
                          <a:cs typeface="Trebuchet MS"/>
                        </a:rPr>
                        <a:t>1 </a:t>
                      </a:r>
                      <a:r>
                        <a:rPr lang="en-US" sz="1000" dirty="0" err="1">
                          <a:latin typeface="Trebuchet MS"/>
                          <a:ea typeface="Times New Roman"/>
                          <a:cs typeface="Trebuchet MS"/>
                        </a:rPr>
                        <a:t>Thies</a:t>
                      </a:r>
                      <a:r>
                        <a:rPr lang="en-US" sz="1000" dirty="0">
                          <a:latin typeface="Trebuchet MS"/>
                          <a:ea typeface="Times New Roman"/>
                          <a:cs typeface="Trebuchet MS"/>
                        </a:rPr>
                        <a:t> Ultrasonic Anemometer 3D (to replace the wind sensor inside the DFIR)</a:t>
                      </a:r>
                      <a:endParaRPr lang="en-US" sz="110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rebuchet MS"/>
                          <a:ea typeface="Times New Roman"/>
                          <a:cs typeface="Trebuchet MS"/>
                        </a:rPr>
                        <a:t>1min</a:t>
                      </a:r>
                      <a:endParaRPr lang="en-US" sz="11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rebuchet MS"/>
                          <a:ea typeface="Times New Roman"/>
                          <a:cs typeface="Trebuchet MS"/>
                        </a:rPr>
                        <a:t>E</a:t>
                      </a:r>
                      <a:endParaRPr lang="en-US" sz="1100">
                        <a:latin typeface="Calibri"/>
                        <a:ea typeface="Times New Roman"/>
                        <a:cs typeface="Calibri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rebuchet MS"/>
                          <a:ea typeface="Times New Roman"/>
                          <a:cs typeface="Trebuchet MS"/>
                        </a:rPr>
                        <a:t>E</a:t>
                      </a:r>
                      <a:endParaRPr lang="en-US" sz="1100">
                        <a:latin typeface="Calibri"/>
                        <a:ea typeface="Times New Roman"/>
                        <a:cs typeface="Calibri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rebuchet MS"/>
                          <a:ea typeface="Times New Roman"/>
                          <a:cs typeface="Trebuchet MS"/>
                        </a:rPr>
                        <a:t>P</a:t>
                      </a:r>
                      <a:endParaRPr lang="en-US" sz="1100">
                        <a:latin typeface="Calibri"/>
                        <a:ea typeface="Times New Roman"/>
                        <a:cs typeface="Calibri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rebuchet MS"/>
                          <a:ea typeface="Times New Roman"/>
                          <a:cs typeface="Trebuchet MS"/>
                        </a:rPr>
                        <a:t>P</a:t>
                      </a:r>
                      <a:endParaRPr lang="en-US" sz="11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000">
                          <a:latin typeface="Trebuchet MS"/>
                          <a:ea typeface="Times New Roman"/>
                          <a:cs typeface="Trebuchet MS"/>
                        </a:rPr>
                        <a:t>Precipitation Detector (Y/N output)</a:t>
                      </a:r>
                      <a:endParaRPr lang="en-US" sz="11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000" dirty="0">
                          <a:latin typeface="Trebuchet MS"/>
                          <a:ea typeface="Times New Roman"/>
                          <a:cs typeface="Trebuchet MS"/>
                        </a:rPr>
                        <a:t>7 </a:t>
                      </a:r>
                      <a:r>
                        <a:rPr lang="en-CA" sz="1000" dirty="0" err="1">
                          <a:latin typeface="Trebuchet MS"/>
                          <a:ea typeface="Times New Roman"/>
                          <a:cs typeface="Trebuchet MS"/>
                        </a:rPr>
                        <a:t>THIES</a:t>
                      </a:r>
                      <a:r>
                        <a:rPr lang="en-CA" sz="1000" dirty="0">
                          <a:latin typeface="Trebuchet MS"/>
                          <a:ea typeface="Times New Roman"/>
                          <a:cs typeface="Trebuchet MS"/>
                        </a:rPr>
                        <a:t> Precipitation sensor</a:t>
                      </a:r>
                      <a:endParaRPr lang="en-US" sz="1100" dirty="0">
                        <a:latin typeface="Calibri"/>
                        <a:ea typeface="Times New Roman"/>
                        <a:cs typeface="Calibri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000" dirty="0">
                          <a:latin typeface="Trebuchet MS"/>
                          <a:ea typeface="Times New Roman"/>
                          <a:cs typeface="Trebuchet MS"/>
                        </a:rPr>
                        <a:t>Heights: 4 and 8 m on met. Mast</a:t>
                      </a:r>
                      <a:endParaRPr lang="en-US" sz="1100" dirty="0">
                        <a:latin typeface="Calibri"/>
                        <a:ea typeface="Times New Roman"/>
                        <a:cs typeface="Calibri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000" dirty="0">
                          <a:latin typeface="Trebuchet MS"/>
                          <a:ea typeface="Times New Roman"/>
                          <a:cs typeface="Trebuchet MS"/>
                        </a:rPr>
                        <a:t>2,2.5,4.74,7.5 and </a:t>
                      </a:r>
                      <a:r>
                        <a:rPr lang="en-CA" sz="1000" dirty="0" err="1">
                          <a:latin typeface="Trebuchet MS"/>
                          <a:ea typeface="Times New Roman"/>
                          <a:cs typeface="Trebuchet MS"/>
                        </a:rPr>
                        <a:t>10m</a:t>
                      </a:r>
                      <a:r>
                        <a:rPr lang="en-CA" sz="1000" dirty="0">
                          <a:latin typeface="Trebuchet MS"/>
                          <a:ea typeface="Times New Roman"/>
                          <a:cs typeface="Trebuchet MS"/>
                        </a:rPr>
                        <a:t> on upstream mast</a:t>
                      </a:r>
                      <a:endParaRPr lang="en-US" sz="1100" dirty="0">
                        <a:latin typeface="Calibri"/>
                        <a:ea typeface="Times New Roman"/>
                        <a:cs typeface="Calibri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000" dirty="0" err="1">
                          <a:latin typeface="Trebuchet MS"/>
                          <a:ea typeface="Times New Roman"/>
                          <a:cs typeface="Trebuchet MS"/>
                        </a:rPr>
                        <a:t>RQA6</a:t>
                      </a:r>
                      <a:r>
                        <a:rPr lang="en-CA" sz="1000" dirty="0">
                          <a:latin typeface="Trebuchet MS"/>
                          <a:ea typeface="Times New Roman"/>
                          <a:cs typeface="Trebuchet MS"/>
                        </a:rPr>
                        <a:t> from </a:t>
                      </a:r>
                      <a:r>
                        <a:rPr lang="en-CA" sz="1000" dirty="0" smtClean="0">
                          <a:latin typeface="Trebuchet MS"/>
                          <a:ea typeface="Times New Roman"/>
                          <a:cs typeface="Trebuchet MS"/>
                        </a:rPr>
                        <a:t>MPS-System, Height</a:t>
                      </a:r>
                      <a:r>
                        <a:rPr lang="en-CA" sz="1000" dirty="0">
                          <a:latin typeface="Trebuchet MS"/>
                          <a:ea typeface="Times New Roman"/>
                          <a:cs typeface="Trebuchet MS"/>
                        </a:rPr>
                        <a:t>, ca </a:t>
                      </a:r>
                      <a:r>
                        <a:rPr lang="en-CA" sz="1000" dirty="0" err="1">
                          <a:latin typeface="Trebuchet MS"/>
                          <a:ea typeface="Times New Roman"/>
                          <a:cs typeface="Trebuchet MS"/>
                        </a:rPr>
                        <a:t>5m</a:t>
                      </a:r>
                      <a:endParaRPr lang="en-US" sz="110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rebuchet MS"/>
                          <a:ea typeface="Times New Roman"/>
                          <a:cs typeface="Trebuchet MS"/>
                        </a:rPr>
                        <a:t>1min</a:t>
                      </a:r>
                      <a:endParaRPr lang="en-US" sz="1100">
                        <a:latin typeface="Calibri"/>
                        <a:ea typeface="Times New Roman"/>
                        <a:cs typeface="Calibri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rebuchet MS"/>
                          <a:ea typeface="Times New Roman"/>
                          <a:cs typeface="Trebuchet MS"/>
                        </a:rPr>
                        <a:t>1 min</a:t>
                      </a:r>
                      <a:endParaRPr lang="en-US" sz="11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rebuchet MS"/>
                          <a:ea typeface="Times New Roman"/>
                          <a:cs typeface="Trebuchet MS"/>
                        </a:rPr>
                        <a:t>E</a:t>
                      </a:r>
                      <a:endParaRPr lang="en-US" sz="1100">
                        <a:latin typeface="Calibri"/>
                        <a:ea typeface="Times New Roman"/>
                        <a:cs typeface="Calibri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rebuchet MS"/>
                          <a:ea typeface="Times New Roman"/>
                          <a:cs typeface="Trebuchet MS"/>
                        </a:rPr>
                        <a:t>P</a:t>
                      </a:r>
                      <a:endParaRPr lang="en-US" sz="11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000">
                          <a:latin typeface="Trebuchet MS"/>
                          <a:ea typeface="Times New Roman"/>
                          <a:cs typeface="Trebuchet MS"/>
                        </a:rPr>
                        <a:t>Precipitation type</a:t>
                      </a:r>
                      <a:endParaRPr lang="en-US" sz="11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CA" sz="1000" dirty="0">
                          <a:latin typeface="Trebuchet MS"/>
                          <a:ea typeface="Times New Roman"/>
                          <a:cs typeface="Trebuchet MS"/>
                        </a:rPr>
                        <a:t>VAISALA </a:t>
                      </a:r>
                      <a:r>
                        <a:rPr lang="fr-CA" sz="1000" dirty="0" err="1">
                          <a:latin typeface="Trebuchet MS"/>
                          <a:ea typeface="Times New Roman"/>
                          <a:cs typeface="Trebuchet MS"/>
                        </a:rPr>
                        <a:t>PWD21</a:t>
                      </a:r>
                      <a:endParaRPr lang="en-US" sz="1100" dirty="0">
                        <a:latin typeface="Calibri"/>
                        <a:ea typeface="Times New Roman"/>
                        <a:cs typeface="Calibri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CA" sz="1000" dirty="0" err="1">
                          <a:latin typeface="Trebuchet MS"/>
                          <a:ea typeface="Times New Roman"/>
                          <a:cs typeface="Trebuchet MS"/>
                        </a:rPr>
                        <a:t>Thies</a:t>
                      </a:r>
                      <a:r>
                        <a:rPr lang="fr-CA" sz="1000" dirty="0">
                          <a:latin typeface="Trebuchet MS"/>
                          <a:ea typeface="Times New Roman"/>
                          <a:cs typeface="Trebuchet MS"/>
                        </a:rPr>
                        <a:t> </a:t>
                      </a:r>
                      <a:r>
                        <a:rPr lang="fr-CA" sz="1000" dirty="0" err="1">
                          <a:latin typeface="Trebuchet MS"/>
                          <a:ea typeface="Times New Roman"/>
                          <a:cs typeface="Trebuchet MS"/>
                        </a:rPr>
                        <a:t>LPM</a:t>
                      </a:r>
                      <a:endParaRPr lang="en-US" sz="1100" dirty="0">
                        <a:latin typeface="Calibri"/>
                        <a:ea typeface="Times New Roman"/>
                        <a:cs typeface="Calibri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CA" sz="1000" dirty="0" err="1">
                          <a:latin typeface="Trebuchet MS"/>
                          <a:ea typeface="Times New Roman"/>
                          <a:cs typeface="Trebuchet MS"/>
                        </a:rPr>
                        <a:t>Ott</a:t>
                      </a:r>
                      <a:r>
                        <a:rPr lang="fr-CA" sz="1000" dirty="0">
                          <a:latin typeface="Trebuchet MS"/>
                          <a:ea typeface="Times New Roman"/>
                          <a:cs typeface="Trebuchet MS"/>
                        </a:rPr>
                        <a:t> Parsivel</a:t>
                      </a:r>
                      <a:endParaRPr lang="en-US" sz="1100" dirty="0">
                        <a:latin typeface="Calibri"/>
                        <a:ea typeface="Times New Roman"/>
                        <a:cs typeface="Calibri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CA" sz="1000" dirty="0">
                          <a:latin typeface="Trebuchet MS"/>
                          <a:ea typeface="Times New Roman"/>
                          <a:cs typeface="Trebuchet MS"/>
                        </a:rPr>
                        <a:t>VAISALA </a:t>
                      </a:r>
                      <a:r>
                        <a:rPr lang="fr-CA" sz="1000" dirty="0" err="1">
                          <a:latin typeface="Trebuchet MS"/>
                          <a:ea typeface="Times New Roman"/>
                          <a:cs typeface="Trebuchet MS"/>
                        </a:rPr>
                        <a:t>PWD</a:t>
                      </a:r>
                      <a:r>
                        <a:rPr lang="fr-CA" sz="1000" dirty="0">
                          <a:latin typeface="Trebuchet MS"/>
                          <a:ea typeface="Times New Roman"/>
                          <a:cs typeface="Trebuchet MS"/>
                        </a:rPr>
                        <a:t> 22</a:t>
                      </a:r>
                      <a:endParaRPr lang="en-US" sz="1100" dirty="0">
                        <a:latin typeface="Calibri"/>
                        <a:ea typeface="Times New Roman"/>
                        <a:cs typeface="Calibri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Trebuchet MS"/>
                          <a:ea typeface="Times New Roman"/>
                          <a:cs typeface="Trebuchet MS"/>
                        </a:rPr>
                        <a:t>Height: </a:t>
                      </a:r>
                      <a:r>
                        <a:rPr lang="en-US" sz="1000" dirty="0" err="1">
                          <a:latin typeface="Trebuchet MS"/>
                          <a:ea typeface="Times New Roman"/>
                          <a:cs typeface="Trebuchet MS"/>
                        </a:rPr>
                        <a:t>6m</a:t>
                      </a:r>
                      <a:endParaRPr lang="en-US" sz="110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rebuchet MS"/>
                          <a:ea typeface="Times New Roman"/>
                          <a:cs typeface="Trebuchet MS"/>
                        </a:rPr>
                        <a:t>1min</a:t>
                      </a:r>
                      <a:endParaRPr lang="en-US" sz="11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rebuchet MS"/>
                          <a:ea typeface="Times New Roman"/>
                          <a:cs typeface="Trebuchet MS"/>
                        </a:rPr>
                        <a:t>E</a:t>
                      </a:r>
                      <a:endParaRPr lang="en-US" sz="1100">
                        <a:latin typeface="Calibri"/>
                        <a:ea typeface="Times New Roman"/>
                        <a:cs typeface="Calibri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rebuchet MS"/>
                          <a:ea typeface="Times New Roman"/>
                          <a:cs typeface="Trebuchet MS"/>
                        </a:rPr>
                        <a:t>E</a:t>
                      </a:r>
                      <a:endParaRPr lang="en-US" sz="1100">
                        <a:latin typeface="Calibri"/>
                        <a:ea typeface="Times New Roman"/>
                        <a:cs typeface="Calibri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rebuchet MS"/>
                          <a:ea typeface="Times New Roman"/>
                          <a:cs typeface="Trebuchet MS"/>
                        </a:rPr>
                        <a:t>E</a:t>
                      </a:r>
                      <a:endParaRPr lang="en-US" sz="1100">
                        <a:latin typeface="Calibri"/>
                        <a:ea typeface="Times New Roman"/>
                        <a:cs typeface="Calibri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rebuchet MS"/>
                          <a:ea typeface="Times New Roman"/>
                          <a:cs typeface="Trebuchet MS"/>
                        </a:rPr>
                        <a:t>P</a:t>
                      </a:r>
                      <a:endParaRPr lang="en-US" sz="11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000">
                          <a:latin typeface="Trebuchet MS"/>
                          <a:ea typeface="Times New Roman"/>
                          <a:cs typeface="Trebuchet MS"/>
                        </a:rPr>
                        <a:t>Snow Depth</a:t>
                      </a:r>
                      <a:endParaRPr lang="en-US" sz="11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rebuchet MS"/>
                          <a:ea typeface="Times New Roman"/>
                          <a:cs typeface="Trebuchet MS"/>
                        </a:rPr>
                        <a:t>Campbell SR50AH</a:t>
                      </a:r>
                      <a:endParaRPr lang="en-US" sz="1100">
                        <a:latin typeface="Calibri"/>
                        <a:ea typeface="Times New Roman"/>
                        <a:cs typeface="Calibri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rebuchet MS"/>
                          <a:ea typeface="Times New Roman"/>
                          <a:cs typeface="Trebuchet MS"/>
                        </a:rPr>
                        <a:t>Jenoptik SMH30</a:t>
                      </a:r>
                      <a:endParaRPr lang="en-US" sz="11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rebuchet MS"/>
                          <a:ea typeface="Times New Roman"/>
                          <a:cs typeface="Trebuchet MS"/>
                        </a:rPr>
                        <a:t>1min</a:t>
                      </a:r>
                      <a:endParaRPr lang="en-US" sz="11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rebuchet MS"/>
                          <a:ea typeface="Times New Roman"/>
                          <a:cs typeface="Trebuchet MS"/>
                        </a:rPr>
                        <a:t>P</a:t>
                      </a:r>
                      <a:endParaRPr lang="en-US" sz="1100">
                        <a:latin typeface="Calibri"/>
                        <a:ea typeface="Times New Roman"/>
                        <a:cs typeface="Calibri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rebuchet MS"/>
                          <a:ea typeface="Times New Roman"/>
                          <a:cs typeface="Trebuchet MS"/>
                        </a:rPr>
                        <a:t>P</a:t>
                      </a:r>
                      <a:endParaRPr lang="en-US" sz="11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</a:tr>
              <a:tr h="22313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Times New Roman"/>
                          <a:cs typeface="Calibri"/>
                        </a:rPr>
                        <a:t/>
                      </a:r>
                      <a:br>
                        <a:rPr lang="en-US" sz="1100">
                          <a:latin typeface="Calibri"/>
                          <a:ea typeface="Times New Roman"/>
                          <a:cs typeface="Calibri"/>
                        </a:rPr>
                      </a:br>
                      <a:r>
                        <a:rPr lang="en-CA" sz="1000">
                          <a:latin typeface="Trebuchet MS"/>
                          <a:ea typeface="Times New Roman"/>
                          <a:cs typeface="Trebuchet MS"/>
                        </a:rPr>
                        <a:t>Net Radiation</a:t>
                      </a:r>
                      <a:endParaRPr lang="en-US" sz="11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Times New Roman"/>
                          <a:cs typeface="Calibri"/>
                        </a:rPr>
                        <a:t>    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Times New Roman"/>
                          <a:cs typeface="Calibri"/>
                        </a:rPr>
                        <a:t>    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rebuchet MS"/>
                          <a:ea typeface="Times New Roman"/>
                          <a:cs typeface="Trebuchet MS"/>
                        </a:rPr>
                        <a:t>P</a:t>
                      </a:r>
                      <a:endParaRPr lang="en-US" sz="11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D0D0D"/>
                          </a:solidFill>
                          <a:latin typeface="Trebuchet MS"/>
                          <a:ea typeface="Times New Roman"/>
                          <a:cs typeface="Trebuchet MS"/>
                        </a:rPr>
                        <a:t>Web / video / still cameras</a:t>
                      </a:r>
                      <a:endParaRPr lang="en-US" sz="110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rebuchet MS"/>
                          <a:ea typeface="Times New Roman"/>
                          <a:cs typeface="Trebuchet MS"/>
                        </a:rPr>
                        <a:t>1 IP video camera, ACTI TCM-6630</a:t>
                      </a:r>
                      <a:endParaRPr lang="en-US" sz="11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rebuchet MS"/>
                          <a:ea typeface="Times New Roman"/>
                          <a:cs typeface="Trebuchet MS"/>
                        </a:rPr>
                        <a:t>hourly</a:t>
                      </a:r>
                      <a:endParaRPr lang="en-US" sz="11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Trebuchet MS"/>
                          <a:ea typeface="Times New Roman"/>
                          <a:cs typeface="Trebuchet MS"/>
                        </a:rPr>
                        <a:t>P</a:t>
                      </a:r>
                      <a:endParaRPr lang="en-US" sz="110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5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87363"/>
          </a:xfrm>
        </p:spPr>
        <p:txBody>
          <a:bodyPr/>
          <a:lstStyle/>
          <a:p>
            <a:r>
              <a:rPr lang="en-CA" sz="3200" smtClean="0"/>
              <a:t>Site Commissioning</a:t>
            </a:r>
            <a:endParaRPr lang="en-US" sz="3200" smtClean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381000" y="762000"/>
            <a:ext cx="8382000" cy="58674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buFont typeface="Arial" charset="0"/>
              <a:buNone/>
            </a:pPr>
            <a:endParaRPr lang="en-US" sz="2200" smtClean="0"/>
          </a:p>
          <a:p>
            <a:pPr>
              <a:lnSpc>
                <a:spcPct val="80000"/>
              </a:lnSpc>
            </a:pPr>
            <a:r>
              <a:rPr lang="en-CA" sz="2200" b="1" smtClean="0"/>
              <a:t>Expected status on commissioning:</a:t>
            </a:r>
            <a:endParaRPr lang="en-US" sz="2200" smtClean="0"/>
          </a:p>
          <a:p>
            <a:pPr lvl="1">
              <a:lnSpc>
                <a:spcPct val="80000"/>
              </a:lnSpc>
            </a:pPr>
            <a:r>
              <a:rPr lang="en-CA" sz="2000" smtClean="0"/>
              <a:t>References (where applicable): </a:t>
            </a:r>
            <a:endParaRPr lang="en-US" sz="2000" smtClean="0"/>
          </a:p>
          <a:p>
            <a:pPr lvl="2">
              <a:lnSpc>
                <a:spcPct val="80000"/>
              </a:lnSpc>
            </a:pPr>
            <a:r>
              <a:rPr lang="en-CA" sz="1700" smtClean="0">
                <a:solidFill>
                  <a:srgbClr val="376092"/>
                </a:solidFill>
              </a:rPr>
              <a:t>R2: installed, NCAR heating has to be mounted, field test has to be performed</a:t>
            </a:r>
            <a:endParaRPr lang="en-US" sz="1700" smtClean="0">
              <a:solidFill>
                <a:srgbClr val="376092"/>
              </a:solidFill>
            </a:endParaRPr>
          </a:p>
          <a:p>
            <a:pPr lvl="2">
              <a:lnSpc>
                <a:spcPct val="80000"/>
              </a:lnSpc>
            </a:pPr>
            <a:r>
              <a:rPr lang="en-CA" sz="1700" smtClean="0">
                <a:solidFill>
                  <a:srgbClr val="376092"/>
                </a:solidFill>
              </a:rPr>
              <a:t>R3: Geonor with Alter installed, Geonor without shield has to be installed, NCAR heating on both has to be mounted, field test has to be performed</a:t>
            </a:r>
            <a:endParaRPr lang="en-US" sz="1700" smtClean="0">
              <a:solidFill>
                <a:srgbClr val="376092"/>
              </a:solidFill>
            </a:endParaRPr>
          </a:p>
          <a:p>
            <a:pPr lvl="1">
              <a:lnSpc>
                <a:spcPct val="80000"/>
              </a:lnSpc>
            </a:pPr>
            <a:r>
              <a:rPr lang="en-CA" sz="2000" smtClean="0"/>
              <a:t>Capacitive prec-sensor </a:t>
            </a:r>
            <a:r>
              <a:rPr lang="en-CA" sz="1800" smtClean="0"/>
              <a:t>has to be installed, optical already available</a:t>
            </a:r>
            <a:endParaRPr lang="en-US" sz="2000" smtClean="0"/>
          </a:p>
          <a:p>
            <a:pPr lvl="1">
              <a:lnSpc>
                <a:spcPct val="80000"/>
              </a:lnSpc>
            </a:pPr>
            <a:r>
              <a:rPr lang="en-CA" sz="2000" smtClean="0"/>
              <a:t>Instruments under test: </a:t>
            </a:r>
            <a:endParaRPr lang="en-US" sz="2000" smtClean="0"/>
          </a:p>
          <a:p>
            <a:pPr lvl="2">
              <a:lnSpc>
                <a:spcPct val="80000"/>
              </a:lnSpc>
            </a:pPr>
            <a:r>
              <a:rPr lang="en-CA" sz="1700" smtClean="0"/>
              <a:t>Provided by the host: </a:t>
            </a:r>
            <a:endParaRPr lang="en-US" sz="1700" smtClean="0"/>
          </a:p>
          <a:p>
            <a:pPr lvl="3">
              <a:lnSpc>
                <a:spcPct val="80000"/>
              </a:lnSpc>
            </a:pPr>
            <a:r>
              <a:rPr lang="en-CA" sz="1500" smtClean="0">
                <a:solidFill>
                  <a:srgbClr val="376092"/>
                </a:solidFill>
              </a:rPr>
              <a:t>Geonor installed, field test has to be performed</a:t>
            </a:r>
            <a:endParaRPr lang="en-US" sz="1500" smtClean="0">
              <a:solidFill>
                <a:srgbClr val="376092"/>
              </a:solidFill>
            </a:endParaRPr>
          </a:p>
          <a:p>
            <a:pPr lvl="3">
              <a:lnSpc>
                <a:spcPct val="80000"/>
              </a:lnSpc>
            </a:pPr>
            <a:r>
              <a:rPr lang="en-CA" sz="1500" smtClean="0">
                <a:solidFill>
                  <a:srgbClr val="376092"/>
                </a:solidFill>
              </a:rPr>
              <a:t>Pluvio 2, field test has to be performed</a:t>
            </a:r>
            <a:endParaRPr lang="en-US" sz="1500" smtClean="0">
              <a:solidFill>
                <a:srgbClr val="376092"/>
              </a:solidFill>
            </a:endParaRPr>
          </a:p>
          <a:p>
            <a:pPr lvl="2">
              <a:lnSpc>
                <a:spcPct val="80000"/>
              </a:lnSpc>
            </a:pPr>
            <a:r>
              <a:rPr lang="en-CA" sz="1700" smtClean="0"/>
              <a:t>From Instrument Providers:</a:t>
            </a:r>
            <a:endParaRPr lang="en-US" sz="1700" smtClean="0"/>
          </a:p>
          <a:p>
            <a:pPr lvl="3">
              <a:lnSpc>
                <a:spcPct val="80000"/>
              </a:lnSpc>
            </a:pPr>
            <a:r>
              <a:rPr lang="en-CA" sz="1500" smtClean="0">
                <a:solidFill>
                  <a:srgbClr val="376092"/>
                </a:solidFill>
              </a:rPr>
              <a:t>PWS100: delivered and tested, needs to be installed</a:t>
            </a:r>
            <a:endParaRPr lang="en-US" sz="1500" smtClean="0">
              <a:solidFill>
                <a:srgbClr val="376092"/>
              </a:solidFill>
            </a:endParaRPr>
          </a:p>
          <a:p>
            <a:pPr lvl="3">
              <a:lnSpc>
                <a:spcPct val="80000"/>
              </a:lnSpc>
            </a:pPr>
            <a:r>
              <a:rPr lang="en-CA" sz="1500" smtClean="0">
                <a:solidFill>
                  <a:srgbClr val="376092"/>
                </a:solidFill>
              </a:rPr>
              <a:t>TrWS204: TrWS</a:t>
            </a:r>
            <a:r>
              <a:rPr lang="en-CA" sz="1500" b="1" smtClean="0">
                <a:solidFill>
                  <a:srgbClr val="376092"/>
                </a:solidFill>
              </a:rPr>
              <a:t>404 </a:t>
            </a:r>
            <a:r>
              <a:rPr lang="en-CA" sz="1500" smtClean="0">
                <a:solidFill>
                  <a:srgbClr val="376092"/>
                </a:solidFill>
              </a:rPr>
              <a:t>delivered 8th of October</a:t>
            </a:r>
          </a:p>
          <a:p>
            <a:pPr lvl="2">
              <a:lnSpc>
                <a:spcPct val="80000"/>
              </a:lnSpc>
            </a:pPr>
            <a:r>
              <a:rPr lang="en-CA" sz="1800" smtClean="0"/>
              <a:t>Instruments for Ancillary Measurements: </a:t>
            </a:r>
            <a:endParaRPr lang="en-US" sz="1800" smtClean="0"/>
          </a:p>
          <a:p>
            <a:pPr lvl="3">
              <a:lnSpc>
                <a:spcPct val="80000"/>
              </a:lnSpc>
            </a:pPr>
            <a:r>
              <a:rPr lang="en-CA" sz="1500" smtClean="0">
                <a:solidFill>
                  <a:srgbClr val="376092"/>
                </a:solidFill>
              </a:rPr>
              <a:t>Wind 10 m and gauge height, Humidity, Temperature: installed</a:t>
            </a:r>
            <a:endParaRPr lang="en-US" sz="1500" smtClean="0">
              <a:solidFill>
                <a:srgbClr val="376092"/>
              </a:solidFill>
            </a:endParaRPr>
          </a:p>
          <a:p>
            <a:pPr lvl="3">
              <a:lnSpc>
                <a:spcPct val="80000"/>
              </a:lnSpc>
            </a:pPr>
            <a:r>
              <a:rPr lang="en-CA" sz="1500" smtClean="0">
                <a:solidFill>
                  <a:srgbClr val="376092"/>
                </a:solidFill>
              </a:rPr>
              <a:t>Several present weather sensors/disdrometers: re-install (new localization)</a:t>
            </a:r>
            <a:endParaRPr lang="en-US" sz="1500" smtClean="0">
              <a:solidFill>
                <a:srgbClr val="376092"/>
              </a:solidFill>
            </a:endParaRPr>
          </a:p>
          <a:p>
            <a:pPr lvl="3">
              <a:lnSpc>
                <a:spcPct val="80000"/>
              </a:lnSpc>
            </a:pPr>
            <a:r>
              <a:rPr lang="en-CA" sz="1500" smtClean="0">
                <a:solidFill>
                  <a:srgbClr val="376092"/>
                </a:solidFill>
              </a:rPr>
              <a:t>Snow depth: to be exchanged</a:t>
            </a:r>
            <a:endParaRPr lang="en-US" sz="1500" smtClean="0">
              <a:solidFill>
                <a:srgbClr val="376092"/>
              </a:solidFill>
            </a:endParaRPr>
          </a:p>
          <a:p>
            <a:pPr lvl="3">
              <a:lnSpc>
                <a:spcPct val="80000"/>
              </a:lnSpc>
            </a:pPr>
            <a:r>
              <a:rPr lang="en-CA" sz="1500" smtClean="0">
                <a:solidFill>
                  <a:srgbClr val="376092"/>
                </a:solidFill>
              </a:rPr>
              <a:t>Radiation, 3D wind: has to be installed (might be delayed)</a:t>
            </a:r>
            <a:endParaRPr lang="en-US" sz="1500" smtClean="0">
              <a:solidFill>
                <a:srgbClr val="376092"/>
              </a:solidFill>
            </a:endParaRPr>
          </a:p>
          <a:p>
            <a:pPr lvl="3">
              <a:lnSpc>
                <a:spcPct val="80000"/>
              </a:lnSpc>
            </a:pPr>
            <a:r>
              <a:rPr lang="en-CA" sz="1500" smtClean="0">
                <a:solidFill>
                  <a:srgbClr val="376092"/>
                </a:solidFill>
              </a:rPr>
              <a:t>Camera, air pressure: has to be installed</a:t>
            </a:r>
            <a:endParaRPr lang="en-US" sz="1500" smtClean="0">
              <a:solidFill>
                <a:srgbClr val="376092"/>
              </a:solidFill>
            </a:endParaRPr>
          </a:p>
          <a:p>
            <a:pPr>
              <a:lnSpc>
                <a:spcPct val="80000"/>
              </a:lnSpc>
              <a:buFont typeface="Arial" charset="0"/>
              <a:buNone/>
            </a:pPr>
            <a:endParaRPr lang="en-US" sz="2500" smtClean="0"/>
          </a:p>
          <a:p>
            <a:pPr>
              <a:lnSpc>
                <a:spcPct val="80000"/>
              </a:lnSpc>
            </a:pPr>
            <a:endParaRPr lang="en-US" sz="1000" smtClean="0"/>
          </a:p>
          <a:p>
            <a:pPr>
              <a:lnSpc>
                <a:spcPct val="80000"/>
              </a:lnSpc>
            </a:pPr>
            <a:endParaRPr lang="en-US" sz="220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z="3200" dirty="0" smtClean="0"/>
              <a:t>Site Updates</a:t>
            </a:r>
            <a:endParaRPr lang="en-US" sz="32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40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CA" dirty="0" smtClean="0"/>
              <a:t> </a:t>
            </a:r>
            <a:r>
              <a:rPr lang="en-CA" b="1" dirty="0" smtClean="0"/>
              <a:t>Anticipated date of commissioning</a:t>
            </a:r>
            <a:r>
              <a:rPr lang="en-CA" b="1" dirty="0" smtClean="0">
                <a:solidFill>
                  <a:schemeClr val="accent1">
                    <a:lumMod val="75000"/>
                  </a:schemeClr>
                </a:solidFill>
              </a:rPr>
              <a:t>: 15.12.2012 –</a:t>
            </a:r>
            <a:r>
              <a:rPr lang="en-CA" dirty="0" smtClean="0">
                <a:solidFill>
                  <a:schemeClr val="accent1">
                    <a:lumMod val="75000"/>
                  </a:schemeClr>
                </a:solidFill>
              </a:rPr>
              <a:t>estimated, a more accurate date depends on the re-configuration of the logger system (under preparation)</a:t>
            </a:r>
            <a:endParaRPr lang="en-US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CA" b="1" dirty="0" smtClean="0"/>
              <a:t>Expected status on Nov 15</a:t>
            </a:r>
            <a:r>
              <a:rPr lang="en-CA" b="1" baseline="30000" dirty="0" smtClean="0"/>
              <a:t>th</a:t>
            </a:r>
            <a:r>
              <a:rPr lang="en-CA" sz="3600" dirty="0" smtClean="0"/>
              <a:t>: </a:t>
            </a:r>
            <a:r>
              <a:rPr lang="en-CA" sz="3600" dirty="0" smtClean="0">
                <a:solidFill>
                  <a:schemeClr val="accent1">
                    <a:lumMod val="75000"/>
                  </a:schemeClr>
                </a:solidFill>
              </a:rPr>
              <a:t>not finished</a:t>
            </a:r>
            <a:endParaRPr lang="en-US" sz="36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CA" b="1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CA" b="1" dirty="0" smtClean="0"/>
              <a:t>Data archive;</a:t>
            </a:r>
            <a:endParaRPr lang="en-US" dirty="0" smtClean="0"/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CA" dirty="0" smtClean="0">
                <a:solidFill>
                  <a:schemeClr val="accent1">
                    <a:lumMod val="75000"/>
                  </a:schemeClr>
                </a:solidFill>
              </a:rPr>
              <a:t>Data archive is existing, data flow into data archive needs to be realized; local backup server needs to be realized</a:t>
            </a:r>
            <a:endParaRPr lang="en-US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CA" dirty="0" smtClean="0">
                <a:solidFill>
                  <a:schemeClr val="accent1">
                    <a:lumMod val="75000"/>
                  </a:schemeClr>
                </a:solidFill>
              </a:rPr>
              <a:t>Frequency of data transmission from the site to an archive (if any): hourly</a:t>
            </a:r>
            <a:endParaRPr lang="en-US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CA" b="1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CA" b="1" dirty="0" smtClean="0"/>
              <a:t>Have you sent data to NCAR for pre-SPICE</a:t>
            </a:r>
            <a:r>
              <a:rPr lang="en-CA" dirty="0" smtClean="0"/>
              <a:t>? </a:t>
            </a:r>
            <a:r>
              <a:rPr lang="en-CA" dirty="0" smtClean="0">
                <a:solidFill>
                  <a:schemeClr val="accent1">
                    <a:lumMod val="75000"/>
                  </a:schemeClr>
                </a:solidFill>
              </a:rPr>
              <a:t>NO</a:t>
            </a:r>
            <a:r>
              <a:rPr lang="en-CA" dirty="0" smtClean="0"/>
              <a:t> </a:t>
            </a:r>
            <a:endParaRPr lang="en-US" dirty="0" smtClean="0"/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CA" dirty="0" smtClean="0"/>
              <a:t>Do you have to change data format for transfer to NCAR: </a:t>
            </a:r>
            <a:r>
              <a:rPr lang="en-CA" dirty="0" smtClean="0">
                <a:solidFill>
                  <a:schemeClr val="accent1">
                    <a:lumMod val="75000"/>
                  </a:schemeClr>
                </a:solidFill>
              </a:rPr>
              <a:t>YES</a:t>
            </a:r>
            <a:endParaRPr lang="en-US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CA" dirty="0" smtClean="0"/>
              <a:t>How difficult is the process? </a:t>
            </a:r>
            <a:r>
              <a:rPr lang="en-CA" dirty="0" smtClean="0">
                <a:solidFill>
                  <a:schemeClr val="accent1">
                    <a:lumMod val="75000"/>
                  </a:schemeClr>
                </a:solidFill>
              </a:rPr>
              <a:t>Not difficult, but probably time consuming to write format conversion plus script to transfer data  </a:t>
            </a:r>
            <a:endParaRPr lang="en-US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CA" dirty="0" smtClean="0"/>
              <a:t>Any risks if format is changed:  </a:t>
            </a:r>
            <a:r>
              <a:rPr lang="en-CA" dirty="0" smtClean="0">
                <a:solidFill>
                  <a:schemeClr val="accent1">
                    <a:lumMod val="75000"/>
                  </a:schemeClr>
                </a:solidFill>
              </a:rPr>
              <a:t>new script necessary, risk is that no resources are available to do the changes immediately </a:t>
            </a:r>
            <a:endParaRPr lang="en-US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CA" dirty="0" smtClean="0"/>
              <a:t>Which is the reasonable frequency of data transfer to NCAR/SPICE archive to be expected during the experiment: </a:t>
            </a:r>
            <a:r>
              <a:rPr lang="en-CA" dirty="0" smtClean="0">
                <a:solidFill>
                  <a:schemeClr val="accent1">
                    <a:lumMod val="75000"/>
                  </a:schemeClr>
                </a:solidFill>
              </a:rPr>
              <a:t>once a week, maybe daily</a:t>
            </a:r>
            <a:endParaRPr lang="en-US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CA" b="1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CA" b="1" dirty="0" smtClean="0"/>
              <a:t>Additional Information:</a:t>
            </a:r>
            <a:endParaRPr lang="en-US" dirty="0" smtClean="0"/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CA" dirty="0" smtClean="0">
                <a:solidFill>
                  <a:schemeClr val="accent1">
                    <a:lumMod val="75000"/>
                  </a:schemeClr>
                </a:solidFill>
              </a:rPr>
              <a:t>Due to the extension necessary for the SPICE project and the national avalanche project, we have to change(extend) the data collection system. 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CA" dirty="0" smtClean="0">
                <a:solidFill>
                  <a:schemeClr val="accent1">
                    <a:lumMod val="75000"/>
                  </a:schemeClr>
                </a:solidFill>
              </a:rPr>
              <a:t>Currently the new loggers (2-3 </a:t>
            </a:r>
            <a:r>
              <a:rPr lang="en-CA" dirty="0" err="1" smtClean="0">
                <a:solidFill>
                  <a:schemeClr val="accent1">
                    <a:lumMod val="75000"/>
                  </a:schemeClr>
                </a:solidFill>
              </a:rPr>
              <a:t>Scanmatic</a:t>
            </a:r>
            <a:r>
              <a:rPr lang="en-CA" dirty="0" smtClean="0">
                <a:solidFill>
                  <a:schemeClr val="accent1">
                    <a:lumMod val="75000"/>
                  </a:schemeClr>
                </a:solidFill>
              </a:rPr>
              <a:t> loggers) are under configuration and we are waiting for a reliable delivery date from the logger-company. Further activities at the site has to be scheduled depending on that process.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CA" dirty="0" smtClean="0">
                <a:solidFill>
                  <a:schemeClr val="accent1">
                    <a:lumMod val="75000"/>
                  </a:schemeClr>
                </a:solidFill>
              </a:rPr>
              <a:t> I am expecting a delayed start of the measurement season in winter 2012/2013.</a:t>
            </a:r>
            <a:endParaRPr lang="en-US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69</TotalTime>
  <Words>498</Words>
  <Application>Microsoft Office PowerPoint</Application>
  <PresentationFormat>On-screen Show (4:3)</PresentationFormat>
  <Paragraphs>153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Blank</vt:lpstr>
      <vt:lpstr>WMO SPICE Haukeliseter (Norway)</vt:lpstr>
      <vt:lpstr>Slide 2</vt:lpstr>
      <vt:lpstr>Haukeliseter: Data Flow</vt:lpstr>
      <vt:lpstr>Haukeliseter: References</vt:lpstr>
      <vt:lpstr>Instruments proposed by the Host</vt:lpstr>
      <vt:lpstr>Haukeliseter: Ancillary measurements </vt:lpstr>
      <vt:lpstr>Site Commissioning</vt:lpstr>
      <vt:lpstr>Site Updates</vt:lpstr>
    </vt:vector>
  </TitlesOfParts>
  <Company>Environment Canada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WMO SPICE Haukeliseter (Norway)</dc:title>
  <dc:creator>rodican</dc:creator>
  <cp:lastModifiedBy>rodican</cp:lastModifiedBy>
  <cp:revision>9</cp:revision>
  <dcterms:created xsi:type="dcterms:W3CDTF">2012-10-10T02:12:52Z</dcterms:created>
  <dcterms:modified xsi:type="dcterms:W3CDTF">2012-10-11T17:14:35Z</dcterms:modified>
</cp:coreProperties>
</file>