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6" r:id="rId6"/>
    <p:sldId id="265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1A98DA-B241-234D-9CE8-73D6AE301C76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1689C8F-4B07-2548-B640-9DF8420C3691}">
      <dgm:prSet phldrT="[Texto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Instruments</a:t>
          </a:r>
        </a:p>
      </dgm:t>
    </dgm:pt>
    <dgm:pt modelId="{7874ECDC-EC11-4F4E-A8D0-DCF3A1C4B115}" type="parTrans" cxnId="{4CDEE2C8-66BF-3D49-9A13-703590442D13}">
      <dgm:prSet/>
      <dgm:spPr/>
      <dgm:t>
        <a:bodyPr/>
        <a:lstStyle/>
        <a:p>
          <a:endParaRPr lang="es-ES"/>
        </a:p>
      </dgm:t>
    </dgm:pt>
    <dgm:pt modelId="{253D6557-B054-0141-A407-72910F592952}" type="sibTrans" cxnId="{4CDEE2C8-66BF-3D49-9A13-703590442D13}">
      <dgm:prSet/>
      <dgm:spPr/>
      <dgm:t>
        <a:bodyPr/>
        <a:lstStyle/>
        <a:p>
          <a:endParaRPr lang="es-ES"/>
        </a:p>
      </dgm:t>
    </dgm:pt>
    <dgm:pt modelId="{282EEF10-C84A-A447-8E10-D6F15A0E9660}">
      <dgm:prSet phldrT="[Texto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Datalogger</a:t>
          </a:r>
        </a:p>
      </dgm:t>
    </dgm:pt>
    <dgm:pt modelId="{28709BCB-148B-0049-9AEA-697543977D85}" type="parTrans" cxnId="{B8332103-3000-FA46-A6D9-214741A31B45}">
      <dgm:prSet/>
      <dgm:spPr/>
      <dgm:t>
        <a:bodyPr/>
        <a:lstStyle/>
        <a:p>
          <a:endParaRPr lang="es-ES"/>
        </a:p>
      </dgm:t>
    </dgm:pt>
    <dgm:pt modelId="{457F329F-DB28-6842-9703-DBF3B1240D2B}" type="sibTrans" cxnId="{B8332103-3000-FA46-A6D9-214741A31B45}">
      <dgm:prSet/>
      <dgm:spPr/>
      <dgm:t>
        <a:bodyPr/>
        <a:lstStyle/>
        <a:p>
          <a:endParaRPr lang="es-ES"/>
        </a:p>
      </dgm:t>
    </dgm:pt>
    <dgm:pt modelId="{90D85E75-145A-3046-8A30-F1ACE9E13F6E}">
      <dgm:prSet phldrT="[Texto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Radio/</a:t>
          </a:r>
          <a:r>
            <a:rPr lang="pl-PL" dirty="0" smtClean="0">
              <a:solidFill>
                <a:schemeClr val="tx1"/>
              </a:solidFill>
            </a:rPr>
            <a:t>GPRS</a:t>
          </a:r>
          <a:r>
            <a:rPr lang="es-ES" dirty="0" smtClean="0">
              <a:solidFill>
                <a:schemeClr val="tx1"/>
              </a:solidFill>
            </a:rPr>
            <a:t> </a:t>
          </a:r>
          <a:r>
            <a:rPr lang="es-ES" dirty="0">
              <a:solidFill>
                <a:schemeClr val="tx1"/>
              </a:solidFill>
            </a:rPr>
            <a:t>link to </a:t>
          </a:r>
          <a:r>
            <a:rPr lang="es-ES" dirty="0" smtClean="0">
              <a:solidFill>
                <a:schemeClr val="tx1"/>
              </a:solidFill>
            </a:rPr>
            <a:t>server</a:t>
          </a:r>
          <a:endParaRPr lang="es-ES" dirty="0">
            <a:solidFill>
              <a:schemeClr val="tx1"/>
            </a:solidFill>
          </a:endParaRPr>
        </a:p>
      </dgm:t>
    </dgm:pt>
    <dgm:pt modelId="{9F7338D7-820D-E344-BD44-9DCB37DEFABE}" type="parTrans" cxnId="{3D9DB562-A1F5-5F43-9A31-50E0D38BFD46}">
      <dgm:prSet/>
      <dgm:spPr/>
      <dgm:t>
        <a:bodyPr/>
        <a:lstStyle/>
        <a:p>
          <a:endParaRPr lang="es-ES"/>
        </a:p>
      </dgm:t>
    </dgm:pt>
    <dgm:pt modelId="{26FC6930-E3D1-624D-8701-670410EA6071}" type="sibTrans" cxnId="{3D9DB562-A1F5-5F43-9A31-50E0D38BFD46}">
      <dgm:prSet/>
      <dgm:spPr/>
      <dgm:t>
        <a:bodyPr/>
        <a:lstStyle/>
        <a:p>
          <a:endParaRPr lang="es-ES"/>
        </a:p>
      </dgm:t>
    </dgm:pt>
    <dgm:pt modelId="{808CC790-9E19-514B-B0A9-0AE19D669D80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Push to </a:t>
          </a:r>
          <a:r>
            <a:rPr lang="pl-PL" dirty="0" smtClean="0">
              <a:solidFill>
                <a:schemeClr val="tx1"/>
              </a:solidFill>
            </a:rPr>
            <a:t>ORACLE </a:t>
          </a:r>
          <a:r>
            <a:rPr lang="pl-PL" dirty="0" err="1" smtClean="0">
              <a:solidFill>
                <a:schemeClr val="tx1"/>
              </a:solidFill>
            </a:rPr>
            <a:t>Database</a:t>
          </a:r>
          <a:endParaRPr lang="pl-PL" dirty="0" smtClean="0">
            <a:solidFill>
              <a:schemeClr val="tx1"/>
            </a:solidFill>
          </a:endParaRPr>
        </a:p>
      </dgm:t>
    </dgm:pt>
    <dgm:pt modelId="{8D4713C3-F99C-A040-86EA-A5FD14E903C7}" type="parTrans" cxnId="{5ED866E3-3CFE-C044-BD9F-53236663D165}">
      <dgm:prSet/>
      <dgm:spPr/>
      <dgm:t>
        <a:bodyPr/>
        <a:lstStyle/>
        <a:p>
          <a:endParaRPr lang="es-ES"/>
        </a:p>
      </dgm:t>
    </dgm:pt>
    <dgm:pt modelId="{649DA1B3-90E0-D341-9099-F5FB5118877A}" type="sibTrans" cxnId="{5ED866E3-3CFE-C044-BD9F-53236663D165}">
      <dgm:prSet/>
      <dgm:spPr/>
      <dgm:t>
        <a:bodyPr/>
        <a:lstStyle/>
        <a:p>
          <a:endParaRPr lang="es-ES"/>
        </a:p>
      </dgm:t>
    </dgm:pt>
    <dgm:pt modelId="{99B00105-9EAE-8B44-9538-B2F5AD4F725A}" type="pres">
      <dgm:prSet presAssocID="{031A98DA-B241-234D-9CE8-73D6AE301C7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48E1F5-4BFD-604F-B490-56CDDB48E940}" type="pres">
      <dgm:prSet presAssocID="{C1689C8F-4B07-2548-B640-9DF8420C36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14E818-E554-1B43-BF91-F3E2595938B3}" type="pres">
      <dgm:prSet presAssocID="{253D6557-B054-0141-A407-72910F592952}" presName="sibTrans" presStyleLbl="sibTrans2D1" presStyleIdx="0" presStyleCnt="3"/>
      <dgm:spPr/>
      <dgm:t>
        <a:bodyPr/>
        <a:lstStyle/>
        <a:p>
          <a:endParaRPr lang="en-US"/>
        </a:p>
      </dgm:t>
    </dgm:pt>
    <dgm:pt modelId="{0DB3BC5E-8A68-FF48-9A02-4A56CBE66FE7}" type="pres">
      <dgm:prSet presAssocID="{253D6557-B054-0141-A407-72910F592952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2E1CB95D-635F-B84F-B216-12E3B733ADF3}" type="pres">
      <dgm:prSet presAssocID="{282EEF10-C84A-A447-8E10-D6F15A0E966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065FD2-11E2-0140-95F1-F7902459C7BB}" type="pres">
      <dgm:prSet presAssocID="{457F329F-DB28-6842-9703-DBF3B1240D2B}" presName="sibTrans" presStyleLbl="sibTrans2D1" presStyleIdx="1" presStyleCnt="3"/>
      <dgm:spPr/>
      <dgm:t>
        <a:bodyPr/>
        <a:lstStyle/>
        <a:p>
          <a:endParaRPr lang="en-US"/>
        </a:p>
      </dgm:t>
    </dgm:pt>
    <dgm:pt modelId="{23A18A80-570D-E64F-ABEA-E277F4FF0294}" type="pres">
      <dgm:prSet presAssocID="{457F329F-DB28-6842-9703-DBF3B1240D2B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676AA0F9-A6F5-F649-B9D6-D2B646BD4489}" type="pres">
      <dgm:prSet presAssocID="{90D85E75-145A-3046-8A30-F1ACE9E13F6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D98945D-6C68-AB47-BDCE-1410AFD68DE7}" type="pres">
      <dgm:prSet presAssocID="{26FC6930-E3D1-624D-8701-670410EA6071}" presName="sibTrans" presStyleLbl="sibTrans2D1" presStyleIdx="2" presStyleCnt="3"/>
      <dgm:spPr/>
      <dgm:t>
        <a:bodyPr/>
        <a:lstStyle/>
        <a:p>
          <a:endParaRPr lang="en-US"/>
        </a:p>
      </dgm:t>
    </dgm:pt>
    <dgm:pt modelId="{9605F845-D83B-574F-AA84-A34DA5D23240}" type="pres">
      <dgm:prSet presAssocID="{26FC6930-E3D1-624D-8701-670410EA6071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15DB9B50-B2A3-F44E-9CFF-A65D429B5765}" type="pres">
      <dgm:prSet presAssocID="{808CC790-9E19-514B-B0A9-0AE19D669D80}" presName="node" presStyleLbl="node1" presStyleIdx="3" presStyleCnt="4" custLinFactNeighborX="10888" custLinFactNeighborY="274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48A382B-431C-429B-8588-257B1CB13065}" type="presOf" srcId="{253D6557-B054-0141-A407-72910F592952}" destId="{9C14E818-E554-1B43-BF91-F3E2595938B3}" srcOrd="0" destOrd="0" presId="urn:microsoft.com/office/officeart/2005/8/layout/process1"/>
    <dgm:cxn modelId="{676F02E8-C0AA-441C-B724-C4284C6F1EE5}" type="presOf" srcId="{26FC6930-E3D1-624D-8701-670410EA6071}" destId="{9605F845-D83B-574F-AA84-A34DA5D23240}" srcOrd="1" destOrd="0" presId="urn:microsoft.com/office/officeart/2005/8/layout/process1"/>
    <dgm:cxn modelId="{4CDEE2C8-66BF-3D49-9A13-703590442D13}" srcId="{031A98DA-B241-234D-9CE8-73D6AE301C76}" destId="{C1689C8F-4B07-2548-B640-9DF8420C3691}" srcOrd="0" destOrd="0" parTransId="{7874ECDC-EC11-4F4E-A8D0-DCF3A1C4B115}" sibTransId="{253D6557-B054-0141-A407-72910F592952}"/>
    <dgm:cxn modelId="{6A0BC578-6A9B-423E-A313-12F59D44BAF3}" type="presOf" srcId="{26FC6930-E3D1-624D-8701-670410EA6071}" destId="{3D98945D-6C68-AB47-BDCE-1410AFD68DE7}" srcOrd="0" destOrd="0" presId="urn:microsoft.com/office/officeart/2005/8/layout/process1"/>
    <dgm:cxn modelId="{BD1B5CD3-F2B5-41CA-9BF0-6BC84455AE76}" type="presOf" srcId="{808CC790-9E19-514B-B0A9-0AE19D669D80}" destId="{15DB9B50-B2A3-F44E-9CFF-A65D429B5765}" srcOrd="0" destOrd="0" presId="urn:microsoft.com/office/officeart/2005/8/layout/process1"/>
    <dgm:cxn modelId="{D9C4B74D-DDE2-4A0E-8716-BED0E534AC72}" type="presOf" srcId="{457F329F-DB28-6842-9703-DBF3B1240D2B}" destId="{A6065FD2-11E2-0140-95F1-F7902459C7BB}" srcOrd="0" destOrd="0" presId="urn:microsoft.com/office/officeart/2005/8/layout/process1"/>
    <dgm:cxn modelId="{3D9DB562-A1F5-5F43-9A31-50E0D38BFD46}" srcId="{031A98DA-B241-234D-9CE8-73D6AE301C76}" destId="{90D85E75-145A-3046-8A30-F1ACE9E13F6E}" srcOrd="2" destOrd="0" parTransId="{9F7338D7-820D-E344-BD44-9DCB37DEFABE}" sibTransId="{26FC6930-E3D1-624D-8701-670410EA6071}"/>
    <dgm:cxn modelId="{B8332103-3000-FA46-A6D9-214741A31B45}" srcId="{031A98DA-B241-234D-9CE8-73D6AE301C76}" destId="{282EEF10-C84A-A447-8E10-D6F15A0E9660}" srcOrd="1" destOrd="0" parTransId="{28709BCB-148B-0049-9AEA-697543977D85}" sibTransId="{457F329F-DB28-6842-9703-DBF3B1240D2B}"/>
    <dgm:cxn modelId="{64D25B80-6A37-434B-BD93-2A023B86229B}" type="presOf" srcId="{C1689C8F-4B07-2548-B640-9DF8420C3691}" destId="{1448E1F5-4BFD-604F-B490-56CDDB48E940}" srcOrd="0" destOrd="0" presId="urn:microsoft.com/office/officeart/2005/8/layout/process1"/>
    <dgm:cxn modelId="{5F0BBE38-BF65-41F7-A2AC-95454B25876F}" type="presOf" srcId="{282EEF10-C84A-A447-8E10-D6F15A0E9660}" destId="{2E1CB95D-635F-B84F-B216-12E3B733ADF3}" srcOrd="0" destOrd="0" presId="urn:microsoft.com/office/officeart/2005/8/layout/process1"/>
    <dgm:cxn modelId="{CD31021C-DC14-44AF-84D3-1CBFF1D4258A}" type="presOf" srcId="{031A98DA-B241-234D-9CE8-73D6AE301C76}" destId="{99B00105-9EAE-8B44-9538-B2F5AD4F725A}" srcOrd="0" destOrd="0" presId="urn:microsoft.com/office/officeart/2005/8/layout/process1"/>
    <dgm:cxn modelId="{A2C78199-CBEF-432B-8E03-129AF4750FA5}" type="presOf" srcId="{457F329F-DB28-6842-9703-DBF3B1240D2B}" destId="{23A18A80-570D-E64F-ABEA-E277F4FF0294}" srcOrd="1" destOrd="0" presId="urn:microsoft.com/office/officeart/2005/8/layout/process1"/>
    <dgm:cxn modelId="{F7EB32FA-F823-4321-90B0-493BB11FA801}" type="presOf" srcId="{90D85E75-145A-3046-8A30-F1ACE9E13F6E}" destId="{676AA0F9-A6F5-F649-B9D6-D2B646BD4489}" srcOrd="0" destOrd="0" presId="urn:microsoft.com/office/officeart/2005/8/layout/process1"/>
    <dgm:cxn modelId="{5ED866E3-3CFE-C044-BD9F-53236663D165}" srcId="{031A98DA-B241-234D-9CE8-73D6AE301C76}" destId="{808CC790-9E19-514B-B0A9-0AE19D669D80}" srcOrd="3" destOrd="0" parTransId="{8D4713C3-F99C-A040-86EA-A5FD14E903C7}" sibTransId="{649DA1B3-90E0-D341-9099-F5FB5118877A}"/>
    <dgm:cxn modelId="{F00C1406-E6CB-4259-98B0-A3534144FF0D}" type="presOf" srcId="{253D6557-B054-0141-A407-72910F592952}" destId="{0DB3BC5E-8A68-FF48-9A02-4A56CBE66FE7}" srcOrd="1" destOrd="0" presId="urn:microsoft.com/office/officeart/2005/8/layout/process1"/>
    <dgm:cxn modelId="{480C8418-6C5E-4E79-98E0-27EECAA95847}" type="presParOf" srcId="{99B00105-9EAE-8B44-9538-B2F5AD4F725A}" destId="{1448E1F5-4BFD-604F-B490-56CDDB48E940}" srcOrd="0" destOrd="0" presId="urn:microsoft.com/office/officeart/2005/8/layout/process1"/>
    <dgm:cxn modelId="{CF9149CF-8904-4699-AF8D-545C7D40319F}" type="presParOf" srcId="{99B00105-9EAE-8B44-9538-B2F5AD4F725A}" destId="{9C14E818-E554-1B43-BF91-F3E2595938B3}" srcOrd="1" destOrd="0" presId="urn:microsoft.com/office/officeart/2005/8/layout/process1"/>
    <dgm:cxn modelId="{7B13AD08-8DC2-44AD-92DD-B86B6BC74778}" type="presParOf" srcId="{9C14E818-E554-1B43-BF91-F3E2595938B3}" destId="{0DB3BC5E-8A68-FF48-9A02-4A56CBE66FE7}" srcOrd="0" destOrd="0" presId="urn:microsoft.com/office/officeart/2005/8/layout/process1"/>
    <dgm:cxn modelId="{E07783FF-A395-46EB-AD58-E1B564DD4A01}" type="presParOf" srcId="{99B00105-9EAE-8B44-9538-B2F5AD4F725A}" destId="{2E1CB95D-635F-B84F-B216-12E3B733ADF3}" srcOrd="2" destOrd="0" presId="urn:microsoft.com/office/officeart/2005/8/layout/process1"/>
    <dgm:cxn modelId="{E216688F-2845-4646-BDFE-81B17E32785C}" type="presParOf" srcId="{99B00105-9EAE-8B44-9538-B2F5AD4F725A}" destId="{A6065FD2-11E2-0140-95F1-F7902459C7BB}" srcOrd="3" destOrd="0" presId="urn:microsoft.com/office/officeart/2005/8/layout/process1"/>
    <dgm:cxn modelId="{A984F462-F949-4A1F-A9BB-ACE2564E3D9E}" type="presParOf" srcId="{A6065FD2-11E2-0140-95F1-F7902459C7BB}" destId="{23A18A80-570D-E64F-ABEA-E277F4FF0294}" srcOrd="0" destOrd="0" presId="urn:microsoft.com/office/officeart/2005/8/layout/process1"/>
    <dgm:cxn modelId="{59ABEB50-6CE7-44EE-B6AA-4BDBD1AE3D57}" type="presParOf" srcId="{99B00105-9EAE-8B44-9538-B2F5AD4F725A}" destId="{676AA0F9-A6F5-F649-B9D6-D2B646BD4489}" srcOrd="4" destOrd="0" presId="urn:microsoft.com/office/officeart/2005/8/layout/process1"/>
    <dgm:cxn modelId="{C6F25460-9C28-4BBA-8662-67F21661C92A}" type="presParOf" srcId="{99B00105-9EAE-8B44-9538-B2F5AD4F725A}" destId="{3D98945D-6C68-AB47-BDCE-1410AFD68DE7}" srcOrd="5" destOrd="0" presId="urn:microsoft.com/office/officeart/2005/8/layout/process1"/>
    <dgm:cxn modelId="{8D9EBB87-88C6-4BD5-9D32-D45EBB3C044D}" type="presParOf" srcId="{3D98945D-6C68-AB47-BDCE-1410AFD68DE7}" destId="{9605F845-D83B-574F-AA84-A34DA5D23240}" srcOrd="0" destOrd="0" presId="urn:microsoft.com/office/officeart/2005/8/layout/process1"/>
    <dgm:cxn modelId="{6A91C5D2-5C89-4304-BF1C-2C5C1449530F}" type="presParOf" srcId="{99B00105-9EAE-8B44-9538-B2F5AD4F725A}" destId="{15DB9B50-B2A3-F44E-9CFF-A65D429B5765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48E1F5-4BFD-604F-B490-56CDDB48E940}">
      <dsp:nvSpPr>
        <dsp:cNvPr id="0" name=""/>
        <dsp:cNvSpPr/>
      </dsp:nvSpPr>
      <dsp:spPr>
        <a:xfrm>
          <a:off x="2544" y="193235"/>
          <a:ext cx="1112713" cy="667628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>
              <a:solidFill>
                <a:schemeClr val="tx1"/>
              </a:solidFill>
            </a:rPr>
            <a:t>Instruments</a:t>
          </a:r>
        </a:p>
      </dsp:txBody>
      <dsp:txXfrm>
        <a:off x="2544" y="193235"/>
        <a:ext cx="1112713" cy="667628"/>
      </dsp:txXfrm>
    </dsp:sp>
    <dsp:sp modelId="{9C14E818-E554-1B43-BF91-F3E2595938B3}">
      <dsp:nvSpPr>
        <dsp:cNvPr id="0" name=""/>
        <dsp:cNvSpPr/>
      </dsp:nvSpPr>
      <dsp:spPr>
        <a:xfrm>
          <a:off x="1226529" y="389073"/>
          <a:ext cx="235895" cy="27595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kern="1200"/>
        </a:p>
      </dsp:txBody>
      <dsp:txXfrm>
        <a:off x="1226529" y="389073"/>
        <a:ext cx="235895" cy="275952"/>
      </dsp:txXfrm>
    </dsp:sp>
    <dsp:sp modelId="{2E1CB95D-635F-B84F-B216-12E3B733ADF3}">
      <dsp:nvSpPr>
        <dsp:cNvPr id="0" name=""/>
        <dsp:cNvSpPr/>
      </dsp:nvSpPr>
      <dsp:spPr>
        <a:xfrm>
          <a:off x="1560343" y="193235"/>
          <a:ext cx="1112713" cy="667628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>
              <a:solidFill>
                <a:schemeClr val="tx1"/>
              </a:solidFill>
            </a:rPr>
            <a:t>Datalogger</a:t>
          </a:r>
        </a:p>
      </dsp:txBody>
      <dsp:txXfrm>
        <a:off x="1560343" y="193235"/>
        <a:ext cx="1112713" cy="667628"/>
      </dsp:txXfrm>
    </dsp:sp>
    <dsp:sp modelId="{A6065FD2-11E2-0140-95F1-F7902459C7BB}">
      <dsp:nvSpPr>
        <dsp:cNvPr id="0" name=""/>
        <dsp:cNvSpPr/>
      </dsp:nvSpPr>
      <dsp:spPr>
        <a:xfrm>
          <a:off x="2784328" y="389073"/>
          <a:ext cx="235895" cy="27595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kern="1200"/>
        </a:p>
      </dsp:txBody>
      <dsp:txXfrm>
        <a:off x="2784328" y="389073"/>
        <a:ext cx="235895" cy="275952"/>
      </dsp:txXfrm>
    </dsp:sp>
    <dsp:sp modelId="{676AA0F9-A6F5-F649-B9D6-D2B646BD4489}">
      <dsp:nvSpPr>
        <dsp:cNvPr id="0" name=""/>
        <dsp:cNvSpPr/>
      </dsp:nvSpPr>
      <dsp:spPr>
        <a:xfrm>
          <a:off x="3118142" y="193235"/>
          <a:ext cx="1112713" cy="667628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>
              <a:solidFill>
                <a:schemeClr val="tx1"/>
              </a:solidFill>
            </a:rPr>
            <a:t>Radio/</a:t>
          </a:r>
          <a:r>
            <a:rPr lang="pl-PL" sz="1300" kern="1200" dirty="0" smtClean="0">
              <a:solidFill>
                <a:schemeClr val="tx1"/>
              </a:solidFill>
            </a:rPr>
            <a:t>GPRS</a:t>
          </a:r>
          <a:r>
            <a:rPr lang="es-ES" sz="1300" kern="1200" dirty="0" smtClean="0">
              <a:solidFill>
                <a:schemeClr val="tx1"/>
              </a:solidFill>
            </a:rPr>
            <a:t> </a:t>
          </a:r>
          <a:r>
            <a:rPr lang="es-ES" sz="1300" kern="1200" dirty="0">
              <a:solidFill>
                <a:schemeClr val="tx1"/>
              </a:solidFill>
            </a:rPr>
            <a:t>link to </a:t>
          </a:r>
          <a:r>
            <a:rPr lang="es-ES" sz="1300" kern="1200" dirty="0" smtClean="0">
              <a:solidFill>
                <a:schemeClr val="tx1"/>
              </a:solidFill>
            </a:rPr>
            <a:t>server</a:t>
          </a:r>
          <a:endParaRPr lang="es-ES" sz="1300" kern="1200" dirty="0">
            <a:solidFill>
              <a:schemeClr val="tx1"/>
            </a:solidFill>
          </a:endParaRPr>
        </a:p>
      </dsp:txBody>
      <dsp:txXfrm>
        <a:off x="3118142" y="193235"/>
        <a:ext cx="1112713" cy="667628"/>
      </dsp:txXfrm>
    </dsp:sp>
    <dsp:sp modelId="{3D98945D-6C68-AB47-BDCE-1410AFD68DE7}">
      <dsp:nvSpPr>
        <dsp:cNvPr id="0" name=""/>
        <dsp:cNvSpPr/>
      </dsp:nvSpPr>
      <dsp:spPr>
        <a:xfrm rot="40360">
          <a:off x="4342755" y="398312"/>
          <a:ext cx="237260" cy="27595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kern="1200"/>
        </a:p>
      </dsp:txBody>
      <dsp:txXfrm rot="40360">
        <a:off x="4342755" y="398312"/>
        <a:ext cx="237260" cy="275952"/>
      </dsp:txXfrm>
    </dsp:sp>
    <dsp:sp modelId="{15DB9B50-B2A3-F44E-9CFF-A65D429B5765}">
      <dsp:nvSpPr>
        <dsp:cNvPr id="0" name=""/>
        <dsp:cNvSpPr/>
      </dsp:nvSpPr>
      <dsp:spPr>
        <a:xfrm>
          <a:off x="4678486" y="211555"/>
          <a:ext cx="1112713" cy="667628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>
              <a:solidFill>
                <a:schemeClr val="tx1"/>
              </a:solidFill>
            </a:rPr>
            <a:t>Push to </a:t>
          </a:r>
          <a:r>
            <a:rPr lang="pl-PL" sz="1300" kern="1200" dirty="0" smtClean="0">
              <a:solidFill>
                <a:schemeClr val="tx1"/>
              </a:solidFill>
            </a:rPr>
            <a:t>ORACLE </a:t>
          </a:r>
          <a:r>
            <a:rPr lang="pl-PL" sz="1300" kern="1200" dirty="0" err="1" smtClean="0">
              <a:solidFill>
                <a:schemeClr val="tx1"/>
              </a:solidFill>
            </a:rPr>
            <a:t>Database</a:t>
          </a:r>
          <a:endParaRPr lang="pl-PL" sz="1300" kern="1200" dirty="0" smtClean="0">
            <a:solidFill>
              <a:schemeClr val="tx1"/>
            </a:solidFill>
          </a:endParaRPr>
        </a:p>
      </dsp:txBody>
      <dsp:txXfrm>
        <a:off x="4678486" y="211555"/>
        <a:ext cx="1112713" cy="6676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7ADB-4FB9-482D-A1A4-E1F489B212F5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37ADB-4FB9-482D-A1A4-E1F489B212F5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84AB2-A68C-446D-B258-F80715468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WMO SPICE</a:t>
            </a:r>
            <a:br>
              <a:rPr lang="en-CA" sz="4000" dirty="0" smtClean="0"/>
            </a:br>
            <a:r>
              <a:rPr lang="pl-PL" sz="4000" dirty="0" smtClean="0"/>
              <a:t>Hala Gąsienicowa</a:t>
            </a:r>
            <a:r>
              <a:rPr lang="en-CA" sz="4000" dirty="0" smtClean="0"/>
              <a:t>(</a:t>
            </a:r>
            <a:r>
              <a:rPr lang="pl-PL" sz="4000" dirty="0" smtClean="0"/>
              <a:t>Poland</a:t>
            </a:r>
            <a:r>
              <a:rPr lang="en-CA" sz="4000" dirty="0" smtClean="0"/>
              <a:t>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 smtClean="0"/>
              <a:t>Site Configuration Update</a:t>
            </a:r>
          </a:p>
          <a:p>
            <a:r>
              <a:rPr lang="en-CA" dirty="0" smtClean="0"/>
              <a:t>Oct 10</a:t>
            </a:r>
            <a:r>
              <a:rPr lang="en-CA" baseline="30000" dirty="0" smtClean="0"/>
              <a:t>th</a:t>
            </a:r>
            <a:r>
              <a:rPr lang="en-CA" dirty="0" smtClean="0"/>
              <a:t>, 2012</a:t>
            </a:r>
          </a:p>
          <a:p>
            <a:endParaRPr lang="en-CA" dirty="0" smtClean="0"/>
          </a:p>
          <a:p>
            <a:pPr algn="l"/>
            <a:r>
              <a:rPr lang="en-CA" sz="2000" dirty="0" smtClean="0"/>
              <a:t>Information from </a:t>
            </a:r>
            <a:r>
              <a:rPr lang="pl-PL" sz="2000" dirty="0" smtClean="0"/>
              <a:t>Maciej Karzyński</a:t>
            </a:r>
            <a:endParaRPr lang="en-CA" sz="2000" dirty="0" smtClean="0"/>
          </a:p>
          <a:p>
            <a:pPr algn="l"/>
            <a:r>
              <a:rPr lang="en-CA" sz="2000" dirty="0" smtClean="0"/>
              <a:t>Prepared by </a:t>
            </a:r>
            <a:r>
              <a:rPr lang="pl-PL" sz="2000" dirty="0" smtClean="0"/>
              <a:t>Maciej Karzyński</a:t>
            </a:r>
            <a:endParaRPr lang="en-CA" sz="2000" dirty="0" smtClean="0"/>
          </a:p>
          <a:p>
            <a:endParaRPr lang="en-CA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pl-PL" sz="3200" dirty="0" smtClean="0"/>
              <a:t>Hala Gąsienicowa</a:t>
            </a:r>
            <a:r>
              <a:rPr lang="en-CA" sz="3200" dirty="0" smtClean="0"/>
              <a:t>: </a:t>
            </a:r>
            <a:r>
              <a:rPr lang="en-CA" sz="3200" dirty="0" smtClean="0"/>
              <a:t>layout</a:t>
            </a:r>
            <a:endParaRPr lang="en-US" sz="3200" dirty="0"/>
          </a:p>
        </p:txBody>
      </p:sp>
      <p:pic>
        <p:nvPicPr>
          <p:cNvPr id="5" name="Obraz 4" descr="Hala Gąsienicowa_ogr_od 2011-09-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762000"/>
            <a:ext cx="6019800" cy="601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Hala Gąsienicowa</a:t>
            </a:r>
            <a:r>
              <a:rPr lang="en-CA" sz="3200" dirty="0" smtClean="0"/>
              <a:t>: </a:t>
            </a:r>
            <a:r>
              <a:rPr lang="en-CA" sz="3200" dirty="0" smtClean="0"/>
              <a:t>References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CA" dirty="0" smtClean="0"/>
          </a:p>
          <a:p>
            <a:r>
              <a:rPr lang="en-CA" sz="3400" b="1" dirty="0" err="1" smtClean="0"/>
              <a:t>R3</a:t>
            </a:r>
            <a:r>
              <a:rPr lang="en-CA" sz="3400" b="1" dirty="0" smtClean="0"/>
              <a:t> reference</a:t>
            </a:r>
            <a:r>
              <a:rPr lang="en-CA" sz="3400" dirty="0" smtClean="0"/>
              <a:t>: </a:t>
            </a:r>
          </a:p>
          <a:p>
            <a:pPr lvl="1"/>
            <a:r>
              <a:rPr lang="pl-PL" sz="2600" dirty="0" smtClean="0"/>
              <a:t>OTT Pluvio</a:t>
            </a:r>
            <a:r>
              <a:rPr lang="pl-PL" baseline="30000" dirty="0" smtClean="0"/>
              <a:t>2</a:t>
            </a:r>
            <a:r>
              <a:rPr lang="pl-PL" sz="2600" dirty="0" smtClean="0"/>
              <a:t> 850mm + Ring heating</a:t>
            </a:r>
            <a:endParaRPr lang="en-CA" sz="2600" baseline="30000" dirty="0" smtClean="0"/>
          </a:p>
          <a:p>
            <a:pPr lvl="1"/>
            <a:r>
              <a:rPr lang="pl-PL" sz="2600" dirty="0" smtClean="0"/>
              <a:t>OTT Parsivel</a:t>
            </a:r>
            <a:r>
              <a:rPr lang="pl-PL" sz="2000" baseline="30000" dirty="0" smtClean="0"/>
              <a:t>2</a:t>
            </a:r>
            <a:r>
              <a:rPr lang="pl-PL" sz="2400" dirty="0" smtClean="0"/>
              <a:t> </a:t>
            </a:r>
            <a:r>
              <a:rPr lang="pl-PL" sz="2600" dirty="0" smtClean="0"/>
              <a:t> </a:t>
            </a:r>
            <a:endParaRPr lang="en-CA" sz="2600" dirty="0" smtClean="0"/>
          </a:p>
          <a:p>
            <a:pPr lvl="1"/>
            <a:r>
              <a:rPr lang="en-CA" sz="2600" dirty="0" smtClean="0"/>
              <a:t>Sampling frequency: 6 seconds (1500 cycles) </a:t>
            </a:r>
            <a:endParaRPr lang="en-US" sz="2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>Hala Gąsienicowa</a:t>
            </a:r>
            <a:r>
              <a:rPr lang="en-CA" sz="3600" dirty="0" smtClean="0"/>
              <a:t>: Instruments Under Test</a:t>
            </a:r>
            <a:endParaRPr lang="en-US" sz="36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 there is no sensor tested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pl-PL" sz="3200" dirty="0" smtClean="0"/>
              <a:t>Hala </a:t>
            </a:r>
            <a:r>
              <a:rPr lang="pl-PL" sz="3200" dirty="0" err="1" smtClean="0"/>
              <a:t>Gasienicowa</a:t>
            </a:r>
            <a:r>
              <a:rPr lang="en-CA" sz="3200" dirty="0" smtClean="0"/>
              <a:t>: Ancillary Measurements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5" name="pole tekstowe 4"/>
          <p:cNvSpPr txBox="1"/>
          <p:nvPr/>
        </p:nvSpPr>
        <p:spPr>
          <a:xfrm>
            <a:off x="3048000" y="5791200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DOPISAC!!!!!!!!!!</a:t>
            </a:r>
            <a:endParaRPr lang="pl-PL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371600" y="1066800"/>
          <a:ext cx="6172200" cy="5497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50"/>
                <a:gridCol w="1543050"/>
                <a:gridCol w="1543050"/>
                <a:gridCol w="1543050"/>
              </a:tblGrid>
              <a:tr h="298571">
                <a:tc>
                  <a:txBody>
                    <a:bodyPr/>
                    <a:lstStyle/>
                    <a:p>
                      <a:r>
                        <a:rPr lang="pl-PL" sz="1200" dirty="0" err="1" smtClean="0"/>
                        <a:t>Parameter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Instrument </a:t>
                      </a:r>
                      <a:r>
                        <a:rPr lang="pl-PL" sz="1200" dirty="0" err="1" smtClean="0"/>
                        <a:t>used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Data </a:t>
                      </a:r>
                      <a:r>
                        <a:rPr lang="pl-PL" sz="1200" dirty="0" err="1" smtClean="0"/>
                        <a:t>avaiable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err="1" smtClean="0"/>
                        <a:t>Reporting</a:t>
                      </a:r>
                      <a:r>
                        <a:rPr lang="pl-PL" sz="1200" dirty="0" smtClean="0"/>
                        <a:t> </a:t>
                      </a:r>
                      <a:r>
                        <a:rPr lang="pl-PL" sz="1200" dirty="0" err="1" smtClean="0"/>
                        <a:t>Interval</a:t>
                      </a:r>
                      <a:endParaRPr lang="pl-PL" sz="1200" dirty="0"/>
                    </a:p>
                  </a:txBody>
                  <a:tcPr/>
                </a:tc>
              </a:tr>
              <a:tr h="2985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dirty="0" smtClean="0">
                          <a:latin typeface="+mn-lt"/>
                        </a:rPr>
                        <a:t>Air Temperature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err="1" smtClean="0">
                          <a:latin typeface="+mn-lt"/>
                        </a:rPr>
                        <a:t>Vaisala</a:t>
                      </a:r>
                      <a:r>
                        <a:rPr lang="pl-PL" sz="1200" dirty="0" smtClean="0">
                          <a:latin typeface="+mn-lt"/>
                        </a:rPr>
                        <a:t> HMP</a:t>
                      </a:r>
                      <a:r>
                        <a:rPr lang="pl-PL" sz="1200" baseline="0" dirty="0" smtClean="0">
                          <a:latin typeface="+mn-lt"/>
                        </a:rPr>
                        <a:t> 45 D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+mn-lt"/>
                        </a:rPr>
                        <a:t>ASCII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+mn-lt"/>
                        </a:rPr>
                        <a:t>1-minute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</a:tr>
              <a:tr h="4171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dirty="0" smtClean="0"/>
                        <a:t>Relative Humidity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err="1" smtClean="0">
                          <a:latin typeface="+mn-lt"/>
                        </a:rPr>
                        <a:t>Vaisala</a:t>
                      </a:r>
                      <a:r>
                        <a:rPr lang="pl-PL" sz="1200" dirty="0" smtClean="0">
                          <a:latin typeface="+mn-lt"/>
                        </a:rPr>
                        <a:t> HMP</a:t>
                      </a:r>
                      <a:r>
                        <a:rPr lang="pl-PL" sz="1200" baseline="0" dirty="0" smtClean="0">
                          <a:latin typeface="+mn-lt"/>
                        </a:rPr>
                        <a:t> 45 D</a:t>
                      </a:r>
                      <a:endParaRPr lang="pl-PL" sz="1200" dirty="0" smtClean="0">
                        <a:latin typeface="+mn-lt"/>
                      </a:endParaRPr>
                    </a:p>
                    <a:p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+mn-lt"/>
                        </a:rPr>
                        <a:t>ASCII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+mn-lt"/>
                        </a:rPr>
                        <a:t>1-minute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</a:tr>
              <a:tr h="4171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dirty="0" smtClean="0"/>
                        <a:t>Wind Speed 10 m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err="1" smtClean="0"/>
                        <a:t>Vaisala</a:t>
                      </a:r>
                      <a:r>
                        <a:rPr lang="pl-PL" sz="1200" dirty="0" smtClean="0"/>
                        <a:t> WMS302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+mn-lt"/>
                        </a:rPr>
                        <a:t>ASCII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+mn-lt"/>
                        </a:rPr>
                        <a:t>1-minute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</a:tr>
              <a:tr h="2985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dirty="0" smtClean="0"/>
                        <a:t>Wind Direction 10 m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As above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+mn-lt"/>
                        </a:rPr>
                        <a:t>ASCII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+mn-lt"/>
                        </a:rPr>
                        <a:t>1-minute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</a:tr>
              <a:tr h="4171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dirty="0" smtClean="0"/>
                        <a:t>Precipitation Detector (Y/N output)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2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</a:tr>
              <a:tr h="4171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dirty="0" smtClean="0"/>
                        <a:t>Snow Depth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/>
                        <a:t>Sommer - </a:t>
                      </a:r>
                      <a:r>
                        <a:rPr lang="pl-PL" sz="1200" dirty="0" err="1" smtClean="0"/>
                        <a:t>Snow</a:t>
                      </a:r>
                      <a:r>
                        <a:rPr lang="pl-PL" sz="1200" dirty="0" smtClean="0"/>
                        <a:t> </a:t>
                      </a:r>
                      <a:r>
                        <a:rPr lang="pl-PL" sz="1200" dirty="0" err="1" smtClean="0"/>
                        <a:t>Pack</a:t>
                      </a:r>
                      <a:r>
                        <a:rPr lang="pl-PL" sz="1200" dirty="0" smtClean="0"/>
                        <a:t> </a:t>
                      </a:r>
                      <a:r>
                        <a:rPr lang="pl-PL" sz="1200" dirty="0" err="1" smtClean="0"/>
                        <a:t>Analysing</a:t>
                      </a:r>
                      <a:r>
                        <a:rPr lang="pl-PL" sz="1200" dirty="0" smtClean="0"/>
                        <a:t> System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ASCII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+mn-lt"/>
                        </a:rPr>
                        <a:t>1-minute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</a:tr>
              <a:tr h="298571">
                <a:tc>
                  <a:txBody>
                    <a:bodyPr/>
                    <a:lstStyle/>
                    <a:p>
                      <a:endParaRPr lang="pl-PL" sz="12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err="1" smtClean="0">
                          <a:latin typeface="+mn-lt"/>
                        </a:rPr>
                        <a:t>manually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2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+mn-lt"/>
                        </a:rPr>
                        <a:t>24 h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</a:tr>
              <a:tr h="298571">
                <a:tc>
                  <a:txBody>
                    <a:bodyPr/>
                    <a:lstStyle/>
                    <a:p>
                      <a:r>
                        <a:rPr lang="pl-PL" sz="1200" dirty="0" err="1" smtClean="0">
                          <a:latin typeface="+mn-lt"/>
                        </a:rPr>
                        <a:t>Precipitation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err="1" smtClean="0">
                          <a:latin typeface="+mn-lt"/>
                        </a:rPr>
                        <a:t>Hellman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2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+mn-lt"/>
                        </a:rPr>
                        <a:t>6 h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</a:tr>
              <a:tr h="298571">
                <a:tc>
                  <a:txBody>
                    <a:bodyPr/>
                    <a:lstStyle/>
                    <a:p>
                      <a:endParaRPr lang="pl-PL" sz="12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+mn-lt"/>
                        </a:rPr>
                        <a:t>ASTER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ASCII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+mn-lt"/>
                        </a:rPr>
                        <a:t>1-minute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</a:tr>
              <a:tr h="298571">
                <a:tc>
                  <a:txBody>
                    <a:bodyPr/>
                    <a:lstStyle/>
                    <a:p>
                      <a:r>
                        <a:rPr lang="pl-PL" sz="1200" dirty="0" err="1" smtClean="0">
                          <a:latin typeface="+mn-lt"/>
                        </a:rPr>
                        <a:t>Pressure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err="1" smtClean="0">
                          <a:latin typeface="+mn-lt"/>
                        </a:rPr>
                        <a:t>Vaisala</a:t>
                      </a:r>
                      <a:r>
                        <a:rPr lang="pl-PL" sz="1200" baseline="0" dirty="0" smtClean="0">
                          <a:latin typeface="+mn-lt"/>
                        </a:rPr>
                        <a:t> </a:t>
                      </a:r>
                      <a:r>
                        <a:rPr lang="pl-PL" sz="1200" dirty="0" smtClean="0">
                          <a:latin typeface="+mn-lt"/>
                        </a:rPr>
                        <a:t>PA 11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+mn-lt"/>
                        </a:rPr>
                        <a:t>ASCII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+mn-lt"/>
                        </a:rPr>
                        <a:t>1-minute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</a:tr>
              <a:tr h="298571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+mn-lt"/>
                        </a:rPr>
                        <a:t>Temp 5 cm </a:t>
                      </a:r>
                      <a:r>
                        <a:rPr lang="pl-PL" sz="1200" dirty="0" err="1" smtClean="0">
                          <a:latin typeface="+mn-lt"/>
                        </a:rPr>
                        <a:t>n.g</a:t>
                      </a:r>
                      <a:r>
                        <a:rPr lang="pl-PL" sz="1200" dirty="0" smtClean="0">
                          <a:latin typeface="+mn-lt"/>
                        </a:rPr>
                        <a:t>.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err="1" smtClean="0">
                          <a:latin typeface="+mn-lt"/>
                        </a:rPr>
                        <a:t>Vaisala</a:t>
                      </a:r>
                      <a:r>
                        <a:rPr lang="pl-PL" sz="1200" dirty="0" smtClean="0">
                          <a:latin typeface="+mn-lt"/>
                        </a:rPr>
                        <a:t> PT-100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+mn-lt"/>
                        </a:rPr>
                        <a:t>ASCII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+mn-lt"/>
                        </a:rPr>
                        <a:t>1-minute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</a:tr>
              <a:tr h="298571">
                <a:tc>
                  <a:txBody>
                    <a:bodyPr/>
                    <a:lstStyle/>
                    <a:p>
                      <a:r>
                        <a:rPr lang="pl-PL" sz="1200" dirty="0" err="1" smtClean="0">
                          <a:latin typeface="+mn-lt"/>
                        </a:rPr>
                        <a:t>Ground</a:t>
                      </a:r>
                      <a:r>
                        <a:rPr lang="pl-PL" sz="1200" dirty="0" smtClean="0">
                          <a:latin typeface="+mn-lt"/>
                        </a:rPr>
                        <a:t> </a:t>
                      </a:r>
                      <a:r>
                        <a:rPr lang="pl-PL" sz="1200" dirty="0" err="1" smtClean="0">
                          <a:latin typeface="+mn-lt"/>
                        </a:rPr>
                        <a:t>temperature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err="1" smtClean="0">
                          <a:latin typeface="+mn-lt"/>
                        </a:rPr>
                        <a:t>Vaisala</a:t>
                      </a:r>
                      <a:r>
                        <a:rPr lang="pl-PL" sz="1200" dirty="0" smtClean="0">
                          <a:latin typeface="+mn-lt"/>
                        </a:rPr>
                        <a:t> QMT 107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+mn-lt"/>
                        </a:rPr>
                        <a:t>ASCII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+mn-lt"/>
                        </a:rPr>
                        <a:t>1-minute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</a:tr>
              <a:tr h="298571">
                <a:tc>
                  <a:txBody>
                    <a:bodyPr/>
                    <a:lstStyle/>
                    <a:p>
                      <a:r>
                        <a:rPr lang="pl-PL" sz="1200" dirty="0" err="1" smtClean="0">
                          <a:latin typeface="+mn-lt"/>
                        </a:rPr>
                        <a:t>Sunshime</a:t>
                      </a:r>
                      <a:r>
                        <a:rPr lang="pl-PL" sz="1200" baseline="0" dirty="0" smtClean="0">
                          <a:latin typeface="+mn-lt"/>
                        </a:rPr>
                        <a:t> time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+mn-lt"/>
                        </a:rPr>
                        <a:t>Heliograf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2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Data Flow and Archive</a:t>
            </a:r>
            <a:endParaRPr lang="pl-PL" dirty="0"/>
          </a:p>
        </p:txBody>
      </p:sp>
      <p:graphicFrame>
        <p:nvGraphicFramePr>
          <p:cNvPr id="24" name="Diagrama 4"/>
          <p:cNvGraphicFramePr/>
          <p:nvPr/>
        </p:nvGraphicFramePr>
        <p:xfrm>
          <a:off x="1600200" y="3048000"/>
          <a:ext cx="5791200" cy="105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6" name="Rectangle 6"/>
          <p:cNvSpPr>
            <a:spLocks noGrp="1"/>
          </p:cNvSpPr>
          <p:nvPr>
            <p:ph idx="1"/>
          </p:nvPr>
        </p:nvSpPr>
        <p:spPr>
          <a:xfrm>
            <a:off x="2286000" y="2133600"/>
            <a:ext cx="8229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400" dirty="0" smtClean="0"/>
              <a:t>Current </a:t>
            </a:r>
            <a:r>
              <a:rPr lang="en-US" sz="1400" dirty="0" smtClean="0"/>
              <a:t>data transfer from </a:t>
            </a:r>
            <a:r>
              <a:rPr lang="pl-PL" sz="1400" dirty="0" smtClean="0"/>
              <a:t>Hala </a:t>
            </a:r>
            <a:r>
              <a:rPr lang="pl-PL" sz="1400" dirty="0" err="1" smtClean="0"/>
              <a:t>Gasienicowa</a:t>
            </a:r>
            <a:r>
              <a:rPr lang="pl-PL" sz="1400" dirty="0" smtClean="0"/>
              <a:t> </a:t>
            </a:r>
            <a:r>
              <a:rPr lang="en-US" sz="1400" dirty="0" smtClean="0"/>
              <a:t>station</a:t>
            </a:r>
            <a:endParaRPr lang="en-US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CA" sz="3200" dirty="0" smtClean="0"/>
              <a:t>Site Commissioning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r>
              <a:rPr lang="en-CA" b="1" dirty="0" smtClean="0"/>
              <a:t>Anticipated date of commissioning:  </a:t>
            </a:r>
            <a:r>
              <a:rPr lang="en-CA" b="1" dirty="0" smtClean="0">
                <a:solidFill>
                  <a:schemeClr val="accent1">
                    <a:lumMod val="75000"/>
                  </a:schemeClr>
                </a:solidFill>
              </a:rPr>
              <a:t>December, 2012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CA" b="1" dirty="0" smtClean="0"/>
              <a:t>Expected </a:t>
            </a:r>
            <a:r>
              <a:rPr lang="en-CA" b="1" dirty="0" smtClean="0"/>
              <a:t>status on commissioning:</a:t>
            </a:r>
            <a:endParaRPr lang="en-US" dirty="0" smtClean="0"/>
          </a:p>
          <a:p>
            <a:pPr lvl="1"/>
            <a:r>
              <a:rPr lang="en-CA" dirty="0" smtClean="0"/>
              <a:t>References (where applicable): </a:t>
            </a:r>
            <a:endParaRPr lang="en-US" dirty="0" smtClean="0"/>
          </a:p>
          <a:p>
            <a:pPr lvl="2"/>
            <a:r>
              <a:rPr lang="pl-PL" dirty="0" smtClean="0"/>
              <a:t>S3: </a:t>
            </a:r>
            <a:r>
              <a:rPr lang="en-US" dirty="0" smtClean="0"/>
              <a:t>The planned installation of the supplied </a:t>
            </a:r>
            <a:r>
              <a:rPr lang="pl-PL" dirty="0" err="1" smtClean="0"/>
              <a:t>Cammbel</a:t>
            </a:r>
            <a:r>
              <a:rPr lang="pl-PL" dirty="0" smtClean="0"/>
              <a:t> </a:t>
            </a:r>
            <a:r>
              <a:rPr lang="en-US" dirty="0" smtClean="0"/>
              <a:t>SR50 on 30 November</a:t>
            </a:r>
          </a:p>
          <a:p>
            <a:r>
              <a:rPr lang="en-CA" b="1" dirty="0" smtClean="0"/>
              <a:t>Expected status on Nov </a:t>
            </a:r>
            <a:r>
              <a:rPr lang="pl-PL" b="1" dirty="0" smtClean="0"/>
              <a:t>30</a:t>
            </a:r>
            <a:r>
              <a:rPr lang="en-CA" b="1" baseline="30000" dirty="0" err="1" smtClean="0"/>
              <a:t>th</a:t>
            </a:r>
            <a:r>
              <a:rPr lang="en-CA" dirty="0" smtClean="0"/>
              <a:t>:  </a:t>
            </a:r>
          </a:p>
          <a:p>
            <a:pPr lvl="1"/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100</a:t>
            </a:r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% functional,</a:t>
            </a:r>
            <a:endParaRPr lang="pl-PL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Start measurements and archiving 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data</a:t>
            </a:r>
            <a:endParaRPr lang="en-C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CA" sz="3200" dirty="0" smtClean="0"/>
              <a:t>Additional Info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 see the need to include the 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 program SPICE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sensors and OTT Pluvio2 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OTTParsival2. The term of the measurement setup and start within 1 month of delivery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436</TotalTime>
  <Words>258</Words>
  <Application>Microsoft Office PowerPoint</Application>
  <PresentationFormat>Pokaz na ekranie (4:3)</PresentationFormat>
  <Paragraphs>82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Blank</vt:lpstr>
      <vt:lpstr>WMO SPICE Hala Gąsienicowa(Poland)</vt:lpstr>
      <vt:lpstr>Hala Gąsienicowa: layout</vt:lpstr>
      <vt:lpstr>Hala Gąsienicowa: References</vt:lpstr>
      <vt:lpstr>Hala Gąsienicowa: Instruments Under Test</vt:lpstr>
      <vt:lpstr>Hala Gasienicowa: Ancillary Measurements </vt:lpstr>
      <vt:lpstr>Data Flow and Archive</vt:lpstr>
      <vt:lpstr>Site Commissioning</vt:lpstr>
      <vt:lpstr>Additional Info</vt:lpstr>
    </vt:vector>
  </TitlesOfParts>
  <Company>Environment Canada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Bratt’s Lake</dc:title>
  <dc:creator>rodican</dc:creator>
  <cp:lastModifiedBy>MK</cp:lastModifiedBy>
  <cp:revision>29</cp:revision>
  <dcterms:created xsi:type="dcterms:W3CDTF">2012-10-09T16:57:01Z</dcterms:created>
  <dcterms:modified xsi:type="dcterms:W3CDTF">2012-10-12T11:24:10Z</dcterms:modified>
</cp:coreProperties>
</file>