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WMO SPICE</a:t>
            </a:r>
            <a:br>
              <a:rPr lang="en-CA" dirty="0" smtClean="0"/>
            </a:br>
            <a:r>
              <a:rPr lang="en-CA" dirty="0" smtClean="0"/>
              <a:t>Guthega Dam (Australia)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Site Configuration Update</a:t>
            </a:r>
          </a:p>
          <a:p>
            <a:r>
              <a:rPr lang="en-CA" dirty="0" smtClean="0"/>
              <a:t>Oct 10</a:t>
            </a:r>
            <a:r>
              <a:rPr lang="en-CA" baseline="30000" dirty="0" smtClean="0"/>
              <a:t>th</a:t>
            </a:r>
            <a:r>
              <a:rPr lang="en-CA" dirty="0" smtClean="0"/>
              <a:t>, </a:t>
            </a:r>
            <a:r>
              <a:rPr lang="en-CA" dirty="0" smtClean="0"/>
              <a:t>2012</a:t>
            </a:r>
          </a:p>
          <a:p>
            <a:endParaRPr lang="en-CA" dirty="0" smtClean="0"/>
          </a:p>
          <a:p>
            <a:pPr algn="l"/>
            <a:r>
              <a:rPr lang="en-CA" dirty="0" smtClean="0"/>
              <a:t>Information from </a:t>
            </a:r>
            <a:r>
              <a:rPr lang="en-CA" dirty="0" smtClean="0"/>
              <a:t>Shane Bilish</a:t>
            </a:r>
            <a:endParaRPr lang="en-US" dirty="0" smtClean="0"/>
          </a:p>
          <a:p>
            <a:pPr algn="l"/>
            <a:r>
              <a:rPr lang="en-CA" dirty="0" smtClean="0"/>
              <a:t>Prepared by Rodica Nitu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Site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Under development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Flow and Archive</a:t>
            </a:r>
            <a:endParaRPr lang="en-US" dirty="0"/>
          </a:p>
        </p:txBody>
      </p:sp>
      <p:pic>
        <p:nvPicPr>
          <p:cNvPr id="4" name="Content Placeholder 3" descr="SHL_Internal_Data_Flow_GuthegaDam_Sept_26_20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8502" y="1600200"/>
            <a:ext cx="7806995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Site Commissioning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A" b="1" dirty="0" smtClean="0"/>
              <a:t>Anticipated date of commissioning: 01 May 2013</a:t>
            </a:r>
            <a:endParaRPr lang="en-US" dirty="0" smtClean="0"/>
          </a:p>
          <a:p>
            <a:r>
              <a:rPr lang="en-CA" dirty="0" smtClean="0"/>
              <a:t> </a:t>
            </a:r>
            <a:endParaRPr lang="en-US" dirty="0" smtClean="0"/>
          </a:p>
          <a:p>
            <a:r>
              <a:rPr lang="en-CA" b="1" dirty="0" smtClean="0"/>
              <a:t>Expected status on commissioning:</a:t>
            </a:r>
            <a:endParaRPr lang="en-US" dirty="0" smtClean="0"/>
          </a:p>
          <a:p>
            <a:pPr lvl="0"/>
            <a:r>
              <a:rPr lang="en-CA" dirty="0" smtClean="0"/>
              <a:t>References (where applicable): </a:t>
            </a:r>
            <a:endParaRPr lang="en-US" dirty="0" smtClean="0"/>
          </a:p>
          <a:p>
            <a:pPr lvl="1"/>
            <a:r>
              <a:rPr lang="en-CA" dirty="0" err="1" smtClean="0"/>
              <a:t>R1</a:t>
            </a:r>
            <a:r>
              <a:rPr lang="en-CA" dirty="0" smtClean="0"/>
              <a:t>: N/A</a:t>
            </a:r>
            <a:endParaRPr lang="en-US" dirty="0" smtClean="0"/>
          </a:p>
          <a:p>
            <a:pPr lvl="1"/>
            <a:r>
              <a:rPr lang="en-CA" dirty="0" err="1" smtClean="0"/>
              <a:t>R2</a:t>
            </a:r>
            <a:r>
              <a:rPr lang="en-CA" dirty="0" smtClean="0"/>
              <a:t>: N/A</a:t>
            </a:r>
            <a:endParaRPr lang="en-US" dirty="0" smtClean="0"/>
          </a:p>
          <a:p>
            <a:pPr lvl="1"/>
            <a:r>
              <a:rPr lang="en-CA" dirty="0" err="1" smtClean="0"/>
              <a:t>R3</a:t>
            </a:r>
            <a:r>
              <a:rPr lang="en-CA" dirty="0" smtClean="0"/>
              <a:t>: </a:t>
            </a:r>
            <a:r>
              <a:rPr lang="en-CA" dirty="0" err="1" smtClean="0"/>
              <a:t>2x</a:t>
            </a:r>
            <a:r>
              <a:rPr lang="en-CA" dirty="0" smtClean="0"/>
              <a:t> Geonor T-</a:t>
            </a:r>
            <a:r>
              <a:rPr lang="en-CA" dirty="0" err="1" smtClean="0"/>
              <a:t>200BM3</a:t>
            </a:r>
            <a:r>
              <a:rPr lang="en-CA" dirty="0" smtClean="0"/>
              <a:t>, precipitation detector</a:t>
            </a:r>
            <a:endParaRPr lang="en-US" dirty="0" smtClean="0"/>
          </a:p>
          <a:p>
            <a:pPr lvl="0"/>
            <a:r>
              <a:rPr lang="en-CA" dirty="0" smtClean="0"/>
              <a:t>Instruments under test: </a:t>
            </a:r>
            <a:endParaRPr lang="en-US" dirty="0" smtClean="0"/>
          </a:p>
          <a:p>
            <a:pPr lvl="1"/>
            <a:r>
              <a:rPr lang="en-CA" dirty="0" smtClean="0"/>
              <a:t>Provided by the host: </a:t>
            </a:r>
            <a:r>
              <a:rPr lang="en-CA" dirty="0" err="1" smtClean="0"/>
              <a:t>3x</a:t>
            </a:r>
            <a:r>
              <a:rPr lang="en-CA" dirty="0" smtClean="0"/>
              <a:t> </a:t>
            </a:r>
            <a:r>
              <a:rPr lang="en-CA" dirty="0" err="1" smtClean="0"/>
              <a:t>ETI</a:t>
            </a:r>
            <a:r>
              <a:rPr lang="en-CA" dirty="0" smtClean="0"/>
              <a:t> NOAH II (DFIR fence, Half DFIR fence, Alter shield only)</a:t>
            </a:r>
            <a:endParaRPr lang="en-US" dirty="0" smtClean="0"/>
          </a:p>
          <a:p>
            <a:pPr lvl="1"/>
            <a:r>
              <a:rPr lang="en-CA" dirty="0" smtClean="0"/>
              <a:t>From Instrument Providers: N/A</a:t>
            </a:r>
            <a:endParaRPr lang="en-US" dirty="0" smtClean="0"/>
          </a:p>
          <a:p>
            <a:pPr lvl="0"/>
            <a:r>
              <a:rPr lang="en-CA" dirty="0" smtClean="0"/>
              <a:t>Instruments for Ancillary Measurements:  T, RH, P, wind speed and direction (3 m and 10 m); snow depth possible</a:t>
            </a:r>
            <a:endParaRPr lang="en-US" dirty="0" smtClean="0"/>
          </a:p>
          <a:p>
            <a:r>
              <a:rPr lang="en-CA" dirty="0" smtClean="0"/>
              <a:t> </a:t>
            </a:r>
            <a:endParaRPr lang="en-US" dirty="0" smtClean="0"/>
          </a:p>
          <a:p>
            <a:r>
              <a:rPr lang="en-CA" b="1" dirty="0" smtClean="0"/>
              <a:t>Expected status on Nov 15</a:t>
            </a:r>
            <a:r>
              <a:rPr lang="en-CA" b="1" baseline="30000" dirty="0" smtClean="0"/>
              <a:t>th</a:t>
            </a:r>
            <a:r>
              <a:rPr lang="en-CA" dirty="0" smtClean="0"/>
              <a:t>: Operational with existing instruments only (</a:t>
            </a:r>
            <a:r>
              <a:rPr lang="en-CA" dirty="0" err="1" smtClean="0"/>
              <a:t>3x</a:t>
            </a:r>
            <a:r>
              <a:rPr lang="en-CA" dirty="0" smtClean="0"/>
              <a:t> NOAH II, T, wind speed and direction)</a:t>
            </a:r>
            <a:endParaRPr lang="en-US" dirty="0" smtClean="0"/>
          </a:p>
          <a:p>
            <a:r>
              <a:rPr lang="en-CA" dirty="0" smtClean="0"/>
              <a:t> </a:t>
            </a:r>
            <a:endParaRPr lang="en-US" dirty="0" smtClean="0"/>
          </a:p>
          <a:p>
            <a:r>
              <a:rPr lang="en-CA" b="1" dirty="0" smtClean="0"/>
              <a:t>Gaps for the winter 2013: </a:t>
            </a:r>
            <a:r>
              <a:rPr lang="en-CA" dirty="0" smtClean="0"/>
              <a:t>The site is expected to be fully operational (see Additional Information below)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Additional Information </a:t>
            </a:r>
            <a:br>
              <a:rPr lang="en-CA" sz="3200" dirty="0" smtClean="0"/>
            </a:br>
            <a:r>
              <a:rPr lang="en-CA" sz="2000" dirty="0" smtClean="0">
                <a:solidFill>
                  <a:schemeClr val="accent1">
                    <a:lumMod val="75000"/>
                  </a:schemeClr>
                </a:solidFill>
              </a:rPr>
              <a:t>(in blue, provided by the Shane Bilish, Oct 01, 2012)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b="1" dirty="0" smtClean="0"/>
              <a:t>Data archive;</a:t>
            </a:r>
            <a:endParaRPr lang="en-US" dirty="0" smtClean="0"/>
          </a:p>
          <a:p>
            <a:pPr lvl="1"/>
            <a:r>
              <a:rPr lang="en-CA" dirty="0" smtClean="0"/>
              <a:t>Existing or planned: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Existing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CA" dirty="0" smtClean="0"/>
              <a:t>Frequency of data transmission site to an archive: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At least weekly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CA" b="1" dirty="0" smtClean="0"/>
              <a:t>Have you sent data to NCAR for pre-SPICE</a:t>
            </a:r>
            <a:r>
              <a:rPr lang="en-CA" dirty="0" smtClean="0"/>
              <a:t>?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CA" dirty="0" smtClean="0"/>
              <a:t>Which is the reasonable frequency of data transfer to NCAR/SPICE archive to be expected during the experiment: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To be agreed – weekly may be possible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CA" b="1" dirty="0" smtClean="0"/>
              <a:t>Additional Information:</a:t>
            </a:r>
            <a:endParaRPr lang="en-US" dirty="0" smtClean="0"/>
          </a:p>
          <a:p>
            <a:pPr lvl="1"/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We are still in the process of finalising the site configuration and obtaining development approval. </a:t>
            </a:r>
          </a:p>
          <a:p>
            <a:pPr lvl="1"/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In the event that approval is not received for two new instrument pedestals (for the </a:t>
            </a:r>
            <a:r>
              <a:rPr lang="en-CA" dirty="0" err="1" smtClean="0">
                <a:solidFill>
                  <a:schemeClr val="accent1">
                    <a:lumMod val="75000"/>
                  </a:schemeClr>
                </a:solidFill>
              </a:rPr>
              <a:t>R3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gauges), we propose to replace one existing NOAH II with a Geonor and install one new pedestal.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148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WMO SPICE Guthega Dam (Australia)</vt:lpstr>
      <vt:lpstr>Site Layout</vt:lpstr>
      <vt:lpstr>Data Flow and Archive</vt:lpstr>
      <vt:lpstr>Site Commissioning</vt:lpstr>
      <vt:lpstr>Additional Information  (in blue, provided by the Shane Bilish, Oct 01, 2012)</vt:lpstr>
    </vt:vector>
  </TitlesOfParts>
  <Company>Environment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SPICE</dc:title>
  <dc:creator>rodican</dc:creator>
  <cp:lastModifiedBy>rodican</cp:lastModifiedBy>
  <cp:revision>7</cp:revision>
  <dcterms:created xsi:type="dcterms:W3CDTF">2012-10-10T16:16:25Z</dcterms:created>
  <dcterms:modified xsi:type="dcterms:W3CDTF">2012-10-10T19:43:15Z</dcterms:modified>
</cp:coreProperties>
</file>