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37ADB-4FB9-482D-A1A4-E1F489B212F5}" type="datetimeFigureOut">
              <a:rPr lang="en-US" smtClean="0"/>
              <a:pPr/>
              <a:t>10/10/2012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84AB2-A68C-446D-B258-F80715468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WMO SPICE</a:t>
            </a:r>
            <a:br>
              <a:rPr lang="en-CA" dirty="0" smtClean="0"/>
            </a:br>
            <a:r>
              <a:rPr lang="en-CA" dirty="0" smtClean="0"/>
              <a:t>Caribou Creek (Canada)</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r>
              <a:rPr lang="en-CA" dirty="0" smtClean="0"/>
              <a:t>Site Configuration Update</a:t>
            </a:r>
          </a:p>
          <a:p>
            <a:r>
              <a:rPr lang="en-CA" dirty="0" smtClean="0"/>
              <a:t>Oct 10, </a:t>
            </a:r>
            <a:r>
              <a:rPr lang="en-CA" dirty="0" smtClean="0"/>
              <a:t>2012</a:t>
            </a:r>
          </a:p>
          <a:p>
            <a:endParaRPr lang="en-CA" dirty="0" smtClean="0"/>
          </a:p>
          <a:p>
            <a:pPr algn="l"/>
            <a:r>
              <a:rPr lang="en-CA" sz="1800" dirty="0" smtClean="0"/>
              <a:t>Information from Craig Smith</a:t>
            </a:r>
          </a:p>
          <a:p>
            <a:pPr algn="l"/>
            <a:r>
              <a:rPr lang="en-CA" sz="1800" dirty="0" smtClean="0"/>
              <a:t>Prepared by Rodica Nitu</a:t>
            </a:r>
            <a:endParaRPr lang="en-CA"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CA" sz="3200" dirty="0" smtClean="0"/>
              <a:t>Caribou Creek: Site Layout</a:t>
            </a:r>
            <a:endParaRPr lang="en-US" sz="3200" dirty="0"/>
          </a:p>
        </p:txBody>
      </p:sp>
      <p:pic>
        <p:nvPicPr>
          <p:cNvPr id="1026" name="Picture 2"/>
          <p:cNvPicPr>
            <a:picLocks noGrp="1" noChangeAspect="1" noChangeArrowheads="1"/>
          </p:cNvPicPr>
          <p:nvPr>
            <p:ph idx="1"/>
          </p:nvPr>
        </p:nvPicPr>
        <p:blipFill>
          <a:blip r:embed="rId2" cstate="print"/>
          <a:srcRect l="15403" t="9175" r="16741" b="6722"/>
          <a:stretch>
            <a:fillRect/>
          </a:stretch>
        </p:blipFill>
        <p:spPr bwMode="auto">
          <a:xfrm>
            <a:off x="1066800" y="1305059"/>
            <a:ext cx="7010400" cy="5430592"/>
          </a:xfrm>
          <a:prstGeom prst="rect">
            <a:avLst/>
          </a:prstGeom>
          <a:noFill/>
          <a:ln w="9525">
            <a:noFill/>
            <a:miter lim="800000"/>
            <a:headEnd/>
            <a:tailEnd/>
          </a:ln>
        </p:spPr>
      </p:pic>
      <p:sp>
        <p:nvSpPr>
          <p:cNvPr id="4" name="TextBox 3"/>
          <p:cNvSpPr txBox="1"/>
          <p:nvPr/>
        </p:nvSpPr>
        <p:spPr>
          <a:xfrm>
            <a:off x="5943600" y="3657600"/>
            <a:ext cx="2667718" cy="276999"/>
          </a:xfrm>
          <a:prstGeom prst="rect">
            <a:avLst/>
          </a:prstGeom>
          <a:noFill/>
        </p:spPr>
        <p:txBody>
          <a:bodyPr wrap="none" rtlCol="0">
            <a:spAutoFit/>
          </a:bodyPr>
          <a:lstStyle/>
          <a:p>
            <a:r>
              <a:rPr lang="en-CA" sz="1200" dirty="0" smtClean="0"/>
              <a:t>Distance between instruments: 10 m</a:t>
            </a:r>
            <a:endParaRPr lang="en-US" sz="1200" dirty="0"/>
          </a:p>
        </p:txBody>
      </p:sp>
      <p:cxnSp>
        <p:nvCxnSpPr>
          <p:cNvPr id="6" name="Straight Arrow Connector 5"/>
          <p:cNvCxnSpPr/>
          <p:nvPr/>
        </p:nvCxnSpPr>
        <p:spPr>
          <a:xfrm flipH="1">
            <a:off x="5181600" y="3962400"/>
            <a:ext cx="1219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Caribou Creek: References</a:t>
            </a:r>
            <a:endParaRPr lang="en-US" sz="3200" dirty="0"/>
          </a:p>
        </p:txBody>
      </p:sp>
      <p:sp>
        <p:nvSpPr>
          <p:cNvPr id="3" name="Content Placeholder 2"/>
          <p:cNvSpPr>
            <a:spLocks noGrp="1"/>
          </p:cNvSpPr>
          <p:nvPr>
            <p:ph idx="1"/>
          </p:nvPr>
        </p:nvSpPr>
        <p:spPr/>
        <p:txBody>
          <a:bodyPr>
            <a:normAutofit fontScale="70000" lnSpcReduction="20000"/>
          </a:bodyPr>
          <a:lstStyle/>
          <a:p>
            <a:r>
              <a:rPr lang="en-CA" b="1" dirty="0" err="1" smtClean="0"/>
              <a:t>R2</a:t>
            </a:r>
            <a:r>
              <a:rPr lang="en-CA" b="1" dirty="0" smtClean="0"/>
              <a:t> reference</a:t>
            </a:r>
            <a:r>
              <a:rPr lang="en-CA" dirty="0" smtClean="0"/>
              <a:t>: </a:t>
            </a:r>
          </a:p>
          <a:p>
            <a:pPr lvl="1"/>
            <a:r>
              <a:rPr lang="en-CA" dirty="0" smtClean="0"/>
              <a:t>DFIR fence;</a:t>
            </a:r>
          </a:p>
          <a:p>
            <a:pPr lvl="1"/>
            <a:r>
              <a:rPr lang="en-CA" dirty="0" smtClean="0"/>
              <a:t>Geonor 600 mm, 3 transducers + CRN heating + single Alter; </a:t>
            </a:r>
          </a:p>
          <a:p>
            <a:pPr lvl="1"/>
            <a:r>
              <a:rPr lang="en-CA" dirty="0" err="1" smtClean="0"/>
              <a:t>DRD11</a:t>
            </a:r>
            <a:endParaRPr lang="en-CA" dirty="0" smtClean="0"/>
          </a:p>
          <a:p>
            <a:pPr lvl="1"/>
            <a:r>
              <a:rPr lang="en-CA" dirty="0" smtClean="0"/>
              <a:t>Sampling Frequency: 6 seconds (1500 cycles) </a:t>
            </a:r>
          </a:p>
          <a:p>
            <a:endParaRPr lang="en-CA" dirty="0" smtClean="0"/>
          </a:p>
          <a:p>
            <a:r>
              <a:rPr lang="en-CA" b="1" dirty="0" err="1" smtClean="0"/>
              <a:t>R3</a:t>
            </a:r>
            <a:r>
              <a:rPr lang="en-CA" b="1" dirty="0" smtClean="0"/>
              <a:t> reference: </a:t>
            </a:r>
          </a:p>
          <a:p>
            <a:pPr lvl="1"/>
            <a:r>
              <a:rPr lang="en-CA" dirty="0" smtClean="0"/>
              <a:t>Geonor 600 mm, 3 transducers + CRN heating + single Alter;</a:t>
            </a:r>
          </a:p>
          <a:p>
            <a:pPr lvl="1"/>
            <a:r>
              <a:rPr lang="en-CA" dirty="0" smtClean="0"/>
              <a:t>Geonor 600 mm, 3 transducers + CRN heating + no shield;</a:t>
            </a:r>
          </a:p>
          <a:p>
            <a:pPr lvl="1"/>
            <a:r>
              <a:rPr lang="en-CA" dirty="0" err="1" smtClean="0"/>
              <a:t>DRD11</a:t>
            </a:r>
            <a:r>
              <a:rPr lang="en-CA" dirty="0" smtClean="0"/>
              <a:t> (the same instrument as for the </a:t>
            </a:r>
            <a:r>
              <a:rPr lang="en-CA" dirty="0" err="1" smtClean="0"/>
              <a:t>R2</a:t>
            </a:r>
            <a:r>
              <a:rPr lang="en-CA" dirty="0" smtClean="0"/>
              <a:t>)</a:t>
            </a:r>
          </a:p>
          <a:p>
            <a:pPr lvl="1"/>
            <a:r>
              <a:rPr lang="en-CA" dirty="0" smtClean="0"/>
              <a:t>Sampling frequency: 6 seconds (1500 cycles)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Caribou Creek: Instruments Under Test</a:t>
            </a:r>
            <a:endParaRPr lang="en-US" sz="3200" dirty="0"/>
          </a:p>
        </p:txBody>
      </p:sp>
      <p:graphicFrame>
        <p:nvGraphicFramePr>
          <p:cNvPr id="4" name="Content Placeholder 3"/>
          <p:cNvGraphicFramePr>
            <a:graphicFrameLocks noGrp="1"/>
          </p:cNvGraphicFramePr>
          <p:nvPr>
            <p:ph idx="1"/>
          </p:nvPr>
        </p:nvGraphicFramePr>
        <p:xfrm>
          <a:off x="457200" y="1600200"/>
          <a:ext cx="8229600" cy="2213864"/>
        </p:xfrm>
        <a:graphic>
          <a:graphicData uri="http://schemas.openxmlformats.org/drawingml/2006/table">
            <a:tbl>
              <a:tblPr firstRow="1" bandRow="1">
                <a:tableStyleId>{5C22544A-7EE6-4342-B048-85BDC9FD1C3A}</a:tableStyleId>
              </a:tblPr>
              <a:tblGrid>
                <a:gridCol w="1645920"/>
                <a:gridCol w="1630680"/>
                <a:gridCol w="1752600"/>
                <a:gridCol w="1828800"/>
                <a:gridCol w="1371600"/>
              </a:tblGrid>
              <a:tr h="370840">
                <a:tc rowSpan="2">
                  <a:txBody>
                    <a:bodyPr/>
                    <a:lstStyle/>
                    <a:p>
                      <a:pPr marL="0" marR="0">
                        <a:lnSpc>
                          <a:spcPct val="115000"/>
                        </a:lnSpc>
                        <a:spcBef>
                          <a:spcPts val="0"/>
                        </a:spcBef>
                        <a:spcAft>
                          <a:spcPts val="0"/>
                        </a:spcAft>
                      </a:pPr>
                      <a:r>
                        <a:rPr lang="en-CA" sz="1400" dirty="0">
                          <a:latin typeface="Trebuchet MS"/>
                          <a:ea typeface="Times New Roman"/>
                          <a:cs typeface="Trebuchet MS"/>
                        </a:rPr>
                        <a:t>Instrument </a:t>
                      </a:r>
                      <a:r>
                        <a:rPr lang="en-CA" sz="1400" dirty="0" smtClean="0">
                          <a:latin typeface="Trebuchet MS"/>
                          <a:ea typeface="Times New Roman"/>
                          <a:cs typeface="Trebuchet MS"/>
                        </a:rPr>
                        <a:t>Type</a:t>
                      </a:r>
                      <a:endParaRPr lang="en-US" sz="1800" dirty="0">
                        <a:latin typeface="Calibri"/>
                        <a:ea typeface="Times New Roman"/>
                        <a:cs typeface="Calibri"/>
                      </a:endParaRPr>
                    </a:p>
                  </a:txBody>
                  <a:tcPr marL="68580" marR="68580" marT="0" marB="0"/>
                </a:tc>
                <a:tc rowSpan="2">
                  <a:txBody>
                    <a:bodyPr/>
                    <a:lstStyle/>
                    <a:p>
                      <a:pPr marL="0" marR="0">
                        <a:lnSpc>
                          <a:spcPct val="115000"/>
                        </a:lnSpc>
                        <a:spcBef>
                          <a:spcPts val="0"/>
                        </a:spcBef>
                        <a:spcAft>
                          <a:spcPts val="0"/>
                        </a:spcAft>
                      </a:pPr>
                      <a:r>
                        <a:rPr lang="en-CA" sz="1400" dirty="0">
                          <a:latin typeface="Trebuchet MS"/>
                          <a:ea typeface="Times New Roman"/>
                          <a:cs typeface="Trebuchet MS"/>
                        </a:rPr>
                        <a:t>Instrument Make and </a:t>
                      </a:r>
                      <a:r>
                        <a:rPr lang="en-CA" sz="1400" dirty="0" smtClean="0">
                          <a:latin typeface="Trebuchet MS"/>
                          <a:ea typeface="Times New Roman"/>
                          <a:cs typeface="Trebuchet MS"/>
                        </a:rPr>
                        <a:t>Model</a:t>
                      </a:r>
                      <a:endParaRPr lang="en-US" sz="1800" dirty="0">
                        <a:latin typeface="Calibri"/>
                        <a:ea typeface="Times New Roman"/>
                        <a:cs typeface="Calibri"/>
                      </a:endParaRPr>
                    </a:p>
                  </a:txBody>
                  <a:tcPr marL="68580" marR="68580" marT="0" marB="0"/>
                </a:tc>
                <a:tc gridSpan="2">
                  <a:txBody>
                    <a:bodyPr/>
                    <a:lstStyle/>
                    <a:p>
                      <a:pPr marL="0" marR="0">
                        <a:lnSpc>
                          <a:spcPct val="115000"/>
                        </a:lnSpc>
                        <a:spcBef>
                          <a:spcPts val="0"/>
                        </a:spcBef>
                        <a:spcAft>
                          <a:spcPts val="0"/>
                        </a:spcAft>
                      </a:pPr>
                      <a:r>
                        <a:rPr lang="en-CA" sz="1400" dirty="0">
                          <a:latin typeface="Trebuchet MS"/>
                          <a:ea typeface="Times New Roman"/>
                          <a:cs typeface="Trebuchet MS"/>
                        </a:rPr>
                        <a:t>Configuration </a:t>
                      </a:r>
                      <a:endParaRPr lang="en-US" sz="1800" dirty="0">
                        <a:latin typeface="Calibri"/>
                        <a:ea typeface="Times New Roman"/>
                        <a:cs typeface="Calibri"/>
                      </a:endParaRPr>
                    </a:p>
                  </a:txBody>
                  <a:tcPr marL="68580" marR="68580" marT="0" marB="0"/>
                </a:tc>
                <a:tc hMerge="1">
                  <a:txBody>
                    <a:bodyPr/>
                    <a:lstStyle/>
                    <a:p>
                      <a:endParaRPr lang="en-US"/>
                    </a:p>
                  </a:txBody>
                  <a:tcPr/>
                </a:tc>
                <a:tc rowSpan="2">
                  <a:txBody>
                    <a:bodyPr/>
                    <a:lstStyle/>
                    <a:p>
                      <a:pPr marL="0" marR="0">
                        <a:lnSpc>
                          <a:spcPct val="115000"/>
                        </a:lnSpc>
                        <a:spcBef>
                          <a:spcPts val="0"/>
                        </a:spcBef>
                        <a:spcAft>
                          <a:spcPts val="0"/>
                        </a:spcAft>
                      </a:pPr>
                      <a:r>
                        <a:rPr lang="en-CA" sz="1400">
                          <a:latin typeface="Trebuchet MS"/>
                          <a:ea typeface="Times New Roman"/>
                          <a:cs typeface="Trebuchet MS"/>
                        </a:rPr>
                        <a:t>Number of instruments in the same configuration</a:t>
                      </a:r>
                      <a:endParaRPr lang="en-US" sz="1800">
                        <a:latin typeface="Calibri"/>
                        <a:ea typeface="Times New Roman"/>
                        <a:cs typeface="Calibri"/>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CA" sz="1400">
                          <a:latin typeface="Trebuchet MS"/>
                          <a:ea typeface="Times New Roman"/>
                          <a:cs typeface="Trebuchet MS"/>
                        </a:rPr>
                        <a:t>Shield type (if applicable)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a:latin typeface="Trebuchet MS"/>
                          <a:ea typeface="Times New Roman"/>
                          <a:cs typeface="Trebuchet MS"/>
                        </a:rPr>
                        <a:t>Other configuration information</a:t>
                      </a:r>
                      <a:endParaRPr lang="en-US" sz="1800">
                        <a:latin typeface="Calibri"/>
                        <a:ea typeface="Times New Roman"/>
                        <a:cs typeface="Calibri"/>
                      </a:endParaRPr>
                    </a:p>
                  </a:txBody>
                  <a:tcPr marL="68580" marR="68580" marT="0" marB="0"/>
                </a:tc>
                <a:tc vMerge="1">
                  <a:txBody>
                    <a:bodyPr/>
                    <a:lstStyle/>
                    <a:p>
                      <a:endParaRPr lang="en-US"/>
                    </a:p>
                  </a:txBody>
                  <a:tcPr/>
                </a:tc>
              </a:tr>
              <a:tr h="370840">
                <a:tc>
                  <a:txBody>
                    <a:bodyPr/>
                    <a:lstStyle/>
                    <a:p>
                      <a:pPr marL="0" marR="0">
                        <a:lnSpc>
                          <a:spcPct val="115000"/>
                        </a:lnSpc>
                        <a:spcBef>
                          <a:spcPts val="0"/>
                        </a:spcBef>
                        <a:spcAft>
                          <a:spcPts val="0"/>
                        </a:spcAft>
                      </a:pPr>
                      <a:r>
                        <a:rPr lang="en-US" sz="1400" dirty="0">
                          <a:latin typeface="Trebuchet MS"/>
                          <a:ea typeface="Times New Roman"/>
                          <a:cs typeface="Trebuchet MS"/>
                        </a:rPr>
                        <a:t>Weighing Gauge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Geonor T-</a:t>
                      </a:r>
                      <a:r>
                        <a:rPr lang="en-US" sz="1400" dirty="0" err="1">
                          <a:latin typeface="Trebuchet MS"/>
                          <a:ea typeface="Times New Roman"/>
                          <a:cs typeface="Trebuchet MS"/>
                        </a:rPr>
                        <a:t>200B3</a:t>
                      </a:r>
                      <a:r>
                        <a:rPr lang="en-US" sz="1400" dirty="0">
                          <a:latin typeface="Trebuchet MS"/>
                          <a:ea typeface="Times New Roman"/>
                          <a:cs typeface="Trebuchet MS"/>
                        </a:rPr>
                        <a:t> </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Bush\Single Alter</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Heated</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US" sz="1400" dirty="0">
                          <a:latin typeface="Trebuchet MS"/>
                          <a:ea typeface="Times New Roman"/>
                          <a:cs typeface="Trebuchet MS"/>
                        </a:rPr>
                        <a:t>Weighing Gauge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dirty="0">
                          <a:latin typeface="Trebuchet MS"/>
                          <a:ea typeface="Times New Roman"/>
                          <a:cs typeface="Trebuchet MS"/>
                        </a:rPr>
                        <a:t>Geonor T-</a:t>
                      </a:r>
                      <a:r>
                        <a:rPr lang="en-CA" sz="1400" dirty="0" err="1">
                          <a:latin typeface="Trebuchet MS"/>
                          <a:ea typeface="Times New Roman"/>
                          <a:cs typeface="Trebuchet MS"/>
                        </a:rPr>
                        <a:t>200B3</a:t>
                      </a:r>
                      <a:r>
                        <a:rPr lang="en-CA" sz="1400" dirty="0">
                          <a:latin typeface="Trebuchet MS"/>
                          <a:ea typeface="Times New Roman"/>
                          <a:cs typeface="Trebuchet MS"/>
                        </a:rPr>
                        <a:t> </a:t>
                      </a:r>
                      <a:r>
                        <a:rPr lang="en-CA" sz="1400" dirty="0" err="1">
                          <a:latin typeface="Trebuchet MS"/>
                          <a:ea typeface="Times New Roman"/>
                          <a:cs typeface="Trebuchet MS"/>
                        </a:rPr>
                        <a:t>1500mm</a:t>
                      </a:r>
                      <a:r>
                        <a:rPr lang="en-CA" sz="1400" dirty="0">
                          <a:latin typeface="Trebuchet MS"/>
                          <a:ea typeface="Times New Roman"/>
                          <a:cs typeface="Trebuchet MS"/>
                        </a:rPr>
                        <a:t>*</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dirty="0">
                          <a:latin typeface="Trebuchet MS"/>
                          <a:ea typeface="Times New Roman"/>
                          <a:cs typeface="Trebuchet MS"/>
                        </a:rPr>
                        <a:t>Single Alter</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dirty="0">
                          <a:latin typeface="Trebuchet MS"/>
                          <a:ea typeface="Times New Roman"/>
                          <a:cs typeface="Trebuchet MS"/>
                        </a:rPr>
                        <a:t>Heated</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US" sz="1400">
                          <a:latin typeface="Trebuchet MS"/>
                          <a:ea typeface="Times New Roman"/>
                          <a:cs typeface="Trebuchet MS"/>
                        </a:rPr>
                        <a:t>Weighing Gauge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Pluvio2</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Bush\Single Alter</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Heated</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a:t>
                      </a:r>
                      <a:endParaRPr lang="en-US" sz="1800" dirty="0">
                        <a:latin typeface="Calibri"/>
                        <a:ea typeface="Times New Roman"/>
                        <a:cs typeface="Calibri"/>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dirty="0" smtClean="0"/>
              <a:t>Caribou Creek: Ancillary Measurements </a:t>
            </a:r>
            <a:endParaRPr lang="en-US" sz="3200" dirty="0"/>
          </a:p>
        </p:txBody>
      </p:sp>
      <p:graphicFrame>
        <p:nvGraphicFramePr>
          <p:cNvPr id="4" name="Content Placeholder 3"/>
          <p:cNvGraphicFramePr>
            <a:graphicFrameLocks noGrp="1"/>
          </p:cNvGraphicFramePr>
          <p:nvPr>
            <p:ph idx="1"/>
          </p:nvPr>
        </p:nvGraphicFramePr>
        <p:xfrm>
          <a:off x="457200" y="1600200"/>
          <a:ext cx="8153400" cy="4313428"/>
        </p:xfrm>
        <a:graphic>
          <a:graphicData uri="http://schemas.openxmlformats.org/drawingml/2006/table">
            <a:tbl>
              <a:tblPr firstRow="1" bandRow="1">
                <a:tableStyleId>{5C22544A-7EE6-4342-B048-85BDC9FD1C3A}</a:tableStyleId>
              </a:tblPr>
              <a:tblGrid>
                <a:gridCol w="2038350"/>
                <a:gridCol w="2381250"/>
                <a:gridCol w="1695450"/>
                <a:gridCol w="2038350"/>
              </a:tblGrid>
              <a:tr h="370840">
                <a:tc>
                  <a:txBody>
                    <a:bodyPr/>
                    <a:lstStyle/>
                    <a:p>
                      <a:pPr marL="0" marR="0">
                        <a:lnSpc>
                          <a:spcPct val="115000"/>
                        </a:lnSpc>
                        <a:spcBef>
                          <a:spcPts val="0"/>
                        </a:spcBef>
                        <a:spcAft>
                          <a:spcPts val="0"/>
                        </a:spcAft>
                      </a:pPr>
                      <a:r>
                        <a:rPr lang="en-CA" sz="1400" b="1" dirty="0">
                          <a:latin typeface="Trebuchet MS"/>
                          <a:ea typeface="Times New Roman"/>
                          <a:cs typeface="Trebuchet MS"/>
                        </a:rPr>
                        <a:t>Parameter</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b="1" dirty="0">
                          <a:latin typeface="Trebuchet MS"/>
                          <a:ea typeface="Times New Roman"/>
                          <a:cs typeface="Trebuchet MS"/>
                        </a:rPr>
                        <a:t>Instruments </a:t>
                      </a:r>
                      <a:r>
                        <a:rPr lang="en-CA" sz="1400" b="1" dirty="0" smtClean="0">
                          <a:latin typeface="Trebuchet MS"/>
                          <a:ea typeface="Times New Roman"/>
                          <a:cs typeface="Trebuchet MS"/>
                        </a:rPr>
                        <a:t>Used</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b="1" dirty="0">
                          <a:latin typeface="Trebuchet MS"/>
                          <a:ea typeface="Times New Roman"/>
                          <a:cs typeface="Trebuchet MS"/>
                        </a:rPr>
                        <a:t>Data </a:t>
                      </a:r>
                      <a:r>
                        <a:rPr lang="en-CA" sz="1400" b="1" dirty="0" smtClean="0">
                          <a:latin typeface="Trebuchet MS"/>
                          <a:ea typeface="Times New Roman"/>
                          <a:cs typeface="Trebuchet MS"/>
                        </a:rPr>
                        <a:t>available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b="1">
                          <a:latin typeface="Trebuchet MS"/>
                          <a:ea typeface="Times New Roman"/>
                          <a:cs typeface="Trebuchet MS"/>
                        </a:rPr>
                        <a:t>Reporting Interval</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latin typeface="Trebuchet MS"/>
                          <a:ea typeface="Times New Roman"/>
                          <a:cs typeface="Trebuchet MS"/>
                        </a:rPr>
                        <a:t>Air Temperature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Scientific HMP45, 1.5 m </a:t>
                      </a:r>
                    </a:p>
                  </a:txBody>
                  <a:tcPr marL="68580" marR="68580" marT="0" marB="0"/>
                </a:tc>
                <a:tc>
                  <a:txBody>
                    <a:bodyPr/>
                    <a:lstStyle/>
                    <a:p>
                      <a:pPr marL="0" marR="0">
                        <a:lnSpc>
                          <a:spcPct val="115000"/>
                        </a:lnSpc>
                        <a:spcBef>
                          <a:spcPts val="0"/>
                        </a:spcBef>
                        <a:spcAft>
                          <a:spcPts val="0"/>
                        </a:spcAft>
                      </a:pPr>
                      <a:r>
                        <a:rPr lang="en-CA"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1-minute</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latin typeface="Trebuchet MS"/>
                          <a:ea typeface="Times New Roman"/>
                          <a:cs typeface="Trebuchet MS"/>
                        </a:rPr>
                        <a:t>Relative Humidity</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a:latin typeface="Trebuchet MS"/>
                          <a:ea typeface="Times New Roman"/>
                          <a:cs typeface="Trebuchet MS"/>
                        </a:rPr>
                        <a:t>Scientific HMP45C, 1.5m</a:t>
                      </a: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1-minute</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latin typeface="Trebuchet MS"/>
                          <a:ea typeface="Times New Roman"/>
                          <a:cs typeface="Trebuchet MS"/>
                        </a:rPr>
                        <a:t>Atmospheric Pressure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Campbell Scientific, CS105, surface pressure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1-minute</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latin typeface="Trebuchet MS"/>
                          <a:ea typeface="Times New Roman"/>
                          <a:cs typeface="Trebuchet MS"/>
                        </a:rPr>
                        <a:t>Wind Speed 6 m</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err="1">
                          <a:latin typeface="Trebuchet MS"/>
                          <a:ea typeface="Times New Roman"/>
                          <a:cs typeface="Trebuchet MS"/>
                        </a:rPr>
                        <a:t>RMY</a:t>
                      </a:r>
                      <a:r>
                        <a:rPr lang="en-US" sz="1400" dirty="0">
                          <a:latin typeface="Trebuchet MS"/>
                          <a:ea typeface="Times New Roman"/>
                          <a:cs typeface="Trebuchet MS"/>
                        </a:rPr>
                        <a:t> 05103</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1-minute</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latin typeface="Trebuchet MS"/>
                          <a:ea typeface="Times New Roman"/>
                          <a:cs typeface="Trebuchet MS"/>
                        </a:rPr>
                        <a:t>Wind Direction 6 m</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As above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1-minute</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latin typeface="Trebuchet MS"/>
                          <a:ea typeface="Times New Roman"/>
                          <a:cs typeface="Trebuchet MS"/>
                        </a:rPr>
                        <a:t>Wind Speed at the gauge orifice (specify height)</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err="1">
                          <a:latin typeface="Trebuchet MS"/>
                          <a:ea typeface="Times New Roman"/>
                          <a:cs typeface="Trebuchet MS"/>
                        </a:rPr>
                        <a:t>MetOne</a:t>
                      </a:r>
                      <a:r>
                        <a:rPr lang="en-US" sz="1400" dirty="0">
                          <a:latin typeface="Trebuchet MS"/>
                          <a:ea typeface="Times New Roman"/>
                          <a:cs typeface="Trebuchet MS"/>
                        </a:rPr>
                        <a:t> </a:t>
                      </a:r>
                      <a:r>
                        <a:rPr lang="en-US" sz="1400" dirty="0" err="1">
                          <a:latin typeface="Trebuchet MS"/>
                          <a:ea typeface="Times New Roman"/>
                          <a:cs typeface="Trebuchet MS"/>
                        </a:rPr>
                        <a:t>014A</a:t>
                      </a:r>
                      <a:r>
                        <a:rPr lang="en-US" sz="1400" dirty="0">
                          <a:latin typeface="Trebuchet MS"/>
                          <a:ea typeface="Times New Roman"/>
                          <a:cs typeface="Trebuchet MS"/>
                        </a:rPr>
                        <a:t>, </a:t>
                      </a:r>
                      <a:r>
                        <a:rPr lang="en-US" sz="1400" dirty="0" err="1">
                          <a:latin typeface="Trebuchet MS"/>
                          <a:ea typeface="Times New Roman"/>
                          <a:cs typeface="Trebuchet MS"/>
                        </a:rPr>
                        <a:t>2m</a:t>
                      </a:r>
                      <a:endParaRPr lang="en-US" sz="1800" dirty="0">
                        <a:latin typeface="Calibri"/>
                        <a:ea typeface="Times New Roman"/>
                        <a:cs typeface="Calibri"/>
                      </a:endParaRPr>
                    </a:p>
                    <a:p>
                      <a:pPr marL="0" marR="0">
                        <a:lnSpc>
                          <a:spcPct val="115000"/>
                        </a:lnSpc>
                        <a:spcBef>
                          <a:spcPts val="0"/>
                        </a:spcBef>
                        <a:spcAft>
                          <a:spcPts val="0"/>
                        </a:spcAft>
                      </a:pPr>
                      <a:r>
                        <a:rPr lang="en-US" sz="1400" dirty="0" err="1">
                          <a:latin typeface="Trebuchet MS"/>
                          <a:ea typeface="Times New Roman"/>
                          <a:cs typeface="Trebuchet MS"/>
                        </a:rPr>
                        <a:t>MetOne</a:t>
                      </a:r>
                      <a:r>
                        <a:rPr lang="en-US" sz="1400" dirty="0">
                          <a:latin typeface="Trebuchet MS"/>
                          <a:ea typeface="Times New Roman"/>
                          <a:cs typeface="Trebuchet MS"/>
                        </a:rPr>
                        <a:t> </a:t>
                      </a:r>
                      <a:r>
                        <a:rPr lang="en-US" sz="1400" dirty="0" err="1">
                          <a:latin typeface="Trebuchet MS"/>
                          <a:ea typeface="Times New Roman"/>
                          <a:cs typeface="Trebuchet MS"/>
                        </a:rPr>
                        <a:t>014A</a:t>
                      </a:r>
                      <a:r>
                        <a:rPr lang="en-US" sz="1400" dirty="0">
                          <a:latin typeface="Trebuchet MS"/>
                          <a:ea typeface="Times New Roman"/>
                          <a:cs typeface="Trebuchet MS"/>
                        </a:rPr>
                        <a:t>, </a:t>
                      </a:r>
                      <a:r>
                        <a:rPr lang="en-US" sz="1400" dirty="0" err="1">
                          <a:latin typeface="Trebuchet MS"/>
                          <a:ea typeface="Times New Roman"/>
                          <a:cs typeface="Trebuchet MS"/>
                        </a:rPr>
                        <a:t>3m</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ASCII</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1-minute</a:t>
                      </a:r>
                      <a:endParaRPr lang="en-US" sz="1800" dirty="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latin typeface="Trebuchet MS"/>
                          <a:ea typeface="Times New Roman"/>
                          <a:cs typeface="Trebuchet MS"/>
                        </a:rPr>
                        <a:t>Precipitation Detector (Y/N output)</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Vaisala DRD11A</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1-minute</a:t>
                      </a:r>
                      <a:endParaRPr lang="en-US" sz="1800" dirty="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latin typeface="Trebuchet MS"/>
                          <a:ea typeface="Times New Roman"/>
                          <a:cs typeface="Trebuchet MS"/>
                        </a:rPr>
                        <a:t>Precipitation type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Parsivel</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1-minute</a:t>
                      </a:r>
                      <a:endParaRPr lang="en-US" sz="1800" dirty="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latin typeface="Trebuchet MS"/>
                          <a:ea typeface="Times New Roman"/>
                          <a:cs typeface="Trebuchet MS"/>
                        </a:rPr>
                        <a:t>Snow Depth</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Scientific SR50, 2m</a:t>
                      </a: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ASCII</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1-minute</a:t>
                      </a:r>
                      <a:endParaRPr lang="en-US" sz="1800" dirty="0">
                        <a:latin typeface="Calibri"/>
                        <a:ea typeface="Times New Roman"/>
                        <a:cs typeface="Calibri"/>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CA" sz="3200" dirty="0" smtClean="0"/>
              <a:t>Caribou Creek: Site Commissioning</a:t>
            </a:r>
            <a:endParaRPr lang="en-US" sz="3200" dirty="0"/>
          </a:p>
        </p:txBody>
      </p:sp>
      <p:sp>
        <p:nvSpPr>
          <p:cNvPr id="3" name="Content Placeholder 2"/>
          <p:cNvSpPr>
            <a:spLocks noGrp="1"/>
          </p:cNvSpPr>
          <p:nvPr>
            <p:ph idx="1"/>
          </p:nvPr>
        </p:nvSpPr>
        <p:spPr>
          <a:xfrm>
            <a:off x="457200" y="1143000"/>
            <a:ext cx="8229600" cy="5562600"/>
          </a:xfrm>
        </p:spPr>
        <p:txBody>
          <a:bodyPr>
            <a:normAutofit fontScale="47500" lnSpcReduction="20000"/>
          </a:bodyPr>
          <a:lstStyle/>
          <a:p>
            <a:pPr>
              <a:buNone/>
            </a:pPr>
            <a:r>
              <a:rPr lang="en-CA" b="1" dirty="0" smtClean="0"/>
              <a:t>Anticipated date of commissioning:  </a:t>
            </a:r>
            <a:r>
              <a:rPr lang="en-CA" b="1" dirty="0" smtClean="0">
                <a:solidFill>
                  <a:schemeClr val="accent1">
                    <a:lumMod val="75000"/>
                  </a:schemeClr>
                </a:solidFill>
              </a:rPr>
              <a:t>December 1, 2012</a:t>
            </a:r>
            <a:endParaRPr lang="en-US" dirty="0" smtClean="0">
              <a:solidFill>
                <a:schemeClr val="accent1">
                  <a:lumMod val="75000"/>
                </a:schemeClr>
              </a:solidFill>
            </a:endParaRPr>
          </a:p>
          <a:p>
            <a:pPr>
              <a:buNone/>
            </a:pPr>
            <a:endParaRPr lang="en-US" dirty="0" smtClean="0"/>
          </a:p>
          <a:p>
            <a:pPr>
              <a:lnSpc>
                <a:spcPct val="120000"/>
              </a:lnSpc>
              <a:buNone/>
            </a:pPr>
            <a:r>
              <a:rPr lang="en-CA" b="1" dirty="0" smtClean="0"/>
              <a:t>Expected status on commissioning:</a:t>
            </a:r>
            <a:endParaRPr lang="en-US" dirty="0" smtClean="0"/>
          </a:p>
          <a:p>
            <a:pPr lvl="0">
              <a:lnSpc>
                <a:spcPct val="120000"/>
              </a:lnSpc>
            </a:pPr>
            <a:r>
              <a:rPr lang="en-CA" dirty="0" smtClean="0"/>
              <a:t>References (where applicable): </a:t>
            </a:r>
            <a:endParaRPr lang="en-US" dirty="0" smtClean="0"/>
          </a:p>
          <a:p>
            <a:pPr lvl="1">
              <a:lnSpc>
                <a:spcPct val="120000"/>
              </a:lnSpc>
            </a:pPr>
            <a:r>
              <a:rPr lang="en-CA" dirty="0" err="1" smtClean="0"/>
              <a:t>R0</a:t>
            </a:r>
            <a:r>
              <a:rPr lang="en-CA" dirty="0" smtClean="0"/>
              <a:t>’: </a:t>
            </a:r>
            <a:r>
              <a:rPr lang="en-CA" dirty="0" smtClean="0">
                <a:solidFill>
                  <a:schemeClr val="accent1">
                    <a:lumMod val="75000"/>
                  </a:schemeClr>
                </a:solidFill>
              </a:rPr>
              <a:t>Weighing Gauges in the bush area</a:t>
            </a:r>
            <a:endParaRPr lang="en-US" dirty="0" smtClean="0">
              <a:solidFill>
                <a:schemeClr val="accent1">
                  <a:lumMod val="75000"/>
                </a:schemeClr>
              </a:solidFill>
            </a:endParaRPr>
          </a:p>
          <a:p>
            <a:pPr lvl="1">
              <a:lnSpc>
                <a:spcPct val="120000"/>
              </a:lnSpc>
            </a:pPr>
            <a:r>
              <a:rPr lang="en-CA" dirty="0" err="1" smtClean="0"/>
              <a:t>R2</a:t>
            </a:r>
            <a:r>
              <a:rPr lang="en-CA" dirty="0" smtClean="0"/>
              <a:t>:  </a:t>
            </a:r>
            <a:r>
              <a:rPr lang="en-CA" dirty="0" smtClean="0">
                <a:solidFill>
                  <a:schemeClr val="accent1">
                    <a:lumMod val="75000"/>
                  </a:schemeClr>
                </a:solidFill>
              </a:rPr>
              <a:t>November 15, 2012; DFIR is nearly complete, instrument mounts need to be finished and gauge needs to be installed and tested  </a:t>
            </a:r>
            <a:endParaRPr lang="en-US" dirty="0" smtClean="0">
              <a:solidFill>
                <a:schemeClr val="accent1">
                  <a:lumMod val="75000"/>
                </a:schemeClr>
              </a:solidFill>
            </a:endParaRPr>
          </a:p>
          <a:p>
            <a:pPr lvl="1">
              <a:lnSpc>
                <a:spcPct val="120000"/>
              </a:lnSpc>
            </a:pPr>
            <a:r>
              <a:rPr lang="en-CA" dirty="0" err="1" smtClean="0"/>
              <a:t>R3</a:t>
            </a:r>
            <a:r>
              <a:rPr lang="en-CA" dirty="0" smtClean="0"/>
              <a:t>:  </a:t>
            </a:r>
            <a:r>
              <a:rPr lang="en-CA" dirty="0" smtClean="0">
                <a:solidFill>
                  <a:schemeClr val="accent1">
                    <a:lumMod val="75000"/>
                  </a:schemeClr>
                </a:solidFill>
              </a:rPr>
              <a:t>November 15, 2012; gauges and heaters need to be installed and tested</a:t>
            </a:r>
            <a:endParaRPr lang="en-US" dirty="0" smtClean="0">
              <a:solidFill>
                <a:schemeClr val="accent1">
                  <a:lumMod val="75000"/>
                </a:schemeClr>
              </a:solidFill>
            </a:endParaRPr>
          </a:p>
          <a:p>
            <a:pPr lvl="0">
              <a:lnSpc>
                <a:spcPct val="120000"/>
              </a:lnSpc>
            </a:pPr>
            <a:r>
              <a:rPr lang="en-CA" dirty="0" smtClean="0"/>
              <a:t>Instruments under test: </a:t>
            </a:r>
            <a:endParaRPr lang="en-US" dirty="0" smtClean="0"/>
          </a:p>
          <a:p>
            <a:pPr lvl="1">
              <a:lnSpc>
                <a:spcPct val="120000"/>
              </a:lnSpc>
            </a:pPr>
            <a:r>
              <a:rPr lang="en-CA" dirty="0" smtClean="0"/>
              <a:t>Provided by the host</a:t>
            </a:r>
            <a:r>
              <a:rPr lang="en-CA" dirty="0" smtClean="0">
                <a:solidFill>
                  <a:schemeClr val="accent1">
                    <a:lumMod val="75000"/>
                  </a:schemeClr>
                </a:solidFill>
              </a:rPr>
              <a:t>:   Nov 15, 2012; installed Bush gauge needs to be heated, 2nd Bush gauge needs to be installed</a:t>
            </a:r>
            <a:endParaRPr lang="en-US" dirty="0" smtClean="0">
              <a:solidFill>
                <a:schemeClr val="accent1">
                  <a:lumMod val="75000"/>
                </a:schemeClr>
              </a:solidFill>
            </a:endParaRPr>
          </a:p>
          <a:p>
            <a:pPr lvl="1">
              <a:lnSpc>
                <a:spcPct val="120000"/>
              </a:lnSpc>
            </a:pPr>
            <a:r>
              <a:rPr lang="en-CA" dirty="0" smtClean="0"/>
              <a:t>From Instrument Providers:  </a:t>
            </a:r>
            <a:r>
              <a:rPr lang="en-CA" dirty="0" smtClean="0">
                <a:solidFill>
                  <a:schemeClr val="accent1">
                    <a:lumMod val="75000"/>
                  </a:schemeClr>
                </a:solidFill>
              </a:rPr>
              <a:t>Nov 30, 2012; shipping of gauges has been delayed, expected arrival mid- to late-October; if we get an early onset of cold temperatures, installation may not be possible before Spring 2013.</a:t>
            </a:r>
            <a:endParaRPr lang="en-US" dirty="0" smtClean="0">
              <a:solidFill>
                <a:schemeClr val="accent1">
                  <a:lumMod val="75000"/>
                </a:schemeClr>
              </a:solidFill>
            </a:endParaRPr>
          </a:p>
          <a:p>
            <a:pPr lvl="0">
              <a:lnSpc>
                <a:spcPct val="120000"/>
              </a:lnSpc>
            </a:pPr>
            <a:r>
              <a:rPr lang="en-CA" dirty="0" smtClean="0"/>
              <a:t>Instruments for Ancillary Measurements:  </a:t>
            </a:r>
            <a:r>
              <a:rPr lang="en-CA" dirty="0" smtClean="0">
                <a:solidFill>
                  <a:schemeClr val="accent1">
                    <a:lumMod val="75000"/>
                  </a:schemeClr>
                </a:solidFill>
              </a:rPr>
              <a:t>unknown; </a:t>
            </a:r>
          </a:p>
          <a:p>
            <a:pPr lvl="1">
              <a:lnSpc>
                <a:spcPct val="120000"/>
              </a:lnSpc>
            </a:pPr>
            <a:r>
              <a:rPr lang="en-CA" dirty="0" smtClean="0">
                <a:solidFill>
                  <a:schemeClr val="accent1">
                    <a:lumMod val="75000"/>
                  </a:schemeClr>
                </a:solidFill>
              </a:rPr>
              <a:t>have a learning process to go through for some of this instrumentation and some technical issues to resolve with installing some instrumentation on site.  It is probable that some of this instrumentation will not be installed prior to Summer 2013. </a:t>
            </a:r>
          </a:p>
          <a:p>
            <a:pPr>
              <a:lnSpc>
                <a:spcPct val="120000"/>
              </a:lnSpc>
            </a:pPr>
            <a:endParaRPr lang="en-CA" b="1" dirty="0" smtClean="0"/>
          </a:p>
          <a:p>
            <a:pPr>
              <a:lnSpc>
                <a:spcPct val="120000"/>
              </a:lnSpc>
            </a:pPr>
            <a:r>
              <a:rPr lang="en-CA" b="1" dirty="0" smtClean="0"/>
              <a:t>Expected status on Nov 15</a:t>
            </a:r>
            <a:r>
              <a:rPr lang="en-CA" b="1" baseline="30000" dirty="0" smtClean="0"/>
              <a:t>th</a:t>
            </a:r>
            <a:r>
              <a:rPr lang="en-CA" dirty="0" smtClean="0"/>
              <a:t>:  </a:t>
            </a:r>
          </a:p>
          <a:p>
            <a:pPr lvl="1">
              <a:lnSpc>
                <a:spcPct val="120000"/>
              </a:lnSpc>
              <a:spcBef>
                <a:spcPts val="0"/>
              </a:spcBef>
            </a:pPr>
            <a:r>
              <a:rPr lang="en-CA" dirty="0" smtClean="0">
                <a:solidFill>
                  <a:schemeClr val="accent1">
                    <a:lumMod val="75000"/>
                  </a:schemeClr>
                </a:solidFill>
              </a:rPr>
              <a:t>50-75% functional.  </a:t>
            </a:r>
          </a:p>
          <a:p>
            <a:pPr lvl="1">
              <a:lnSpc>
                <a:spcPct val="120000"/>
              </a:lnSpc>
              <a:spcBef>
                <a:spcPts val="0"/>
              </a:spcBef>
            </a:pPr>
            <a:r>
              <a:rPr lang="en-CA" dirty="0" smtClean="0">
                <a:solidFill>
                  <a:schemeClr val="accent1">
                    <a:lumMod val="75000"/>
                  </a:schemeClr>
                </a:solidFill>
              </a:rPr>
              <a:t>Real-time communications may not be completely functional before Nov 15.  </a:t>
            </a:r>
          </a:p>
          <a:p>
            <a:pPr lvl="1">
              <a:lnSpc>
                <a:spcPct val="120000"/>
              </a:lnSpc>
              <a:spcBef>
                <a:spcPts val="0"/>
              </a:spcBef>
            </a:pPr>
            <a:r>
              <a:rPr lang="en-CA" dirty="0" smtClean="0">
                <a:solidFill>
                  <a:schemeClr val="accent1">
                    <a:lumMod val="75000"/>
                  </a:schemeClr>
                </a:solidFill>
              </a:rPr>
              <a:t>Data flow protocols remain to be put in place.</a:t>
            </a:r>
            <a:endParaRPr lang="en-US" dirty="0" smtClean="0">
              <a:solidFill>
                <a:schemeClr val="accent1">
                  <a:lumMod val="75000"/>
                </a:schemeClr>
              </a:solidFill>
            </a:endParaRPr>
          </a:p>
          <a:p>
            <a:pPr lvl="0"/>
            <a:endParaRPr lang="en-CA" dirty="0" smtClean="0">
              <a:solidFill>
                <a:schemeClr val="accent1">
                  <a:lumMod val="75000"/>
                </a:schemeClr>
              </a:solidFill>
            </a:endParaRPr>
          </a:p>
          <a:p>
            <a:pPr lvl="0"/>
            <a:endParaRPr lang="en-US" dirty="0" smtClean="0">
              <a:solidFill>
                <a:schemeClr val="accent1">
                  <a:lumMod val="75000"/>
                </a:schemeClr>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CA" sz="3200" dirty="0" smtClean="0"/>
              <a:t>Caribou Creek: Site Update</a:t>
            </a:r>
            <a:endParaRPr lang="en-US" sz="3200" dirty="0"/>
          </a:p>
        </p:txBody>
      </p:sp>
      <p:sp>
        <p:nvSpPr>
          <p:cNvPr id="3" name="Content Placeholder 2"/>
          <p:cNvSpPr>
            <a:spLocks noGrp="1"/>
          </p:cNvSpPr>
          <p:nvPr>
            <p:ph idx="1"/>
          </p:nvPr>
        </p:nvSpPr>
        <p:spPr>
          <a:xfrm>
            <a:off x="228600" y="990600"/>
            <a:ext cx="8686800" cy="5867400"/>
          </a:xfrm>
        </p:spPr>
        <p:txBody>
          <a:bodyPr>
            <a:normAutofit fontScale="40000" lnSpcReduction="20000"/>
          </a:bodyPr>
          <a:lstStyle/>
          <a:p>
            <a:r>
              <a:rPr lang="en-CA" sz="3400" dirty="0" smtClean="0"/>
              <a:t>Gaps for the winter 2012/2013: </a:t>
            </a:r>
            <a:endParaRPr lang="en-US" sz="3400" dirty="0" smtClean="0"/>
          </a:p>
          <a:p>
            <a:pPr lvl="1"/>
            <a:r>
              <a:rPr lang="en-CA" sz="2900" dirty="0" smtClean="0"/>
              <a:t>the intended SPICE test/activities which may not take place, as anticipated during the 2012/13 season;  </a:t>
            </a:r>
            <a:r>
              <a:rPr lang="en-CA" sz="2900" dirty="0" smtClean="0">
                <a:solidFill>
                  <a:schemeClr val="accent1">
                    <a:lumMod val="75000"/>
                  </a:schemeClr>
                </a:solidFill>
              </a:rPr>
              <a:t>gauge intercomparisons of instruments provided by instrument manufacturers  </a:t>
            </a:r>
            <a:endParaRPr lang="en-US" sz="2900" dirty="0" smtClean="0">
              <a:solidFill>
                <a:schemeClr val="accent1">
                  <a:lumMod val="75000"/>
                </a:schemeClr>
              </a:solidFill>
            </a:endParaRPr>
          </a:p>
          <a:p>
            <a:pPr lvl="1"/>
            <a:r>
              <a:rPr lang="en-CA" sz="2900" dirty="0" smtClean="0"/>
              <a:t>reasons:  </a:t>
            </a:r>
            <a:r>
              <a:rPr lang="en-CA" sz="2900" dirty="0" smtClean="0">
                <a:solidFill>
                  <a:schemeClr val="accent1">
                    <a:lumMod val="75000"/>
                  </a:schemeClr>
                </a:solidFill>
              </a:rPr>
              <a:t>late shipping, no time for testing before onset of cold temperatures </a:t>
            </a:r>
            <a:endParaRPr lang="en-US" sz="2900" dirty="0" smtClean="0">
              <a:solidFill>
                <a:schemeClr val="accent1">
                  <a:lumMod val="75000"/>
                </a:schemeClr>
              </a:solidFill>
            </a:endParaRPr>
          </a:p>
          <a:p>
            <a:pPr lvl="1"/>
            <a:r>
              <a:rPr lang="en-CA" sz="2900" dirty="0" smtClean="0"/>
              <a:t>activities postponed for 2013</a:t>
            </a:r>
            <a:r>
              <a:rPr lang="en-CA" sz="2900" dirty="0" smtClean="0">
                <a:solidFill>
                  <a:schemeClr val="accent1">
                    <a:lumMod val="75000"/>
                  </a:schemeClr>
                </a:solidFill>
              </a:rPr>
              <a:t>:  intercomparisons of instruments provided by manufacturers, extensive testing (with all ancillary instrumentation functioning properly) of reference intercomparisons.</a:t>
            </a:r>
            <a:endParaRPr lang="en-US" sz="2900" dirty="0" smtClean="0">
              <a:solidFill>
                <a:schemeClr val="accent1">
                  <a:lumMod val="75000"/>
                </a:schemeClr>
              </a:solidFill>
            </a:endParaRPr>
          </a:p>
          <a:p>
            <a:pPr>
              <a:buNone/>
            </a:pPr>
            <a:endParaRPr lang="en-US" sz="3400" dirty="0" smtClean="0"/>
          </a:p>
          <a:p>
            <a:r>
              <a:rPr lang="en-CA" sz="3400" dirty="0" smtClean="0"/>
              <a:t>Data archive;</a:t>
            </a:r>
            <a:endParaRPr lang="en-US" sz="3400" dirty="0" smtClean="0"/>
          </a:p>
          <a:p>
            <a:pPr lvl="1"/>
            <a:r>
              <a:rPr lang="en-CA" sz="2900" dirty="0" smtClean="0"/>
              <a:t>Existing or planned:  </a:t>
            </a:r>
            <a:r>
              <a:rPr lang="en-CA" sz="2900" dirty="0" smtClean="0">
                <a:solidFill>
                  <a:schemeClr val="accent1">
                    <a:lumMod val="75000"/>
                  </a:schemeClr>
                </a:solidFill>
              </a:rPr>
              <a:t>Data archiving at this site is still in the planning stage as communications at this site have not yet been installed.  We are hoping to use protocols established during previous research projects but equipment still needs to be installed and tested and protocols put into place</a:t>
            </a:r>
            <a:endParaRPr lang="en-US" sz="2900" dirty="0" smtClean="0">
              <a:solidFill>
                <a:schemeClr val="accent1">
                  <a:lumMod val="75000"/>
                </a:schemeClr>
              </a:solidFill>
            </a:endParaRPr>
          </a:p>
          <a:p>
            <a:pPr lvl="1"/>
            <a:r>
              <a:rPr lang="en-CA" sz="2900" dirty="0" smtClean="0"/>
              <a:t>Frequency of data transmission from the site to an archive (if any):  </a:t>
            </a:r>
            <a:r>
              <a:rPr lang="en-CA" sz="2900" dirty="0" err="1" smtClean="0">
                <a:solidFill>
                  <a:schemeClr val="accent1">
                    <a:lumMod val="75000"/>
                  </a:schemeClr>
                </a:solidFill>
              </a:rPr>
              <a:t>unkown</a:t>
            </a:r>
            <a:r>
              <a:rPr lang="en-CA" sz="2900" dirty="0" smtClean="0">
                <a:solidFill>
                  <a:schemeClr val="accent1">
                    <a:lumMod val="75000"/>
                  </a:schemeClr>
                </a:solidFill>
              </a:rPr>
              <a:t>, probably daily but could be more frequent, archiving onsite will take place.</a:t>
            </a:r>
            <a:endParaRPr lang="en-US" sz="2900" dirty="0" smtClean="0">
              <a:solidFill>
                <a:schemeClr val="accent1">
                  <a:lumMod val="75000"/>
                </a:schemeClr>
              </a:solidFill>
            </a:endParaRPr>
          </a:p>
          <a:p>
            <a:endParaRPr lang="en-CA" sz="3000" b="1" dirty="0" smtClean="0"/>
          </a:p>
          <a:p>
            <a:r>
              <a:rPr lang="en-CA" sz="3500" dirty="0" smtClean="0"/>
              <a:t>Have you sent data to NCAR for pre-SPICE? </a:t>
            </a:r>
            <a:r>
              <a:rPr lang="en-CA" sz="3000" dirty="0" smtClean="0">
                <a:solidFill>
                  <a:schemeClr val="accent1">
                    <a:lumMod val="75000"/>
                  </a:schemeClr>
                </a:solidFill>
              </a:rPr>
              <a:t>(new site, data not yet available</a:t>
            </a:r>
            <a:r>
              <a:rPr lang="en-CA" sz="3000" dirty="0" smtClean="0"/>
              <a:t>)</a:t>
            </a:r>
            <a:endParaRPr lang="en-US" sz="3000" dirty="0" smtClean="0"/>
          </a:p>
          <a:p>
            <a:pPr lvl="1"/>
            <a:r>
              <a:rPr lang="en-CA" dirty="0" smtClean="0"/>
              <a:t>Do you have to change data format for transfer to NCAR:  </a:t>
            </a:r>
            <a:r>
              <a:rPr lang="en-CA" dirty="0" smtClean="0">
                <a:solidFill>
                  <a:schemeClr val="accent1">
                    <a:lumMod val="75000"/>
                  </a:schemeClr>
                </a:solidFill>
              </a:rPr>
              <a:t>yes</a:t>
            </a:r>
            <a:endParaRPr lang="en-US" dirty="0" smtClean="0">
              <a:solidFill>
                <a:schemeClr val="accent1">
                  <a:lumMod val="75000"/>
                </a:schemeClr>
              </a:solidFill>
            </a:endParaRPr>
          </a:p>
          <a:p>
            <a:pPr lvl="1"/>
            <a:r>
              <a:rPr lang="en-CA" dirty="0" smtClean="0"/>
              <a:t>How difficult is the process?  </a:t>
            </a:r>
            <a:r>
              <a:rPr lang="en-CA" dirty="0" smtClean="0">
                <a:solidFill>
                  <a:schemeClr val="accent1">
                    <a:lumMod val="75000"/>
                  </a:schemeClr>
                </a:solidFill>
              </a:rPr>
              <a:t>Not difficult but will take time</a:t>
            </a:r>
            <a:endParaRPr lang="en-US" dirty="0" smtClean="0">
              <a:solidFill>
                <a:schemeClr val="accent1">
                  <a:lumMod val="75000"/>
                </a:schemeClr>
              </a:solidFill>
            </a:endParaRPr>
          </a:p>
          <a:p>
            <a:pPr lvl="1"/>
            <a:r>
              <a:rPr lang="en-CA" dirty="0" smtClean="0"/>
              <a:t>Any risks if format is changed: </a:t>
            </a:r>
            <a:r>
              <a:rPr lang="en-CA" dirty="0" smtClean="0">
                <a:solidFill>
                  <a:schemeClr val="accent1">
                    <a:lumMod val="75000"/>
                  </a:schemeClr>
                </a:solidFill>
              </a:rPr>
              <a:t>Not if done correctly</a:t>
            </a:r>
            <a:endParaRPr lang="en-US" dirty="0" smtClean="0">
              <a:solidFill>
                <a:schemeClr val="accent1">
                  <a:lumMod val="75000"/>
                </a:schemeClr>
              </a:solidFill>
            </a:endParaRPr>
          </a:p>
          <a:p>
            <a:pPr>
              <a:buNone/>
            </a:pPr>
            <a:endParaRPr lang="en-US" sz="3000" dirty="0" smtClean="0"/>
          </a:p>
          <a:p>
            <a:pPr lvl="1"/>
            <a:r>
              <a:rPr lang="en-CA" dirty="0" smtClean="0"/>
              <a:t>Which is the reasonable frequency of data transfer to NCAR/SPICE archive to be expected during the experiment: </a:t>
            </a:r>
            <a:r>
              <a:rPr lang="en-CA" dirty="0" smtClean="0">
                <a:solidFill>
                  <a:schemeClr val="accent1">
                    <a:lumMod val="75000"/>
                  </a:schemeClr>
                </a:solidFill>
              </a:rPr>
              <a:t> Daily</a:t>
            </a:r>
            <a:endParaRPr lang="en-US" dirty="0" smtClean="0">
              <a:solidFill>
                <a:schemeClr val="accent1">
                  <a:lumMod val="75000"/>
                </a:schemeClr>
              </a:solidFill>
            </a:endParaRPr>
          </a:p>
          <a:p>
            <a:endParaRPr lang="en-CA" sz="3400" b="1" dirty="0" smtClean="0"/>
          </a:p>
          <a:p>
            <a:r>
              <a:rPr lang="en-CA" sz="3400" dirty="0" smtClean="0"/>
              <a:t>Additional Information:</a:t>
            </a:r>
            <a:endParaRPr lang="en-US" sz="3400" dirty="0" smtClean="0"/>
          </a:p>
          <a:p>
            <a:pPr lvl="1"/>
            <a:r>
              <a:rPr lang="en-CA" sz="2900" dirty="0" smtClean="0">
                <a:solidFill>
                  <a:schemeClr val="accent1">
                    <a:lumMod val="75000"/>
                  </a:schemeClr>
                </a:solidFill>
              </a:rPr>
              <a:t>This is a new site and as of October 1</a:t>
            </a:r>
            <a:r>
              <a:rPr lang="en-CA" sz="2900" baseline="30000" dirty="0" smtClean="0">
                <a:solidFill>
                  <a:schemeClr val="accent1">
                    <a:lumMod val="75000"/>
                  </a:schemeClr>
                </a:solidFill>
              </a:rPr>
              <a:t>st</a:t>
            </a:r>
            <a:r>
              <a:rPr lang="en-CA" sz="2900" dirty="0" smtClean="0">
                <a:solidFill>
                  <a:schemeClr val="accent1">
                    <a:lumMod val="75000"/>
                  </a:schemeClr>
                </a:solidFill>
              </a:rPr>
              <a:t>, installation is only about 50% completed.  </a:t>
            </a:r>
          </a:p>
          <a:p>
            <a:pPr lvl="1"/>
            <a:r>
              <a:rPr lang="en-CA" sz="2900" dirty="0" smtClean="0">
                <a:solidFill>
                  <a:schemeClr val="accent1">
                    <a:lumMod val="75000"/>
                  </a:schemeClr>
                </a:solidFill>
              </a:rPr>
              <a:t>Because of the time of year, bad weather could delay the completion of installation into Spring 2013. </a:t>
            </a:r>
          </a:p>
          <a:p>
            <a:pPr lvl="1"/>
            <a:r>
              <a:rPr lang="en-CA" sz="2900" dirty="0" smtClean="0">
                <a:solidFill>
                  <a:schemeClr val="accent1">
                    <a:lumMod val="75000"/>
                  </a:schemeClr>
                </a:solidFill>
              </a:rPr>
              <a:t> It would have been desirable to have 2 months of warm season testing of new, repaired, and updated instrumentation prior to commissioning this site.  This will not be possible before the start of the project.</a:t>
            </a:r>
          </a:p>
          <a:p>
            <a:pPr lvl="1"/>
            <a:r>
              <a:rPr lang="en-CA" sz="2900" dirty="0" smtClean="0">
                <a:solidFill>
                  <a:schemeClr val="accent1">
                    <a:lumMod val="75000"/>
                  </a:schemeClr>
                </a:solidFill>
              </a:rPr>
              <a:t>It is anticipated that some issues will not be resolved until Spring of 2013.  Because of winter conditions at this site, it will be difficult to install instrumentation or diagnose problems after the onset of winter.  This applies to both gauges under test and ancillary instrumentation.  Access to the site will become more difficult after snowfall.</a:t>
            </a:r>
            <a:endParaRPr lang="en-US" sz="2900" dirty="0" smtClean="0">
              <a:solidFill>
                <a:schemeClr val="accent1">
                  <a:lumMod val="75000"/>
                </a:schemeClr>
              </a:solidFill>
            </a:endParaRPr>
          </a:p>
          <a:p>
            <a:endParaRPr lang="en-US" dirty="0"/>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49</TotalTime>
  <Words>861</Words>
  <Application>Microsoft Office PowerPoint</Application>
  <PresentationFormat>On-screen Show (4:3)</PresentationFormat>
  <Paragraphs>125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WMO SPICE Caribou Creek (Canada) </vt:lpstr>
      <vt:lpstr>Caribou Creek: Site Layout</vt:lpstr>
      <vt:lpstr>Caribou Creek: References</vt:lpstr>
      <vt:lpstr>Caribou Creek: Instruments Under Test</vt:lpstr>
      <vt:lpstr>Caribou Creek: Ancillary Measurements </vt:lpstr>
      <vt:lpstr>Caribou Creek: Site Commissioning</vt:lpstr>
      <vt:lpstr>Caribou Creek: Site Update</vt:lpstr>
    </vt:vector>
  </TitlesOfParts>
  <Company>Environment Canada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rodican</dc:creator>
  <cp:lastModifiedBy>rodican</cp:lastModifiedBy>
  <cp:revision>7</cp:revision>
  <dcterms:created xsi:type="dcterms:W3CDTF">2012-10-09T20:56:06Z</dcterms:created>
  <dcterms:modified xsi:type="dcterms:W3CDTF">2012-10-10T20:14:14Z</dcterms:modified>
</cp:coreProperties>
</file>