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61" r:id="rId6"/>
    <p:sldId id="263"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13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037ADB-4FB9-482D-A1A4-E1F489B212F5}" type="datetimeFigureOut">
              <a:rPr lang="en-US" smtClean="0"/>
              <a:pPr/>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84AB2-A68C-446D-B258-F807154688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037ADB-4FB9-482D-A1A4-E1F489B212F5}" type="datetimeFigureOut">
              <a:rPr lang="en-US" smtClean="0"/>
              <a:pPr/>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84AB2-A68C-446D-B258-F807154688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037ADB-4FB9-482D-A1A4-E1F489B212F5}" type="datetimeFigureOut">
              <a:rPr lang="en-US" smtClean="0"/>
              <a:pPr/>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84AB2-A68C-446D-B258-F807154688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037ADB-4FB9-482D-A1A4-E1F489B212F5}" type="datetimeFigureOut">
              <a:rPr lang="en-US" smtClean="0"/>
              <a:pPr/>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84AB2-A68C-446D-B258-F807154688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037ADB-4FB9-482D-A1A4-E1F489B212F5}" type="datetimeFigureOut">
              <a:rPr lang="en-US" smtClean="0"/>
              <a:pPr/>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84AB2-A68C-446D-B258-F807154688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037ADB-4FB9-482D-A1A4-E1F489B212F5}" type="datetimeFigureOut">
              <a:rPr lang="en-US" smtClean="0"/>
              <a:pPr/>
              <a:t>10/10/2012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E84AB2-A68C-446D-B258-F807154688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037ADB-4FB9-482D-A1A4-E1F489B212F5}" type="datetimeFigureOut">
              <a:rPr lang="en-US" smtClean="0"/>
              <a:pPr/>
              <a:t>10/10/2012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E84AB2-A68C-446D-B258-F807154688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037ADB-4FB9-482D-A1A4-E1F489B212F5}" type="datetimeFigureOut">
              <a:rPr lang="en-US" smtClean="0"/>
              <a:pPr/>
              <a:t>10/10/2012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E84AB2-A68C-446D-B258-F807154688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037ADB-4FB9-482D-A1A4-E1F489B212F5}" type="datetimeFigureOut">
              <a:rPr lang="en-US" smtClean="0"/>
              <a:pPr/>
              <a:t>10/10/2012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E84AB2-A68C-446D-B258-F807154688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037ADB-4FB9-482D-A1A4-E1F489B212F5}" type="datetimeFigureOut">
              <a:rPr lang="en-US" smtClean="0"/>
              <a:pPr/>
              <a:t>10/10/2012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E84AB2-A68C-446D-B258-F807154688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037ADB-4FB9-482D-A1A4-E1F489B212F5}" type="datetimeFigureOut">
              <a:rPr lang="en-US" smtClean="0"/>
              <a:pPr/>
              <a:t>10/10/2012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E84AB2-A68C-446D-B258-F807154688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037ADB-4FB9-482D-A1A4-E1F489B212F5}" type="datetimeFigureOut">
              <a:rPr lang="en-US" smtClean="0"/>
              <a:pPr/>
              <a:t>10/10/2012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E84AB2-A68C-446D-B258-F807154688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4000" dirty="0" smtClean="0"/>
              <a:t>WMO SPICE</a:t>
            </a:r>
            <a:br>
              <a:rPr lang="en-CA" sz="4000" dirty="0" smtClean="0"/>
            </a:br>
            <a:r>
              <a:rPr lang="en-CA" sz="4000" dirty="0" smtClean="0"/>
              <a:t>Bratt’s Lake (Canada)</a:t>
            </a:r>
            <a:endParaRPr lang="en-US" sz="4000" dirty="0"/>
          </a:p>
        </p:txBody>
      </p:sp>
      <p:sp>
        <p:nvSpPr>
          <p:cNvPr id="3" name="Subtitle 2"/>
          <p:cNvSpPr>
            <a:spLocks noGrp="1"/>
          </p:cNvSpPr>
          <p:nvPr>
            <p:ph type="subTitle" idx="1"/>
          </p:nvPr>
        </p:nvSpPr>
        <p:spPr/>
        <p:txBody>
          <a:bodyPr>
            <a:normAutofit fontScale="77500" lnSpcReduction="20000"/>
          </a:bodyPr>
          <a:lstStyle/>
          <a:p>
            <a:r>
              <a:rPr lang="en-CA" dirty="0" smtClean="0"/>
              <a:t>Site Configuration Update</a:t>
            </a:r>
          </a:p>
          <a:p>
            <a:r>
              <a:rPr lang="en-CA" dirty="0" smtClean="0"/>
              <a:t>Oct 10</a:t>
            </a:r>
            <a:r>
              <a:rPr lang="en-CA" baseline="30000" dirty="0" smtClean="0"/>
              <a:t>th</a:t>
            </a:r>
            <a:r>
              <a:rPr lang="en-CA" dirty="0" smtClean="0"/>
              <a:t>, </a:t>
            </a:r>
            <a:r>
              <a:rPr lang="en-CA" dirty="0" smtClean="0"/>
              <a:t>2012</a:t>
            </a:r>
          </a:p>
          <a:p>
            <a:endParaRPr lang="en-CA" dirty="0" smtClean="0"/>
          </a:p>
          <a:p>
            <a:pPr algn="l"/>
            <a:r>
              <a:rPr lang="en-CA" sz="2000" dirty="0" smtClean="0"/>
              <a:t>Information from Craig Smith</a:t>
            </a:r>
          </a:p>
          <a:p>
            <a:pPr algn="l"/>
            <a:r>
              <a:rPr lang="en-CA" sz="2000" dirty="0" smtClean="0"/>
              <a:t>Prepared by Rodica Nitu</a:t>
            </a:r>
          </a:p>
          <a:p>
            <a:endParaRPr lang="en-CA"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CA" sz="3200" dirty="0" smtClean="0"/>
              <a:t>Bratt’s Lake: layout</a:t>
            </a:r>
            <a:endParaRPr lang="en-US" sz="3200" dirty="0"/>
          </a:p>
        </p:txBody>
      </p:sp>
      <p:pic>
        <p:nvPicPr>
          <p:cNvPr id="3" name="Content Placeholder 2"/>
          <p:cNvPicPr>
            <a:picLocks noGrp="1" noChangeAspect="1" noChangeArrowheads="1"/>
          </p:cNvPicPr>
          <p:nvPr>
            <p:ph idx="1"/>
          </p:nvPr>
        </p:nvPicPr>
        <p:blipFill>
          <a:blip r:embed="rId2" cstate="print"/>
          <a:srcRect l="16328" t="8418" r="15275" b="4034"/>
          <a:stretch>
            <a:fillRect/>
          </a:stretch>
        </p:blipFill>
        <p:spPr bwMode="auto">
          <a:xfrm>
            <a:off x="685800" y="822960"/>
            <a:ext cx="7543800" cy="603504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t>Bratt’s Lake: References</a:t>
            </a:r>
            <a:endParaRPr lang="en-US" sz="3200" dirty="0"/>
          </a:p>
        </p:txBody>
      </p:sp>
      <p:sp>
        <p:nvSpPr>
          <p:cNvPr id="3" name="Content Placeholder 2"/>
          <p:cNvSpPr>
            <a:spLocks noGrp="1"/>
          </p:cNvSpPr>
          <p:nvPr>
            <p:ph idx="1"/>
          </p:nvPr>
        </p:nvSpPr>
        <p:spPr/>
        <p:txBody>
          <a:bodyPr>
            <a:normAutofit fontScale="77500" lnSpcReduction="20000"/>
          </a:bodyPr>
          <a:lstStyle/>
          <a:p>
            <a:r>
              <a:rPr lang="en-CA" sz="3400" b="1" dirty="0" err="1" smtClean="0"/>
              <a:t>R2</a:t>
            </a:r>
            <a:r>
              <a:rPr lang="en-CA" sz="3400" b="1" dirty="0" smtClean="0"/>
              <a:t> reference</a:t>
            </a:r>
            <a:r>
              <a:rPr lang="en-CA" sz="3400" dirty="0" smtClean="0"/>
              <a:t>: </a:t>
            </a:r>
          </a:p>
          <a:p>
            <a:pPr lvl="1"/>
            <a:r>
              <a:rPr lang="en-CA" sz="2600" dirty="0" smtClean="0"/>
              <a:t>DFIR fence;</a:t>
            </a:r>
          </a:p>
          <a:p>
            <a:pPr lvl="1"/>
            <a:r>
              <a:rPr lang="en-CA" sz="2600" dirty="0" smtClean="0"/>
              <a:t>Geonor 600 mm, 3 transducers + CRN heating + single Alter; </a:t>
            </a:r>
          </a:p>
          <a:p>
            <a:pPr lvl="1"/>
            <a:r>
              <a:rPr lang="en-CA" sz="2600" dirty="0" err="1" smtClean="0"/>
              <a:t>DRD11</a:t>
            </a:r>
            <a:endParaRPr lang="en-CA" sz="2600" dirty="0" smtClean="0"/>
          </a:p>
          <a:p>
            <a:pPr lvl="1"/>
            <a:r>
              <a:rPr lang="en-CA" sz="2600" dirty="0" smtClean="0"/>
              <a:t>Sampling Frequency: 6 seconds (1500 cycles) </a:t>
            </a:r>
          </a:p>
          <a:p>
            <a:endParaRPr lang="en-CA" dirty="0" smtClean="0"/>
          </a:p>
          <a:p>
            <a:r>
              <a:rPr lang="en-CA" sz="3400" b="1" dirty="0" err="1" smtClean="0"/>
              <a:t>R3</a:t>
            </a:r>
            <a:r>
              <a:rPr lang="en-CA" sz="3400" b="1" dirty="0" smtClean="0"/>
              <a:t> reference</a:t>
            </a:r>
            <a:r>
              <a:rPr lang="en-CA" sz="3400" dirty="0" smtClean="0"/>
              <a:t>: </a:t>
            </a:r>
          </a:p>
          <a:p>
            <a:pPr lvl="1"/>
            <a:r>
              <a:rPr lang="en-CA" sz="2600" dirty="0" smtClean="0"/>
              <a:t>Geonor 600 mm, 3 transducers + CRN heating + single Alter;</a:t>
            </a:r>
          </a:p>
          <a:p>
            <a:pPr lvl="1"/>
            <a:r>
              <a:rPr lang="en-CA" sz="2600" dirty="0" smtClean="0"/>
              <a:t>Geonor 600 mm, 3 transducers + CRN heating + no shield;</a:t>
            </a:r>
          </a:p>
          <a:p>
            <a:pPr lvl="1"/>
            <a:r>
              <a:rPr lang="en-CA" sz="2600" dirty="0" err="1" smtClean="0"/>
              <a:t>DRD11</a:t>
            </a:r>
            <a:r>
              <a:rPr lang="en-CA" sz="2600" dirty="0" smtClean="0"/>
              <a:t> (the same instrument as for the </a:t>
            </a:r>
            <a:r>
              <a:rPr lang="en-CA" sz="2600" dirty="0" err="1" smtClean="0"/>
              <a:t>R2</a:t>
            </a:r>
            <a:r>
              <a:rPr lang="en-CA" sz="2600" dirty="0" smtClean="0"/>
              <a:t>)</a:t>
            </a:r>
          </a:p>
          <a:p>
            <a:pPr lvl="1"/>
            <a:r>
              <a:rPr lang="en-CA" sz="2600" dirty="0" smtClean="0"/>
              <a:t>Sampling frequency: 6 seconds (1500 cycles) </a:t>
            </a:r>
            <a:endParaRPr lang="en-US" sz="2600"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t>Bratt’s Lake: Instruments Under Test</a:t>
            </a:r>
            <a:endParaRPr lang="en-US" sz="3600" dirty="0"/>
          </a:p>
        </p:txBody>
      </p:sp>
      <p:graphicFrame>
        <p:nvGraphicFramePr>
          <p:cNvPr id="4" name="Content Placeholder 3"/>
          <p:cNvGraphicFramePr>
            <a:graphicFrameLocks noGrp="1"/>
          </p:cNvGraphicFramePr>
          <p:nvPr>
            <p:ph idx="1"/>
          </p:nvPr>
        </p:nvGraphicFramePr>
        <p:xfrm>
          <a:off x="457200" y="1600200"/>
          <a:ext cx="8229600" cy="2949956"/>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rowSpan="2">
                  <a:txBody>
                    <a:bodyPr/>
                    <a:lstStyle/>
                    <a:p>
                      <a:pPr marL="0" marR="0">
                        <a:lnSpc>
                          <a:spcPct val="115000"/>
                        </a:lnSpc>
                        <a:spcBef>
                          <a:spcPts val="0"/>
                        </a:spcBef>
                        <a:spcAft>
                          <a:spcPts val="0"/>
                        </a:spcAft>
                      </a:pPr>
                      <a:r>
                        <a:rPr lang="en-CA" sz="1400" dirty="0">
                          <a:latin typeface="Trebuchet MS"/>
                          <a:ea typeface="Times New Roman"/>
                          <a:cs typeface="Trebuchet MS"/>
                        </a:rPr>
                        <a:t>Instrument Type </a:t>
                      </a:r>
                      <a:endParaRPr lang="en-US" sz="1800" dirty="0">
                        <a:latin typeface="Calibri"/>
                        <a:ea typeface="Times New Roman"/>
                        <a:cs typeface="Calibri"/>
                      </a:endParaRPr>
                    </a:p>
                  </a:txBody>
                  <a:tcPr marL="68580" marR="68580" marT="0" marB="0"/>
                </a:tc>
                <a:tc rowSpan="2">
                  <a:txBody>
                    <a:bodyPr/>
                    <a:lstStyle/>
                    <a:p>
                      <a:pPr marL="0" marR="0">
                        <a:lnSpc>
                          <a:spcPct val="115000"/>
                        </a:lnSpc>
                        <a:spcBef>
                          <a:spcPts val="0"/>
                        </a:spcBef>
                        <a:spcAft>
                          <a:spcPts val="0"/>
                        </a:spcAft>
                      </a:pPr>
                      <a:r>
                        <a:rPr lang="en-CA" sz="1400" dirty="0">
                          <a:latin typeface="Trebuchet MS"/>
                          <a:ea typeface="Times New Roman"/>
                          <a:cs typeface="Trebuchet MS"/>
                        </a:rPr>
                        <a:t>Instrument Make and </a:t>
                      </a:r>
                      <a:r>
                        <a:rPr lang="en-CA" sz="1400" dirty="0" smtClean="0">
                          <a:latin typeface="Trebuchet MS"/>
                          <a:ea typeface="Times New Roman"/>
                          <a:cs typeface="Trebuchet MS"/>
                        </a:rPr>
                        <a:t>Model</a:t>
                      </a:r>
                      <a:endParaRPr lang="en-US" sz="1800" dirty="0">
                        <a:latin typeface="Calibri"/>
                        <a:ea typeface="Times New Roman"/>
                        <a:cs typeface="Calibri"/>
                      </a:endParaRPr>
                    </a:p>
                  </a:txBody>
                  <a:tcPr marL="68580" marR="68580" marT="0" marB="0"/>
                </a:tc>
                <a:tc gridSpan="2">
                  <a:txBody>
                    <a:bodyPr/>
                    <a:lstStyle/>
                    <a:p>
                      <a:pPr marL="0" marR="0">
                        <a:lnSpc>
                          <a:spcPct val="115000"/>
                        </a:lnSpc>
                        <a:spcBef>
                          <a:spcPts val="0"/>
                        </a:spcBef>
                        <a:spcAft>
                          <a:spcPts val="0"/>
                        </a:spcAft>
                      </a:pPr>
                      <a:r>
                        <a:rPr lang="en-CA" sz="1400" dirty="0" smtClean="0">
                          <a:latin typeface="Trebuchet MS"/>
                          <a:ea typeface="Times New Roman"/>
                          <a:cs typeface="Trebuchet MS"/>
                        </a:rPr>
                        <a:t>Configuration</a:t>
                      </a:r>
                      <a:endParaRPr lang="en-US" sz="1800" dirty="0">
                        <a:latin typeface="Calibri"/>
                        <a:ea typeface="Times New Roman"/>
                        <a:cs typeface="Calibri"/>
                      </a:endParaRPr>
                    </a:p>
                  </a:txBody>
                  <a:tcPr marL="68580" marR="68580" marT="0" marB="0"/>
                </a:tc>
                <a:tc hMerge="1">
                  <a:txBody>
                    <a:bodyPr/>
                    <a:lstStyle/>
                    <a:p>
                      <a:endParaRPr lang="en-US"/>
                    </a:p>
                  </a:txBody>
                  <a:tcPr/>
                </a:tc>
                <a:tc rowSpan="2">
                  <a:txBody>
                    <a:bodyPr/>
                    <a:lstStyle/>
                    <a:p>
                      <a:pPr marL="0" marR="0">
                        <a:lnSpc>
                          <a:spcPct val="115000"/>
                        </a:lnSpc>
                        <a:spcBef>
                          <a:spcPts val="0"/>
                        </a:spcBef>
                        <a:spcAft>
                          <a:spcPts val="0"/>
                        </a:spcAft>
                      </a:pPr>
                      <a:r>
                        <a:rPr lang="en-CA" sz="1400">
                          <a:latin typeface="Trebuchet MS"/>
                          <a:ea typeface="Times New Roman"/>
                          <a:cs typeface="Trebuchet MS"/>
                        </a:rPr>
                        <a:t>Number of instruments in the same configuration</a:t>
                      </a:r>
                      <a:endParaRPr lang="en-US" sz="1800">
                        <a:latin typeface="Calibri"/>
                        <a:ea typeface="Times New Roman"/>
                        <a:cs typeface="Calibri"/>
                      </a:endParaRPr>
                    </a:p>
                  </a:txBody>
                  <a:tcPr marL="68580" marR="68580" marT="0" marB="0"/>
                </a:tc>
              </a:tr>
              <a:tr h="370840">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CA" sz="1400">
                          <a:latin typeface="Trebuchet MS"/>
                          <a:ea typeface="Times New Roman"/>
                          <a:cs typeface="Trebuchet MS"/>
                        </a:rPr>
                        <a:t>Shield type (if applicable)</a:t>
                      </a:r>
                      <a:endParaRPr lang="en-US" sz="180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CA" sz="1400">
                          <a:latin typeface="Trebuchet MS"/>
                          <a:ea typeface="Times New Roman"/>
                          <a:cs typeface="Trebuchet MS"/>
                        </a:rPr>
                        <a:t>Other configuration information</a:t>
                      </a:r>
                      <a:endParaRPr lang="en-US" sz="1800">
                        <a:latin typeface="Calibri"/>
                        <a:ea typeface="Times New Roman"/>
                        <a:cs typeface="Calibri"/>
                      </a:endParaRPr>
                    </a:p>
                  </a:txBody>
                  <a:tcPr marL="68580" marR="68580" marT="0" marB="0"/>
                </a:tc>
                <a:tc vMerge="1">
                  <a:txBody>
                    <a:bodyPr/>
                    <a:lstStyle/>
                    <a:p>
                      <a:endParaRPr lang="en-US"/>
                    </a:p>
                  </a:txBody>
                  <a:tcPr/>
                </a:tc>
              </a:tr>
              <a:tr h="370840">
                <a:tc>
                  <a:txBody>
                    <a:bodyPr/>
                    <a:lstStyle/>
                    <a:p>
                      <a:pPr marL="0" marR="0">
                        <a:lnSpc>
                          <a:spcPct val="115000"/>
                        </a:lnSpc>
                        <a:spcBef>
                          <a:spcPts val="0"/>
                        </a:spcBef>
                        <a:spcAft>
                          <a:spcPts val="0"/>
                        </a:spcAft>
                      </a:pPr>
                      <a:r>
                        <a:rPr lang="en-US" sz="1400" dirty="0">
                          <a:latin typeface="Trebuchet MS"/>
                          <a:ea typeface="Times New Roman"/>
                          <a:cs typeface="Trebuchet MS"/>
                        </a:rPr>
                        <a:t>Weighing Gauge</a:t>
                      </a:r>
                      <a:endParaRPr lang="en-US" sz="1800" dirty="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dirty="0">
                          <a:latin typeface="Trebuchet MS"/>
                          <a:ea typeface="Times New Roman"/>
                          <a:cs typeface="Trebuchet MS"/>
                        </a:rPr>
                        <a:t>Geonor T-</a:t>
                      </a:r>
                      <a:r>
                        <a:rPr lang="en-US" sz="1400" dirty="0" err="1">
                          <a:latin typeface="Trebuchet MS"/>
                          <a:ea typeface="Times New Roman"/>
                          <a:cs typeface="Trebuchet MS"/>
                        </a:rPr>
                        <a:t>200B3</a:t>
                      </a:r>
                      <a:r>
                        <a:rPr lang="en-US" sz="1400" dirty="0">
                          <a:latin typeface="Trebuchet MS"/>
                          <a:ea typeface="Times New Roman"/>
                          <a:cs typeface="Trebuchet MS"/>
                        </a:rPr>
                        <a:t> </a:t>
                      </a:r>
                      <a:endParaRPr lang="en-US" sz="1800" dirty="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latin typeface="Trebuchet MS"/>
                          <a:ea typeface="Times New Roman"/>
                          <a:cs typeface="Trebuchet MS"/>
                        </a:rPr>
                        <a:t>DFIR</a:t>
                      </a:r>
                      <a:endParaRPr lang="en-US" sz="180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latin typeface="Trebuchet MS"/>
                          <a:ea typeface="Times New Roman"/>
                          <a:cs typeface="Trebuchet MS"/>
                        </a:rPr>
                        <a:t>Non-heated</a:t>
                      </a:r>
                      <a:endParaRPr lang="en-US" sz="180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latin typeface="Trebuchet MS"/>
                          <a:ea typeface="Times New Roman"/>
                          <a:cs typeface="Trebuchet MS"/>
                        </a:rPr>
                        <a:t>1</a:t>
                      </a:r>
                      <a:endParaRPr lang="en-US" sz="1800">
                        <a:latin typeface="Calibri"/>
                        <a:ea typeface="Times New Roman"/>
                        <a:cs typeface="Calibri"/>
                      </a:endParaRPr>
                    </a:p>
                  </a:txBody>
                  <a:tcPr marL="68580" marR="68580" marT="0" marB="0"/>
                </a:tc>
              </a:tr>
              <a:tr h="370840">
                <a:tc>
                  <a:txBody>
                    <a:bodyPr/>
                    <a:lstStyle/>
                    <a:p>
                      <a:pPr marL="0" marR="0">
                        <a:lnSpc>
                          <a:spcPct val="115000"/>
                        </a:lnSpc>
                        <a:spcBef>
                          <a:spcPts val="0"/>
                        </a:spcBef>
                        <a:spcAft>
                          <a:spcPts val="0"/>
                        </a:spcAft>
                      </a:pPr>
                      <a:r>
                        <a:rPr lang="en-US" sz="1400" dirty="0">
                          <a:latin typeface="Trebuchet MS"/>
                          <a:ea typeface="Times New Roman"/>
                          <a:cs typeface="Trebuchet MS"/>
                        </a:rPr>
                        <a:t>Weighing Gauge</a:t>
                      </a:r>
                      <a:endParaRPr lang="en-US" sz="1800" dirty="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CA" sz="1400" dirty="0">
                          <a:latin typeface="Trebuchet MS"/>
                          <a:ea typeface="Times New Roman"/>
                          <a:cs typeface="Trebuchet MS"/>
                        </a:rPr>
                        <a:t>Geonor T-</a:t>
                      </a:r>
                      <a:r>
                        <a:rPr lang="en-CA" sz="1400" dirty="0" err="1">
                          <a:latin typeface="Trebuchet MS"/>
                          <a:ea typeface="Times New Roman"/>
                          <a:cs typeface="Trebuchet MS"/>
                        </a:rPr>
                        <a:t>200B3</a:t>
                      </a:r>
                      <a:r>
                        <a:rPr lang="en-CA" sz="1400" dirty="0">
                          <a:latin typeface="Trebuchet MS"/>
                          <a:ea typeface="Times New Roman"/>
                          <a:cs typeface="Trebuchet MS"/>
                        </a:rPr>
                        <a:t> </a:t>
                      </a:r>
                      <a:r>
                        <a:rPr lang="en-CA" sz="1400" dirty="0" err="1">
                          <a:latin typeface="Trebuchet MS"/>
                          <a:ea typeface="Times New Roman"/>
                          <a:cs typeface="Trebuchet MS"/>
                        </a:rPr>
                        <a:t>1500mm</a:t>
                      </a:r>
                      <a:r>
                        <a:rPr lang="en-CA" sz="1400" dirty="0">
                          <a:latin typeface="Trebuchet MS"/>
                          <a:ea typeface="Times New Roman"/>
                          <a:cs typeface="Trebuchet MS"/>
                        </a:rPr>
                        <a:t>*</a:t>
                      </a:r>
                      <a:endParaRPr lang="en-US" sz="1800" dirty="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CA" sz="1400" dirty="0">
                          <a:latin typeface="Trebuchet MS"/>
                          <a:ea typeface="Times New Roman"/>
                          <a:cs typeface="Trebuchet MS"/>
                        </a:rPr>
                        <a:t>Single Alter</a:t>
                      </a:r>
                      <a:endParaRPr lang="en-US" sz="1800" dirty="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CA" sz="1400">
                          <a:latin typeface="Trebuchet MS"/>
                          <a:ea typeface="Times New Roman"/>
                          <a:cs typeface="Trebuchet MS"/>
                        </a:rPr>
                        <a:t>Heated</a:t>
                      </a:r>
                      <a:endParaRPr lang="en-US" sz="180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latin typeface="Trebuchet MS"/>
                          <a:ea typeface="Times New Roman"/>
                          <a:cs typeface="Trebuchet MS"/>
                        </a:rPr>
                        <a:t>1</a:t>
                      </a:r>
                      <a:endParaRPr lang="en-US" sz="1800">
                        <a:latin typeface="Calibri"/>
                        <a:ea typeface="Times New Roman"/>
                        <a:cs typeface="Calibri"/>
                      </a:endParaRPr>
                    </a:p>
                  </a:txBody>
                  <a:tcPr marL="68580" marR="68580" marT="0" marB="0"/>
                </a:tc>
              </a:tr>
              <a:tr h="370840">
                <a:tc>
                  <a:txBody>
                    <a:bodyPr/>
                    <a:lstStyle/>
                    <a:p>
                      <a:pPr marL="0" marR="0">
                        <a:lnSpc>
                          <a:spcPct val="115000"/>
                        </a:lnSpc>
                        <a:spcBef>
                          <a:spcPts val="0"/>
                        </a:spcBef>
                        <a:spcAft>
                          <a:spcPts val="0"/>
                        </a:spcAft>
                      </a:pPr>
                      <a:r>
                        <a:rPr lang="en-US" sz="1400">
                          <a:latin typeface="Trebuchet MS"/>
                          <a:ea typeface="Times New Roman"/>
                          <a:cs typeface="Trebuchet MS"/>
                        </a:rPr>
                        <a:t>Weighing Gauge</a:t>
                      </a:r>
                      <a:endParaRPr lang="en-US" sz="180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latin typeface="Trebuchet MS"/>
                          <a:ea typeface="Times New Roman"/>
                          <a:cs typeface="Trebuchet MS"/>
                        </a:rPr>
                        <a:t>Meteoservis MRW500*</a:t>
                      </a:r>
                      <a:endParaRPr lang="en-US" sz="180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dirty="0">
                          <a:latin typeface="Trebuchet MS"/>
                          <a:ea typeface="Times New Roman"/>
                          <a:cs typeface="Trebuchet MS"/>
                        </a:rPr>
                        <a:t>Tretyakov </a:t>
                      </a:r>
                      <a:endParaRPr lang="en-US" sz="1800" dirty="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dirty="0">
                          <a:latin typeface="Trebuchet MS"/>
                          <a:ea typeface="Times New Roman"/>
                          <a:cs typeface="Trebuchet MS"/>
                        </a:rPr>
                        <a:t>Non-Heated</a:t>
                      </a:r>
                      <a:endParaRPr lang="en-US" sz="1800" dirty="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dirty="0">
                          <a:latin typeface="Trebuchet MS"/>
                          <a:ea typeface="Times New Roman"/>
                          <a:cs typeface="Trebuchet MS"/>
                        </a:rPr>
                        <a:t>1</a:t>
                      </a:r>
                      <a:endParaRPr lang="en-US" sz="1800" dirty="0">
                        <a:latin typeface="Calibri"/>
                        <a:ea typeface="Times New Roman"/>
                        <a:cs typeface="Calibri"/>
                      </a:endParaRPr>
                    </a:p>
                  </a:txBody>
                  <a:tcPr marL="68580" marR="68580" marT="0" marB="0"/>
                </a:tc>
              </a:tr>
              <a:tr h="370840">
                <a:tc>
                  <a:txBody>
                    <a:bodyPr/>
                    <a:lstStyle/>
                    <a:p>
                      <a:pPr marL="0" marR="0">
                        <a:lnSpc>
                          <a:spcPct val="115000"/>
                        </a:lnSpc>
                        <a:spcBef>
                          <a:spcPts val="0"/>
                        </a:spcBef>
                        <a:spcAft>
                          <a:spcPts val="0"/>
                        </a:spcAft>
                      </a:pPr>
                      <a:r>
                        <a:rPr lang="en-US" sz="1400">
                          <a:latin typeface="Trebuchet MS"/>
                          <a:ea typeface="Times New Roman"/>
                          <a:cs typeface="Trebuchet MS"/>
                        </a:rPr>
                        <a:t>Weighing Gauge</a:t>
                      </a:r>
                      <a:endParaRPr lang="en-US" sz="180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latin typeface="Trebuchet MS"/>
                          <a:ea typeface="Times New Roman"/>
                          <a:cs typeface="Trebuchet MS"/>
                        </a:rPr>
                        <a:t>Meteoservis MRW500*</a:t>
                      </a:r>
                      <a:endParaRPr lang="en-US" sz="180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latin typeface="Trebuchet MS"/>
                          <a:ea typeface="Times New Roman"/>
                          <a:cs typeface="Trebuchet MS"/>
                        </a:rPr>
                        <a:t>No shield</a:t>
                      </a:r>
                      <a:endParaRPr lang="en-US" sz="180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latin typeface="Trebuchet MS"/>
                          <a:ea typeface="Times New Roman"/>
                          <a:cs typeface="Trebuchet MS"/>
                        </a:rPr>
                        <a:t>Non-Heated</a:t>
                      </a:r>
                      <a:endParaRPr lang="en-US" sz="1800">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dirty="0">
                          <a:latin typeface="Trebuchet MS"/>
                          <a:ea typeface="Times New Roman"/>
                          <a:cs typeface="Trebuchet MS"/>
                        </a:rPr>
                        <a:t>1</a:t>
                      </a:r>
                      <a:endParaRPr lang="en-US" sz="1800" dirty="0">
                        <a:latin typeface="Calibri"/>
                        <a:ea typeface="Times New Roman"/>
                        <a:cs typeface="Calibri"/>
                      </a:endParaRPr>
                    </a:p>
                  </a:txBody>
                  <a:tcPr marL="68580" marR="68580" marT="0" marB="0"/>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t>Bratt’s Lake: Ancillary Measurements</a:t>
            </a:r>
            <a:r>
              <a:rPr lang="en-CA" dirty="0" smtClean="0"/>
              <a:t> </a:t>
            </a:r>
            <a:endParaRPr lang="en-US" dirty="0"/>
          </a:p>
        </p:txBody>
      </p:sp>
      <p:graphicFrame>
        <p:nvGraphicFramePr>
          <p:cNvPr id="4" name="Content Placeholder 3"/>
          <p:cNvGraphicFramePr>
            <a:graphicFrameLocks noGrp="1"/>
          </p:cNvGraphicFramePr>
          <p:nvPr>
            <p:ph idx="1"/>
          </p:nvPr>
        </p:nvGraphicFramePr>
        <p:xfrm>
          <a:off x="457200" y="1600200"/>
          <a:ext cx="8229600" cy="5043932"/>
        </p:xfrm>
        <a:graphic>
          <a:graphicData uri="http://schemas.openxmlformats.org/drawingml/2006/table">
            <a:tbl>
              <a:tblPr firstRow="1" bandRow="1">
                <a:tableStyleId>{5C22544A-7EE6-4342-B048-85BDC9FD1C3A}</a:tableStyleId>
              </a:tblPr>
              <a:tblGrid>
                <a:gridCol w="2057400"/>
                <a:gridCol w="2667000"/>
                <a:gridCol w="1447800"/>
                <a:gridCol w="2057400"/>
              </a:tblGrid>
              <a:tr h="370840">
                <a:tc>
                  <a:txBody>
                    <a:bodyPr/>
                    <a:lstStyle/>
                    <a:p>
                      <a:pPr marL="0" marR="0">
                        <a:lnSpc>
                          <a:spcPct val="115000"/>
                        </a:lnSpc>
                        <a:spcBef>
                          <a:spcPts val="0"/>
                        </a:spcBef>
                        <a:spcAft>
                          <a:spcPts val="0"/>
                        </a:spcAft>
                      </a:pPr>
                      <a:r>
                        <a:rPr lang="en-CA" sz="1400" b="1" dirty="0">
                          <a:solidFill>
                            <a:schemeClr val="tx1"/>
                          </a:solidFill>
                          <a:latin typeface="Trebuchet MS"/>
                          <a:ea typeface="Times New Roman"/>
                          <a:cs typeface="Trebuchet MS"/>
                        </a:rPr>
                        <a:t>Parameter</a:t>
                      </a:r>
                      <a:endParaRPr lang="en-US" sz="1800" dirty="0">
                        <a:solidFill>
                          <a:schemeClr val="tx1"/>
                        </a:solidFill>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CA" sz="1400" b="1">
                          <a:solidFill>
                            <a:schemeClr val="tx1"/>
                          </a:solidFill>
                          <a:latin typeface="Trebuchet MS"/>
                          <a:ea typeface="Times New Roman"/>
                          <a:cs typeface="Trebuchet MS"/>
                        </a:rPr>
                        <a:t>Instruments Used </a:t>
                      </a:r>
                      <a:endParaRPr lang="en-US" sz="1800">
                        <a:solidFill>
                          <a:schemeClr val="tx1"/>
                        </a:solidFill>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CA" sz="1400" b="1">
                          <a:solidFill>
                            <a:schemeClr val="tx1"/>
                          </a:solidFill>
                          <a:latin typeface="Trebuchet MS"/>
                          <a:ea typeface="Times New Roman"/>
                          <a:cs typeface="Trebuchet MS"/>
                        </a:rPr>
                        <a:t>Data available </a:t>
                      </a:r>
                      <a:endParaRPr lang="en-US" sz="1800">
                        <a:solidFill>
                          <a:schemeClr val="tx1"/>
                        </a:solidFill>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CA" sz="1400" b="1">
                          <a:solidFill>
                            <a:schemeClr val="tx1"/>
                          </a:solidFill>
                          <a:latin typeface="Trebuchet MS"/>
                          <a:ea typeface="Times New Roman"/>
                          <a:cs typeface="Trebuchet MS"/>
                        </a:rPr>
                        <a:t>Reporting Interval</a:t>
                      </a:r>
                      <a:endParaRPr lang="en-US" sz="1800">
                        <a:solidFill>
                          <a:schemeClr val="tx1"/>
                        </a:solidFill>
                        <a:latin typeface="Calibri"/>
                        <a:ea typeface="Times New Roman"/>
                        <a:cs typeface="Calibri"/>
                      </a:endParaRPr>
                    </a:p>
                  </a:txBody>
                  <a:tcPr marL="68580" marR="68580" marT="0" marB="0"/>
                </a:tc>
              </a:tr>
              <a:tr h="370840">
                <a:tc>
                  <a:txBody>
                    <a:bodyPr/>
                    <a:lstStyle/>
                    <a:p>
                      <a:pPr marL="0" marR="0">
                        <a:lnSpc>
                          <a:spcPct val="115000"/>
                        </a:lnSpc>
                        <a:spcBef>
                          <a:spcPts val="0"/>
                        </a:spcBef>
                        <a:spcAft>
                          <a:spcPts val="0"/>
                        </a:spcAft>
                      </a:pPr>
                      <a:r>
                        <a:rPr lang="en-CA" sz="1400" dirty="0">
                          <a:solidFill>
                            <a:schemeClr val="tx1"/>
                          </a:solidFill>
                          <a:latin typeface="Trebuchet MS"/>
                          <a:ea typeface="Times New Roman"/>
                          <a:cs typeface="Trebuchet MS"/>
                        </a:rPr>
                        <a:t>Air Temperature</a:t>
                      </a:r>
                      <a:endParaRPr lang="en-US" sz="1800" dirty="0">
                        <a:solidFill>
                          <a:schemeClr val="tx1"/>
                        </a:solidFill>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solidFill>
                            <a:schemeClr val="tx1"/>
                          </a:solidFill>
                          <a:latin typeface="Trebuchet MS"/>
                          <a:ea typeface="Times New Roman"/>
                          <a:cs typeface="Trebuchet MS"/>
                        </a:rPr>
                        <a:t>Campbell Scientific HMP35, 1.5 m ventilated; Campbell Scientific 107B thermistor, 1.5m shielded</a:t>
                      </a:r>
                      <a:endParaRPr lang="en-US" sz="1800">
                        <a:solidFill>
                          <a:schemeClr val="tx1"/>
                        </a:solidFill>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CA" sz="1400">
                          <a:solidFill>
                            <a:schemeClr val="tx1"/>
                          </a:solidFill>
                          <a:latin typeface="Trebuchet MS"/>
                          <a:ea typeface="Times New Roman"/>
                          <a:cs typeface="Trebuchet MS"/>
                        </a:rPr>
                        <a:t>ASCII</a:t>
                      </a:r>
                      <a:endParaRPr lang="en-US" sz="1800">
                        <a:solidFill>
                          <a:schemeClr val="tx1"/>
                        </a:solidFill>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solidFill>
                            <a:schemeClr val="tx1"/>
                          </a:solidFill>
                          <a:latin typeface="Trebuchet MS"/>
                          <a:ea typeface="Times New Roman"/>
                          <a:cs typeface="Trebuchet MS"/>
                        </a:rPr>
                        <a:t>1-minute</a:t>
                      </a:r>
                      <a:endParaRPr lang="en-US" sz="1800">
                        <a:solidFill>
                          <a:schemeClr val="tx1"/>
                        </a:solidFill>
                        <a:latin typeface="Calibri"/>
                        <a:ea typeface="Times New Roman"/>
                        <a:cs typeface="Calibri"/>
                      </a:endParaRPr>
                    </a:p>
                  </a:txBody>
                  <a:tcPr marL="68580" marR="68580" marT="0" marB="0"/>
                </a:tc>
              </a:tr>
              <a:tr h="370840">
                <a:tc>
                  <a:txBody>
                    <a:bodyPr/>
                    <a:lstStyle/>
                    <a:p>
                      <a:pPr marL="0" marR="0">
                        <a:lnSpc>
                          <a:spcPct val="115000"/>
                        </a:lnSpc>
                        <a:spcBef>
                          <a:spcPts val="0"/>
                        </a:spcBef>
                        <a:spcAft>
                          <a:spcPts val="0"/>
                        </a:spcAft>
                      </a:pPr>
                      <a:r>
                        <a:rPr lang="en-CA" sz="1400" dirty="0">
                          <a:solidFill>
                            <a:schemeClr val="tx1"/>
                          </a:solidFill>
                          <a:latin typeface="Trebuchet MS"/>
                          <a:ea typeface="Times New Roman"/>
                          <a:cs typeface="Trebuchet MS"/>
                        </a:rPr>
                        <a:t>Relative Humidity</a:t>
                      </a:r>
                      <a:endParaRPr lang="en-US" sz="1800" dirty="0">
                        <a:solidFill>
                          <a:schemeClr val="tx1"/>
                        </a:solidFill>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CA" sz="1400">
                          <a:solidFill>
                            <a:schemeClr val="tx1"/>
                          </a:solidFill>
                          <a:latin typeface="Trebuchet MS"/>
                          <a:ea typeface="Times New Roman"/>
                          <a:cs typeface="Trebuchet MS"/>
                        </a:rPr>
                        <a:t>Campbell Scientific HMP35, 1.5m ventilated</a:t>
                      </a:r>
                      <a:endParaRPr lang="en-US" sz="1800">
                        <a:solidFill>
                          <a:schemeClr val="tx1"/>
                        </a:solidFill>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solidFill>
                            <a:schemeClr val="tx1"/>
                          </a:solidFill>
                          <a:latin typeface="Trebuchet MS"/>
                          <a:ea typeface="Times New Roman"/>
                          <a:cs typeface="Trebuchet MS"/>
                        </a:rPr>
                        <a:t>ASCII</a:t>
                      </a:r>
                      <a:endParaRPr lang="en-US" sz="1800">
                        <a:solidFill>
                          <a:schemeClr val="tx1"/>
                        </a:solidFill>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solidFill>
                            <a:schemeClr val="tx1"/>
                          </a:solidFill>
                          <a:latin typeface="Trebuchet MS"/>
                          <a:ea typeface="Times New Roman"/>
                          <a:cs typeface="Trebuchet MS"/>
                        </a:rPr>
                        <a:t>1-minute</a:t>
                      </a:r>
                      <a:endParaRPr lang="en-US" sz="1800">
                        <a:solidFill>
                          <a:schemeClr val="tx1"/>
                        </a:solidFill>
                        <a:latin typeface="Calibri"/>
                        <a:ea typeface="Times New Roman"/>
                        <a:cs typeface="Calibri"/>
                      </a:endParaRPr>
                    </a:p>
                  </a:txBody>
                  <a:tcPr marL="68580" marR="68580" marT="0" marB="0"/>
                </a:tc>
              </a:tr>
              <a:tr h="370840">
                <a:tc>
                  <a:txBody>
                    <a:bodyPr/>
                    <a:lstStyle/>
                    <a:p>
                      <a:pPr marL="0" marR="0">
                        <a:lnSpc>
                          <a:spcPct val="115000"/>
                        </a:lnSpc>
                        <a:spcBef>
                          <a:spcPts val="0"/>
                        </a:spcBef>
                        <a:spcAft>
                          <a:spcPts val="0"/>
                        </a:spcAft>
                      </a:pPr>
                      <a:r>
                        <a:rPr lang="en-CA" sz="1400" dirty="0">
                          <a:solidFill>
                            <a:schemeClr val="tx1"/>
                          </a:solidFill>
                          <a:latin typeface="Trebuchet MS"/>
                          <a:ea typeface="Times New Roman"/>
                          <a:cs typeface="Trebuchet MS"/>
                        </a:rPr>
                        <a:t>Atmospheric Pressure</a:t>
                      </a:r>
                      <a:endParaRPr lang="en-US" sz="1800" dirty="0">
                        <a:solidFill>
                          <a:schemeClr val="tx1"/>
                        </a:solidFill>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dirty="0">
                          <a:solidFill>
                            <a:schemeClr val="tx1"/>
                          </a:solidFill>
                          <a:latin typeface="Trebuchet MS"/>
                          <a:ea typeface="Times New Roman"/>
                          <a:cs typeface="Trebuchet MS"/>
                        </a:rPr>
                        <a:t>Campbell Scientific, </a:t>
                      </a:r>
                      <a:r>
                        <a:rPr lang="en-US" sz="1400" dirty="0" err="1">
                          <a:solidFill>
                            <a:schemeClr val="tx1"/>
                          </a:solidFill>
                          <a:latin typeface="Trebuchet MS"/>
                          <a:ea typeface="Times New Roman"/>
                          <a:cs typeface="Trebuchet MS"/>
                        </a:rPr>
                        <a:t>CS105</a:t>
                      </a:r>
                      <a:r>
                        <a:rPr lang="en-US" sz="1400" dirty="0">
                          <a:solidFill>
                            <a:schemeClr val="tx1"/>
                          </a:solidFill>
                          <a:latin typeface="Trebuchet MS"/>
                          <a:ea typeface="Times New Roman"/>
                          <a:cs typeface="Trebuchet MS"/>
                        </a:rPr>
                        <a:t>, surface pressure</a:t>
                      </a:r>
                      <a:endParaRPr lang="en-US" sz="1800" dirty="0">
                        <a:solidFill>
                          <a:schemeClr val="tx1"/>
                        </a:solidFill>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solidFill>
                            <a:schemeClr val="tx1"/>
                          </a:solidFill>
                          <a:latin typeface="Trebuchet MS"/>
                          <a:ea typeface="Times New Roman"/>
                          <a:cs typeface="Trebuchet MS"/>
                        </a:rPr>
                        <a:t>ACII</a:t>
                      </a:r>
                      <a:endParaRPr lang="en-US" sz="1800">
                        <a:solidFill>
                          <a:schemeClr val="tx1"/>
                        </a:solidFill>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solidFill>
                            <a:schemeClr val="tx1"/>
                          </a:solidFill>
                          <a:latin typeface="Trebuchet MS"/>
                          <a:ea typeface="Times New Roman"/>
                          <a:cs typeface="Trebuchet MS"/>
                        </a:rPr>
                        <a:t>15-minute</a:t>
                      </a:r>
                      <a:endParaRPr lang="en-US" sz="1800">
                        <a:solidFill>
                          <a:schemeClr val="tx1"/>
                        </a:solidFill>
                        <a:latin typeface="Calibri"/>
                        <a:ea typeface="Times New Roman"/>
                        <a:cs typeface="Calibri"/>
                      </a:endParaRPr>
                    </a:p>
                  </a:txBody>
                  <a:tcPr marL="68580" marR="68580" marT="0" marB="0"/>
                </a:tc>
              </a:tr>
              <a:tr h="370840">
                <a:tc>
                  <a:txBody>
                    <a:bodyPr/>
                    <a:lstStyle/>
                    <a:p>
                      <a:pPr marL="0" marR="0">
                        <a:lnSpc>
                          <a:spcPct val="115000"/>
                        </a:lnSpc>
                        <a:spcBef>
                          <a:spcPts val="0"/>
                        </a:spcBef>
                        <a:spcAft>
                          <a:spcPts val="0"/>
                        </a:spcAft>
                      </a:pPr>
                      <a:r>
                        <a:rPr lang="en-CA" sz="1400">
                          <a:solidFill>
                            <a:schemeClr val="tx1"/>
                          </a:solidFill>
                          <a:latin typeface="Trebuchet MS"/>
                          <a:ea typeface="Times New Roman"/>
                          <a:cs typeface="Trebuchet MS"/>
                        </a:rPr>
                        <a:t>Wind Speed 10 m</a:t>
                      </a:r>
                      <a:endParaRPr lang="en-US" sz="1800">
                        <a:solidFill>
                          <a:schemeClr val="tx1"/>
                        </a:solidFill>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dirty="0" err="1">
                          <a:solidFill>
                            <a:schemeClr val="tx1"/>
                          </a:solidFill>
                          <a:latin typeface="Trebuchet MS"/>
                          <a:ea typeface="Times New Roman"/>
                          <a:cs typeface="Trebuchet MS"/>
                        </a:rPr>
                        <a:t>RMY</a:t>
                      </a:r>
                      <a:r>
                        <a:rPr lang="en-US" sz="1400" dirty="0">
                          <a:solidFill>
                            <a:schemeClr val="tx1"/>
                          </a:solidFill>
                          <a:latin typeface="Trebuchet MS"/>
                          <a:ea typeface="Times New Roman"/>
                          <a:cs typeface="Trebuchet MS"/>
                        </a:rPr>
                        <a:t> 05103</a:t>
                      </a:r>
                      <a:endParaRPr lang="en-US" sz="1800" dirty="0">
                        <a:solidFill>
                          <a:schemeClr val="tx1"/>
                        </a:solidFill>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solidFill>
                            <a:schemeClr val="tx1"/>
                          </a:solidFill>
                          <a:latin typeface="Trebuchet MS"/>
                          <a:ea typeface="Times New Roman"/>
                          <a:cs typeface="Trebuchet MS"/>
                        </a:rPr>
                        <a:t>ASCII</a:t>
                      </a:r>
                      <a:endParaRPr lang="en-US" sz="1800">
                        <a:solidFill>
                          <a:schemeClr val="tx1"/>
                        </a:solidFill>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solidFill>
                            <a:schemeClr val="tx1"/>
                          </a:solidFill>
                          <a:latin typeface="Trebuchet MS"/>
                          <a:ea typeface="Times New Roman"/>
                          <a:cs typeface="Trebuchet MS"/>
                        </a:rPr>
                        <a:t>1-minute</a:t>
                      </a:r>
                      <a:endParaRPr lang="en-US" sz="1800">
                        <a:solidFill>
                          <a:schemeClr val="tx1"/>
                        </a:solidFill>
                        <a:latin typeface="Calibri"/>
                        <a:ea typeface="Times New Roman"/>
                        <a:cs typeface="Calibri"/>
                      </a:endParaRPr>
                    </a:p>
                  </a:txBody>
                  <a:tcPr marL="68580" marR="68580" marT="0" marB="0"/>
                </a:tc>
              </a:tr>
              <a:tr h="370840">
                <a:tc>
                  <a:txBody>
                    <a:bodyPr/>
                    <a:lstStyle/>
                    <a:p>
                      <a:pPr marL="0" marR="0">
                        <a:lnSpc>
                          <a:spcPct val="115000"/>
                        </a:lnSpc>
                        <a:spcBef>
                          <a:spcPts val="0"/>
                        </a:spcBef>
                        <a:spcAft>
                          <a:spcPts val="0"/>
                        </a:spcAft>
                      </a:pPr>
                      <a:r>
                        <a:rPr lang="en-CA" sz="1400">
                          <a:solidFill>
                            <a:schemeClr val="tx1"/>
                          </a:solidFill>
                          <a:latin typeface="Trebuchet MS"/>
                          <a:ea typeface="Times New Roman"/>
                          <a:cs typeface="Trebuchet MS"/>
                        </a:rPr>
                        <a:t>Wind Direction 10 m</a:t>
                      </a:r>
                      <a:endParaRPr lang="en-US" sz="1800">
                        <a:solidFill>
                          <a:schemeClr val="tx1"/>
                        </a:solidFill>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dirty="0">
                          <a:solidFill>
                            <a:schemeClr val="tx1"/>
                          </a:solidFill>
                          <a:latin typeface="Trebuchet MS"/>
                          <a:ea typeface="Times New Roman"/>
                          <a:cs typeface="Trebuchet MS"/>
                        </a:rPr>
                        <a:t>As above</a:t>
                      </a:r>
                      <a:endParaRPr lang="en-US" sz="1800" dirty="0">
                        <a:solidFill>
                          <a:schemeClr val="tx1"/>
                        </a:solidFill>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solidFill>
                            <a:schemeClr val="tx1"/>
                          </a:solidFill>
                          <a:latin typeface="Trebuchet MS"/>
                          <a:ea typeface="Times New Roman"/>
                          <a:cs typeface="Trebuchet MS"/>
                        </a:rPr>
                        <a:t>ASCII</a:t>
                      </a:r>
                      <a:endParaRPr lang="en-US" sz="1800">
                        <a:solidFill>
                          <a:schemeClr val="tx1"/>
                        </a:solidFill>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solidFill>
                            <a:schemeClr val="tx1"/>
                          </a:solidFill>
                          <a:latin typeface="Trebuchet MS"/>
                          <a:ea typeface="Times New Roman"/>
                          <a:cs typeface="Trebuchet MS"/>
                        </a:rPr>
                        <a:t>1-minute</a:t>
                      </a:r>
                      <a:endParaRPr lang="en-US" sz="1800">
                        <a:solidFill>
                          <a:schemeClr val="tx1"/>
                        </a:solidFill>
                        <a:latin typeface="Calibri"/>
                        <a:ea typeface="Times New Roman"/>
                        <a:cs typeface="Calibri"/>
                      </a:endParaRPr>
                    </a:p>
                  </a:txBody>
                  <a:tcPr marL="68580" marR="68580" marT="0" marB="0"/>
                </a:tc>
              </a:tr>
              <a:tr h="370840">
                <a:tc>
                  <a:txBody>
                    <a:bodyPr/>
                    <a:lstStyle/>
                    <a:p>
                      <a:pPr marL="0" marR="0">
                        <a:lnSpc>
                          <a:spcPct val="115000"/>
                        </a:lnSpc>
                        <a:spcBef>
                          <a:spcPts val="0"/>
                        </a:spcBef>
                        <a:spcAft>
                          <a:spcPts val="0"/>
                        </a:spcAft>
                      </a:pPr>
                      <a:r>
                        <a:rPr lang="en-CA" sz="1400">
                          <a:solidFill>
                            <a:schemeClr val="tx1"/>
                          </a:solidFill>
                          <a:latin typeface="Trebuchet MS"/>
                          <a:ea typeface="Times New Roman"/>
                          <a:cs typeface="Trebuchet MS"/>
                        </a:rPr>
                        <a:t>Wind Speed at the gauge orifice (specify height)</a:t>
                      </a:r>
                      <a:endParaRPr lang="en-US" sz="1800">
                        <a:solidFill>
                          <a:schemeClr val="tx1"/>
                        </a:solidFill>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dirty="0" err="1">
                          <a:solidFill>
                            <a:schemeClr val="tx1"/>
                          </a:solidFill>
                          <a:latin typeface="Trebuchet MS"/>
                          <a:ea typeface="Times New Roman"/>
                          <a:cs typeface="Trebuchet MS"/>
                        </a:rPr>
                        <a:t>RMY</a:t>
                      </a:r>
                      <a:r>
                        <a:rPr lang="en-US" sz="1400" dirty="0">
                          <a:solidFill>
                            <a:schemeClr val="tx1"/>
                          </a:solidFill>
                          <a:latin typeface="Trebuchet MS"/>
                          <a:ea typeface="Times New Roman"/>
                          <a:cs typeface="Trebuchet MS"/>
                        </a:rPr>
                        <a:t> 05103, </a:t>
                      </a:r>
                      <a:r>
                        <a:rPr lang="en-US" sz="1400" dirty="0" err="1">
                          <a:solidFill>
                            <a:schemeClr val="tx1"/>
                          </a:solidFill>
                          <a:latin typeface="Trebuchet MS"/>
                          <a:ea typeface="Times New Roman"/>
                          <a:cs typeface="Trebuchet MS"/>
                        </a:rPr>
                        <a:t>2.5m</a:t>
                      </a:r>
                      <a:endParaRPr lang="en-US" sz="1800" dirty="0">
                        <a:solidFill>
                          <a:schemeClr val="tx1"/>
                        </a:solidFill>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solidFill>
                            <a:schemeClr val="tx1"/>
                          </a:solidFill>
                          <a:latin typeface="Trebuchet MS"/>
                          <a:ea typeface="Times New Roman"/>
                          <a:cs typeface="Trebuchet MS"/>
                        </a:rPr>
                        <a:t>ASCII</a:t>
                      </a:r>
                      <a:endParaRPr lang="en-US" sz="1800">
                        <a:solidFill>
                          <a:schemeClr val="tx1"/>
                        </a:solidFill>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solidFill>
                            <a:schemeClr val="tx1"/>
                          </a:solidFill>
                          <a:latin typeface="Trebuchet MS"/>
                          <a:ea typeface="Times New Roman"/>
                          <a:cs typeface="Trebuchet MS"/>
                        </a:rPr>
                        <a:t>1-minute</a:t>
                      </a:r>
                      <a:endParaRPr lang="en-US" sz="1800">
                        <a:solidFill>
                          <a:schemeClr val="tx1"/>
                        </a:solidFill>
                        <a:latin typeface="Calibri"/>
                        <a:ea typeface="Times New Roman"/>
                        <a:cs typeface="Calibri"/>
                      </a:endParaRPr>
                    </a:p>
                  </a:txBody>
                  <a:tcPr marL="68580" marR="68580" marT="0" marB="0"/>
                </a:tc>
              </a:tr>
              <a:tr h="370840">
                <a:tc>
                  <a:txBody>
                    <a:bodyPr/>
                    <a:lstStyle/>
                    <a:p>
                      <a:pPr marL="0" marR="0">
                        <a:lnSpc>
                          <a:spcPct val="115000"/>
                        </a:lnSpc>
                        <a:spcBef>
                          <a:spcPts val="0"/>
                        </a:spcBef>
                        <a:spcAft>
                          <a:spcPts val="0"/>
                        </a:spcAft>
                      </a:pPr>
                      <a:r>
                        <a:rPr lang="en-CA" sz="1400">
                          <a:solidFill>
                            <a:schemeClr val="tx1"/>
                          </a:solidFill>
                          <a:latin typeface="Trebuchet MS"/>
                          <a:ea typeface="Times New Roman"/>
                          <a:cs typeface="Trebuchet MS"/>
                        </a:rPr>
                        <a:t>Precipitation Detector (Y/N output)</a:t>
                      </a:r>
                      <a:endParaRPr lang="en-US" sz="1800">
                        <a:solidFill>
                          <a:schemeClr val="tx1"/>
                        </a:solidFill>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dirty="0">
                          <a:solidFill>
                            <a:schemeClr val="tx1"/>
                          </a:solidFill>
                          <a:latin typeface="Trebuchet MS"/>
                          <a:ea typeface="Times New Roman"/>
                          <a:cs typeface="Trebuchet MS"/>
                        </a:rPr>
                        <a:t>Vaisala </a:t>
                      </a:r>
                      <a:r>
                        <a:rPr lang="en-US" sz="1400" dirty="0" err="1">
                          <a:solidFill>
                            <a:schemeClr val="tx1"/>
                          </a:solidFill>
                          <a:latin typeface="Trebuchet MS"/>
                          <a:ea typeface="Times New Roman"/>
                          <a:cs typeface="Trebuchet MS"/>
                        </a:rPr>
                        <a:t>DRD11A</a:t>
                      </a:r>
                      <a:endParaRPr lang="en-US" sz="1800" dirty="0">
                        <a:solidFill>
                          <a:schemeClr val="tx1"/>
                        </a:solidFill>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solidFill>
                            <a:schemeClr val="tx1"/>
                          </a:solidFill>
                          <a:latin typeface="Trebuchet MS"/>
                          <a:ea typeface="Times New Roman"/>
                          <a:cs typeface="Trebuchet MS"/>
                        </a:rPr>
                        <a:t>ASCII</a:t>
                      </a:r>
                      <a:endParaRPr lang="en-US" sz="1800">
                        <a:solidFill>
                          <a:schemeClr val="tx1"/>
                        </a:solidFill>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solidFill>
                            <a:schemeClr val="tx1"/>
                          </a:solidFill>
                          <a:latin typeface="Trebuchet MS"/>
                          <a:ea typeface="Times New Roman"/>
                          <a:cs typeface="Trebuchet MS"/>
                        </a:rPr>
                        <a:t>1-minute</a:t>
                      </a:r>
                      <a:endParaRPr lang="en-US" sz="1800">
                        <a:solidFill>
                          <a:schemeClr val="tx1"/>
                        </a:solidFill>
                        <a:latin typeface="Calibri"/>
                        <a:ea typeface="Times New Roman"/>
                        <a:cs typeface="Calibri"/>
                      </a:endParaRPr>
                    </a:p>
                  </a:txBody>
                  <a:tcPr marL="68580" marR="68580" marT="0" marB="0"/>
                </a:tc>
              </a:tr>
              <a:tr h="370840">
                <a:tc>
                  <a:txBody>
                    <a:bodyPr/>
                    <a:lstStyle/>
                    <a:p>
                      <a:pPr marL="0" marR="0">
                        <a:lnSpc>
                          <a:spcPct val="115000"/>
                        </a:lnSpc>
                        <a:spcBef>
                          <a:spcPts val="0"/>
                        </a:spcBef>
                        <a:spcAft>
                          <a:spcPts val="0"/>
                        </a:spcAft>
                      </a:pPr>
                      <a:r>
                        <a:rPr lang="en-CA" sz="1400">
                          <a:solidFill>
                            <a:schemeClr val="tx1"/>
                          </a:solidFill>
                          <a:latin typeface="Trebuchet MS"/>
                          <a:ea typeface="Times New Roman"/>
                          <a:cs typeface="Trebuchet MS"/>
                        </a:rPr>
                        <a:t>Precipitation type</a:t>
                      </a:r>
                      <a:endParaRPr lang="en-US" sz="1800">
                        <a:solidFill>
                          <a:schemeClr val="tx1"/>
                        </a:solidFill>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solidFill>
                            <a:schemeClr val="tx1"/>
                          </a:solidFill>
                          <a:latin typeface="Trebuchet MS"/>
                          <a:ea typeface="Times New Roman"/>
                          <a:cs typeface="Trebuchet MS"/>
                        </a:rPr>
                        <a:t>Parsivel</a:t>
                      </a:r>
                      <a:endParaRPr lang="en-US" sz="1800">
                        <a:solidFill>
                          <a:schemeClr val="tx1"/>
                        </a:solidFill>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dirty="0">
                          <a:solidFill>
                            <a:schemeClr val="tx1"/>
                          </a:solidFill>
                          <a:latin typeface="Trebuchet MS"/>
                          <a:ea typeface="Times New Roman"/>
                          <a:cs typeface="Trebuchet MS"/>
                        </a:rPr>
                        <a:t>ASCII</a:t>
                      </a:r>
                      <a:endParaRPr lang="en-US" sz="1800" dirty="0">
                        <a:solidFill>
                          <a:schemeClr val="tx1"/>
                        </a:solidFill>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dirty="0">
                          <a:solidFill>
                            <a:schemeClr val="tx1"/>
                          </a:solidFill>
                          <a:latin typeface="Trebuchet MS"/>
                          <a:ea typeface="Times New Roman"/>
                          <a:cs typeface="Trebuchet MS"/>
                        </a:rPr>
                        <a:t>1-minute</a:t>
                      </a:r>
                      <a:endParaRPr lang="en-US" sz="1800" dirty="0">
                        <a:solidFill>
                          <a:schemeClr val="tx1"/>
                        </a:solidFill>
                        <a:latin typeface="Calibri"/>
                        <a:ea typeface="Times New Roman"/>
                        <a:cs typeface="Calibri"/>
                      </a:endParaRPr>
                    </a:p>
                  </a:txBody>
                  <a:tcPr marL="68580" marR="68580" marT="0" marB="0"/>
                </a:tc>
              </a:tr>
              <a:tr h="370840">
                <a:tc>
                  <a:txBody>
                    <a:bodyPr/>
                    <a:lstStyle/>
                    <a:p>
                      <a:pPr marL="0" marR="0">
                        <a:lnSpc>
                          <a:spcPct val="115000"/>
                        </a:lnSpc>
                        <a:spcBef>
                          <a:spcPts val="0"/>
                        </a:spcBef>
                        <a:spcAft>
                          <a:spcPts val="0"/>
                        </a:spcAft>
                      </a:pPr>
                      <a:r>
                        <a:rPr lang="en-CA" sz="1400">
                          <a:solidFill>
                            <a:schemeClr val="tx1"/>
                          </a:solidFill>
                          <a:latin typeface="Trebuchet MS"/>
                          <a:ea typeface="Times New Roman"/>
                          <a:cs typeface="Trebuchet MS"/>
                        </a:rPr>
                        <a:t>Snow Depth</a:t>
                      </a:r>
                      <a:endParaRPr lang="en-US" sz="1800">
                        <a:solidFill>
                          <a:schemeClr val="tx1"/>
                        </a:solidFill>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a:solidFill>
                            <a:schemeClr val="tx1"/>
                          </a:solidFill>
                          <a:latin typeface="Trebuchet MS"/>
                          <a:ea typeface="Times New Roman"/>
                          <a:cs typeface="Trebuchet MS"/>
                        </a:rPr>
                        <a:t>Scientific SR50, 2m</a:t>
                      </a:r>
                    </a:p>
                  </a:txBody>
                  <a:tcPr marL="68580" marR="68580" marT="0" marB="0"/>
                </a:tc>
                <a:tc>
                  <a:txBody>
                    <a:bodyPr/>
                    <a:lstStyle/>
                    <a:p>
                      <a:pPr marL="0" marR="0">
                        <a:lnSpc>
                          <a:spcPct val="115000"/>
                        </a:lnSpc>
                        <a:spcBef>
                          <a:spcPts val="0"/>
                        </a:spcBef>
                        <a:spcAft>
                          <a:spcPts val="0"/>
                        </a:spcAft>
                      </a:pPr>
                      <a:r>
                        <a:rPr lang="en-US" sz="1400">
                          <a:solidFill>
                            <a:schemeClr val="tx1"/>
                          </a:solidFill>
                          <a:latin typeface="Trebuchet MS"/>
                          <a:ea typeface="Times New Roman"/>
                          <a:cs typeface="Trebuchet MS"/>
                        </a:rPr>
                        <a:t>ASCII</a:t>
                      </a:r>
                      <a:endParaRPr lang="en-US" sz="1800">
                        <a:solidFill>
                          <a:schemeClr val="tx1"/>
                        </a:solidFill>
                        <a:latin typeface="Calibri"/>
                        <a:ea typeface="Times New Roman"/>
                        <a:cs typeface="Calibri"/>
                      </a:endParaRPr>
                    </a:p>
                  </a:txBody>
                  <a:tcPr marL="68580" marR="68580" marT="0" marB="0"/>
                </a:tc>
                <a:tc>
                  <a:txBody>
                    <a:bodyPr/>
                    <a:lstStyle/>
                    <a:p>
                      <a:pPr marL="0" marR="0">
                        <a:lnSpc>
                          <a:spcPct val="115000"/>
                        </a:lnSpc>
                        <a:spcBef>
                          <a:spcPts val="0"/>
                        </a:spcBef>
                        <a:spcAft>
                          <a:spcPts val="0"/>
                        </a:spcAft>
                      </a:pPr>
                      <a:r>
                        <a:rPr lang="en-US" sz="1400" dirty="0">
                          <a:solidFill>
                            <a:schemeClr val="tx1"/>
                          </a:solidFill>
                          <a:latin typeface="Trebuchet MS"/>
                          <a:ea typeface="Times New Roman"/>
                          <a:cs typeface="Trebuchet MS"/>
                        </a:rPr>
                        <a:t>1-minute</a:t>
                      </a:r>
                      <a:endParaRPr lang="en-US" sz="1800" dirty="0">
                        <a:solidFill>
                          <a:schemeClr val="tx1"/>
                        </a:solidFill>
                        <a:latin typeface="Calibri"/>
                        <a:ea typeface="Times New Roman"/>
                        <a:cs typeface="Calibri"/>
                      </a:endParaRPr>
                    </a:p>
                  </a:txBody>
                  <a:tcPr marL="68580" marR="68580" marT="0" marB="0"/>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CA" sz="3200" dirty="0" smtClean="0"/>
              <a:t>Site Commissioning</a:t>
            </a:r>
            <a:endParaRPr lang="en-US" sz="3200" dirty="0"/>
          </a:p>
        </p:txBody>
      </p:sp>
      <p:sp>
        <p:nvSpPr>
          <p:cNvPr id="3" name="Content Placeholder 2"/>
          <p:cNvSpPr>
            <a:spLocks noGrp="1"/>
          </p:cNvSpPr>
          <p:nvPr>
            <p:ph idx="1"/>
          </p:nvPr>
        </p:nvSpPr>
        <p:spPr>
          <a:xfrm>
            <a:off x="457200" y="1143000"/>
            <a:ext cx="8229600" cy="5410200"/>
          </a:xfrm>
        </p:spPr>
        <p:txBody>
          <a:bodyPr>
            <a:normAutofit fontScale="47500" lnSpcReduction="20000"/>
          </a:bodyPr>
          <a:lstStyle/>
          <a:p>
            <a:r>
              <a:rPr lang="en-CA" b="1" dirty="0" smtClean="0"/>
              <a:t>Anticipated date of commissioning:  </a:t>
            </a:r>
            <a:r>
              <a:rPr lang="en-CA" b="1" dirty="0" smtClean="0">
                <a:solidFill>
                  <a:schemeClr val="accent1">
                    <a:lumMod val="75000"/>
                  </a:schemeClr>
                </a:solidFill>
              </a:rPr>
              <a:t>December, 2012</a:t>
            </a:r>
            <a:endParaRPr lang="en-US" dirty="0" smtClean="0">
              <a:solidFill>
                <a:schemeClr val="accent1">
                  <a:lumMod val="75000"/>
                </a:schemeClr>
              </a:solidFill>
            </a:endParaRPr>
          </a:p>
          <a:p>
            <a:r>
              <a:rPr lang="en-CA" dirty="0" smtClean="0"/>
              <a:t> </a:t>
            </a:r>
            <a:endParaRPr lang="en-US" dirty="0" smtClean="0"/>
          </a:p>
          <a:p>
            <a:r>
              <a:rPr lang="en-CA" b="1" dirty="0" smtClean="0"/>
              <a:t>Expected status on commissioning:</a:t>
            </a:r>
            <a:endParaRPr lang="en-US" dirty="0" smtClean="0"/>
          </a:p>
          <a:p>
            <a:pPr lvl="1"/>
            <a:r>
              <a:rPr lang="en-CA" dirty="0" smtClean="0"/>
              <a:t>References (where applicable): </a:t>
            </a:r>
            <a:endParaRPr lang="en-US" dirty="0" smtClean="0"/>
          </a:p>
          <a:p>
            <a:pPr lvl="2"/>
            <a:r>
              <a:rPr lang="en-CA" dirty="0" err="1" smtClean="0">
                <a:solidFill>
                  <a:schemeClr val="accent1">
                    <a:lumMod val="75000"/>
                  </a:schemeClr>
                </a:solidFill>
              </a:rPr>
              <a:t>R2</a:t>
            </a:r>
            <a:r>
              <a:rPr lang="en-CA" dirty="0" smtClean="0">
                <a:solidFill>
                  <a:schemeClr val="accent1">
                    <a:lumMod val="75000"/>
                  </a:schemeClr>
                </a:solidFill>
              </a:rPr>
              <a:t>:  November 15, 2012; need to remedy some issues with the heating protocol and repair an intermittently bad sensor; wetness sensor still needs to be installed and tested, programs updated</a:t>
            </a:r>
            <a:endParaRPr lang="en-US" dirty="0" smtClean="0">
              <a:solidFill>
                <a:schemeClr val="accent1">
                  <a:lumMod val="75000"/>
                </a:schemeClr>
              </a:solidFill>
            </a:endParaRPr>
          </a:p>
          <a:p>
            <a:pPr lvl="2"/>
            <a:r>
              <a:rPr lang="en-CA" dirty="0" err="1" smtClean="0">
                <a:solidFill>
                  <a:schemeClr val="accent1">
                    <a:lumMod val="75000"/>
                  </a:schemeClr>
                </a:solidFill>
              </a:rPr>
              <a:t>R3</a:t>
            </a:r>
            <a:r>
              <a:rPr lang="en-CA" dirty="0" smtClean="0">
                <a:solidFill>
                  <a:schemeClr val="accent1">
                    <a:lumMod val="75000"/>
                  </a:schemeClr>
                </a:solidFill>
              </a:rPr>
              <a:t>:  November 15, 2</a:t>
            </a:r>
            <a:r>
              <a:rPr lang="en-CA" dirty="0" smtClean="0"/>
              <a:t>012; heaters need to be installed and tested, some intermittent sensor noise issues need to be examined</a:t>
            </a:r>
            <a:endParaRPr lang="en-US" dirty="0" smtClean="0"/>
          </a:p>
          <a:p>
            <a:pPr lvl="1"/>
            <a:r>
              <a:rPr lang="en-CA" dirty="0" smtClean="0"/>
              <a:t>Instruments under test: </a:t>
            </a:r>
            <a:endParaRPr lang="en-US" dirty="0" smtClean="0"/>
          </a:p>
          <a:p>
            <a:pPr lvl="2"/>
            <a:r>
              <a:rPr lang="en-CA" dirty="0" smtClean="0">
                <a:solidFill>
                  <a:schemeClr val="accent1">
                    <a:lumMod val="75000"/>
                  </a:schemeClr>
                </a:solidFill>
              </a:rPr>
              <a:t>Provided by the host:   October 30, 2012; unheated Geonor in DF requires networking and a new more secure mount </a:t>
            </a:r>
            <a:endParaRPr lang="en-US" dirty="0" smtClean="0">
              <a:solidFill>
                <a:schemeClr val="accent1">
                  <a:lumMod val="75000"/>
                </a:schemeClr>
              </a:solidFill>
            </a:endParaRPr>
          </a:p>
          <a:p>
            <a:pPr lvl="2"/>
            <a:r>
              <a:rPr lang="en-CA" dirty="0" smtClean="0">
                <a:solidFill>
                  <a:schemeClr val="accent1">
                    <a:lumMod val="75000"/>
                  </a:schemeClr>
                </a:solidFill>
              </a:rPr>
              <a:t>From Instrument Providers:  Nov 30, 2012; shipping of gauges has been delayed, expected arrival in Canada mid- to late-October; if we get an early onset of cold temperatures, installation may not be possible before Spring 2013.</a:t>
            </a:r>
            <a:endParaRPr lang="en-US" dirty="0" smtClean="0">
              <a:solidFill>
                <a:schemeClr val="accent1">
                  <a:lumMod val="75000"/>
                </a:schemeClr>
              </a:solidFill>
            </a:endParaRPr>
          </a:p>
          <a:p>
            <a:pPr lvl="1"/>
            <a:r>
              <a:rPr lang="en-CA" dirty="0" smtClean="0"/>
              <a:t>Instruments for Ancillary Measurements</a:t>
            </a:r>
            <a:r>
              <a:rPr lang="en-CA" dirty="0" smtClean="0">
                <a:solidFill>
                  <a:schemeClr val="accent1">
                    <a:lumMod val="75000"/>
                  </a:schemeClr>
                </a:solidFill>
              </a:rPr>
              <a:t>:  unknown; we have a learning process to go through for some of this instrumentation as well as some technical issues to resolve with installing some instrumentation on site.  It is probable that some of this instrumentation will not be installed prior to Summer 2013. </a:t>
            </a:r>
            <a:endParaRPr lang="en-US" dirty="0" smtClean="0">
              <a:solidFill>
                <a:schemeClr val="accent1">
                  <a:lumMod val="75000"/>
                </a:schemeClr>
              </a:solidFill>
            </a:endParaRPr>
          </a:p>
          <a:p>
            <a:pPr>
              <a:buNone/>
            </a:pPr>
            <a:endParaRPr lang="en-US" dirty="0" smtClean="0"/>
          </a:p>
          <a:p>
            <a:r>
              <a:rPr lang="en-CA" b="1" dirty="0" smtClean="0"/>
              <a:t>Expected status on Nov 15</a:t>
            </a:r>
            <a:r>
              <a:rPr lang="en-CA" b="1" baseline="30000" dirty="0" smtClean="0"/>
              <a:t>th</a:t>
            </a:r>
            <a:r>
              <a:rPr lang="en-CA" dirty="0" smtClean="0"/>
              <a:t>:  </a:t>
            </a:r>
          </a:p>
          <a:p>
            <a:pPr lvl="1"/>
            <a:r>
              <a:rPr lang="en-CA" dirty="0" smtClean="0">
                <a:solidFill>
                  <a:schemeClr val="accent1">
                    <a:lumMod val="75000"/>
                  </a:schemeClr>
                </a:solidFill>
              </a:rPr>
              <a:t>50-75% functional, </a:t>
            </a:r>
          </a:p>
          <a:p>
            <a:pPr lvl="1"/>
            <a:r>
              <a:rPr lang="en-CA" dirty="0" smtClean="0">
                <a:solidFill>
                  <a:schemeClr val="accent1">
                    <a:lumMod val="75000"/>
                  </a:schemeClr>
                </a:solidFill>
              </a:rPr>
              <a:t>heated vs. unheated </a:t>
            </a:r>
            <a:r>
              <a:rPr lang="en-CA" dirty="0" err="1" smtClean="0">
                <a:solidFill>
                  <a:schemeClr val="accent1">
                    <a:lumMod val="75000"/>
                  </a:schemeClr>
                </a:solidFill>
              </a:rPr>
              <a:t>R2</a:t>
            </a:r>
            <a:r>
              <a:rPr lang="en-CA" dirty="0" smtClean="0">
                <a:solidFill>
                  <a:schemeClr val="accent1">
                    <a:lumMod val="75000"/>
                  </a:schemeClr>
                </a:solidFill>
              </a:rPr>
              <a:t> reference intercomparison should be ready to continue, </a:t>
            </a:r>
          </a:p>
          <a:p>
            <a:pPr lvl="1"/>
            <a:r>
              <a:rPr lang="en-CA" dirty="0" err="1" smtClean="0">
                <a:solidFill>
                  <a:schemeClr val="accent1">
                    <a:lumMod val="75000"/>
                  </a:schemeClr>
                </a:solidFill>
              </a:rPr>
              <a:t>R3</a:t>
            </a:r>
            <a:r>
              <a:rPr lang="en-CA" dirty="0" smtClean="0">
                <a:solidFill>
                  <a:schemeClr val="accent1">
                    <a:lumMod val="75000"/>
                  </a:schemeClr>
                </a:solidFill>
              </a:rPr>
              <a:t> reference gauges should be functional</a:t>
            </a:r>
          </a:p>
          <a:p>
            <a:pPr lvl="1"/>
            <a:r>
              <a:rPr lang="en-CA" dirty="0" smtClean="0">
                <a:solidFill>
                  <a:schemeClr val="accent1">
                    <a:lumMod val="75000"/>
                  </a:schemeClr>
                </a:solidFill>
              </a:rPr>
              <a:t>will be missing some ancillary measurement such as the Parsivel precipitation detector.  </a:t>
            </a:r>
          </a:p>
          <a:p>
            <a:pPr lvl="1"/>
            <a:r>
              <a:rPr lang="en-CA" dirty="0" smtClean="0">
                <a:solidFill>
                  <a:schemeClr val="accent1">
                    <a:lumMod val="75000"/>
                  </a:schemeClr>
                </a:solidFill>
              </a:rPr>
              <a:t>Real-time communications may not be completely functional before Nov 15.  Data flow protocols remain to be put in place.</a:t>
            </a:r>
            <a:endParaRPr lang="en-US" dirty="0" smtClean="0">
              <a:solidFill>
                <a:schemeClr val="accent1">
                  <a:lumMod val="75000"/>
                </a:schemeClr>
              </a:solidFill>
            </a:endParaRPr>
          </a:p>
          <a:p>
            <a:pPr lvl="0"/>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CA" sz="3200" dirty="0" smtClean="0"/>
              <a:t>Additional Info</a:t>
            </a:r>
            <a:endParaRPr lang="en-US" sz="3200" dirty="0"/>
          </a:p>
        </p:txBody>
      </p:sp>
      <p:sp>
        <p:nvSpPr>
          <p:cNvPr id="3" name="Content Placeholder 2"/>
          <p:cNvSpPr>
            <a:spLocks noGrp="1"/>
          </p:cNvSpPr>
          <p:nvPr>
            <p:ph idx="1"/>
          </p:nvPr>
        </p:nvSpPr>
        <p:spPr>
          <a:xfrm>
            <a:off x="457200" y="1066800"/>
            <a:ext cx="8229600" cy="5410200"/>
          </a:xfrm>
        </p:spPr>
        <p:txBody>
          <a:bodyPr>
            <a:normAutofit fontScale="40000" lnSpcReduction="20000"/>
          </a:bodyPr>
          <a:lstStyle/>
          <a:p>
            <a:r>
              <a:rPr lang="en-CA" b="1" dirty="0" smtClean="0"/>
              <a:t>Gaps for the winter 2012/2013: </a:t>
            </a:r>
            <a:endParaRPr lang="en-US" dirty="0" smtClean="0"/>
          </a:p>
          <a:p>
            <a:pPr lvl="1"/>
            <a:r>
              <a:rPr lang="en-CA" dirty="0" smtClean="0"/>
              <a:t>intended SPICE test/activities which may not take place, as anticipated during the 2012/13 season; </a:t>
            </a:r>
            <a:r>
              <a:rPr lang="en-CA" dirty="0" smtClean="0">
                <a:solidFill>
                  <a:schemeClr val="accent1">
                    <a:lumMod val="75000"/>
                  </a:schemeClr>
                </a:solidFill>
              </a:rPr>
              <a:t>gauge intercomparisons of instruments provided by instrument manufacturers  </a:t>
            </a:r>
            <a:endParaRPr lang="en-US" dirty="0" smtClean="0">
              <a:solidFill>
                <a:schemeClr val="accent1">
                  <a:lumMod val="75000"/>
                </a:schemeClr>
              </a:solidFill>
            </a:endParaRPr>
          </a:p>
          <a:p>
            <a:pPr lvl="1"/>
            <a:r>
              <a:rPr lang="en-CA" dirty="0" smtClean="0"/>
              <a:t>reasons: </a:t>
            </a:r>
            <a:r>
              <a:rPr lang="en-CA" dirty="0" smtClean="0">
                <a:solidFill>
                  <a:schemeClr val="accent1">
                    <a:lumMod val="75000"/>
                  </a:schemeClr>
                </a:solidFill>
              </a:rPr>
              <a:t> late shipping, no time for testing before onset of cold temperatures </a:t>
            </a:r>
            <a:endParaRPr lang="en-US" dirty="0" smtClean="0">
              <a:solidFill>
                <a:schemeClr val="accent1">
                  <a:lumMod val="75000"/>
                </a:schemeClr>
              </a:solidFill>
            </a:endParaRPr>
          </a:p>
          <a:p>
            <a:pPr lvl="1"/>
            <a:r>
              <a:rPr lang="en-CA" dirty="0" smtClean="0"/>
              <a:t>activities postponed for 2013</a:t>
            </a:r>
            <a:r>
              <a:rPr lang="en-CA" dirty="0" smtClean="0">
                <a:solidFill>
                  <a:schemeClr val="accent1">
                    <a:lumMod val="75000"/>
                  </a:schemeClr>
                </a:solidFill>
              </a:rPr>
              <a:t>:  intercomparisons of instruments provided by manufacturers, extensive testing (with all ancillary instrumentation functioning properly) of reference intercomparisons.</a:t>
            </a:r>
            <a:endParaRPr lang="en-US" dirty="0" smtClean="0">
              <a:solidFill>
                <a:schemeClr val="accent1">
                  <a:lumMod val="75000"/>
                </a:schemeClr>
              </a:solidFill>
            </a:endParaRPr>
          </a:p>
          <a:p>
            <a:pPr>
              <a:buNone/>
            </a:pPr>
            <a:endParaRPr lang="en-US" dirty="0" smtClean="0"/>
          </a:p>
          <a:p>
            <a:r>
              <a:rPr lang="en-CA" b="1" dirty="0" smtClean="0"/>
              <a:t>Data archive;</a:t>
            </a:r>
            <a:endParaRPr lang="en-US" dirty="0" smtClean="0"/>
          </a:p>
          <a:p>
            <a:pPr lvl="1"/>
            <a:r>
              <a:rPr lang="en-CA" dirty="0" smtClean="0"/>
              <a:t>Existing or planned:  </a:t>
            </a:r>
            <a:r>
              <a:rPr lang="en-CA" dirty="0" smtClean="0">
                <a:solidFill>
                  <a:schemeClr val="accent1">
                    <a:lumMod val="75000"/>
                  </a:schemeClr>
                </a:solidFill>
              </a:rPr>
              <a:t>Data archiving at this site is still in the planning stage due to issues with communications logistics at the site, new equipment and protocols need to be put into place</a:t>
            </a:r>
            <a:endParaRPr lang="en-US" dirty="0" smtClean="0">
              <a:solidFill>
                <a:schemeClr val="accent1">
                  <a:lumMod val="75000"/>
                </a:schemeClr>
              </a:solidFill>
            </a:endParaRPr>
          </a:p>
          <a:p>
            <a:pPr lvl="1"/>
            <a:r>
              <a:rPr lang="en-CA" dirty="0" smtClean="0"/>
              <a:t>Frequency of data transmission from the site to an archive (if any):  </a:t>
            </a:r>
            <a:r>
              <a:rPr lang="en-CA" dirty="0" err="1" smtClean="0">
                <a:solidFill>
                  <a:schemeClr val="accent1">
                    <a:lumMod val="75000"/>
                  </a:schemeClr>
                </a:solidFill>
              </a:rPr>
              <a:t>unkown</a:t>
            </a:r>
            <a:r>
              <a:rPr lang="en-CA" dirty="0" smtClean="0">
                <a:solidFill>
                  <a:schemeClr val="accent1">
                    <a:lumMod val="75000"/>
                  </a:schemeClr>
                </a:solidFill>
              </a:rPr>
              <a:t>, probably daily when communications issues are resolved</a:t>
            </a:r>
            <a:endParaRPr lang="en-US" dirty="0" smtClean="0">
              <a:solidFill>
                <a:schemeClr val="accent1">
                  <a:lumMod val="75000"/>
                </a:schemeClr>
              </a:solidFill>
            </a:endParaRPr>
          </a:p>
          <a:p>
            <a:pPr>
              <a:buNone/>
            </a:pPr>
            <a:r>
              <a:rPr lang="en-CA" dirty="0" smtClean="0"/>
              <a:t> </a:t>
            </a:r>
            <a:endParaRPr lang="en-US" dirty="0" smtClean="0"/>
          </a:p>
          <a:p>
            <a:r>
              <a:rPr lang="en-CA" b="1" dirty="0" smtClean="0"/>
              <a:t>Have you sent data to NCAR for pre-SPICE</a:t>
            </a:r>
            <a:r>
              <a:rPr lang="en-CA" dirty="0" smtClean="0"/>
              <a:t>? </a:t>
            </a:r>
            <a:r>
              <a:rPr lang="en-CA" dirty="0" smtClean="0">
                <a:solidFill>
                  <a:schemeClr val="accent1">
                    <a:lumMod val="75000"/>
                  </a:schemeClr>
                </a:solidFill>
              </a:rPr>
              <a:t>(only pre-SPICE data from 2011/2012)</a:t>
            </a:r>
            <a:endParaRPr lang="en-US" dirty="0" smtClean="0">
              <a:solidFill>
                <a:schemeClr val="accent1">
                  <a:lumMod val="75000"/>
                </a:schemeClr>
              </a:solidFill>
            </a:endParaRPr>
          </a:p>
          <a:p>
            <a:pPr lvl="1"/>
            <a:r>
              <a:rPr lang="en-CA" dirty="0" smtClean="0"/>
              <a:t>If yes, have you checked if satisfactory plots are available for conducting data quick view:  </a:t>
            </a:r>
            <a:r>
              <a:rPr lang="en-CA" dirty="0" smtClean="0">
                <a:solidFill>
                  <a:schemeClr val="accent1">
                    <a:lumMod val="75000"/>
                  </a:schemeClr>
                </a:solidFill>
              </a:rPr>
              <a:t>No</a:t>
            </a:r>
            <a:endParaRPr lang="en-US" dirty="0" smtClean="0">
              <a:solidFill>
                <a:schemeClr val="accent1">
                  <a:lumMod val="75000"/>
                </a:schemeClr>
              </a:solidFill>
            </a:endParaRPr>
          </a:p>
          <a:p>
            <a:pPr lvl="1"/>
            <a:r>
              <a:rPr lang="en-CA" dirty="0" smtClean="0"/>
              <a:t>Do you have to change data format for transfer to NCAR: </a:t>
            </a:r>
            <a:r>
              <a:rPr lang="en-CA" dirty="0" smtClean="0">
                <a:solidFill>
                  <a:schemeClr val="accent1">
                    <a:lumMod val="75000"/>
                  </a:schemeClr>
                </a:solidFill>
              </a:rPr>
              <a:t> yes</a:t>
            </a:r>
            <a:endParaRPr lang="en-US" dirty="0" smtClean="0">
              <a:solidFill>
                <a:schemeClr val="accent1">
                  <a:lumMod val="75000"/>
                </a:schemeClr>
              </a:solidFill>
            </a:endParaRPr>
          </a:p>
          <a:p>
            <a:pPr lvl="1"/>
            <a:r>
              <a:rPr lang="en-CA" dirty="0" smtClean="0"/>
              <a:t>How difficult is the process?  </a:t>
            </a:r>
            <a:r>
              <a:rPr lang="en-CA" dirty="0" smtClean="0">
                <a:solidFill>
                  <a:schemeClr val="accent1">
                    <a:lumMod val="75000"/>
                  </a:schemeClr>
                </a:solidFill>
              </a:rPr>
              <a:t>Not difficult but will take time</a:t>
            </a:r>
            <a:endParaRPr lang="en-US" dirty="0" smtClean="0">
              <a:solidFill>
                <a:schemeClr val="accent1">
                  <a:lumMod val="75000"/>
                </a:schemeClr>
              </a:solidFill>
            </a:endParaRPr>
          </a:p>
          <a:p>
            <a:pPr lvl="1"/>
            <a:r>
              <a:rPr lang="en-CA" dirty="0" smtClean="0"/>
              <a:t>Any risks if format is changed: </a:t>
            </a:r>
            <a:r>
              <a:rPr lang="en-CA" dirty="0" smtClean="0">
                <a:solidFill>
                  <a:schemeClr val="accent1">
                    <a:lumMod val="75000"/>
                  </a:schemeClr>
                </a:solidFill>
              </a:rPr>
              <a:t>Not if done correctly</a:t>
            </a:r>
            <a:endParaRPr lang="en-US" dirty="0" smtClean="0">
              <a:solidFill>
                <a:schemeClr val="accent1">
                  <a:lumMod val="75000"/>
                </a:schemeClr>
              </a:solidFill>
            </a:endParaRPr>
          </a:p>
          <a:p>
            <a:pPr>
              <a:buNone/>
            </a:pPr>
            <a:endParaRPr lang="en-US" dirty="0" smtClean="0"/>
          </a:p>
          <a:p>
            <a:pPr lvl="1"/>
            <a:r>
              <a:rPr lang="en-CA" dirty="0" smtClean="0"/>
              <a:t>Which is the reasonable frequency of data transfer to NCAR/SPICE archive to be expected during the experiment:  </a:t>
            </a:r>
            <a:r>
              <a:rPr lang="en-CA" dirty="0" smtClean="0">
                <a:solidFill>
                  <a:schemeClr val="accent1">
                    <a:lumMod val="75000"/>
                  </a:schemeClr>
                </a:solidFill>
              </a:rPr>
              <a:t>Daily</a:t>
            </a:r>
            <a:endParaRPr lang="en-US" dirty="0" smtClean="0">
              <a:solidFill>
                <a:schemeClr val="accent1">
                  <a:lumMod val="75000"/>
                </a:schemeClr>
              </a:solidFill>
            </a:endParaRPr>
          </a:p>
          <a:p>
            <a:pPr>
              <a:buNone/>
            </a:pPr>
            <a:endParaRPr lang="en-US" dirty="0" smtClean="0"/>
          </a:p>
          <a:p>
            <a:r>
              <a:rPr lang="en-CA" b="1" dirty="0" smtClean="0"/>
              <a:t>Additional Information:</a:t>
            </a:r>
            <a:endParaRPr lang="en-US" dirty="0" smtClean="0"/>
          </a:p>
          <a:p>
            <a:pPr>
              <a:buNone/>
            </a:pPr>
            <a:endParaRPr lang="en-US" dirty="0" smtClean="0"/>
          </a:p>
          <a:p>
            <a:r>
              <a:rPr lang="en-CA" dirty="0" smtClean="0">
                <a:solidFill>
                  <a:schemeClr val="accent1">
                    <a:lumMod val="75000"/>
                  </a:schemeClr>
                </a:solidFill>
              </a:rPr>
              <a:t>It would have been desirable to have 2 months of warm season testing of new, repaired, and updated instrumentation prior to commissioning this site.  This will not be possible before the start of the project.  With a little luck, instrumentation will work correctly after initial installation and some useful data will be collected during the 2012/2013 winter.  However, it is anticipated that some issues will not be resolved until Spring of 2013.  Because of winter conditions at this site, it will be difficult to install instrumentation or diagnose problems after the onset of winter.  This applies to both gauges under test and ancillary instrumentation.</a:t>
            </a:r>
            <a:endParaRPr lang="en-US" dirty="0" smtClean="0">
              <a:solidFill>
                <a:schemeClr val="accent1">
                  <a:lumMod val="75000"/>
                </a:schemeClr>
              </a:solidFill>
            </a:endParaRPr>
          </a:p>
          <a:p>
            <a:pPr lvl="0"/>
            <a:endParaRPr lang="en-US" dirty="0" smtClean="0">
              <a:solidFill>
                <a:schemeClr val="accent1">
                  <a:lumMod val="75000"/>
                </a:schemeClr>
              </a:solidFill>
            </a:endParaRPr>
          </a:p>
          <a:p>
            <a:endParaRPr lang="en-US" dirty="0"/>
          </a:p>
        </p:txBody>
      </p:sp>
    </p:spTree>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313</TotalTime>
  <Words>415</Words>
  <Application>Microsoft Office PowerPoint</Application>
  <PresentationFormat>On-screen Show (4:3)</PresentationFormat>
  <Paragraphs>126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Blank</vt:lpstr>
      <vt:lpstr>WMO SPICE Bratt’s Lake (Canada)</vt:lpstr>
      <vt:lpstr>Bratt’s Lake: layout</vt:lpstr>
      <vt:lpstr>Bratt’s Lake: References</vt:lpstr>
      <vt:lpstr>Bratt’s Lake: Instruments Under Test</vt:lpstr>
      <vt:lpstr>Bratt’s Lake: Ancillary Measurements </vt:lpstr>
      <vt:lpstr>Site Commissioning</vt:lpstr>
      <vt:lpstr>Additional Info</vt:lpstr>
    </vt:vector>
  </TitlesOfParts>
  <Company>Environment Canada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Bratt’s Lake</dc:title>
  <dc:creator>rodican</dc:creator>
  <cp:lastModifiedBy>rodican</cp:lastModifiedBy>
  <cp:revision>11</cp:revision>
  <dcterms:created xsi:type="dcterms:W3CDTF">2012-10-09T16:57:01Z</dcterms:created>
  <dcterms:modified xsi:type="dcterms:W3CDTF">2012-10-10T20:14:42Z</dcterms:modified>
</cp:coreProperties>
</file>