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4" r:id="rId11"/>
    <p:sldId id="311" r:id="rId12"/>
    <p:sldId id="313" r:id="rId13"/>
    <p:sldId id="315" r:id="rId14"/>
    <p:sldId id="316" r:id="rId15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3756" autoAdjust="0"/>
  </p:normalViewPr>
  <p:slideViewPr>
    <p:cSldViewPr>
      <p:cViewPr varScale="1">
        <p:scale>
          <a:sx n="94" d="100"/>
          <a:sy n="94" d="100"/>
        </p:scale>
        <p:origin x="96" y="8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F8F85-D2A5-4130-856A-645718A21949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E83A-E4E8-4AF5-94FC-6635FF89E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334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F4DC-A704-4E22-A663-15989B2B8EF7}" type="datetimeFigureOut">
              <a:rPr lang="zh-HK" altLang="en-US" smtClean="0"/>
              <a:t>6/3/2017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F042-4459-40AB-845B-08E972F9014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237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2"/>
            <a:ext cx="10363200" cy="317943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10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712"/>
            <a:ext cx="5384800" cy="5289451"/>
          </a:xfrm>
        </p:spPr>
        <p:txBody>
          <a:bodyPr/>
          <a:lstStyle>
            <a:lvl1pPr>
              <a:defRPr sz="2400">
                <a:latin typeface="Century" panose="02040604050505020304" pitchFamily="18" charset="0"/>
              </a:defRPr>
            </a:lvl1pPr>
            <a:lvl2pPr>
              <a:defRPr sz="1600">
                <a:latin typeface="Century" panose="02040604050505020304" pitchFamily="18" charset="0"/>
              </a:defRPr>
            </a:lvl2pPr>
            <a:lvl3pPr>
              <a:defRPr sz="1600">
                <a:latin typeface="Century" panose="02040604050505020304" pitchFamily="18" charset="0"/>
              </a:defRPr>
            </a:lvl3pPr>
            <a:lvl4pPr>
              <a:defRPr sz="1600">
                <a:latin typeface="Century" panose="02040604050505020304" pitchFamily="18" charset="0"/>
              </a:defRPr>
            </a:lvl4pPr>
            <a:lvl5pPr>
              <a:defRPr sz="1600">
                <a:latin typeface="Century" panose="020406040505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836712"/>
            <a:ext cx="5388864" cy="5289768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4"/>
          </p:nvPr>
        </p:nvSpPr>
        <p:spPr>
          <a:xfrm>
            <a:off x="0" y="0"/>
            <a:ext cx="6096000" cy="34308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5" name="內容版面配置區 13"/>
          <p:cNvSpPr>
            <a:spLocks noGrp="1"/>
          </p:cNvSpPr>
          <p:nvPr>
            <p:ph sz="quarter" idx="15"/>
          </p:nvPr>
        </p:nvSpPr>
        <p:spPr>
          <a:xfrm>
            <a:off x="0" y="3430800"/>
            <a:ext cx="6096000" cy="34308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6" name="內容版面配置區 13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6096000" cy="34308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7" name="內容版面配置區 13"/>
          <p:cNvSpPr>
            <a:spLocks noGrp="1"/>
          </p:cNvSpPr>
          <p:nvPr>
            <p:ph sz="quarter" idx="17"/>
          </p:nvPr>
        </p:nvSpPr>
        <p:spPr>
          <a:xfrm>
            <a:off x="6096000" y="3430800"/>
            <a:ext cx="6096000" cy="34308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178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0" y="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8" name="內容版面配置區 6"/>
          <p:cNvSpPr>
            <a:spLocks noGrp="1"/>
          </p:cNvSpPr>
          <p:nvPr>
            <p:ph sz="quarter" idx="14"/>
          </p:nvPr>
        </p:nvSpPr>
        <p:spPr>
          <a:xfrm>
            <a:off x="8131200" y="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dirty="0"/>
          </a:p>
        </p:txBody>
      </p:sp>
      <p:sp>
        <p:nvSpPr>
          <p:cNvPr id="9" name="內容版面配置區 6"/>
          <p:cNvSpPr>
            <a:spLocks noGrp="1"/>
          </p:cNvSpPr>
          <p:nvPr>
            <p:ph sz="quarter" idx="15"/>
          </p:nvPr>
        </p:nvSpPr>
        <p:spPr>
          <a:xfrm>
            <a:off x="8131200" y="228600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0" name="內容版面配置區 6"/>
          <p:cNvSpPr>
            <a:spLocks noGrp="1"/>
          </p:cNvSpPr>
          <p:nvPr>
            <p:ph sz="quarter" idx="16"/>
          </p:nvPr>
        </p:nvSpPr>
        <p:spPr>
          <a:xfrm>
            <a:off x="8131200" y="457200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1" name="內容版面配置區 6"/>
          <p:cNvSpPr>
            <a:spLocks noGrp="1"/>
          </p:cNvSpPr>
          <p:nvPr>
            <p:ph sz="quarter" idx="17"/>
          </p:nvPr>
        </p:nvSpPr>
        <p:spPr>
          <a:xfrm>
            <a:off x="4065600" y="457200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2" name="內容版面配置區 6"/>
          <p:cNvSpPr>
            <a:spLocks noGrp="1"/>
          </p:cNvSpPr>
          <p:nvPr>
            <p:ph sz="quarter" idx="18"/>
          </p:nvPr>
        </p:nvSpPr>
        <p:spPr>
          <a:xfrm>
            <a:off x="4065600" y="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3" name="內容版面配置區 6"/>
          <p:cNvSpPr>
            <a:spLocks noGrp="1"/>
          </p:cNvSpPr>
          <p:nvPr>
            <p:ph sz="quarter" idx="19"/>
          </p:nvPr>
        </p:nvSpPr>
        <p:spPr>
          <a:xfrm>
            <a:off x="4065600" y="228600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4" name="內容版面配置區 6"/>
          <p:cNvSpPr>
            <a:spLocks noGrp="1"/>
          </p:cNvSpPr>
          <p:nvPr>
            <p:ph sz="quarter" idx="20"/>
          </p:nvPr>
        </p:nvSpPr>
        <p:spPr>
          <a:xfrm>
            <a:off x="0" y="457200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15" name="內容版面配置區 6"/>
          <p:cNvSpPr>
            <a:spLocks noGrp="1"/>
          </p:cNvSpPr>
          <p:nvPr>
            <p:ph sz="quarter" idx="21"/>
          </p:nvPr>
        </p:nvSpPr>
        <p:spPr>
          <a:xfrm>
            <a:off x="0" y="2286000"/>
            <a:ext cx="4065600" cy="2286000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865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7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BEAD13-0566-4C6C-97E7-55F17F24B09F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71601"/>
            <a:ext cx="12192000" cy="2273423"/>
          </a:xfrm>
        </p:spPr>
        <p:txBody>
          <a:bodyPr/>
          <a:lstStyle/>
          <a:p>
            <a:r>
              <a:rPr lang="en-US" altLang="zh-HK" sz="3600" dirty="0">
                <a:effectLst/>
              </a:rPr>
              <a:t>Operation of weather radars in mountainous regions</a:t>
            </a:r>
            <a:endParaRPr lang="zh-HK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4005064"/>
            <a:ext cx="10363200" cy="113188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CIMO</a:t>
            </a:r>
          </a:p>
          <a:p>
            <a:r>
              <a:rPr lang="en-US" altLang="zh-TW" dirty="0" smtClean="0"/>
              <a:t>Inter-</a:t>
            </a:r>
            <a:r>
              <a:rPr lang="en-US" altLang="zh-TW" dirty="0" err="1" smtClean="0"/>
              <a:t>Programme</a:t>
            </a:r>
            <a:r>
              <a:rPr lang="en-US" altLang="zh-TW" dirty="0" smtClean="0"/>
              <a:t> Expert Team on Operational Weather Radars </a:t>
            </a:r>
            <a:r>
              <a:rPr lang="en-US" altLang="zh-TW" dirty="0"/>
              <a:t>(IPET-OWR)</a:t>
            </a:r>
          </a:p>
          <a:p>
            <a:r>
              <a:rPr lang="en-US" altLang="zh-TW" dirty="0"/>
              <a:t>First Session</a:t>
            </a:r>
          </a:p>
          <a:p>
            <a:r>
              <a:rPr lang="en-US" altLang="zh-TW" dirty="0"/>
              <a:t>Tokyo, Japan, 13-16 March 2017</a:t>
            </a:r>
          </a:p>
        </p:txBody>
      </p:sp>
      <p:pic>
        <p:nvPicPr>
          <p:cNvPr id="5" name="Picture 5" descr="top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50" y="6191546"/>
            <a:ext cx="2949377" cy="574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 </a:t>
            </a:r>
            <a:r>
              <a:rPr lang="en-US" altLang="zh-TW" dirty="0" smtClean="0"/>
              <a:t>3 - </a:t>
            </a:r>
            <a:r>
              <a:rPr lang="en-US" altLang="zh-TW" dirty="0"/>
              <a:t>Non-ionizing radiation </a:t>
            </a:r>
            <a:r>
              <a:rPr lang="en-US" altLang="zh-TW" dirty="0" smtClean="0"/>
              <a:t>level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People living in mountainous regions would raise concerns </a:t>
            </a:r>
            <a:r>
              <a:rPr lang="en-US" altLang="zh-TW" dirty="0"/>
              <a:t>of public health </a:t>
            </a:r>
            <a:r>
              <a:rPr lang="en-US" altLang="zh-TW" dirty="0" smtClean="0"/>
              <a:t>related to NIR when a radar station is close and visible to them.</a:t>
            </a:r>
          </a:p>
          <a:p>
            <a:r>
              <a:rPr lang="en-US" altLang="zh-TW" dirty="0" smtClean="0"/>
              <a:t>Recommendations</a:t>
            </a:r>
          </a:p>
          <a:p>
            <a:pPr lvl="1"/>
            <a:r>
              <a:rPr lang="en-US" altLang="zh-TW" dirty="0" smtClean="0"/>
              <a:t>Conduct routine NIR survey to ensure radiation level is below the restrictions for power density according to ICNIRP guidelines, i.e. 10 W/m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for general public and 50W/m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for occupational exposure. </a:t>
            </a:r>
            <a:r>
              <a:rPr lang="en-US" altLang="zh-TW" dirty="0"/>
              <a:t>(Health Physics 74 (4): 494-522; 1998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 smtClean="0"/>
              <a:t>Estimate theoretical NIR level before implementation of new scanning strategy, particularly negative elevation scans.</a:t>
            </a:r>
          </a:p>
          <a:p>
            <a:pPr lvl="1"/>
            <a:r>
              <a:rPr lang="en-US" altLang="zh-TW" dirty="0" smtClean="0"/>
              <a:t>Anymore?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4" y="4132644"/>
            <a:ext cx="5495238" cy="2057143"/>
          </a:xfrm>
          <a:prstGeom prst="rect">
            <a:avLst/>
          </a:prstGeom>
        </p:spPr>
      </p:pic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682934"/>
              </p:ext>
            </p:extLst>
          </p:nvPr>
        </p:nvGraphicFramePr>
        <p:xfrm>
          <a:off x="1895424" y="3731293"/>
          <a:ext cx="1000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方程式" r:id="rId4" imgW="1002865" imgH="418918" progId="Equation.3">
                  <p:embed/>
                </p:oleObj>
              </mc:Choice>
              <mc:Fallback>
                <p:oleObj name="方程式" r:id="rId4" imgW="1002865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24" y="3731293"/>
                        <a:ext cx="10001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838372"/>
              </p:ext>
            </p:extLst>
          </p:nvPr>
        </p:nvGraphicFramePr>
        <p:xfrm>
          <a:off x="3259274" y="3955131"/>
          <a:ext cx="1247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方程式" r:id="rId6" imgW="1244600" imgH="393700" progId="Equation.3">
                  <p:embed/>
                </p:oleObj>
              </mc:Choice>
              <mc:Fallback>
                <p:oleObj name="方程式" r:id="rId6" imgW="12446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274" y="3955131"/>
                        <a:ext cx="12477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66847"/>
              </p:ext>
            </p:extLst>
          </p:nvPr>
        </p:nvGraphicFramePr>
        <p:xfrm>
          <a:off x="4627426" y="4467635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方程式" r:id="rId8" imgW="1104900" imgH="419100" progId="Equation.3">
                  <p:embed/>
                </p:oleObj>
              </mc:Choice>
              <mc:Fallback>
                <p:oleObj name="方程式" r:id="rId8" imgW="11049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426" y="4467635"/>
                        <a:ext cx="1104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871864" y="5314589"/>
            <a:ext cx="2232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10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zh-TW" sz="1100" i="1" kern="1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nf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TW" sz="110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zh-TW" sz="1100" i="1" kern="1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tran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altLang="zh-TW" sz="110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zh-TW" sz="1100" i="1" kern="1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ff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= power 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density</a:t>
            </a:r>
            <a:endParaRPr lang="en-US" altLang="zh-TW" sz="1100" kern="100" dirty="0" smtClean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pulse duration</a:t>
            </a:r>
            <a:endParaRPr lang="zh-TW" altLang="zh-TW" sz="11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F­</a:t>
            </a:r>
            <a:r>
              <a:rPr lang="en-US" altLang="zh-TW" sz="1100" i="1" kern="100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pulse repetition frequency</a:t>
            </a:r>
            <a:endParaRPr lang="zh-TW" altLang="zh-TW" sz="11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zh-TW" sz="1100" i="1" kern="100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Peak transmitted power</a:t>
            </a:r>
            <a:endParaRPr lang="zh-TW" altLang="zh-TW" sz="11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antenna efficiency</a:t>
            </a:r>
            <a:endParaRPr lang="zh-TW" altLang="zh-TW" sz="11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antenna 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diameter</a:t>
            </a:r>
            <a:endParaRPr lang="en-US" altLang="zh-TW" sz="1100" kern="100" dirty="0" smtClean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distance from the 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antenna</a:t>
            </a:r>
            <a:endParaRPr lang="en-US" altLang="zh-TW" sz="1100" kern="100" dirty="0" smtClean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10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altLang="zh-TW" sz="1100" kern="100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zh-TW" sz="11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= antenna gain of the </a:t>
            </a:r>
            <a:r>
              <a:rPr lang="en-US" altLang="zh-TW" sz="11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mainlobe</a:t>
            </a:r>
            <a:endParaRPr lang="zh-TW" altLang="zh-TW" sz="1100" kern="100" dirty="0"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954" y="5928177"/>
            <a:ext cx="1180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kern="100" dirty="0" smtClean="0">
                <a:latin typeface="Times New Roman" panose="02020603050405020304" pitchFamily="18" charset="0"/>
              </a:rPr>
              <a:t>(ITU-R BS.2037)</a:t>
            </a:r>
            <a:endParaRPr lang="zh-TW" altLang="en-US" sz="11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519" y="3929279"/>
            <a:ext cx="2796169" cy="16282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7133" y="5229200"/>
            <a:ext cx="2620566" cy="152207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059925" y="3406059"/>
            <a:ext cx="489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Power densities of </a:t>
            </a:r>
            <a:r>
              <a:rPr lang="en-US" altLang="zh-TW" sz="14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mainlobe</a:t>
            </a:r>
            <a:r>
              <a:rPr lang="en-US" altLang="zh-TW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zh-TW" sz="14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sidelobes</a:t>
            </a:r>
            <a:r>
              <a:rPr lang="en-US" altLang="zh-TW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from a C-band radar</a:t>
            </a:r>
          </a:p>
          <a:p>
            <a:pPr algn="ctr"/>
            <a:r>
              <a:rPr lang="en-US" altLang="zh-TW" sz="14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zh-TW" sz="1400" b="1" dirty="0" smtClean="0"/>
              <a:t>Peak </a:t>
            </a:r>
            <a:r>
              <a:rPr lang="en-US" altLang="zh-TW" sz="1400" b="1" dirty="0"/>
              <a:t>transmitted </a:t>
            </a:r>
            <a:r>
              <a:rPr lang="en-US" altLang="zh-TW" sz="1400" b="1" dirty="0" smtClean="0"/>
              <a:t>power = </a:t>
            </a:r>
            <a:r>
              <a:rPr lang="en-US" altLang="zh-TW" sz="1400" b="1" dirty="0"/>
              <a:t>250 </a:t>
            </a:r>
            <a:r>
              <a:rPr lang="en-US" altLang="zh-TW" sz="1400" b="1" dirty="0" smtClean="0"/>
              <a:t>kW)</a:t>
            </a:r>
            <a:endParaRPr lang="zh-TW" altLang="en-US" sz="14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680176" y="4001839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Stationary Antenna</a:t>
            </a:r>
            <a:endParaRPr lang="zh-TW" altLang="en-US" sz="11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164870" y="52292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Rotating  Antenna</a:t>
            </a:r>
            <a:endParaRPr lang="zh-TW" altLang="en-US" sz="1100" dirty="0"/>
          </a:p>
        </p:txBody>
      </p:sp>
      <p:sp>
        <p:nvSpPr>
          <p:cNvPr id="21" name="矩形 20"/>
          <p:cNvSpPr/>
          <p:nvPr/>
        </p:nvSpPr>
        <p:spPr>
          <a:xfrm>
            <a:off x="1400620" y="6150488"/>
            <a:ext cx="2795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/>
              <a:t>Power Density Distribution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59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 </a:t>
            </a:r>
            <a:r>
              <a:rPr lang="en-US" altLang="zh-TW" dirty="0" smtClean="0"/>
              <a:t>4 </a:t>
            </a:r>
            <a:r>
              <a:rPr lang="en-US" altLang="zh-TW" dirty="0"/>
              <a:t>- </a:t>
            </a:r>
            <a:r>
              <a:rPr lang="en-US" altLang="zh-TW" dirty="0" smtClean="0"/>
              <a:t>Lightning </a:t>
            </a:r>
            <a:r>
              <a:rPr lang="en-US" altLang="zh-TW" dirty="0"/>
              <a:t>strikes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760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zh-TW" dirty="0" smtClean="0"/>
              <a:t>Weather </a:t>
            </a:r>
            <a:r>
              <a:rPr lang="en-US" altLang="zh-TW" dirty="0"/>
              <a:t>radar station sits on the top of a mountain is particularly susceptible to lightning </a:t>
            </a:r>
            <a:r>
              <a:rPr lang="en-US" altLang="zh-TW" dirty="0" smtClean="0"/>
              <a:t>strikes.</a:t>
            </a:r>
          </a:p>
          <a:p>
            <a:pPr>
              <a:lnSpc>
                <a:spcPct val="140000"/>
              </a:lnSpc>
            </a:pPr>
            <a:r>
              <a:rPr lang="en-US" altLang="zh-TW" dirty="0" smtClean="0"/>
              <a:t>A </a:t>
            </a:r>
            <a:r>
              <a:rPr lang="en-US" altLang="zh-TW" dirty="0"/>
              <a:t>more stringent standard and additional measures on lightning protection should be adopted for safeguarding </a:t>
            </a:r>
            <a:r>
              <a:rPr lang="en-US" altLang="zh-TW" dirty="0" smtClean="0"/>
              <a:t>sophisticated electronics of weather </a:t>
            </a:r>
            <a:r>
              <a:rPr lang="en-US" altLang="zh-TW" dirty="0"/>
              <a:t>radars against </a:t>
            </a:r>
            <a:r>
              <a:rPr lang="en-US" altLang="zh-TW" dirty="0" smtClean="0"/>
              <a:t>surge of unstable electrical current induced by lightning </a:t>
            </a:r>
            <a:r>
              <a:rPr lang="en-US" altLang="zh-TW" dirty="0"/>
              <a:t>strikes</a:t>
            </a:r>
            <a:r>
              <a:rPr lang="en-US" altLang="zh-TW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en-US" altLang="zh-TW" dirty="0" smtClean="0"/>
              <a:t>Recommendations</a:t>
            </a:r>
          </a:p>
          <a:p>
            <a:pPr lvl="1">
              <a:lnSpc>
                <a:spcPct val="140000"/>
              </a:lnSpc>
            </a:pPr>
            <a:r>
              <a:rPr lang="en-US" altLang="zh-TW" dirty="0" smtClean="0"/>
              <a:t>A </a:t>
            </a:r>
            <a:r>
              <a:rPr lang="en-US" altLang="zh-TW" dirty="0"/>
              <a:t>common cause of damage to radar system by lightning strikes is the induced ground potential when a lightning hits the ground.  Separate </a:t>
            </a:r>
            <a:r>
              <a:rPr lang="en-US" altLang="zh-TW" dirty="0" err="1"/>
              <a:t>earthing</a:t>
            </a:r>
            <a:r>
              <a:rPr lang="en-US" altLang="zh-TW" dirty="0"/>
              <a:t> systems of the station for equipment and lightning protection is recommended and the </a:t>
            </a:r>
            <a:r>
              <a:rPr lang="en-US" altLang="zh-TW" dirty="0" err="1"/>
              <a:t>earthing</a:t>
            </a:r>
            <a:r>
              <a:rPr lang="en-US" altLang="zh-TW" dirty="0"/>
              <a:t> resistance should not exceed 1 ohm to ground for a more effective discharge of current</a:t>
            </a:r>
            <a:r>
              <a:rPr lang="en-US" altLang="zh-TW" dirty="0" smtClean="0"/>
              <a:t>.</a:t>
            </a:r>
          </a:p>
          <a:p>
            <a:pPr lvl="1">
              <a:lnSpc>
                <a:spcPct val="140000"/>
              </a:lnSpc>
            </a:pPr>
            <a:r>
              <a:rPr lang="en-GB" altLang="zh-TW" dirty="0" smtClean="0"/>
              <a:t>The </a:t>
            </a:r>
            <a:r>
              <a:rPr lang="en-GB" altLang="zh-TW" dirty="0"/>
              <a:t>power line for the radar should be protected by Surge Protection Device (SPD) with capability of protecting the radar system from attacks of at least 600kA per phase</a:t>
            </a:r>
            <a:r>
              <a:rPr lang="en-GB" altLang="zh-TW" dirty="0" smtClean="0"/>
              <a:t>.</a:t>
            </a:r>
          </a:p>
          <a:p>
            <a:pPr lvl="1">
              <a:lnSpc>
                <a:spcPct val="140000"/>
              </a:lnSpc>
            </a:pPr>
            <a:r>
              <a:rPr lang="en-GB" altLang="zh-TW" dirty="0"/>
              <a:t>Copper wires at the station should be replaced with optic fibres as far as possible to avoid induce of current during lightning</a:t>
            </a:r>
            <a:r>
              <a:rPr lang="en-GB" altLang="zh-TW" dirty="0" smtClean="0"/>
              <a:t>.</a:t>
            </a:r>
          </a:p>
          <a:p>
            <a:pPr lvl="1">
              <a:lnSpc>
                <a:spcPct val="140000"/>
              </a:lnSpc>
            </a:pPr>
            <a:r>
              <a:rPr lang="en-US" altLang="zh-TW" dirty="0" smtClean="0"/>
              <a:t>Isolation of facilities’ alarm systems from the radar to </a:t>
            </a:r>
            <a:r>
              <a:rPr lang="en-US" altLang="zh-TW" dirty="0"/>
              <a:t>avoid potential surge induced by lightning from other building facilities.</a:t>
            </a:r>
            <a:endParaRPr lang="zh-TW" altLang="zh-TW" dirty="0"/>
          </a:p>
          <a:p>
            <a:pPr lvl="1">
              <a:lnSpc>
                <a:spcPct val="140000"/>
              </a:lnSpc>
            </a:pPr>
            <a:r>
              <a:rPr lang="en-US" altLang="zh-TW" dirty="0" smtClean="0"/>
              <a:t>Any closed loop of wires should be avoided both inside and outside the station.</a:t>
            </a:r>
          </a:p>
          <a:p>
            <a:pPr lvl="1">
              <a:lnSpc>
                <a:spcPct val="140000"/>
              </a:lnSpc>
            </a:pPr>
            <a:r>
              <a:rPr lang="en-US" altLang="zh-TW" dirty="0" smtClean="0"/>
              <a:t>Anymore?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94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 </a:t>
            </a:r>
            <a:r>
              <a:rPr lang="en-US" altLang="zh-TW" dirty="0" smtClean="0"/>
              <a:t>5 - Accessibility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 smtClean="0"/>
              <a:t>Accessibility to radar stations in mountainous region</a:t>
            </a:r>
          </a:p>
          <a:p>
            <a:pPr lvl="1">
              <a:lnSpc>
                <a:spcPct val="200000"/>
              </a:lnSpc>
            </a:pPr>
            <a:r>
              <a:rPr lang="en-US" altLang="zh-TW" dirty="0" smtClean="0"/>
              <a:t>Dangerous to access the station in severe weather, like high winds in tropical cyclone, frequent lightning in storms, road ice, snow etc.</a:t>
            </a:r>
          </a:p>
          <a:p>
            <a:pPr lvl="1">
              <a:lnSpc>
                <a:spcPct val="200000"/>
              </a:lnSpc>
            </a:pPr>
            <a:r>
              <a:rPr lang="en-US" altLang="zh-TW" dirty="0" smtClean="0"/>
              <a:t>In some extreme cases, roadway to the station is even unavailable and hours </a:t>
            </a:r>
            <a:r>
              <a:rPr lang="en-US" altLang="zh-TW" dirty="0"/>
              <a:t>of trekking </a:t>
            </a:r>
            <a:r>
              <a:rPr lang="en-US" altLang="zh-TW" dirty="0" smtClean="0"/>
              <a:t>is needed.</a:t>
            </a:r>
          </a:p>
          <a:p>
            <a:pPr>
              <a:lnSpc>
                <a:spcPct val="200000"/>
              </a:lnSpc>
            </a:pPr>
            <a:r>
              <a:rPr lang="en-US" altLang="zh-TW" dirty="0" smtClean="0"/>
              <a:t>Recommendations</a:t>
            </a:r>
          </a:p>
          <a:p>
            <a:pPr lvl="1">
              <a:lnSpc>
                <a:spcPct val="200000"/>
              </a:lnSpc>
            </a:pPr>
            <a:r>
              <a:rPr lang="en-US" altLang="zh-TW" dirty="0" smtClean="0"/>
              <a:t>Deployment of maintenance staff before approaching of tropical cyclone.</a:t>
            </a:r>
          </a:p>
          <a:p>
            <a:pPr lvl="1">
              <a:lnSpc>
                <a:spcPct val="200000"/>
              </a:lnSpc>
            </a:pPr>
            <a:r>
              <a:rPr lang="en-US" altLang="zh-TW" dirty="0" smtClean="0"/>
              <a:t> </a:t>
            </a:r>
            <a:r>
              <a:rPr lang="en-US" altLang="zh-TW" dirty="0" smtClean="0"/>
              <a:t>Anymore? Other </a:t>
            </a:r>
            <a:r>
              <a:rPr lang="en-US" altLang="zh-TW" dirty="0" smtClean="0"/>
              <a:t>experience from IPET-OWR members?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endParaRPr lang="en-US" altLang="zh-TW" dirty="0" smtClean="0"/>
          </a:p>
          <a:p>
            <a:pPr>
              <a:lnSpc>
                <a:spcPct val="20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4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 </a:t>
            </a:r>
            <a:r>
              <a:rPr lang="en-US" altLang="zh-TW" dirty="0" smtClean="0"/>
              <a:t>6 - </a:t>
            </a:r>
            <a:r>
              <a:rPr lang="en-US" altLang="zh-TW" dirty="0"/>
              <a:t>Infrastructure for </a:t>
            </a:r>
            <a:r>
              <a:rPr lang="en-US" altLang="zh-TW" dirty="0" smtClean="0"/>
              <a:t>telecommunication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altLang="zh-TW" dirty="0"/>
              <a:t>Type of </a:t>
            </a:r>
            <a:r>
              <a:rPr lang="en-GB" altLang="zh-TW" dirty="0" smtClean="0"/>
              <a:t>data </a:t>
            </a:r>
            <a:r>
              <a:rPr lang="en-GB" altLang="zh-TW" dirty="0"/>
              <a:t>link for data </a:t>
            </a:r>
            <a:r>
              <a:rPr lang="en-GB" altLang="zh-TW" dirty="0" smtClean="0"/>
              <a:t>transmission</a:t>
            </a:r>
          </a:p>
          <a:p>
            <a:pPr lvl="1">
              <a:lnSpc>
                <a:spcPct val="200000"/>
              </a:lnSpc>
            </a:pPr>
            <a:r>
              <a:rPr lang="en-GB" altLang="zh-TW" dirty="0" smtClean="0"/>
              <a:t>Land line </a:t>
            </a:r>
            <a:r>
              <a:rPr lang="en-GB" altLang="zh-TW" dirty="0"/>
              <a:t>– Metro </a:t>
            </a:r>
            <a:r>
              <a:rPr lang="en-GB" altLang="zh-TW" dirty="0" smtClean="0"/>
              <a:t>Ethernet, E1, broadband</a:t>
            </a:r>
          </a:p>
          <a:p>
            <a:pPr lvl="1">
              <a:lnSpc>
                <a:spcPct val="200000"/>
              </a:lnSpc>
            </a:pPr>
            <a:r>
              <a:rPr lang="en-GB" altLang="zh-TW" dirty="0" smtClean="0"/>
              <a:t>Microwave link</a:t>
            </a:r>
          </a:p>
          <a:p>
            <a:pPr lvl="1">
              <a:lnSpc>
                <a:spcPct val="200000"/>
              </a:lnSpc>
            </a:pPr>
            <a:r>
              <a:rPr lang="en-GB" altLang="zh-TW" dirty="0" smtClean="0"/>
              <a:t>3G/4G network</a:t>
            </a:r>
          </a:p>
          <a:p>
            <a:pPr lvl="1">
              <a:lnSpc>
                <a:spcPct val="200000"/>
              </a:lnSpc>
            </a:pPr>
            <a:r>
              <a:rPr lang="en-GB" altLang="zh-TW" dirty="0" smtClean="0"/>
              <a:t>Satellite</a:t>
            </a:r>
          </a:p>
          <a:p>
            <a:pPr>
              <a:lnSpc>
                <a:spcPct val="200000"/>
              </a:lnSpc>
            </a:pPr>
            <a:r>
              <a:rPr lang="en-GB" altLang="zh-TW" dirty="0" smtClean="0"/>
              <a:t>Pros and cons of different data links?</a:t>
            </a:r>
          </a:p>
          <a:p>
            <a:pPr marL="0" indent="0">
              <a:lnSpc>
                <a:spcPct val="20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9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Proposed actions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 smtClean="0"/>
              <a:t>Comments and inputs of IPET-OWR members are sought for challenges and recommendations on operation of weather radars in mountainous regions.</a:t>
            </a:r>
          </a:p>
          <a:p>
            <a:pPr>
              <a:lnSpc>
                <a:spcPct val="200000"/>
              </a:lnSpc>
            </a:pPr>
            <a:r>
              <a:rPr lang="en-US" altLang="zh-TW" dirty="0" smtClean="0"/>
              <a:t>To prepare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draft of information document by August 2017 (or other date to be discussed) for further comments by IPET-OWR members.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7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altLang="zh-TW" dirty="0" smtClean="0"/>
              <a:t>Background</a:t>
            </a:r>
          </a:p>
          <a:p>
            <a:pPr>
              <a:lnSpc>
                <a:spcPct val="250000"/>
              </a:lnSpc>
            </a:pPr>
            <a:r>
              <a:rPr lang="en-US" altLang="zh-TW" dirty="0" smtClean="0"/>
              <a:t>Operation of radars in mountainous regions</a:t>
            </a:r>
          </a:p>
          <a:p>
            <a:pPr lvl="1">
              <a:lnSpc>
                <a:spcPct val="250000"/>
              </a:lnSpc>
            </a:pPr>
            <a:r>
              <a:rPr lang="en-US" altLang="zh-TW" dirty="0" smtClean="0"/>
              <a:t>Challenges</a:t>
            </a:r>
          </a:p>
          <a:p>
            <a:pPr lvl="1">
              <a:lnSpc>
                <a:spcPct val="250000"/>
              </a:lnSpc>
            </a:pPr>
            <a:r>
              <a:rPr lang="en-US" altLang="zh-TW" dirty="0" smtClean="0"/>
              <a:t>Recommendations</a:t>
            </a:r>
          </a:p>
          <a:p>
            <a:pPr>
              <a:lnSpc>
                <a:spcPct val="250000"/>
              </a:lnSpc>
            </a:pPr>
            <a:r>
              <a:rPr lang="en-US" altLang="zh-TW" dirty="0"/>
              <a:t>Proposed </a:t>
            </a:r>
            <a:r>
              <a:rPr lang="en-US" altLang="zh-TW" dirty="0" smtClean="0"/>
              <a:t>actions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29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altLang="zh-TW" dirty="0" smtClean="0">
                <a:latin typeface="Century" panose="02040604050505020304" pitchFamily="18" charset="0"/>
              </a:rPr>
              <a:t>Weather radar is an </a:t>
            </a:r>
            <a:r>
              <a:rPr lang="en-GB" altLang="zh-TW" dirty="0"/>
              <a:t>indispensable </a:t>
            </a:r>
            <a:r>
              <a:rPr lang="en-GB" altLang="zh-TW" dirty="0" smtClean="0"/>
              <a:t>tool </a:t>
            </a:r>
            <a:r>
              <a:rPr lang="en-GB" altLang="zh-TW" dirty="0" smtClean="0">
                <a:latin typeface="Century" panose="02040604050505020304" pitchFamily="18" charset="0"/>
              </a:rPr>
              <a:t>for monitoring severe weather including rainstorms and typhoons, weather </a:t>
            </a:r>
            <a:r>
              <a:rPr lang="en-GB" altLang="zh-TW" dirty="0" err="1" smtClean="0">
                <a:latin typeface="Century" panose="02040604050505020304" pitchFamily="18" charset="0"/>
              </a:rPr>
              <a:t>nowcasting</a:t>
            </a:r>
            <a:r>
              <a:rPr lang="en-GB" altLang="zh-TW" dirty="0" smtClean="0">
                <a:latin typeface="Century" panose="02040604050505020304" pitchFamily="18" charset="0"/>
              </a:rPr>
              <a:t> and forecasting as well as quantitative precipitation estimates in NWP.</a:t>
            </a:r>
          </a:p>
          <a:p>
            <a:pPr>
              <a:lnSpc>
                <a:spcPct val="120000"/>
              </a:lnSpc>
            </a:pPr>
            <a:r>
              <a:rPr lang="en-GB" altLang="zh-TW" dirty="0" smtClean="0"/>
              <a:t>Weather radar stations have to stand head-and-shoulders above the surroundings to have an unobstructed view of the sky for weather monitoring.</a:t>
            </a:r>
          </a:p>
          <a:p>
            <a:pPr>
              <a:lnSpc>
                <a:spcPct val="120000"/>
              </a:lnSpc>
            </a:pPr>
            <a:r>
              <a:rPr lang="en-GB" altLang="zh-TW" dirty="0" smtClean="0"/>
              <a:t>In flatland, weather radar can be housed on a tower at the height up to tens of meters above ground.</a:t>
            </a:r>
          </a:p>
          <a:p>
            <a:pPr>
              <a:lnSpc>
                <a:spcPct val="120000"/>
              </a:lnSpc>
            </a:pPr>
            <a:r>
              <a:rPr lang="en-GB" altLang="zh-TW" dirty="0" smtClean="0"/>
              <a:t>In mountainous region, the favourite location to operate a radar station would be on the top of mountains.  The site conditions to operate a radar system </a:t>
            </a:r>
            <a:r>
              <a:rPr lang="en-US" altLang="zh-TW" dirty="0"/>
              <a:t>in mountainous region </a:t>
            </a:r>
            <a:r>
              <a:rPr lang="en-GB" altLang="zh-TW" dirty="0" smtClean="0"/>
              <a:t>are usually more </a:t>
            </a:r>
            <a:r>
              <a:rPr lang="en-US" altLang="zh-TW" dirty="0" smtClean="0"/>
              <a:t>rigorous.</a:t>
            </a:r>
            <a:endParaRPr lang="en-GB" altLang="zh-TW" dirty="0" smtClean="0"/>
          </a:p>
          <a:p>
            <a:pPr>
              <a:lnSpc>
                <a:spcPct val="120000"/>
              </a:lnSpc>
            </a:pPr>
            <a:r>
              <a:rPr lang="en-US" altLang="zh-TW" dirty="0" smtClean="0"/>
              <a:t>Purposes: </a:t>
            </a:r>
          </a:p>
          <a:p>
            <a:pPr lvl="1">
              <a:lnSpc>
                <a:spcPct val="120000"/>
              </a:lnSpc>
            </a:pPr>
            <a:r>
              <a:rPr lang="en-US" altLang="zh-TW" dirty="0"/>
              <a:t>U</a:t>
            </a:r>
            <a:r>
              <a:rPr lang="en-US" altLang="zh-TW" dirty="0" smtClean="0"/>
              <a:t>pdate </a:t>
            </a:r>
            <a:r>
              <a:rPr lang="en-GB" altLang="zh-TW" dirty="0" smtClean="0"/>
              <a:t>information </a:t>
            </a:r>
            <a:r>
              <a:rPr lang="en-GB" altLang="zh-TW" dirty="0"/>
              <a:t>document on operation of weather radars in mountainous regions as urged by CIMO-XVI held in 2014</a:t>
            </a:r>
            <a:r>
              <a:rPr lang="en-GB" altLang="zh-TW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GB" altLang="zh-TW" dirty="0" smtClean="0"/>
              <a:t>Discuss challenges </a:t>
            </a:r>
            <a:r>
              <a:rPr lang="en-GB" altLang="zh-TW" dirty="0"/>
              <a:t>and </a:t>
            </a:r>
            <a:r>
              <a:rPr lang="en-GB" altLang="zh-TW" dirty="0" smtClean="0"/>
              <a:t>provide recommendations on operation of weather </a:t>
            </a:r>
            <a:r>
              <a:rPr lang="en-GB" altLang="zh-TW" dirty="0"/>
              <a:t>radar in mountainous regions</a:t>
            </a:r>
          </a:p>
          <a:p>
            <a:pPr>
              <a:lnSpc>
                <a:spcPct val="120000"/>
              </a:lnSpc>
            </a:pPr>
            <a:endParaRPr lang="zh-TW" alt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 smtClean="0"/>
              <a:t>Major challenges on </a:t>
            </a:r>
            <a:r>
              <a:rPr lang="en-US" altLang="zh-TW" sz="2800" dirty="0"/>
              <a:t>operation of weather radar in mountainous regions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1454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dirty="0" smtClean="0"/>
              <a:t>Total/partial beam blockage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dirty="0"/>
              <a:t>Missing </a:t>
            </a:r>
            <a:r>
              <a:rPr lang="en-US" altLang="zh-TW" dirty="0" smtClean="0"/>
              <a:t>data </a:t>
            </a:r>
            <a:r>
              <a:rPr lang="en-US" altLang="zh-TW" dirty="0"/>
              <a:t>at </a:t>
            </a:r>
            <a:r>
              <a:rPr lang="en-US" altLang="zh-TW" dirty="0" smtClean="0"/>
              <a:t>low-level region </a:t>
            </a:r>
            <a:r>
              <a:rPr lang="en-US" altLang="zh-TW" dirty="0"/>
              <a:t>or </a:t>
            </a:r>
            <a:r>
              <a:rPr lang="en-US" altLang="zh-TW" dirty="0" smtClean="0"/>
              <a:t>valley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dirty="0"/>
              <a:t>Non-ionizing radiation </a:t>
            </a:r>
            <a:r>
              <a:rPr lang="en-US" altLang="zh-TW" dirty="0" smtClean="0"/>
              <a:t>level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dirty="0"/>
              <a:t>Lightning </a:t>
            </a:r>
            <a:r>
              <a:rPr lang="en-US" altLang="zh-TW" dirty="0" smtClean="0"/>
              <a:t>strikes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dirty="0" smtClean="0"/>
              <a:t>Accessibility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dirty="0" smtClean="0"/>
              <a:t>Infrastructure for telecommunication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altLang="zh-TW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5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 1 - Total/partial beam blockage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928" y="1268760"/>
            <a:ext cx="6134472" cy="492941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GB" altLang="zh-TW" sz="1800" dirty="0"/>
              <a:t>In mountainous regions, the primary issue to operate a radar is not having a clear radar horizon due to total or partial beam blockage by terrain </a:t>
            </a:r>
            <a:r>
              <a:rPr lang="en-GB" altLang="zh-TW" sz="1800" dirty="0" smtClean="0"/>
              <a:t>obstacles.</a:t>
            </a:r>
          </a:p>
          <a:p>
            <a:pPr algn="just">
              <a:lnSpc>
                <a:spcPct val="120000"/>
              </a:lnSpc>
            </a:pPr>
            <a:r>
              <a:rPr lang="en-GB" altLang="zh-TW" sz="1800" dirty="0" smtClean="0"/>
              <a:t>The bias </a:t>
            </a:r>
            <a:r>
              <a:rPr lang="en-GB" altLang="zh-TW" sz="1800" dirty="0"/>
              <a:t>in the measured reflectivity due to beam blockage depends on the amount of beam blockage and the reflectivity difference between precipitation and the ground clutter echo (</a:t>
            </a:r>
            <a:r>
              <a:rPr lang="en-GB" altLang="zh-TW" sz="1800" dirty="0" err="1" smtClean="0"/>
              <a:t>Vivekanandan</a:t>
            </a:r>
            <a:r>
              <a:rPr lang="en-GB" altLang="zh-TW" sz="1800" dirty="0" smtClean="0"/>
              <a:t> </a:t>
            </a:r>
            <a:r>
              <a:rPr lang="en-GB" altLang="zh-TW" sz="1800" dirty="0"/>
              <a:t>et </a:t>
            </a:r>
            <a:r>
              <a:rPr lang="en-GB" altLang="zh-TW" sz="1800" dirty="0" smtClean="0"/>
              <a:t>al.,1999).</a:t>
            </a:r>
          </a:p>
          <a:p>
            <a:pPr algn="just">
              <a:lnSpc>
                <a:spcPct val="120000"/>
              </a:lnSpc>
            </a:pPr>
            <a:r>
              <a:rPr lang="en-GB" altLang="zh-TW" sz="1800" dirty="0" smtClean="0"/>
              <a:t>The bias </a:t>
            </a:r>
            <a:r>
              <a:rPr lang="en-GB" altLang="zh-TW" sz="1800" dirty="0"/>
              <a:t>in </a:t>
            </a:r>
            <a:r>
              <a:rPr lang="en-GB" altLang="zh-TW" sz="1800" dirty="0" smtClean="0"/>
              <a:t>measurement of </a:t>
            </a:r>
            <a:r>
              <a:rPr lang="en-GB" altLang="zh-TW" sz="1800" dirty="0"/>
              <a:t>reflectivity </a:t>
            </a:r>
            <a:r>
              <a:rPr lang="en-GB" altLang="zh-TW" sz="1800" dirty="0" smtClean="0"/>
              <a:t>would affect reliability </a:t>
            </a:r>
            <a:r>
              <a:rPr lang="en-GB" altLang="zh-TW" sz="1800" dirty="0"/>
              <a:t>and accuracy </a:t>
            </a:r>
            <a:r>
              <a:rPr lang="en-GB" altLang="zh-TW" sz="1800" dirty="0" smtClean="0"/>
              <a:t>of radar QPE.</a:t>
            </a:r>
            <a:endParaRPr lang="zh-TW" altLang="en-US" sz="1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r="912" b="409"/>
          <a:stretch>
            <a:fillRect/>
          </a:stretch>
        </p:blipFill>
        <p:spPr bwMode="auto">
          <a:xfrm>
            <a:off x="7032104" y="1700808"/>
            <a:ext cx="464820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140561" y="4961533"/>
            <a:ext cx="4448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1100" dirty="0">
                <a:solidFill>
                  <a:srgbClr val="000000"/>
                </a:solidFill>
                <a:latin typeface="Century" panose="02040604050505020304" pitchFamily="18" charset="0"/>
                <a:ea typeface="Batang"/>
              </a:rPr>
              <a:t>Intense ground clutters due to the terrains over the north of the radar.  The terrains also cause total or partial beam blockage from azimuth of around 300° to 60°.</a:t>
            </a:r>
            <a:endParaRPr lang="zh-TW" altLang="en-US" sz="11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Recommendations (1) - </a:t>
            </a:r>
            <a:r>
              <a:rPr lang="en-US" altLang="zh-TW" dirty="0"/>
              <a:t>Total/partial beam blockage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384" y="1124744"/>
            <a:ext cx="11089232" cy="51454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Correction of partial beam blockage (PBB)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Digital Elevation Models (DEMs): </a:t>
            </a:r>
          </a:p>
          <a:p>
            <a:pPr lvl="2">
              <a:lnSpc>
                <a:spcPct val="120000"/>
              </a:lnSpc>
            </a:pPr>
            <a:r>
              <a:rPr lang="en-US" altLang="zh-TW" dirty="0" smtClean="0"/>
              <a:t>to make use of the digital terrain information for comparing reflectivity in blocked and unblocked regions, and make corrections by constructing vertical profile of storms.</a:t>
            </a:r>
          </a:p>
          <a:p>
            <a:pPr lvl="2">
              <a:lnSpc>
                <a:spcPct val="120000"/>
              </a:lnSpc>
            </a:pPr>
            <a:r>
              <a:rPr lang="en-US" altLang="zh-TW" dirty="0" smtClean="0"/>
              <a:t>to calculate the percentage of blockage based </a:t>
            </a:r>
            <a:r>
              <a:rPr lang="en-US" altLang="zh-TW" dirty="0"/>
              <a:t>on beam </a:t>
            </a:r>
            <a:r>
              <a:rPr lang="en-US" altLang="zh-TW" dirty="0" smtClean="0"/>
              <a:t>geometry and </a:t>
            </a:r>
            <a:r>
              <a:rPr lang="en-US" altLang="zh-TW" dirty="0"/>
              <a:t>digital terrain </a:t>
            </a:r>
            <a:r>
              <a:rPr lang="en-US" altLang="zh-TW" dirty="0" smtClean="0"/>
              <a:t>information.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zh-TW" dirty="0" smtClean="0"/>
              <a:t>(</a:t>
            </a:r>
            <a:r>
              <a:rPr lang="da-DK" altLang="zh-TW" dirty="0" smtClean="0"/>
              <a:t>Bech </a:t>
            </a:r>
            <a:r>
              <a:rPr lang="da-DK" altLang="zh-TW" dirty="0"/>
              <a:t>et al., 2003; Kucera et al., 2004; Krajewski et al., 2006; Kabeche et al., 2011; Shakti et al., 2012</a:t>
            </a:r>
            <a:r>
              <a:rPr lang="da-DK" altLang="zh-TW" dirty="0" smtClean="0"/>
              <a:t>)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en-US" altLang="zh-TW" dirty="0" err="1" smtClean="0"/>
              <a:t>Polarimetric</a:t>
            </a:r>
            <a:r>
              <a:rPr lang="en-US" altLang="zh-TW" dirty="0" smtClean="0"/>
              <a:t> measurement of dual-polarization radar</a:t>
            </a:r>
          </a:p>
          <a:p>
            <a:pPr lvl="2">
              <a:lnSpc>
                <a:spcPct val="120000"/>
              </a:lnSpc>
            </a:pPr>
            <a:r>
              <a:rPr lang="en-US" altLang="zh-TW" dirty="0" smtClean="0"/>
              <a:t>Self-consistency of Z, KDP and ZDR</a:t>
            </a:r>
          </a:p>
          <a:p>
            <a:pPr lvl="2">
              <a:lnSpc>
                <a:spcPct val="120000"/>
              </a:lnSpc>
            </a:pPr>
            <a:r>
              <a:rPr lang="en-US" altLang="zh-TW" dirty="0" smtClean="0"/>
              <a:t>Immunity of specific differential phase KDP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GB" altLang="zh-TW" dirty="0" smtClean="0"/>
              <a:t>(</a:t>
            </a:r>
            <a:r>
              <a:rPr lang="en-US" altLang="zh-TW" dirty="0"/>
              <a:t>Carey et al. 2000; </a:t>
            </a:r>
            <a:r>
              <a:rPr lang="en-US" altLang="zh-TW" dirty="0" err="1"/>
              <a:t>Ryzhkov</a:t>
            </a:r>
            <a:r>
              <a:rPr lang="en-US" altLang="zh-TW" dirty="0"/>
              <a:t> et al, 1997; </a:t>
            </a:r>
            <a:r>
              <a:rPr lang="en-US" altLang="zh-TW" dirty="0" err="1"/>
              <a:t>Giangrande</a:t>
            </a:r>
            <a:r>
              <a:rPr lang="en-US" altLang="zh-TW" dirty="0"/>
              <a:t> and </a:t>
            </a:r>
            <a:r>
              <a:rPr lang="en-US" altLang="zh-TW" dirty="0" err="1"/>
              <a:t>Ryzhkov</a:t>
            </a:r>
            <a:r>
              <a:rPr lang="en-US" altLang="zh-TW" dirty="0"/>
              <a:t> 2005; Friedrich et al. </a:t>
            </a:r>
            <a:r>
              <a:rPr lang="en-US" altLang="zh-TW" dirty="0" smtClean="0"/>
              <a:t>2007; </a:t>
            </a:r>
            <a:r>
              <a:rPr lang="en-GB" altLang="zh-TW" dirty="0" smtClean="0"/>
              <a:t>Zhang</a:t>
            </a:r>
            <a:r>
              <a:rPr lang="en-GB" altLang="zh-TW" dirty="0"/>
              <a:t>, </a:t>
            </a:r>
            <a:r>
              <a:rPr lang="en-GB" altLang="zh-TW" dirty="0" err="1"/>
              <a:t>Zrni</a:t>
            </a:r>
            <a:r>
              <a:rPr lang="zh-TW" altLang="zh-TW" dirty="0"/>
              <a:t>ć</a:t>
            </a:r>
            <a:r>
              <a:rPr lang="en-GB" altLang="zh-TW" dirty="0"/>
              <a:t> and </a:t>
            </a:r>
            <a:r>
              <a:rPr lang="en-GB" altLang="zh-TW" dirty="0" err="1"/>
              <a:t>Ryzhkov</a:t>
            </a:r>
            <a:r>
              <a:rPr lang="en-GB" altLang="zh-TW" dirty="0"/>
              <a:t>, 2012)</a:t>
            </a:r>
            <a:endParaRPr lang="en-US" altLang="zh-TW" dirty="0" smtClean="0"/>
          </a:p>
          <a:p>
            <a:pPr lvl="2">
              <a:lnSpc>
                <a:spcPct val="12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7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– Correction of PPB Echoes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" y="1709763"/>
            <a:ext cx="3666398" cy="36771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7104" y="1439434"/>
            <a:ext cx="3038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Blockage of TCWR</a:t>
            </a:r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751" y="1542145"/>
            <a:ext cx="3661714" cy="3844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969" y="1542144"/>
            <a:ext cx="3661714" cy="3844800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5" y="1542144"/>
            <a:ext cx="3661713" cy="3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Recommendations (2) - </a:t>
            </a:r>
            <a:r>
              <a:rPr lang="en-US" altLang="zh-TW" dirty="0"/>
              <a:t>Total/partial beam blockage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384" y="1124745"/>
            <a:ext cx="11089232" cy="17087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altLang="zh-TW" dirty="0" smtClean="0"/>
              <a:t>To </a:t>
            </a:r>
            <a:r>
              <a:rPr lang="en-GB" altLang="zh-TW" dirty="0"/>
              <a:t>conduct land surveys and produce a radar horizon map for each radar </a:t>
            </a:r>
            <a:r>
              <a:rPr lang="en-GB" altLang="zh-TW" dirty="0" smtClean="0"/>
              <a:t>station.  This </a:t>
            </a:r>
            <a:r>
              <a:rPr lang="en-GB" altLang="zh-TW" dirty="0"/>
              <a:t>would allow the operator to determine sector </a:t>
            </a:r>
            <a:r>
              <a:rPr lang="en-GB" altLang="zh-TW" dirty="0" smtClean="0"/>
              <a:t>blanking </a:t>
            </a:r>
            <a:r>
              <a:rPr lang="en-GB" altLang="zh-TW" dirty="0"/>
              <a:t>with better accuracy and harmonize different radars on the network for a maximum coverage</a:t>
            </a:r>
            <a:r>
              <a:rPr lang="en-GB" altLang="zh-TW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altLang="zh-TW" dirty="0" smtClean="0"/>
              <a:t>To utilize 1-arc second </a:t>
            </a:r>
            <a:r>
              <a:rPr lang="en-US" altLang="zh-TW" dirty="0"/>
              <a:t>Shuttle Radar Topography Mission (SRTM) Data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59" y="2924945"/>
            <a:ext cx="3265085" cy="21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744490" y="5171688"/>
            <a:ext cx="24801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1100" dirty="0" smtClean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Radar </a:t>
            </a:r>
            <a:r>
              <a:rPr lang="en-GB" altLang="zh-TW" sz="1100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horizon </a:t>
            </a:r>
            <a:r>
              <a:rPr lang="en-GB" altLang="zh-TW" sz="1100" dirty="0" smtClean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by on-site land survey</a:t>
            </a:r>
            <a:endParaRPr lang="zh-TW" altLang="en-US" sz="11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82687" y="2879204"/>
            <a:ext cx="4945934" cy="3410728"/>
            <a:chOff x="282687" y="2879204"/>
            <a:chExt cx="4945934" cy="3410728"/>
          </a:xfrm>
        </p:grpSpPr>
        <p:grpSp>
          <p:nvGrpSpPr>
            <p:cNvPr id="15" name="群組 14"/>
            <p:cNvGrpSpPr/>
            <p:nvPr/>
          </p:nvGrpSpPr>
          <p:grpSpPr>
            <a:xfrm>
              <a:off x="282687" y="2879204"/>
              <a:ext cx="4945934" cy="3410728"/>
              <a:chOff x="535795" y="2924944"/>
              <a:chExt cx="4945934" cy="3410728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795" y="2924944"/>
                <a:ext cx="4945934" cy="3410728"/>
              </a:xfrm>
              <a:prstGeom prst="rect">
                <a:avLst/>
              </a:prstGeom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2063552" y="4192210"/>
                <a:ext cx="5849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 smtClean="0"/>
                  <a:t>956m</a:t>
                </a:r>
                <a:endParaRPr lang="zh-TW" altLang="en-US" sz="1050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1127448" y="4992925"/>
                <a:ext cx="5330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 smtClean="0"/>
                  <a:t>904m</a:t>
                </a:r>
                <a:endParaRPr lang="zh-TW" altLang="en-US" sz="1050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1344873" y="4895954"/>
                <a:ext cx="51471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 smtClean="0"/>
                  <a:t>856m</a:t>
                </a:r>
                <a:endParaRPr lang="zh-TW" altLang="en-US" sz="1050" dirty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2648469" y="4232517"/>
                <a:ext cx="50621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 smtClean="0"/>
                  <a:t>677m</a:t>
                </a:r>
                <a:endParaRPr lang="zh-TW" altLang="en-US" sz="1050" dirty="0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2231428" y="3356877"/>
              <a:ext cx="5187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50" dirty="0" smtClean="0"/>
                <a:t>624m</a:t>
              </a:r>
              <a:endParaRPr lang="zh-TW" altLang="en-US" sz="1050" dirty="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82687" y="6256098"/>
            <a:ext cx="442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 smtClean="0"/>
              <a:t>Errors of peak’s altitude over this region generally less than 30 m</a:t>
            </a:r>
            <a:endParaRPr lang="zh-TW" altLang="en-US" sz="11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919" y="4284374"/>
            <a:ext cx="3024336" cy="209603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336360" y="6368640"/>
            <a:ext cx="20810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1100" dirty="0" smtClean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Radar </a:t>
            </a:r>
            <a:r>
              <a:rPr lang="en-GB" altLang="zh-TW" sz="1100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horizon </a:t>
            </a:r>
            <a:r>
              <a:rPr lang="en-GB" altLang="zh-TW" sz="1100" dirty="0" smtClean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by SRTM data</a:t>
            </a:r>
            <a:endParaRPr lang="zh-TW" altLang="en-US" sz="1100" dirty="0"/>
          </a:p>
        </p:txBody>
      </p:sp>
      <p:sp>
        <p:nvSpPr>
          <p:cNvPr id="17" name="橢圓 16"/>
          <p:cNvSpPr/>
          <p:nvPr/>
        </p:nvSpPr>
        <p:spPr>
          <a:xfrm>
            <a:off x="1349123" y="4713518"/>
            <a:ext cx="108000" cy="108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9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 2 - </a:t>
            </a:r>
            <a:r>
              <a:rPr lang="en-US" altLang="zh-TW" dirty="0"/>
              <a:t>Missing data at low-level region or </a:t>
            </a:r>
            <a:r>
              <a:rPr lang="en-US" altLang="zh-TW" dirty="0" smtClean="0"/>
              <a:t>valley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376" y="1041603"/>
            <a:ext cx="8126034" cy="51454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GB" altLang="zh-TW" sz="1800" dirty="0" smtClean="0"/>
              <a:t>While radar scanning should avoid total/partial beam blockage, in the meantime, it is desirable to </a:t>
            </a:r>
            <a:r>
              <a:rPr lang="en-GB" altLang="zh-TW" sz="1800" dirty="0"/>
              <a:t>keep the scanning angle as low as possible to capture weather data at low </a:t>
            </a:r>
            <a:r>
              <a:rPr lang="en-GB" altLang="zh-TW" sz="1800" dirty="0" smtClean="0"/>
              <a:t>level as the scanning attitude is sensitive to the elevation in the long-range.</a:t>
            </a:r>
          </a:p>
          <a:p>
            <a:pPr algn="just">
              <a:lnSpc>
                <a:spcPct val="120000"/>
              </a:lnSpc>
            </a:pPr>
            <a:r>
              <a:rPr lang="en-GB" altLang="zh-TW" sz="1800" dirty="0" smtClean="0"/>
              <a:t>Weather </a:t>
            </a:r>
            <a:r>
              <a:rPr lang="en-GB" altLang="zh-TW" sz="1800" dirty="0"/>
              <a:t>radar </a:t>
            </a:r>
            <a:r>
              <a:rPr lang="en-GB" altLang="zh-TW" sz="1800" dirty="0" smtClean="0"/>
              <a:t>thus sits </a:t>
            </a:r>
            <a:r>
              <a:rPr lang="en-GB" altLang="zh-TW" sz="1800" dirty="0"/>
              <a:t>on the top of a mountain (not necessary the highest </a:t>
            </a:r>
            <a:r>
              <a:rPr lang="en-GB" altLang="zh-TW" sz="1800" dirty="0" smtClean="0"/>
              <a:t>mountain) </a:t>
            </a:r>
            <a:r>
              <a:rPr lang="en-GB" altLang="zh-TW" sz="1800" dirty="0"/>
              <a:t>will </a:t>
            </a:r>
            <a:r>
              <a:rPr lang="en-GB" altLang="zh-TW" sz="1800" dirty="0" smtClean="0"/>
              <a:t>miss weather </a:t>
            </a:r>
            <a:r>
              <a:rPr lang="en-GB" altLang="zh-TW" sz="1800" dirty="0"/>
              <a:t>data at low level region or valley. </a:t>
            </a:r>
            <a:endParaRPr lang="en-GB" altLang="zh-TW" sz="1800" dirty="0" smtClean="0"/>
          </a:p>
          <a:p>
            <a:pPr algn="just">
              <a:lnSpc>
                <a:spcPct val="120000"/>
              </a:lnSpc>
            </a:pPr>
            <a:r>
              <a:rPr lang="en-GB" altLang="zh-TW" sz="1800" dirty="0" smtClean="0"/>
              <a:t>Example: The </a:t>
            </a:r>
            <a:r>
              <a:rPr lang="en-GB" altLang="zh-TW" sz="1800" dirty="0"/>
              <a:t>radar at ~30 m AMSL was able to detect surface convergence associated with the storm over the west of the territory but the radar at ~1 km AMSL failed to depict this feature at boundary </a:t>
            </a:r>
            <a:r>
              <a:rPr lang="en-GB" altLang="zh-TW" sz="1800" dirty="0" smtClean="0"/>
              <a:t>level.</a:t>
            </a:r>
          </a:p>
          <a:p>
            <a:pPr algn="just">
              <a:lnSpc>
                <a:spcPct val="120000"/>
              </a:lnSpc>
            </a:pPr>
            <a:r>
              <a:rPr lang="en-GB" altLang="zh-TW" sz="1800" dirty="0" smtClean="0"/>
              <a:t>Recommendations:</a:t>
            </a:r>
            <a:endParaRPr lang="en-US" altLang="zh-TW" sz="1800" dirty="0"/>
          </a:p>
          <a:p>
            <a:pPr lvl="1" algn="just">
              <a:lnSpc>
                <a:spcPct val="120000"/>
              </a:lnSpc>
            </a:pPr>
            <a:r>
              <a:rPr lang="en-GB" altLang="zh-TW" sz="1800" dirty="0" smtClean="0"/>
              <a:t>Scanning </a:t>
            </a:r>
            <a:r>
              <a:rPr lang="en-GB" altLang="zh-TW" sz="1800" dirty="0"/>
              <a:t>at negative elevation (Li Bai, </a:t>
            </a:r>
            <a:r>
              <a:rPr lang="en-GB" altLang="zh-TW" sz="1800" dirty="0" smtClean="0"/>
              <a:t>2011)</a:t>
            </a:r>
            <a:endParaRPr lang="en-US" altLang="zh-TW" sz="1800" dirty="0"/>
          </a:p>
          <a:p>
            <a:pPr lvl="1" algn="just">
              <a:lnSpc>
                <a:spcPct val="120000"/>
              </a:lnSpc>
            </a:pPr>
            <a:r>
              <a:rPr lang="en-GB" altLang="zh-TW" sz="1800" dirty="0" smtClean="0"/>
              <a:t>Gap-filling </a:t>
            </a:r>
            <a:r>
              <a:rPr lang="en-GB" altLang="zh-TW" sz="1800" dirty="0"/>
              <a:t>using small radar (Chang et al., 2009</a:t>
            </a:r>
            <a:r>
              <a:rPr lang="en-GB" altLang="zh-TW" sz="1800" dirty="0" smtClean="0"/>
              <a:t>)</a:t>
            </a:r>
          </a:p>
          <a:p>
            <a:pPr lvl="1" algn="just">
              <a:lnSpc>
                <a:spcPct val="120000"/>
              </a:lnSpc>
            </a:pPr>
            <a:r>
              <a:rPr lang="en-GB" altLang="zh-TW" sz="1800" dirty="0" smtClean="0"/>
              <a:t>Anymore?</a:t>
            </a:r>
            <a:endParaRPr lang="zh-TW" altLang="zh-TW" sz="1800" dirty="0"/>
          </a:p>
          <a:p>
            <a:pPr algn="just">
              <a:lnSpc>
                <a:spcPct val="120000"/>
              </a:lnSpc>
            </a:pPr>
            <a:endParaRPr lang="zh-TW" altLang="en-US" sz="1800" dirty="0"/>
          </a:p>
          <a:p>
            <a:pPr algn="just">
              <a:lnSpc>
                <a:spcPct val="120000"/>
              </a:lnSpc>
            </a:pPr>
            <a:endParaRPr lang="en-GB" altLang="zh-TW" sz="1800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052736"/>
            <a:ext cx="2855658" cy="21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855977" y="315742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1200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Doppler image from a radar located around 1 km above </a:t>
            </a:r>
            <a:r>
              <a:rPr lang="en-GB" altLang="zh-TW" sz="1200" dirty="0" smtClean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mean </a:t>
            </a:r>
            <a:r>
              <a:rPr lang="en-GB" altLang="zh-TW" sz="1200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sea level (AMSL)</a:t>
            </a:r>
            <a:endParaRPr lang="zh-TW" altLang="en-US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27459" y="3717031"/>
            <a:ext cx="94970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51" y="3679271"/>
            <a:ext cx="2876328" cy="20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869813" y="5756756"/>
            <a:ext cx="3130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1200" dirty="0">
                <a:solidFill>
                  <a:srgbClr val="000000"/>
                </a:solidFill>
                <a:latin typeface="Arial" panose="020B0604020202020204" pitchFamily="34" charset="0"/>
                <a:ea typeface="Batang"/>
              </a:rPr>
              <a:t>Doppler image from a radar located around 30 m above mean sea level (AMSL)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931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kong3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wkong3</Template>
  <TotalTime>6246</TotalTime>
  <Words>1280</Words>
  <Application>Microsoft Office PowerPoint</Application>
  <PresentationFormat>寬螢幕</PresentationFormat>
  <Paragraphs>111</Paragraphs>
  <Slides>14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6" baseType="lpstr">
      <vt:lpstr>Batang</vt:lpstr>
      <vt:lpstr>微軟正黑體</vt:lpstr>
      <vt:lpstr>新細明體</vt:lpstr>
      <vt:lpstr>Arial</vt:lpstr>
      <vt:lpstr>Calibri</vt:lpstr>
      <vt:lpstr>Century</vt:lpstr>
      <vt:lpstr>Century Gothic</vt:lpstr>
      <vt:lpstr>Courier New</vt:lpstr>
      <vt:lpstr>Palatino Linotype</vt:lpstr>
      <vt:lpstr>Times New Roman</vt:lpstr>
      <vt:lpstr>wkong3</vt:lpstr>
      <vt:lpstr>方程式</vt:lpstr>
      <vt:lpstr>Operation of weather radars in mountainous regions</vt:lpstr>
      <vt:lpstr>Content</vt:lpstr>
      <vt:lpstr>Background</vt:lpstr>
      <vt:lpstr>Major challenges on operation of weather radar in mountainous regions</vt:lpstr>
      <vt:lpstr>Challenge 1 - Total/partial beam blockage</vt:lpstr>
      <vt:lpstr>Recommendations (1) - Total/partial beam blockage</vt:lpstr>
      <vt:lpstr>Example – Correction of PPB Echoes</vt:lpstr>
      <vt:lpstr>Recommendations (2) - Total/partial beam blockage</vt:lpstr>
      <vt:lpstr>Challenge 2 - Missing data at low-level region or valley</vt:lpstr>
      <vt:lpstr>Challenge 3 - Non-ionizing radiation level</vt:lpstr>
      <vt:lpstr>Challenge 4 - Lightning strikes</vt:lpstr>
      <vt:lpstr>Challenge 5 - Accessibility</vt:lpstr>
      <vt:lpstr>Challenge 6 - Infrastructure for telecommunication</vt:lpstr>
      <vt:lpstr>Proposed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wkong</dc:creator>
  <cp:lastModifiedBy>wkong</cp:lastModifiedBy>
  <cp:revision>114</cp:revision>
  <cp:lastPrinted>2016-03-01T02:34:20Z</cp:lastPrinted>
  <dcterms:created xsi:type="dcterms:W3CDTF">2015-06-12T09:04:15Z</dcterms:created>
  <dcterms:modified xsi:type="dcterms:W3CDTF">2017-03-06T10:30:01Z</dcterms:modified>
</cp:coreProperties>
</file>