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190" r:id="rId1"/>
    <p:sldMasterId id="2147484191" r:id="rId2"/>
    <p:sldMasterId id="2147484227" r:id="rId3"/>
  </p:sldMasterIdLst>
  <p:notesMasterIdLst>
    <p:notesMasterId r:id="rId30"/>
  </p:notesMasterIdLst>
  <p:handoutMasterIdLst>
    <p:handoutMasterId r:id="rId31"/>
  </p:handoutMasterIdLst>
  <p:sldIdLst>
    <p:sldId id="289" r:id="rId4"/>
    <p:sldId id="539" r:id="rId5"/>
    <p:sldId id="542" r:id="rId6"/>
    <p:sldId id="543" r:id="rId7"/>
    <p:sldId id="544" r:id="rId8"/>
    <p:sldId id="545" r:id="rId9"/>
    <p:sldId id="569" r:id="rId10"/>
    <p:sldId id="561" r:id="rId11"/>
    <p:sldId id="570" r:id="rId12"/>
    <p:sldId id="571" r:id="rId13"/>
    <p:sldId id="549" r:id="rId14"/>
    <p:sldId id="550" r:id="rId15"/>
    <p:sldId id="551" r:id="rId16"/>
    <p:sldId id="552" r:id="rId17"/>
    <p:sldId id="553" r:id="rId18"/>
    <p:sldId id="554" r:id="rId19"/>
    <p:sldId id="555" r:id="rId20"/>
    <p:sldId id="557" r:id="rId21"/>
    <p:sldId id="558" r:id="rId22"/>
    <p:sldId id="559" r:id="rId23"/>
    <p:sldId id="572" r:id="rId24"/>
    <p:sldId id="574" r:id="rId25"/>
    <p:sldId id="575" r:id="rId26"/>
    <p:sldId id="576" r:id="rId27"/>
    <p:sldId id="577" r:id="rId28"/>
    <p:sldId id="580" r:id="rId29"/>
  </p:sldIdLst>
  <p:sldSz cx="9144000" cy="6858000" type="screen4x3"/>
  <p:notesSz cx="7099300" cy="102346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33CCFF"/>
    <a:srgbClr val="FF9900"/>
    <a:srgbClr val="FFFF00"/>
    <a:srgbClr val="66FF33"/>
    <a:srgbClr val="529D26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94444" autoAdjust="0"/>
  </p:normalViewPr>
  <p:slideViewPr>
    <p:cSldViewPr snapToGrid="0">
      <p:cViewPr>
        <p:scale>
          <a:sx n="100" d="100"/>
          <a:sy n="100" d="100"/>
        </p:scale>
        <p:origin x="-24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2E5C41-2CCC-4089-B9F9-779479B314AF}" type="datetimeFigureOut">
              <a:rPr lang="en-US" altLang="nl-NL"/>
              <a:pPr>
                <a:defRPr/>
              </a:pPr>
              <a:t>5/23/2016</a:t>
            </a:fld>
            <a:endParaRPr lang="en-US" altLang="nl-NL"/>
          </a:p>
        </p:txBody>
      </p:sp>
      <p:sp>
        <p:nvSpPr>
          <p:cNvPr id="73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3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14E570-0A9E-44DA-9D50-FEB991F091E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60429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7D3F81F-80FF-41D8-AB35-BE9CBE329F25}" type="datetimeFigureOut">
              <a:rPr lang="nl-NL" altLang="nl-NL"/>
              <a:pPr>
                <a:defRPr/>
              </a:pPr>
              <a:t>23-5-2016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 smtClean="0"/>
              <a:t>Klik om de modelstijlen te bewerken</a:t>
            </a:r>
          </a:p>
          <a:p>
            <a:pPr lvl="1"/>
            <a:r>
              <a:rPr lang="nl-NL" altLang="nl-NL" noProof="0" smtClean="0"/>
              <a:t>Tweede niveau</a:t>
            </a:r>
          </a:p>
          <a:p>
            <a:pPr lvl="2"/>
            <a:r>
              <a:rPr lang="nl-NL" altLang="nl-NL" noProof="0" smtClean="0"/>
              <a:t>Derde niveau</a:t>
            </a:r>
          </a:p>
          <a:p>
            <a:pPr lvl="3"/>
            <a:r>
              <a:rPr lang="nl-NL" altLang="nl-NL" noProof="0" smtClean="0"/>
              <a:t>Vierde niveau</a:t>
            </a:r>
          </a:p>
          <a:p>
            <a:pPr lvl="4"/>
            <a:r>
              <a:rPr lang="nl-NL" alt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D309BE2-47EC-405B-B438-D1DCFEAF7DB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12285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199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2555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0092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49293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56887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52726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697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88322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2102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899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4035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5725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59267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2951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38541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foto gebouw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r="33960"/>
          <a:stretch>
            <a:fillRect/>
          </a:stretch>
        </p:blipFill>
        <p:spPr bwMode="auto">
          <a:xfrm>
            <a:off x="0" y="-6350"/>
            <a:ext cx="4578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>
            <a:noFill/>
          </a:ln>
          <a:extLst/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pic>
        <p:nvPicPr>
          <p:cNvPr id="4" name="Picture 25" descr="ROe_IM_KNMI_Logo_Powerpoin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803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oto gebouw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r="33960"/>
          <a:stretch>
            <a:fillRect/>
          </a:stretch>
        </p:blipFill>
        <p:spPr bwMode="auto">
          <a:xfrm>
            <a:off x="0" y="-6350"/>
            <a:ext cx="4578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>
            <a:noFill/>
          </a:ln>
          <a:extLst/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nl-NL" sz="1800" smtClean="0"/>
          </a:p>
        </p:txBody>
      </p:sp>
      <p:pic>
        <p:nvPicPr>
          <p:cNvPr id="6" name="Picture 24" descr="ROe_IM_KNMI_Logo_Powerpoin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6456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oto gebouw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r="33960"/>
          <a:stretch>
            <a:fillRect/>
          </a:stretch>
        </p:blipFill>
        <p:spPr bwMode="auto">
          <a:xfrm>
            <a:off x="0" y="-6350"/>
            <a:ext cx="4578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>
            <a:noFill/>
          </a:ln>
          <a:extLst/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nl-NL" sz="1800" smtClean="0"/>
          </a:p>
        </p:txBody>
      </p:sp>
      <p:pic>
        <p:nvPicPr>
          <p:cNvPr id="6" name="Picture 24" descr="ROe_IM_KNMI_Logo_Powerpoin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157103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4929188" y="6380163"/>
            <a:ext cx="3714750" cy="363537"/>
          </a:xfrm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4442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/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/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 smtClean="0"/>
              <a:t>MET Alliance AUTO METAR Workshop  |  Hamburg June 13-14, 2016</a:t>
            </a:r>
            <a:endParaRPr lang="nl-NL" alt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A7BF7-D7FF-4B02-A21E-1A6452818BE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61634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Bijscholing waarnemers | 4 en 18 april 2016</a:t>
            </a:r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46C62-A22C-48BC-AA00-86EE0AA5508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830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681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9480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795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337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0837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5254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0705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1" descr="foto gebouw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r="33960"/>
          <a:stretch>
            <a:fillRect/>
          </a:stretch>
        </p:blipFill>
        <p:spPr bwMode="auto">
          <a:xfrm>
            <a:off x="0" y="-6350"/>
            <a:ext cx="4578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>
            <a:noFill/>
          </a:ln>
          <a:extLst/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sp>
        <p:nvSpPr>
          <p:cNvPr id="17613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5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2054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2055" name="Picture 20" descr="ROe_IM_KNMI_Logo_Powerpoint_po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Font typeface="Verdana" pitchFamily="34" charset="0"/>
        <a:buAutoNum type="alphaLcPeriod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2800">
          <a:solidFill>
            <a:srgbClr val="000000"/>
          </a:solidFill>
          <a:latin typeface="+mn-lt"/>
        </a:defRPr>
      </a:lvl2pPr>
      <a:lvl3pPr marL="131127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 sz="2400">
          <a:solidFill>
            <a:srgbClr val="000000"/>
          </a:solidFill>
          <a:latin typeface="+mn-lt"/>
        </a:defRPr>
      </a:lvl3pPr>
      <a:lvl4pPr marL="183356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 sz="2000">
          <a:solidFill>
            <a:srgbClr val="000000"/>
          </a:solidFill>
          <a:latin typeface="+mn-lt"/>
        </a:defRPr>
      </a:lvl4pPr>
      <a:lvl5pPr marL="23558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8130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2702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7274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1846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foto gebouw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r="33960"/>
          <a:stretch>
            <a:fillRect/>
          </a:stretch>
        </p:blipFill>
        <p:spPr bwMode="auto">
          <a:xfrm>
            <a:off x="0" y="-6350"/>
            <a:ext cx="4578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>
            <a:noFill/>
          </a:ln>
          <a:extLst/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3078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3079" name="Picture 19" descr="ROe_IM_KNMI_Logo_Powerpoint_po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2800">
          <a:solidFill>
            <a:srgbClr val="000000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 sz="2400">
          <a:solidFill>
            <a:srgbClr val="000000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 sz="2000">
          <a:solidFill>
            <a:srgbClr val="000000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4099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altLang="nl-NL" smtClean="0"/>
              <a:t>MET Alliance AUTO METAR Workshop  |  Hamburg June 13-14, 2016</a:t>
            </a:r>
            <a:endParaRPr lang="nl-NL" alt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C8E1704E-DC35-4519-96AE-F9ACCB68AA9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900079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Arial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Arial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Arial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Arial" charset="0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sz="2800" kern="1200">
          <a:solidFill>
            <a:srgbClr val="000000"/>
          </a:solidFill>
          <a:latin typeface="Arial" charset="0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sz="2400" kern="1200">
          <a:solidFill>
            <a:srgbClr val="000000"/>
          </a:solidFill>
          <a:latin typeface="Arial" charset="0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2000" kern="1200">
          <a:solidFill>
            <a:srgbClr val="000000"/>
          </a:solidFill>
          <a:latin typeface="Arial" charset="0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5.wmf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41900" y="2335213"/>
            <a:ext cx="3867150" cy="20955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nl-NL" sz="2800" dirty="0" smtClean="0">
                <a:solidFill>
                  <a:srgbClr val="000000"/>
                </a:solidFill>
                <a:latin typeface="Verdana" pitchFamily="34" charset="0"/>
              </a:rPr>
              <a:t>Cloud reporting practices and experiences at KNMI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32375" y="5038725"/>
            <a:ext cx="4111625" cy="1038225"/>
          </a:xfrm>
        </p:spPr>
        <p:txBody>
          <a:bodyPr/>
          <a:lstStyle/>
          <a:p>
            <a:pPr marL="0" indent="1588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nl-NL" sz="1800" dirty="0" err="1" smtClean="0">
                <a:latin typeface="Verdana" pitchFamily="34" charset="0"/>
              </a:rPr>
              <a:t>Wiel</a:t>
            </a:r>
            <a:r>
              <a:rPr lang="en-US" altLang="nl-NL" sz="1800" dirty="0" smtClean="0">
                <a:latin typeface="Verdana" pitchFamily="34" charset="0"/>
              </a:rPr>
              <a:t> </a:t>
            </a:r>
            <a:r>
              <a:rPr lang="en-US" altLang="nl-NL" sz="1800" dirty="0" err="1" smtClean="0">
                <a:latin typeface="Verdana" pitchFamily="34" charset="0"/>
              </a:rPr>
              <a:t>Wauben</a:t>
            </a:r>
            <a:endParaRPr lang="en-US" altLang="nl-NL" sz="1800" dirty="0" smtClean="0">
              <a:latin typeface="Verdana" pitchFamily="34" charset="0"/>
            </a:endParaRPr>
          </a:p>
          <a:p>
            <a:pPr marL="0" indent="1588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nl-NL" sz="1600" dirty="0" smtClean="0">
                <a:latin typeface="Verdana" pitchFamily="34" charset="0"/>
              </a:rPr>
              <a:t>R&amp;D Observations &amp; Data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D89CFFF-4240-4317-BAA5-8D8DDFB6936E}" type="slidenum">
              <a:rPr lang="nl-NL" altLang="nl-NL"/>
              <a:pPr/>
              <a:t>10</a:t>
            </a:fld>
            <a:endParaRPr lang="nl-NL" altLang="nl-NL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261938"/>
            <a:ext cx="8061325" cy="571500"/>
          </a:xfrm>
          <a:noFill/>
        </p:spPr>
        <p:txBody>
          <a:bodyPr/>
          <a:lstStyle/>
          <a:p>
            <a:r>
              <a:rPr lang="en-GB" altLang="nl-NL" sz="2200" dirty="0" smtClean="0">
                <a:latin typeface="Verdana" pitchFamily="34" charset="0"/>
              </a:rPr>
              <a:t>Issues</a:t>
            </a:r>
            <a:endParaRPr lang="en-US" altLang="nl-NL" sz="2200" dirty="0" smtClean="0">
              <a:latin typeface="Verdana" pitchFamily="34" charset="0"/>
            </a:endParaRP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135063"/>
            <a:ext cx="8451850" cy="4983162"/>
          </a:xfrm>
          <a:noFill/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nl-NL" sz="1800" dirty="0" smtClean="0">
                <a:latin typeface="Verdana" pitchFamily="34" charset="0"/>
              </a:rPr>
              <a:t>Other information sources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altLang="nl-NL" sz="1800" dirty="0" smtClean="0">
                <a:latin typeface="Verdana" pitchFamily="34" charset="0"/>
              </a:rPr>
              <a:t>(Sky) camera, pyrometer, </a:t>
            </a:r>
            <a:r>
              <a:rPr lang="en-US" altLang="nl-NL" sz="1800" dirty="0" err="1" smtClean="0">
                <a:latin typeface="Verdana" pitchFamily="34" charset="0"/>
              </a:rPr>
              <a:t>pyrgeometer</a:t>
            </a:r>
            <a:r>
              <a:rPr lang="en-US" altLang="nl-NL" sz="1800" dirty="0" smtClean="0">
                <a:latin typeface="Verdana" pitchFamily="34" charset="0"/>
              </a:rPr>
              <a:t>, satellite, </a:t>
            </a:r>
            <a:r>
              <a:rPr lang="en-US" altLang="nl-NL" sz="1800" dirty="0" smtClean="0">
                <a:latin typeface="Verdana" pitchFamily="34" charset="0"/>
              </a:rPr>
              <a:t>radar, …</a:t>
            </a:r>
            <a:endParaRPr lang="en-US" altLang="nl-NL" sz="1800" dirty="0">
              <a:latin typeface="Verdana" pitchFamily="34" charset="0"/>
            </a:endParaRP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altLang="nl-NL" sz="1800" dirty="0" smtClean="0">
                <a:latin typeface="Verdana" pitchFamily="34" charset="0"/>
              </a:rPr>
              <a:t>How to add cloud cover / assign cloud base height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altLang="nl-NL" sz="1800" dirty="0" smtClean="0">
                <a:latin typeface="Verdana" pitchFamily="34" charset="0"/>
              </a:rPr>
              <a:t>How to handle/select in conflicting situations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endParaRPr lang="en-US" altLang="nl-NL" sz="1800" dirty="0">
              <a:latin typeface="Verdana" pitchFamily="34" charset="0"/>
            </a:endParaRP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altLang="nl-NL" sz="1800" dirty="0" smtClean="0">
                <a:latin typeface="Verdana" pitchFamily="34" charset="0"/>
              </a:rPr>
              <a:t>Runway dependent cloud for local routine and special report (?) versus 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altLang="nl-NL" sz="1800" dirty="0" smtClean="0">
                <a:latin typeface="Verdana" pitchFamily="34" charset="0"/>
              </a:rPr>
              <a:t>See also manual overruling / procedures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altLang="nl-NL" sz="1800" dirty="0" smtClean="0">
                <a:latin typeface="Verdana" pitchFamily="34" charset="0"/>
              </a:rPr>
              <a:t>Usage of remote </a:t>
            </a:r>
            <a:r>
              <a:rPr lang="en-US" altLang="nl-NL" sz="1800" dirty="0" smtClean="0">
                <a:latin typeface="Verdana" pitchFamily="34" charset="0"/>
              </a:rPr>
              <a:t>observations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endParaRPr lang="en-US" altLang="nl-NL" sz="1800" dirty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nl-NL" sz="1800" dirty="0" smtClean="0">
                <a:latin typeface="Verdana" pitchFamily="34" charset="0"/>
              </a:rPr>
              <a:t>The next slides give some examples</a:t>
            </a:r>
            <a:endParaRPr lang="en-US" altLang="nl-NL" sz="1800" dirty="0" smtClean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altLang="nl-NL" sz="1800" dirty="0" smtClean="0">
              <a:latin typeface="Verdana" pitchFamily="34" charset="0"/>
            </a:endParaRPr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5856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92CBFDD-0B5D-484C-9916-22D2998F286A}" type="slidenum">
              <a:rPr lang="nl-NL" altLang="nl-NL"/>
              <a:pPr/>
              <a:t>11</a:t>
            </a:fld>
            <a:endParaRPr lang="nl-NL" altLang="nl-NL"/>
          </a:p>
        </p:txBody>
      </p:sp>
      <p:sp>
        <p:nvSpPr>
          <p:cNvPr id="635907" name="Rectangle 3"/>
          <p:cNvSpPr>
            <a:spLocks noChangeArrowheads="1"/>
          </p:cNvSpPr>
          <p:nvPr/>
        </p:nvSpPr>
        <p:spPr bwMode="auto">
          <a:xfrm>
            <a:off x="276225" y="5200650"/>
            <a:ext cx="86582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28600" indent="-228600">
              <a:spcBef>
                <a:spcPct val="20000"/>
              </a:spcBef>
              <a:buFont typeface="Arial" pitchFamily="34" charset="0"/>
              <a:defRPr>
                <a:solidFill>
                  <a:srgbClr val="000000"/>
                </a:solidFill>
                <a:latin typeface="Verdana" pitchFamily="34" charset="0"/>
              </a:defRPr>
            </a:lvl1pPr>
            <a:lvl2pPr marL="857250" indent="-285750">
              <a:spcBef>
                <a:spcPct val="20000"/>
              </a:spcBef>
              <a:buFont typeface="Arial" pitchFamily="34" charset="0"/>
              <a:buBlip>
                <a:blip r:embed="rId2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2pPr>
            <a:lvl3pPr marL="1276350" indent="-22860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3pPr>
            <a:lvl4pPr marL="1695450" indent="-22860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4pPr>
            <a:lvl5pPr marL="211455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71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89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6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3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n-US" altLang="nl-NL" sz="1800" dirty="0">
                <a:solidFill>
                  <a:schemeClr val="tx1"/>
                </a:solidFill>
              </a:rPr>
              <a:t>6 stations /3 years of data for inter-comparison manned/automated.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n-US" altLang="nl-NL" sz="1800" dirty="0">
                <a:solidFill>
                  <a:schemeClr val="tx1"/>
                </a:solidFill>
              </a:rPr>
              <a:t>Results /scores </a:t>
            </a:r>
            <a:r>
              <a:rPr lang="en-US" altLang="nl-NL" sz="1800" dirty="0" smtClean="0">
                <a:solidFill>
                  <a:schemeClr val="tx1"/>
                </a:solidFill>
              </a:rPr>
              <a:t>generally </a:t>
            </a:r>
            <a:r>
              <a:rPr lang="en-US" altLang="nl-NL" sz="1800" dirty="0">
                <a:solidFill>
                  <a:schemeClr val="tx1"/>
                </a:solidFill>
              </a:rPr>
              <a:t>the same.</a:t>
            </a:r>
          </a:p>
        </p:txBody>
      </p:sp>
      <p:pic>
        <p:nvPicPr>
          <p:cNvPr id="63590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5538"/>
            <a:ext cx="90297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769225" y="3114675"/>
            <a:ext cx="636588" cy="3429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851525" y="3617913"/>
            <a:ext cx="1284288" cy="1666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57475" y="2771775"/>
            <a:ext cx="638175" cy="149225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509588" y="2925763"/>
            <a:ext cx="2133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 flipV="1">
            <a:off x="2970213" y="1690688"/>
            <a:ext cx="3175" cy="10715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261938"/>
            <a:ext cx="8061325" cy="571500"/>
          </a:xfrm>
          <a:noFill/>
        </p:spPr>
        <p:txBody>
          <a:bodyPr/>
          <a:lstStyle/>
          <a:p>
            <a:r>
              <a:rPr lang="en-GB" altLang="nl-NL" sz="2200" dirty="0" smtClean="0">
                <a:latin typeface="Verdana" pitchFamily="34" charset="0"/>
              </a:rPr>
              <a:t>AUTO versus OBS			total cloud cover</a:t>
            </a:r>
          </a:p>
        </p:txBody>
      </p:sp>
    </p:spTree>
    <p:extLst>
      <p:ext uri="{BB962C8B-B14F-4D97-AF65-F5344CB8AC3E}">
        <p14:creationId xmlns:p14="http://schemas.microsoft.com/office/powerpoint/2010/main" val="326510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730B4A8-36CB-41A6-AB34-B7350A823118}" type="slidenum">
              <a:rPr lang="nl-NL" altLang="nl-NL"/>
              <a:pPr/>
              <a:t>12</a:t>
            </a:fld>
            <a:endParaRPr lang="nl-NL" altLang="nl-NL"/>
          </a:p>
        </p:txBody>
      </p:sp>
      <p:sp>
        <p:nvSpPr>
          <p:cNvPr id="636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90525"/>
            <a:ext cx="7543800" cy="609600"/>
          </a:xfrm>
        </p:spPr>
        <p:txBody>
          <a:bodyPr/>
          <a:lstStyle/>
          <a:p>
            <a:r>
              <a:rPr lang="en-GB" altLang="nl-NL" sz="2200" smtClean="0">
                <a:latin typeface="Verdana" pitchFamily="34" charset="0"/>
              </a:rPr>
              <a:t>Experiences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696200" cy="2667000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FontTx/>
              <a:buChar char="•"/>
            </a:pPr>
            <a:r>
              <a:rPr lang="en-GB" altLang="nl-NL" sz="1800" dirty="0" smtClean="0">
                <a:solidFill>
                  <a:schemeClr val="tx1"/>
                </a:solidFill>
                <a:latin typeface="Verdana" pitchFamily="34" charset="0"/>
              </a:rPr>
              <a:t>Missing high clouds vs moist layer reported as cloud.</a:t>
            </a:r>
          </a:p>
          <a:p>
            <a:pPr marL="228600" indent="-228600">
              <a:buClr>
                <a:schemeClr val="tx1"/>
              </a:buClr>
              <a:buFontTx/>
              <a:buChar char="•"/>
            </a:pPr>
            <a:r>
              <a:rPr lang="en-GB" altLang="nl-NL" sz="1800" dirty="0" smtClean="0">
                <a:solidFill>
                  <a:schemeClr val="tx1"/>
                </a:solidFill>
                <a:latin typeface="Verdana" pitchFamily="34" charset="0"/>
              </a:rPr>
              <a:t>“Gaps” in cloud deck during precipitation.</a:t>
            </a:r>
          </a:p>
          <a:p>
            <a:pPr marL="228600" indent="-228600">
              <a:buClr>
                <a:schemeClr val="tx1"/>
              </a:buClr>
              <a:buFontTx/>
              <a:buChar char="•"/>
            </a:pPr>
            <a:r>
              <a:rPr lang="en-GB" altLang="nl-NL" sz="1800" dirty="0" smtClean="0">
                <a:solidFill>
                  <a:schemeClr val="tx1"/>
                </a:solidFill>
                <a:latin typeface="Verdana" pitchFamily="34" charset="0"/>
              </a:rPr>
              <a:t>Missing information during shallow fog.</a:t>
            </a:r>
          </a:p>
          <a:p>
            <a:pPr marL="228600" indent="-228600">
              <a:buClr>
                <a:schemeClr val="tx1"/>
              </a:buClr>
              <a:buFontTx/>
              <a:buChar char="•"/>
            </a:pPr>
            <a:r>
              <a:rPr lang="en-GB" altLang="nl-NL" sz="1800" dirty="0" smtClean="0">
                <a:solidFill>
                  <a:schemeClr val="tx1"/>
                </a:solidFill>
                <a:latin typeface="Verdana" pitchFamily="34" charset="0"/>
              </a:rPr>
              <a:t>Faulty isolated hits.</a:t>
            </a:r>
          </a:p>
          <a:p>
            <a:pPr marL="228600" indent="-228600">
              <a:buClr>
                <a:schemeClr val="tx1"/>
              </a:buClr>
              <a:buFontTx/>
              <a:buChar char="•"/>
            </a:pPr>
            <a:r>
              <a:rPr lang="en-GB" altLang="nl-NL" sz="1800" dirty="0" smtClean="0">
                <a:solidFill>
                  <a:schemeClr val="tx1"/>
                </a:solidFill>
                <a:latin typeface="Verdana" pitchFamily="34" charset="0"/>
              </a:rPr>
              <a:t>Fewer cases with 1 and 7 </a:t>
            </a:r>
            <a:r>
              <a:rPr lang="en-GB" altLang="nl-NL" sz="1800" dirty="0" err="1" smtClean="0">
                <a:solidFill>
                  <a:schemeClr val="tx1"/>
                </a:solidFill>
                <a:latin typeface="Verdana" pitchFamily="34" charset="0"/>
              </a:rPr>
              <a:t>okta</a:t>
            </a:r>
            <a:r>
              <a:rPr lang="en-GB" altLang="nl-NL" sz="1800" dirty="0" smtClean="0">
                <a:solidFill>
                  <a:schemeClr val="tx1"/>
                </a:solidFill>
                <a:latin typeface="Verdana" pitchFamily="34" charset="0"/>
              </a:rPr>
              <a:t> compared to observer.</a:t>
            </a:r>
          </a:p>
          <a:p>
            <a:pPr marL="228600" indent="-228600">
              <a:buClr>
                <a:schemeClr val="tx1"/>
              </a:buClr>
              <a:buFontTx/>
              <a:buChar char="•"/>
            </a:pPr>
            <a:r>
              <a:rPr lang="en-GB" altLang="nl-NL" sz="1800" dirty="0" smtClean="0">
                <a:solidFill>
                  <a:schemeClr val="tx1"/>
                </a:solidFill>
                <a:latin typeface="Verdana" pitchFamily="34" charset="0"/>
              </a:rPr>
              <a:t>Missing spatial representativeness.</a:t>
            </a:r>
          </a:p>
        </p:txBody>
      </p:sp>
      <p:pic>
        <p:nvPicPr>
          <p:cNvPr id="6369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23"/>
          <a:stretch>
            <a:fillRect/>
          </a:stretch>
        </p:blipFill>
        <p:spPr bwMode="auto">
          <a:xfrm>
            <a:off x="762000" y="3905250"/>
            <a:ext cx="7239000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693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04"/>
          <a:stretch>
            <a:fillRect/>
          </a:stretch>
        </p:blipFill>
        <p:spPr bwMode="auto">
          <a:xfrm>
            <a:off x="762000" y="3448050"/>
            <a:ext cx="7239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6934" name="Rectangle 6"/>
          <p:cNvSpPr>
            <a:spLocks noChangeArrowheads="1"/>
          </p:cNvSpPr>
          <p:nvPr/>
        </p:nvSpPr>
        <p:spPr bwMode="auto">
          <a:xfrm>
            <a:off x="419100" y="3962400"/>
            <a:ext cx="7924800" cy="209550"/>
          </a:xfrm>
          <a:prstGeom prst="rect">
            <a:avLst/>
          </a:prstGeom>
          <a:noFill/>
          <a:ln w="28575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6935" name="Rectangle 7"/>
          <p:cNvSpPr>
            <a:spLocks noChangeArrowheads="1"/>
          </p:cNvSpPr>
          <p:nvPr/>
        </p:nvSpPr>
        <p:spPr bwMode="auto">
          <a:xfrm>
            <a:off x="425450" y="4711700"/>
            <a:ext cx="7924800" cy="209550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6936" name="Rectangle 8"/>
          <p:cNvSpPr>
            <a:spLocks noChangeArrowheads="1"/>
          </p:cNvSpPr>
          <p:nvPr/>
        </p:nvSpPr>
        <p:spPr bwMode="auto">
          <a:xfrm>
            <a:off x="460375" y="5470525"/>
            <a:ext cx="7924800" cy="2095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49809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  <p:sp>
        <p:nvSpPr>
          <p:cNvPr id="10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689157F-62EE-477D-A37D-BDB338E30CA4}" type="slidenum">
              <a:rPr lang="nl-NL" altLang="nl-NL"/>
              <a:pPr/>
              <a:t>13</a:t>
            </a:fld>
            <a:endParaRPr lang="nl-NL" altLang="nl-NL"/>
          </a:p>
        </p:txBody>
      </p:sp>
      <p:sp>
        <p:nvSpPr>
          <p:cNvPr id="628741" name="Rectangle 5"/>
          <p:cNvSpPr>
            <a:spLocks noChangeArrowheads="1"/>
          </p:cNvSpPr>
          <p:nvPr/>
        </p:nvSpPr>
        <p:spPr bwMode="auto">
          <a:xfrm>
            <a:off x="468313" y="188913"/>
            <a:ext cx="82153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2600">
                <a:solidFill>
                  <a:srgbClr val="900079"/>
                </a:solidFill>
                <a:latin typeface="Verdana" pitchFamily="34" charset="0"/>
              </a:defRPr>
            </a:lvl1pPr>
            <a:lvl2pPr>
              <a:defRPr sz="2600">
                <a:solidFill>
                  <a:srgbClr val="900079"/>
                </a:solidFill>
                <a:latin typeface="Verdana" pitchFamily="34" charset="0"/>
              </a:defRPr>
            </a:lvl2pPr>
            <a:lvl3pPr>
              <a:defRPr sz="2600">
                <a:solidFill>
                  <a:srgbClr val="900079"/>
                </a:solidFill>
                <a:latin typeface="Verdana" pitchFamily="34" charset="0"/>
              </a:defRPr>
            </a:lvl3pPr>
            <a:lvl4pPr>
              <a:defRPr sz="2600">
                <a:solidFill>
                  <a:srgbClr val="900079"/>
                </a:solidFill>
                <a:latin typeface="Verdana" pitchFamily="34" charset="0"/>
              </a:defRPr>
            </a:lvl4pPr>
            <a:lvl5pPr>
              <a:defRPr sz="2600">
                <a:solidFill>
                  <a:srgbClr val="900079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9pPr>
          </a:lstStyle>
          <a:p>
            <a:r>
              <a:rPr lang="en-US" altLang="nl-NL" sz="2200" dirty="0"/>
              <a:t>Ceilometer backscatter		</a:t>
            </a:r>
            <a:r>
              <a:rPr lang="en-US" altLang="nl-NL" sz="2200" dirty="0" smtClean="0"/>
              <a:t>precipitation / usage ZV</a:t>
            </a:r>
            <a:endParaRPr lang="en-US" altLang="nl-NL" sz="2200" dirty="0"/>
          </a:p>
        </p:txBody>
      </p:sp>
      <p:pic>
        <p:nvPicPr>
          <p:cNvPr id="628742" name="Picture 6" descr="LD40_100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5"/>
          <a:stretch>
            <a:fillRect/>
          </a:stretch>
        </p:blipFill>
        <p:spPr bwMode="auto">
          <a:xfrm>
            <a:off x="0" y="1485900"/>
            <a:ext cx="41338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8746" name="Oval 10"/>
          <p:cNvSpPr>
            <a:spLocks noChangeArrowheads="1"/>
          </p:cNvSpPr>
          <p:nvPr/>
        </p:nvSpPr>
        <p:spPr bwMode="auto">
          <a:xfrm>
            <a:off x="844550" y="4044950"/>
            <a:ext cx="1362075" cy="21621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28747" name="Picture 11" descr="LD40_1002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/>
          <a:stretch>
            <a:fillRect/>
          </a:stretch>
        </p:blipFill>
        <p:spPr bwMode="auto">
          <a:xfrm>
            <a:off x="4133850" y="1485900"/>
            <a:ext cx="59340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8748" name="Oval 12"/>
          <p:cNvSpPr>
            <a:spLocks noChangeArrowheads="1"/>
          </p:cNvSpPr>
          <p:nvPr/>
        </p:nvSpPr>
        <p:spPr bwMode="auto">
          <a:xfrm>
            <a:off x="6223000" y="2603500"/>
            <a:ext cx="1343025" cy="23050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8749" name="Oval 13"/>
          <p:cNvSpPr>
            <a:spLocks noChangeArrowheads="1"/>
          </p:cNvSpPr>
          <p:nvPr/>
        </p:nvSpPr>
        <p:spPr bwMode="auto">
          <a:xfrm>
            <a:off x="2327275" y="4975225"/>
            <a:ext cx="619125" cy="13049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  <p:sp>
        <p:nvSpPr>
          <p:cNvPr id="11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4473A93-FA41-4CBB-8A8C-86EE8FCE31A2}" type="slidenum">
              <a:rPr lang="nl-NL" altLang="nl-NL"/>
              <a:pPr/>
              <a:t>14</a:t>
            </a:fld>
            <a:endParaRPr lang="nl-NL" altLang="nl-NL"/>
          </a:p>
        </p:txBody>
      </p:sp>
      <p:sp>
        <p:nvSpPr>
          <p:cNvPr id="638978" name="Rectangle 2"/>
          <p:cNvSpPr>
            <a:spLocks noChangeArrowheads="1"/>
          </p:cNvSpPr>
          <p:nvPr/>
        </p:nvSpPr>
        <p:spPr bwMode="auto">
          <a:xfrm>
            <a:off x="468313" y="188913"/>
            <a:ext cx="82153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2600">
                <a:solidFill>
                  <a:srgbClr val="900079"/>
                </a:solidFill>
                <a:latin typeface="Verdana" pitchFamily="34" charset="0"/>
              </a:defRPr>
            </a:lvl1pPr>
            <a:lvl2pPr>
              <a:defRPr sz="2600">
                <a:solidFill>
                  <a:srgbClr val="900079"/>
                </a:solidFill>
                <a:latin typeface="Verdana" pitchFamily="34" charset="0"/>
              </a:defRPr>
            </a:lvl2pPr>
            <a:lvl3pPr>
              <a:defRPr sz="2600">
                <a:solidFill>
                  <a:srgbClr val="900079"/>
                </a:solidFill>
                <a:latin typeface="Verdana" pitchFamily="34" charset="0"/>
              </a:defRPr>
            </a:lvl3pPr>
            <a:lvl4pPr>
              <a:defRPr sz="2600">
                <a:solidFill>
                  <a:srgbClr val="900079"/>
                </a:solidFill>
                <a:latin typeface="Verdana" pitchFamily="34" charset="0"/>
              </a:defRPr>
            </a:lvl4pPr>
            <a:lvl5pPr>
              <a:defRPr sz="2600">
                <a:solidFill>
                  <a:srgbClr val="900079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9pPr>
          </a:lstStyle>
          <a:p>
            <a:r>
              <a:rPr lang="en-US" altLang="nl-NL" sz="2200" dirty="0"/>
              <a:t>Ceilometer</a:t>
            </a:r>
            <a:br>
              <a:rPr lang="en-US" altLang="nl-NL" sz="2200" dirty="0"/>
            </a:br>
            <a:r>
              <a:rPr lang="en-US" altLang="nl-NL" sz="2200" dirty="0" smtClean="0"/>
              <a:t>(shallow) fog</a:t>
            </a:r>
            <a:endParaRPr lang="en-US" altLang="nl-NL" sz="2200" dirty="0"/>
          </a:p>
        </p:txBody>
      </p:sp>
      <p:pic>
        <p:nvPicPr>
          <p:cNvPr id="638980" name="Picture 4" descr="LD40_1009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2"/>
          <a:stretch>
            <a:fillRect/>
          </a:stretch>
        </p:blipFill>
        <p:spPr bwMode="auto">
          <a:xfrm>
            <a:off x="0" y="1100138"/>
            <a:ext cx="7712075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8981" name="Oval 5"/>
          <p:cNvSpPr>
            <a:spLocks noChangeArrowheads="1"/>
          </p:cNvSpPr>
          <p:nvPr/>
        </p:nvSpPr>
        <p:spPr bwMode="auto">
          <a:xfrm>
            <a:off x="533400" y="3924300"/>
            <a:ext cx="1133475" cy="15811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8982" name="Oval 6"/>
          <p:cNvSpPr>
            <a:spLocks noChangeArrowheads="1"/>
          </p:cNvSpPr>
          <p:nvPr/>
        </p:nvSpPr>
        <p:spPr bwMode="auto">
          <a:xfrm rot="-5400000">
            <a:off x="6283325" y="5276851"/>
            <a:ext cx="1133475" cy="15811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38983" name="Picture 7" descr="LD40_GG_090317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8984" name="Oval 8"/>
          <p:cNvSpPr>
            <a:spLocks noChangeArrowheads="1"/>
          </p:cNvSpPr>
          <p:nvPr/>
        </p:nvSpPr>
        <p:spPr bwMode="auto">
          <a:xfrm rot="-5400000">
            <a:off x="6742113" y="1439863"/>
            <a:ext cx="1133475" cy="30384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8986" name="Oval 10"/>
          <p:cNvSpPr>
            <a:spLocks noChangeArrowheads="1"/>
          </p:cNvSpPr>
          <p:nvPr/>
        </p:nvSpPr>
        <p:spPr bwMode="auto">
          <a:xfrm>
            <a:off x="1606550" y="4816475"/>
            <a:ext cx="1133475" cy="15811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95665B9-A532-4389-B180-531BA575EDAD}" type="slidenum">
              <a:rPr lang="nl-NL" altLang="nl-NL"/>
              <a:pPr/>
              <a:t>15</a:t>
            </a:fld>
            <a:endParaRPr lang="nl-NL" altLang="nl-NL"/>
          </a:p>
        </p:txBody>
      </p:sp>
      <p:sp>
        <p:nvSpPr>
          <p:cNvPr id="640002" name="Rectangle 2"/>
          <p:cNvSpPr>
            <a:spLocks noChangeArrowheads="1"/>
          </p:cNvSpPr>
          <p:nvPr/>
        </p:nvSpPr>
        <p:spPr bwMode="auto">
          <a:xfrm>
            <a:off x="468313" y="188913"/>
            <a:ext cx="8532812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2600">
                <a:solidFill>
                  <a:srgbClr val="900079"/>
                </a:solidFill>
                <a:latin typeface="Verdana" pitchFamily="34" charset="0"/>
              </a:defRPr>
            </a:lvl1pPr>
            <a:lvl2pPr>
              <a:defRPr sz="2600">
                <a:solidFill>
                  <a:srgbClr val="900079"/>
                </a:solidFill>
                <a:latin typeface="Verdana" pitchFamily="34" charset="0"/>
              </a:defRPr>
            </a:lvl2pPr>
            <a:lvl3pPr>
              <a:defRPr sz="2600">
                <a:solidFill>
                  <a:srgbClr val="900079"/>
                </a:solidFill>
                <a:latin typeface="Verdana" pitchFamily="34" charset="0"/>
              </a:defRPr>
            </a:lvl3pPr>
            <a:lvl4pPr>
              <a:defRPr sz="2600">
                <a:solidFill>
                  <a:srgbClr val="900079"/>
                </a:solidFill>
                <a:latin typeface="Verdana" pitchFamily="34" charset="0"/>
              </a:defRPr>
            </a:lvl4pPr>
            <a:lvl5pPr>
              <a:defRPr sz="2600">
                <a:solidFill>
                  <a:srgbClr val="900079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9pPr>
          </a:lstStyle>
          <a:p>
            <a:r>
              <a:rPr lang="en-US" altLang="nl-NL" sz="2200" dirty="0" smtClean="0"/>
              <a:t>Ceilometer				cloud detection threshold</a:t>
            </a:r>
            <a:endParaRPr lang="en-US" altLang="nl-NL" sz="2200" dirty="0"/>
          </a:p>
        </p:txBody>
      </p:sp>
      <p:pic>
        <p:nvPicPr>
          <p:cNvPr id="640014" name="Picture 14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6" t="18086" r="44292" b="51674"/>
          <a:stretch>
            <a:fillRect/>
          </a:stretch>
        </p:blipFill>
        <p:spPr bwMode="auto">
          <a:xfrm>
            <a:off x="-142875" y="1839913"/>
            <a:ext cx="5430838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0015" name="Picture 15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2" t="18086" r="5905" b="51674"/>
          <a:stretch>
            <a:fillRect/>
          </a:stretch>
        </p:blipFill>
        <p:spPr bwMode="auto">
          <a:xfrm>
            <a:off x="4924425" y="1836738"/>
            <a:ext cx="46418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8926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9B76D4B-E09F-48EB-BBDC-13E187EA27FE}" type="slidenum">
              <a:rPr lang="nl-NL" altLang="nl-NL"/>
              <a:pPr/>
              <a:t>16</a:t>
            </a:fld>
            <a:endParaRPr lang="nl-NL" altLang="nl-NL"/>
          </a:p>
        </p:txBody>
      </p:sp>
      <p:sp>
        <p:nvSpPr>
          <p:cNvPr id="641026" name="Rectangle 2"/>
          <p:cNvSpPr>
            <a:spLocks noChangeArrowheads="1"/>
          </p:cNvSpPr>
          <p:nvPr/>
        </p:nvSpPr>
        <p:spPr bwMode="auto">
          <a:xfrm>
            <a:off x="468313" y="188913"/>
            <a:ext cx="82153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2600">
                <a:solidFill>
                  <a:srgbClr val="900079"/>
                </a:solidFill>
                <a:latin typeface="Verdana" pitchFamily="34" charset="0"/>
              </a:defRPr>
            </a:lvl1pPr>
            <a:lvl2pPr>
              <a:defRPr sz="2600">
                <a:solidFill>
                  <a:srgbClr val="900079"/>
                </a:solidFill>
                <a:latin typeface="Verdana" pitchFamily="34" charset="0"/>
              </a:defRPr>
            </a:lvl2pPr>
            <a:lvl3pPr>
              <a:defRPr sz="2600">
                <a:solidFill>
                  <a:srgbClr val="900079"/>
                </a:solidFill>
                <a:latin typeface="Verdana" pitchFamily="34" charset="0"/>
              </a:defRPr>
            </a:lvl3pPr>
            <a:lvl4pPr>
              <a:defRPr sz="2600">
                <a:solidFill>
                  <a:srgbClr val="900079"/>
                </a:solidFill>
                <a:latin typeface="Verdana" pitchFamily="34" charset="0"/>
              </a:defRPr>
            </a:lvl4pPr>
            <a:lvl5pPr>
              <a:defRPr sz="2600">
                <a:solidFill>
                  <a:srgbClr val="900079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9pPr>
          </a:lstStyle>
          <a:p>
            <a:r>
              <a:rPr lang="en-US" altLang="nl-NL" sz="2200"/>
              <a:t>Ceilometer</a:t>
            </a:r>
            <a:br>
              <a:rPr lang="en-US" altLang="nl-NL" sz="2200"/>
            </a:br>
            <a:r>
              <a:rPr lang="en-US" altLang="nl-NL" sz="2200"/>
              <a:t>snow</a:t>
            </a:r>
          </a:p>
        </p:txBody>
      </p:sp>
      <p:pic>
        <p:nvPicPr>
          <p:cNvPr id="641029" name="Picture 5" descr="SPL18R_snowceil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1030" name="Picture 6" descr="SPL18R_snowceilo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0"/>
            <a:ext cx="49403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0622FB0-902C-4BD0-B536-B81D9620EDFA}" type="slidenum">
              <a:rPr lang="nl-NL" altLang="nl-NL"/>
              <a:pPr/>
              <a:t>17</a:t>
            </a:fld>
            <a:endParaRPr lang="nl-NL" altLang="nl-NL"/>
          </a:p>
        </p:txBody>
      </p:sp>
      <p:sp>
        <p:nvSpPr>
          <p:cNvPr id="642050" name="Rectangle 2"/>
          <p:cNvSpPr>
            <a:spLocks noChangeArrowheads="1"/>
          </p:cNvSpPr>
          <p:nvPr/>
        </p:nvSpPr>
        <p:spPr bwMode="auto">
          <a:xfrm>
            <a:off x="468313" y="188913"/>
            <a:ext cx="82153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2600">
                <a:solidFill>
                  <a:srgbClr val="900079"/>
                </a:solidFill>
                <a:latin typeface="Verdana" pitchFamily="34" charset="0"/>
              </a:defRPr>
            </a:lvl1pPr>
            <a:lvl2pPr>
              <a:defRPr sz="2600">
                <a:solidFill>
                  <a:srgbClr val="900079"/>
                </a:solidFill>
                <a:latin typeface="Verdana" pitchFamily="34" charset="0"/>
              </a:defRPr>
            </a:lvl2pPr>
            <a:lvl3pPr>
              <a:defRPr sz="2600">
                <a:solidFill>
                  <a:srgbClr val="900079"/>
                </a:solidFill>
                <a:latin typeface="Verdana" pitchFamily="34" charset="0"/>
              </a:defRPr>
            </a:lvl3pPr>
            <a:lvl4pPr>
              <a:defRPr sz="2600">
                <a:solidFill>
                  <a:srgbClr val="900079"/>
                </a:solidFill>
                <a:latin typeface="Verdana" pitchFamily="34" charset="0"/>
              </a:defRPr>
            </a:lvl4pPr>
            <a:lvl5pPr>
              <a:defRPr sz="2600">
                <a:solidFill>
                  <a:srgbClr val="900079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9pPr>
          </a:lstStyle>
          <a:p>
            <a:r>
              <a:rPr lang="en-US" altLang="nl-NL" sz="2200"/>
              <a:t>Ceilometer</a:t>
            </a:r>
            <a:br>
              <a:rPr lang="en-US" altLang="nl-NL" sz="2200"/>
            </a:br>
            <a:r>
              <a:rPr lang="en-US" altLang="nl-NL" sz="2200"/>
              <a:t>snow</a:t>
            </a:r>
          </a:p>
        </p:txBody>
      </p:sp>
      <p:pic>
        <p:nvPicPr>
          <p:cNvPr id="642055" name="Picture 7" descr="LD40_18R_100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3381375"/>
            <a:ext cx="5005388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054" name="Picture 6" descr="LD40_100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0"/>
            <a:ext cx="501015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053" name="Picture 5" descr="LD40_18R_1001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381374"/>
            <a:ext cx="5005387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597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5932147-ACD6-4DE3-993B-AD27E3F4850D}" type="slidenum">
              <a:rPr lang="nl-NL" altLang="nl-NL"/>
              <a:pPr/>
              <a:t>18</a:t>
            </a:fld>
            <a:endParaRPr lang="nl-NL" altLang="nl-NL"/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428625"/>
            <a:ext cx="8169275" cy="571500"/>
          </a:xfrm>
          <a:noFill/>
        </p:spPr>
        <p:txBody>
          <a:bodyPr/>
          <a:lstStyle/>
          <a:p>
            <a:r>
              <a:rPr lang="en-US" altLang="nl-NL" sz="2200" smtClean="0">
                <a:latin typeface="Verdana" pitchFamily="34" charset="0"/>
              </a:rPr>
              <a:t>Usage of multiple LD40’s 		at Schiphol versus OBS</a:t>
            </a:r>
          </a:p>
        </p:txBody>
      </p:sp>
      <p:graphicFrame>
        <p:nvGraphicFramePr>
          <p:cNvPr id="633859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19088" y="2062163"/>
          <a:ext cx="8154987" cy="371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3" imgW="5114160" imgH="2268360" progId="Word.Document.8">
                  <p:embed/>
                </p:oleObj>
              </mc:Choice>
              <mc:Fallback>
                <p:oleObj name="Document" r:id="rId3" imgW="5114160" imgH="2268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2062163"/>
                        <a:ext cx="8154987" cy="371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3860" name="Rectangle 4"/>
          <p:cNvSpPr>
            <a:spLocks noChangeArrowheads="1"/>
          </p:cNvSpPr>
          <p:nvPr/>
        </p:nvSpPr>
        <p:spPr bwMode="auto">
          <a:xfrm>
            <a:off x="436563" y="3751263"/>
            <a:ext cx="8270875" cy="590550"/>
          </a:xfrm>
          <a:prstGeom prst="rect">
            <a:avLst/>
          </a:prstGeom>
          <a:noFill/>
          <a:ln w="25400" algn="ctr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3861" name="Rectangle 5"/>
          <p:cNvSpPr>
            <a:spLocks noChangeArrowheads="1"/>
          </p:cNvSpPr>
          <p:nvPr/>
        </p:nvSpPr>
        <p:spPr bwMode="auto">
          <a:xfrm>
            <a:off x="436563" y="5016500"/>
            <a:ext cx="8270875" cy="2413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7781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pKleurvlakBoven"/>
          <p:cNvSpPr txBox="1">
            <a:spLocks noChangeArrowheads="1"/>
          </p:cNvSpPr>
          <p:nvPr/>
        </p:nvSpPr>
        <p:spPr bwMode="auto">
          <a:xfrm>
            <a:off x="4381500" y="6426200"/>
            <a:ext cx="4667250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 smtClean="0"/>
              <a:t>MET Alliance AUTO METAR Workshop  |  Hamburg June 13-14, 2016</a:t>
            </a:r>
            <a:endParaRPr lang="nl-NL" alt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8C63458-3F1F-4F94-A746-A9A090DCC7FD}" type="slidenum">
              <a:rPr lang="nl-NL" altLang="nl-NL"/>
              <a:pPr/>
              <a:t>19</a:t>
            </a:fld>
            <a:endParaRPr lang="nl-NL" altLang="nl-NL"/>
          </a:p>
        </p:txBody>
      </p:sp>
      <p:pic>
        <p:nvPicPr>
          <p:cNvPr id="411650" name="Picture 2" descr="Nubi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r="47244" b="19685"/>
          <a:stretch>
            <a:fillRect/>
          </a:stretch>
        </p:blipFill>
        <p:spPr bwMode="auto">
          <a:xfrm>
            <a:off x="6815138" y="0"/>
            <a:ext cx="23241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1" name="Line 3"/>
          <p:cNvSpPr>
            <a:spLocks noChangeShapeType="1"/>
          </p:cNvSpPr>
          <p:nvPr/>
        </p:nvSpPr>
        <p:spPr bwMode="auto">
          <a:xfrm flipH="1">
            <a:off x="6804025" y="2781300"/>
            <a:ext cx="73025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52" name="Line 4"/>
          <p:cNvSpPr>
            <a:spLocks noChangeShapeType="1"/>
          </p:cNvSpPr>
          <p:nvPr/>
        </p:nvSpPr>
        <p:spPr bwMode="auto">
          <a:xfrm flipV="1">
            <a:off x="6858000" y="3284538"/>
            <a:ext cx="234950" cy="817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116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2517775"/>
            <a:ext cx="578802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57150" y="1493838"/>
            <a:ext cx="41560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80975" indent="-180975">
              <a:spcBef>
                <a:spcPct val="20000"/>
              </a:spcBef>
              <a:buFont typeface="Arial" pitchFamily="34" charset="0"/>
              <a:defRPr>
                <a:solidFill>
                  <a:srgbClr val="000000"/>
                </a:solidFill>
                <a:latin typeface="Verdana" pitchFamily="34" charset="0"/>
              </a:defRPr>
            </a:lvl1pPr>
            <a:lvl2pPr marL="511175" indent="-150813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2pPr>
            <a:lvl3pPr marL="942975" indent="-252413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3pPr>
            <a:lvl4pPr marL="1347788" indent="-225425">
              <a:spcBef>
                <a:spcPct val="20000"/>
              </a:spcBef>
              <a:buFont typeface="Arial" pitchFamily="34" charset="0"/>
              <a:buBlip>
                <a:blip r:embed="rId6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4pPr>
            <a:lvl5pPr marL="1703388" indent="-176213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160588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617788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074988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32188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GB" altLang="nl-NL" sz="1800">
                <a:solidFill>
                  <a:schemeClr val="tx1"/>
                </a:solidFill>
              </a:rPr>
              <a:t>Scanning pyrometer</a:t>
            </a:r>
            <a:endParaRPr lang="nl-NL" altLang="nl-NL" sz="180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GB" altLang="nl-NL" sz="1800">
                <a:solidFill>
                  <a:schemeClr val="tx1"/>
                </a:solidFill>
              </a:rPr>
              <a:t>Thermal IR, 8-14</a:t>
            </a:r>
            <a:r>
              <a:rPr lang="el-GR" altLang="nl-NL" sz="1800">
                <a:solidFill>
                  <a:schemeClr val="tx1"/>
                </a:solidFill>
              </a:rPr>
              <a:t>μ</a:t>
            </a:r>
            <a:r>
              <a:rPr lang="en-GB" altLang="nl-NL" sz="1800">
                <a:solidFill>
                  <a:schemeClr val="tx1"/>
                </a:solidFill>
              </a:rPr>
              <a:t>m</a:t>
            </a:r>
          </a:p>
          <a:p>
            <a:pPr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GB" altLang="nl-NL" sz="1800">
                <a:solidFill>
                  <a:schemeClr val="tx1"/>
                </a:solidFill>
              </a:rPr>
              <a:t>FOV=3</a:t>
            </a:r>
            <a:r>
              <a:rPr lang="en-US" altLang="nl-NL" sz="1800">
                <a:solidFill>
                  <a:schemeClr val="tx1"/>
                </a:solidFill>
              </a:rPr>
              <a:t>°</a:t>
            </a:r>
          </a:p>
          <a:p>
            <a:pPr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GB" altLang="nl-NL" sz="1800">
                <a:solidFill>
                  <a:schemeClr val="tx1"/>
                </a:solidFill>
              </a:rPr>
              <a:t>Scan every 10 minutes</a:t>
            </a:r>
          </a:p>
          <a:p>
            <a:pPr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GB" altLang="nl-NL" sz="1800">
                <a:solidFill>
                  <a:schemeClr val="tx1"/>
                </a:solidFill>
              </a:rPr>
              <a:t>36 azimuth * 23 elevation angles</a:t>
            </a:r>
            <a:endParaRPr lang="nl-NL" altLang="nl-NL" sz="180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US" altLang="nl-NL" sz="1800">
                <a:solidFill>
                  <a:schemeClr val="tx1"/>
                </a:solidFill>
              </a:rPr>
              <a:t>Sky temperature </a:t>
            </a:r>
            <a:r>
              <a:rPr lang="en-US" altLang="nl-NL" sz="180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nl-NL" altLang="nl-NL" sz="180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Tx/>
              <a:buNone/>
            </a:pPr>
            <a:r>
              <a:rPr lang="en-US" altLang="nl-NL" sz="1800">
                <a:solidFill>
                  <a:schemeClr val="tx1"/>
                </a:solidFill>
              </a:rPr>
              <a:t>	cloud mask / coverage</a:t>
            </a:r>
          </a:p>
        </p:txBody>
      </p:sp>
      <p:sp>
        <p:nvSpPr>
          <p:cNvPr id="411655" name="Rectangle 7"/>
          <p:cNvSpPr>
            <a:spLocks noChangeArrowheads="1"/>
          </p:cNvSpPr>
          <p:nvPr/>
        </p:nvSpPr>
        <p:spPr bwMode="auto">
          <a:xfrm>
            <a:off x="366713" y="261938"/>
            <a:ext cx="8061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900079"/>
                </a:solidFill>
                <a:latin typeface="Verdana" pitchFamily="34" charset="0"/>
              </a:defRPr>
            </a:lvl1pPr>
            <a:lvl2pPr>
              <a:defRPr sz="2600">
                <a:solidFill>
                  <a:srgbClr val="900079"/>
                </a:solidFill>
                <a:latin typeface="Verdana" pitchFamily="34" charset="0"/>
              </a:defRPr>
            </a:lvl2pPr>
            <a:lvl3pPr>
              <a:defRPr sz="2600">
                <a:solidFill>
                  <a:srgbClr val="900079"/>
                </a:solidFill>
                <a:latin typeface="Verdana" pitchFamily="34" charset="0"/>
              </a:defRPr>
            </a:lvl3pPr>
            <a:lvl4pPr>
              <a:defRPr sz="2600">
                <a:solidFill>
                  <a:srgbClr val="900079"/>
                </a:solidFill>
                <a:latin typeface="Verdana" pitchFamily="34" charset="0"/>
              </a:defRPr>
            </a:lvl4pPr>
            <a:lvl5pPr>
              <a:defRPr sz="2600">
                <a:solidFill>
                  <a:srgbClr val="900079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9pPr>
          </a:lstStyle>
          <a:p>
            <a:r>
              <a:rPr lang="en-GB" altLang="nl-NL" sz="2200" strike="sngStrike" dirty="0"/>
              <a:t>Ongoing</a:t>
            </a:r>
            <a:r>
              <a:rPr lang="en-GB" altLang="nl-NL" sz="2200" dirty="0"/>
              <a:t> developments		</a:t>
            </a:r>
            <a:r>
              <a:rPr lang="en-GB" altLang="nl-NL" sz="2200" dirty="0" err="1"/>
              <a:t>NubiScope</a:t>
            </a:r>
            <a:endParaRPr lang="en-GB" altLang="nl-NL" sz="2200" dirty="0"/>
          </a:p>
        </p:txBody>
      </p:sp>
      <p:sp>
        <p:nvSpPr>
          <p:cNvPr id="411656" name="Line 8"/>
          <p:cNvSpPr>
            <a:spLocks noChangeShapeType="1"/>
          </p:cNvSpPr>
          <p:nvPr/>
        </p:nvSpPr>
        <p:spPr bwMode="auto">
          <a:xfrm flipH="1">
            <a:off x="6819900" y="2713038"/>
            <a:ext cx="93663" cy="866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57" name="Line 9"/>
          <p:cNvSpPr>
            <a:spLocks noChangeShapeType="1"/>
          </p:cNvSpPr>
          <p:nvPr/>
        </p:nvSpPr>
        <p:spPr bwMode="auto">
          <a:xfrm flipV="1">
            <a:off x="6788150" y="3582988"/>
            <a:ext cx="196850" cy="733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58" name="Freeform 10"/>
          <p:cNvSpPr>
            <a:spLocks/>
          </p:cNvSpPr>
          <p:nvPr/>
        </p:nvSpPr>
        <p:spPr bwMode="auto">
          <a:xfrm>
            <a:off x="6921500" y="2554288"/>
            <a:ext cx="592138" cy="133350"/>
          </a:xfrm>
          <a:custGeom>
            <a:avLst/>
            <a:gdLst>
              <a:gd name="T0" fmla="*/ 0 w 517"/>
              <a:gd name="T1" fmla="*/ 0 h 204"/>
              <a:gd name="T2" fmla="*/ 237 w 517"/>
              <a:gd name="T3" fmla="*/ 51 h 204"/>
              <a:gd name="T4" fmla="*/ 517 w 517"/>
              <a:gd name="T5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7" h="204">
                <a:moveTo>
                  <a:pt x="0" y="0"/>
                </a:moveTo>
                <a:cubicBezTo>
                  <a:pt x="75" y="8"/>
                  <a:pt x="151" y="17"/>
                  <a:pt x="237" y="51"/>
                </a:cubicBezTo>
                <a:cubicBezTo>
                  <a:pt x="323" y="85"/>
                  <a:pt x="470" y="179"/>
                  <a:pt x="517" y="204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F2BFE7A-94E0-4F40-AB6C-B4921114741B}" type="slidenum">
              <a:rPr lang="nl-NL" altLang="nl-NL"/>
              <a:pPr/>
              <a:t>2</a:t>
            </a:fld>
            <a:endParaRPr lang="nl-NL" altLang="nl-NL"/>
          </a:p>
        </p:txBody>
      </p:sp>
      <p:sp>
        <p:nvSpPr>
          <p:cNvPr id="594983" name="Rectangle 39"/>
          <p:cNvSpPr>
            <a:spLocks noChangeArrowheads="1"/>
          </p:cNvSpPr>
          <p:nvPr/>
        </p:nvSpPr>
        <p:spPr bwMode="auto">
          <a:xfrm>
            <a:off x="685800" y="1447800"/>
            <a:ext cx="27146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itchFamily="34" charset="0"/>
              <a:defRPr>
                <a:solidFill>
                  <a:srgbClr val="000000"/>
                </a:solidFill>
                <a:latin typeface="Verdana" pitchFamily="34" charset="0"/>
              </a:defRPr>
            </a:lvl1pPr>
            <a:lvl2pPr marL="152400" indent="-150813">
              <a:spcBef>
                <a:spcPct val="20000"/>
              </a:spcBef>
              <a:buFont typeface="Arial" pitchFamily="34" charset="0"/>
              <a:buBlip>
                <a:blip r:embed="rId2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2pPr>
            <a:lvl3pPr marL="406400" indent="-252413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3pPr>
            <a:lvl4pPr marL="633413" indent="-225425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4pPr>
            <a:lvl5pPr marL="811213" indent="-176213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2684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17256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1828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6400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en-US" altLang="nl-NL" sz="1800" dirty="0" err="1">
                <a:solidFill>
                  <a:schemeClr val="tx1"/>
                </a:solidFill>
              </a:rPr>
              <a:t>Impulsphysik</a:t>
            </a:r>
            <a:r>
              <a:rPr lang="en-US" altLang="nl-NL" sz="1800" dirty="0">
                <a:solidFill>
                  <a:schemeClr val="tx1"/>
                </a:solidFill>
              </a:rPr>
              <a:t> LD40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en-US" altLang="nl-NL" sz="1800" dirty="0">
                <a:solidFill>
                  <a:schemeClr val="tx1"/>
                </a:solidFill>
              </a:rPr>
              <a:t>range: </a:t>
            </a:r>
            <a:br>
              <a:rPr lang="en-US" altLang="nl-NL" sz="1800" dirty="0">
                <a:solidFill>
                  <a:schemeClr val="tx1"/>
                </a:solidFill>
              </a:rPr>
            </a:br>
            <a:r>
              <a:rPr lang="en-US" altLang="nl-NL" sz="1800" dirty="0">
                <a:solidFill>
                  <a:schemeClr val="tx1"/>
                </a:solidFill>
              </a:rPr>
              <a:t>25 (25) 43000 </a:t>
            </a:r>
            <a:r>
              <a:rPr lang="en-US" altLang="nl-NL" sz="1800" dirty="0" err="1">
                <a:solidFill>
                  <a:schemeClr val="tx1"/>
                </a:solidFill>
              </a:rPr>
              <a:t>ft</a:t>
            </a:r>
            <a:endParaRPr lang="en-US" altLang="nl-NL" sz="1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en-US" altLang="nl-NL" sz="1800" dirty="0">
                <a:solidFill>
                  <a:schemeClr val="tx1"/>
                </a:solidFill>
              </a:rPr>
              <a:t>wave length: </a:t>
            </a:r>
            <a:br>
              <a:rPr lang="en-US" altLang="nl-NL" sz="1800" dirty="0">
                <a:solidFill>
                  <a:schemeClr val="tx1"/>
                </a:solidFill>
              </a:rPr>
            </a:br>
            <a:r>
              <a:rPr lang="en-US" altLang="nl-NL" sz="1800" dirty="0">
                <a:solidFill>
                  <a:schemeClr val="tx1"/>
                </a:solidFill>
              </a:rPr>
              <a:t>855 nm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en-US" altLang="nl-NL" sz="1800" dirty="0">
                <a:solidFill>
                  <a:schemeClr val="tx1"/>
                </a:solidFill>
              </a:rPr>
              <a:t>pulse repetition frequency: </a:t>
            </a:r>
            <a:br>
              <a:rPr lang="en-US" altLang="nl-NL" sz="1800" dirty="0">
                <a:solidFill>
                  <a:schemeClr val="tx1"/>
                </a:solidFill>
              </a:rPr>
            </a:br>
            <a:r>
              <a:rPr lang="en-US" altLang="nl-NL" sz="1800" dirty="0">
                <a:solidFill>
                  <a:schemeClr val="tx1"/>
                </a:solidFill>
              </a:rPr>
              <a:t>6494 Hz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en-US" altLang="nl-NL" sz="1800" dirty="0">
                <a:solidFill>
                  <a:schemeClr val="tx1"/>
                </a:solidFill>
              </a:rPr>
              <a:t>FOV: </a:t>
            </a:r>
            <a:br>
              <a:rPr lang="en-US" altLang="nl-NL" sz="1800" dirty="0">
                <a:solidFill>
                  <a:schemeClr val="tx1"/>
                </a:solidFill>
              </a:rPr>
            </a:br>
            <a:r>
              <a:rPr lang="en-US" altLang="nl-NL" sz="1800" dirty="0">
                <a:solidFill>
                  <a:schemeClr val="tx1"/>
                </a:solidFill>
              </a:rPr>
              <a:t>1.2 </a:t>
            </a:r>
            <a:r>
              <a:rPr lang="en-US" altLang="nl-NL" sz="1800" dirty="0" err="1">
                <a:solidFill>
                  <a:schemeClr val="tx1"/>
                </a:solidFill>
              </a:rPr>
              <a:t>mrad</a:t>
            </a:r>
            <a:endParaRPr lang="en-US" altLang="nl-NL" sz="1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en-US" altLang="nl-NL" sz="1800" dirty="0">
                <a:solidFill>
                  <a:schemeClr val="tx1"/>
                </a:solidFill>
              </a:rPr>
              <a:t>Beam overlap at </a:t>
            </a:r>
            <a:r>
              <a:rPr lang="en-US" altLang="nl-NL" sz="1800" dirty="0" smtClean="0">
                <a:solidFill>
                  <a:schemeClr val="tx1"/>
                </a:solidFill>
              </a:rPr>
              <a:t/>
            </a:r>
            <a:br>
              <a:rPr lang="en-US" altLang="nl-NL" sz="1800" dirty="0" smtClean="0">
                <a:solidFill>
                  <a:schemeClr val="tx1"/>
                </a:solidFill>
              </a:rPr>
            </a:br>
            <a:r>
              <a:rPr lang="en-US" altLang="nl-NL" sz="1800" dirty="0" smtClean="0">
                <a:solidFill>
                  <a:schemeClr val="tx1"/>
                </a:solidFill>
              </a:rPr>
              <a:t>about </a:t>
            </a:r>
            <a:r>
              <a:rPr lang="en-US" altLang="nl-NL" sz="1800" dirty="0">
                <a:solidFill>
                  <a:schemeClr val="tx1"/>
                </a:solidFill>
              </a:rPr>
              <a:t>300 m</a:t>
            </a:r>
          </a:p>
        </p:txBody>
      </p:sp>
      <p:sp>
        <p:nvSpPr>
          <p:cNvPr id="594984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381000"/>
            <a:ext cx="3495675" cy="685800"/>
          </a:xfrm>
        </p:spPr>
        <p:txBody>
          <a:bodyPr/>
          <a:lstStyle/>
          <a:p>
            <a:r>
              <a:rPr lang="nl-NL" altLang="nl-NL" sz="2200" smtClean="0">
                <a:latin typeface="Verdana" pitchFamily="34" charset="0"/>
              </a:rPr>
              <a:t>LD40 ceilometer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486400" y="1381125"/>
            <a:ext cx="3429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Font typeface="Arial" pitchFamily="34" charset="0"/>
              <a:defRPr>
                <a:solidFill>
                  <a:srgbClr val="000000"/>
                </a:solidFill>
                <a:latin typeface="Verdana" pitchFamily="34" charset="0"/>
              </a:defRPr>
            </a:lvl1pPr>
            <a:lvl2pPr marL="152400" indent="-150813">
              <a:spcBef>
                <a:spcPct val="20000"/>
              </a:spcBef>
              <a:buFont typeface="Arial" pitchFamily="34" charset="0"/>
              <a:buBlip>
                <a:blip r:embed="rId2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2pPr>
            <a:lvl3pPr marL="406400" indent="-252413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3pPr>
            <a:lvl4pPr marL="633413" indent="-225425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4pPr>
            <a:lvl5pPr marL="811213" indent="-176213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2684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17256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1828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6400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altLang="nl-NL" sz="1800" dirty="0">
                <a:solidFill>
                  <a:schemeClr val="tx1"/>
                </a:solidFill>
                <a:latin typeface="Scala Sans" pitchFamily="34" charset="0"/>
              </a:rPr>
              <a:t>status information</a:t>
            </a:r>
          </a:p>
          <a:p>
            <a:pPr lvl="1"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altLang="nl-NL" sz="1800" dirty="0">
                <a:solidFill>
                  <a:srgbClr val="0000FF"/>
                </a:solidFill>
                <a:latin typeface="Scala Sans" pitchFamily="34" charset="0"/>
              </a:rPr>
              <a:t>backscatter profile</a:t>
            </a:r>
          </a:p>
          <a:p>
            <a:pPr lvl="1"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altLang="nl-NL" sz="1800" dirty="0">
                <a:solidFill>
                  <a:schemeClr val="tx1"/>
                </a:solidFill>
                <a:latin typeface="Scala Sans" pitchFamily="34" charset="0"/>
              </a:rPr>
              <a:t>up to 3 cloud base heights (C1, C2, C3)</a:t>
            </a:r>
          </a:p>
          <a:p>
            <a:pPr lvl="1"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altLang="nl-NL" sz="1800" dirty="0">
                <a:solidFill>
                  <a:schemeClr val="bg1">
                    <a:lumMod val="50000"/>
                  </a:schemeClr>
                </a:solidFill>
                <a:latin typeface="Scala Sans" pitchFamily="34" charset="0"/>
              </a:rPr>
              <a:t>penetration depth per layer</a:t>
            </a:r>
          </a:p>
          <a:p>
            <a:pPr lvl="1"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altLang="nl-NL" sz="1800" dirty="0">
                <a:solidFill>
                  <a:schemeClr val="tx1"/>
                </a:solidFill>
                <a:latin typeface="Scala Sans" pitchFamily="34" charset="0"/>
              </a:rPr>
              <a:t>vertical visibility (ZV)</a:t>
            </a:r>
          </a:p>
          <a:p>
            <a:pPr lvl="1"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altLang="nl-NL" sz="1800" dirty="0">
                <a:solidFill>
                  <a:srgbClr val="0000FF"/>
                </a:solidFill>
                <a:latin typeface="Scala Sans" pitchFamily="34" charset="0"/>
              </a:rPr>
              <a:t>measurement range (CX)</a:t>
            </a:r>
          </a:p>
          <a:p>
            <a:pPr lvl="1"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altLang="nl-NL" sz="1800" dirty="0">
                <a:solidFill>
                  <a:schemeClr val="bg1">
                    <a:lumMod val="50000"/>
                  </a:schemeClr>
                </a:solidFill>
                <a:latin typeface="Scala Sans" pitchFamily="34" charset="0"/>
              </a:rPr>
              <a:t>precipitation indicator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7" y="3610866"/>
            <a:ext cx="1406525" cy="246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0" descr="111-1109_IM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2" t="20761" r="27682" b="20761"/>
          <a:stretch>
            <a:fillRect/>
          </a:stretch>
        </p:blipFill>
        <p:spPr bwMode="auto">
          <a:xfrm>
            <a:off x="3653631" y="1066800"/>
            <a:ext cx="1360487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309482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464551E-CB9F-4C62-B3A4-C831CCA95ADD}" type="slidenum">
              <a:rPr lang="nl-NL" altLang="nl-NL"/>
              <a:pPr/>
              <a:t>20</a:t>
            </a:fld>
            <a:endParaRPr lang="nl-NL" altLang="nl-NL"/>
          </a:p>
        </p:txBody>
      </p:sp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r="21930"/>
          <a:stretch>
            <a:fillRect/>
          </a:stretch>
        </p:blipFill>
        <p:spPr bwMode="auto">
          <a:xfrm>
            <a:off x="3248025" y="1519238"/>
            <a:ext cx="5426075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4938713" y="2200275"/>
            <a:ext cx="1992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altLang="nl-NL" sz="1400">
                <a:solidFill>
                  <a:schemeClr val="tx1"/>
                </a:solidFill>
              </a:rPr>
              <a:t>cover = 0</a:t>
            </a:r>
            <a:r>
              <a:rPr lang="en-GB" altLang="nl-NL" sz="1400">
                <a:solidFill>
                  <a:srgbClr val="0000FF"/>
                </a:solidFill>
              </a:rPr>
              <a:t> and 8 </a:t>
            </a:r>
            <a:r>
              <a:rPr lang="en-GB" altLang="nl-NL" sz="1400">
                <a:solidFill>
                  <a:schemeClr val="tx1"/>
                </a:solidFill>
              </a:rPr>
              <a:t>▼</a:t>
            </a:r>
            <a:endParaRPr lang="en-GB" altLang="nl-NL" sz="1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4878388" y="3319463"/>
            <a:ext cx="1989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altLang="nl-NL" sz="1400">
                <a:solidFill>
                  <a:srgbClr val="FF0000"/>
                </a:solidFill>
              </a:rPr>
              <a:t>cover = 1</a:t>
            </a:r>
            <a:r>
              <a:rPr lang="en-GB" altLang="nl-NL" sz="1400">
                <a:solidFill>
                  <a:srgbClr val="0000FF"/>
                </a:solidFill>
              </a:rPr>
              <a:t> </a:t>
            </a:r>
            <a:r>
              <a:rPr lang="en-GB" altLang="nl-NL" sz="1400">
                <a:solidFill>
                  <a:srgbClr val="996600"/>
                </a:solidFill>
              </a:rPr>
              <a:t>and 7 </a:t>
            </a:r>
            <a:r>
              <a:rPr lang="en-GB" altLang="nl-NL" sz="1400">
                <a:solidFill>
                  <a:schemeClr val="tx1"/>
                </a:solidFill>
              </a:rPr>
              <a:t>▲</a:t>
            </a:r>
          </a:p>
        </p:txBody>
      </p:sp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4941888" y="5141913"/>
            <a:ext cx="171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altLang="nl-NL" sz="1400">
                <a:solidFill>
                  <a:schemeClr val="tx1"/>
                </a:solidFill>
              </a:rPr>
              <a:t>cover = 2 to 6</a:t>
            </a:r>
            <a:r>
              <a:rPr lang="en-GB" altLang="nl-NL" sz="1400"/>
              <a:t> </a:t>
            </a:r>
            <a:r>
              <a:rPr lang="en-GB" altLang="nl-NL" sz="800">
                <a:solidFill>
                  <a:schemeClr val="tx1"/>
                </a:solidFill>
              </a:rPr>
              <a:t>▲</a:t>
            </a:r>
          </a:p>
        </p:txBody>
      </p:sp>
      <p:sp>
        <p:nvSpPr>
          <p:cNvPr id="412683" name="Rectangle 11"/>
          <p:cNvSpPr>
            <a:spLocks noChangeArrowheads="1"/>
          </p:cNvSpPr>
          <p:nvPr/>
        </p:nvSpPr>
        <p:spPr bwMode="auto">
          <a:xfrm>
            <a:off x="366713" y="261938"/>
            <a:ext cx="8547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900079"/>
                </a:solidFill>
                <a:latin typeface="Verdana" pitchFamily="34" charset="0"/>
              </a:defRPr>
            </a:lvl1pPr>
            <a:lvl2pPr>
              <a:defRPr sz="2600">
                <a:solidFill>
                  <a:srgbClr val="900079"/>
                </a:solidFill>
                <a:latin typeface="Verdana" pitchFamily="34" charset="0"/>
              </a:defRPr>
            </a:lvl2pPr>
            <a:lvl3pPr>
              <a:defRPr sz="2600">
                <a:solidFill>
                  <a:srgbClr val="900079"/>
                </a:solidFill>
                <a:latin typeface="Verdana" pitchFamily="34" charset="0"/>
              </a:defRPr>
            </a:lvl3pPr>
            <a:lvl4pPr>
              <a:defRPr sz="2600">
                <a:solidFill>
                  <a:srgbClr val="900079"/>
                </a:solidFill>
                <a:latin typeface="Verdana" pitchFamily="34" charset="0"/>
              </a:defRPr>
            </a:lvl4pPr>
            <a:lvl5pPr>
              <a:defRPr sz="2600">
                <a:solidFill>
                  <a:srgbClr val="900079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9pPr>
          </a:lstStyle>
          <a:p>
            <a:r>
              <a:rPr lang="en-GB" altLang="nl-NL" sz="2200" strike="sngStrike" dirty="0"/>
              <a:t>Ongoing</a:t>
            </a:r>
            <a:r>
              <a:rPr lang="en-GB" altLang="nl-NL" sz="2200" dirty="0"/>
              <a:t> developments 		 </a:t>
            </a:r>
            <a:r>
              <a:rPr lang="en-GB" altLang="nl-NL" sz="2200" dirty="0" err="1"/>
              <a:t>NubiScope</a:t>
            </a:r>
            <a:endParaRPr lang="en-GB" altLang="nl-NL" sz="2200" dirty="0"/>
          </a:p>
        </p:txBody>
      </p:sp>
      <p:sp>
        <p:nvSpPr>
          <p:cNvPr id="412684" name="Rectangle 12"/>
          <p:cNvSpPr>
            <a:spLocks noChangeArrowheads="1"/>
          </p:cNvSpPr>
          <p:nvPr/>
        </p:nvSpPr>
        <p:spPr bwMode="auto">
          <a:xfrm>
            <a:off x="311150" y="1512888"/>
            <a:ext cx="2584450" cy="4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80975" indent="-180975">
              <a:spcBef>
                <a:spcPct val="20000"/>
              </a:spcBef>
              <a:buFont typeface="Arial" pitchFamily="34" charset="0"/>
              <a:defRPr>
                <a:solidFill>
                  <a:srgbClr val="000000"/>
                </a:solidFill>
                <a:latin typeface="Verdana" pitchFamily="34" charset="0"/>
              </a:defRPr>
            </a:lvl1pPr>
            <a:lvl2pPr marL="511175" indent="-150813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2pPr>
            <a:lvl3pPr marL="942975" indent="-252413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3pPr>
            <a:lvl4pPr marL="1347788" indent="-225425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4pPr>
            <a:lvl5pPr marL="1703388" indent="-176213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160588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617788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074988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32188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US" altLang="nl-NL" sz="1800">
                <a:solidFill>
                  <a:schemeClr val="tx1"/>
                </a:solidFill>
              </a:rPr>
              <a:t>Effect of scanning, spatial information</a:t>
            </a:r>
          </a:p>
          <a:p>
            <a:pPr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endParaRPr lang="en-US" altLang="nl-NL" sz="180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endParaRPr lang="en-US" altLang="nl-NL" sz="180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US" altLang="nl-NL" sz="1800">
                <a:solidFill>
                  <a:schemeClr val="tx1"/>
                </a:solidFill>
              </a:rPr>
              <a:t>Evaluation: </a:t>
            </a:r>
            <a:br>
              <a:rPr lang="en-US" altLang="nl-NL" sz="1800">
                <a:solidFill>
                  <a:schemeClr val="tx1"/>
                </a:solidFill>
              </a:rPr>
            </a:br>
            <a:r>
              <a:rPr lang="en-US" altLang="nl-NL" sz="1800">
                <a:solidFill>
                  <a:schemeClr val="tx1"/>
                </a:solidFill>
              </a:rPr>
              <a:t>good results for total cloud cover</a:t>
            </a:r>
          </a:p>
          <a:p>
            <a:pPr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US" altLang="nl-NL" sz="1800">
                <a:solidFill>
                  <a:schemeClr val="tx1"/>
                </a:solidFill>
              </a:rPr>
              <a:t>Many applications require accurate height!?</a:t>
            </a:r>
            <a:endParaRPr lang="nl-NL" altLang="nl-NL" sz="1800">
              <a:solidFill>
                <a:schemeClr val="tx1"/>
              </a:solidFill>
            </a:endParaRPr>
          </a:p>
        </p:txBody>
      </p:sp>
      <p:sp>
        <p:nvSpPr>
          <p:cNvPr id="412685" name="Oval 13"/>
          <p:cNvSpPr>
            <a:spLocks noChangeArrowheads="1"/>
          </p:cNvSpPr>
          <p:nvPr/>
        </p:nvSpPr>
        <p:spPr bwMode="auto">
          <a:xfrm>
            <a:off x="4110038" y="1398588"/>
            <a:ext cx="42862" cy="42862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686" name="Oval 14"/>
          <p:cNvSpPr>
            <a:spLocks noChangeArrowheads="1"/>
          </p:cNvSpPr>
          <p:nvPr/>
        </p:nvSpPr>
        <p:spPr bwMode="auto">
          <a:xfrm>
            <a:off x="8099425" y="1117600"/>
            <a:ext cx="611188" cy="611188"/>
          </a:xfrm>
          <a:prstGeom prst="ellipse">
            <a:avLst/>
          </a:prstGeom>
          <a:solidFill>
            <a:srgbClr val="FF99CC"/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687" name="Line 15"/>
          <p:cNvSpPr>
            <a:spLocks noChangeShapeType="1"/>
          </p:cNvSpPr>
          <p:nvPr/>
        </p:nvSpPr>
        <p:spPr bwMode="auto">
          <a:xfrm>
            <a:off x="6553200" y="1428750"/>
            <a:ext cx="14001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412688" name="Oval 16"/>
          <p:cNvSpPr>
            <a:spLocks noChangeArrowheads="1"/>
          </p:cNvSpPr>
          <p:nvPr/>
        </p:nvSpPr>
        <p:spPr bwMode="auto">
          <a:xfrm>
            <a:off x="6019800" y="1247775"/>
            <a:ext cx="323850" cy="323850"/>
          </a:xfrm>
          <a:prstGeom prst="ellipse">
            <a:avLst/>
          </a:prstGeom>
          <a:solidFill>
            <a:srgbClr val="FF99CC"/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690" name="Line 18"/>
          <p:cNvSpPr>
            <a:spLocks noChangeShapeType="1"/>
          </p:cNvSpPr>
          <p:nvPr/>
        </p:nvSpPr>
        <p:spPr bwMode="auto">
          <a:xfrm>
            <a:off x="4387850" y="1416050"/>
            <a:ext cx="14001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412691" name="Text Box 19"/>
          <p:cNvSpPr txBox="1">
            <a:spLocks noChangeArrowheads="1"/>
          </p:cNvSpPr>
          <p:nvPr/>
        </p:nvSpPr>
        <p:spPr bwMode="auto">
          <a:xfrm>
            <a:off x="3946525" y="5891213"/>
            <a:ext cx="47879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 sz="1800">
                <a:solidFill>
                  <a:schemeClr val="tx1"/>
                </a:solidFill>
              </a:rPr>
              <a:t>zenith angle range </a:t>
            </a:r>
            <a:r>
              <a:rPr lang="en-US" altLang="nl-NL" sz="180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altLang="nl-NL" sz="1800">
              <a:solidFill>
                <a:schemeClr val="tx1"/>
              </a:solidFill>
            </a:endParaRPr>
          </a:p>
        </p:txBody>
      </p:sp>
      <p:sp>
        <p:nvSpPr>
          <p:cNvPr id="412692" name="Text Box 20"/>
          <p:cNvSpPr txBox="1">
            <a:spLocks noChangeArrowheads="1"/>
          </p:cNvSpPr>
          <p:nvPr/>
        </p:nvSpPr>
        <p:spPr bwMode="auto">
          <a:xfrm rot="-5400000">
            <a:off x="1078707" y="3544093"/>
            <a:ext cx="4533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 sz="1800">
                <a:solidFill>
                  <a:schemeClr val="tx1"/>
                </a:solidFill>
              </a:rPr>
              <a:t>percentage cases in okta interval </a:t>
            </a:r>
            <a:r>
              <a:rPr lang="en-US" altLang="nl-NL" sz="180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altLang="nl-NL" sz="1800">
              <a:solidFill>
                <a:schemeClr val="tx1"/>
              </a:solidFill>
            </a:endParaRPr>
          </a:p>
        </p:txBody>
      </p:sp>
      <p:sp>
        <p:nvSpPr>
          <p:cNvPr id="412693" name="Rectangle 21"/>
          <p:cNvSpPr>
            <a:spLocks noChangeArrowheads="1"/>
          </p:cNvSpPr>
          <p:nvPr/>
        </p:nvSpPr>
        <p:spPr bwMode="auto">
          <a:xfrm>
            <a:off x="3997325" y="2352675"/>
            <a:ext cx="227013" cy="14001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694" name="Rectangle 22"/>
          <p:cNvSpPr>
            <a:spLocks noChangeArrowheads="1"/>
          </p:cNvSpPr>
          <p:nvPr/>
        </p:nvSpPr>
        <p:spPr bwMode="auto">
          <a:xfrm>
            <a:off x="8280400" y="2730500"/>
            <a:ext cx="215900" cy="3524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4826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265111"/>
            <a:ext cx="7847038" cy="571504"/>
          </a:xfrm>
        </p:spPr>
        <p:txBody>
          <a:bodyPr>
            <a:normAutofit fontScale="90000"/>
          </a:bodyPr>
          <a:lstStyle/>
          <a:p>
            <a:r>
              <a:rPr lang="en-US" altLang="nl-NL" sz="2200" dirty="0">
                <a:solidFill>
                  <a:srgbClr val="900079"/>
                </a:solidFill>
                <a:ea typeface="+mn-ea"/>
                <a:cs typeface="Arial" charset="0"/>
              </a:rPr>
              <a:t>Ceilometer </a:t>
            </a:r>
            <a:r>
              <a:rPr lang="en-US" altLang="nl-NL" sz="2200" dirty="0" smtClean="0">
                <a:solidFill>
                  <a:srgbClr val="900079"/>
                </a:solidFill>
                <a:ea typeface="+mn-ea"/>
                <a:cs typeface="Arial" charset="0"/>
              </a:rPr>
              <a:t>Acceptance Test</a:t>
            </a:r>
            <a:br>
              <a:rPr lang="en-US" altLang="nl-NL" sz="2200" dirty="0" smtClean="0">
                <a:solidFill>
                  <a:srgbClr val="900079"/>
                </a:solidFill>
                <a:ea typeface="+mn-ea"/>
                <a:cs typeface="Arial" charset="0"/>
              </a:rPr>
            </a:br>
            <a:r>
              <a:rPr lang="en-US" altLang="nl-NL" sz="2200" dirty="0" smtClean="0">
                <a:solidFill>
                  <a:srgbClr val="900079"/>
                </a:solidFill>
                <a:ea typeface="+mn-ea"/>
                <a:cs typeface="Arial" charset="0"/>
              </a:rPr>
              <a:t>at </a:t>
            </a:r>
            <a:r>
              <a:rPr lang="en-US" altLang="nl-NL" sz="2200" dirty="0" err="1">
                <a:solidFill>
                  <a:srgbClr val="900079"/>
                </a:solidFill>
                <a:ea typeface="+mn-ea"/>
                <a:cs typeface="Arial" charset="0"/>
              </a:rPr>
              <a:t>Cabauw</a:t>
            </a:r>
            <a:r>
              <a:rPr lang="en-US" altLang="nl-NL" sz="2200" dirty="0">
                <a:solidFill>
                  <a:srgbClr val="900079"/>
                </a:solidFill>
                <a:ea typeface="+mn-ea"/>
                <a:cs typeface="Arial" charset="0"/>
              </a:rPr>
              <a:t> (CAT)</a:t>
            </a:r>
          </a:p>
        </p:txBody>
      </p:sp>
      <p:pic>
        <p:nvPicPr>
          <p:cNvPr id="12292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550863"/>
            <a:ext cx="4319587" cy="5761037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4897438" y="5984875"/>
            <a:ext cx="11033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rgbClr val="FF6600"/>
                </a:solidFill>
                <a:latin typeface="Verdana" charset="0"/>
                <a:ea typeface="Arial" charset="0"/>
                <a:cs typeface="Arial" charset="0"/>
              </a:rPr>
              <a:t>Cabauw</a:t>
            </a:r>
            <a:r>
              <a:rPr lang="en-US" sz="1200" dirty="0">
                <a:solidFill>
                  <a:srgbClr val="FF6600"/>
                </a:solidFill>
                <a:latin typeface="Verdana" charset="0"/>
                <a:ea typeface="Arial" charset="0"/>
                <a:cs typeface="Arial" charset="0"/>
              </a:rPr>
              <a:t>, NL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46063" y="1084262"/>
            <a:ext cx="461327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52400" indent="-150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>
                <a:solidFill>
                  <a:srgbClr val="000000"/>
                </a:solidFill>
                <a:latin typeface="+mn-lt"/>
              </a:defRPr>
            </a:lvl2pPr>
            <a:lvl3pPr marL="406400" indent="-2524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4"/>
              </a:buBlip>
              <a:defRPr>
                <a:solidFill>
                  <a:srgbClr val="000000"/>
                </a:solidFill>
                <a:latin typeface="+mn-lt"/>
              </a:defRPr>
            </a:lvl3pPr>
            <a:lvl4pPr marL="63341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>
                <a:solidFill>
                  <a:srgbClr val="000000"/>
                </a:solidFill>
                <a:latin typeface="+mn-lt"/>
              </a:defRPr>
            </a:lvl4pPr>
            <a:lvl5pPr marL="811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12684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17256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21828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26400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r>
              <a:rPr lang="en-US" altLang="nl-NL" sz="1800" kern="0" dirty="0" smtClean="0">
                <a:cs typeface="Arial" charset="0"/>
              </a:rPr>
              <a:t>Goals: verify performance at CESAR site and assess impact of transition on operational (AUTO) SYNOP/METAR cloud reporting</a:t>
            </a: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r>
              <a:rPr lang="en-US" altLang="nl-NL" sz="1800" kern="0" dirty="0" smtClean="0">
                <a:cs typeface="Arial" charset="0"/>
              </a:rPr>
              <a:t>Two CHM15k’s at firmware 0.724</a:t>
            </a:r>
          </a:p>
          <a:p>
            <a:pPr lvl="1">
              <a:spcAft>
                <a:spcPct val="20000"/>
              </a:spcAft>
              <a:defRPr/>
            </a:pPr>
            <a:r>
              <a:rPr lang="en-US" altLang="nl-NL" sz="1800" kern="0" dirty="0" smtClean="0">
                <a:cs typeface="Arial" charset="0"/>
              </a:rPr>
              <a:t>28 Sep 2014–18 Jan 2015</a:t>
            </a: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r>
              <a:rPr lang="en-US" altLang="nl-NL" sz="1800" kern="0" dirty="0" smtClean="0">
                <a:cs typeface="Arial" charset="0"/>
              </a:rPr>
              <a:t>Reference systems:</a:t>
            </a: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r>
              <a:rPr lang="en-US" altLang="nl-NL" sz="1600" kern="0" dirty="0" smtClean="0">
                <a:cs typeface="Arial" charset="0"/>
              </a:rPr>
              <a:t>ALS450 UV </a:t>
            </a:r>
            <a:r>
              <a:rPr lang="en-US" altLang="nl-NL" sz="1600" kern="0" dirty="0" err="1" smtClean="0">
                <a:cs typeface="Arial" charset="0"/>
              </a:rPr>
              <a:t>lidar</a:t>
            </a:r>
            <a:r>
              <a:rPr lang="en-US" altLang="nl-NL" sz="1600" kern="0" dirty="0" smtClean="0">
                <a:cs typeface="Arial" charset="0"/>
              </a:rPr>
              <a:t> (355 nm)</a:t>
            </a: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r>
              <a:rPr lang="en-US" altLang="nl-NL" sz="1600" kern="0" dirty="0" smtClean="0">
                <a:cs typeface="Arial" charset="0"/>
              </a:rPr>
              <a:t>CAELI Raman </a:t>
            </a:r>
            <a:r>
              <a:rPr lang="en-US" altLang="nl-NL" sz="1600" kern="0" dirty="0" err="1" smtClean="0">
                <a:cs typeface="Arial" charset="0"/>
              </a:rPr>
              <a:t>lidar</a:t>
            </a:r>
            <a:r>
              <a:rPr lang="en-US" altLang="nl-NL" sz="1600" kern="0" dirty="0" smtClean="0">
                <a:cs typeface="Arial" charset="0"/>
              </a:rPr>
              <a:t> (355-532-1064 nm)</a:t>
            </a: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r>
              <a:rPr lang="en-US" altLang="nl-NL" sz="1600" kern="0" dirty="0" smtClean="0">
                <a:cs typeface="Arial" charset="0"/>
              </a:rPr>
              <a:t>Tower visibility sensors 2-200 m</a:t>
            </a: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r>
              <a:rPr lang="en-US" altLang="nl-NL" sz="1800" kern="0" dirty="0" smtClean="0">
                <a:cs typeface="Arial" charset="0"/>
              </a:rPr>
              <a:t>Optimal use of </a:t>
            </a:r>
            <a:r>
              <a:rPr lang="en-US" altLang="nl-NL" sz="1800" kern="0" dirty="0" err="1" smtClean="0">
                <a:cs typeface="Arial" charset="0"/>
              </a:rPr>
              <a:t>Cabauw</a:t>
            </a:r>
            <a:r>
              <a:rPr lang="en-US" altLang="nl-NL" sz="1800" kern="0" dirty="0" smtClean="0">
                <a:cs typeface="Arial" charset="0"/>
              </a:rPr>
              <a:t> facilities as testbed for new operational sensors</a:t>
            </a: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r>
              <a:rPr lang="en-US" altLang="nl-NL" sz="1800" kern="0" dirty="0" smtClean="0">
                <a:cs typeface="Arial" charset="0"/>
              </a:rPr>
              <a:t/>
            </a:r>
            <a:br>
              <a:rPr lang="en-US" altLang="nl-NL" sz="1800" kern="0" dirty="0" smtClean="0">
                <a:cs typeface="Arial" charset="0"/>
              </a:rPr>
            </a:b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2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2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2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2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200" kern="0" dirty="0" smtClean="0">
              <a:solidFill>
                <a:srgbClr val="4E9625"/>
              </a:solidFill>
              <a:cs typeface="Arial" charset="0"/>
            </a:endParaRPr>
          </a:p>
          <a:p>
            <a:pPr lvl="1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200" kern="0" dirty="0" smtClean="0">
              <a:cs typeface="Arial" charset="0"/>
            </a:endParaRPr>
          </a:p>
        </p:txBody>
      </p:sp>
      <p:pic>
        <p:nvPicPr>
          <p:cNvPr id="12295" name="Afbeelding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0"/>
            <a:ext cx="533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0860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85289"/>
            <a:ext cx="7847038" cy="571504"/>
          </a:xfrm>
          <a:noFill/>
        </p:spPr>
        <p:txBody>
          <a:bodyPr>
            <a:normAutofit/>
          </a:bodyPr>
          <a:lstStyle/>
          <a:p>
            <a:r>
              <a:rPr lang="en-US" altLang="nl-NL" sz="2200" dirty="0">
                <a:solidFill>
                  <a:srgbClr val="900079"/>
                </a:solidFill>
                <a:ea typeface="+mn-ea"/>
                <a:cs typeface="Arial" charset="0"/>
              </a:rPr>
              <a:t>Low clouds</a:t>
            </a:r>
          </a:p>
        </p:txBody>
      </p:sp>
      <p:pic>
        <p:nvPicPr>
          <p:cNvPr id="14340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M:\Documenten\Transfer\Implementatie CHM15k\cab_LD40_1410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0"/>
            <a:ext cx="6450012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308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68275" y="223389"/>
            <a:ext cx="7847038" cy="571504"/>
          </a:xfrm>
          <a:noFill/>
        </p:spPr>
        <p:txBody>
          <a:bodyPr>
            <a:normAutofit/>
          </a:bodyPr>
          <a:lstStyle/>
          <a:p>
            <a:r>
              <a:rPr lang="en-US" altLang="nl-NL" sz="2400" dirty="0">
                <a:solidFill>
                  <a:srgbClr val="900079"/>
                </a:solidFill>
                <a:ea typeface="+mn-ea"/>
                <a:cs typeface="Arial" charset="0"/>
              </a:rPr>
              <a:t>Low clouds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1196975"/>
            <a:ext cx="842486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52400" indent="-150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>
                <a:solidFill>
                  <a:srgbClr val="000000"/>
                </a:solidFill>
                <a:latin typeface="+mn-lt"/>
              </a:defRPr>
            </a:lvl2pPr>
            <a:lvl3pPr marL="406400" indent="-2524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>
                <a:solidFill>
                  <a:srgbClr val="000000"/>
                </a:solidFill>
                <a:latin typeface="+mn-lt"/>
              </a:defRPr>
            </a:lvl3pPr>
            <a:lvl4pPr marL="63341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4"/>
              </a:buBlip>
              <a:defRPr>
                <a:solidFill>
                  <a:srgbClr val="000000"/>
                </a:solidFill>
                <a:latin typeface="+mn-lt"/>
              </a:defRPr>
            </a:lvl4pPr>
            <a:lvl5pPr marL="811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12684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17256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21828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26400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Aft>
                <a:spcPct val="20000"/>
              </a:spcAft>
              <a:defRPr/>
            </a:pPr>
            <a:r>
              <a:rPr lang="en-US" altLang="nl-NL" sz="1800" kern="0" dirty="0" smtClean="0">
                <a:cs typeface="Arial" charset="0"/>
              </a:rPr>
              <a:t>Results for low clouds vs FS sensors (2,10,20,40,80,140,200 m)</a:t>
            </a: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>
              <a:cs typeface="Arial" charset="0"/>
            </a:endParaRPr>
          </a:p>
          <a:p>
            <a:pPr lvl="1">
              <a:spcAft>
                <a:spcPct val="20000"/>
              </a:spcAft>
              <a:buFontTx/>
              <a:buChar char="-"/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nl-NL" sz="1800" kern="0" dirty="0" smtClean="0">
                <a:cs typeface="Arial" charset="0"/>
              </a:rPr>
              <a:t>Main issue: no physical WMO definition for cloud &amp; cloud base!</a:t>
            </a:r>
          </a:p>
          <a:p>
            <a:pPr lvl="1"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nl-NL" sz="1800" kern="0" dirty="0" smtClean="0">
                <a:cs typeface="Arial" charset="0"/>
              </a:rPr>
              <a:t>LD40 </a:t>
            </a:r>
            <a:r>
              <a:rPr lang="en-US" altLang="nl-NL" sz="1800" kern="0" dirty="0">
                <a:cs typeface="Arial" charset="0"/>
              </a:rPr>
              <a:t>vs CHM &lt;</a:t>
            </a:r>
            <a:r>
              <a:rPr lang="el-GR" altLang="nl-NL" sz="1800" kern="0" dirty="0" smtClean="0">
                <a:cs typeface="Arial" charset="0"/>
              </a:rPr>
              <a:t>Δ</a:t>
            </a:r>
            <a:r>
              <a:rPr lang="en-US" altLang="nl-NL" sz="1800" kern="0" dirty="0" smtClean="0">
                <a:cs typeface="Arial" charset="0"/>
              </a:rPr>
              <a:t>h&gt; -35 to -45 m, consistent with </a:t>
            </a:r>
            <a:r>
              <a:rPr lang="en-US" altLang="nl-NL" sz="1800" kern="0" dirty="0" err="1" smtClean="0">
                <a:cs typeface="Arial" charset="0"/>
              </a:rPr>
              <a:t>Martucci</a:t>
            </a:r>
            <a:r>
              <a:rPr lang="en-US" altLang="nl-NL" sz="1800" kern="0" dirty="0" smtClean="0">
                <a:cs typeface="Arial" charset="0"/>
              </a:rPr>
              <a:t> (2010)</a:t>
            </a:r>
          </a:p>
          <a:p>
            <a:pPr lvl="1"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nl-NL" sz="1800" kern="0" dirty="0" smtClean="0">
                <a:cs typeface="Arial" charset="0"/>
              </a:rPr>
              <a:t>Offset caused by different (internal) cloud detection algorithms</a:t>
            </a:r>
          </a:p>
          <a:p>
            <a:pPr lvl="1"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nl-NL" sz="1800" kern="0" dirty="0" smtClean="0">
                <a:cs typeface="Arial" charset="0"/>
              </a:rPr>
              <a:t>CHM15k agrees much better with </a:t>
            </a:r>
            <a:r>
              <a:rPr lang="en-US" altLang="nl-NL" sz="1800" kern="0" dirty="0" err="1" smtClean="0">
                <a:cs typeface="Arial" charset="0"/>
              </a:rPr>
              <a:t>TowerVis</a:t>
            </a:r>
            <a:r>
              <a:rPr lang="en-US" altLang="nl-NL" sz="1800" kern="0" dirty="0" smtClean="0">
                <a:cs typeface="Arial" charset="0"/>
              </a:rPr>
              <a:t> retrieved “cloud base”</a:t>
            </a: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2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2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2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2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200" kern="0" dirty="0" smtClean="0">
              <a:solidFill>
                <a:schemeClr val="hlink"/>
              </a:solidFill>
              <a:cs typeface="Arial" charset="0"/>
            </a:endParaRPr>
          </a:p>
          <a:p>
            <a:pPr lvl="1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200" kern="0" dirty="0" smtClean="0">
              <a:cs typeface="Arial" charset="0"/>
            </a:endParaRPr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2171700" y="1887538"/>
            <a:ext cx="218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6600"/>
                </a:solidFill>
                <a:latin typeface="Verdana" charset="0"/>
                <a:ea typeface="Arial" charset="0"/>
                <a:cs typeface="Arial" charset="0"/>
              </a:rPr>
              <a:t>“30 m level” </a:t>
            </a:r>
          </a:p>
          <a:p>
            <a:pPr algn="r">
              <a:defRPr/>
            </a:pPr>
            <a:r>
              <a:rPr lang="en-US" sz="1200" dirty="0">
                <a:solidFill>
                  <a:srgbClr val="FF6600"/>
                </a:solidFill>
                <a:latin typeface="Verdana" charset="0"/>
                <a:ea typeface="Arial" charset="0"/>
                <a:cs typeface="Arial" charset="0"/>
              </a:rPr>
              <a:t>(100 </a:t>
            </a:r>
            <a:r>
              <a:rPr lang="en-US" sz="1200" dirty="0" err="1">
                <a:solidFill>
                  <a:srgbClr val="FF6600"/>
                </a:solidFill>
                <a:latin typeface="Verdana" charset="0"/>
                <a:ea typeface="Arial" charset="0"/>
                <a:cs typeface="Arial" charset="0"/>
              </a:rPr>
              <a:t>ft</a:t>
            </a:r>
            <a:r>
              <a:rPr lang="en-US" sz="1200" dirty="0">
                <a:solidFill>
                  <a:srgbClr val="FF6600"/>
                </a:solidFill>
                <a:latin typeface="Verdana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5810250" y="1887538"/>
            <a:ext cx="218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6600"/>
                </a:solidFill>
                <a:latin typeface="Verdana" charset="0"/>
                <a:ea typeface="Arial" charset="0"/>
                <a:cs typeface="Arial" charset="0"/>
              </a:rPr>
              <a:t>“110 m level” </a:t>
            </a:r>
          </a:p>
          <a:p>
            <a:pPr algn="r">
              <a:defRPr/>
            </a:pPr>
            <a:r>
              <a:rPr lang="en-US" sz="1200" dirty="0">
                <a:solidFill>
                  <a:srgbClr val="FF6600"/>
                </a:solidFill>
                <a:latin typeface="Verdana" charset="0"/>
                <a:ea typeface="Arial" charset="0"/>
                <a:cs typeface="Arial" charset="0"/>
              </a:rPr>
              <a:t>(360 </a:t>
            </a:r>
            <a:r>
              <a:rPr lang="en-US" sz="1200" dirty="0" err="1">
                <a:solidFill>
                  <a:srgbClr val="FF6600"/>
                </a:solidFill>
                <a:latin typeface="Verdana" charset="0"/>
                <a:ea typeface="Arial" charset="0"/>
                <a:cs typeface="Arial" charset="0"/>
              </a:rPr>
              <a:t>ft</a:t>
            </a:r>
            <a:r>
              <a:rPr lang="en-US" sz="1200" dirty="0">
                <a:solidFill>
                  <a:srgbClr val="FF6600"/>
                </a:solidFill>
                <a:latin typeface="Verdana" charset="0"/>
                <a:ea typeface="Arial" charset="0"/>
                <a:cs typeface="Arial" charset="0"/>
              </a:rPr>
              <a:t>)</a:t>
            </a:r>
          </a:p>
        </p:txBody>
      </p:sp>
      <p:grpSp>
        <p:nvGrpSpPr>
          <p:cNvPr id="2" name="Groep 1"/>
          <p:cNvGrpSpPr>
            <a:grpSpLocks/>
          </p:cNvGrpSpPr>
          <p:nvPr/>
        </p:nvGrpSpPr>
        <p:grpSpPr bwMode="auto">
          <a:xfrm>
            <a:off x="2266950" y="2420938"/>
            <a:ext cx="5905500" cy="1222375"/>
            <a:chOff x="2195736" y="2493299"/>
            <a:chExt cx="5904656" cy="1223733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195736" y="2493299"/>
              <a:ext cx="1707906" cy="1187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52400" indent="-1508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+mn-lt"/>
                </a:defRPr>
              </a:lvl2pPr>
              <a:lvl3pPr marL="406400" indent="-2524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3"/>
                </a:buBlip>
                <a:defRPr>
                  <a:solidFill>
                    <a:srgbClr val="000000"/>
                  </a:solidFill>
                  <a:latin typeface="+mn-lt"/>
                </a:defRPr>
              </a:lvl3pPr>
              <a:lvl4pPr marL="633413" indent="-22542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>
                  <a:solidFill>
                    <a:srgbClr val="000000"/>
                  </a:solidFill>
                  <a:latin typeface="+mn-lt"/>
                </a:defRPr>
              </a:lvl4pPr>
              <a:lvl5pPr marL="811213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+mn-lt"/>
                </a:defRPr>
              </a:lvl5pPr>
              <a:lvl6pPr marL="1268413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1725613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2182813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2640013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587" lvl="1" indent="0">
                <a:spcAft>
                  <a:spcPct val="20000"/>
                </a:spcAft>
                <a:buFont typeface="Arial" charset="0"/>
                <a:buNone/>
                <a:defRPr/>
              </a:pPr>
              <a:r>
                <a:rPr lang="en-US" altLang="nl-NL" sz="1100" kern="0" dirty="0" smtClean="0">
                  <a:solidFill>
                    <a:srgbClr val="0000FF"/>
                  </a:solidFill>
                  <a:cs typeface="Arial" charset="0"/>
                </a:rPr>
                <a:t>Percentage Correct</a:t>
              </a:r>
            </a:p>
            <a:p>
              <a:pPr marL="1587" lvl="1" indent="0">
                <a:spcAft>
                  <a:spcPct val="20000"/>
                </a:spcAft>
                <a:buFont typeface="Arial" charset="0"/>
                <a:buNone/>
                <a:defRPr/>
              </a:pPr>
              <a:r>
                <a:rPr lang="en-US" altLang="nl-NL" sz="1100" kern="0" dirty="0" smtClean="0">
                  <a:solidFill>
                    <a:srgbClr val="0000FF"/>
                  </a:solidFill>
                  <a:cs typeface="Arial" charset="0"/>
                </a:rPr>
                <a:t>CHM1 46%</a:t>
              </a:r>
            </a:p>
            <a:p>
              <a:pPr marL="1587" lvl="1" indent="0">
                <a:spcAft>
                  <a:spcPct val="20000"/>
                </a:spcAft>
                <a:buFont typeface="Arial" charset="0"/>
                <a:buNone/>
                <a:defRPr/>
              </a:pPr>
              <a:r>
                <a:rPr lang="en-US" altLang="nl-NL" sz="1100" kern="0" dirty="0" smtClean="0">
                  <a:solidFill>
                    <a:srgbClr val="0000FF"/>
                  </a:solidFill>
                  <a:cs typeface="Arial" charset="0"/>
                </a:rPr>
                <a:t>CHM2 45%</a:t>
              </a:r>
            </a:p>
            <a:p>
              <a:pPr marL="1587" lvl="1" indent="0">
                <a:spcAft>
                  <a:spcPct val="20000"/>
                </a:spcAft>
                <a:buFont typeface="Arial" charset="0"/>
                <a:buNone/>
                <a:defRPr/>
              </a:pPr>
              <a:r>
                <a:rPr lang="en-US" altLang="nl-NL" sz="1100" kern="0" dirty="0" smtClean="0">
                  <a:solidFill>
                    <a:srgbClr val="0000FF"/>
                  </a:solidFill>
                  <a:cs typeface="Arial" charset="0"/>
                </a:rPr>
                <a:t>LD40 &lt;1%</a:t>
              </a:r>
            </a:p>
            <a:p>
              <a:pPr marL="1587" lvl="1" indent="0" algn="ctr">
                <a:spcAft>
                  <a:spcPct val="20000"/>
                </a:spcAft>
                <a:buFont typeface="Arial" charset="0"/>
                <a:buNone/>
                <a:defRPr/>
              </a:pPr>
              <a:endParaRPr lang="en-US" altLang="nl-NL" sz="1100" kern="0" dirty="0" smtClean="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6392486" y="2529852"/>
              <a:ext cx="1707906" cy="118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52400" indent="-1508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+mn-lt"/>
                </a:defRPr>
              </a:lvl2pPr>
              <a:lvl3pPr marL="406400" indent="-2524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3"/>
                </a:buBlip>
                <a:defRPr>
                  <a:solidFill>
                    <a:srgbClr val="000000"/>
                  </a:solidFill>
                  <a:latin typeface="+mn-lt"/>
                </a:defRPr>
              </a:lvl3pPr>
              <a:lvl4pPr marL="633413" indent="-22542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>
                  <a:solidFill>
                    <a:srgbClr val="000000"/>
                  </a:solidFill>
                  <a:latin typeface="+mn-lt"/>
                </a:defRPr>
              </a:lvl4pPr>
              <a:lvl5pPr marL="811213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+mn-lt"/>
                </a:defRPr>
              </a:lvl5pPr>
              <a:lvl6pPr marL="1268413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1725613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2182813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2640013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587" lvl="1" indent="0">
                <a:spcAft>
                  <a:spcPct val="20000"/>
                </a:spcAft>
                <a:buFont typeface="Arial" charset="0"/>
                <a:buNone/>
                <a:defRPr/>
              </a:pPr>
              <a:r>
                <a:rPr lang="en-US" altLang="nl-NL" sz="1100" kern="0" dirty="0" smtClean="0">
                  <a:solidFill>
                    <a:srgbClr val="0000FF"/>
                  </a:solidFill>
                  <a:cs typeface="Arial" charset="0"/>
                </a:rPr>
                <a:t>Percentage Correct</a:t>
              </a:r>
            </a:p>
            <a:p>
              <a:pPr marL="1587" lvl="1" indent="0">
                <a:spcAft>
                  <a:spcPct val="20000"/>
                </a:spcAft>
                <a:buFont typeface="Arial" charset="0"/>
                <a:buNone/>
                <a:defRPr/>
              </a:pPr>
              <a:r>
                <a:rPr lang="en-US" altLang="nl-NL" sz="1100" kern="0" dirty="0" smtClean="0">
                  <a:solidFill>
                    <a:srgbClr val="0000FF"/>
                  </a:solidFill>
                  <a:cs typeface="Arial" charset="0"/>
                </a:rPr>
                <a:t>CHM1 84%</a:t>
              </a:r>
            </a:p>
            <a:p>
              <a:pPr marL="1587" lvl="1" indent="0">
                <a:spcAft>
                  <a:spcPct val="20000"/>
                </a:spcAft>
                <a:buFont typeface="Arial" charset="0"/>
                <a:buNone/>
                <a:defRPr/>
              </a:pPr>
              <a:r>
                <a:rPr lang="en-US" altLang="nl-NL" sz="1100" kern="0" dirty="0" smtClean="0">
                  <a:solidFill>
                    <a:srgbClr val="0000FF"/>
                  </a:solidFill>
                  <a:cs typeface="Arial" charset="0"/>
                </a:rPr>
                <a:t>CHM2 82%</a:t>
              </a:r>
            </a:p>
            <a:p>
              <a:pPr marL="1587" lvl="1" indent="0">
                <a:spcAft>
                  <a:spcPct val="20000"/>
                </a:spcAft>
                <a:buFont typeface="Arial" charset="0"/>
                <a:buNone/>
                <a:defRPr/>
              </a:pPr>
              <a:r>
                <a:rPr lang="en-US" altLang="nl-NL" sz="1100" kern="0" dirty="0" smtClean="0">
                  <a:solidFill>
                    <a:srgbClr val="0000FF"/>
                  </a:solidFill>
                  <a:cs typeface="Arial" charset="0"/>
                </a:rPr>
                <a:t>LD40 20%</a:t>
              </a:r>
            </a:p>
            <a:p>
              <a:pPr marL="1587" lvl="1" indent="0" algn="ctr">
                <a:spcAft>
                  <a:spcPct val="20000"/>
                </a:spcAft>
                <a:buFont typeface="Arial" charset="0"/>
                <a:buNone/>
                <a:defRPr/>
              </a:pPr>
              <a:endParaRPr lang="en-US" altLang="nl-NL" sz="1100" kern="0" dirty="0" smtClean="0">
                <a:solidFill>
                  <a:srgbClr val="0000FF"/>
                </a:solidFill>
                <a:cs typeface="Arial" charset="0"/>
              </a:endParaRPr>
            </a:p>
          </p:txBody>
        </p:sp>
      </p:grpSp>
      <p:pic>
        <p:nvPicPr>
          <p:cNvPr id="15368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58913"/>
            <a:ext cx="3629025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Afbeelding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484313"/>
            <a:ext cx="357822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07862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6063" y="319088"/>
            <a:ext cx="8061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nl-NL" kern="0" dirty="0" smtClean="0"/>
              <a:t>Precipitation</a:t>
            </a:r>
          </a:p>
        </p:txBody>
      </p:sp>
      <p:pic>
        <p:nvPicPr>
          <p:cNvPr id="16388" name="Picture 7" descr="M:\Work.CAT\chm\20141011_chm_all_zoo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081088"/>
            <a:ext cx="9147175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850" y="5949950"/>
            <a:ext cx="8689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52400" indent="-150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>
                <a:solidFill>
                  <a:srgbClr val="000000"/>
                </a:solidFill>
                <a:latin typeface="+mn-lt"/>
              </a:defRPr>
            </a:lvl2pPr>
            <a:lvl3pPr marL="406400" indent="-2524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4"/>
              </a:buBlip>
              <a:defRPr>
                <a:solidFill>
                  <a:srgbClr val="000000"/>
                </a:solidFill>
                <a:latin typeface="+mn-lt"/>
              </a:defRPr>
            </a:lvl3pPr>
            <a:lvl4pPr marL="63341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defRPr>
                <a:solidFill>
                  <a:srgbClr val="000000"/>
                </a:solidFill>
                <a:latin typeface="+mn-lt"/>
              </a:defRPr>
            </a:lvl4pPr>
            <a:lvl5pPr marL="811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12684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17256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21828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26400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Aft>
                <a:spcPct val="20000"/>
              </a:spcAft>
              <a:defRPr/>
            </a:pPr>
            <a:r>
              <a:rPr lang="en-US" altLang="nl-NL" sz="1800" kern="0" dirty="0" smtClean="0">
                <a:cs typeface="Arial" charset="0"/>
              </a:rPr>
              <a:t>Faulty cloud base in precipitation -&gt; firmware updated (2014-12-03)</a:t>
            </a: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2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2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2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2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200" kern="0" dirty="0" smtClean="0">
              <a:solidFill>
                <a:schemeClr val="hlink"/>
              </a:solidFill>
              <a:cs typeface="Arial" charset="0"/>
            </a:endParaRPr>
          </a:p>
          <a:p>
            <a:pPr lvl="1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200" kern="0" dirty="0" smtClean="0">
              <a:cs typeface="Arial" charset="0"/>
            </a:endParaRPr>
          </a:p>
        </p:txBody>
      </p:sp>
      <p:pic>
        <p:nvPicPr>
          <p:cNvPr id="15366" name="Picture 6" descr="M:\Documenten\Transfer\Implementatie CHM15k\cab_LD40_14101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34063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5092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6063" y="319088"/>
            <a:ext cx="8061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90007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nl-NL" kern="0" dirty="0" smtClean="0"/>
              <a:t>Detection in precipitation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850" y="4941888"/>
            <a:ext cx="86899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52400" indent="-150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>
                <a:solidFill>
                  <a:srgbClr val="000000"/>
                </a:solidFill>
                <a:latin typeface="+mn-lt"/>
              </a:defRPr>
            </a:lvl2pPr>
            <a:lvl3pPr marL="406400" indent="-2524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>
                <a:solidFill>
                  <a:srgbClr val="000000"/>
                </a:solidFill>
                <a:latin typeface="+mn-lt"/>
              </a:defRPr>
            </a:lvl3pPr>
            <a:lvl4pPr marL="63341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4"/>
              </a:buBlip>
              <a:defRPr>
                <a:solidFill>
                  <a:srgbClr val="000000"/>
                </a:solidFill>
                <a:latin typeface="+mn-lt"/>
              </a:defRPr>
            </a:lvl4pPr>
            <a:lvl5pPr marL="811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12684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17256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21828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26400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Aft>
                <a:spcPct val="20000"/>
              </a:spcAft>
              <a:defRPr/>
            </a:pPr>
            <a:r>
              <a:rPr lang="en-US" altLang="nl-NL" sz="1800" kern="0" dirty="0" smtClean="0">
                <a:cs typeface="Arial" charset="0"/>
              </a:rPr>
              <a:t>ZV output currently used in </a:t>
            </a:r>
            <a:r>
              <a:rPr lang="en-US" altLang="nl-NL" sz="1800" kern="0" dirty="0" err="1" smtClean="0">
                <a:cs typeface="Arial" charset="0"/>
              </a:rPr>
              <a:t>MetNet</a:t>
            </a:r>
            <a:r>
              <a:rPr lang="en-US" altLang="nl-NL" sz="1800" kern="0" dirty="0" smtClean="0">
                <a:cs typeface="Arial" charset="0"/>
              </a:rPr>
              <a:t> to overcome “gaps” in cloud </a:t>
            </a:r>
            <a:r>
              <a:rPr lang="en-US" altLang="nl-NL" sz="1800" kern="0" dirty="0" smtClean="0">
                <a:cs typeface="Arial" charset="0"/>
              </a:rPr>
              <a:t>base by LD40</a:t>
            </a: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r>
              <a:rPr lang="en-US" altLang="nl-NL" sz="1800" kern="0" dirty="0" smtClean="0">
                <a:cs typeface="Arial" charset="0"/>
              </a:rPr>
              <a:t>For all precipitation events [N=18376 ~ 306h (12% of time)]: 0.3% not detected vs 7% for LD40, worse for higher precipitation intensities</a:t>
            </a:r>
          </a:p>
          <a:p>
            <a:pPr lvl="1">
              <a:spcAft>
                <a:spcPct val="20000"/>
              </a:spcAft>
              <a:defRPr/>
            </a:pPr>
            <a:r>
              <a:rPr lang="en-US" altLang="nl-NL" sz="1800" kern="0" dirty="0" smtClean="0">
                <a:cs typeface="Arial" charset="0"/>
              </a:rPr>
              <a:t>Solid precipitation?</a:t>
            </a: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2200" spc="-60" dirty="0">
              <a:solidFill>
                <a:srgbClr val="900079"/>
              </a:solidFill>
              <a:latin typeface="Verdana" pitchFamily="34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8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8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2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2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defRPr/>
            </a:pPr>
            <a:endParaRPr lang="en-US" altLang="nl-NL" sz="1200" kern="0" dirty="0" smtClean="0">
              <a:cs typeface="Arial" charset="0"/>
            </a:endParaRPr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200" kern="0" dirty="0" smtClean="0">
              <a:cs typeface="Arial" charset="0"/>
            </a:endParaRPr>
          </a:p>
          <a:p>
            <a:pPr lvl="1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200" kern="0" dirty="0" smtClean="0">
              <a:solidFill>
                <a:schemeClr val="hlink"/>
              </a:solidFill>
              <a:cs typeface="Arial" charset="0"/>
            </a:endParaRPr>
          </a:p>
          <a:p>
            <a:pPr lvl="1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200" kern="0" dirty="0" smtClean="0">
              <a:cs typeface="Arial" charset="0"/>
            </a:endParaRPr>
          </a:p>
        </p:txBody>
      </p:sp>
      <p:pic>
        <p:nvPicPr>
          <p:cNvPr id="17413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862013"/>
            <a:ext cx="58007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7660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242439"/>
            <a:ext cx="7847038" cy="571504"/>
          </a:xfrm>
          <a:noFill/>
        </p:spPr>
        <p:txBody>
          <a:bodyPr>
            <a:normAutofit/>
          </a:bodyPr>
          <a:lstStyle/>
          <a:p>
            <a:r>
              <a:rPr lang="en-US" altLang="nl-NL" dirty="0">
                <a:solidFill>
                  <a:srgbClr val="900079"/>
                </a:solidFill>
                <a:ea typeface="+mj-ea"/>
                <a:cs typeface="+mj-cs"/>
              </a:rPr>
              <a:t>Conclusions/Outlook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sz="1700" dirty="0" smtClean="0"/>
          </a:p>
          <a:p>
            <a:pPr marL="1587" lvl="1" indent="0">
              <a:spcAft>
                <a:spcPct val="20000"/>
              </a:spcAft>
              <a:buFont typeface="Arial" charset="0"/>
              <a:buNone/>
              <a:defRPr/>
            </a:pPr>
            <a:endParaRPr lang="en-US" altLang="nl-NL" dirty="0" smtClean="0"/>
          </a:p>
          <a:p>
            <a:pPr lvl="1">
              <a:spcAft>
                <a:spcPct val="20000"/>
              </a:spcAft>
              <a:buFont typeface="Arial" charset="0"/>
              <a:buBlip>
                <a:blip r:embed="rId2"/>
              </a:buBlip>
              <a:defRPr/>
            </a:pPr>
            <a:endParaRPr lang="en-US" altLang="nl-NL" dirty="0" smtClean="0"/>
          </a:p>
          <a:p>
            <a:pPr lvl="1">
              <a:spcAft>
                <a:spcPct val="20000"/>
              </a:spcAft>
              <a:buFont typeface="Arial" charset="0"/>
              <a:buBlip>
                <a:blip r:embed="rId2"/>
              </a:buBlip>
              <a:defRPr/>
            </a:pPr>
            <a:endParaRPr lang="en-US" altLang="nl-NL" dirty="0" smtClean="0"/>
          </a:p>
          <a:p>
            <a:pPr lvl="1">
              <a:spcAft>
                <a:spcPct val="20000"/>
              </a:spcAft>
              <a:buFont typeface="Arial" charset="0"/>
              <a:buBlip>
                <a:blip r:embed="rId2"/>
              </a:buBlip>
              <a:defRPr/>
            </a:pPr>
            <a:endParaRPr lang="en-US" altLang="nl-NL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6413" y="1062038"/>
            <a:ext cx="79533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52400" indent="-150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>
                <a:solidFill>
                  <a:srgbClr val="000000"/>
                </a:solidFill>
                <a:latin typeface="+mn-lt"/>
              </a:defRPr>
            </a:lvl2pPr>
            <a:lvl3pPr marL="406400" indent="-2524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defRPr>
                <a:solidFill>
                  <a:srgbClr val="000000"/>
                </a:solidFill>
                <a:latin typeface="+mn-lt"/>
              </a:defRPr>
            </a:lvl3pPr>
            <a:lvl4pPr marL="633413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4"/>
              </a:buBlip>
              <a:defRPr>
                <a:solidFill>
                  <a:srgbClr val="000000"/>
                </a:solidFill>
                <a:latin typeface="+mn-lt"/>
              </a:defRPr>
            </a:lvl4pPr>
            <a:lvl5pPr marL="811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12684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17256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21828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26400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4488" lvl="1" indent="-342900">
              <a:buFontTx/>
              <a:buNone/>
              <a:defRPr/>
            </a:pPr>
            <a:r>
              <a:rPr lang="en-US" altLang="nl-NL" sz="1800" b="1" kern="0" dirty="0" smtClean="0">
                <a:cs typeface="Arial" charset="0"/>
              </a:rPr>
              <a:t>Conclusions from CAT</a:t>
            </a:r>
          </a:p>
          <a:p>
            <a:pPr marL="344488" lvl="1" indent="-342900">
              <a:buFontTx/>
              <a:buChar char="•"/>
              <a:defRPr/>
            </a:pPr>
            <a:r>
              <a:rPr lang="en-US" altLang="nl-NL" sz="1800" kern="0" dirty="0" err="1" smtClean="0">
                <a:cs typeface="Arial" charset="0"/>
              </a:rPr>
              <a:t>Lufft</a:t>
            </a:r>
            <a:r>
              <a:rPr lang="en-US" altLang="nl-NL" sz="1800" kern="0" dirty="0" smtClean="0">
                <a:cs typeface="Arial" charset="0"/>
              </a:rPr>
              <a:t> CHM15k fulfills KNMI requirements</a:t>
            </a:r>
          </a:p>
          <a:p>
            <a:pPr marL="598488" lvl="2" indent="-342900">
              <a:buFont typeface="Wingdings" panose="05000000000000000000" pitchFamily="2" charset="2"/>
              <a:buChar char="ü"/>
              <a:defRPr/>
            </a:pPr>
            <a:r>
              <a:rPr lang="en-US" altLang="nl-NL" sz="1800" kern="0" dirty="0" smtClean="0">
                <a:cs typeface="Arial" charset="0"/>
              </a:rPr>
              <a:t>Much better sensitivity for </a:t>
            </a:r>
            <a:r>
              <a:rPr lang="en-US" altLang="nl-NL" sz="1800" kern="0" dirty="0" smtClean="0">
                <a:cs typeface="Arial" charset="0"/>
              </a:rPr>
              <a:t>middle/high </a:t>
            </a:r>
            <a:r>
              <a:rPr lang="en-US" altLang="nl-NL" sz="1800" kern="0" dirty="0" smtClean="0">
                <a:cs typeface="Arial" charset="0"/>
              </a:rPr>
              <a:t>level clouds</a:t>
            </a:r>
          </a:p>
          <a:p>
            <a:pPr marL="598488" lvl="2" indent="-342900">
              <a:buFont typeface="Wingdings" panose="05000000000000000000" pitchFamily="2" charset="2"/>
              <a:buChar char="ü"/>
              <a:defRPr/>
            </a:pPr>
            <a:r>
              <a:rPr lang="en-US" altLang="nl-NL" sz="1800" kern="0" dirty="0">
                <a:cs typeface="Arial" charset="0"/>
              </a:rPr>
              <a:t>Improved consistency between </a:t>
            </a:r>
            <a:r>
              <a:rPr lang="en-US" altLang="nl-NL" sz="1800" kern="0" dirty="0" smtClean="0">
                <a:cs typeface="Arial" charset="0"/>
              </a:rPr>
              <a:t>instruments</a:t>
            </a:r>
          </a:p>
          <a:p>
            <a:pPr marL="598488" lvl="2" indent="-342900">
              <a:buFont typeface="Wingdings" panose="05000000000000000000" pitchFamily="2" charset="2"/>
              <a:buChar char="ü"/>
              <a:defRPr/>
            </a:pPr>
            <a:r>
              <a:rPr lang="en-US" altLang="nl-NL" sz="1800" kern="0" dirty="0" smtClean="0">
                <a:cs typeface="Arial" charset="0"/>
              </a:rPr>
              <a:t>For 113 days &lt;</a:t>
            </a:r>
            <a:r>
              <a:rPr lang="el-GR" altLang="nl-NL" sz="1800" kern="0" dirty="0" smtClean="0">
                <a:cs typeface="Arial" charset="0"/>
              </a:rPr>
              <a:t>Δ</a:t>
            </a:r>
            <a:r>
              <a:rPr lang="en-US" altLang="nl-NL" sz="1800" kern="0" dirty="0" smtClean="0">
                <a:cs typeface="Arial" charset="0"/>
              </a:rPr>
              <a:t>n&gt; </a:t>
            </a:r>
            <a:r>
              <a:rPr lang="en-US" altLang="nl-NL" sz="1800" kern="0" dirty="0" smtClean="0">
                <a:cs typeface="Arial" charset="0"/>
              </a:rPr>
              <a:t>= +10%, but </a:t>
            </a:r>
            <a:r>
              <a:rPr lang="en-US" altLang="nl-NL" sz="1800" kern="0" dirty="0">
                <a:cs typeface="Arial" charset="0"/>
              </a:rPr>
              <a:t>&lt;</a:t>
            </a:r>
            <a:r>
              <a:rPr lang="el-GR" altLang="nl-NL" sz="1800" kern="0" dirty="0">
                <a:cs typeface="Arial" charset="0"/>
              </a:rPr>
              <a:t>Δ</a:t>
            </a:r>
            <a:r>
              <a:rPr lang="en-US" altLang="nl-NL" sz="1800" kern="0" dirty="0" err="1" smtClean="0">
                <a:cs typeface="Arial" charset="0"/>
              </a:rPr>
              <a:t>n_low</a:t>
            </a:r>
            <a:r>
              <a:rPr lang="en-US" altLang="nl-NL" sz="1800" kern="0" dirty="0" smtClean="0"/>
              <a:t>/middle</a:t>
            </a:r>
            <a:r>
              <a:rPr lang="en-US" altLang="nl-NL" sz="1800" kern="0" dirty="0" smtClean="0">
                <a:cs typeface="Arial" charset="0"/>
              </a:rPr>
              <a:t>&gt; </a:t>
            </a:r>
            <a:r>
              <a:rPr lang="en-US" altLang="nl-NL" sz="1800" kern="0" dirty="0">
                <a:cs typeface="Arial" charset="0"/>
              </a:rPr>
              <a:t>= </a:t>
            </a:r>
            <a:r>
              <a:rPr lang="en-US" altLang="nl-NL" sz="1800" kern="0" dirty="0" smtClean="0">
                <a:cs typeface="Arial" charset="0"/>
              </a:rPr>
              <a:t>+2%</a:t>
            </a:r>
          </a:p>
          <a:p>
            <a:pPr marL="598488" lvl="2" indent="-342900">
              <a:buFont typeface="Wingdings" panose="05000000000000000000" pitchFamily="2" charset="2"/>
              <a:buChar char="ü"/>
              <a:defRPr/>
            </a:pPr>
            <a:r>
              <a:rPr lang="en-US" altLang="nl-NL" sz="1800" kern="0" dirty="0" smtClean="0">
                <a:solidFill>
                  <a:srgbClr val="0000FF"/>
                </a:solidFill>
                <a:cs typeface="Arial" charset="0"/>
              </a:rPr>
              <a:t>Offset in cloud height on average 35-45 m (115-150 </a:t>
            </a:r>
            <a:r>
              <a:rPr lang="en-US" altLang="nl-NL" sz="1800" kern="0" dirty="0" err="1" smtClean="0">
                <a:solidFill>
                  <a:srgbClr val="0000FF"/>
                </a:solidFill>
                <a:cs typeface="Arial" charset="0"/>
              </a:rPr>
              <a:t>ft</a:t>
            </a:r>
            <a:r>
              <a:rPr lang="en-US" altLang="nl-NL" sz="1800" kern="0" dirty="0">
                <a:solidFill>
                  <a:srgbClr val="0000FF"/>
                </a:solidFill>
                <a:cs typeface="Arial" charset="0"/>
              </a:rPr>
              <a:t>)</a:t>
            </a:r>
            <a:endParaRPr lang="en-US" altLang="nl-NL" sz="1800" kern="0" dirty="0" smtClean="0">
              <a:solidFill>
                <a:srgbClr val="0000FF"/>
              </a:solidFill>
              <a:cs typeface="Arial" charset="0"/>
            </a:endParaRPr>
          </a:p>
          <a:p>
            <a:pPr marL="598488" lvl="2" indent="-342900">
              <a:buFont typeface="Wingdings" panose="05000000000000000000" pitchFamily="2" charset="2"/>
              <a:buChar char="ü"/>
              <a:defRPr/>
            </a:pPr>
            <a:r>
              <a:rPr lang="en-US" altLang="nl-NL" sz="1800" kern="0" dirty="0" smtClean="0">
                <a:solidFill>
                  <a:srgbClr val="0000FF"/>
                </a:solidFill>
                <a:cs typeface="Arial" charset="0"/>
              </a:rPr>
              <a:t>Large impact expected on AUTO METAR cloud reporting: lower ceilings (-1 class 25%/-2 classes 5%)</a:t>
            </a:r>
          </a:p>
          <a:p>
            <a:pPr marL="598488" lvl="2" indent="-342900">
              <a:buFont typeface="Wingdings" panose="05000000000000000000" pitchFamily="2" charset="2"/>
              <a:buChar char="ü"/>
              <a:defRPr/>
            </a:pPr>
            <a:r>
              <a:rPr lang="en-US" altLang="nl-NL" sz="1800" kern="0" dirty="0" smtClean="0">
                <a:cs typeface="Arial" charset="0"/>
              </a:rPr>
              <a:t>Ignore </a:t>
            </a:r>
            <a:r>
              <a:rPr lang="en-US" altLang="nl-NL" sz="1800" kern="0" dirty="0" smtClean="0">
                <a:cs typeface="Arial" charset="0"/>
              </a:rPr>
              <a:t>ZV (</a:t>
            </a:r>
            <a:r>
              <a:rPr lang="en-US" altLang="nl-NL" sz="1800" kern="0" dirty="0" smtClean="0">
                <a:cs typeface="Arial" charset="0"/>
              </a:rPr>
              <a:t>VOR) as cloud </a:t>
            </a:r>
            <a:r>
              <a:rPr lang="en-US" altLang="nl-NL" sz="1800" kern="0" dirty="0" smtClean="0">
                <a:cs typeface="Arial" charset="0"/>
              </a:rPr>
              <a:t>base</a:t>
            </a:r>
          </a:p>
          <a:p>
            <a:pPr marL="1588" lvl="1" indent="0">
              <a:buFont typeface="Arial" charset="0"/>
              <a:buNone/>
              <a:defRPr/>
            </a:pPr>
            <a:r>
              <a:rPr lang="en-US" altLang="nl-NL" sz="1800" b="1" kern="0" dirty="0" smtClean="0">
                <a:cs typeface="Arial" charset="0"/>
              </a:rPr>
              <a:t>Next </a:t>
            </a:r>
            <a:r>
              <a:rPr lang="en-US" altLang="nl-NL" sz="1800" b="1" kern="0" dirty="0" smtClean="0">
                <a:cs typeface="Arial" charset="0"/>
              </a:rPr>
              <a:t>steps</a:t>
            </a:r>
          </a:p>
          <a:p>
            <a:pPr marL="287338" lvl="1" indent="-285750">
              <a:buFont typeface="Arial" panose="020B0604020202020204" pitchFamily="34" charset="0"/>
              <a:buChar char="•"/>
              <a:defRPr/>
            </a:pPr>
            <a:r>
              <a:rPr lang="en-US" altLang="nl-NL" sz="1800" kern="0" dirty="0" smtClean="0">
                <a:cs typeface="Arial" charset="0"/>
              </a:rPr>
              <a:t>Evaluation of CHM15k data at Schiphol 06 by </a:t>
            </a:r>
            <a:r>
              <a:rPr lang="en-US" altLang="nl-NL" sz="1800" kern="0" dirty="0" smtClean="0">
                <a:cs typeface="Arial" charset="0"/>
              </a:rPr>
              <a:t>observer</a:t>
            </a:r>
          </a:p>
          <a:p>
            <a:pPr marL="287338" lvl="1" indent="-285750">
              <a:buFont typeface="Arial" panose="020B0604020202020204" pitchFamily="34" charset="0"/>
              <a:buChar char="•"/>
              <a:defRPr/>
            </a:pPr>
            <a:r>
              <a:rPr lang="en-US" altLang="nl-NL" sz="1800" kern="0" dirty="0" smtClean="0"/>
              <a:t>Determination of overlap of each </a:t>
            </a:r>
            <a:r>
              <a:rPr lang="en-US" altLang="nl-NL" sz="1800" kern="0" smtClean="0"/>
              <a:t>sensor individually (May 2016)</a:t>
            </a:r>
            <a:endParaRPr lang="en-US" altLang="nl-NL" sz="1800" kern="0" dirty="0" smtClean="0"/>
          </a:p>
          <a:p>
            <a:pPr marL="287338" lvl="1" indent="-285750">
              <a:buFont typeface="Arial" panose="020B0604020202020204" pitchFamily="34" charset="0"/>
              <a:buChar char="•"/>
              <a:defRPr/>
            </a:pPr>
            <a:r>
              <a:rPr lang="en-US" altLang="nl-NL" sz="1800" kern="0" dirty="0" smtClean="0">
                <a:cs typeface="Arial" charset="0"/>
              </a:rPr>
              <a:t>Parallel </a:t>
            </a:r>
            <a:r>
              <a:rPr lang="en-US" altLang="nl-NL" sz="1800" kern="0" dirty="0" smtClean="0">
                <a:cs typeface="Arial" charset="0"/>
              </a:rPr>
              <a:t>measurements at </a:t>
            </a:r>
            <a:r>
              <a:rPr lang="en-US" altLang="nl-NL" sz="1800" kern="0" dirty="0" err="1" smtClean="0">
                <a:cs typeface="Arial" charset="0"/>
              </a:rPr>
              <a:t>Cabauw</a:t>
            </a:r>
            <a:r>
              <a:rPr lang="en-US" altLang="nl-NL" sz="1800" kern="0" dirty="0" smtClean="0">
                <a:cs typeface="Arial" charset="0"/>
              </a:rPr>
              <a:t>/Vlissingen/De </a:t>
            </a:r>
            <a:r>
              <a:rPr lang="en-US" altLang="nl-NL" sz="1800" kern="0" dirty="0" err="1" smtClean="0">
                <a:cs typeface="Arial" charset="0"/>
              </a:rPr>
              <a:t>Bilt</a:t>
            </a:r>
            <a:r>
              <a:rPr lang="en-US" altLang="nl-NL" sz="1800" kern="0" dirty="0" smtClean="0">
                <a:cs typeface="Arial" charset="0"/>
              </a:rPr>
              <a:t> to assess impact on AUTO METAR and AUTO SYNOP products</a:t>
            </a:r>
          </a:p>
          <a:p>
            <a:pPr marL="287338" lvl="1" indent="-285750">
              <a:buFont typeface="Arial" panose="020B0604020202020204" pitchFamily="34" charset="0"/>
              <a:buChar char="•"/>
              <a:defRPr/>
            </a:pPr>
            <a:r>
              <a:rPr lang="en-US" altLang="nl-NL" sz="1800" kern="0" dirty="0" smtClean="0">
                <a:cs typeface="Arial" charset="0"/>
              </a:rPr>
              <a:t>Implementation at AWS </a:t>
            </a:r>
            <a:r>
              <a:rPr lang="en-US" altLang="nl-NL" sz="1800" b="1" kern="0" dirty="0" smtClean="0">
                <a:solidFill>
                  <a:srgbClr val="00FF00"/>
                </a:solidFill>
                <a:cs typeface="Arial" charset="0"/>
              </a:rPr>
              <a:t>√</a:t>
            </a:r>
            <a:r>
              <a:rPr lang="en-US" altLang="nl-NL" sz="1800" kern="0" dirty="0" smtClean="0">
                <a:cs typeface="Arial" charset="0"/>
              </a:rPr>
              <a:t> -&gt; airports -&gt; North Sea platforms</a:t>
            </a:r>
          </a:p>
          <a:p>
            <a:pPr marL="344488" lvl="1" indent="-342900">
              <a:buFontTx/>
              <a:buNone/>
              <a:defRPr/>
            </a:pPr>
            <a:endParaRPr lang="en-US" altLang="nl-NL" sz="1800" kern="0" dirty="0" smtClean="0">
              <a:cs typeface="Arial" charset="0"/>
            </a:endParaRPr>
          </a:p>
        </p:txBody>
      </p:sp>
      <p:sp>
        <p:nvSpPr>
          <p:cNvPr id="7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7620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3398C50-BA9F-441E-9F01-DCD2A71D379A}" type="slidenum">
              <a:rPr lang="nl-NL" altLang="nl-NL"/>
              <a:pPr/>
              <a:t>3</a:t>
            </a:fld>
            <a:endParaRPr lang="nl-NL" altLang="nl-NL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7543800" cy="685800"/>
          </a:xfrm>
        </p:spPr>
        <p:txBody>
          <a:bodyPr/>
          <a:lstStyle/>
          <a:p>
            <a:r>
              <a:rPr lang="nl-NL" altLang="nl-NL" sz="2200" dirty="0" smtClean="0">
                <a:latin typeface="Verdana" pitchFamily="34" charset="0"/>
              </a:rPr>
              <a:t>LD40 </a:t>
            </a:r>
            <a:r>
              <a:rPr lang="nl-NL" altLang="nl-NL" sz="2200" dirty="0" err="1" smtClean="0">
                <a:latin typeface="Verdana" pitchFamily="34" charset="0"/>
              </a:rPr>
              <a:t>ceilometer</a:t>
            </a:r>
            <a:endParaRPr lang="nl-NL" altLang="nl-NL" dirty="0" smtClean="0">
              <a:latin typeface="Verdana" pitchFamily="34" charset="0"/>
            </a:endParaRPr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457200" y="1219200"/>
            <a:ext cx="792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55600" indent="-355600">
              <a:spcBef>
                <a:spcPct val="20000"/>
              </a:spcBef>
              <a:buFont typeface="Arial" pitchFamily="34" charset="0"/>
              <a:defRPr>
                <a:solidFill>
                  <a:srgbClr val="000000"/>
                </a:solidFill>
                <a:latin typeface="Verdana" pitchFamily="34" charset="0"/>
              </a:defRPr>
            </a:lvl1pPr>
            <a:lvl2pPr marL="838200" indent="-303213">
              <a:spcBef>
                <a:spcPct val="20000"/>
              </a:spcBef>
              <a:buFont typeface="Arial" pitchFamily="34" charset="0"/>
              <a:buBlip>
                <a:blip r:embed="rId2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2pPr>
            <a:lvl3pPr marL="1246188" indent="-22860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3pPr>
            <a:lvl4pPr marL="1654175" indent="-22860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4pPr>
            <a:lvl5pPr marL="2062163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936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656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376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9096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US" altLang="nl-NL" sz="1800" dirty="0">
                <a:solidFill>
                  <a:schemeClr val="tx1"/>
                </a:solidFill>
              </a:rPr>
              <a:t>Point measurement (12m @ 10km) directly overhead of sensor</a:t>
            </a:r>
          </a:p>
          <a:p>
            <a:pPr>
              <a:spcBef>
                <a:spcPct val="500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US" altLang="nl-NL" sz="1800" dirty="0">
                <a:solidFill>
                  <a:schemeClr val="tx1"/>
                </a:solidFill>
              </a:rPr>
              <a:t>Every 15” update of LD40 output, detection of high clouds uses integrated up to 10’</a:t>
            </a:r>
          </a:p>
          <a:p>
            <a:pPr>
              <a:spcBef>
                <a:spcPct val="500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US" altLang="nl-NL" sz="1800" dirty="0">
                <a:solidFill>
                  <a:schemeClr val="tx1"/>
                </a:solidFill>
              </a:rPr>
              <a:t>Slanted installation (5°) to  suppress reflection by precipitation compared to suspended cloud droplets</a:t>
            </a:r>
          </a:p>
          <a:p>
            <a:pPr>
              <a:spcBef>
                <a:spcPct val="500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US" altLang="nl-NL" sz="1800" dirty="0">
                <a:solidFill>
                  <a:schemeClr val="tx1"/>
                </a:solidFill>
              </a:rPr>
              <a:t>Cloud base 0 of SIAM is clear sky; during fog cloud base of 25 </a:t>
            </a:r>
            <a:r>
              <a:rPr lang="en-US" altLang="nl-NL" sz="1800" dirty="0" err="1">
                <a:solidFill>
                  <a:schemeClr val="tx1"/>
                </a:solidFill>
              </a:rPr>
              <a:t>ft</a:t>
            </a:r>
            <a:r>
              <a:rPr lang="en-US" altLang="nl-NL" sz="1800" dirty="0">
                <a:solidFill>
                  <a:schemeClr val="tx1"/>
                </a:solidFill>
              </a:rPr>
              <a:t> is reported.</a:t>
            </a:r>
          </a:p>
          <a:p>
            <a:pPr>
              <a:spcBef>
                <a:spcPct val="50000"/>
              </a:spcBef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US" altLang="nl-NL" sz="1800" dirty="0"/>
              <a:t>up to 3 cloud base heights (C1,C2,C3) reported by ceilometer every 12” and </a:t>
            </a:r>
            <a:r>
              <a:rPr lang="en-US" altLang="nl-NL" sz="1800" dirty="0" smtClean="0"/>
              <a:t>sensor vertical </a:t>
            </a:r>
            <a:r>
              <a:rPr lang="en-US" altLang="nl-NL" sz="1800" dirty="0"/>
              <a:t>visibility (ZV)</a:t>
            </a:r>
            <a:endParaRPr lang="en-US" altLang="nl-NL" sz="18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GB" altLang="nl-NL" sz="1800" dirty="0">
                <a:solidFill>
                  <a:srgbClr val="0000FF"/>
                </a:solidFill>
              </a:rPr>
              <a:t>Treat ZV as a cloud base C1 in ‘cloud free’ situations </a:t>
            </a:r>
            <a:r>
              <a:rPr lang="en-US" altLang="nl-NL" sz="1800" dirty="0">
                <a:solidFill>
                  <a:srgbClr val="0000FF"/>
                </a:solidFill>
              </a:rPr>
              <a:t>(suppress clear during precipitation).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nl-NL" sz="1800" dirty="0">
                <a:solidFill>
                  <a:srgbClr val="0000FF"/>
                </a:solidFill>
              </a:rPr>
              <a:t>10’ averaged MOR in SYNOP</a:t>
            </a:r>
            <a:br>
              <a:rPr lang="en-US" altLang="nl-NL" sz="1800" dirty="0">
                <a:solidFill>
                  <a:srgbClr val="0000FF"/>
                </a:solidFill>
              </a:rPr>
            </a:br>
            <a:r>
              <a:rPr lang="en-US" altLang="nl-NL" sz="1800" dirty="0">
                <a:solidFill>
                  <a:srgbClr val="0000FF"/>
                </a:solidFill>
              </a:rPr>
              <a:t>10’ MD averaged aeronautical VIS in METAR</a:t>
            </a:r>
          </a:p>
        </p:txBody>
      </p:sp>
      <p:sp>
        <p:nvSpPr>
          <p:cNvPr id="7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57334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233CD35-E1C5-46A5-A34B-DF9CF1FF886F}" type="slidenum">
              <a:rPr lang="nl-NL" altLang="nl-NL"/>
              <a:pPr/>
              <a:t>4</a:t>
            </a:fld>
            <a:endParaRPr lang="nl-NL" altLang="nl-NL"/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7543800" cy="685800"/>
          </a:xfrm>
        </p:spPr>
        <p:txBody>
          <a:bodyPr/>
          <a:lstStyle/>
          <a:p>
            <a:r>
              <a:rPr lang="en-US" altLang="nl-NL" sz="2200" smtClean="0">
                <a:latin typeface="Verdana" pitchFamily="34" charset="0"/>
              </a:rPr>
              <a:t>Cloud algorithm</a:t>
            </a:r>
            <a:endParaRPr lang="en-US" altLang="nl-NL" smtClean="0">
              <a:latin typeface="Verdana" pitchFamily="34" charset="0"/>
            </a:endParaRPr>
          </a:p>
        </p:txBody>
      </p:sp>
      <p:sp>
        <p:nvSpPr>
          <p:cNvPr id="679939" name="Rectangle 3"/>
          <p:cNvSpPr>
            <a:spLocks noChangeArrowheads="1"/>
          </p:cNvSpPr>
          <p:nvPr/>
        </p:nvSpPr>
        <p:spPr bwMode="auto">
          <a:xfrm>
            <a:off x="457200" y="1085849"/>
            <a:ext cx="80899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6700" indent="-266700">
              <a:spcBef>
                <a:spcPct val="20000"/>
              </a:spcBef>
              <a:buFont typeface="Arial" pitchFamily="34" charset="0"/>
              <a:defRPr>
                <a:solidFill>
                  <a:srgbClr val="000000"/>
                </a:solidFill>
                <a:latin typeface="Verdana" pitchFamily="34" charset="0"/>
              </a:defRPr>
            </a:lvl1pPr>
            <a:lvl2pPr marL="738188" indent="-292100">
              <a:spcBef>
                <a:spcPct val="20000"/>
              </a:spcBef>
              <a:buFont typeface="Arial" pitchFamily="34" charset="0"/>
              <a:buBlip>
                <a:blip r:embed="rId2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2pPr>
            <a:lvl3pPr marL="1162050" indent="-22860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US" altLang="nl-NL" sz="1800" dirty="0">
                <a:solidFill>
                  <a:schemeClr val="tx1"/>
                </a:solidFill>
              </a:rPr>
              <a:t>SYNOP cloud algorithm </a:t>
            </a:r>
            <a:r>
              <a:rPr lang="en-US" altLang="nl-NL" sz="1800" dirty="0" smtClean="0">
                <a:solidFill>
                  <a:schemeClr val="tx1"/>
                </a:solidFill>
              </a:rPr>
              <a:t>uses </a:t>
            </a:r>
            <a:r>
              <a:rPr lang="en-US" altLang="nl-NL" sz="1800" dirty="0">
                <a:solidFill>
                  <a:schemeClr val="tx1"/>
                </a:solidFill>
              </a:rPr>
              <a:t>last 30’ of data and </a:t>
            </a:r>
            <a:r>
              <a:rPr lang="en-GB" altLang="nl-NL" sz="1800" dirty="0"/>
              <a:t>the last 10-minutes </a:t>
            </a:r>
            <a:r>
              <a:rPr lang="en-GB" altLang="nl-NL" sz="1800" dirty="0" smtClean="0"/>
              <a:t>have double weight</a:t>
            </a:r>
            <a:r>
              <a:rPr lang="en-US" altLang="nl-NL" sz="1800" dirty="0" smtClean="0">
                <a:solidFill>
                  <a:schemeClr val="tx1"/>
                </a:solidFill>
              </a:rPr>
              <a:t>.</a:t>
            </a:r>
            <a:endParaRPr lang="en-US" altLang="nl-NL" sz="18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  <a:buClr>
                <a:schemeClr val="tx1"/>
              </a:buClr>
              <a:buFontTx/>
              <a:buChar char="•"/>
            </a:pPr>
            <a:r>
              <a:rPr lang="en-US" altLang="nl-NL" sz="1800" dirty="0">
                <a:solidFill>
                  <a:schemeClr val="tx1"/>
                </a:solidFill>
              </a:rPr>
              <a:t>METAR cloud algorithm </a:t>
            </a:r>
            <a:r>
              <a:rPr lang="en-US" altLang="nl-NL" sz="1800" dirty="0" smtClean="0">
                <a:solidFill>
                  <a:schemeClr val="tx1"/>
                </a:solidFill>
              </a:rPr>
              <a:t>uses </a:t>
            </a:r>
            <a:r>
              <a:rPr lang="en-US" altLang="nl-NL" sz="1800" dirty="0" smtClean="0">
                <a:solidFill>
                  <a:schemeClr val="tx1"/>
                </a:solidFill>
              </a:rPr>
              <a:t>last </a:t>
            </a:r>
            <a:r>
              <a:rPr lang="en-US" altLang="nl-NL" sz="1800" dirty="0">
                <a:solidFill>
                  <a:schemeClr val="tx1"/>
                </a:solidFill>
              </a:rPr>
              <a:t>10’.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GB" altLang="nl-NL" sz="1800" dirty="0" smtClean="0"/>
              <a:t>When less </a:t>
            </a:r>
            <a:r>
              <a:rPr lang="en-GB" altLang="nl-NL" sz="1800" dirty="0"/>
              <a:t>than 75% of the data is available </a:t>
            </a:r>
            <a:r>
              <a:rPr lang="en-GB" altLang="nl-NL" sz="1800" dirty="0" smtClean="0"/>
              <a:t>all </a:t>
            </a:r>
            <a:r>
              <a:rPr lang="en-GB" altLang="nl-NL" sz="1800" dirty="0"/>
              <a:t>cloud parameters </a:t>
            </a:r>
            <a:r>
              <a:rPr lang="en-GB" altLang="nl-NL" sz="1800" dirty="0" smtClean="0"/>
              <a:t>are set invalid</a:t>
            </a:r>
            <a:r>
              <a:rPr lang="en-GB" altLang="nl-NL" sz="1800" dirty="0"/>
              <a:t>.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GB" altLang="nl-NL" sz="1800" dirty="0"/>
              <a:t>Add the height of the ceilometer above station level to the ceilometer data.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GB" altLang="nl-NL" sz="1800" dirty="0"/>
              <a:t>Sort ceilometer data according to cloud base height.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GB" altLang="nl-NL" sz="1800" dirty="0"/>
              <a:t>Determine the number of entries corresponding to each </a:t>
            </a:r>
            <a:r>
              <a:rPr lang="en-GB" altLang="nl-NL" sz="1800" dirty="0" err="1"/>
              <a:t>okta</a:t>
            </a:r>
            <a:r>
              <a:rPr lang="en-GB" altLang="nl-NL" sz="1800" dirty="0"/>
              <a:t> region taking account of the weight of the entries. </a:t>
            </a:r>
            <a:r>
              <a:rPr lang="en-GB" altLang="nl-NL" sz="1800" dirty="0" smtClean="0"/>
              <a:t/>
            </a:r>
            <a:br>
              <a:rPr lang="en-GB" altLang="nl-NL" sz="1800" dirty="0" smtClean="0"/>
            </a:br>
            <a:r>
              <a:rPr lang="en-GB" altLang="nl-NL" sz="1800" dirty="0" smtClean="0"/>
              <a:t>Note </a:t>
            </a:r>
            <a:r>
              <a:rPr lang="en-GB" altLang="nl-NL" sz="1800" dirty="0"/>
              <a:t>that 0 and 8 </a:t>
            </a:r>
            <a:r>
              <a:rPr lang="en-GB" altLang="nl-NL" sz="1800" dirty="0" err="1"/>
              <a:t>okta</a:t>
            </a:r>
            <a:r>
              <a:rPr lang="en-GB" altLang="nl-NL" sz="1800" dirty="0"/>
              <a:t> require no cloud hit and nothing but cloud hits, respectively.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GB" altLang="nl-NL" sz="1800" dirty="0"/>
              <a:t>The lowest cloud hit C1 is the cloud base and the total weight of cloud hits of C1 determines the total cloud cover.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GB" altLang="nl-NL" sz="1800" dirty="0">
                <a:solidFill>
                  <a:srgbClr val="0000FF"/>
                </a:solidFill>
              </a:rPr>
              <a:t>Isolated low hits (the first 2 hits of the first layer) are ignored in METAR when the base is below 100 </a:t>
            </a:r>
            <a:r>
              <a:rPr lang="en-GB" altLang="nl-NL" sz="1800" dirty="0" err="1">
                <a:solidFill>
                  <a:srgbClr val="0000FF"/>
                </a:solidFill>
              </a:rPr>
              <a:t>ft</a:t>
            </a:r>
            <a:r>
              <a:rPr lang="en-GB" altLang="nl-NL" sz="1800" dirty="0">
                <a:solidFill>
                  <a:srgbClr val="0000FF"/>
                </a:solidFill>
              </a:rPr>
              <a:t> and is more than 500 </a:t>
            </a:r>
            <a:r>
              <a:rPr lang="en-GB" altLang="nl-NL" sz="1800" dirty="0" err="1">
                <a:solidFill>
                  <a:srgbClr val="0000FF"/>
                </a:solidFill>
              </a:rPr>
              <a:t>ft</a:t>
            </a:r>
            <a:r>
              <a:rPr lang="en-GB" altLang="nl-NL" sz="1800" dirty="0">
                <a:solidFill>
                  <a:srgbClr val="0000FF"/>
                </a:solidFill>
              </a:rPr>
              <a:t> below the third hit.</a:t>
            </a:r>
          </a:p>
        </p:txBody>
      </p:sp>
      <p:sp>
        <p:nvSpPr>
          <p:cNvPr id="7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32496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DFD5299-5EA0-4E67-AAA4-0CC22493C4B1}" type="slidenum">
              <a:rPr lang="nl-NL" altLang="nl-NL"/>
              <a:pPr/>
              <a:t>5</a:t>
            </a:fld>
            <a:endParaRPr lang="nl-NL" altLang="nl-NL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7543800" cy="685800"/>
          </a:xfrm>
        </p:spPr>
        <p:txBody>
          <a:bodyPr/>
          <a:lstStyle/>
          <a:p>
            <a:r>
              <a:rPr lang="en-US" altLang="nl-NL" sz="2200" smtClean="0">
                <a:latin typeface="Verdana" pitchFamily="34" charset="0"/>
              </a:rPr>
              <a:t>Cloud algorithm</a:t>
            </a:r>
            <a:endParaRPr lang="en-US" altLang="nl-NL" smtClean="0">
              <a:latin typeface="Verdana" pitchFamily="34" charset="0"/>
            </a:endParaRPr>
          </a:p>
        </p:txBody>
      </p:sp>
      <p:sp>
        <p:nvSpPr>
          <p:cNvPr id="680963" name="Rectangle 3"/>
          <p:cNvSpPr>
            <a:spLocks noChangeArrowheads="1"/>
          </p:cNvSpPr>
          <p:nvPr/>
        </p:nvSpPr>
        <p:spPr bwMode="auto">
          <a:xfrm>
            <a:off x="457200" y="1219200"/>
            <a:ext cx="80899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6700" indent="-266700">
              <a:spcBef>
                <a:spcPct val="20000"/>
              </a:spcBef>
              <a:buFont typeface="Arial" pitchFamily="34" charset="0"/>
              <a:defRPr>
                <a:solidFill>
                  <a:srgbClr val="000000"/>
                </a:solidFill>
                <a:latin typeface="Verdana" pitchFamily="34" charset="0"/>
              </a:defRPr>
            </a:lvl1pPr>
            <a:lvl2pPr marL="738188" indent="-292100">
              <a:spcBef>
                <a:spcPct val="20000"/>
              </a:spcBef>
              <a:buFont typeface="Arial" pitchFamily="34" charset="0"/>
              <a:buBlip>
                <a:blip r:embed="rId2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2pPr>
            <a:lvl3pPr marL="1162050" indent="-22860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FontTx/>
              <a:buChar char="•"/>
            </a:pPr>
            <a:r>
              <a:rPr lang="en-GB" altLang="nl-NL" sz="1800" dirty="0"/>
              <a:t>Check for presence of cloud at middle of </a:t>
            </a:r>
            <a:r>
              <a:rPr lang="en-GB" altLang="nl-NL" sz="1800" dirty="0" err="1"/>
              <a:t>okta</a:t>
            </a:r>
            <a:r>
              <a:rPr lang="en-GB" altLang="nl-NL" sz="1800" dirty="0"/>
              <a:t> interval and if so use the lowest height in </a:t>
            </a:r>
            <a:r>
              <a:rPr lang="en-GB" altLang="nl-NL" sz="1800" dirty="0" err="1"/>
              <a:t>okta</a:t>
            </a:r>
            <a:r>
              <a:rPr lang="en-GB" altLang="nl-NL" sz="1800" dirty="0"/>
              <a:t> interval as the corresponding cloud base. Assume maximum overlap of the cloud layers.</a:t>
            </a:r>
          </a:p>
          <a:p>
            <a:pPr>
              <a:buFontTx/>
              <a:buChar char="•"/>
            </a:pPr>
            <a:r>
              <a:rPr lang="en-GB" altLang="nl-NL" sz="1800" dirty="0"/>
              <a:t>Combine lower layer with the one above if they are close enough by making one layer with the height of the lowest and </a:t>
            </a:r>
            <a:r>
              <a:rPr lang="en-GB" altLang="nl-NL" sz="1800" dirty="0" err="1"/>
              <a:t>okta</a:t>
            </a:r>
            <a:r>
              <a:rPr lang="en-GB" altLang="nl-NL" sz="1800" dirty="0"/>
              <a:t> amount of the upper.</a:t>
            </a:r>
          </a:p>
          <a:p>
            <a:pPr>
              <a:buFontTx/>
              <a:buChar char="•"/>
            </a:pPr>
            <a:endParaRPr lang="en-GB" altLang="nl-NL" sz="1800" dirty="0"/>
          </a:p>
          <a:p>
            <a:pPr>
              <a:buFontTx/>
              <a:buChar char="•"/>
            </a:pPr>
            <a:endParaRPr lang="en-GB" altLang="nl-NL" sz="1800" dirty="0"/>
          </a:p>
          <a:p>
            <a:pPr>
              <a:buFontTx/>
              <a:buChar char="•"/>
            </a:pPr>
            <a:endParaRPr lang="en-GB" altLang="nl-NL" sz="1800" dirty="0"/>
          </a:p>
          <a:p>
            <a:pPr>
              <a:buFontTx/>
              <a:buChar char="•"/>
            </a:pPr>
            <a:endParaRPr lang="en-GB" altLang="nl-NL" sz="1800" dirty="0"/>
          </a:p>
          <a:p>
            <a:pPr>
              <a:buFontTx/>
              <a:buChar char="•"/>
            </a:pPr>
            <a:endParaRPr lang="en-GB" altLang="nl-NL" sz="1800" dirty="0"/>
          </a:p>
          <a:p>
            <a:pPr>
              <a:buFontTx/>
              <a:buChar char="•"/>
            </a:pPr>
            <a:endParaRPr lang="en-GB" altLang="nl-NL" sz="1800" dirty="0"/>
          </a:p>
          <a:p>
            <a:pPr>
              <a:buFontTx/>
              <a:buChar char="•"/>
            </a:pPr>
            <a:r>
              <a:rPr lang="en-GB" altLang="nl-NL" sz="1800" dirty="0"/>
              <a:t>Repeat the above procedure for the C2 and C3 data of the ceilometer.</a:t>
            </a:r>
          </a:p>
          <a:p>
            <a:pPr>
              <a:buFontTx/>
              <a:buChar char="•"/>
            </a:pPr>
            <a:r>
              <a:rPr lang="en-GB" altLang="nl-NL" sz="1800" dirty="0"/>
              <a:t>Combine the results of C1, C2 and C3. Make the cloud amount of a higher layer at least that of the layer </a:t>
            </a:r>
            <a:r>
              <a:rPr lang="en-GB" altLang="nl-NL" sz="1800" dirty="0" smtClean="0"/>
              <a:t>below (overlap).</a:t>
            </a:r>
            <a:endParaRPr lang="en-GB" altLang="nl-NL" sz="1800" dirty="0"/>
          </a:p>
        </p:txBody>
      </p:sp>
      <p:pic>
        <p:nvPicPr>
          <p:cNvPr id="6809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160713"/>
            <a:ext cx="78930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33313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C56CB4D-09C0-492C-8541-CCA284618EEC}" type="slidenum">
              <a:rPr lang="nl-NL" altLang="nl-NL"/>
              <a:pPr/>
              <a:t>6</a:t>
            </a:fld>
            <a:endParaRPr lang="nl-NL" altLang="nl-NL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7543800" cy="685800"/>
          </a:xfrm>
        </p:spPr>
        <p:txBody>
          <a:bodyPr/>
          <a:lstStyle/>
          <a:p>
            <a:r>
              <a:rPr lang="en-US" altLang="nl-NL" sz="2200" smtClean="0">
                <a:latin typeface="Verdana" pitchFamily="34" charset="0"/>
              </a:rPr>
              <a:t>Cloud algorithm</a:t>
            </a:r>
            <a:endParaRPr lang="en-US" altLang="nl-NL" smtClean="0">
              <a:latin typeface="Verdana" pitchFamily="34" charset="0"/>
            </a:endParaRPr>
          </a:p>
        </p:txBody>
      </p:sp>
      <p:sp>
        <p:nvSpPr>
          <p:cNvPr id="681987" name="Rectangle 3"/>
          <p:cNvSpPr>
            <a:spLocks noChangeArrowheads="1"/>
          </p:cNvSpPr>
          <p:nvPr/>
        </p:nvSpPr>
        <p:spPr bwMode="auto">
          <a:xfrm>
            <a:off x="457200" y="1219200"/>
            <a:ext cx="80899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6700" indent="-266700">
              <a:spcBef>
                <a:spcPct val="20000"/>
              </a:spcBef>
              <a:buFont typeface="Arial" pitchFamily="34" charset="0"/>
              <a:defRPr>
                <a:solidFill>
                  <a:srgbClr val="000000"/>
                </a:solidFill>
                <a:latin typeface="Verdana" pitchFamily="34" charset="0"/>
              </a:defRPr>
            </a:lvl1pPr>
            <a:lvl2pPr marL="738188" indent="-292100">
              <a:spcBef>
                <a:spcPct val="20000"/>
              </a:spcBef>
              <a:buFont typeface="Arial" pitchFamily="34" charset="0"/>
              <a:buBlip>
                <a:blip r:embed="rId2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2pPr>
            <a:lvl3pPr marL="1162050" indent="-22860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FontTx/>
              <a:buChar char="•"/>
            </a:pPr>
            <a:r>
              <a:rPr lang="en-GB" altLang="nl-NL" sz="1800" dirty="0"/>
              <a:t>Reduce the remaining cloud layers to at most four layers where the amount of the first layer is at least 1 </a:t>
            </a:r>
            <a:r>
              <a:rPr lang="en-GB" altLang="nl-NL" sz="1800" dirty="0" err="1"/>
              <a:t>okta</a:t>
            </a:r>
            <a:r>
              <a:rPr lang="en-GB" altLang="nl-NL" sz="1800" dirty="0"/>
              <a:t>, the second layer at least 3 </a:t>
            </a:r>
            <a:r>
              <a:rPr lang="en-GB" altLang="nl-NL" sz="1800" dirty="0" err="1"/>
              <a:t>okta</a:t>
            </a:r>
            <a:r>
              <a:rPr lang="en-GB" altLang="nl-NL" sz="1800" dirty="0"/>
              <a:t>, the third 5 </a:t>
            </a:r>
            <a:r>
              <a:rPr lang="en-GB" altLang="nl-NL" sz="1800" dirty="0" err="1"/>
              <a:t>okta</a:t>
            </a:r>
            <a:r>
              <a:rPr lang="en-GB" altLang="nl-NL" sz="1800" dirty="0"/>
              <a:t> and the fourth layer 7 </a:t>
            </a:r>
            <a:r>
              <a:rPr lang="en-GB" altLang="nl-NL" sz="1800" dirty="0" err="1"/>
              <a:t>okta</a:t>
            </a:r>
            <a:r>
              <a:rPr lang="en-GB" altLang="nl-NL" sz="1800" dirty="0"/>
              <a:t>.</a:t>
            </a:r>
          </a:p>
          <a:p>
            <a:pPr>
              <a:buFontTx/>
              <a:buChar char="•"/>
            </a:pPr>
            <a:r>
              <a:rPr lang="en-GB" altLang="nl-NL" sz="1800" dirty="0"/>
              <a:t>Only the first 3 cloud layers are </a:t>
            </a:r>
            <a:r>
              <a:rPr lang="en-GB" altLang="nl-NL" sz="1800" dirty="0" smtClean="0"/>
              <a:t>reported. </a:t>
            </a:r>
            <a:endParaRPr lang="en-GB" altLang="nl-NL" sz="1800" dirty="0"/>
          </a:p>
          <a:p>
            <a:pPr>
              <a:buFontTx/>
              <a:buChar char="•"/>
            </a:pPr>
            <a:r>
              <a:rPr lang="en-GB" altLang="nl-NL" sz="1800" dirty="0"/>
              <a:t>Any cloud layer above an 8 </a:t>
            </a:r>
            <a:r>
              <a:rPr lang="en-GB" altLang="nl-NL" sz="1800" dirty="0" err="1"/>
              <a:t>okta</a:t>
            </a:r>
            <a:r>
              <a:rPr lang="en-GB" altLang="nl-NL" sz="1800" dirty="0"/>
              <a:t> layer is ignored. </a:t>
            </a:r>
            <a:endParaRPr lang="en-GB" altLang="nl-NL" sz="1800" dirty="0" smtClean="0"/>
          </a:p>
          <a:p>
            <a:pPr>
              <a:buFontTx/>
              <a:buChar char="•"/>
            </a:pPr>
            <a:endParaRPr lang="en-GB" altLang="nl-NL" sz="1800" dirty="0"/>
          </a:p>
          <a:p>
            <a:pPr>
              <a:buFontTx/>
              <a:buChar char="•"/>
            </a:pPr>
            <a:r>
              <a:rPr lang="en-GB" altLang="nl-NL" sz="1800" dirty="0"/>
              <a:t>Sky obscure is reported (</a:t>
            </a:r>
            <a:r>
              <a:rPr lang="en-GB" altLang="nl-NL" sz="1800" dirty="0" err="1"/>
              <a:t>VertVis</a:t>
            </a:r>
            <a:r>
              <a:rPr lang="en-GB" altLang="nl-NL" sz="1800" dirty="0"/>
              <a:t> in METAR) </a:t>
            </a:r>
            <a:r>
              <a:rPr lang="en-GB" altLang="nl-NL" sz="1800" dirty="0" smtClean="0"/>
              <a:t>if: </a:t>
            </a:r>
            <a:br>
              <a:rPr lang="en-GB" altLang="nl-NL" sz="1800" dirty="0" smtClean="0"/>
            </a:br>
            <a:r>
              <a:rPr lang="en-GB" altLang="nl-NL" sz="1800" dirty="0" smtClean="0"/>
              <a:t>(</a:t>
            </a:r>
            <a:r>
              <a:rPr lang="en-GB" altLang="nl-NL" sz="1800" dirty="0" err="1" smtClean="0"/>
              <a:t>i</a:t>
            </a:r>
            <a:r>
              <a:rPr lang="en-GB" altLang="nl-NL" sz="1800" dirty="0" smtClean="0"/>
              <a:t>) only </a:t>
            </a:r>
            <a:r>
              <a:rPr lang="en-GB" altLang="nl-NL" sz="1800" dirty="0"/>
              <a:t>one cloud layer is reported with 8 </a:t>
            </a:r>
            <a:r>
              <a:rPr lang="en-GB" altLang="nl-NL" sz="1800" dirty="0" err="1"/>
              <a:t>okta</a:t>
            </a:r>
            <a:r>
              <a:rPr lang="en-GB" altLang="nl-NL" sz="1800" dirty="0"/>
              <a:t> </a:t>
            </a:r>
            <a:r>
              <a:rPr lang="en-GB" altLang="nl-NL" sz="1800" dirty="0" smtClean="0"/>
              <a:t>and </a:t>
            </a:r>
            <a:br>
              <a:rPr lang="en-GB" altLang="nl-NL" sz="1800" dirty="0" smtClean="0"/>
            </a:br>
            <a:r>
              <a:rPr lang="en-GB" altLang="nl-NL" sz="1800" dirty="0" smtClean="0"/>
              <a:t>(ii) cloud base </a:t>
            </a:r>
            <a:r>
              <a:rPr lang="en-GB" altLang="nl-NL" sz="1800" dirty="0"/>
              <a:t>below 500 </a:t>
            </a:r>
            <a:r>
              <a:rPr lang="en-GB" altLang="nl-NL" sz="1800" dirty="0" err="1"/>
              <a:t>ft</a:t>
            </a:r>
            <a:r>
              <a:rPr lang="en-GB" altLang="nl-NL" sz="1800" dirty="0"/>
              <a:t>, </a:t>
            </a:r>
            <a:r>
              <a:rPr lang="en-GB" altLang="nl-NL" sz="1800" dirty="0" smtClean="0"/>
              <a:t/>
            </a:r>
            <a:br>
              <a:rPr lang="en-GB" altLang="nl-NL" sz="1800" dirty="0" smtClean="0"/>
            </a:br>
            <a:r>
              <a:rPr lang="en-GB" altLang="nl-NL" sz="1800" dirty="0" smtClean="0"/>
              <a:t>(iii) not </a:t>
            </a:r>
            <a:r>
              <a:rPr lang="en-GB" altLang="nl-NL" sz="1800" dirty="0"/>
              <a:t>a single </a:t>
            </a:r>
            <a:r>
              <a:rPr lang="en-GB" altLang="nl-NL" sz="1800" dirty="0" smtClean="0"/>
              <a:t>C2/C3 </a:t>
            </a:r>
            <a:r>
              <a:rPr lang="en-GB" altLang="nl-NL" sz="1800" dirty="0"/>
              <a:t>hit occurred, and </a:t>
            </a:r>
            <a:r>
              <a:rPr lang="en-GB" altLang="nl-NL" sz="1800" dirty="0" smtClean="0"/>
              <a:t/>
            </a:r>
            <a:br>
              <a:rPr lang="en-GB" altLang="nl-NL" sz="1800" dirty="0" smtClean="0"/>
            </a:br>
            <a:r>
              <a:rPr lang="en-GB" altLang="nl-NL" sz="1800" dirty="0" smtClean="0"/>
              <a:t>(iv) the </a:t>
            </a:r>
            <a:r>
              <a:rPr lang="en-GB" altLang="nl-NL" sz="1800" dirty="0"/>
              <a:t>MOR/VIS is less than 1000m. </a:t>
            </a:r>
          </a:p>
          <a:p>
            <a:pPr>
              <a:buFontTx/>
              <a:buChar char="•"/>
            </a:pPr>
            <a:r>
              <a:rPr lang="en-GB" altLang="nl-NL" sz="1800" dirty="0"/>
              <a:t>The cloud base of the first and only cloud layer is then reported as the vertical visibility.</a:t>
            </a:r>
          </a:p>
          <a:p>
            <a:pPr>
              <a:buFontTx/>
              <a:buChar char="•"/>
            </a:pPr>
            <a:r>
              <a:rPr lang="en-GB" altLang="nl-NL" sz="1800" dirty="0"/>
              <a:t>When MOR/VIS is missing vertical visibility cannot be reported.</a:t>
            </a:r>
            <a:endParaRPr lang="en-US" altLang="nl-NL" sz="1800" dirty="0">
              <a:solidFill>
                <a:schemeClr val="tx1"/>
              </a:solidFill>
            </a:endParaRPr>
          </a:p>
        </p:txBody>
      </p:sp>
      <p:sp>
        <p:nvSpPr>
          <p:cNvPr id="7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08988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8A17C55-A4D2-43D7-9845-ABDEDE5EE422}" type="slidenum">
              <a:rPr lang="nl-NL" altLang="nl-NL"/>
              <a:pPr/>
              <a:t>7</a:t>
            </a:fld>
            <a:endParaRPr lang="nl-NL" altLang="nl-NL"/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261938"/>
            <a:ext cx="8061325" cy="571500"/>
          </a:xfrm>
          <a:noFill/>
        </p:spPr>
        <p:txBody>
          <a:bodyPr/>
          <a:lstStyle/>
          <a:p>
            <a:r>
              <a:rPr lang="en-GB" altLang="nl-NL" sz="2200" dirty="0" smtClean="0">
                <a:latin typeface="Verdana" pitchFamily="34" charset="0"/>
              </a:rPr>
              <a:t>CB/TCU</a:t>
            </a:r>
            <a:endParaRPr lang="en-US" altLang="nl-NL" sz="2200" dirty="0" smtClean="0">
              <a:latin typeface="Verdana" pitchFamily="34" charset="0"/>
            </a:endParaRP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087438"/>
            <a:ext cx="8451850" cy="4983162"/>
          </a:xfrm>
          <a:noFill/>
        </p:spPr>
        <p:txBody>
          <a:bodyPr/>
          <a:lstStyle/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nl-NL" sz="1800" dirty="0" smtClean="0">
                <a:latin typeface="Verdana" pitchFamily="34" charset="0"/>
              </a:rPr>
              <a:t>TS (≤ 20km) gives CB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nl-NL" sz="1800" dirty="0" smtClean="0">
                <a:latin typeface="Verdana" pitchFamily="34" charset="0"/>
              </a:rPr>
              <a:t>weather radar reflectivity or MSG-SEVERI VIS and IR exceed thresholds within 15 km radius</a:t>
            </a:r>
          </a:p>
          <a:p>
            <a:pPr marL="176213" indent="-176213">
              <a:lnSpc>
                <a:spcPct val="150000"/>
              </a:lnSpc>
              <a:buFont typeface="Arial" pitchFamily="34" charset="0"/>
              <a:buChar char="•"/>
            </a:pPr>
            <a:endParaRPr lang="en-GB" altLang="nl-NL" sz="1800" dirty="0" smtClean="0">
              <a:latin typeface="Verdana" pitchFamily="34" charset="0"/>
            </a:endParaRPr>
          </a:p>
          <a:p>
            <a:pPr marL="176213" indent="-176213"/>
            <a:r>
              <a:rPr lang="en-US" altLang="nl-NL" sz="1800" dirty="0" smtClean="0">
                <a:latin typeface="Verdana" pitchFamily="34" charset="0"/>
              </a:rPr>
              <a:t># radar contours &gt; 14 </a:t>
            </a:r>
            <a:r>
              <a:rPr lang="en-US" altLang="nl-NL" sz="1800" dirty="0" err="1" smtClean="0">
                <a:latin typeface="Verdana" pitchFamily="34" charset="0"/>
              </a:rPr>
              <a:t>dBz</a:t>
            </a:r>
            <a:r>
              <a:rPr lang="en-US" altLang="nl-NL" sz="1800" dirty="0" smtClean="0">
                <a:latin typeface="Verdana" pitchFamily="34" charset="0"/>
              </a:rPr>
              <a:t> (0.25 mm/</a:t>
            </a:r>
            <a:r>
              <a:rPr lang="en-US" altLang="nl-NL" sz="1800" dirty="0" err="1" smtClean="0">
                <a:latin typeface="Verdana" pitchFamily="34" charset="0"/>
              </a:rPr>
              <a:t>hr</a:t>
            </a:r>
            <a:r>
              <a:rPr lang="en-US" altLang="nl-NL" sz="1800" dirty="0" smtClean="0">
                <a:latin typeface="Verdana" pitchFamily="34" charset="0"/>
              </a:rPr>
              <a:t>)</a:t>
            </a:r>
          </a:p>
          <a:p>
            <a:pPr marL="176213" indent="-176213"/>
            <a:r>
              <a:rPr lang="en-US" altLang="nl-NL" sz="1800" dirty="0" smtClean="0">
                <a:latin typeface="Verdana" pitchFamily="34" charset="0"/>
              </a:rPr>
              <a:t>maximum occurring radar contour</a:t>
            </a:r>
          </a:p>
          <a:p>
            <a:pPr marL="176213" indent="-176213"/>
            <a:r>
              <a:rPr lang="en-US" altLang="nl-NL" sz="1800" dirty="0" smtClean="0">
                <a:latin typeface="Verdana" pitchFamily="34" charset="0"/>
              </a:rPr>
              <a:t>averaged cloud top temperature</a:t>
            </a:r>
          </a:p>
          <a:p>
            <a:pPr marL="176213" indent="-176213"/>
            <a:r>
              <a:rPr lang="en-US" altLang="nl-NL" sz="1800" dirty="0" smtClean="0">
                <a:latin typeface="Verdana" pitchFamily="34" charset="0"/>
              </a:rPr>
              <a:t>number of pixels with T03.9-T10.8 &lt; 0</a:t>
            </a:r>
          </a:p>
          <a:p>
            <a:pPr marL="176213" indent="-176213"/>
            <a:r>
              <a:rPr lang="en-US" altLang="nl-NL" sz="1800" dirty="0" smtClean="0">
                <a:latin typeface="Verdana" pitchFamily="34" charset="0"/>
              </a:rPr>
              <a:t>HRV maximum - HRV minimum </a:t>
            </a:r>
          </a:p>
          <a:p>
            <a:pPr marL="176213" indent="-176213"/>
            <a:endParaRPr lang="en-US" altLang="nl-NL" sz="1800" dirty="0" smtClean="0">
              <a:latin typeface="Verdana" pitchFamily="34" charset="0"/>
            </a:endParaRPr>
          </a:p>
          <a:p>
            <a:pPr marL="176213" indent="-176213"/>
            <a:r>
              <a:rPr lang="en-US" altLang="nl-NL" sz="1800" dirty="0" smtClean="0">
                <a:latin typeface="Verdana" pitchFamily="34" charset="0"/>
              </a:rPr>
              <a:t>tuned to reference set evaluated by MET for each location</a:t>
            </a:r>
          </a:p>
          <a:p>
            <a:pPr marL="176213" indent="-176213"/>
            <a:r>
              <a:rPr lang="en-US" altLang="nl-NL" sz="1800" dirty="0" smtClean="0">
                <a:latin typeface="Verdana" pitchFamily="34" charset="0"/>
              </a:rPr>
              <a:t>weights vary per location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altLang="nl-NL" sz="1800" dirty="0" smtClean="0">
                <a:latin typeface="Verdana" pitchFamily="34" charset="0"/>
              </a:rPr>
              <a:t>Performance </a:t>
            </a:r>
            <a:r>
              <a:rPr lang="en-US" altLang="nl-NL" sz="1800" dirty="0" smtClean="0">
                <a:latin typeface="Verdana" pitchFamily="34" charset="0"/>
              </a:rPr>
              <a:t>POD=0.6</a:t>
            </a:r>
            <a:r>
              <a:rPr lang="en-US" altLang="nl-NL" sz="1800" dirty="0" smtClean="0">
                <a:latin typeface="Verdana" pitchFamily="34" charset="0"/>
              </a:rPr>
              <a:t>, </a:t>
            </a:r>
            <a:r>
              <a:rPr lang="en-US" altLang="nl-NL" sz="1800" dirty="0" smtClean="0">
                <a:latin typeface="Verdana" pitchFamily="34" charset="0"/>
              </a:rPr>
              <a:t>FAR=0.3</a:t>
            </a:r>
            <a:endParaRPr lang="en-US" altLang="nl-NL" sz="1800" dirty="0" smtClean="0">
              <a:latin typeface="Verdana" pitchFamily="34" charset="0"/>
            </a:endParaRPr>
          </a:p>
        </p:txBody>
      </p:sp>
      <p:sp>
        <p:nvSpPr>
          <p:cNvPr id="7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901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D89CFFF-4240-4317-BAA5-8D8DDFB6936E}" type="slidenum">
              <a:rPr lang="nl-NL" altLang="nl-NL"/>
              <a:pPr/>
              <a:t>8</a:t>
            </a:fld>
            <a:endParaRPr lang="nl-NL" altLang="nl-NL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261938"/>
            <a:ext cx="8061325" cy="571500"/>
          </a:xfrm>
          <a:noFill/>
        </p:spPr>
        <p:txBody>
          <a:bodyPr/>
          <a:lstStyle/>
          <a:p>
            <a:r>
              <a:rPr lang="en-GB" altLang="nl-NL" sz="2200" smtClean="0">
                <a:latin typeface="Verdana" pitchFamily="34" charset="0"/>
              </a:rPr>
              <a:t>CB/TCU</a:t>
            </a:r>
            <a:endParaRPr lang="en-US" altLang="nl-NL" sz="2200" smtClean="0">
              <a:latin typeface="Verdana" pitchFamily="34" charset="0"/>
            </a:endParaRP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220788"/>
            <a:ext cx="8451850" cy="4983162"/>
          </a:xfrm>
          <a:noFill/>
        </p:spPr>
        <p:txBody>
          <a:bodyPr/>
          <a:lstStyle/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GB" altLang="nl-NL" sz="1800" dirty="0" smtClean="0">
                <a:latin typeface="Verdana" pitchFamily="34" charset="0"/>
              </a:rPr>
              <a:t>the cloud base height is estimated by the dew point depression</a:t>
            </a:r>
            <a:r>
              <a:rPr lang="en-US" altLang="nl-NL" sz="1800" dirty="0" smtClean="0">
                <a:latin typeface="Verdana" pitchFamily="34" charset="0"/>
              </a:rPr>
              <a:t> </a:t>
            </a:r>
            <a:r>
              <a:rPr lang="en-US" altLang="nl-NL" sz="1800" dirty="0" smtClean="0">
                <a:latin typeface="Verdana" pitchFamily="34" charset="0"/>
              </a:rPr>
              <a:t>MAX[(</a:t>
            </a:r>
            <a:r>
              <a:rPr lang="en-US" altLang="nl-NL" sz="1800" dirty="0" smtClean="0">
                <a:latin typeface="Verdana" pitchFamily="34" charset="0"/>
              </a:rPr>
              <a:t>TA-TD)*400, 1500 </a:t>
            </a:r>
            <a:r>
              <a:rPr lang="en-US" altLang="nl-NL" sz="1800" dirty="0" err="1" smtClean="0">
                <a:latin typeface="Verdana" pitchFamily="34" charset="0"/>
              </a:rPr>
              <a:t>ft</a:t>
            </a:r>
            <a:r>
              <a:rPr lang="en-US" altLang="nl-NL" sz="1800" dirty="0" smtClean="0">
                <a:latin typeface="Verdana" pitchFamily="34" charset="0"/>
              </a:rPr>
              <a:t>].</a:t>
            </a:r>
            <a:endParaRPr lang="en-US" altLang="nl-NL" sz="1800" dirty="0" smtClean="0">
              <a:latin typeface="Verdana" pitchFamily="34" charset="0"/>
            </a:endParaRP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GB" altLang="nl-NL" sz="1800" dirty="0" smtClean="0">
                <a:latin typeface="Verdana" pitchFamily="34" charset="0"/>
              </a:rPr>
              <a:t>CB/TCU is added to an existing layer when close enough; otherwise a new layer is added.</a:t>
            </a:r>
            <a:endParaRPr lang="nl-NL" altLang="nl-NL" sz="1800" dirty="0" smtClean="0">
              <a:latin typeface="Verdana" pitchFamily="34" charset="0"/>
            </a:endParaRPr>
          </a:p>
          <a:p>
            <a:pPr marL="266700" indent="-266700">
              <a:spcBef>
                <a:spcPct val="50000"/>
              </a:spcBef>
              <a:buFontTx/>
              <a:buChar char="•"/>
            </a:pPr>
            <a:endParaRPr lang="nl-NL" altLang="nl-NL" sz="1800" dirty="0" smtClean="0">
              <a:latin typeface="Verdana" pitchFamily="34" charset="0"/>
            </a:endParaRPr>
          </a:p>
          <a:p>
            <a:pPr marL="266700" indent="-266700">
              <a:spcBef>
                <a:spcPct val="50000"/>
              </a:spcBef>
              <a:buFontTx/>
              <a:buChar char="•"/>
            </a:pPr>
            <a:endParaRPr lang="nl-NL" altLang="nl-NL" sz="1800" dirty="0">
              <a:latin typeface="Verdana" pitchFamily="34" charset="0"/>
            </a:endParaRPr>
          </a:p>
          <a:p>
            <a:pPr marL="266700" indent="-266700">
              <a:spcBef>
                <a:spcPct val="50000"/>
              </a:spcBef>
              <a:buFontTx/>
              <a:buChar char="•"/>
            </a:pPr>
            <a:endParaRPr lang="nl-NL" altLang="nl-NL" sz="1800" dirty="0" smtClean="0">
              <a:latin typeface="Verdana" pitchFamily="34" charset="0"/>
            </a:endParaRPr>
          </a:p>
          <a:p>
            <a:pPr marL="266700" indent="-266700">
              <a:spcBef>
                <a:spcPct val="50000"/>
              </a:spcBef>
              <a:buFontTx/>
              <a:buChar char="•"/>
            </a:pPr>
            <a:endParaRPr lang="nl-NL" altLang="nl-NL" sz="1800" dirty="0">
              <a:latin typeface="Verdana" pitchFamily="34" charset="0"/>
            </a:endParaRPr>
          </a:p>
          <a:p>
            <a:pPr marL="266700" indent="-266700">
              <a:spcBef>
                <a:spcPct val="50000"/>
              </a:spcBef>
              <a:buFontTx/>
              <a:buChar char="•"/>
            </a:pPr>
            <a:endParaRPr lang="nl-NL" altLang="nl-NL" sz="1800" dirty="0" smtClean="0">
              <a:latin typeface="Verdan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nl-NL" altLang="nl-NL" sz="1800" dirty="0" smtClean="0">
              <a:latin typeface="Verdana" pitchFamily="34" charset="0"/>
            </a:endParaRP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nl-NL" altLang="nl-NL" sz="1800" dirty="0" err="1" smtClean="0">
                <a:latin typeface="Verdana" pitchFamily="34" charset="0"/>
              </a:rPr>
              <a:t>When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adding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the</a:t>
            </a:r>
            <a:r>
              <a:rPr lang="nl-NL" altLang="nl-NL" sz="1800" dirty="0" smtClean="0">
                <a:latin typeface="Verdana" pitchFamily="34" charset="0"/>
              </a:rPr>
              <a:t> CB/TCU </a:t>
            </a:r>
            <a:r>
              <a:rPr lang="nl-NL" altLang="nl-NL" sz="1800" dirty="0" err="1" smtClean="0">
                <a:latin typeface="Verdana" pitchFamily="34" charset="0"/>
              </a:rPr>
              <a:t>to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the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ceilometer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cloud</a:t>
            </a:r>
            <a:r>
              <a:rPr lang="nl-NL" altLang="nl-NL" sz="1800" dirty="0" smtClean="0">
                <a:latin typeface="Verdana" pitchFamily="34" charset="0"/>
              </a:rPr>
              <a:t> information </a:t>
            </a:r>
            <a:r>
              <a:rPr lang="nl-NL" altLang="nl-NL" sz="1800" dirty="0" err="1" smtClean="0">
                <a:latin typeface="Verdana" pitchFamily="34" charset="0"/>
              </a:rPr>
              <a:t>any</a:t>
            </a:r>
            <a:r>
              <a:rPr lang="nl-NL" altLang="nl-NL" sz="1800" dirty="0" smtClean="0">
                <a:latin typeface="Verdana" pitchFamily="34" charset="0"/>
              </a:rPr>
              <a:t> OVC </a:t>
            </a:r>
            <a:r>
              <a:rPr lang="nl-NL" altLang="nl-NL" sz="1800" dirty="0" err="1" smtClean="0">
                <a:latin typeface="Verdana" pitchFamily="34" charset="0"/>
              </a:rPr>
              <a:t>layer</a:t>
            </a:r>
            <a:r>
              <a:rPr lang="nl-NL" altLang="nl-NL" sz="1800" dirty="0" smtClean="0">
                <a:latin typeface="Verdana" pitchFamily="34" charset="0"/>
              </a:rPr>
              <a:t> is </a:t>
            </a:r>
            <a:r>
              <a:rPr lang="nl-NL" altLang="nl-NL" sz="1800" dirty="0" err="1" smtClean="0">
                <a:latin typeface="Verdana" pitchFamily="34" charset="0"/>
              </a:rPr>
              <a:t>reduced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to</a:t>
            </a:r>
            <a:r>
              <a:rPr lang="nl-NL" altLang="nl-NL" sz="1800" dirty="0" smtClean="0">
                <a:latin typeface="Verdana" pitchFamily="34" charset="0"/>
              </a:rPr>
              <a:t> BKN </a:t>
            </a:r>
            <a:r>
              <a:rPr lang="nl-NL" altLang="nl-NL" sz="1800" dirty="0" err="1" smtClean="0">
                <a:latin typeface="Verdana" pitchFamily="34" charset="0"/>
              </a:rPr>
              <a:t>and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Vertical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Visibility</a:t>
            </a:r>
            <a:r>
              <a:rPr lang="nl-NL" altLang="nl-NL" sz="1800" dirty="0" smtClean="0">
                <a:latin typeface="Verdana" pitchFamily="34" charset="0"/>
              </a:rPr>
              <a:t> is </a:t>
            </a:r>
            <a:r>
              <a:rPr lang="nl-NL" altLang="nl-NL" sz="1800" dirty="0" err="1" smtClean="0">
                <a:latin typeface="Verdana" pitchFamily="34" charset="0"/>
              </a:rPr>
              <a:t>changed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to</a:t>
            </a:r>
            <a:r>
              <a:rPr lang="nl-NL" altLang="nl-NL" sz="1800" dirty="0" smtClean="0">
                <a:latin typeface="Verdana" pitchFamily="34" charset="0"/>
              </a:rPr>
              <a:t> a BKN </a:t>
            </a:r>
            <a:r>
              <a:rPr lang="nl-NL" altLang="nl-NL" sz="1800" dirty="0" err="1" smtClean="0">
                <a:latin typeface="Verdana" pitchFamily="34" charset="0"/>
              </a:rPr>
              <a:t>cloud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layer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with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the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same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height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due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to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coding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rules</a:t>
            </a:r>
            <a:r>
              <a:rPr lang="nl-NL" altLang="nl-NL" sz="1800" dirty="0" smtClean="0">
                <a:latin typeface="Verdana" pitchFamily="34" charset="0"/>
              </a:rPr>
              <a:t>. </a:t>
            </a:r>
            <a:endParaRPr lang="en-US" altLang="nl-NL" sz="1800" dirty="0" smtClean="0">
              <a:latin typeface="Verdana" pitchFamily="34" charset="0"/>
            </a:endParaRP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GB" altLang="nl-NL" sz="1800" dirty="0" smtClean="0">
                <a:latin typeface="Verdana" pitchFamily="34" charset="0"/>
              </a:rPr>
              <a:t>CB INFO NOT AVBL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698639"/>
            <a:ext cx="8372475" cy="247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5056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D89CFFF-4240-4317-BAA5-8D8DDFB6936E}" type="slidenum">
              <a:rPr lang="nl-NL" altLang="nl-NL"/>
              <a:pPr/>
              <a:t>9</a:t>
            </a:fld>
            <a:endParaRPr lang="nl-NL" altLang="nl-NL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261938"/>
            <a:ext cx="8061325" cy="571500"/>
          </a:xfrm>
          <a:noFill/>
        </p:spPr>
        <p:txBody>
          <a:bodyPr/>
          <a:lstStyle/>
          <a:p>
            <a:r>
              <a:rPr lang="en-GB" altLang="nl-NL" sz="2200" dirty="0" smtClean="0">
                <a:latin typeface="Verdana" pitchFamily="34" charset="0"/>
              </a:rPr>
              <a:t>Issues</a:t>
            </a:r>
            <a:endParaRPr lang="en-US" altLang="nl-NL" sz="2200" dirty="0" smtClean="0">
              <a:latin typeface="Verdana" pitchFamily="34" charset="0"/>
            </a:endParaRP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076325"/>
            <a:ext cx="8451850" cy="5041900"/>
          </a:xfrm>
          <a:noFill/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nl-NL" sz="1800" dirty="0" smtClean="0">
                <a:latin typeface="Verdana" pitchFamily="34" charset="0"/>
              </a:rPr>
              <a:t>Ceilometer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altLang="nl-NL" sz="1800" dirty="0" smtClean="0">
                <a:latin typeface="Verdana" pitchFamily="34" charset="0"/>
              </a:rPr>
              <a:t>Cloud base  height (definition)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altLang="nl-NL" sz="1800" dirty="0" smtClean="0">
                <a:latin typeface="Verdana" pitchFamily="34" charset="0"/>
              </a:rPr>
              <a:t>Performance during precipitation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altLang="nl-NL" sz="1800" dirty="0">
                <a:latin typeface="Verdana" pitchFamily="34" charset="0"/>
              </a:rPr>
              <a:t>S</a:t>
            </a:r>
            <a:r>
              <a:rPr lang="en-US" altLang="nl-NL" sz="1800" dirty="0" smtClean="0">
                <a:latin typeface="Verdana" pitchFamily="34" charset="0"/>
              </a:rPr>
              <a:t>hallow fog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altLang="nl-NL" sz="1800" dirty="0" smtClean="0">
                <a:latin typeface="Verdana" pitchFamily="34" charset="0"/>
              </a:rPr>
              <a:t>Cloud detection threshold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GB" altLang="nl-NL" sz="1800" dirty="0" smtClean="0">
                <a:latin typeface="Verdana" pitchFamily="34" charset="0"/>
              </a:rPr>
              <a:t>Poor </a:t>
            </a:r>
            <a:r>
              <a:rPr lang="en-GB" altLang="nl-NL" sz="1800" dirty="0">
                <a:latin typeface="Verdana" pitchFamily="34" charset="0"/>
              </a:rPr>
              <a:t>spatial representativeness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nl-NL" sz="1800" dirty="0" smtClean="0">
                <a:latin typeface="Verdana" pitchFamily="34" charset="0"/>
              </a:rPr>
              <a:t>Algorithm / processing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altLang="nl-NL" sz="1800" dirty="0" smtClean="0">
                <a:latin typeface="Verdana" pitchFamily="34" charset="0"/>
              </a:rPr>
              <a:t>Spatial representativeness </a:t>
            </a:r>
            <a:r>
              <a:rPr lang="en-US" altLang="nl-NL" sz="1800" dirty="0" smtClean="0">
                <a:latin typeface="Verdana" pitchFamily="34" charset="0"/>
                <a:sym typeface="Wingdings" panose="05000000000000000000" pitchFamily="2" charset="2"/>
              </a:rPr>
              <a:t> (larger) </a:t>
            </a:r>
            <a:r>
              <a:rPr lang="en-US" altLang="nl-NL" sz="1800" dirty="0" smtClean="0">
                <a:latin typeface="Verdana" pitchFamily="34" charset="0"/>
              </a:rPr>
              <a:t>time window 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altLang="nl-NL" sz="1800" dirty="0">
                <a:latin typeface="Verdana" pitchFamily="34" charset="0"/>
              </a:rPr>
              <a:t>Spatial representativeness </a:t>
            </a:r>
            <a:r>
              <a:rPr lang="en-US" altLang="nl-NL" sz="1800" dirty="0">
                <a:latin typeface="Verdana" pitchFamily="34" charset="0"/>
                <a:sym typeface="Wingdings" panose="05000000000000000000" pitchFamily="2" charset="2"/>
              </a:rPr>
              <a:t></a:t>
            </a:r>
            <a:r>
              <a:rPr lang="en-US" altLang="nl-NL" sz="1800" dirty="0" smtClean="0">
                <a:latin typeface="Verdana" pitchFamily="34" charset="0"/>
              </a:rPr>
              <a:t> multiple sensors 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altLang="nl-NL" sz="1800" dirty="0" smtClean="0">
                <a:latin typeface="Verdana" pitchFamily="34" charset="0"/>
              </a:rPr>
              <a:t>Related to user complaints of non-representative or too slow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altLang="nl-NL" sz="1800" dirty="0" smtClean="0">
                <a:latin typeface="Verdana" pitchFamily="34" charset="0"/>
              </a:rPr>
              <a:t>First cloud must reach the ceilometer(s) than wait </a:t>
            </a:r>
            <a:r>
              <a:rPr lang="en-US" altLang="nl-NL" sz="1800" dirty="0">
                <a:latin typeface="Verdana" pitchFamily="34" charset="0"/>
              </a:rPr>
              <a:t>time window</a:t>
            </a:r>
            <a:r>
              <a:rPr lang="en-US" altLang="nl-NL" sz="1800" dirty="0" smtClean="0">
                <a:latin typeface="Verdana" pitchFamily="34" charset="0"/>
              </a:rPr>
              <a:t> interval for transition from 0 to 8 </a:t>
            </a:r>
            <a:r>
              <a:rPr lang="en-US" altLang="nl-NL" sz="1800" dirty="0" err="1" smtClean="0">
                <a:latin typeface="Verdana" pitchFamily="34" charset="0"/>
              </a:rPr>
              <a:t>okta</a:t>
            </a:r>
            <a:endParaRPr lang="en-US" altLang="nl-NL" sz="1800" dirty="0">
              <a:latin typeface="Verdana" pitchFamily="34" charset="0"/>
            </a:endParaRPr>
          </a:p>
          <a:p>
            <a:pPr marL="266700" indent="-266700">
              <a:spcBef>
                <a:spcPct val="50000"/>
              </a:spcBef>
              <a:buFontTx/>
              <a:buChar char="•"/>
            </a:pPr>
            <a:r>
              <a:rPr lang="en-US" altLang="nl-NL" sz="1800" dirty="0" smtClean="0">
                <a:latin typeface="Verdana" pitchFamily="34" charset="0"/>
              </a:rPr>
              <a:t>Multiple sensors &amp; reduction of time window</a:t>
            </a:r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1500" y="6426200"/>
            <a:ext cx="4667250" cy="284163"/>
          </a:xfrm>
        </p:spPr>
        <p:txBody>
          <a:bodyPr/>
          <a:lstStyle/>
          <a:p>
            <a:r>
              <a:rPr lang="en-US" altLang="nl-NL" dirty="0" smtClean="0"/>
              <a:t>MET Alliance AUTO METAR Workshop  |  Hamburg June 13-14, 2016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1452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houd letter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Inhoud let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letter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4985</TotalTime>
  <Words>1524</Words>
  <Application>Microsoft Office PowerPoint</Application>
  <PresentationFormat>Diavoorstelling (4:3)</PresentationFormat>
  <Paragraphs>295</Paragraphs>
  <Slides>26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Inhoud letter</vt:lpstr>
      <vt:lpstr>Inhoud bullet</vt:lpstr>
      <vt:lpstr>1_Standaardontwerp</vt:lpstr>
      <vt:lpstr>Document</vt:lpstr>
      <vt:lpstr>Cloud reporting practices and experiences at KNMI</vt:lpstr>
      <vt:lpstr>LD40 ceilometer</vt:lpstr>
      <vt:lpstr>LD40 ceilometer</vt:lpstr>
      <vt:lpstr>Cloud algorithm</vt:lpstr>
      <vt:lpstr>Cloud algorithm</vt:lpstr>
      <vt:lpstr>Cloud algorithm</vt:lpstr>
      <vt:lpstr>CB/TCU</vt:lpstr>
      <vt:lpstr>CB/TCU</vt:lpstr>
      <vt:lpstr>Issues</vt:lpstr>
      <vt:lpstr>Issues</vt:lpstr>
      <vt:lpstr>AUTO versus OBS   total cloud cover</vt:lpstr>
      <vt:lpstr>Experiences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Usage of multiple LD40’s   at Schiphol versus OBS</vt:lpstr>
      <vt:lpstr>PowerPoint-presentatie</vt:lpstr>
      <vt:lpstr>PowerPoint-presentatie</vt:lpstr>
      <vt:lpstr>Ceilometer Acceptance Test at Cabauw (CAT)</vt:lpstr>
      <vt:lpstr>Low clouds</vt:lpstr>
      <vt:lpstr>Low clouds</vt:lpstr>
      <vt:lpstr>PowerPoint-presentatie</vt:lpstr>
      <vt:lpstr>PowerPoint-presentatie</vt:lpstr>
      <vt:lpstr>Conclusions/Outlook</vt:lpstr>
    </vt:vector>
  </TitlesOfParts>
  <Company>KNMI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Backup Sensors at Airports and Spatial Representativeness</dc:title>
  <dc:creator>Wiel Wauben</dc:creator>
  <cp:lastModifiedBy>Wiel Wauben</cp:lastModifiedBy>
  <cp:revision>14</cp:revision>
  <dcterms:created xsi:type="dcterms:W3CDTF">2010-12-08T13:13:57Z</dcterms:created>
  <dcterms:modified xsi:type="dcterms:W3CDTF">2016-05-23T08:01:42Z</dcterms:modified>
</cp:coreProperties>
</file>