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453188"/>
            <a:ext cx="4465638" cy="312737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World Meteorological Organization (WMO)</a:t>
            </a:r>
            <a:endParaRPr lang="en-US" altLang="en-US">
              <a:latin typeface="Arial" charset="0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E6ABA-2A15-42AB-A520-84212D716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World Meteorological Organization (WMO)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667EEB-1194-4CD4-B5E8-50F1A038A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0405" y="1054127"/>
            <a:ext cx="4279790" cy="49053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World Meteorological Organization (WMO)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9DBE40-FD77-40DF-9732-610D18D83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mo_ppt_20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dirty="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World Meteorological Organization (WMO)</a:t>
            </a:r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6595C4-CFD5-400F-B3E5-2576485B9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fontAlgn="base">
        <a:spcBef>
          <a:spcPct val="0"/>
        </a:spcBef>
        <a:spcAft>
          <a:spcPts val="60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fontAlgn="base">
        <a:spcBef>
          <a:spcPct val="0"/>
        </a:spcBef>
        <a:spcAft>
          <a:spcPts val="60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2pPr>
      <a:lvl3pPr marL="1371600" indent="-457200" algn="l" rtl="0" fontAlgn="base">
        <a:spcBef>
          <a:spcPct val="0"/>
        </a:spcBef>
        <a:spcAft>
          <a:spcPts val="600"/>
        </a:spcAft>
        <a:buClr>
          <a:srgbClr val="FF9900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752600" indent="-381000" algn="l" rtl="0" fontAlgn="base">
        <a:spcBef>
          <a:spcPct val="0"/>
        </a:spcBef>
        <a:spcAft>
          <a:spcPts val="600"/>
        </a:spcAft>
        <a:buClr>
          <a:srgbClr val="FF9900"/>
        </a:buClr>
        <a:buFont typeface="Wingdings" pitchFamily="2" charset="2"/>
        <a:buChar char="§"/>
        <a:defRPr sz="1600">
          <a:solidFill>
            <a:schemeClr val="tx1"/>
          </a:solidFill>
          <a:latin typeface="Arial" charset="0"/>
        </a:defRPr>
      </a:lvl4pPr>
      <a:lvl5pPr marL="2209800" indent="-381000" algn="l" rtl="0" fontAlgn="base">
        <a:spcBef>
          <a:spcPct val="0"/>
        </a:spcBef>
        <a:spcAft>
          <a:spcPts val="600"/>
        </a:spcAft>
        <a:buClr>
          <a:srgbClr val="FF9900"/>
        </a:buClr>
        <a:buFont typeface="Wingdings" pitchFamily="2" charset="2"/>
        <a:buChar char="§"/>
        <a:defRPr sz="1600">
          <a:solidFill>
            <a:schemeClr val="tx1"/>
          </a:solidFill>
          <a:latin typeface="Arial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Iuyv_Dk88gCFYe4FAodpQEKfg&amp;url=http://www.slideshare.net/putra_indonesia/annex-3-meterologi-service&amp;psig=AFQjCNHHFJd7MN4pM_FclsTRqz-Umwbfag&amp;ust=144662408160727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468313" y="2419350"/>
            <a:ext cx="8207375" cy="1730375"/>
          </a:xfrm>
        </p:spPr>
        <p:txBody>
          <a:bodyPr/>
          <a:lstStyle/>
          <a:p>
            <a:r>
              <a:rPr lang="en-GB" sz="3600"/>
              <a:t>GDPFS related activities and projects of CAeM</a:t>
            </a: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50825" y="4437063"/>
            <a:ext cx="8642350" cy="1728787"/>
          </a:xfrm>
        </p:spPr>
        <p:txBody>
          <a:bodyPr/>
          <a:lstStyle/>
          <a:p>
            <a:endParaRPr lang="en-GB" sz="1800"/>
          </a:p>
          <a:p>
            <a:r>
              <a:rPr lang="en-GB" sz="1800" b="1" i="1"/>
              <a:t>Mr Ian Lisk, vice-president CAeM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CAeM Mandates and Priorities in DRR (ER2)</a:t>
            </a:r>
            <a:endParaRPr lang="en-GB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6553200" cy="48974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Improve the ability of Members to provide sustainable high quality services…  </a:t>
            </a:r>
          </a:p>
          <a:p>
            <a:pPr>
              <a:spcBef>
                <a:spcPct val="0"/>
              </a:spcBef>
            </a:pPr>
            <a:r>
              <a:rPr lang="en-GB" smtClean="0"/>
              <a:t>… In support of safe and efficient international air navigation… </a:t>
            </a:r>
          </a:p>
          <a:p>
            <a:pPr>
              <a:spcBef>
                <a:spcPct val="0"/>
              </a:spcBef>
            </a:pPr>
            <a:r>
              <a:rPr lang="en-GB" smtClean="0"/>
              <a:t>… With minimal impacts on the environment…</a:t>
            </a:r>
          </a:p>
          <a:p>
            <a:pPr>
              <a:spcBef>
                <a:spcPct val="0"/>
              </a:spcBef>
            </a:pPr>
            <a:r>
              <a:rPr lang="en-GB" smtClean="0"/>
              <a:t>… As defined by the working arrangements agreed with and the requirements defined by the International Civil Aviation Organisation (ICAO)</a:t>
            </a:r>
          </a:p>
          <a:p>
            <a:pPr>
              <a:spcBef>
                <a:spcPct val="0"/>
              </a:spcBef>
            </a:pPr>
            <a:r>
              <a:rPr lang="en-GB" smtClean="0"/>
              <a:t>No specific DRR mandates BUT…</a:t>
            </a:r>
          </a:p>
          <a:p>
            <a:pPr>
              <a:spcBef>
                <a:spcPct val="0"/>
              </a:spcBef>
            </a:pPr>
            <a:r>
              <a:rPr lang="en-GB" smtClean="0"/>
              <a:t>All DRR planning, response and recovery activities rely on AIR TRANSPORT!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World Meteorological Organization (WMO)</a:t>
            </a:r>
            <a:endParaRPr lang="en-US" altLang="en-US">
              <a:latin typeface="Arial" charset="0"/>
            </a:endParaRP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C14763B0-3CC0-40D2-B0DF-6E3A79F5BE9A}" type="slidenum">
              <a:rPr lang="en-US" altLang="en-US" smtClean="0"/>
              <a:pPr fontAlgn="base"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08625" y="1844675"/>
          <a:ext cx="3635375" cy="2424113"/>
        </p:xfrm>
        <a:graphic>
          <a:graphicData uri="http://schemas.openxmlformats.org/presentationml/2006/ole">
            <p:oleObj spid="_x0000_s1026" name="Acrobat Document" r:id="rId3" imgW="9472320" imgH="6693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projects &amp; activities related to GDPFS </a:t>
            </a:r>
            <a:endParaRPr lang="en-GB" smtClean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5976938" cy="51133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Alerts and advisory services in support of international aviation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World Area Forecast Centres (2)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Tropical Cyclone Advisory Centres (7)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Volcanic Ash Advisory Centres (9)</a:t>
            </a:r>
          </a:p>
          <a:p>
            <a:pPr>
              <a:spcBef>
                <a:spcPct val="0"/>
              </a:spcBef>
            </a:pPr>
            <a:r>
              <a:rPr lang="en-GB" smtClean="0"/>
              <a:t>Regional Hazardous (Aviation) Weather Advisory Centres in development</a:t>
            </a:r>
          </a:p>
          <a:p>
            <a:pPr>
              <a:spcBef>
                <a:spcPct val="0"/>
              </a:spcBef>
            </a:pPr>
            <a:r>
              <a:rPr lang="en-GB" smtClean="0"/>
              <a:t>Space Weather services in development</a:t>
            </a:r>
          </a:p>
          <a:p>
            <a:pPr>
              <a:spcBef>
                <a:spcPct val="0"/>
              </a:spcBef>
            </a:pPr>
            <a:r>
              <a:rPr lang="en-GB" smtClean="0"/>
              <a:t>Nuclear advisories under review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World Meteorological Organization (WMO)</a:t>
            </a:r>
            <a:endParaRPr lang="en-US" altLang="en-US">
              <a:latin typeface="Arial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8D719750-18ED-4AE8-A46D-17F8C62CCD04}" type="slidenum">
              <a:rPr lang="en-US" altLang="en-US" smtClean="0"/>
              <a:pPr fontAlgn="base"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  <p:pic>
        <p:nvPicPr>
          <p:cNvPr id="9221" name="Picture 20" descr="blowout1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13100"/>
            <a:ext cx="28813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Guidelines, manuals &amp; standards (related to GDPFS) </a:t>
            </a:r>
            <a:endParaRPr lang="en-GB" sz="2800" dirty="0" smtClean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5400675" cy="48974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ICAO Annex 3 Standards and Recommended Practices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WMO Technical Regulations Volumes I and II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QMS requirements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Personnel competency Standards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Cost recovery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mtClean="0"/>
              <a:t>ICAO Safety Oversight Audits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World Meteorological Organization (WMO)</a:t>
            </a:r>
            <a:endParaRPr lang="en-US" altLang="en-US">
              <a:latin typeface="Arial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F8F15DDD-0EA2-4BF7-B948-84FD0572D837}" type="slidenum">
              <a:rPr lang="en-US" altLang="en-US" smtClean="0"/>
              <a:pPr fontAlgn="base"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  <p:pic>
        <p:nvPicPr>
          <p:cNvPr id="10245" name="Picture 31" descr="Logo of I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26841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2" descr="Image result for image: icao annex 3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 Narrow" pitchFamily="34" charset="0"/>
            </a:endParaRPr>
          </a:p>
        </p:txBody>
      </p:sp>
      <p:sp>
        <p:nvSpPr>
          <p:cNvPr id="10247" name="AutoShape 4" descr="Image result for image: icao annex 3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 Narrow" pitchFamily="34" charset="0"/>
            </a:endParaRPr>
          </a:p>
        </p:txBody>
      </p:sp>
      <p:pic>
        <p:nvPicPr>
          <p:cNvPr id="10248" name="Picture 6" descr="http://image.slidesharecdn.com/an03cons-130519000229-phpapp01/95/annex-3-meterologi-service-1-638.jpg?cb=13689217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908050"/>
            <a:ext cx="18732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5" cstate="print"/>
          <a:srcRect l="41782" t="12422" r="25568" b="6250"/>
          <a:stretch>
            <a:fillRect/>
          </a:stretch>
        </p:blipFill>
        <p:spPr bwMode="auto">
          <a:xfrm>
            <a:off x="5580063" y="3500438"/>
            <a:ext cx="20574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Leveraging projects and activities of other RAs/TCs/TPs </a:t>
            </a:r>
            <a:endParaRPr lang="en-GB" sz="2800" smtClean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6049963" cy="48974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Working with RAs to gather and define TOP priorities</a:t>
            </a:r>
          </a:p>
          <a:p>
            <a:pPr>
              <a:spcBef>
                <a:spcPct val="0"/>
              </a:spcBef>
            </a:pPr>
            <a:r>
              <a:rPr lang="en-GB" smtClean="0"/>
              <a:t>Working with RAs to monitor, review and report on WMO implementation activities</a:t>
            </a:r>
          </a:p>
          <a:p>
            <a:pPr>
              <a:spcBef>
                <a:spcPct val="0"/>
              </a:spcBef>
            </a:pPr>
            <a:r>
              <a:rPr lang="en-GB" smtClean="0"/>
              <a:t>Synergies (but clearly different mandates) with CBS DPFS and </a:t>
            </a:r>
            <a:br>
              <a:rPr lang="en-GB" smtClean="0"/>
            </a:br>
            <a:r>
              <a:rPr lang="en-GB" smtClean="0"/>
              <a:t>ERA activities</a:t>
            </a:r>
          </a:p>
          <a:p>
            <a:pPr>
              <a:spcBef>
                <a:spcPct val="0"/>
              </a:spcBef>
            </a:pPr>
            <a:r>
              <a:rPr lang="en-GB" smtClean="0"/>
              <a:t>Joint SPW service development activities with CBS</a:t>
            </a:r>
          </a:p>
          <a:p>
            <a:pPr>
              <a:spcBef>
                <a:spcPct val="0"/>
              </a:spcBef>
            </a:pPr>
            <a:r>
              <a:rPr lang="en-GB" smtClean="0"/>
              <a:t>Hong Kong Aviation RDP with CAS</a:t>
            </a:r>
          </a:p>
          <a:p>
            <a:pPr>
              <a:spcBef>
                <a:spcPct val="0"/>
              </a:spcBef>
            </a:pPr>
            <a:r>
              <a:rPr lang="en-GB" smtClean="0"/>
              <a:t>Preliminary discussions with GEO on improved volcano monitoring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World Meteorological Organization (WMO)</a:t>
            </a:r>
            <a:endParaRPr lang="en-US" altLang="en-US">
              <a:latin typeface="Arial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2627FA4-F772-47B6-86A7-3F6AC2457EF5}" type="slidenum">
              <a:rPr lang="en-US" altLang="en-US" smtClean="0"/>
              <a:pPr fontAlgn="base"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  <p:pic>
        <p:nvPicPr>
          <p:cNvPr id="11269" name="Picture 7" descr="e14_23054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013" y="2636838"/>
            <a:ext cx="345598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7921625" cy="792162"/>
          </a:xfrm>
        </p:spPr>
        <p:txBody>
          <a:bodyPr/>
          <a:lstStyle/>
          <a:p>
            <a:r>
              <a:rPr lang="en-US" sz="2800" smtClean="0"/>
              <a:t>TBO : Concept for new aviation MET services </a:t>
            </a:r>
            <a:endParaRPr lang="en-GB" sz="28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642350" cy="4248125"/>
          </a:xfrm>
        </p:spPr>
        <p:txBody>
          <a:bodyPr/>
          <a:lstStyle/>
          <a:p>
            <a:r>
              <a:rPr lang="en-GB" sz="2000" dirty="0" err="1" smtClean="0"/>
              <a:t>CAeM</a:t>
            </a:r>
            <a:r>
              <a:rPr lang="en-GB" sz="2000" dirty="0" smtClean="0"/>
              <a:t> has identified needs for new MET services for airports/TMAs with high air traffic density</a:t>
            </a:r>
          </a:p>
          <a:p>
            <a:r>
              <a:rPr lang="en-GB" sz="2000" dirty="0" smtClean="0"/>
              <a:t>Previous </a:t>
            </a:r>
            <a:r>
              <a:rPr lang="en-GB" sz="2000" dirty="0" err="1" smtClean="0"/>
              <a:t>CAeM</a:t>
            </a:r>
            <a:r>
              <a:rPr lang="en-GB" sz="2000" dirty="0" smtClean="0"/>
              <a:t> activities related to new MET services for ATM with focus on terminal </a:t>
            </a:r>
            <a:r>
              <a:rPr lang="en-GB" sz="2000" dirty="0" smtClean="0"/>
              <a:t>areas and </a:t>
            </a:r>
            <a:r>
              <a:rPr lang="en-GB" sz="2000" dirty="0" smtClean="0"/>
              <a:t>development of </a:t>
            </a:r>
            <a:r>
              <a:rPr lang="en-GB" sz="2000" dirty="0" smtClean="0"/>
              <a:t>ICAO REQs</a:t>
            </a:r>
            <a:r>
              <a:rPr lang="en-GB" sz="2000" dirty="0" smtClean="0"/>
              <a:t>, in collaboration with </a:t>
            </a:r>
            <a:r>
              <a:rPr lang="en-GB" sz="2000" dirty="0" err="1" smtClean="0"/>
              <a:t>CAeM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ICAO Global Air Navigation Plan (GANP) delivered by Aviation System Block Upgrades (ASBU) 2014-28</a:t>
            </a:r>
          </a:p>
          <a:p>
            <a:r>
              <a:rPr lang="en-GB" sz="2000" dirty="0" smtClean="0"/>
              <a:t>GANP includes </a:t>
            </a:r>
            <a:r>
              <a:rPr lang="en-GB" sz="2000" dirty="0" smtClean="0">
                <a:solidFill>
                  <a:schemeClr val="accent2"/>
                </a:solidFill>
              </a:rPr>
              <a:t>Trajectory-based Operations</a:t>
            </a:r>
            <a:r>
              <a:rPr lang="en-GB" sz="2000" dirty="0" smtClean="0"/>
              <a:t>, DATA-centric and Performance focus</a:t>
            </a:r>
          </a:p>
          <a:p>
            <a:r>
              <a:rPr lang="en-GB" sz="2000" dirty="0" smtClean="0"/>
              <a:t>ASBU approach requires </a:t>
            </a:r>
            <a:r>
              <a:rPr lang="en-GB" sz="2000" dirty="0" smtClean="0">
                <a:solidFill>
                  <a:schemeClr val="accent2"/>
                </a:solidFill>
              </a:rPr>
              <a:t>integration</a:t>
            </a:r>
            <a:r>
              <a:rPr lang="en-GB" sz="2000" dirty="0" smtClean="0"/>
              <a:t> of MET DATA into ATM high resolution 4-D decision support-based systems</a:t>
            </a:r>
          </a:p>
        </p:txBody>
      </p:sp>
      <p:sp>
        <p:nvSpPr>
          <p:cNvPr id="17412" name="Footer Placeholder 3"/>
          <p:cNvSpPr txBox="1">
            <a:spLocks noGrp="1"/>
          </p:cNvSpPr>
          <p:nvPr/>
        </p:nvSpPr>
        <p:spPr bwMode="auto">
          <a:xfrm>
            <a:off x="914400" y="6453188"/>
            <a:ext cx="44656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cs typeface="Arial" charset="0"/>
              </a:rPr>
              <a:t>World Meteorological Organization (WMO)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413" name="Slide Number Placeholder 4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DB289E-A5CC-45E3-A8F0-DC8605B8986D}" type="slidenum">
              <a:rPr lang="en-US" altLang="en-US" sz="1200">
                <a:solidFill>
                  <a:srgbClr val="000000"/>
                </a:solidFill>
                <a:latin typeface="Arial Narrow" pitchFamily="34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971600" y="4581128"/>
          <a:ext cx="7389813" cy="1863725"/>
        </p:xfrm>
        <a:graphic>
          <a:graphicData uri="http://schemas.openxmlformats.org/presentationml/2006/ole">
            <p:oleObj spid="_x0000_s23553" name="Visio" r:id="rId3" imgW="8506778" imgH="21436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7849567" cy="5400823"/>
          </a:xfrm>
        </p:spPr>
        <p:txBody>
          <a:bodyPr/>
          <a:lstStyle/>
          <a:p>
            <a:r>
              <a:rPr lang="en-GB" sz="2800" dirty="0" smtClean="0"/>
              <a:t>Big changes, big challenges in the world of international aviation</a:t>
            </a:r>
          </a:p>
          <a:p>
            <a:r>
              <a:rPr lang="en-GB" sz="2800" dirty="0" smtClean="0"/>
              <a:t>Product-centric to </a:t>
            </a:r>
            <a:br>
              <a:rPr lang="en-GB" sz="2800" dirty="0" smtClean="0"/>
            </a:br>
            <a:r>
              <a:rPr lang="en-GB" sz="2800" dirty="0" smtClean="0"/>
              <a:t>data-centric services</a:t>
            </a:r>
          </a:p>
          <a:p>
            <a:r>
              <a:rPr lang="en-GB" sz="2800" dirty="0" smtClean="0"/>
              <a:t>Quality and performance</a:t>
            </a:r>
          </a:p>
          <a:p>
            <a:r>
              <a:rPr lang="en-GB" sz="2800" dirty="0" smtClean="0"/>
              <a:t>Increasingly regional </a:t>
            </a:r>
            <a:br>
              <a:rPr lang="en-GB" sz="2800" dirty="0" smtClean="0"/>
            </a:br>
            <a:r>
              <a:rPr lang="en-GB" sz="2800" dirty="0" smtClean="0"/>
              <a:t>service focus</a:t>
            </a:r>
          </a:p>
          <a:p>
            <a:r>
              <a:rPr lang="en-GB" sz="2800" dirty="0" smtClean="0"/>
              <a:t>Science, observations and interoperable data key enablers</a:t>
            </a:r>
          </a:p>
          <a:p>
            <a:r>
              <a:rPr lang="en-GB" sz="2800" dirty="0" smtClean="0"/>
              <a:t>WMO working ever more closely with ICAO</a:t>
            </a:r>
          </a:p>
          <a:p>
            <a:r>
              <a:rPr lang="en-GB" sz="2800" dirty="0" smtClean="0"/>
              <a:t>Guidance, Tech </a:t>
            </a:r>
            <a:r>
              <a:rPr lang="en-GB" sz="2800" dirty="0" err="1" smtClean="0"/>
              <a:t>regs</a:t>
            </a:r>
            <a:r>
              <a:rPr lang="en-GB" sz="2800" dirty="0" smtClean="0"/>
              <a:t> and Standards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 Meteorological Organization (WMO)</a:t>
            </a:r>
            <a:endParaRPr lang="en-US" altLang="en-US"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E6ABA-2A15-42AB-A520-84212D716C4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7650" name="Picture 2" descr="https://www.wmo.int/aemp/sites/default/files/banner/photo%20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485" y="1700808"/>
            <a:ext cx="4301515" cy="2724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MO_Powerpoint_template_en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372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WMO_Powerpoint_template_en</vt:lpstr>
      <vt:lpstr>Acrobat Document</vt:lpstr>
      <vt:lpstr>Visio</vt:lpstr>
      <vt:lpstr>GDPFS related activities and projects of CAeM</vt:lpstr>
      <vt:lpstr>CAeM Mandates and Priorities in DRR (ER2)</vt:lpstr>
      <vt:lpstr>Priority projects &amp; activities related to GDPFS </vt:lpstr>
      <vt:lpstr>Guidelines, manuals &amp; standards (related to GDPFS) </vt:lpstr>
      <vt:lpstr>Leveraging projects and activities of other RAs/TCs/TPs </vt:lpstr>
      <vt:lpstr>TBO : Concept for new aviation MET services </vt:lpstr>
      <vt:lpstr>Summary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Jochen Luther</dc:creator>
  <cp:lastModifiedBy>User</cp:lastModifiedBy>
  <cp:revision>29</cp:revision>
  <dcterms:created xsi:type="dcterms:W3CDTF">2015-10-27T09:17:11Z</dcterms:created>
  <dcterms:modified xsi:type="dcterms:W3CDTF">2016-02-10T12:46:51Z</dcterms:modified>
</cp:coreProperties>
</file>