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4"/>
  </p:notesMasterIdLst>
  <p:handoutMasterIdLst>
    <p:handoutMasterId r:id="rId15"/>
  </p:handoutMasterIdLst>
  <p:sldIdLst>
    <p:sldId id="256" r:id="rId2"/>
    <p:sldId id="344" r:id="rId3"/>
    <p:sldId id="345" r:id="rId4"/>
    <p:sldId id="353" r:id="rId5"/>
    <p:sldId id="288" r:id="rId6"/>
    <p:sldId id="305" r:id="rId7"/>
    <p:sldId id="354" r:id="rId8"/>
    <p:sldId id="308" r:id="rId9"/>
    <p:sldId id="355" r:id="rId10"/>
    <p:sldId id="356" r:id="rId11"/>
    <p:sldId id="357" r:id="rId12"/>
    <p:sldId id="311" r:id="rId13"/>
  </p:sldIdLst>
  <p:sldSz cx="9144000" cy="6858000" type="screen4x3"/>
  <p:notesSz cx="6858000" cy="9144000"/>
  <p:defaultTextStyle>
    <a:defPPr>
      <a:defRPr lang="zh-TW"/>
    </a:defPPr>
    <a:lvl1pPr algn="l" rtl="0" fontAlgn="base">
      <a:spcBef>
        <a:spcPct val="0"/>
      </a:spcBef>
      <a:spcAft>
        <a:spcPct val="0"/>
      </a:spcAft>
      <a:defRPr kumimoji="1" b="1" kern="1200">
        <a:solidFill>
          <a:schemeClr val="tx1"/>
        </a:solidFill>
        <a:latin typeface="Franklin Gothic Book" pitchFamily="34" charset="0"/>
        <a:ea typeface="Arial Unicode MS" pitchFamily="34" charset="-128"/>
        <a:cs typeface="Arial Unicode MS" pitchFamily="34" charset="-128"/>
      </a:defRPr>
    </a:lvl1pPr>
    <a:lvl2pPr marL="457200" algn="l" rtl="0" fontAlgn="base">
      <a:spcBef>
        <a:spcPct val="0"/>
      </a:spcBef>
      <a:spcAft>
        <a:spcPct val="0"/>
      </a:spcAft>
      <a:defRPr kumimoji="1" b="1" kern="1200">
        <a:solidFill>
          <a:schemeClr val="tx1"/>
        </a:solidFill>
        <a:latin typeface="Franklin Gothic Book" pitchFamily="34" charset="0"/>
        <a:ea typeface="Arial Unicode MS" pitchFamily="34" charset="-128"/>
        <a:cs typeface="Arial Unicode MS" pitchFamily="34" charset="-128"/>
      </a:defRPr>
    </a:lvl2pPr>
    <a:lvl3pPr marL="914400" algn="l" rtl="0" fontAlgn="base">
      <a:spcBef>
        <a:spcPct val="0"/>
      </a:spcBef>
      <a:spcAft>
        <a:spcPct val="0"/>
      </a:spcAft>
      <a:defRPr kumimoji="1" b="1" kern="1200">
        <a:solidFill>
          <a:schemeClr val="tx1"/>
        </a:solidFill>
        <a:latin typeface="Franklin Gothic Book" pitchFamily="34" charset="0"/>
        <a:ea typeface="Arial Unicode MS" pitchFamily="34" charset="-128"/>
        <a:cs typeface="Arial Unicode MS" pitchFamily="34" charset="-128"/>
      </a:defRPr>
    </a:lvl3pPr>
    <a:lvl4pPr marL="1371600" algn="l" rtl="0" fontAlgn="base">
      <a:spcBef>
        <a:spcPct val="0"/>
      </a:spcBef>
      <a:spcAft>
        <a:spcPct val="0"/>
      </a:spcAft>
      <a:defRPr kumimoji="1" b="1" kern="1200">
        <a:solidFill>
          <a:schemeClr val="tx1"/>
        </a:solidFill>
        <a:latin typeface="Franklin Gothic Book" pitchFamily="34" charset="0"/>
        <a:ea typeface="Arial Unicode MS" pitchFamily="34" charset="-128"/>
        <a:cs typeface="Arial Unicode MS" pitchFamily="34" charset="-128"/>
      </a:defRPr>
    </a:lvl4pPr>
    <a:lvl5pPr marL="1828800" algn="l" rtl="0" fontAlgn="base">
      <a:spcBef>
        <a:spcPct val="0"/>
      </a:spcBef>
      <a:spcAft>
        <a:spcPct val="0"/>
      </a:spcAft>
      <a:defRPr kumimoji="1" b="1" kern="1200">
        <a:solidFill>
          <a:schemeClr val="tx1"/>
        </a:solidFill>
        <a:latin typeface="Franklin Gothic Book" pitchFamily="34" charset="0"/>
        <a:ea typeface="Arial Unicode MS" pitchFamily="34" charset="-128"/>
        <a:cs typeface="Arial Unicode MS" pitchFamily="34" charset="-128"/>
      </a:defRPr>
    </a:lvl5pPr>
    <a:lvl6pPr marL="2286000" algn="l" defTabSz="914400" rtl="0" eaLnBrk="1" latinLnBrk="0" hangingPunct="1">
      <a:defRPr kumimoji="1" b="1" kern="1200">
        <a:solidFill>
          <a:schemeClr val="tx1"/>
        </a:solidFill>
        <a:latin typeface="Franklin Gothic Book" pitchFamily="34" charset="0"/>
        <a:ea typeface="Arial Unicode MS" pitchFamily="34" charset="-128"/>
        <a:cs typeface="Arial Unicode MS" pitchFamily="34" charset="-128"/>
      </a:defRPr>
    </a:lvl6pPr>
    <a:lvl7pPr marL="2743200" algn="l" defTabSz="914400" rtl="0" eaLnBrk="1" latinLnBrk="0" hangingPunct="1">
      <a:defRPr kumimoji="1" b="1" kern="1200">
        <a:solidFill>
          <a:schemeClr val="tx1"/>
        </a:solidFill>
        <a:latin typeface="Franklin Gothic Book" pitchFamily="34" charset="0"/>
        <a:ea typeface="Arial Unicode MS" pitchFamily="34" charset="-128"/>
        <a:cs typeface="Arial Unicode MS" pitchFamily="34" charset="-128"/>
      </a:defRPr>
    </a:lvl7pPr>
    <a:lvl8pPr marL="3200400" algn="l" defTabSz="914400" rtl="0" eaLnBrk="1" latinLnBrk="0" hangingPunct="1">
      <a:defRPr kumimoji="1" b="1" kern="1200">
        <a:solidFill>
          <a:schemeClr val="tx1"/>
        </a:solidFill>
        <a:latin typeface="Franklin Gothic Book" pitchFamily="34" charset="0"/>
        <a:ea typeface="Arial Unicode MS" pitchFamily="34" charset="-128"/>
        <a:cs typeface="Arial Unicode MS" pitchFamily="34" charset="-128"/>
      </a:defRPr>
    </a:lvl8pPr>
    <a:lvl9pPr marL="3657600" algn="l" defTabSz="914400" rtl="0" eaLnBrk="1" latinLnBrk="0" hangingPunct="1">
      <a:defRPr kumimoji="1" b="1" kern="1200">
        <a:solidFill>
          <a:schemeClr val="tx1"/>
        </a:solidFill>
        <a:latin typeface="Franklin Gothic Book"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00923F"/>
    <a:srgbClr val="CC3300"/>
    <a:srgbClr val="3366CC"/>
    <a:srgbClr val="003399"/>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76" autoAdjust="0"/>
    <p:restoredTop sz="94713" autoAdjust="0"/>
  </p:normalViewPr>
  <p:slideViewPr>
    <p:cSldViewPr snapToGrid="0">
      <p:cViewPr>
        <p:scale>
          <a:sx n="75" d="100"/>
          <a:sy n="75" d="100"/>
        </p:scale>
        <p:origin x="-1950" y="-10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45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8F86EAB5-B0F3-4C63-93A4-BD38BB465B85}" type="slidenum">
              <a:rPr lang="en-US"/>
              <a:pPr>
                <a:defRPr/>
              </a:pPr>
              <a:t>‹#›</a:t>
            </a:fld>
            <a:endParaRPr lang="en-US"/>
          </a:p>
        </p:txBody>
      </p:sp>
    </p:spTree>
    <p:extLst>
      <p:ext uri="{BB962C8B-B14F-4D97-AF65-F5344CB8AC3E}">
        <p14:creationId xmlns:p14="http://schemas.microsoft.com/office/powerpoint/2010/main" val="1008956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F88FC2F9-3F07-482A-8BC0-A20056016FDB}" type="slidenum">
              <a:rPr lang="en-US"/>
              <a:pPr>
                <a:defRPr/>
              </a:pPr>
              <a:t>‹#›</a:t>
            </a:fld>
            <a:endParaRPr lang="en-US"/>
          </a:p>
        </p:txBody>
      </p:sp>
    </p:spTree>
    <p:extLst>
      <p:ext uri="{BB962C8B-B14F-4D97-AF65-F5344CB8AC3E}">
        <p14:creationId xmlns:p14="http://schemas.microsoft.com/office/powerpoint/2010/main" val="3681228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EFA8C61-58B6-4F23-B822-9227E4B8AFCE}"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43000" y="687388"/>
            <a:ext cx="4573588" cy="3430587"/>
          </a:xfrm>
          <a:noFill/>
          <a:ln>
            <a:solidFill>
              <a:srgbClr val="000000"/>
            </a:solidFill>
            <a:miter lim="800000"/>
            <a:headEnd/>
            <a:tailEnd/>
          </a:ln>
        </p:spPr>
      </p:sp>
      <p:sp>
        <p:nvSpPr>
          <p:cNvPr id="23555" name="Notes Placeholder 2"/>
          <p:cNvSpPr>
            <a:spLocks noGrp="1"/>
          </p:cNvSpPr>
          <p:nvPr>
            <p:ph type="body" idx="1"/>
          </p:nvPr>
        </p:nvSpPr>
        <p:spPr bwMode="auto">
          <a:xfrm>
            <a:off x="914401" y="4344989"/>
            <a:ext cx="5029200" cy="4111625"/>
          </a:xfrm>
          <a:noFill/>
        </p:spPr>
        <p:txBody>
          <a:bodyPr wrap="square" lIns="91377" tIns="45688" rIns="91377" bIns="45688" numCol="1" anchor="t" anchorCtr="0" compatLnSpc="1">
            <a:prstTxWarp prst="textNoShape">
              <a:avLst/>
            </a:prstTxWarp>
          </a:bodyPr>
          <a:lstStyle/>
          <a:p>
            <a:pPr eaLnBrk="1" hangingPunct="1"/>
            <a:endParaRPr lang="fr-FR" smtClean="0"/>
          </a:p>
        </p:txBody>
      </p:sp>
      <p:sp>
        <p:nvSpPr>
          <p:cNvPr id="23556" name="Slide Number Placeholder 3"/>
          <p:cNvSpPr txBox="1">
            <a:spLocks noGrp="1"/>
          </p:cNvSpPr>
          <p:nvPr/>
        </p:nvSpPr>
        <p:spPr bwMode="auto">
          <a:xfrm>
            <a:off x="3884614" y="8686800"/>
            <a:ext cx="2973387" cy="457200"/>
          </a:xfrm>
          <a:prstGeom prst="rect">
            <a:avLst/>
          </a:prstGeom>
          <a:noFill/>
          <a:ln w="9525">
            <a:noFill/>
            <a:miter lim="800000"/>
            <a:headEnd/>
            <a:tailEnd/>
          </a:ln>
        </p:spPr>
        <p:txBody>
          <a:bodyPr lIns="91377" tIns="45688" rIns="91377" bIns="45688" anchor="b"/>
          <a:lstStyle/>
          <a:p>
            <a:pPr algn="r" defTabSz="912813"/>
            <a:fld id="{25EB3846-50BB-441D-8655-96AB0EE54683}" type="slidenum">
              <a:rPr lang="en-GB" sz="1200">
                <a:latin typeface="Times New Roman" pitchFamily="18" charset="0"/>
                <a:cs typeface="Times New Roman" pitchFamily="18" charset="0"/>
              </a:rPr>
              <a:pPr algn="r" defTabSz="912813"/>
              <a:t>5</a:t>
            </a:fld>
            <a:endParaRPr lang="en-GB" sz="120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908175" y="1412875"/>
            <a:ext cx="6335713" cy="1470025"/>
          </a:xfrm>
        </p:spPr>
        <p:txBody>
          <a:bodyPr/>
          <a:lstStyle>
            <a:lvl1pPr>
              <a:defRPr/>
            </a:lvl1pPr>
          </a:lstStyle>
          <a:p>
            <a:r>
              <a:rPr lang="en-US" altLang="zh-TW"/>
              <a:t>CLICK TO EDIT TITLE </a:t>
            </a:r>
            <a:endParaRPr lang="fr-CA"/>
          </a:p>
        </p:txBody>
      </p:sp>
      <p:sp>
        <p:nvSpPr>
          <p:cNvPr id="69635" name="Rectangle 3"/>
          <p:cNvSpPr>
            <a:spLocks noGrp="1" noChangeArrowheads="1"/>
          </p:cNvSpPr>
          <p:nvPr>
            <p:ph type="subTitle" idx="1"/>
          </p:nvPr>
        </p:nvSpPr>
        <p:spPr>
          <a:xfrm>
            <a:off x="4643438" y="3717925"/>
            <a:ext cx="3600450" cy="1655763"/>
          </a:xfrm>
        </p:spPr>
        <p:txBody>
          <a:bodyPr/>
          <a:lstStyle>
            <a:lvl1pPr marL="0" indent="0">
              <a:buFontTx/>
              <a:buNone/>
              <a:defRPr sz="1800" b="1"/>
            </a:lvl1pPr>
          </a:lstStyle>
          <a:p>
            <a:r>
              <a:rPr lang="fr-CA"/>
              <a:t>Click to edit the sub-titles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77050" y="274638"/>
            <a:ext cx="2038350" cy="5962650"/>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762000" y="274638"/>
            <a:ext cx="5962650" cy="59626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0" y="274638"/>
            <a:ext cx="8153400" cy="106680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762000" y="1557338"/>
            <a:ext cx="4000500" cy="4679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14900" y="1557338"/>
            <a:ext cx="4000500" cy="4679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51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762000" y="1557338"/>
            <a:ext cx="40005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14900" y="1557338"/>
            <a:ext cx="40005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74638"/>
            <a:ext cx="8153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762000" y="1557338"/>
            <a:ext cx="81534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68612" name="Text Box 4"/>
          <p:cNvSpPr txBox="1">
            <a:spLocks noChangeArrowheads="1"/>
          </p:cNvSpPr>
          <p:nvPr userDrawn="1"/>
        </p:nvSpPr>
        <p:spPr bwMode="auto">
          <a:xfrm>
            <a:off x="755650" y="6237288"/>
            <a:ext cx="8137525" cy="244475"/>
          </a:xfrm>
          <a:prstGeom prst="rect">
            <a:avLst/>
          </a:prstGeom>
          <a:noFill/>
          <a:ln w="9525">
            <a:noFill/>
            <a:miter lim="800000"/>
            <a:headEnd/>
            <a:tailEnd/>
          </a:ln>
          <a:effectLst/>
        </p:spPr>
        <p:txBody>
          <a:bodyPr>
            <a:spAutoFit/>
          </a:bodyPr>
          <a:lstStyle/>
          <a:p>
            <a:pPr algn="ctr">
              <a:defRPr/>
            </a:pPr>
            <a:endParaRPr lang="en-CA" sz="1000" b="0">
              <a:latin typeface="Arial" charset="0"/>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65" r:id="rId13"/>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4150" algn="l" rtl="0" eaLnBrk="0" fontAlgn="base" hangingPunct="0">
        <a:spcBef>
          <a:spcPct val="20000"/>
        </a:spcBef>
        <a:spcAft>
          <a:spcPct val="0"/>
        </a:spcAft>
        <a:buClr>
          <a:srgbClr val="B89500"/>
        </a:buClr>
        <a:buFont typeface="Arial" charset="0"/>
        <a:buChar char="▪"/>
        <a:defRPr kumimoji="1">
          <a:solidFill>
            <a:schemeClr val="tx1"/>
          </a:solidFill>
          <a:latin typeface="+mn-lt"/>
          <a:ea typeface="+mn-ea"/>
          <a:cs typeface="+mn-cs"/>
        </a:defRPr>
      </a:lvl3pPr>
      <a:lvl4pPr marL="1603375" indent="-228600"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gif"/><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12666" y="773142"/>
            <a:ext cx="7596336" cy="3312368"/>
          </a:xfrm>
        </p:spPr>
        <p:txBody>
          <a:bodyPr/>
          <a:lstStyle/>
          <a:p>
            <a:pPr eaLnBrk="1" hangingPunct="1"/>
            <a:r>
              <a:rPr lang="en-US" sz="3600" dirty="0" smtClean="0"/>
              <a:t>Seamless forecasting in time, space and complexity</a:t>
            </a:r>
            <a:br>
              <a:rPr lang="en-US" sz="3600" dirty="0" smtClean="0"/>
            </a:br>
            <a:r>
              <a:rPr lang="en-GB" sz="3200" dirty="0" smtClean="0"/>
              <a:t/>
            </a:r>
            <a:br>
              <a:rPr lang="en-GB" sz="3200" dirty="0" smtClean="0"/>
            </a:br>
            <a:r>
              <a:rPr lang="en-GB" sz="3200" dirty="0" smtClean="0"/>
              <a:t/>
            </a:r>
            <a:br>
              <a:rPr lang="en-GB" sz="3200" dirty="0" smtClean="0"/>
            </a:br>
            <a:r>
              <a:rPr lang="en-GB" sz="2000" dirty="0" smtClean="0"/>
              <a:t/>
            </a:r>
            <a:br>
              <a:rPr lang="en-GB" sz="2000" dirty="0" smtClean="0"/>
            </a:br>
            <a:r>
              <a:rPr lang="en-GB" sz="2000" dirty="0" smtClean="0"/>
              <a:t/>
            </a:r>
            <a:br>
              <a:rPr lang="en-GB" sz="2000" dirty="0" smtClean="0"/>
            </a:br>
            <a:endParaRPr lang="en-GB" sz="2000" dirty="0" smtClean="0"/>
          </a:p>
        </p:txBody>
      </p:sp>
      <p:sp>
        <p:nvSpPr>
          <p:cNvPr id="4099" name="ZoneTexte 2"/>
          <p:cNvSpPr txBox="1">
            <a:spLocks noChangeArrowheads="1"/>
          </p:cNvSpPr>
          <p:nvPr/>
        </p:nvSpPr>
        <p:spPr bwMode="auto">
          <a:xfrm>
            <a:off x="812666" y="2321319"/>
            <a:ext cx="5588134" cy="3570208"/>
          </a:xfrm>
          <a:prstGeom prst="rect">
            <a:avLst/>
          </a:prstGeom>
          <a:noFill/>
          <a:ln w="9525">
            <a:noFill/>
            <a:miter lim="800000"/>
            <a:headEnd/>
            <a:tailEnd/>
          </a:ln>
        </p:spPr>
        <p:txBody>
          <a:bodyPr wrap="square">
            <a:spAutoFit/>
          </a:bodyPr>
          <a:lstStyle/>
          <a:p>
            <a:pPr>
              <a:buFont typeface="Wingdings" pitchFamily="2" charset="2"/>
              <a:buNone/>
            </a:pPr>
            <a:r>
              <a:rPr lang="en-GB" sz="1600" dirty="0" smtClean="0"/>
              <a:t>Gilbert Brunet</a:t>
            </a:r>
            <a:br>
              <a:rPr lang="en-GB" sz="1600" dirty="0" smtClean="0"/>
            </a:br>
            <a:r>
              <a:rPr lang="en-GB" sz="1600" dirty="0" smtClean="0"/>
              <a:t>Director </a:t>
            </a:r>
          </a:p>
          <a:p>
            <a:pPr>
              <a:buFont typeface="Wingdings" pitchFamily="2" charset="2"/>
              <a:buNone/>
            </a:pPr>
            <a:r>
              <a:rPr lang="en-GB" sz="1600" dirty="0" smtClean="0"/>
              <a:t>Meteorological Research Division</a:t>
            </a:r>
          </a:p>
          <a:p>
            <a:pPr>
              <a:buFont typeface="Wingdings" pitchFamily="2" charset="2"/>
              <a:buNone/>
            </a:pPr>
            <a:r>
              <a:rPr lang="en-GB" sz="1600" dirty="0" smtClean="0"/>
              <a:t>Environment Canada</a:t>
            </a:r>
          </a:p>
          <a:p>
            <a:pPr>
              <a:buFont typeface="Wingdings" pitchFamily="2" charset="2"/>
              <a:buNone/>
            </a:pPr>
            <a:endParaRPr lang="en-GB" sz="1600" dirty="0" smtClean="0"/>
          </a:p>
          <a:p>
            <a:pPr>
              <a:buFont typeface="Wingdings" pitchFamily="2" charset="2"/>
              <a:buNone/>
            </a:pPr>
            <a:endParaRPr lang="en-CA" sz="1600" dirty="0" smtClean="0"/>
          </a:p>
          <a:p>
            <a:pPr>
              <a:buFont typeface="Wingdings" pitchFamily="2" charset="2"/>
              <a:buNone/>
            </a:pPr>
            <a:endParaRPr lang="en-US" sz="1600" dirty="0" smtClean="0"/>
          </a:p>
          <a:p>
            <a:r>
              <a:rPr lang="en-GB" sz="1600" dirty="0"/>
              <a:t>FUTURE SEAMLESS GLOBAL DATA-PROCESSING AND FORECASTING SYSTEMS (GDPFS) MEETING</a:t>
            </a:r>
            <a:endParaRPr lang="en-US" sz="1600" dirty="0"/>
          </a:p>
          <a:p>
            <a:pPr>
              <a:buFont typeface="Wingdings" pitchFamily="2" charset="2"/>
              <a:buNone/>
            </a:pPr>
            <a:endParaRPr lang="fr-CA" sz="1600" dirty="0" smtClean="0"/>
          </a:p>
          <a:p>
            <a:r>
              <a:rPr lang="en-GB" sz="1600" dirty="0"/>
              <a:t>Geneva, Switzerland, 10-12 February 2016</a:t>
            </a:r>
            <a:endParaRPr lang="en-US" sz="1600" dirty="0"/>
          </a:p>
          <a:p>
            <a:pPr>
              <a:buFont typeface="Wingdings" pitchFamily="2" charset="2"/>
              <a:buNone/>
            </a:pPr>
            <a:endParaRPr lang="en-US" sz="1600" dirty="0" smtClean="0"/>
          </a:p>
          <a:p>
            <a:pPr>
              <a:buFont typeface="Wingdings" pitchFamily="2" charset="2"/>
              <a:buNone/>
            </a:pPr>
            <a:endParaRPr lang="en-US" sz="1600" b="1" i="1" dirty="0"/>
          </a:p>
          <a:p>
            <a:pPr algn="ctr">
              <a:buFont typeface="Wingdings" pitchFamily="2" charset="2"/>
              <a:buNone/>
            </a:pPr>
            <a:endParaRPr lang="fr-CA" sz="1600" dirty="0"/>
          </a:p>
        </p:txBody>
      </p:sp>
      <p:pic>
        <p:nvPicPr>
          <p:cNvPr id="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345"/>
          <a:stretch/>
        </p:blipFill>
        <p:spPr bwMode="auto">
          <a:xfrm>
            <a:off x="5015377" y="2174420"/>
            <a:ext cx="1669475"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092" y="2429326"/>
            <a:ext cx="2543908" cy="190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ig3_Convection_CK_P33002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484" y="4196863"/>
            <a:ext cx="1992516" cy="26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56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Slide Number Placeholder 2"/>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D56B3CBD-07A6-4961-8D2D-851D452B41BD}" type="slidenum">
              <a:rPr lang="en-US" altLang="en-US" sz="1200">
                <a:solidFill>
                  <a:srgbClr val="000000"/>
                </a:solidFill>
                <a:ea typeface="ＭＳ Ｐゴシック" pitchFamily="34" charset="-128"/>
              </a:rPr>
              <a:pPr algn="r"/>
              <a:t>10</a:t>
            </a:fld>
            <a:endParaRPr lang="en-US" altLang="en-US" sz="1200">
              <a:solidFill>
                <a:srgbClr val="000000"/>
              </a:solidFill>
              <a:ea typeface="ＭＳ Ｐゴシック" pitchFamily="34" charset="-128"/>
            </a:endParaRPr>
          </a:p>
        </p:txBody>
      </p:sp>
      <p:sp>
        <p:nvSpPr>
          <p:cNvPr id="40963" name="TextBox 24"/>
          <p:cNvSpPr txBox="1">
            <a:spLocks noChangeArrowheads="1"/>
          </p:cNvSpPr>
          <p:nvPr/>
        </p:nvSpPr>
        <p:spPr bwMode="auto">
          <a:xfrm>
            <a:off x="231775" y="153988"/>
            <a:ext cx="8820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buClr>
                <a:srgbClr val="FF9900"/>
              </a:buClr>
              <a:buFont typeface="Wingdings" pitchFamily="2" charset="2"/>
              <a:buNone/>
            </a:pPr>
            <a:r>
              <a:rPr lang="fr-CA" altLang="en-US" sz="3600" b="1">
                <a:solidFill>
                  <a:srgbClr val="0070C0"/>
                </a:solidFill>
                <a:ea typeface="ＭＳ Ｐゴシック" pitchFamily="34" charset="-128"/>
              </a:rPr>
              <a:t>Context and motivations of RDP/FDP</a:t>
            </a:r>
            <a:endParaRPr lang="en-US" altLang="en-US" sz="3600" b="1">
              <a:solidFill>
                <a:srgbClr val="0070C0"/>
              </a:solidFill>
              <a:ea typeface="ＭＳ Ｐゴシック" pitchFamily="34" charset="-128"/>
            </a:endParaRPr>
          </a:p>
        </p:txBody>
      </p:sp>
      <p:pic>
        <p:nvPicPr>
          <p:cNvPr id="40964" name="Picture 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4133850"/>
            <a:ext cx="345598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Clr>
                <a:srgbClr val="FF9900"/>
              </a:buClr>
              <a:buFont typeface="Wingdings" pitchFamily="2" charset="2"/>
              <a:buNone/>
            </a:pPr>
            <a:endParaRPr lang="nb-NO" altLang="nb-NO" sz="2400">
              <a:solidFill>
                <a:srgbClr val="000000"/>
              </a:solidFill>
              <a:ea typeface="ＭＳ Ｐゴシック" pitchFamily="34" charset="-128"/>
            </a:endParaRPr>
          </a:p>
        </p:txBody>
      </p:sp>
      <p:pic>
        <p:nvPicPr>
          <p:cNvPr id="40966" name="Picture 48" descr="snapsho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270000"/>
            <a:ext cx="3587750" cy="231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7" name="TextBox 3"/>
          <p:cNvSpPr txBox="1">
            <a:spLocks noChangeArrowheads="1"/>
          </p:cNvSpPr>
          <p:nvPr/>
        </p:nvSpPr>
        <p:spPr bwMode="auto">
          <a:xfrm>
            <a:off x="80963" y="803275"/>
            <a:ext cx="5229225"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Clr>
                <a:srgbClr val="FF9900"/>
              </a:buClr>
              <a:buFont typeface="Wingdings" pitchFamily="2" charset="2"/>
              <a:buNone/>
            </a:pPr>
            <a:r>
              <a:rPr lang="en-CA" altLang="nb-NO" sz="1600" b="1">
                <a:solidFill>
                  <a:srgbClr val="000000"/>
                </a:solidFill>
                <a:ea typeface="ＭＳ Ｐゴシック" pitchFamily="34" charset="-128"/>
              </a:rPr>
              <a:t>The Great Lakes and St-Lawrence River:</a:t>
            </a:r>
          </a:p>
          <a:p>
            <a:pPr>
              <a:spcBef>
                <a:spcPct val="50000"/>
              </a:spcBef>
              <a:buClr>
                <a:srgbClr val="FF9900"/>
              </a:buClr>
              <a:buFont typeface="Arial" charset="0"/>
              <a:buChar char="•"/>
            </a:pPr>
            <a:r>
              <a:rPr lang="en-CA" altLang="nb-NO" sz="1400">
                <a:solidFill>
                  <a:srgbClr val="000000"/>
                </a:solidFill>
                <a:ea typeface="ＭＳ Ｐゴシック" pitchFamily="34" charset="-128"/>
              </a:rPr>
              <a:t> make up the largest surface freshwater system on the planet connected with the world’s largest estuary;</a:t>
            </a:r>
          </a:p>
          <a:p>
            <a:pPr>
              <a:spcBef>
                <a:spcPct val="50000"/>
              </a:spcBef>
              <a:buClr>
                <a:srgbClr val="FF9900"/>
              </a:buClr>
              <a:buFont typeface="Arial" charset="0"/>
              <a:buChar char="•"/>
            </a:pPr>
            <a:r>
              <a:rPr lang="en-CA" altLang="nb-NO" sz="1400">
                <a:solidFill>
                  <a:srgbClr val="000000"/>
                </a:solidFill>
                <a:ea typeface="ＭＳ Ｐゴシック" pitchFamily="34" charset="-128"/>
              </a:rPr>
              <a:t> meet the diverse needs of an estimated 105.3 million people in Canada and the United States;</a:t>
            </a:r>
          </a:p>
          <a:p>
            <a:pPr>
              <a:spcBef>
                <a:spcPct val="50000"/>
              </a:spcBef>
              <a:buClr>
                <a:srgbClr val="FF9900"/>
              </a:buClr>
              <a:buFont typeface="Arial" charset="0"/>
              <a:buChar char="•"/>
            </a:pPr>
            <a:r>
              <a:rPr lang="en-CA" altLang="nb-NO" sz="1400">
                <a:solidFill>
                  <a:srgbClr val="000000"/>
                </a:solidFill>
                <a:ea typeface="ＭＳ Ｐゴシック" pitchFamily="34" charset="-128"/>
              </a:rPr>
              <a:t> are </a:t>
            </a:r>
            <a:r>
              <a:rPr lang="en-US" altLang="nb-NO" sz="1400">
                <a:solidFill>
                  <a:srgbClr val="000000"/>
                </a:solidFill>
                <a:ea typeface="ＭＳ Ｐゴシック" pitchFamily="34" charset="-128"/>
              </a:rPr>
              <a:t>a transboundary water resource, co-managed between both Canada and the US;</a:t>
            </a:r>
          </a:p>
          <a:p>
            <a:pPr>
              <a:spcBef>
                <a:spcPct val="50000"/>
              </a:spcBef>
              <a:buClr>
                <a:srgbClr val="FF9900"/>
              </a:buClr>
              <a:buFont typeface="Arial" charset="0"/>
              <a:buChar char="•"/>
            </a:pPr>
            <a:r>
              <a:rPr lang="en-US" altLang="nb-NO" sz="1400">
                <a:solidFill>
                  <a:srgbClr val="000000"/>
                </a:solidFill>
                <a:ea typeface="ＭＳ Ｐゴシック" pitchFamily="34" charset="-128"/>
              </a:rPr>
              <a:t> are a major feature with significant regional influence on synoptic weather systems, and local climate and weather via lake/river feedbacks to the atmosphere;</a:t>
            </a:r>
          </a:p>
          <a:p>
            <a:pPr>
              <a:spcBef>
                <a:spcPct val="50000"/>
              </a:spcBef>
              <a:buClr>
                <a:srgbClr val="FF9900"/>
              </a:buClr>
              <a:buFont typeface="Arial" charset="0"/>
              <a:buChar char="•"/>
            </a:pPr>
            <a:r>
              <a:rPr lang="en-US" altLang="nb-NO" sz="1400">
                <a:solidFill>
                  <a:srgbClr val="000000"/>
                </a:solidFill>
                <a:ea typeface="ＭＳ Ｐゴシック" pitchFamily="34" charset="-128"/>
              </a:rPr>
              <a:t> and, a critical component of the freshwater system and hydrological cycle of the eastern half of North America.</a:t>
            </a:r>
          </a:p>
        </p:txBody>
      </p:sp>
      <p:sp>
        <p:nvSpPr>
          <p:cNvPr id="40968" name="TextBox 6"/>
          <p:cNvSpPr txBox="1">
            <a:spLocks noChangeArrowheads="1"/>
          </p:cNvSpPr>
          <p:nvPr/>
        </p:nvSpPr>
        <p:spPr bwMode="auto">
          <a:xfrm>
            <a:off x="4716463" y="3973513"/>
            <a:ext cx="4335462"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Clr>
                <a:srgbClr val="FF9900"/>
              </a:buClr>
              <a:buFont typeface="Arial" charset="0"/>
              <a:buChar char="•"/>
            </a:pPr>
            <a:r>
              <a:rPr lang="en-CA" altLang="nb-NO" sz="1600" b="1">
                <a:solidFill>
                  <a:srgbClr val="000000"/>
                </a:solidFill>
                <a:ea typeface="ＭＳ Ｐゴシック" pitchFamily="34" charset="-128"/>
              </a:rPr>
              <a:t>On the science side, the increasing convergence in both atmospheric and hydrological sciences in the application of coupled atmospheric-hydrological modelling systems have led Canada and the United-States to collaborate on establishing such a capacity.</a:t>
            </a:r>
          </a:p>
        </p:txBody>
      </p:sp>
    </p:spTree>
    <p:extLst>
      <p:ext uri="{BB962C8B-B14F-4D97-AF65-F5344CB8AC3E}">
        <p14:creationId xmlns:p14="http://schemas.microsoft.com/office/powerpoint/2010/main" val="3484507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3"/>
          <p:cNvSpPr>
            <a:spLocks noGrp="1"/>
          </p:cNvSpPr>
          <p:nvPr>
            <p:ph type="title" idx="4294967295"/>
          </p:nvPr>
        </p:nvSpPr>
        <p:spPr>
          <a:xfrm>
            <a:off x="0" y="260350"/>
            <a:ext cx="9144000" cy="1873250"/>
          </a:xfrm>
        </p:spPr>
        <p:txBody>
          <a:bodyPr/>
          <a:lstStyle/>
          <a:p>
            <a:pPr algn="ctr"/>
            <a:r>
              <a:rPr lang="en-US" altLang="en-US" sz="2800" b="1" dirty="0" smtClean="0">
                <a:solidFill>
                  <a:srgbClr val="FF9966"/>
                </a:solidFill>
              </a:rPr>
              <a:t>C</a:t>
            </a:r>
            <a:r>
              <a:rPr lang="en-US" altLang="en-US" sz="2800" b="1" dirty="0" smtClean="0">
                <a:solidFill>
                  <a:srgbClr val="0070C0"/>
                </a:solidFill>
              </a:rPr>
              <a:t>oupled </a:t>
            </a:r>
            <a:r>
              <a:rPr lang="en-US" altLang="en-US" sz="2800" b="1" dirty="0" smtClean="0">
                <a:solidFill>
                  <a:srgbClr val="FF9966"/>
                </a:solidFill>
              </a:rPr>
              <a:t>H</a:t>
            </a:r>
            <a:r>
              <a:rPr lang="en-US" altLang="en-US" sz="2800" b="1" dirty="0" smtClean="0">
                <a:solidFill>
                  <a:srgbClr val="0070C0"/>
                </a:solidFill>
              </a:rPr>
              <a:t>ydrology-</a:t>
            </a:r>
            <a:r>
              <a:rPr lang="en-US" altLang="en-US" sz="2800" b="1" dirty="0" smtClean="0">
                <a:solidFill>
                  <a:srgbClr val="FF9966"/>
                </a:solidFill>
              </a:rPr>
              <a:t>A</a:t>
            </a:r>
            <a:r>
              <a:rPr lang="en-US" altLang="en-US" sz="2800" b="1" dirty="0" smtClean="0">
                <a:solidFill>
                  <a:srgbClr val="0070C0"/>
                </a:solidFill>
              </a:rPr>
              <a:t>tmospheric </a:t>
            </a:r>
            <a:r>
              <a:rPr lang="en-US" altLang="en-US" sz="2800" b="1" dirty="0" smtClean="0">
                <a:solidFill>
                  <a:srgbClr val="FF9966"/>
                </a:solidFill>
              </a:rPr>
              <a:t>M</a:t>
            </a:r>
            <a:r>
              <a:rPr lang="en-US" altLang="en-US" sz="2800" b="1" dirty="0" smtClean="0">
                <a:solidFill>
                  <a:srgbClr val="0070C0"/>
                </a:solidFill>
              </a:rPr>
              <a:t>odelling and </a:t>
            </a:r>
            <a:r>
              <a:rPr lang="en-US" altLang="en-US" sz="2800" b="1" dirty="0" smtClean="0">
                <a:solidFill>
                  <a:srgbClr val="FF9966"/>
                </a:solidFill>
              </a:rPr>
              <a:t>P</a:t>
            </a:r>
            <a:r>
              <a:rPr lang="en-US" altLang="en-US" sz="2800" b="1" dirty="0" smtClean="0">
                <a:solidFill>
                  <a:srgbClr val="0070C0"/>
                </a:solidFill>
              </a:rPr>
              <a:t>rediction in the Laurentian Great-Lakes-St Lawrence River of North America</a:t>
            </a:r>
            <a:br>
              <a:rPr lang="en-US" altLang="en-US" sz="2800" b="1" dirty="0" smtClean="0">
                <a:solidFill>
                  <a:srgbClr val="0070C0"/>
                </a:solidFill>
              </a:rPr>
            </a:br>
            <a:r>
              <a:rPr lang="en-US" altLang="en-US" sz="2800" b="1" dirty="0" smtClean="0">
                <a:solidFill>
                  <a:srgbClr val="FF9966"/>
                </a:solidFill>
              </a:rPr>
              <a:t>CHAMP</a:t>
            </a:r>
          </a:p>
        </p:txBody>
      </p:sp>
      <p:sp>
        <p:nvSpPr>
          <p:cNvPr id="41987" name="Content Placeholder 4"/>
          <p:cNvSpPr>
            <a:spLocks noGrp="1"/>
          </p:cNvSpPr>
          <p:nvPr>
            <p:ph idx="4294967295"/>
          </p:nvPr>
        </p:nvSpPr>
        <p:spPr>
          <a:xfrm>
            <a:off x="142875" y="2205038"/>
            <a:ext cx="8893175" cy="3671887"/>
          </a:xfrm>
          <a:solidFill>
            <a:schemeClr val="bg1"/>
          </a:solidFill>
        </p:spPr>
        <p:txBody>
          <a:bodyPr/>
          <a:lstStyle/>
          <a:p>
            <a:pPr marL="0" indent="0">
              <a:buFont typeface="Wingdings" pitchFamily="2" charset="2"/>
              <a:buNone/>
            </a:pPr>
            <a:r>
              <a:rPr lang="en-CA" altLang="nb-NO" sz="1600" dirty="0" smtClean="0"/>
              <a:t>Given the existing Canada-United-States collaboration, the natural test-bed that is the Great-Lakes-St Lawrence river and the advances in coupled atmosphere hydrology-atmosphere prediction, and the cross-commission expertise and impacts, the </a:t>
            </a:r>
            <a:r>
              <a:rPr lang="en-CA" altLang="nb-NO" sz="1600" b="1" dirty="0" smtClean="0">
                <a:solidFill>
                  <a:srgbClr val="FF9966"/>
                </a:solidFill>
              </a:rPr>
              <a:t>CHAMP project</a:t>
            </a:r>
            <a:r>
              <a:rPr lang="en-CA" altLang="nb-NO" sz="1600" dirty="0" smtClean="0"/>
              <a:t> is proposed </a:t>
            </a:r>
            <a:r>
              <a:rPr lang="en-US" altLang="en-US" sz="1600" dirty="0" smtClean="0"/>
              <a:t>as a </a:t>
            </a:r>
            <a:r>
              <a:rPr lang="en-US" altLang="en-US" sz="1600" b="1" dirty="0" smtClean="0">
                <a:solidFill>
                  <a:srgbClr val="FF0000"/>
                </a:solidFill>
              </a:rPr>
              <a:t>CAS-</a:t>
            </a:r>
            <a:r>
              <a:rPr lang="en-US" altLang="en-US" sz="1600" b="1" dirty="0" err="1" smtClean="0">
                <a:solidFill>
                  <a:srgbClr val="FF0000"/>
                </a:solidFill>
              </a:rPr>
              <a:t>CHy</a:t>
            </a:r>
            <a:r>
              <a:rPr lang="en-US" altLang="en-US" sz="1600" b="1" dirty="0" smtClean="0">
                <a:solidFill>
                  <a:srgbClr val="FF0000"/>
                </a:solidFill>
              </a:rPr>
              <a:t>-CBS</a:t>
            </a:r>
            <a:r>
              <a:rPr lang="en-US" altLang="en-US" sz="1600" dirty="0" smtClean="0">
                <a:solidFill>
                  <a:srgbClr val="FF0000"/>
                </a:solidFill>
              </a:rPr>
              <a:t> </a:t>
            </a:r>
            <a:r>
              <a:rPr lang="en-US" altLang="en-US" sz="1600" dirty="0" smtClean="0"/>
              <a:t>inter-commission research and forecasting demonstration project to:</a:t>
            </a:r>
            <a:endParaRPr lang="en-US" altLang="nb-NO" sz="1600" dirty="0" smtClean="0"/>
          </a:p>
          <a:p>
            <a:pPr marL="0" indent="0"/>
            <a:r>
              <a:rPr lang="en-CA" altLang="nb-NO" sz="1600" dirty="0" smtClean="0"/>
              <a:t> demonstrate the capacity for improvement to weather and hydrological forecasts of a coupled atmospheric-lake-ice-waves-hydrological numerical prediction system;</a:t>
            </a:r>
            <a:endParaRPr lang="en-US" altLang="nb-NO" sz="1600" dirty="0" smtClean="0"/>
          </a:p>
          <a:p>
            <a:pPr marL="0" indent="0"/>
            <a:r>
              <a:rPr lang="en-CA" altLang="nb-NO" sz="1600" dirty="0" smtClean="0"/>
              <a:t> demonstrate that such environmental prediction systems have direct applications to the forecast and management of water levels and discharges in the Great-Lakes–St Lawrence system and ecosystem management; and</a:t>
            </a:r>
            <a:endParaRPr lang="en-US" altLang="nb-NO" sz="1600" dirty="0" smtClean="0"/>
          </a:p>
          <a:p>
            <a:pPr marL="0" indent="0"/>
            <a:r>
              <a:rPr lang="en-CA" altLang="nb-NO" sz="1600" dirty="0" smtClean="0"/>
              <a:t> develop and evaluate specialized forecasting products and information packages to allow the community of users to take advantage of new knowledge to assist  decision-making on time-scales ranging from real-time </a:t>
            </a:r>
            <a:r>
              <a:rPr lang="en-CA" altLang="nb-NO" sz="1600" dirty="0" err="1" smtClean="0"/>
              <a:t>nowcasting</a:t>
            </a:r>
            <a:r>
              <a:rPr lang="en-CA" altLang="nb-NO" sz="1600" dirty="0" smtClean="0"/>
              <a:t> (for weather and hydrological forecasting) to  monthly and up to  annual (for the surface water system).   </a:t>
            </a:r>
          </a:p>
          <a:p>
            <a:pPr marL="0" indent="0">
              <a:buFont typeface="Wingdings" pitchFamily="2" charset="2"/>
              <a:buNone/>
            </a:pPr>
            <a:endParaRPr lang="en-US" altLang="nb-NO" sz="2000" dirty="0" smtClean="0"/>
          </a:p>
          <a:p>
            <a:pPr marL="0" indent="0"/>
            <a:endParaRPr lang="en-US" altLang="en-US" sz="2000" dirty="0" smtClean="0"/>
          </a:p>
          <a:p>
            <a:pPr marL="0" indent="0"/>
            <a:endParaRPr lang="en-US" altLang="en-US" sz="800" dirty="0" smtClean="0"/>
          </a:p>
        </p:txBody>
      </p:sp>
      <p:sp>
        <p:nvSpPr>
          <p:cNvPr id="41988" name="Slide Number Placeholder 2"/>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6F49AD43-487A-4C4A-BA01-D585841DEBBF}" type="slidenum">
              <a:rPr lang="en-US" altLang="en-US" sz="1200">
                <a:solidFill>
                  <a:srgbClr val="000000"/>
                </a:solidFill>
                <a:ea typeface="ＭＳ Ｐゴシック" pitchFamily="34" charset="-128"/>
              </a:rPr>
              <a:pPr algn="r"/>
              <a:t>11</a:t>
            </a:fld>
            <a:endParaRPr lang="en-US" altLang="en-US" sz="1200">
              <a:solidFill>
                <a:srgbClr val="000000"/>
              </a:solidFill>
              <a:ea typeface="ＭＳ Ｐゴシック" pitchFamily="34" charset="-128"/>
            </a:endParaRPr>
          </a:p>
        </p:txBody>
      </p:sp>
    </p:spTree>
    <p:extLst>
      <p:ext uri="{BB962C8B-B14F-4D97-AF65-F5344CB8AC3E}">
        <p14:creationId xmlns:p14="http://schemas.microsoft.com/office/powerpoint/2010/main" val="3861047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710711" y="2090250"/>
            <a:ext cx="8591550" cy="849312"/>
          </a:xfrm>
        </p:spPr>
        <p:txBody>
          <a:bodyPr/>
          <a:lstStyle/>
          <a:p>
            <a:r>
              <a:rPr lang="en-GB" dirty="0" smtClean="0">
                <a:ea typeface="ＭＳ Ｐゴシック" pitchFamily="34" charset="-128"/>
              </a:rPr>
              <a:t>Questions &amp; answers</a:t>
            </a:r>
            <a:endParaRPr lang="en-US" dirty="0" smtClean="0">
              <a:ea typeface="ＭＳ Ｐゴシック" pitchFamily="34" charset="-128"/>
            </a:endParaRPr>
          </a:p>
        </p:txBody>
      </p:sp>
    </p:spTree>
    <p:extLst>
      <p:ext uri="{BB962C8B-B14F-4D97-AF65-F5344CB8AC3E}">
        <p14:creationId xmlns:p14="http://schemas.microsoft.com/office/powerpoint/2010/main" val="11269412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What</a:t>
            </a:r>
            <a:r>
              <a:rPr lang="fr-CA" dirty="0" smtClean="0"/>
              <a:t> </a:t>
            </a:r>
            <a:r>
              <a:rPr lang="fr-CA" dirty="0" err="1" smtClean="0"/>
              <a:t>is</a:t>
            </a:r>
            <a:r>
              <a:rPr lang="fr-CA" dirty="0" smtClean="0"/>
              <a:t> </a:t>
            </a:r>
            <a:r>
              <a:rPr lang="fr-CA" dirty="0" err="1" smtClean="0"/>
              <a:t>seamless</a:t>
            </a:r>
            <a:r>
              <a:rPr lang="fr-CA" dirty="0" smtClean="0"/>
              <a:t> </a:t>
            </a:r>
            <a:r>
              <a:rPr lang="fr-CA" dirty="0" err="1" smtClean="0"/>
              <a:t>prediction</a:t>
            </a:r>
            <a:r>
              <a:rPr lang="fr-CA"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smtClean="0"/>
              <a:t>To </a:t>
            </a:r>
            <a:r>
              <a:rPr lang="en-US" dirty="0"/>
              <a:t>accelerate improvements in prediction and services  through an inclusive approach to Earth-system sciences will </a:t>
            </a:r>
            <a:r>
              <a:rPr lang="en-GB" dirty="0"/>
              <a:t>require a suite of diagnostic and prediction models integrated over all spatial and temporal </a:t>
            </a:r>
            <a:r>
              <a:rPr lang="en-GB" dirty="0" smtClean="0"/>
              <a:t>scales (e.g. UK Met Office, Met Service of Canada …) ;</a:t>
            </a:r>
          </a:p>
          <a:p>
            <a:pPr marL="0" indent="0">
              <a:buNone/>
            </a:pPr>
            <a:r>
              <a:rPr lang="en-US" dirty="0" smtClean="0"/>
              <a:t> </a:t>
            </a:r>
            <a:endParaRPr lang="en-US" dirty="0"/>
          </a:p>
          <a:p>
            <a:r>
              <a:rPr lang="en-GB" dirty="0"/>
              <a:t>It requires increased integration</a:t>
            </a:r>
            <a:r>
              <a:rPr lang="en-US" dirty="0"/>
              <a:t> across the disciplines of physics, mathematics, chemistry, social and decision </a:t>
            </a:r>
            <a:r>
              <a:rPr lang="en-US" dirty="0" smtClean="0"/>
              <a:t>sciences</a:t>
            </a:r>
            <a:r>
              <a:rPr lang="en-US" dirty="0"/>
              <a:t>;</a:t>
            </a:r>
            <a:endParaRPr lang="en-US" dirty="0" smtClean="0"/>
          </a:p>
        </p:txBody>
      </p:sp>
    </p:spTree>
    <p:extLst>
      <p:ext uri="{BB962C8B-B14F-4D97-AF65-F5344CB8AC3E}">
        <p14:creationId xmlns:p14="http://schemas.microsoft.com/office/powerpoint/2010/main" val="356100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What</a:t>
            </a:r>
            <a:r>
              <a:rPr lang="fr-CA" dirty="0" smtClean="0"/>
              <a:t> </a:t>
            </a:r>
            <a:r>
              <a:rPr lang="fr-CA" dirty="0" err="1" smtClean="0"/>
              <a:t>is</a:t>
            </a:r>
            <a:r>
              <a:rPr lang="fr-CA" dirty="0" smtClean="0"/>
              <a:t> </a:t>
            </a:r>
            <a:r>
              <a:rPr lang="fr-CA" dirty="0" err="1" smtClean="0"/>
              <a:t>seamless</a:t>
            </a:r>
            <a:r>
              <a:rPr lang="fr-CA" dirty="0" smtClean="0"/>
              <a:t> </a:t>
            </a:r>
            <a:r>
              <a:rPr lang="fr-CA" dirty="0" err="1" smtClean="0"/>
              <a:t>prediction</a:t>
            </a:r>
            <a:r>
              <a:rPr lang="fr-CA" dirty="0" smtClean="0"/>
              <a:t>?</a:t>
            </a:r>
            <a:endParaRPr lang="en-US" dirty="0"/>
          </a:p>
        </p:txBody>
      </p:sp>
      <p:sp>
        <p:nvSpPr>
          <p:cNvPr id="3" name="Content Placeholder 2"/>
          <p:cNvSpPr>
            <a:spLocks noGrp="1"/>
          </p:cNvSpPr>
          <p:nvPr>
            <p:ph idx="1"/>
          </p:nvPr>
        </p:nvSpPr>
        <p:spPr/>
        <p:txBody>
          <a:bodyPr/>
          <a:lstStyle/>
          <a:p>
            <a:r>
              <a:rPr lang="en-US" dirty="0" smtClean="0"/>
              <a:t>The </a:t>
            </a:r>
            <a:r>
              <a:rPr lang="en-US" dirty="0"/>
              <a:t>complexity of the scientific challenges and the need for improved knowledge of </a:t>
            </a:r>
            <a:r>
              <a:rPr lang="en-US" u="sng" dirty="0"/>
              <a:t>diverse impacts </a:t>
            </a:r>
            <a:r>
              <a:rPr lang="en-US" dirty="0"/>
              <a:t>will necessitate </a:t>
            </a:r>
            <a:r>
              <a:rPr lang="en-GB" dirty="0"/>
              <a:t>collaborations between scientists in natural sciences </a:t>
            </a:r>
            <a:r>
              <a:rPr lang="en-GB" dirty="0" smtClean="0"/>
              <a:t>and </a:t>
            </a:r>
            <a:r>
              <a:rPr lang="en-GB" dirty="0"/>
              <a:t>health, economic, water, agriculture, energy, food, and policy </a:t>
            </a:r>
            <a:r>
              <a:rPr lang="en-GB" dirty="0" smtClean="0"/>
              <a:t>disciplines;</a:t>
            </a:r>
          </a:p>
          <a:p>
            <a:endParaRPr lang="en-GB" dirty="0"/>
          </a:p>
          <a:p>
            <a:r>
              <a:rPr lang="en-GB" dirty="0" smtClean="0"/>
              <a:t>This </a:t>
            </a:r>
            <a:r>
              <a:rPr lang="en-GB" dirty="0"/>
              <a:t>demands </a:t>
            </a:r>
            <a:r>
              <a:rPr lang="en-GB" dirty="0" smtClean="0"/>
              <a:t>proposal </a:t>
            </a:r>
            <a:r>
              <a:rPr lang="en-GB" dirty="0"/>
              <a:t>development guided by multi-agency and multi-national environmental and socioeconomic priorities, and long- term commitments from scientists, supporting agencies and stakeholders.</a:t>
            </a:r>
            <a:endParaRPr lang="en-US" dirty="0"/>
          </a:p>
        </p:txBody>
      </p:sp>
    </p:spTree>
    <p:extLst>
      <p:ext uri="{BB962C8B-B14F-4D97-AF65-F5344CB8AC3E}">
        <p14:creationId xmlns:p14="http://schemas.microsoft.com/office/powerpoint/2010/main" val="81066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6"/>
          <p:cNvGrpSpPr/>
          <p:nvPr/>
        </p:nvGrpSpPr>
        <p:grpSpPr>
          <a:xfrm>
            <a:off x="222357" y="2021943"/>
            <a:ext cx="8022052" cy="4656052"/>
            <a:chOff x="353301" y="620688"/>
            <a:chExt cx="8636712" cy="6133328"/>
          </a:xfrm>
        </p:grpSpPr>
        <p:pic>
          <p:nvPicPr>
            <p:cNvPr id="308226" name="Picture 2"/>
            <p:cNvPicPr>
              <a:picLocks noChangeAspect="1" noChangeArrowheads="1"/>
            </p:cNvPicPr>
            <p:nvPr/>
          </p:nvPicPr>
          <p:blipFill>
            <a:blip r:embed="rId3" cstate="print"/>
            <a:srcRect/>
            <a:stretch>
              <a:fillRect/>
            </a:stretch>
          </p:blipFill>
          <p:spPr bwMode="auto">
            <a:xfrm>
              <a:off x="353301" y="5317329"/>
              <a:ext cx="2362200" cy="1436687"/>
            </a:xfrm>
            <a:prstGeom prst="rect">
              <a:avLst/>
            </a:prstGeom>
            <a:noFill/>
            <a:ln w="9525">
              <a:solidFill>
                <a:schemeClr val="tx1"/>
              </a:solidFill>
              <a:miter lim="800000"/>
              <a:headEnd/>
              <a:tailEnd/>
            </a:ln>
          </p:spPr>
        </p:pic>
        <p:sp>
          <p:nvSpPr>
            <p:cNvPr id="308227" name="Line 3"/>
            <p:cNvSpPr>
              <a:spLocks noChangeShapeType="1"/>
            </p:cNvSpPr>
            <p:nvPr/>
          </p:nvSpPr>
          <p:spPr bwMode="auto">
            <a:xfrm flipV="1">
              <a:off x="1897063" y="3081338"/>
              <a:ext cx="7092950" cy="1497012"/>
            </a:xfrm>
            <a:prstGeom prst="line">
              <a:avLst/>
            </a:prstGeom>
            <a:noFill/>
            <a:ln w="38100">
              <a:solidFill>
                <a:schemeClr val="tx1"/>
              </a:solidFill>
              <a:round/>
              <a:headEnd/>
              <a:tailEnd type="triangle" w="med" len="med"/>
            </a:ln>
            <a:effectLst/>
          </p:spPr>
          <p:txBody>
            <a:bodyPr wrap="none" anchor="ctr"/>
            <a:lstStyle/>
            <a:p>
              <a:pPr algn="r"/>
              <a:endParaRPr lang="en-GB" sz="1800" b="0">
                <a:solidFill>
                  <a:srgbClr val="000000"/>
                </a:solidFill>
                <a:cs typeface="Arial"/>
              </a:endParaRPr>
            </a:p>
          </p:txBody>
        </p:sp>
        <p:sp>
          <p:nvSpPr>
            <p:cNvPr id="308228" name="Text Box 4"/>
            <p:cNvSpPr txBox="1">
              <a:spLocks noChangeArrowheads="1"/>
            </p:cNvSpPr>
            <p:nvPr/>
          </p:nvSpPr>
          <p:spPr bwMode="auto">
            <a:xfrm rot="995525">
              <a:off x="1791160" y="5329451"/>
              <a:ext cx="4500913" cy="456555"/>
            </a:xfrm>
            <a:prstGeom prst="rect">
              <a:avLst/>
            </a:prstGeom>
            <a:noFill/>
            <a:ln w="9525">
              <a:noFill/>
              <a:miter lim="800000"/>
              <a:headEnd/>
              <a:tailEnd/>
            </a:ln>
            <a:effectLst/>
          </p:spPr>
          <p:txBody>
            <a:bodyPr wrap="none" lIns="91193" tIns="45599" rIns="91193" bIns="45599">
              <a:spAutoFit/>
            </a:bodyPr>
            <a:lstStyle/>
            <a:p>
              <a:pPr defTabSz="449263" eaLnBrk="0" hangingPunct="0"/>
              <a:r>
                <a:rPr lang="en-US" sz="1600" dirty="0">
                  <a:solidFill>
                    <a:srgbClr val="000000"/>
                  </a:solidFill>
                  <a:latin typeface="Helvetica" pitchFamily="34" charset="0"/>
                  <a:ea typeface="ＭＳ Ｐゴシック" pitchFamily="34" charset="-128"/>
                  <a:cs typeface="Arial"/>
                </a:rPr>
                <a:t>Duration and/or Ensemble size</a:t>
              </a:r>
            </a:p>
          </p:txBody>
        </p:sp>
        <p:sp>
          <p:nvSpPr>
            <p:cNvPr id="308229" name="Line 5"/>
            <p:cNvSpPr>
              <a:spLocks noChangeShapeType="1"/>
            </p:cNvSpPr>
            <p:nvPr/>
          </p:nvSpPr>
          <p:spPr bwMode="auto">
            <a:xfrm>
              <a:off x="1858963" y="908050"/>
              <a:ext cx="38100" cy="3670300"/>
            </a:xfrm>
            <a:prstGeom prst="line">
              <a:avLst/>
            </a:prstGeom>
            <a:noFill/>
            <a:ln w="38100">
              <a:solidFill>
                <a:schemeClr val="tx1"/>
              </a:solidFill>
              <a:round/>
              <a:headEnd type="triangle" w="med" len="med"/>
              <a:tailEnd/>
            </a:ln>
            <a:effectLst/>
          </p:spPr>
          <p:txBody>
            <a:bodyPr wrap="none" anchor="ctr"/>
            <a:lstStyle/>
            <a:p>
              <a:pPr algn="r"/>
              <a:endParaRPr lang="en-GB" sz="1800" b="0">
                <a:solidFill>
                  <a:srgbClr val="000000"/>
                </a:solidFill>
                <a:cs typeface="Arial"/>
              </a:endParaRPr>
            </a:p>
          </p:txBody>
        </p:sp>
        <p:sp>
          <p:nvSpPr>
            <p:cNvPr id="308230" name="Text Box 6"/>
            <p:cNvSpPr txBox="1">
              <a:spLocks noChangeArrowheads="1"/>
            </p:cNvSpPr>
            <p:nvPr/>
          </p:nvSpPr>
          <p:spPr bwMode="auto">
            <a:xfrm rot="16200000">
              <a:off x="934334" y="3358628"/>
              <a:ext cx="1678464" cy="478328"/>
            </a:xfrm>
            <a:prstGeom prst="rect">
              <a:avLst/>
            </a:prstGeom>
            <a:noFill/>
            <a:ln w="9525">
              <a:noFill/>
              <a:miter lim="800000"/>
              <a:headEnd/>
              <a:tailEnd/>
            </a:ln>
            <a:effectLst/>
          </p:spPr>
          <p:txBody>
            <a:bodyPr wrap="none" lIns="91193" tIns="45599" rIns="91193" bIns="45599">
              <a:spAutoFit/>
            </a:bodyPr>
            <a:lstStyle/>
            <a:p>
              <a:pPr defTabSz="449263" eaLnBrk="0" hangingPunct="0"/>
              <a:r>
                <a:rPr lang="en-US" sz="1600" dirty="0">
                  <a:solidFill>
                    <a:srgbClr val="000000"/>
                  </a:solidFill>
                  <a:latin typeface="Helvetica" pitchFamily="34" charset="0"/>
                  <a:ea typeface="ＭＳ Ｐゴシック" pitchFamily="34" charset="-128"/>
                  <a:cs typeface="Arial"/>
                </a:rPr>
                <a:t>Resolution</a:t>
              </a:r>
            </a:p>
          </p:txBody>
        </p:sp>
        <p:sp>
          <p:nvSpPr>
            <p:cNvPr id="308231" name="Freeform 7"/>
            <p:cNvSpPr>
              <a:spLocks/>
            </p:cNvSpPr>
            <p:nvPr/>
          </p:nvSpPr>
          <p:spPr bwMode="auto">
            <a:xfrm>
              <a:off x="1858963" y="2590800"/>
              <a:ext cx="3341687" cy="2733675"/>
            </a:xfrm>
            <a:custGeom>
              <a:avLst/>
              <a:gdLst/>
              <a:ahLst/>
              <a:cxnLst>
                <a:cxn ang="0">
                  <a:pos x="0" y="0"/>
                </a:cxn>
                <a:cxn ang="0">
                  <a:pos x="912" y="2592"/>
                </a:cxn>
                <a:cxn ang="0">
                  <a:pos x="1392" y="1200"/>
                </a:cxn>
                <a:cxn ang="0">
                  <a:pos x="0" y="0"/>
                </a:cxn>
              </a:cxnLst>
              <a:rect l="0" t="0" r="r" b="b"/>
              <a:pathLst>
                <a:path w="1392" h="2592">
                  <a:moveTo>
                    <a:pt x="0" y="0"/>
                  </a:moveTo>
                  <a:lnTo>
                    <a:pt x="912" y="2592"/>
                  </a:lnTo>
                  <a:lnTo>
                    <a:pt x="1392" y="1200"/>
                  </a:lnTo>
                  <a:lnTo>
                    <a:pt x="0" y="0"/>
                  </a:lnTo>
                  <a:close/>
                </a:path>
              </a:pathLst>
            </a:custGeom>
            <a:solidFill>
              <a:schemeClr val="accent1"/>
            </a:solidFill>
            <a:ln w="9525">
              <a:solidFill>
                <a:schemeClr val="tx1"/>
              </a:solidFill>
              <a:round/>
              <a:headEnd/>
              <a:tailEnd/>
            </a:ln>
            <a:effectLst/>
          </p:spPr>
          <p:txBody>
            <a:bodyPr wrap="none" anchor="ctr"/>
            <a:lstStyle/>
            <a:p>
              <a:pPr algn="r"/>
              <a:endParaRPr lang="en-GB" sz="1800" b="0">
                <a:solidFill>
                  <a:srgbClr val="000000"/>
                </a:solidFill>
                <a:cs typeface="Arial"/>
              </a:endParaRPr>
            </a:p>
          </p:txBody>
        </p:sp>
        <p:sp>
          <p:nvSpPr>
            <p:cNvPr id="308232" name="Text Box 8"/>
            <p:cNvSpPr txBox="1">
              <a:spLocks noChangeArrowheads="1"/>
            </p:cNvSpPr>
            <p:nvPr/>
          </p:nvSpPr>
          <p:spPr bwMode="auto">
            <a:xfrm rot="14100">
              <a:off x="2993461" y="3501309"/>
              <a:ext cx="1790243" cy="788834"/>
            </a:xfrm>
            <a:prstGeom prst="rect">
              <a:avLst/>
            </a:prstGeom>
            <a:noFill/>
            <a:ln w="9525">
              <a:noFill/>
              <a:miter lim="800000"/>
              <a:headEnd/>
              <a:tailEnd/>
            </a:ln>
            <a:effectLst/>
          </p:spPr>
          <p:txBody>
            <a:bodyPr wrap="none" lIns="91193" tIns="45599" rIns="91193" bIns="45599">
              <a:spAutoFit/>
            </a:bodyPr>
            <a:lstStyle/>
            <a:p>
              <a:pPr defTabSz="449263" eaLnBrk="0" hangingPunct="0"/>
              <a:r>
                <a:rPr lang="en-US" sz="1600" dirty="0">
                  <a:solidFill>
                    <a:srgbClr val="000000"/>
                  </a:solidFill>
                  <a:latin typeface="Helvetica" pitchFamily="34" charset="0"/>
                  <a:ea typeface="ＭＳ Ｐゴシック" pitchFamily="34" charset="-128"/>
                  <a:cs typeface="Arial"/>
                </a:rPr>
                <a:t>Computing</a:t>
              </a:r>
            </a:p>
            <a:p>
              <a:pPr defTabSz="449263" eaLnBrk="0" hangingPunct="0"/>
              <a:r>
                <a:rPr lang="en-US" sz="1600" dirty="0">
                  <a:solidFill>
                    <a:srgbClr val="000000"/>
                  </a:solidFill>
                  <a:latin typeface="Helvetica" pitchFamily="34" charset="0"/>
                  <a:ea typeface="ＭＳ Ｐゴシック" pitchFamily="34" charset="-128"/>
                  <a:cs typeface="Arial"/>
                </a:rPr>
                <a:t>Resources</a:t>
              </a:r>
            </a:p>
          </p:txBody>
        </p:sp>
        <p:sp>
          <p:nvSpPr>
            <p:cNvPr id="308233" name="Text Box 9"/>
            <p:cNvSpPr txBox="1">
              <a:spLocks noChangeArrowheads="1"/>
            </p:cNvSpPr>
            <p:nvPr/>
          </p:nvSpPr>
          <p:spPr bwMode="auto">
            <a:xfrm rot="20989207">
              <a:off x="6857043" y="3303841"/>
              <a:ext cx="1824238" cy="456555"/>
            </a:xfrm>
            <a:prstGeom prst="rect">
              <a:avLst/>
            </a:prstGeom>
            <a:noFill/>
            <a:ln w="9525">
              <a:noFill/>
              <a:miter lim="800000"/>
              <a:headEnd/>
              <a:tailEnd/>
            </a:ln>
            <a:effectLst/>
          </p:spPr>
          <p:txBody>
            <a:bodyPr wrap="none" lIns="91193" tIns="45599" rIns="91193" bIns="45599">
              <a:spAutoFit/>
            </a:bodyPr>
            <a:lstStyle/>
            <a:p>
              <a:pPr defTabSz="449263" eaLnBrk="0" hangingPunct="0"/>
              <a:r>
                <a:rPr lang="en-US" sz="1600" dirty="0">
                  <a:solidFill>
                    <a:srgbClr val="000000"/>
                  </a:solidFill>
                  <a:latin typeface="Helvetica" pitchFamily="34" charset="0"/>
                  <a:ea typeface="ＭＳ Ｐゴシック" pitchFamily="34" charset="-128"/>
                  <a:cs typeface="Arial"/>
                </a:rPr>
                <a:t>Complexity</a:t>
              </a:r>
            </a:p>
          </p:txBody>
        </p:sp>
        <p:pic>
          <p:nvPicPr>
            <p:cNvPr id="308234" name="Picture 10"/>
            <p:cNvPicPr>
              <a:picLocks noChangeAspect="1" noChangeArrowheads="1"/>
            </p:cNvPicPr>
            <p:nvPr/>
          </p:nvPicPr>
          <p:blipFill>
            <a:blip r:embed="rId4" cstate="print"/>
            <a:srcRect/>
            <a:stretch>
              <a:fillRect/>
            </a:stretch>
          </p:blipFill>
          <p:spPr bwMode="auto">
            <a:xfrm>
              <a:off x="6374581" y="1628800"/>
              <a:ext cx="2301875" cy="1468437"/>
            </a:xfrm>
            <a:prstGeom prst="rect">
              <a:avLst/>
            </a:prstGeom>
            <a:noFill/>
            <a:ln w="9525">
              <a:solidFill>
                <a:schemeClr val="tx1"/>
              </a:solidFill>
              <a:miter lim="800000"/>
              <a:headEnd/>
              <a:tailEnd/>
            </a:ln>
          </p:spPr>
        </p:pic>
        <p:grpSp>
          <p:nvGrpSpPr>
            <p:cNvPr id="3" name="Group 11"/>
            <p:cNvGrpSpPr>
              <a:grpSpLocks/>
            </p:cNvGrpSpPr>
            <p:nvPr/>
          </p:nvGrpSpPr>
          <p:grpSpPr bwMode="auto">
            <a:xfrm>
              <a:off x="5351463" y="4149725"/>
              <a:ext cx="3565525" cy="2384425"/>
              <a:chOff x="3371" y="2736"/>
              <a:chExt cx="2246" cy="1502"/>
            </a:xfrm>
          </p:grpSpPr>
          <p:pic>
            <p:nvPicPr>
              <p:cNvPr id="308236" name="Picture 12"/>
              <p:cNvPicPr>
                <a:picLocks noChangeAspect="1" noChangeArrowheads="1"/>
              </p:cNvPicPr>
              <p:nvPr/>
            </p:nvPicPr>
            <p:blipFill>
              <a:blip r:embed="rId5" cstate="print"/>
              <a:srcRect/>
              <a:stretch>
                <a:fillRect/>
              </a:stretch>
            </p:blipFill>
            <p:spPr bwMode="auto">
              <a:xfrm>
                <a:off x="3371" y="2736"/>
                <a:ext cx="933" cy="1001"/>
              </a:xfrm>
              <a:prstGeom prst="rect">
                <a:avLst/>
              </a:prstGeom>
              <a:noFill/>
              <a:ln w="9525">
                <a:solidFill>
                  <a:schemeClr val="tx1"/>
                </a:solidFill>
                <a:miter lim="800000"/>
                <a:headEnd/>
                <a:tailEnd/>
              </a:ln>
            </p:spPr>
          </p:pic>
          <p:pic>
            <p:nvPicPr>
              <p:cNvPr id="308237" name="Picture 13"/>
              <p:cNvPicPr>
                <a:picLocks noChangeAspect="1" noChangeArrowheads="1"/>
              </p:cNvPicPr>
              <p:nvPr/>
            </p:nvPicPr>
            <p:blipFill>
              <a:blip r:embed="rId6" cstate="print"/>
              <a:srcRect/>
              <a:stretch>
                <a:fillRect/>
              </a:stretch>
            </p:blipFill>
            <p:spPr bwMode="auto">
              <a:xfrm>
                <a:off x="3700" y="2838"/>
                <a:ext cx="933" cy="1002"/>
              </a:xfrm>
              <a:prstGeom prst="rect">
                <a:avLst/>
              </a:prstGeom>
              <a:noFill/>
              <a:ln w="9525">
                <a:solidFill>
                  <a:schemeClr val="tx1"/>
                </a:solidFill>
                <a:miter lim="800000"/>
                <a:headEnd/>
                <a:tailEnd/>
              </a:ln>
            </p:spPr>
          </p:pic>
          <p:pic>
            <p:nvPicPr>
              <p:cNvPr id="308238" name="Picture 14"/>
              <p:cNvPicPr>
                <a:picLocks noChangeAspect="1" noChangeArrowheads="1"/>
              </p:cNvPicPr>
              <p:nvPr/>
            </p:nvPicPr>
            <p:blipFill>
              <a:blip r:embed="rId7" cstate="print"/>
              <a:srcRect l="17999" t="7201" r="17999" b="7201"/>
              <a:stretch>
                <a:fillRect/>
              </a:stretch>
            </p:blipFill>
            <p:spPr bwMode="auto">
              <a:xfrm>
                <a:off x="4026" y="2970"/>
                <a:ext cx="933" cy="1003"/>
              </a:xfrm>
              <a:prstGeom prst="rect">
                <a:avLst/>
              </a:prstGeom>
              <a:noFill/>
              <a:ln w="9525">
                <a:solidFill>
                  <a:schemeClr val="tx1"/>
                </a:solidFill>
                <a:miter lim="800000"/>
                <a:headEnd/>
                <a:tailEnd/>
              </a:ln>
            </p:spPr>
          </p:pic>
          <p:pic>
            <p:nvPicPr>
              <p:cNvPr id="308239" name="Picture 15"/>
              <p:cNvPicPr>
                <a:picLocks noChangeAspect="1" noChangeArrowheads="1"/>
              </p:cNvPicPr>
              <p:nvPr/>
            </p:nvPicPr>
            <p:blipFill>
              <a:blip r:embed="rId7" cstate="print"/>
              <a:srcRect l="17999" t="7201" r="17999" b="7201"/>
              <a:stretch>
                <a:fillRect/>
              </a:stretch>
            </p:blipFill>
            <p:spPr bwMode="auto">
              <a:xfrm>
                <a:off x="4355" y="3102"/>
                <a:ext cx="934" cy="1003"/>
              </a:xfrm>
              <a:prstGeom prst="rect">
                <a:avLst/>
              </a:prstGeom>
              <a:noFill/>
              <a:ln w="9525">
                <a:solidFill>
                  <a:schemeClr val="tx1"/>
                </a:solidFill>
                <a:miter lim="800000"/>
                <a:headEnd/>
                <a:tailEnd/>
              </a:ln>
            </p:spPr>
          </p:pic>
          <p:pic>
            <p:nvPicPr>
              <p:cNvPr id="308240" name="Picture 16"/>
              <p:cNvPicPr>
                <a:picLocks noChangeAspect="1" noChangeArrowheads="1"/>
              </p:cNvPicPr>
              <p:nvPr/>
            </p:nvPicPr>
            <p:blipFill>
              <a:blip r:embed="rId8" cstate="print"/>
              <a:srcRect l="17999" t="7201" r="17999" b="7201"/>
              <a:stretch>
                <a:fillRect/>
              </a:stretch>
            </p:blipFill>
            <p:spPr bwMode="auto">
              <a:xfrm>
                <a:off x="4682" y="3235"/>
                <a:ext cx="935" cy="1003"/>
              </a:xfrm>
              <a:prstGeom prst="rect">
                <a:avLst/>
              </a:prstGeom>
              <a:noFill/>
              <a:ln w="9525">
                <a:solidFill>
                  <a:schemeClr val="tx1"/>
                </a:solidFill>
                <a:miter lim="800000"/>
                <a:headEnd/>
                <a:tailEnd/>
              </a:ln>
            </p:spPr>
          </p:pic>
        </p:grpSp>
        <p:sp>
          <p:nvSpPr>
            <p:cNvPr id="308241" name="Line 17"/>
            <p:cNvSpPr>
              <a:spLocks noChangeShapeType="1"/>
            </p:cNvSpPr>
            <p:nvPr/>
          </p:nvSpPr>
          <p:spPr bwMode="auto">
            <a:xfrm>
              <a:off x="1897063" y="4578350"/>
              <a:ext cx="5905500" cy="2149475"/>
            </a:xfrm>
            <a:prstGeom prst="line">
              <a:avLst/>
            </a:prstGeom>
            <a:noFill/>
            <a:ln w="38100">
              <a:solidFill>
                <a:schemeClr val="tx1"/>
              </a:solidFill>
              <a:round/>
              <a:headEnd/>
              <a:tailEnd type="triangle" w="med" len="med"/>
            </a:ln>
            <a:effectLst/>
          </p:spPr>
          <p:txBody>
            <a:bodyPr wrap="none" anchor="ctr"/>
            <a:lstStyle/>
            <a:p>
              <a:pPr algn="r"/>
              <a:endParaRPr lang="en-GB" sz="1800" b="0">
                <a:solidFill>
                  <a:srgbClr val="000000"/>
                </a:solidFill>
                <a:cs typeface="Arial"/>
              </a:endParaRPr>
            </a:p>
          </p:txBody>
        </p:sp>
        <p:grpSp>
          <p:nvGrpSpPr>
            <p:cNvPr id="4" name="Group 18"/>
            <p:cNvGrpSpPr>
              <a:grpSpLocks/>
            </p:cNvGrpSpPr>
            <p:nvPr/>
          </p:nvGrpSpPr>
          <p:grpSpPr bwMode="auto">
            <a:xfrm>
              <a:off x="539750" y="1193800"/>
              <a:ext cx="1897063" cy="1327150"/>
              <a:chOff x="3166" y="1258"/>
              <a:chExt cx="1872" cy="1660"/>
            </a:xfrm>
          </p:grpSpPr>
          <p:pic>
            <p:nvPicPr>
              <p:cNvPr id="308243" name="Picture 19"/>
              <p:cNvPicPr>
                <a:picLocks noChangeAspect="1" noChangeArrowheads="1"/>
              </p:cNvPicPr>
              <p:nvPr/>
            </p:nvPicPr>
            <p:blipFill>
              <a:blip r:embed="rId9" cstate="print"/>
              <a:srcRect/>
              <a:stretch>
                <a:fillRect/>
              </a:stretch>
            </p:blipFill>
            <p:spPr bwMode="auto">
              <a:xfrm>
                <a:off x="3166" y="1258"/>
                <a:ext cx="1872" cy="1660"/>
              </a:xfrm>
              <a:prstGeom prst="rect">
                <a:avLst/>
              </a:prstGeom>
              <a:noFill/>
              <a:ln w="9525">
                <a:solidFill>
                  <a:schemeClr val="tx1"/>
                </a:solidFill>
                <a:miter lim="800000"/>
                <a:headEnd/>
                <a:tailEnd/>
              </a:ln>
            </p:spPr>
          </p:pic>
          <p:sp>
            <p:nvSpPr>
              <p:cNvPr id="308244" name="Text Box 20"/>
              <p:cNvSpPr txBox="1">
                <a:spLocks noChangeArrowheads="1"/>
              </p:cNvSpPr>
              <p:nvPr/>
            </p:nvSpPr>
            <p:spPr bwMode="auto">
              <a:xfrm>
                <a:off x="3215" y="1326"/>
                <a:ext cx="885" cy="508"/>
              </a:xfrm>
              <a:prstGeom prst="rect">
                <a:avLst/>
              </a:prstGeom>
              <a:noFill/>
              <a:ln w="9525">
                <a:solidFill>
                  <a:schemeClr val="tx1"/>
                </a:solidFill>
                <a:miter lim="800000"/>
                <a:headEnd/>
                <a:tailEnd/>
              </a:ln>
              <a:effectLst/>
            </p:spPr>
            <p:txBody>
              <a:bodyPr wrap="none" lIns="91193" tIns="45599" rIns="91193" bIns="45599">
                <a:spAutoFit/>
              </a:bodyPr>
              <a:lstStyle/>
              <a:p>
                <a:pPr defTabSz="449263"/>
                <a:r>
                  <a:rPr lang="en-GB" sz="2000" b="0">
                    <a:solidFill>
                      <a:srgbClr val="000000"/>
                    </a:solidFill>
                    <a:latin typeface="Verdana" pitchFamily="34" charset="0"/>
                    <a:cs typeface="Arial"/>
                  </a:rPr>
                  <a:t>1/12</a:t>
                </a:r>
                <a:r>
                  <a:rPr lang="en-GB" sz="2000" b="0" baseline="30000">
                    <a:solidFill>
                      <a:srgbClr val="000000"/>
                    </a:solidFill>
                    <a:latin typeface="Verdana" pitchFamily="34" charset="0"/>
                    <a:cs typeface="Arial"/>
                  </a:rPr>
                  <a:t>0</a:t>
                </a:r>
              </a:p>
            </p:txBody>
          </p:sp>
        </p:grpSp>
        <p:cxnSp>
          <p:nvCxnSpPr>
            <p:cNvPr id="24" name="Straight Arrow Connector 23"/>
            <p:cNvCxnSpPr/>
            <p:nvPr/>
          </p:nvCxnSpPr>
          <p:spPr bwMode="auto">
            <a:xfrm flipV="1">
              <a:off x="3203848" y="1484784"/>
              <a:ext cx="2376264" cy="2016224"/>
            </a:xfrm>
            <a:prstGeom prst="straightConnector1">
              <a:avLst/>
            </a:prstGeom>
            <a:solidFill>
              <a:schemeClr val="accent1"/>
            </a:solidFill>
            <a:ln w="44450"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flipV="1">
              <a:off x="1897063" y="3789040"/>
              <a:ext cx="946745" cy="789310"/>
            </a:xfrm>
            <a:prstGeom prst="straightConnector1">
              <a:avLst/>
            </a:prstGeom>
            <a:solidFill>
              <a:schemeClr val="accent1"/>
            </a:solidFill>
            <a:ln w="44450" cap="flat" cmpd="sng" algn="ctr">
              <a:solidFill>
                <a:schemeClr val="tx1"/>
              </a:solidFill>
              <a:prstDash val="solid"/>
              <a:round/>
              <a:headEnd type="none" w="med" len="med"/>
              <a:tailEnd type="none"/>
            </a:ln>
            <a:effectLst/>
          </p:spPr>
        </p:cxnSp>
        <p:sp>
          <p:nvSpPr>
            <p:cNvPr id="28" name="Text Box 9"/>
            <p:cNvSpPr txBox="1">
              <a:spLocks noChangeArrowheads="1"/>
            </p:cNvSpPr>
            <p:nvPr/>
          </p:nvSpPr>
          <p:spPr bwMode="auto">
            <a:xfrm rot="19601825">
              <a:off x="3085759" y="1927230"/>
              <a:ext cx="2776145" cy="456555"/>
            </a:xfrm>
            <a:prstGeom prst="rect">
              <a:avLst/>
            </a:prstGeom>
            <a:noFill/>
            <a:ln w="9525">
              <a:noFill/>
              <a:miter lim="800000"/>
              <a:headEnd/>
              <a:tailEnd/>
            </a:ln>
            <a:effectLst/>
          </p:spPr>
          <p:txBody>
            <a:bodyPr wrap="none" lIns="91193" tIns="45599" rIns="91193" bIns="45599">
              <a:spAutoFit/>
            </a:bodyPr>
            <a:lstStyle/>
            <a:p>
              <a:pPr defTabSz="449263" eaLnBrk="0" hangingPunct="0"/>
              <a:r>
                <a:rPr lang="en-US" sz="1600" dirty="0" smtClean="0">
                  <a:solidFill>
                    <a:srgbClr val="000000"/>
                  </a:solidFill>
                  <a:latin typeface="Helvetica" pitchFamily="34" charset="0"/>
                  <a:ea typeface="ＭＳ Ｐゴシック" pitchFamily="34" charset="-128"/>
                  <a:cs typeface="Arial"/>
                </a:rPr>
                <a:t>Earth Observation</a:t>
              </a:r>
              <a:endParaRPr lang="en-US" sz="1600" dirty="0">
                <a:solidFill>
                  <a:srgbClr val="000000"/>
                </a:solidFill>
                <a:latin typeface="Helvetica" pitchFamily="34" charset="0"/>
                <a:ea typeface="ＭＳ Ｐゴシック" pitchFamily="34" charset="-128"/>
                <a:cs typeface="Arial"/>
              </a:endParaRPr>
            </a:p>
          </p:txBody>
        </p:sp>
        <p:pic>
          <p:nvPicPr>
            <p:cNvPr id="723972" name="Picture 4" descr="http://www.geo-web.org.uk/geoimages/metop01.gif"/>
            <p:cNvPicPr>
              <a:picLocks noChangeAspect="1" noChangeArrowheads="1"/>
            </p:cNvPicPr>
            <p:nvPr/>
          </p:nvPicPr>
          <p:blipFill>
            <a:blip r:embed="rId10" cstate="print"/>
            <a:srcRect/>
            <a:stretch>
              <a:fillRect/>
            </a:stretch>
          </p:blipFill>
          <p:spPr bwMode="auto">
            <a:xfrm>
              <a:off x="4961838" y="620688"/>
              <a:ext cx="1986426" cy="1008112"/>
            </a:xfrm>
            <a:prstGeom prst="rect">
              <a:avLst/>
            </a:prstGeom>
            <a:noFill/>
          </p:spPr>
        </p:pic>
      </p:grpSp>
      <p:sp>
        <p:nvSpPr>
          <p:cNvPr id="5" name="Rectangle 4"/>
          <p:cNvSpPr/>
          <p:nvPr/>
        </p:nvSpPr>
        <p:spPr>
          <a:xfrm>
            <a:off x="853438" y="151620"/>
            <a:ext cx="7657515" cy="954107"/>
          </a:xfrm>
          <a:prstGeom prst="rect">
            <a:avLst/>
          </a:prstGeom>
        </p:spPr>
        <p:txBody>
          <a:bodyPr wrap="square">
            <a:spAutoFit/>
          </a:bodyPr>
          <a:lstStyle/>
          <a:p>
            <a:r>
              <a:rPr lang="en-US" sz="2800" dirty="0">
                <a:solidFill>
                  <a:srgbClr val="3A601B"/>
                </a:solidFill>
              </a:rPr>
              <a:t>Seamless forecasting in </a:t>
            </a:r>
            <a:r>
              <a:rPr lang="en-US" sz="2800" dirty="0" smtClean="0">
                <a:solidFill>
                  <a:srgbClr val="3A601B"/>
                </a:solidFill>
              </a:rPr>
              <a:t>time, space </a:t>
            </a:r>
            <a:r>
              <a:rPr lang="en-US" sz="2800" dirty="0">
                <a:solidFill>
                  <a:srgbClr val="3A601B"/>
                </a:solidFill>
              </a:rPr>
              <a:t>and </a:t>
            </a:r>
            <a:r>
              <a:rPr lang="en-US" sz="2800" dirty="0" smtClean="0">
                <a:solidFill>
                  <a:srgbClr val="3A601B"/>
                </a:solidFill>
              </a:rPr>
              <a:t>complexity: the challenges</a:t>
            </a:r>
            <a:endParaRPr lang="en-US" sz="2800" dirty="0">
              <a:solidFill>
                <a:srgbClr val="3A601B"/>
              </a:solidFill>
            </a:endParaRPr>
          </a:p>
        </p:txBody>
      </p:sp>
    </p:spTree>
    <p:extLst>
      <p:ext uri="{BB962C8B-B14F-4D97-AF65-F5344CB8AC3E}">
        <p14:creationId xmlns:p14="http://schemas.microsoft.com/office/powerpoint/2010/main" val="331323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txBox="1">
            <a:spLocks noGrp="1"/>
          </p:cNvSpPr>
          <p:nvPr/>
        </p:nvSpPr>
        <p:spPr bwMode="auto">
          <a:xfrm>
            <a:off x="6553200" y="6477000"/>
            <a:ext cx="2286000" cy="228600"/>
          </a:xfrm>
          <a:prstGeom prst="rect">
            <a:avLst/>
          </a:prstGeom>
          <a:noFill/>
          <a:ln w="9525">
            <a:noFill/>
            <a:miter lim="800000"/>
            <a:headEnd/>
            <a:tailEnd/>
          </a:ln>
        </p:spPr>
        <p:txBody>
          <a:bodyPr/>
          <a:lstStyle/>
          <a:p>
            <a:pPr algn="r">
              <a:buClr>
                <a:srgbClr val="FF0000"/>
              </a:buClr>
              <a:buFont typeface="Wingdings" pitchFamily="2" charset="2"/>
              <a:buNone/>
            </a:pPr>
            <a:fld id="{53E67AAC-990D-4CC9-995D-682422BB1C60}" type="slidenum">
              <a:rPr lang="en-US" sz="1200">
                <a:solidFill>
                  <a:srgbClr val="2B3853"/>
                </a:solidFill>
                <a:latin typeface="Verdana" pitchFamily="34" charset="0"/>
                <a:cs typeface="Times New Roman" pitchFamily="18" charset="0"/>
              </a:rPr>
              <a:pPr algn="r">
                <a:buClr>
                  <a:srgbClr val="FF0000"/>
                </a:buClr>
                <a:buFont typeface="Wingdings" pitchFamily="2" charset="2"/>
                <a:buNone/>
              </a:pPr>
              <a:t>5</a:t>
            </a:fld>
            <a:endParaRPr lang="en-US" sz="1200">
              <a:solidFill>
                <a:srgbClr val="2B3853"/>
              </a:solidFill>
              <a:latin typeface="Verdana" pitchFamily="34" charset="0"/>
              <a:cs typeface="Times New Roman" pitchFamily="18" charset="0"/>
            </a:endParaRPr>
          </a:p>
        </p:txBody>
      </p:sp>
      <p:sp>
        <p:nvSpPr>
          <p:cNvPr id="5123" name="Rectangle 2"/>
          <p:cNvSpPr>
            <a:spLocks noGrp="1" noChangeArrowheads="1"/>
          </p:cNvSpPr>
          <p:nvPr>
            <p:ph type="title" idx="4294967295"/>
          </p:nvPr>
        </p:nvSpPr>
        <p:spPr>
          <a:xfrm>
            <a:off x="1073003" y="368394"/>
            <a:ext cx="7200800" cy="1143000"/>
          </a:xfrm>
        </p:spPr>
        <p:txBody>
          <a:bodyPr/>
          <a:lstStyle/>
          <a:p>
            <a:pPr eaLnBrk="1" hangingPunct="1"/>
            <a:r>
              <a:rPr lang="en-GB" sz="2800" dirty="0"/>
              <a:t>Challenges of </a:t>
            </a:r>
            <a:r>
              <a:rPr lang="en-GB" sz="2800" dirty="0" smtClean="0"/>
              <a:t>Seamless Numerical </a:t>
            </a:r>
            <a:r>
              <a:rPr lang="en-GB" sz="2800" dirty="0"/>
              <a:t>Weather </a:t>
            </a:r>
            <a:r>
              <a:rPr lang="en-GB" sz="2800" dirty="0" smtClean="0"/>
              <a:t>and Environmental Prediction </a:t>
            </a:r>
            <a:r>
              <a:rPr lang="en-GB" sz="2800" dirty="0"/>
              <a:t>Research</a:t>
            </a:r>
            <a:r>
              <a:rPr lang="en-GB" sz="2800" i="1" dirty="0" smtClean="0">
                <a:solidFill>
                  <a:schemeClr val="accent2"/>
                </a:solidFill>
              </a:rPr>
              <a:t/>
            </a:r>
            <a:br>
              <a:rPr lang="en-GB" sz="2800" i="1" dirty="0" smtClean="0">
                <a:solidFill>
                  <a:schemeClr val="accent2"/>
                </a:solidFill>
              </a:rPr>
            </a:br>
            <a:endParaRPr lang="en-US" sz="2800" i="1" dirty="0" smtClean="0">
              <a:solidFill>
                <a:schemeClr val="accent2"/>
              </a:solidFill>
            </a:endParaRPr>
          </a:p>
        </p:txBody>
      </p:sp>
      <p:sp>
        <p:nvSpPr>
          <p:cNvPr id="5124" name="Rectangle 3"/>
          <p:cNvSpPr>
            <a:spLocks noGrp="1" noChangeArrowheads="1"/>
          </p:cNvSpPr>
          <p:nvPr>
            <p:ph type="body" idx="4294967295"/>
          </p:nvPr>
        </p:nvSpPr>
        <p:spPr>
          <a:xfrm>
            <a:off x="725452" y="1687453"/>
            <a:ext cx="7762056" cy="4525963"/>
          </a:xfrm>
        </p:spPr>
        <p:txBody>
          <a:bodyPr/>
          <a:lstStyle/>
          <a:p>
            <a:pPr eaLnBrk="1" hangingPunct="1">
              <a:lnSpc>
                <a:spcPct val="80000"/>
              </a:lnSpc>
              <a:buNone/>
            </a:pPr>
            <a:endParaRPr lang="en-US" altLang="zh-CN" sz="2000" dirty="0" smtClean="0"/>
          </a:p>
          <a:p>
            <a:pPr eaLnBrk="1" hangingPunct="1">
              <a:lnSpc>
                <a:spcPct val="80000"/>
              </a:lnSpc>
              <a:buNone/>
            </a:pPr>
            <a:endParaRPr lang="en-GB" sz="6000" dirty="0" smtClean="0"/>
          </a:p>
          <a:p>
            <a:pPr eaLnBrk="1" hangingPunct="1">
              <a:lnSpc>
                <a:spcPct val="80000"/>
              </a:lnSpc>
              <a:buNone/>
            </a:pPr>
            <a:r>
              <a:rPr lang="en-GB" sz="6000" dirty="0" smtClean="0"/>
              <a:t>   The Way Forward</a:t>
            </a:r>
          </a:p>
          <a:p>
            <a:pPr eaLnBrk="1" hangingPunct="1">
              <a:lnSpc>
                <a:spcPct val="80000"/>
              </a:lnSpc>
              <a:buNone/>
            </a:pPr>
            <a:r>
              <a:rPr lang="en-GB" sz="3200" dirty="0" smtClean="0"/>
              <a:t>(We don’t need to reinvent the wheel!)</a:t>
            </a:r>
          </a:p>
          <a:p>
            <a:pPr eaLnBrk="1" hangingPunct="1">
              <a:lnSpc>
                <a:spcPct val="80000"/>
              </a:lnSpc>
              <a:buNone/>
            </a:pPr>
            <a:endParaRPr lang="en-US" altLang="zh-CN" sz="2000" dirty="0" smtClean="0"/>
          </a:p>
        </p:txBody>
      </p:sp>
    </p:spTree>
    <p:extLst>
      <p:ext uri="{BB962C8B-B14F-4D97-AF65-F5344CB8AC3E}">
        <p14:creationId xmlns:p14="http://schemas.microsoft.com/office/powerpoint/2010/main" val="1240182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05080" y="0"/>
            <a:ext cx="8438920" cy="914400"/>
          </a:xfrm>
        </p:spPr>
        <p:txBody>
          <a:bodyPr/>
          <a:lstStyle/>
          <a:p>
            <a:pPr eaLnBrk="1" hangingPunct="1"/>
            <a:r>
              <a:rPr lang="en-CA" dirty="0" smtClean="0"/>
              <a:t>Putting it All Together (BAMS 2010)</a:t>
            </a:r>
            <a:endParaRPr lang="en-US" dirty="0" smtClean="0"/>
          </a:p>
        </p:txBody>
      </p:sp>
      <p:sp>
        <p:nvSpPr>
          <p:cNvPr id="13315" name="Rectangle 3"/>
          <p:cNvSpPr>
            <a:spLocks noGrp="1" noChangeArrowheads="1"/>
          </p:cNvSpPr>
          <p:nvPr>
            <p:ph type="body" idx="1"/>
          </p:nvPr>
        </p:nvSpPr>
        <p:spPr>
          <a:xfrm>
            <a:off x="1110444" y="2380517"/>
            <a:ext cx="4114800" cy="4114800"/>
          </a:xfrm>
        </p:spPr>
        <p:txBody>
          <a:bodyPr/>
          <a:lstStyle/>
          <a:p>
            <a:pPr eaLnBrk="1" hangingPunct="1">
              <a:lnSpc>
                <a:spcPct val="80000"/>
              </a:lnSpc>
            </a:pPr>
            <a:r>
              <a:rPr lang="en-US" sz="1800" dirty="0" smtClean="0"/>
              <a:t>An Earth-System Prediction Initiative for the Twenty-First Century (</a:t>
            </a:r>
            <a:r>
              <a:rPr lang="en-US" sz="1800" dirty="0" smtClean="0">
                <a:solidFill>
                  <a:schemeClr val="tx1"/>
                </a:solidFill>
              </a:rPr>
              <a:t>Shapiro et al.,)</a:t>
            </a:r>
          </a:p>
          <a:p>
            <a:pPr eaLnBrk="1" hangingPunct="1">
              <a:lnSpc>
                <a:spcPct val="80000"/>
              </a:lnSpc>
            </a:pPr>
            <a:endParaRPr lang="en-US" sz="1800" dirty="0" smtClean="0"/>
          </a:p>
          <a:p>
            <a:pPr eaLnBrk="1" hangingPunct="1">
              <a:lnSpc>
                <a:spcPct val="80000"/>
              </a:lnSpc>
            </a:pPr>
            <a:r>
              <a:rPr lang="en-US" sz="1800" dirty="0" smtClean="0"/>
              <a:t>Addressing the Complexity of the Earth System (Nobre et al.)</a:t>
            </a:r>
            <a:endParaRPr lang="en-US" sz="1800" dirty="0" smtClean="0">
              <a:solidFill>
                <a:schemeClr val="tx1"/>
              </a:solidFill>
            </a:endParaRPr>
          </a:p>
          <a:p>
            <a:pPr eaLnBrk="1" hangingPunct="1">
              <a:lnSpc>
                <a:spcPct val="80000"/>
              </a:lnSpc>
              <a:buNone/>
            </a:pPr>
            <a:endParaRPr lang="en-US" sz="1800" dirty="0" smtClean="0"/>
          </a:p>
          <a:p>
            <a:pPr eaLnBrk="1" hangingPunct="1">
              <a:lnSpc>
                <a:spcPct val="80000"/>
              </a:lnSpc>
            </a:pPr>
            <a:r>
              <a:rPr lang="en-US" sz="1800" dirty="0" smtClean="0"/>
              <a:t>Collaboration of the Weather and Climate Communities to Advance </a:t>
            </a:r>
            <a:r>
              <a:rPr lang="en-US" sz="1800" dirty="0" err="1" smtClean="0"/>
              <a:t>Subseasonal</a:t>
            </a:r>
            <a:r>
              <a:rPr lang="en-US" sz="1800" dirty="0" smtClean="0"/>
              <a:t>-to-Seasonal Prediction (</a:t>
            </a:r>
            <a:r>
              <a:rPr lang="en-GB" altLang="ja-JP" sz="1800" dirty="0" smtClean="0">
                <a:solidFill>
                  <a:schemeClr val="tx1"/>
                </a:solidFill>
                <a:ea typeface="ＭＳ Ｐゴシック" pitchFamily="34" charset="-128"/>
              </a:rPr>
              <a:t>Brunet et al.)</a:t>
            </a:r>
          </a:p>
          <a:p>
            <a:pPr eaLnBrk="1" hangingPunct="1">
              <a:lnSpc>
                <a:spcPct val="80000"/>
              </a:lnSpc>
            </a:pPr>
            <a:endParaRPr lang="en-GB" altLang="ja-JP" sz="1800" dirty="0">
              <a:ea typeface="ＭＳ Ｐゴシック" pitchFamily="34" charset="-128"/>
            </a:endParaRPr>
          </a:p>
          <a:p>
            <a:pPr eaLnBrk="1" hangingPunct="1">
              <a:lnSpc>
                <a:spcPct val="80000"/>
              </a:lnSpc>
            </a:pPr>
            <a:r>
              <a:rPr lang="en-US" sz="1800" dirty="0"/>
              <a:t>Toward a New Generation of World Climate Research and Computing </a:t>
            </a:r>
            <a:r>
              <a:rPr lang="en-US" sz="1800" dirty="0" smtClean="0"/>
              <a:t>Facilities (</a:t>
            </a:r>
            <a:r>
              <a:rPr lang="en-US" sz="1800" dirty="0" err="1" smtClean="0"/>
              <a:t>Shukla</a:t>
            </a:r>
            <a:r>
              <a:rPr lang="en-US" sz="1800" dirty="0" smtClean="0"/>
              <a:t> et al.)</a:t>
            </a:r>
            <a:endParaRPr lang="en-GB" altLang="ja-JP" sz="1800" dirty="0" smtClean="0">
              <a:solidFill>
                <a:schemeClr val="tx1"/>
              </a:solidFill>
              <a:ea typeface="ＭＳ Ｐゴシック" pitchFamily="34" charset="-128"/>
            </a:endParaRPr>
          </a:p>
          <a:p>
            <a:pPr marL="0" indent="0" eaLnBrk="1" hangingPunct="1">
              <a:lnSpc>
                <a:spcPct val="80000"/>
              </a:lnSpc>
              <a:buNone/>
            </a:pPr>
            <a:endParaRPr lang="en-GB" altLang="ja-JP" sz="1800" dirty="0" smtClean="0">
              <a:ea typeface="ＭＳ Ｐゴシック" pitchFamily="34" charset="-128"/>
            </a:endParaRPr>
          </a:p>
          <a:p>
            <a:pPr eaLnBrk="1" hangingPunct="1">
              <a:lnSpc>
                <a:spcPct val="80000"/>
              </a:lnSpc>
            </a:pPr>
            <a:endParaRPr lang="en-GB" altLang="ja-JP" sz="1800" dirty="0" smtClean="0">
              <a:solidFill>
                <a:schemeClr val="tx1"/>
              </a:solidFill>
              <a:ea typeface="ＭＳ Ｐゴシック" pitchFamily="34" charset="-128"/>
            </a:endParaRPr>
          </a:p>
          <a:p>
            <a:pPr eaLnBrk="1" hangingPunct="1">
              <a:lnSpc>
                <a:spcPct val="80000"/>
              </a:lnSpc>
              <a:buNone/>
            </a:pPr>
            <a:endParaRPr lang="en-GB" altLang="ja-JP" sz="1800" dirty="0" smtClean="0">
              <a:solidFill>
                <a:schemeClr val="tx1"/>
              </a:solidFill>
              <a:ea typeface="ＭＳ Ｐゴシック" pitchFamily="34" charset="-128"/>
            </a:endParaRPr>
          </a:p>
          <a:p>
            <a:pPr eaLnBrk="1" hangingPunct="1">
              <a:lnSpc>
                <a:spcPct val="80000"/>
              </a:lnSpc>
              <a:buNone/>
            </a:pPr>
            <a:endParaRPr lang="en-GB" altLang="ja-JP" sz="1800" dirty="0" smtClean="0">
              <a:solidFill>
                <a:schemeClr val="tx1"/>
              </a:solidFill>
              <a:ea typeface="ＭＳ Ｐゴシック" pitchFamily="34" charset="-128"/>
            </a:endParaRPr>
          </a:p>
          <a:p>
            <a:pPr eaLnBrk="1" hangingPunct="1">
              <a:lnSpc>
                <a:spcPct val="80000"/>
              </a:lnSpc>
              <a:buNone/>
            </a:pPr>
            <a:endParaRPr lang="en-GB" altLang="ja-JP" sz="1800" dirty="0" smtClean="0">
              <a:solidFill>
                <a:schemeClr val="tx1"/>
              </a:solidFill>
              <a:ea typeface="ＭＳ Ｐゴシック" pitchFamily="34" charset="-128"/>
            </a:endParaRPr>
          </a:p>
          <a:p>
            <a:pPr eaLnBrk="1" hangingPunct="1">
              <a:lnSpc>
                <a:spcPct val="80000"/>
              </a:lnSpc>
              <a:buNone/>
            </a:pPr>
            <a:endParaRPr lang="en-GB" altLang="ja-JP" sz="1800" dirty="0" smtClean="0">
              <a:solidFill>
                <a:schemeClr val="tx1"/>
              </a:solidFill>
              <a:ea typeface="ＭＳ Ｐゴシック" pitchFamily="34" charset="-128"/>
            </a:endParaRPr>
          </a:p>
          <a:p>
            <a:pPr eaLnBrk="1" hangingPunct="1">
              <a:lnSpc>
                <a:spcPct val="80000"/>
              </a:lnSpc>
              <a:buFont typeface="Wingdings" pitchFamily="2" charset="2"/>
              <a:buNone/>
            </a:pPr>
            <a:endParaRPr lang="en-US" sz="1800" dirty="0" smtClean="0">
              <a:ea typeface="ＭＳ Ｐゴシック" pitchFamily="34" charset="-128"/>
            </a:endParaRPr>
          </a:p>
        </p:txBody>
      </p:sp>
      <p:pic>
        <p:nvPicPr>
          <p:cNvPr id="13316" name="Picture 4" descr="oct2010cover2"/>
          <p:cNvPicPr>
            <a:picLocks noChangeAspect="1" noChangeArrowheads="1"/>
          </p:cNvPicPr>
          <p:nvPr/>
        </p:nvPicPr>
        <p:blipFill>
          <a:blip r:embed="rId2" cstate="print"/>
          <a:srcRect/>
          <a:stretch>
            <a:fillRect/>
          </a:stretch>
        </p:blipFill>
        <p:spPr bwMode="auto">
          <a:xfrm>
            <a:off x="6268598" y="2416259"/>
            <a:ext cx="2455631" cy="3289728"/>
          </a:xfrm>
          <a:prstGeom prst="rect">
            <a:avLst/>
          </a:prstGeom>
          <a:noFill/>
          <a:ln w="9525">
            <a:noFill/>
            <a:miter lim="800000"/>
            <a:headEnd/>
            <a:tailEnd/>
          </a:ln>
        </p:spPr>
      </p:pic>
      <p:sp>
        <p:nvSpPr>
          <p:cNvPr id="13317" name="Text Box 5"/>
          <p:cNvSpPr txBox="1">
            <a:spLocks noChangeArrowheads="1"/>
          </p:cNvSpPr>
          <p:nvPr/>
        </p:nvSpPr>
        <p:spPr bwMode="auto">
          <a:xfrm>
            <a:off x="855785" y="852809"/>
            <a:ext cx="8288215" cy="1200329"/>
          </a:xfrm>
          <a:prstGeom prst="rect">
            <a:avLst/>
          </a:prstGeom>
          <a:solidFill>
            <a:schemeClr val="bg1"/>
          </a:solidFill>
          <a:ln w="9525">
            <a:noFill/>
            <a:miter lim="800000"/>
            <a:headEnd/>
            <a:tailEnd/>
          </a:ln>
        </p:spPr>
        <p:txBody>
          <a:bodyPr wrap="square">
            <a:spAutoFit/>
          </a:bodyPr>
          <a:lstStyle/>
          <a:p>
            <a:r>
              <a:rPr lang="en-CA" sz="1800" dirty="0">
                <a:solidFill>
                  <a:srgbClr val="0033CC"/>
                </a:solidFill>
              </a:rPr>
              <a:t>World Meteorological Organization (WMO), World Weather Research Programme (WWRP), World Climate Research Programme (WCRP), International </a:t>
            </a:r>
            <a:r>
              <a:rPr lang="en-CA" sz="1800" dirty="0" err="1">
                <a:solidFill>
                  <a:srgbClr val="0033CC"/>
                </a:solidFill>
              </a:rPr>
              <a:t>Geosphere</a:t>
            </a:r>
            <a:r>
              <a:rPr lang="en-CA" sz="1800" dirty="0">
                <a:solidFill>
                  <a:srgbClr val="0033CC"/>
                </a:solidFill>
              </a:rPr>
              <a:t>-Biosphere Programme (IGBP), Global Climate Observing System (GCOS), and natural-hazards and socioeconomic communities.</a:t>
            </a:r>
            <a:r>
              <a:rPr lang="en-US" sz="1800" dirty="0">
                <a:solidFill>
                  <a:srgbClr val="0033CC"/>
                </a:solidFill>
              </a:rPr>
              <a:t> </a:t>
            </a:r>
          </a:p>
        </p:txBody>
      </p:sp>
    </p:spTree>
    <p:extLst>
      <p:ext uri="{BB962C8B-B14F-4D97-AF65-F5344CB8AC3E}">
        <p14:creationId xmlns:p14="http://schemas.microsoft.com/office/powerpoint/2010/main" val="3197036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403" y="464042"/>
            <a:ext cx="5299113" cy="5293757"/>
          </a:xfrm>
          <a:prstGeom prst="rect">
            <a:avLst/>
          </a:prstGeom>
        </p:spPr>
        <p:txBody>
          <a:bodyPr wrap="square">
            <a:spAutoFit/>
          </a:bodyPr>
          <a:lstStyle/>
          <a:p>
            <a:pPr marL="342900" indent="-342900">
              <a:buFont typeface="Arial" panose="020B0604020202020204" pitchFamily="34" charset="0"/>
              <a:buChar char="•"/>
            </a:pPr>
            <a:r>
              <a:rPr lang="en-US" sz="2000" b="0" i="1" dirty="0">
                <a:latin typeface="+mn-lt"/>
              </a:rPr>
              <a:t>Seamless Prediction of the Earth System: </a:t>
            </a:r>
          </a:p>
          <a:p>
            <a:r>
              <a:rPr lang="en-US" sz="2000" b="0" i="1" dirty="0">
                <a:latin typeface="+mn-lt"/>
              </a:rPr>
              <a:t>from minutes to </a:t>
            </a:r>
            <a:r>
              <a:rPr lang="en-US" sz="2000" b="0" i="1" dirty="0" smtClean="0">
                <a:latin typeface="+mn-lt"/>
              </a:rPr>
              <a:t>months</a:t>
            </a:r>
          </a:p>
          <a:p>
            <a:r>
              <a:rPr lang="en-CA" sz="2000" b="0" i="1" dirty="0">
                <a:latin typeface="+mn-lt"/>
              </a:rPr>
              <a:t>	</a:t>
            </a:r>
            <a:r>
              <a:rPr lang="en-CA" sz="2000" b="0" dirty="0" smtClean="0">
                <a:latin typeface="+mn-lt"/>
              </a:rPr>
              <a:t>Editors: (Brunet, Jones and Ruti)</a:t>
            </a:r>
            <a:endParaRPr lang="en-US" sz="2000" b="0" dirty="0">
              <a:latin typeface="+mn-lt"/>
            </a:endParaRPr>
          </a:p>
          <a:p>
            <a:endParaRPr lang="en-US" sz="2000" b="0" i="1" dirty="0" smtClean="0">
              <a:latin typeface="+mn-lt"/>
            </a:endParaRPr>
          </a:p>
          <a:p>
            <a:pPr marL="800100" lvl="1" indent="-342900">
              <a:buFont typeface="Arial" panose="020B0604020202020204" pitchFamily="34" charset="0"/>
              <a:buChar char="•"/>
            </a:pPr>
            <a:r>
              <a:rPr lang="en-US" sz="2000" b="0" dirty="0" smtClean="0">
                <a:latin typeface="+mn-lt"/>
              </a:rPr>
              <a:t>Provide a reference of current state and future challenges of  NWP Science in 25 chapters.</a:t>
            </a:r>
            <a:endParaRPr lang="en-US" sz="2000" b="0" dirty="0">
              <a:latin typeface="+mn-lt"/>
            </a:endParaRPr>
          </a:p>
          <a:p>
            <a:pPr marL="800100" lvl="1" indent="-342900">
              <a:buFont typeface="Arial" panose="020B0604020202020204" pitchFamily="34" charset="0"/>
              <a:buChar char="•"/>
            </a:pPr>
            <a:r>
              <a:rPr lang="en-US" sz="2000" b="0" dirty="0" smtClean="0">
                <a:latin typeface="+mn-lt"/>
              </a:rPr>
              <a:t>It is freely available on the WMO website</a:t>
            </a:r>
          </a:p>
          <a:p>
            <a:pPr lvl="1"/>
            <a:endParaRPr lang="fr-CA" sz="2000" b="0" dirty="0" smtClean="0">
              <a:latin typeface="+mn-lt"/>
            </a:endParaRPr>
          </a:p>
          <a:p>
            <a:endParaRPr lang="fr-CA" sz="2000" b="0" dirty="0">
              <a:latin typeface="+mn-lt"/>
            </a:endParaRPr>
          </a:p>
          <a:p>
            <a:pPr marL="342900" indent="-342900">
              <a:buFont typeface="Arial" panose="020B0604020202020204" pitchFamily="34" charset="0"/>
              <a:buChar char="•"/>
            </a:pPr>
            <a:r>
              <a:rPr lang="en-GB" sz="2000" b="0" i="1" dirty="0" smtClean="0">
                <a:latin typeface="+mn-lt"/>
              </a:rPr>
              <a:t>The </a:t>
            </a:r>
            <a:r>
              <a:rPr lang="en-GB" sz="2000" b="0" i="1" dirty="0">
                <a:latin typeface="+mn-lt"/>
              </a:rPr>
              <a:t>quiet revolution of numerical weather </a:t>
            </a:r>
            <a:r>
              <a:rPr lang="en-GB" sz="2000" b="0" i="1" dirty="0" smtClean="0">
                <a:latin typeface="+mn-lt"/>
              </a:rPr>
              <a:t>prediction</a:t>
            </a:r>
          </a:p>
          <a:p>
            <a:endParaRPr lang="en-GB" sz="2000" b="0" dirty="0" smtClean="0">
              <a:latin typeface="+mn-lt"/>
            </a:endParaRPr>
          </a:p>
          <a:p>
            <a:r>
              <a:rPr lang="en-GB" sz="2000" b="0" dirty="0">
                <a:latin typeface="+mn-lt"/>
              </a:rPr>
              <a:t>	</a:t>
            </a:r>
            <a:r>
              <a:rPr lang="en-GB" sz="2000" b="0" dirty="0" smtClean="0">
                <a:latin typeface="+mn-lt"/>
              </a:rPr>
              <a:t>Bauer, Thorpe and Brunet </a:t>
            </a:r>
          </a:p>
          <a:p>
            <a:r>
              <a:rPr lang="en-GB" sz="2000" b="0" dirty="0">
                <a:latin typeface="+mn-lt"/>
              </a:rPr>
              <a:t>	</a:t>
            </a:r>
            <a:r>
              <a:rPr lang="en-GB" sz="2000" b="0" dirty="0" smtClean="0">
                <a:latin typeface="+mn-lt"/>
              </a:rPr>
              <a:t>(Nature, September 3, 2015)</a:t>
            </a:r>
            <a:endParaRPr lang="en-US" sz="2000" b="0" dirty="0">
              <a:latin typeface="+mn-lt"/>
            </a:endParaRPr>
          </a:p>
          <a:p>
            <a:pPr marL="342900" indent="-342900">
              <a:buFont typeface="Arial" panose="020B0604020202020204" pitchFamily="34" charset="0"/>
              <a:buChar char="•"/>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751" y="464042"/>
            <a:ext cx="1862892" cy="244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nature.com/nature/journal/v525/n7567/images/cover_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310" y="3650869"/>
            <a:ext cx="1854498" cy="243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33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мишки"/>
          <p:cNvPicPr>
            <a:picLocks noChangeAspect="1" noChangeArrowheads="1"/>
          </p:cNvPicPr>
          <p:nvPr/>
        </p:nvPicPr>
        <p:blipFill>
          <a:blip r:embed="rId2" cstate="print"/>
          <a:srcRect/>
          <a:stretch>
            <a:fillRect/>
          </a:stretch>
        </p:blipFill>
        <p:spPr bwMode="auto">
          <a:xfrm>
            <a:off x="539552" y="5379266"/>
            <a:ext cx="1800200" cy="1478734"/>
          </a:xfrm>
          <a:prstGeom prst="rect">
            <a:avLst/>
          </a:prstGeom>
          <a:noFill/>
          <a:ln w="9525">
            <a:noFill/>
            <a:miter lim="800000"/>
            <a:headEnd/>
            <a:tailEnd/>
          </a:ln>
        </p:spPr>
      </p:pic>
      <p:sp>
        <p:nvSpPr>
          <p:cNvPr id="1307650" name="Rectangle 2"/>
          <p:cNvSpPr>
            <a:spLocks noGrp="1" noChangeArrowheads="1"/>
          </p:cNvSpPr>
          <p:nvPr>
            <p:ph type="title"/>
          </p:nvPr>
        </p:nvSpPr>
        <p:spPr>
          <a:xfrm>
            <a:off x="890954" y="188640"/>
            <a:ext cx="7929518" cy="1143000"/>
          </a:xfrm>
        </p:spPr>
        <p:txBody>
          <a:bodyPr/>
          <a:lstStyle/>
          <a:p>
            <a:r>
              <a:rPr lang="en-GB" sz="2800" dirty="0"/>
              <a:t>C</a:t>
            </a:r>
            <a:r>
              <a:rPr lang="en-GB" sz="2800" dirty="0" smtClean="0"/>
              <a:t>hallenges of Numerical Weather and Environmental Prediction Research</a:t>
            </a:r>
            <a:endParaRPr lang="en-GB" sz="2800" dirty="0"/>
          </a:p>
        </p:txBody>
      </p:sp>
      <p:sp>
        <p:nvSpPr>
          <p:cNvPr id="1307651" name="Rectangle 3"/>
          <p:cNvSpPr>
            <a:spLocks noGrp="1" noChangeArrowheads="1"/>
          </p:cNvSpPr>
          <p:nvPr>
            <p:ph type="body" idx="1"/>
          </p:nvPr>
        </p:nvSpPr>
        <p:spPr>
          <a:xfrm>
            <a:off x="539552" y="1136466"/>
            <a:ext cx="9144000" cy="5232400"/>
          </a:xfrm>
        </p:spPr>
        <p:txBody>
          <a:bodyPr/>
          <a:lstStyle/>
          <a:p>
            <a:pPr marL="381000" indent="-381000">
              <a:lnSpc>
                <a:spcPct val="100000"/>
              </a:lnSpc>
              <a:spcBef>
                <a:spcPct val="10000"/>
              </a:spcBef>
              <a:spcAft>
                <a:spcPct val="10000"/>
              </a:spcAft>
              <a:buNone/>
            </a:pPr>
            <a:endParaRPr lang="en-GB" sz="2000" dirty="0" smtClean="0"/>
          </a:p>
          <a:p>
            <a:pPr marL="381000" indent="-381000">
              <a:lnSpc>
                <a:spcPct val="100000"/>
              </a:lnSpc>
              <a:spcBef>
                <a:spcPct val="10000"/>
              </a:spcBef>
              <a:spcAft>
                <a:spcPct val="10000"/>
              </a:spcAft>
              <a:buNone/>
            </a:pPr>
            <a:r>
              <a:rPr lang="en-GB" dirty="0" smtClean="0"/>
              <a:t>     WWRP projects</a:t>
            </a:r>
            <a:r>
              <a:rPr lang="en-GB" sz="2400" dirty="0" smtClean="0"/>
              <a:t> to advance the science of seamless    prediction:</a:t>
            </a:r>
          </a:p>
          <a:p>
            <a:pPr marL="742950" lvl="1" indent="-381000">
              <a:lnSpc>
                <a:spcPct val="100000"/>
              </a:lnSpc>
              <a:spcBef>
                <a:spcPct val="10000"/>
              </a:spcBef>
              <a:spcAft>
                <a:spcPct val="10000"/>
              </a:spcAft>
            </a:pPr>
            <a:r>
              <a:rPr lang="en-GB" sz="2400" dirty="0" err="1" smtClean="0"/>
              <a:t>HIgh</a:t>
            </a:r>
            <a:r>
              <a:rPr lang="en-GB" sz="2400" dirty="0" smtClean="0"/>
              <a:t>-impact Weather (HIWeather) project (e.g. CHAMP);</a:t>
            </a:r>
          </a:p>
          <a:p>
            <a:pPr marL="742950" lvl="1" indent="-381000">
              <a:lnSpc>
                <a:spcPct val="100000"/>
              </a:lnSpc>
              <a:spcBef>
                <a:spcPct val="10000"/>
              </a:spcBef>
              <a:spcAft>
                <a:spcPct val="10000"/>
              </a:spcAft>
              <a:buNone/>
            </a:pPr>
            <a:endParaRPr lang="en-GB" sz="2400" dirty="0" smtClean="0"/>
          </a:p>
          <a:p>
            <a:pPr lvl="1" indent="-381000">
              <a:spcBef>
                <a:spcPct val="10000"/>
              </a:spcBef>
              <a:spcAft>
                <a:spcPct val="10000"/>
              </a:spcAft>
            </a:pPr>
            <a:r>
              <a:rPr lang="en-GB" sz="2400" dirty="0" smtClean="0"/>
              <a:t>Polar Prediction Project (PPP) with joint WCRP activities (reanalyses, </a:t>
            </a:r>
            <a:r>
              <a:rPr lang="en-GB" sz="2400" dirty="0" err="1" smtClean="0"/>
              <a:t>predictabilit</a:t>
            </a:r>
            <a:r>
              <a:rPr lang="en-GB" sz="2400" dirty="0"/>
              <a:t>; model </a:t>
            </a:r>
            <a:r>
              <a:rPr lang="en-GB" sz="2400" dirty="0" smtClean="0"/>
              <a:t>error);</a:t>
            </a:r>
          </a:p>
          <a:p>
            <a:pPr marL="384175" lvl="1" indent="0">
              <a:spcBef>
                <a:spcPct val="10000"/>
              </a:spcBef>
              <a:spcAft>
                <a:spcPct val="10000"/>
              </a:spcAft>
              <a:buNone/>
            </a:pPr>
            <a:endParaRPr lang="en-GB" sz="2400" dirty="0" smtClean="0"/>
          </a:p>
          <a:p>
            <a:pPr lvl="1" indent="-381000">
              <a:spcBef>
                <a:spcPct val="10000"/>
              </a:spcBef>
              <a:spcAft>
                <a:spcPct val="10000"/>
              </a:spcAft>
            </a:pPr>
            <a:r>
              <a:rPr lang="en-GB" sz="2400" dirty="0"/>
              <a:t>the Sub-seasonal TO Seasonal (S2S) project (</a:t>
            </a:r>
            <a:r>
              <a:rPr lang="en-GB" sz="2400" dirty="0" smtClean="0"/>
              <a:t>jointly with WCRP).</a:t>
            </a:r>
          </a:p>
        </p:txBody>
      </p:sp>
      <p:grpSp>
        <p:nvGrpSpPr>
          <p:cNvPr id="2" name="Group 5"/>
          <p:cNvGrpSpPr>
            <a:grpSpLocks/>
          </p:cNvGrpSpPr>
          <p:nvPr/>
        </p:nvGrpSpPr>
        <p:grpSpPr bwMode="auto">
          <a:xfrm>
            <a:off x="2339752" y="5373216"/>
            <a:ext cx="6804248" cy="1484784"/>
            <a:chOff x="576" y="3264"/>
            <a:chExt cx="4740" cy="768"/>
          </a:xfrm>
        </p:grpSpPr>
        <p:pic>
          <p:nvPicPr>
            <p:cNvPr id="9" name="Picture 2"/>
            <p:cNvPicPr>
              <a:picLocks noChangeAspect="1" noChangeArrowheads="1"/>
            </p:cNvPicPr>
            <p:nvPr/>
          </p:nvPicPr>
          <p:blipFill>
            <a:blip r:embed="rId3" cstate="print"/>
            <a:srcRect/>
            <a:stretch>
              <a:fillRect/>
            </a:stretch>
          </p:blipFill>
          <p:spPr bwMode="auto">
            <a:xfrm>
              <a:off x="576" y="3264"/>
              <a:ext cx="1193" cy="768"/>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10001" t="52245" b="2875"/>
            <a:stretch>
              <a:fillRect/>
            </a:stretch>
          </p:blipFill>
          <p:spPr bwMode="auto">
            <a:xfrm>
              <a:off x="4080" y="3264"/>
              <a:ext cx="1236" cy="766"/>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1728" y="3264"/>
              <a:ext cx="1290" cy="768"/>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2976" y="3264"/>
              <a:ext cx="1124" cy="768"/>
            </a:xfrm>
            <a:prstGeom prst="rect">
              <a:avLst/>
            </a:prstGeom>
            <a:noFill/>
            <a:ln w="9525">
              <a:noFill/>
              <a:miter lim="800000"/>
              <a:headEnd/>
              <a:tailEnd/>
            </a:ln>
          </p:spPr>
        </p:pic>
      </p:grpSp>
    </p:spTree>
    <p:extLst>
      <p:ext uri="{BB962C8B-B14F-4D97-AF65-F5344CB8AC3E}">
        <p14:creationId xmlns:p14="http://schemas.microsoft.com/office/powerpoint/2010/main" val="458911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EC-RTT General Recommendations </a:t>
            </a:r>
            <a:endParaRPr lang="en-US" dirty="0"/>
          </a:p>
        </p:txBody>
      </p:sp>
      <p:sp>
        <p:nvSpPr>
          <p:cNvPr id="3" name="Content Placeholder 2"/>
          <p:cNvSpPr>
            <a:spLocks noGrp="1"/>
          </p:cNvSpPr>
          <p:nvPr>
            <p:ph idx="1"/>
          </p:nvPr>
        </p:nvSpPr>
        <p:spPr/>
        <p:txBody>
          <a:bodyPr/>
          <a:lstStyle/>
          <a:p>
            <a:r>
              <a:rPr lang="en-GB" sz="2000" dirty="0"/>
              <a:t>The Council supported the recommendation that better technology transfer from research to operations and services with optimal use of observations can be accelerated through cross-cutting Forecast Demonstration </a:t>
            </a:r>
            <a:r>
              <a:rPr lang="en-GB" sz="2000" dirty="0" smtClean="0"/>
              <a:t>Projects (e.g. CHAMP);</a:t>
            </a:r>
          </a:p>
          <a:p>
            <a:r>
              <a:rPr lang="en-GB" sz="2000" dirty="0" smtClean="0"/>
              <a:t>It </a:t>
            </a:r>
            <a:r>
              <a:rPr lang="en-GB" sz="2000" dirty="0"/>
              <a:t>requested the Secretary-General to implement specific recommendation 3.3 of EC-RTT to set up a mechanism connected with budgetary decision making, whereby cross cutting project proposals developed jointly by at least two Commissions, and one regional association could be reviewed and prioritized by the presidents of technical commissions, for consideration by EC and the Secretariat for eventual implementation.</a:t>
            </a:r>
            <a:endParaRPr lang="en-US" sz="2000" dirty="0"/>
          </a:p>
        </p:txBody>
      </p:sp>
    </p:spTree>
    <p:extLst>
      <p:ext uri="{BB962C8B-B14F-4D97-AF65-F5344CB8AC3E}">
        <p14:creationId xmlns:p14="http://schemas.microsoft.com/office/powerpoint/2010/main" val="3627549298"/>
      </p:ext>
    </p:extLst>
  </p:cSld>
  <p:clrMapOvr>
    <a:masterClrMapping/>
  </p:clrMapOvr>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Franklin Gothic Book"/>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Franklin Gothic Book"/>
            <a:ea typeface="Arial Unicode MS" pitchFamily="34" charset="-128"/>
            <a:cs typeface="Arial Unicode MS" pitchFamily="34" charset="-128"/>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3864</TotalTime>
  <Words>782</Words>
  <Application>Microsoft Office PowerPoint</Application>
  <PresentationFormat>On-screen Show (4:3)</PresentationFormat>
  <Paragraphs>90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3_Default Design</vt:lpstr>
      <vt:lpstr>Seamless forecasting in time, space and complexity     </vt:lpstr>
      <vt:lpstr>What is seamless prediction?</vt:lpstr>
      <vt:lpstr>What is seamless prediction?</vt:lpstr>
      <vt:lpstr>PowerPoint Presentation</vt:lpstr>
      <vt:lpstr>Challenges of Seamless Numerical Weather and Environmental Prediction Research </vt:lpstr>
      <vt:lpstr>Putting it All Together (BAMS 2010)</vt:lpstr>
      <vt:lpstr>PowerPoint Presentation</vt:lpstr>
      <vt:lpstr>Challenges of Numerical Weather and Environmental Prediction Research</vt:lpstr>
      <vt:lpstr>EC-RTT General Recommendations </vt:lpstr>
      <vt:lpstr>PowerPoint Presentation</vt:lpstr>
      <vt:lpstr>Coupled Hydrology-Atmospheric Modelling and Prediction in the Laurentian Great-Lakes-St Lawrence River of North America CHAMP</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Georgiana Chung</dc:creator>
  <cp:lastModifiedBy>Pascale Gomez</cp:lastModifiedBy>
  <cp:revision>468</cp:revision>
  <dcterms:created xsi:type="dcterms:W3CDTF">2006-02-27T19:58:49Z</dcterms:created>
  <dcterms:modified xsi:type="dcterms:W3CDTF">2016-02-11T10:09:41Z</dcterms:modified>
</cp:coreProperties>
</file>