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87" r:id="rId9"/>
    <p:sldId id="288" r:id="rId10"/>
    <p:sldId id="281" r:id="rId11"/>
    <p:sldId id="285" r:id="rId12"/>
    <p:sldId id="273" r:id="rId13"/>
    <p:sldId id="274" r:id="rId14"/>
    <p:sldId id="275" r:id="rId15"/>
    <p:sldId id="280" r:id="rId16"/>
    <p:sldId id="270" r:id="rId17"/>
    <p:sldId id="271" r:id="rId18"/>
    <p:sldId id="272" r:id="rId19"/>
    <p:sldId id="276" r:id="rId20"/>
    <p:sldId id="258" r:id="rId21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9589" autoAdjust="0"/>
  </p:normalViewPr>
  <p:slideViewPr>
    <p:cSldViewPr snapToGrid="0" snapToObjects="1">
      <p:cViewPr>
        <p:scale>
          <a:sx n="76" d="100"/>
          <a:sy n="76" d="100"/>
        </p:scale>
        <p:origin x="-2556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C8A90-6824-47DD-9FA5-BBDAC7860C2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A22AC4-C636-42A8-B51A-4270C91D6B80}">
      <dgm:prSet phldrT="[Text]"/>
      <dgm:spPr>
        <a:solidFill>
          <a:srgbClr val="FFC000"/>
        </a:solidFill>
      </dgm:spPr>
      <dgm:t>
        <a:bodyPr/>
        <a:lstStyle/>
        <a:p>
          <a:r>
            <a:rPr lang="fr-CH" b="1" dirty="0" smtClean="0">
              <a:solidFill>
                <a:schemeClr val="tx1"/>
              </a:solidFill>
            </a:rPr>
            <a:t>OPAG &amp; ICT DPFS</a:t>
          </a:r>
        </a:p>
        <a:p>
          <a:r>
            <a:rPr lang="fr-CH" b="1" dirty="0" smtClean="0">
              <a:solidFill>
                <a:schemeClr val="tx1"/>
              </a:solidFill>
            </a:rPr>
            <a:t>Ken </a:t>
          </a:r>
          <a:r>
            <a:rPr lang="fr-CH" b="1" dirty="0" err="1" smtClean="0">
              <a:solidFill>
                <a:schemeClr val="tx1"/>
              </a:solidFill>
            </a:rPr>
            <a:t>Mylne</a:t>
          </a:r>
          <a:r>
            <a:rPr lang="fr-CH" b="1" dirty="0" smtClean="0">
              <a:solidFill>
                <a:schemeClr val="tx1"/>
              </a:solidFill>
            </a:rPr>
            <a:t>/</a:t>
          </a:r>
          <a:r>
            <a:rPr lang="fr-CH" b="1" dirty="0" err="1" smtClean="0">
              <a:solidFill>
                <a:schemeClr val="tx1"/>
              </a:solidFill>
            </a:rPr>
            <a:t>Yuki</a:t>
          </a:r>
          <a:r>
            <a:rPr lang="fr-CH" b="1" dirty="0" smtClean="0">
              <a:solidFill>
                <a:schemeClr val="tx1"/>
              </a:solidFill>
            </a:rPr>
            <a:t> Honda</a:t>
          </a:r>
          <a:endParaRPr lang="en-US" b="1" dirty="0">
            <a:solidFill>
              <a:schemeClr val="tx1"/>
            </a:solidFill>
          </a:endParaRPr>
        </a:p>
      </dgm:t>
    </dgm:pt>
    <dgm:pt modelId="{47782A8F-2890-4F48-8139-8632AD0F86BC}" type="parTrans" cxnId="{963141F5-241C-45E6-AB18-72CE97950A3E}">
      <dgm:prSet/>
      <dgm:spPr/>
      <dgm:t>
        <a:bodyPr/>
        <a:lstStyle/>
        <a:p>
          <a:endParaRPr lang="en-US"/>
        </a:p>
      </dgm:t>
    </dgm:pt>
    <dgm:pt modelId="{9D192211-3ED6-4710-B290-0294635AFA31}" type="sibTrans" cxnId="{963141F5-241C-45E6-AB18-72CE97950A3E}">
      <dgm:prSet/>
      <dgm:spPr/>
      <dgm:t>
        <a:bodyPr/>
        <a:lstStyle/>
        <a:p>
          <a:endParaRPr lang="en-US"/>
        </a:p>
      </dgm:t>
    </dgm:pt>
    <dgm:pt modelId="{73757477-3D11-4F9C-A3E9-C3EF36881221}" type="asst">
      <dgm:prSet phldrT="[Text]"/>
      <dgm:spPr>
        <a:solidFill>
          <a:srgbClr val="FFFF00"/>
        </a:solidFill>
      </dgm:spPr>
      <dgm:t>
        <a:bodyPr/>
        <a:lstStyle/>
        <a:p>
          <a:r>
            <a:rPr lang="fr-CH" b="1" dirty="0" smtClean="0">
              <a:solidFill>
                <a:schemeClr val="tx1"/>
              </a:solidFill>
            </a:rPr>
            <a:t>SG SWFDP</a:t>
          </a:r>
          <a:endParaRPr lang="fr-CH" b="1" dirty="0" smtClean="0">
            <a:solidFill>
              <a:schemeClr val="tx1"/>
            </a:solidFill>
          </a:endParaRPr>
        </a:p>
        <a:p>
          <a:r>
            <a:rPr lang="fr-CH" b="1" dirty="0" smtClean="0">
              <a:solidFill>
                <a:schemeClr val="tx1"/>
              </a:solidFill>
            </a:rPr>
            <a:t>Ken </a:t>
          </a:r>
          <a:r>
            <a:rPr lang="fr-CH" b="1" dirty="0" err="1" smtClean="0">
              <a:solidFill>
                <a:schemeClr val="tx1"/>
              </a:solidFill>
            </a:rPr>
            <a:t>Mylne</a:t>
          </a:r>
          <a:endParaRPr lang="en-US" b="1" dirty="0">
            <a:solidFill>
              <a:schemeClr val="tx1"/>
            </a:solidFill>
          </a:endParaRPr>
        </a:p>
      </dgm:t>
    </dgm:pt>
    <dgm:pt modelId="{553923A5-90BB-40EB-AB38-9D6DF812CF45}" type="parTrans" cxnId="{5D32ED84-2387-4A70-B3D9-A44930A16565}">
      <dgm:prSet/>
      <dgm:spPr/>
      <dgm:t>
        <a:bodyPr/>
        <a:lstStyle/>
        <a:p>
          <a:endParaRPr lang="en-US"/>
        </a:p>
      </dgm:t>
    </dgm:pt>
    <dgm:pt modelId="{F325643E-0BAD-438A-968A-9831D5E6CFC5}" type="sibTrans" cxnId="{5D32ED84-2387-4A70-B3D9-A44930A16565}">
      <dgm:prSet/>
      <dgm:spPr/>
      <dgm:t>
        <a:bodyPr/>
        <a:lstStyle/>
        <a:p>
          <a:endParaRPr lang="en-US"/>
        </a:p>
      </dgm:t>
    </dgm:pt>
    <dgm:pt modelId="{B6390EB0-5934-4D17-9C06-3A977FB5DC9B}">
      <dgm:prSet phldrT="[Text]"/>
      <dgm:spPr>
        <a:solidFill>
          <a:srgbClr val="B5F4FD"/>
        </a:solidFill>
      </dgm:spPr>
      <dgm:t>
        <a:bodyPr/>
        <a:lstStyle/>
        <a:p>
          <a:pPr algn="ctr"/>
          <a:r>
            <a:rPr lang="fr-CH" b="1" dirty="0" smtClean="0">
              <a:solidFill>
                <a:schemeClr val="tx1"/>
              </a:solidFill>
            </a:rPr>
            <a:t>Expert Team on  </a:t>
          </a:r>
          <a:r>
            <a:rPr lang="fr-CH" b="1" dirty="0" err="1" smtClean="0">
              <a:solidFill>
                <a:schemeClr val="tx1"/>
              </a:solidFill>
            </a:rPr>
            <a:t>Operational</a:t>
          </a:r>
          <a:r>
            <a:rPr lang="fr-CH" b="1" dirty="0" smtClean="0">
              <a:solidFill>
                <a:schemeClr val="tx1"/>
              </a:solidFill>
            </a:rPr>
            <a:t> </a:t>
          </a:r>
          <a:r>
            <a:rPr lang="fr-CH" b="1" dirty="0" err="1" smtClean="0">
              <a:solidFill>
                <a:schemeClr val="tx1"/>
              </a:solidFill>
            </a:rPr>
            <a:t>Weather</a:t>
          </a:r>
          <a:r>
            <a:rPr lang="fr-CH" b="1" dirty="0" smtClean="0">
              <a:solidFill>
                <a:schemeClr val="tx1"/>
              </a:solidFill>
            </a:rPr>
            <a:t> </a:t>
          </a:r>
          <a:r>
            <a:rPr lang="fr-CH" b="1" dirty="0" err="1" smtClean="0">
              <a:solidFill>
                <a:schemeClr val="tx1"/>
              </a:solidFill>
            </a:rPr>
            <a:t>Forecast</a:t>
          </a:r>
          <a:r>
            <a:rPr lang="fr-CH" b="1" dirty="0" smtClean="0">
              <a:solidFill>
                <a:schemeClr val="tx1"/>
              </a:solidFill>
            </a:rPr>
            <a:t> </a:t>
          </a:r>
          <a:r>
            <a:rPr lang="fr-CH" b="1" dirty="0" err="1" smtClean="0">
              <a:solidFill>
                <a:schemeClr val="tx1"/>
              </a:solidFill>
            </a:rPr>
            <a:t>Processes</a:t>
          </a:r>
          <a:r>
            <a:rPr lang="fr-CH" b="1" dirty="0" smtClean="0">
              <a:solidFill>
                <a:schemeClr val="tx1"/>
              </a:solidFill>
            </a:rPr>
            <a:t> and </a:t>
          </a:r>
          <a:r>
            <a:rPr lang="fr-CH" b="1" dirty="0" err="1" smtClean="0">
              <a:solidFill>
                <a:schemeClr val="tx1"/>
              </a:solidFill>
            </a:rPr>
            <a:t>Systems</a:t>
          </a:r>
          <a:r>
            <a:rPr lang="fr-CH" b="1" dirty="0" smtClean="0">
              <a:solidFill>
                <a:schemeClr val="tx1"/>
              </a:solidFill>
            </a:rPr>
            <a:t> (ET-OWFPS)</a:t>
          </a:r>
        </a:p>
        <a:p>
          <a:pPr algn="ctr"/>
          <a:r>
            <a:rPr lang="fr-CH" b="1" dirty="0" smtClean="0">
              <a:solidFill>
                <a:schemeClr val="tx1"/>
              </a:solidFill>
            </a:rPr>
            <a:t>David Richardson</a:t>
          </a:r>
        </a:p>
        <a:p>
          <a:pPr algn="ctr"/>
          <a:r>
            <a:rPr lang="fr-CH" b="1" dirty="0" smtClean="0">
              <a:solidFill>
                <a:schemeClr val="tx1"/>
              </a:solidFill>
            </a:rPr>
            <a:t>ECMWF </a:t>
          </a:r>
          <a:endParaRPr lang="en-US" b="1" dirty="0">
            <a:solidFill>
              <a:schemeClr val="tx1"/>
            </a:solidFill>
          </a:endParaRPr>
        </a:p>
      </dgm:t>
    </dgm:pt>
    <dgm:pt modelId="{CA5478CD-A35F-438C-88F4-EA4F936F8877}" type="parTrans" cxnId="{72665910-AB0A-4711-A6ED-0522C9D26930}">
      <dgm:prSet/>
      <dgm:spPr/>
      <dgm:t>
        <a:bodyPr/>
        <a:lstStyle/>
        <a:p>
          <a:endParaRPr lang="en-US"/>
        </a:p>
      </dgm:t>
    </dgm:pt>
    <dgm:pt modelId="{5DEA2185-F940-449C-BF8F-10C34496CB65}" type="sibTrans" cxnId="{72665910-AB0A-4711-A6ED-0522C9D26930}">
      <dgm:prSet/>
      <dgm:spPr/>
      <dgm:t>
        <a:bodyPr/>
        <a:lstStyle/>
        <a:p>
          <a:endParaRPr lang="en-US"/>
        </a:p>
      </dgm:t>
    </dgm:pt>
    <dgm:pt modelId="{21E52F20-7B53-48B7-830B-5FBCE635F89D}">
      <dgm:prSet phldrT="[Text]"/>
      <dgm:spPr>
        <a:solidFill>
          <a:srgbClr val="B5F4FD"/>
        </a:solidFill>
      </dgm:spPr>
      <dgm:t>
        <a:bodyPr/>
        <a:lstStyle/>
        <a:p>
          <a:r>
            <a:rPr lang="fr-CH" b="1" dirty="0" smtClean="0">
              <a:solidFill>
                <a:schemeClr val="tx1"/>
              </a:solidFill>
            </a:rPr>
            <a:t>Expert Team on </a:t>
          </a:r>
          <a:r>
            <a:rPr lang="fr-CH" b="1" dirty="0" err="1" smtClean="0">
              <a:solidFill>
                <a:schemeClr val="tx1"/>
              </a:solidFill>
            </a:rPr>
            <a:t>Operational</a:t>
          </a:r>
          <a:r>
            <a:rPr lang="fr-CH" b="1" dirty="0" smtClean="0">
              <a:solidFill>
                <a:schemeClr val="tx1"/>
              </a:solidFill>
            </a:rPr>
            <a:t> </a:t>
          </a:r>
          <a:r>
            <a:rPr lang="fr-CH" b="1" dirty="0" err="1" smtClean="0">
              <a:solidFill>
                <a:schemeClr val="tx1"/>
              </a:solidFill>
            </a:rPr>
            <a:t>prediction</a:t>
          </a:r>
          <a:r>
            <a:rPr lang="fr-CH" b="1" dirty="0" smtClean="0">
              <a:solidFill>
                <a:schemeClr val="tx1"/>
              </a:solidFill>
            </a:rPr>
            <a:t> </a:t>
          </a:r>
          <a:r>
            <a:rPr lang="fr-CH" b="1" dirty="0" err="1" smtClean="0">
              <a:solidFill>
                <a:schemeClr val="tx1"/>
              </a:solidFill>
            </a:rPr>
            <a:t>from</a:t>
          </a:r>
          <a:r>
            <a:rPr lang="fr-CH" b="1" dirty="0" smtClean="0">
              <a:solidFill>
                <a:schemeClr val="tx1"/>
              </a:solidFill>
            </a:rPr>
            <a:t> </a:t>
          </a:r>
          <a:r>
            <a:rPr lang="fr-CH" b="1" dirty="0" err="1" smtClean="0">
              <a:solidFill>
                <a:schemeClr val="tx1"/>
              </a:solidFill>
            </a:rPr>
            <a:t>subseasonal</a:t>
          </a:r>
          <a:r>
            <a:rPr lang="fr-CH" b="1" dirty="0" smtClean="0">
              <a:solidFill>
                <a:schemeClr val="tx1"/>
              </a:solidFill>
            </a:rPr>
            <a:t> to longer time </a:t>
          </a:r>
          <a:r>
            <a:rPr lang="fr-CH" b="1" dirty="0" err="1" smtClean="0">
              <a:solidFill>
                <a:schemeClr val="tx1"/>
              </a:solidFill>
            </a:rPr>
            <a:t>scale</a:t>
          </a:r>
          <a:r>
            <a:rPr lang="fr-CH" b="1" dirty="0" smtClean="0">
              <a:solidFill>
                <a:schemeClr val="tx1"/>
              </a:solidFill>
            </a:rPr>
            <a:t>  (ET-OPSLS)</a:t>
          </a:r>
        </a:p>
        <a:p>
          <a:r>
            <a:rPr lang="fr-CH" b="1" dirty="0" smtClean="0">
              <a:solidFill>
                <a:schemeClr val="tx1"/>
              </a:solidFill>
            </a:rPr>
            <a:t>Richard Graham</a:t>
          </a:r>
        </a:p>
        <a:p>
          <a:r>
            <a:rPr lang="fr-CH" b="1" dirty="0" smtClean="0">
              <a:solidFill>
                <a:schemeClr val="tx1"/>
              </a:solidFill>
            </a:rPr>
            <a:t>UK Met</a:t>
          </a:r>
          <a:r>
            <a:rPr lang="fr-CH" dirty="0" smtClean="0"/>
            <a:t>)</a:t>
          </a:r>
          <a:endParaRPr lang="en-US" dirty="0"/>
        </a:p>
      </dgm:t>
    </dgm:pt>
    <dgm:pt modelId="{639A0DB5-16B0-49AE-BC65-5840C5B955E1}" type="parTrans" cxnId="{1A36E5C7-210A-4AA5-931E-5F107251A2C4}">
      <dgm:prSet/>
      <dgm:spPr/>
      <dgm:t>
        <a:bodyPr/>
        <a:lstStyle/>
        <a:p>
          <a:endParaRPr lang="en-US"/>
        </a:p>
      </dgm:t>
    </dgm:pt>
    <dgm:pt modelId="{E406CDC9-D05F-4B72-9B66-C0D5FCC03712}" type="sibTrans" cxnId="{1A36E5C7-210A-4AA5-931E-5F107251A2C4}">
      <dgm:prSet/>
      <dgm:spPr/>
      <dgm:t>
        <a:bodyPr/>
        <a:lstStyle/>
        <a:p>
          <a:endParaRPr lang="en-US"/>
        </a:p>
      </dgm:t>
    </dgm:pt>
    <dgm:pt modelId="{7FA107A3-545E-4D0C-AC8A-958F3923680E}">
      <dgm:prSet phldrT="[Text]"/>
      <dgm:spPr>
        <a:solidFill>
          <a:srgbClr val="B5F4FD"/>
        </a:solidFill>
      </dgm:spPr>
      <dgm:t>
        <a:bodyPr/>
        <a:lstStyle/>
        <a:p>
          <a:r>
            <a:rPr lang="fr-CH" b="1" dirty="0" smtClean="0">
              <a:solidFill>
                <a:schemeClr val="tx1"/>
              </a:solidFill>
            </a:rPr>
            <a:t>Expert Team on Emergency  </a:t>
          </a:r>
          <a:r>
            <a:rPr lang="fr-CH" b="1" dirty="0" err="1" smtClean="0">
              <a:solidFill>
                <a:schemeClr val="tx1"/>
              </a:solidFill>
            </a:rPr>
            <a:t>Response</a:t>
          </a:r>
          <a:r>
            <a:rPr lang="fr-CH" b="1" dirty="0" smtClean="0">
              <a:solidFill>
                <a:schemeClr val="tx1"/>
              </a:solidFill>
            </a:rPr>
            <a:t> </a:t>
          </a:r>
          <a:r>
            <a:rPr lang="fr-CH" b="1" dirty="0" err="1" smtClean="0">
              <a:solidFill>
                <a:schemeClr val="tx1"/>
              </a:solidFill>
            </a:rPr>
            <a:t>Activities</a:t>
          </a:r>
          <a:r>
            <a:rPr lang="fr-CH" b="1" dirty="0" smtClean="0">
              <a:solidFill>
                <a:schemeClr val="tx1"/>
              </a:solidFill>
            </a:rPr>
            <a:t> (ET-ERA)</a:t>
          </a:r>
        </a:p>
        <a:p>
          <a:r>
            <a:rPr lang="fr-CH" b="1" dirty="0" smtClean="0">
              <a:solidFill>
                <a:schemeClr val="tx1"/>
              </a:solidFill>
            </a:rPr>
            <a:t>René </a:t>
          </a:r>
          <a:r>
            <a:rPr lang="fr-CH" b="1" dirty="0" err="1" smtClean="0">
              <a:solidFill>
                <a:schemeClr val="tx1"/>
              </a:solidFill>
            </a:rPr>
            <a:t>Servrankx</a:t>
          </a:r>
          <a:endParaRPr lang="fr-CH" b="1" dirty="0" smtClean="0">
            <a:solidFill>
              <a:schemeClr val="tx1"/>
            </a:solidFill>
          </a:endParaRPr>
        </a:p>
        <a:p>
          <a:r>
            <a:rPr lang="fr-CH" b="1" dirty="0" smtClean="0">
              <a:solidFill>
                <a:schemeClr val="tx1"/>
              </a:solidFill>
            </a:rPr>
            <a:t>Canada</a:t>
          </a:r>
        </a:p>
      </dgm:t>
    </dgm:pt>
    <dgm:pt modelId="{E14633BC-093D-42CE-9226-4BF44BB2A45A}" type="parTrans" cxnId="{7AFF5683-6021-4582-8F31-C0CF7DFCECB9}">
      <dgm:prSet/>
      <dgm:spPr/>
      <dgm:t>
        <a:bodyPr/>
        <a:lstStyle/>
        <a:p>
          <a:endParaRPr lang="en-US"/>
        </a:p>
      </dgm:t>
    </dgm:pt>
    <dgm:pt modelId="{BF6AB697-BED5-4CCA-BF25-2F1B847408D0}" type="sibTrans" cxnId="{7AFF5683-6021-4582-8F31-C0CF7DFCECB9}">
      <dgm:prSet/>
      <dgm:spPr/>
      <dgm:t>
        <a:bodyPr/>
        <a:lstStyle/>
        <a:p>
          <a:endParaRPr lang="en-US"/>
        </a:p>
      </dgm:t>
    </dgm:pt>
    <dgm:pt modelId="{FA1FE1AB-F9CB-402A-9F6D-9452DCB2E5F0}" type="pres">
      <dgm:prSet presAssocID="{4BEC8A90-6824-47DD-9FA5-BBDAC7860C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F38CA5-4662-44A5-B0C3-ECF0484872C6}" type="pres">
      <dgm:prSet presAssocID="{66A22AC4-C636-42A8-B51A-4270C91D6B80}" presName="hierRoot1" presStyleCnt="0">
        <dgm:presLayoutVars>
          <dgm:hierBranch val="init"/>
        </dgm:presLayoutVars>
      </dgm:prSet>
      <dgm:spPr/>
    </dgm:pt>
    <dgm:pt modelId="{E77141D1-C686-408C-A491-FAB239648D2C}" type="pres">
      <dgm:prSet presAssocID="{66A22AC4-C636-42A8-B51A-4270C91D6B80}" presName="rootComposite1" presStyleCnt="0"/>
      <dgm:spPr/>
    </dgm:pt>
    <dgm:pt modelId="{9C2FE46B-F585-4365-9658-B164827359D8}" type="pres">
      <dgm:prSet presAssocID="{66A22AC4-C636-42A8-B51A-4270C91D6B80}" presName="rootText1" presStyleLbl="node0" presStyleIdx="0" presStyleCnt="1" custLinFactNeighborX="-30643" custLinFactNeighborY="-109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5B0833-A968-47F7-8DB5-3207F1828102}" type="pres">
      <dgm:prSet presAssocID="{66A22AC4-C636-42A8-B51A-4270C91D6B8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2CF935D-BD4E-4A1D-901F-023049F33833}" type="pres">
      <dgm:prSet presAssocID="{66A22AC4-C636-42A8-B51A-4270C91D6B80}" presName="hierChild2" presStyleCnt="0"/>
      <dgm:spPr/>
    </dgm:pt>
    <dgm:pt modelId="{E0976232-56D8-401E-B9B5-990DCC93D2B5}" type="pres">
      <dgm:prSet presAssocID="{CA5478CD-A35F-438C-88F4-EA4F936F8877}" presName="Name37" presStyleLbl="parChTrans1D2" presStyleIdx="0" presStyleCnt="4"/>
      <dgm:spPr/>
      <dgm:t>
        <a:bodyPr/>
        <a:lstStyle/>
        <a:p>
          <a:endParaRPr lang="en-US"/>
        </a:p>
      </dgm:t>
    </dgm:pt>
    <dgm:pt modelId="{E59C36F3-FA3C-4824-BF6C-9580D7857C36}" type="pres">
      <dgm:prSet presAssocID="{B6390EB0-5934-4D17-9C06-3A977FB5DC9B}" presName="hierRoot2" presStyleCnt="0">
        <dgm:presLayoutVars>
          <dgm:hierBranch val="init"/>
        </dgm:presLayoutVars>
      </dgm:prSet>
      <dgm:spPr/>
    </dgm:pt>
    <dgm:pt modelId="{0F30A32B-D4D2-4518-8C28-86FD4180177D}" type="pres">
      <dgm:prSet presAssocID="{B6390EB0-5934-4D17-9C06-3A977FB5DC9B}" presName="rootComposite" presStyleCnt="0"/>
      <dgm:spPr/>
    </dgm:pt>
    <dgm:pt modelId="{3E57FEF8-449A-41F7-A9A6-523BE28EA8FF}" type="pres">
      <dgm:prSet presAssocID="{B6390EB0-5934-4D17-9C06-3A977FB5DC9B}" presName="rootText" presStyleLbl="node2" presStyleIdx="0" presStyleCnt="3" custLinFactNeighborX="-23" custLinFactNeighborY="-27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0F0147-DC10-4684-8E24-5D459755085C}" type="pres">
      <dgm:prSet presAssocID="{B6390EB0-5934-4D17-9C06-3A977FB5DC9B}" presName="rootConnector" presStyleLbl="node2" presStyleIdx="0" presStyleCnt="3"/>
      <dgm:spPr/>
      <dgm:t>
        <a:bodyPr/>
        <a:lstStyle/>
        <a:p>
          <a:endParaRPr lang="en-US"/>
        </a:p>
      </dgm:t>
    </dgm:pt>
    <dgm:pt modelId="{ECB124AE-B98A-42AC-8147-C8C4C0A720B3}" type="pres">
      <dgm:prSet presAssocID="{B6390EB0-5934-4D17-9C06-3A977FB5DC9B}" presName="hierChild4" presStyleCnt="0"/>
      <dgm:spPr/>
    </dgm:pt>
    <dgm:pt modelId="{3EABC8F2-174E-45B4-A4F7-E5BA362EB089}" type="pres">
      <dgm:prSet presAssocID="{B6390EB0-5934-4D17-9C06-3A977FB5DC9B}" presName="hierChild5" presStyleCnt="0"/>
      <dgm:spPr/>
    </dgm:pt>
    <dgm:pt modelId="{73DDF485-7778-442B-8979-0170898C206E}" type="pres">
      <dgm:prSet presAssocID="{639A0DB5-16B0-49AE-BC65-5840C5B955E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72D8E357-EC3D-4381-843D-F5930CF432CF}" type="pres">
      <dgm:prSet presAssocID="{21E52F20-7B53-48B7-830B-5FBCE635F89D}" presName="hierRoot2" presStyleCnt="0">
        <dgm:presLayoutVars>
          <dgm:hierBranch val="init"/>
        </dgm:presLayoutVars>
      </dgm:prSet>
      <dgm:spPr/>
    </dgm:pt>
    <dgm:pt modelId="{C12A362E-C10C-4E25-84A2-6A4062DFE9BD}" type="pres">
      <dgm:prSet presAssocID="{21E52F20-7B53-48B7-830B-5FBCE635F89D}" presName="rootComposite" presStyleCnt="0"/>
      <dgm:spPr/>
    </dgm:pt>
    <dgm:pt modelId="{9FD8585B-B594-4CB2-952C-1BD2977726B3}" type="pres">
      <dgm:prSet presAssocID="{21E52F20-7B53-48B7-830B-5FBCE635F89D}" presName="rootText" presStyleLbl="node2" presStyleIdx="1" presStyleCnt="3" custLinFactNeighborX="5085" custLinFactNeighborY="-260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1ED851-56BA-4013-A8FF-62A509F4B74C}" type="pres">
      <dgm:prSet presAssocID="{21E52F20-7B53-48B7-830B-5FBCE635F89D}" presName="rootConnector" presStyleLbl="node2" presStyleIdx="1" presStyleCnt="3"/>
      <dgm:spPr/>
      <dgm:t>
        <a:bodyPr/>
        <a:lstStyle/>
        <a:p>
          <a:endParaRPr lang="en-US"/>
        </a:p>
      </dgm:t>
    </dgm:pt>
    <dgm:pt modelId="{9A069218-FAA8-471F-9A4C-220C01C9AEC4}" type="pres">
      <dgm:prSet presAssocID="{21E52F20-7B53-48B7-830B-5FBCE635F89D}" presName="hierChild4" presStyleCnt="0"/>
      <dgm:spPr/>
    </dgm:pt>
    <dgm:pt modelId="{53412908-430C-4B86-AD3E-0B8753C126FC}" type="pres">
      <dgm:prSet presAssocID="{21E52F20-7B53-48B7-830B-5FBCE635F89D}" presName="hierChild5" presStyleCnt="0"/>
      <dgm:spPr/>
    </dgm:pt>
    <dgm:pt modelId="{BD536D50-9394-4347-9375-AF7D3FB58F35}" type="pres">
      <dgm:prSet presAssocID="{E14633BC-093D-42CE-9226-4BF44BB2A45A}" presName="Name37" presStyleLbl="parChTrans1D2" presStyleIdx="2" presStyleCnt="4"/>
      <dgm:spPr/>
      <dgm:t>
        <a:bodyPr/>
        <a:lstStyle/>
        <a:p>
          <a:endParaRPr lang="en-US"/>
        </a:p>
      </dgm:t>
    </dgm:pt>
    <dgm:pt modelId="{751DABD9-5437-40BE-A1E5-0420ECC49E14}" type="pres">
      <dgm:prSet presAssocID="{7FA107A3-545E-4D0C-AC8A-958F3923680E}" presName="hierRoot2" presStyleCnt="0">
        <dgm:presLayoutVars>
          <dgm:hierBranch val="init"/>
        </dgm:presLayoutVars>
      </dgm:prSet>
      <dgm:spPr/>
    </dgm:pt>
    <dgm:pt modelId="{FA6DED05-54BE-4740-A5F9-8CB116738827}" type="pres">
      <dgm:prSet presAssocID="{7FA107A3-545E-4D0C-AC8A-958F3923680E}" presName="rootComposite" presStyleCnt="0"/>
      <dgm:spPr/>
    </dgm:pt>
    <dgm:pt modelId="{4BC36DE9-4045-43D0-AF48-0FC37C351DD6}" type="pres">
      <dgm:prSet presAssocID="{7FA107A3-545E-4D0C-AC8A-958F3923680E}" presName="rootText" presStyleLbl="node2" presStyleIdx="2" presStyleCnt="3" custLinFactNeighborX="23" custLinFactNeighborY="-257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CA4434-E706-4FBC-AB5D-3A1D9FE55893}" type="pres">
      <dgm:prSet presAssocID="{7FA107A3-545E-4D0C-AC8A-958F3923680E}" presName="rootConnector" presStyleLbl="node2" presStyleIdx="2" presStyleCnt="3"/>
      <dgm:spPr/>
      <dgm:t>
        <a:bodyPr/>
        <a:lstStyle/>
        <a:p>
          <a:endParaRPr lang="en-US"/>
        </a:p>
      </dgm:t>
    </dgm:pt>
    <dgm:pt modelId="{F9B400AD-00D0-475A-AA39-ABC808AB4B09}" type="pres">
      <dgm:prSet presAssocID="{7FA107A3-545E-4D0C-AC8A-958F3923680E}" presName="hierChild4" presStyleCnt="0"/>
      <dgm:spPr/>
    </dgm:pt>
    <dgm:pt modelId="{70676F87-6189-465D-98A0-00BBEAA1571D}" type="pres">
      <dgm:prSet presAssocID="{7FA107A3-545E-4D0C-AC8A-958F3923680E}" presName="hierChild5" presStyleCnt="0"/>
      <dgm:spPr/>
    </dgm:pt>
    <dgm:pt modelId="{D9C2AF85-BA4A-4B46-91BA-2201900084A0}" type="pres">
      <dgm:prSet presAssocID="{66A22AC4-C636-42A8-B51A-4270C91D6B80}" presName="hierChild3" presStyleCnt="0"/>
      <dgm:spPr/>
    </dgm:pt>
    <dgm:pt modelId="{899A40FA-6F32-4C23-A1E9-1FFA0D1A6D34}" type="pres">
      <dgm:prSet presAssocID="{553923A5-90BB-40EB-AB38-9D6DF812CF45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24016AD1-6677-4F76-A016-0BEF4B6A5262}" type="pres">
      <dgm:prSet presAssocID="{73757477-3D11-4F9C-A3E9-C3EF36881221}" presName="hierRoot3" presStyleCnt="0">
        <dgm:presLayoutVars>
          <dgm:hierBranch val="init"/>
        </dgm:presLayoutVars>
      </dgm:prSet>
      <dgm:spPr/>
    </dgm:pt>
    <dgm:pt modelId="{4F38308B-E178-4956-8F8F-2DBE2EA69925}" type="pres">
      <dgm:prSet presAssocID="{73757477-3D11-4F9C-A3E9-C3EF36881221}" presName="rootComposite3" presStyleCnt="0"/>
      <dgm:spPr/>
    </dgm:pt>
    <dgm:pt modelId="{A6450ACE-70AB-418D-B6D2-48DE51B7CE6D}" type="pres">
      <dgm:prSet presAssocID="{73757477-3D11-4F9C-A3E9-C3EF36881221}" presName="rootText3" presStyleLbl="asst1" presStyleIdx="0" presStyleCnt="1" custLinFactNeighborX="-25966" custLinFactNeighborY="-30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5A8EFE-E09B-443C-865F-00CB41FED923}" type="pres">
      <dgm:prSet presAssocID="{73757477-3D11-4F9C-A3E9-C3EF36881221}" presName="rootConnector3" presStyleLbl="asst1" presStyleIdx="0" presStyleCnt="1"/>
      <dgm:spPr/>
      <dgm:t>
        <a:bodyPr/>
        <a:lstStyle/>
        <a:p>
          <a:endParaRPr lang="en-US"/>
        </a:p>
      </dgm:t>
    </dgm:pt>
    <dgm:pt modelId="{1BC927D9-1D3D-4A58-9F10-67B5E45483C8}" type="pres">
      <dgm:prSet presAssocID="{73757477-3D11-4F9C-A3E9-C3EF36881221}" presName="hierChild6" presStyleCnt="0"/>
      <dgm:spPr/>
    </dgm:pt>
    <dgm:pt modelId="{4C49F1C7-3DE6-40E3-8405-A7B576F41FBC}" type="pres">
      <dgm:prSet presAssocID="{73757477-3D11-4F9C-A3E9-C3EF36881221}" presName="hierChild7" presStyleCnt="0"/>
      <dgm:spPr/>
    </dgm:pt>
  </dgm:ptLst>
  <dgm:cxnLst>
    <dgm:cxn modelId="{1A36E5C7-210A-4AA5-931E-5F107251A2C4}" srcId="{66A22AC4-C636-42A8-B51A-4270C91D6B80}" destId="{21E52F20-7B53-48B7-830B-5FBCE635F89D}" srcOrd="2" destOrd="0" parTransId="{639A0DB5-16B0-49AE-BC65-5840C5B955E1}" sibTransId="{E406CDC9-D05F-4B72-9B66-C0D5FCC03712}"/>
    <dgm:cxn modelId="{8254B387-37AB-4315-92A9-F98FECC7CA06}" type="presOf" srcId="{7FA107A3-545E-4D0C-AC8A-958F3923680E}" destId="{4BC36DE9-4045-43D0-AF48-0FC37C351DD6}" srcOrd="0" destOrd="0" presId="urn:microsoft.com/office/officeart/2005/8/layout/orgChart1"/>
    <dgm:cxn modelId="{34F14C70-CA64-4B8B-BCB0-D81E4ADB755C}" type="presOf" srcId="{4BEC8A90-6824-47DD-9FA5-BBDAC7860C27}" destId="{FA1FE1AB-F9CB-402A-9F6D-9452DCB2E5F0}" srcOrd="0" destOrd="0" presId="urn:microsoft.com/office/officeart/2005/8/layout/orgChart1"/>
    <dgm:cxn modelId="{D89A487D-34F1-4124-A80D-42A7E49BF081}" type="presOf" srcId="{553923A5-90BB-40EB-AB38-9D6DF812CF45}" destId="{899A40FA-6F32-4C23-A1E9-1FFA0D1A6D34}" srcOrd="0" destOrd="0" presId="urn:microsoft.com/office/officeart/2005/8/layout/orgChart1"/>
    <dgm:cxn modelId="{503B17FD-9AE5-431F-A081-FF9A4DFCF84C}" type="presOf" srcId="{73757477-3D11-4F9C-A3E9-C3EF36881221}" destId="{A6450ACE-70AB-418D-B6D2-48DE51B7CE6D}" srcOrd="0" destOrd="0" presId="urn:microsoft.com/office/officeart/2005/8/layout/orgChart1"/>
    <dgm:cxn modelId="{7AFF5683-6021-4582-8F31-C0CF7DFCECB9}" srcId="{66A22AC4-C636-42A8-B51A-4270C91D6B80}" destId="{7FA107A3-545E-4D0C-AC8A-958F3923680E}" srcOrd="3" destOrd="0" parTransId="{E14633BC-093D-42CE-9226-4BF44BB2A45A}" sibTransId="{BF6AB697-BED5-4CCA-BF25-2F1B847408D0}"/>
    <dgm:cxn modelId="{963141F5-241C-45E6-AB18-72CE97950A3E}" srcId="{4BEC8A90-6824-47DD-9FA5-BBDAC7860C27}" destId="{66A22AC4-C636-42A8-B51A-4270C91D6B80}" srcOrd="0" destOrd="0" parTransId="{47782A8F-2890-4F48-8139-8632AD0F86BC}" sibTransId="{9D192211-3ED6-4710-B290-0294635AFA31}"/>
    <dgm:cxn modelId="{45698C3D-2D77-4D69-892C-9D837AF71CE3}" type="presOf" srcId="{639A0DB5-16B0-49AE-BC65-5840C5B955E1}" destId="{73DDF485-7778-442B-8979-0170898C206E}" srcOrd="0" destOrd="0" presId="urn:microsoft.com/office/officeart/2005/8/layout/orgChart1"/>
    <dgm:cxn modelId="{5D32ED84-2387-4A70-B3D9-A44930A16565}" srcId="{66A22AC4-C636-42A8-B51A-4270C91D6B80}" destId="{73757477-3D11-4F9C-A3E9-C3EF36881221}" srcOrd="0" destOrd="0" parTransId="{553923A5-90BB-40EB-AB38-9D6DF812CF45}" sibTransId="{F325643E-0BAD-438A-968A-9831D5E6CFC5}"/>
    <dgm:cxn modelId="{262930BF-089C-4B31-8CD7-F2C4B3E2F356}" type="presOf" srcId="{B6390EB0-5934-4D17-9C06-3A977FB5DC9B}" destId="{5D0F0147-DC10-4684-8E24-5D459755085C}" srcOrd="1" destOrd="0" presId="urn:microsoft.com/office/officeart/2005/8/layout/orgChart1"/>
    <dgm:cxn modelId="{1961EA16-FAF8-4156-9C37-B280C9DD5E3F}" type="presOf" srcId="{73757477-3D11-4F9C-A3E9-C3EF36881221}" destId="{035A8EFE-E09B-443C-865F-00CB41FED923}" srcOrd="1" destOrd="0" presId="urn:microsoft.com/office/officeart/2005/8/layout/orgChart1"/>
    <dgm:cxn modelId="{D9EB3982-07C9-43B1-8852-C5454B1637D8}" type="presOf" srcId="{7FA107A3-545E-4D0C-AC8A-958F3923680E}" destId="{EFCA4434-E706-4FBC-AB5D-3A1D9FE55893}" srcOrd="1" destOrd="0" presId="urn:microsoft.com/office/officeart/2005/8/layout/orgChart1"/>
    <dgm:cxn modelId="{72665910-AB0A-4711-A6ED-0522C9D26930}" srcId="{66A22AC4-C636-42A8-B51A-4270C91D6B80}" destId="{B6390EB0-5934-4D17-9C06-3A977FB5DC9B}" srcOrd="1" destOrd="0" parTransId="{CA5478CD-A35F-438C-88F4-EA4F936F8877}" sibTransId="{5DEA2185-F940-449C-BF8F-10C34496CB65}"/>
    <dgm:cxn modelId="{77ED19EB-35A1-43B9-B815-C8ABCE3F1CAB}" type="presOf" srcId="{66A22AC4-C636-42A8-B51A-4270C91D6B80}" destId="{9C2FE46B-F585-4365-9658-B164827359D8}" srcOrd="0" destOrd="0" presId="urn:microsoft.com/office/officeart/2005/8/layout/orgChart1"/>
    <dgm:cxn modelId="{F3843BCC-82B0-40E4-B129-02A48843147C}" type="presOf" srcId="{66A22AC4-C636-42A8-B51A-4270C91D6B80}" destId="{1B5B0833-A968-47F7-8DB5-3207F1828102}" srcOrd="1" destOrd="0" presId="urn:microsoft.com/office/officeart/2005/8/layout/orgChart1"/>
    <dgm:cxn modelId="{55B3BE32-2981-4BF2-A141-08F005422BA5}" type="presOf" srcId="{21E52F20-7B53-48B7-830B-5FBCE635F89D}" destId="{9FD8585B-B594-4CB2-952C-1BD2977726B3}" srcOrd="0" destOrd="0" presId="urn:microsoft.com/office/officeart/2005/8/layout/orgChart1"/>
    <dgm:cxn modelId="{A011A2A5-0D06-4007-9DB3-EC89B2A8A8DE}" type="presOf" srcId="{E14633BC-093D-42CE-9226-4BF44BB2A45A}" destId="{BD536D50-9394-4347-9375-AF7D3FB58F35}" srcOrd="0" destOrd="0" presId="urn:microsoft.com/office/officeart/2005/8/layout/orgChart1"/>
    <dgm:cxn modelId="{62CB2CBC-E216-4766-80FA-F265EC7B0327}" type="presOf" srcId="{21E52F20-7B53-48B7-830B-5FBCE635F89D}" destId="{931ED851-56BA-4013-A8FF-62A509F4B74C}" srcOrd="1" destOrd="0" presId="urn:microsoft.com/office/officeart/2005/8/layout/orgChart1"/>
    <dgm:cxn modelId="{9C1BF0D7-D6DD-4D21-8048-2A07BC8C6F73}" type="presOf" srcId="{B6390EB0-5934-4D17-9C06-3A977FB5DC9B}" destId="{3E57FEF8-449A-41F7-A9A6-523BE28EA8FF}" srcOrd="0" destOrd="0" presId="urn:microsoft.com/office/officeart/2005/8/layout/orgChart1"/>
    <dgm:cxn modelId="{C2A4CA11-8CED-49CB-B109-D08A3FF37772}" type="presOf" srcId="{CA5478CD-A35F-438C-88F4-EA4F936F8877}" destId="{E0976232-56D8-401E-B9B5-990DCC93D2B5}" srcOrd="0" destOrd="0" presId="urn:microsoft.com/office/officeart/2005/8/layout/orgChart1"/>
    <dgm:cxn modelId="{E0671AFC-9F39-4DFA-9D0A-8F7991F7A607}" type="presParOf" srcId="{FA1FE1AB-F9CB-402A-9F6D-9452DCB2E5F0}" destId="{FBF38CA5-4662-44A5-B0C3-ECF0484872C6}" srcOrd="0" destOrd="0" presId="urn:microsoft.com/office/officeart/2005/8/layout/orgChart1"/>
    <dgm:cxn modelId="{FEA2F2B0-133C-4319-9289-D7037269A1AF}" type="presParOf" srcId="{FBF38CA5-4662-44A5-B0C3-ECF0484872C6}" destId="{E77141D1-C686-408C-A491-FAB239648D2C}" srcOrd="0" destOrd="0" presId="urn:microsoft.com/office/officeart/2005/8/layout/orgChart1"/>
    <dgm:cxn modelId="{C4B8BA4C-61A1-43C6-94FD-CBAC4DA54AFE}" type="presParOf" srcId="{E77141D1-C686-408C-A491-FAB239648D2C}" destId="{9C2FE46B-F585-4365-9658-B164827359D8}" srcOrd="0" destOrd="0" presId="urn:microsoft.com/office/officeart/2005/8/layout/orgChart1"/>
    <dgm:cxn modelId="{8FEC6F47-F86F-45F6-996C-398E15E821DF}" type="presParOf" srcId="{E77141D1-C686-408C-A491-FAB239648D2C}" destId="{1B5B0833-A968-47F7-8DB5-3207F1828102}" srcOrd="1" destOrd="0" presId="urn:microsoft.com/office/officeart/2005/8/layout/orgChart1"/>
    <dgm:cxn modelId="{FFFB4131-EB6E-4810-B6D8-6CC67EB21E2B}" type="presParOf" srcId="{FBF38CA5-4662-44A5-B0C3-ECF0484872C6}" destId="{62CF935D-BD4E-4A1D-901F-023049F33833}" srcOrd="1" destOrd="0" presId="urn:microsoft.com/office/officeart/2005/8/layout/orgChart1"/>
    <dgm:cxn modelId="{6989FF0F-CE03-4964-8CDA-9ADC39FBB2E5}" type="presParOf" srcId="{62CF935D-BD4E-4A1D-901F-023049F33833}" destId="{E0976232-56D8-401E-B9B5-990DCC93D2B5}" srcOrd="0" destOrd="0" presId="urn:microsoft.com/office/officeart/2005/8/layout/orgChart1"/>
    <dgm:cxn modelId="{1D5E8F0E-7FF6-48FC-B20E-54C1E1394A09}" type="presParOf" srcId="{62CF935D-BD4E-4A1D-901F-023049F33833}" destId="{E59C36F3-FA3C-4824-BF6C-9580D7857C36}" srcOrd="1" destOrd="0" presId="urn:microsoft.com/office/officeart/2005/8/layout/orgChart1"/>
    <dgm:cxn modelId="{A89D2B19-0AFB-460E-9703-D18327693C3A}" type="presParOf" srcId="{E59C36F3-FA3C-4824-BF6C-9580D7857C36}" destId="{0F30A32B-D4D2-4518-8C28-86FD4180177D}" srcOrd="0" destOrd="0" presId="urn:microsoft.com/office/officeart/2005/8/layout/orgChart1"/>
    <dgm:cxn modelId="{C941157C-0F2B-4CBB-98BB-4ED09331C036}" type="presParOf" srcId="{0F30A32B-D4D2-4518-8C28-86FD4180177D}" destId="{3E57FEF8-449A-41F7-A9A6-523BE28EA8FF}" srcOrd="0" destOrd="0" presId="urn:microsoft.com/office/officeart/2005/8/layout/orgChart1"/>
    <dgm:cxn modelId="{3EAE9E19-7553-4768-88B2-737DADFF89AA}" type="presParOf" srcId="{0F30A32B-D4D2-4518-8C28-86FD4180177D}" destId="{5D0F0147-DC10-4684-8E24-5D459755085C}" srcOrd="1" destOrd="0" presId="urn:microsoft.com/office/officeart/2005/8/layout/orgChart1"/>
    <dgm:cxn modelId="{3CB9DAB8-955A-4884-A6F0-88D0F29CEDD7}" type="presParOf" srcId="{E59C36F3-FA3C-4824-BF6C-9580D7857C36}" destId="{ECB124AE-B98A-42AC-8147-C8C4C0A720B3}" srcOrd="1" destOrd="0" presId="urn:microsoft.com/office/officeart/2005/8/layout/orgChart1"/>
    <dgm:cxn modelId="{FDDCEE25-06CF-47D5-8EF6-3C3A860E23E5}" type="presParOf" srcId="{E59C36F3-FA3C-4824-BF6C-9580D7857C36}" destId="{3EABC8F2-174E-45B4-A4F7-E5BA362EB089}" srcOrd="2" destOrd="0" presId="urn:microsoft.com/office/officeart/2005/8/layout/orgChart1"/>
    <dgm:cxn modelId="{D27FBEFA-2AF1-4913-AC48-28F4E0EE68E3}" type="presParOf" srcId="{62CF935D-BD4E-4A1D-901F-023049F33833}" destId="{73DDF485-7778-442B-8979-0170898C206E}" srcOrd="2" destOrd="0" presId="urn:microsoft.com/office/officeart/2005/8/layout/orgChart1"/>
    <dgm:cxn modelId="{3C3188D8-4E82-4D3D-B126-E03CB20B5DF3}" type="presParOf" srcId="{62CF935D-BD4E-4A1D-901F-023049F33833}" destId="{72D8E357-EC3D-4381-843D-F5930CF432CF}" srcOrd="3" destOrd="0" presId="urn:microsoft.com/office/officeart/2005/8/layout/orgChart1"/>
    <dgm:cxn modelId="{F21FA2BC-2765-4AD6-BE5C-6EF4C2C8AF95}" type="presParOf" srcId="{72D8E357-EC3D-4381-843D-F5930CF432CF}" destId="{C12A362E-C10C-4E25-84A2-6A4062DFE9BD}" srcOrd="0" destOrd="0" presId="urn:microsoft.com/office/officeart/2005/8/layout/orgChart1"/>
    <dgm:cxn modelId="{7533BAFE-328E-455D-968F-E88C6C3E617A}" type="presParOf" srcId="{C12A362E-C10C-4E25-84A2-6A4062DFE9BD}" destId="{9FD8585B-B594-4CB2-952C-1BD2977726B3}" srcOrd="0" destOrd="0" presId="urn:microsoft.com/office/officeart/2005/8/layout/orgChart1"/>
    <dgm:cxn modelId="{1717BA3C-E02B-4ADD-8F7D-37CE246DF749}" type="presParOf" srcId="{C12A362E-C10C-4E25-84A2-6A4062DFE9BD}" destId="{931ED851-56BA-4013-A8FF-62A509F4B74C}" srcOrd="1" destOrd="0" presId="urn:microsoft.com/office/officeart/2005/8/layout/orgChart1"/>
    <dgm:cxn modelId="{2507A4B8-C200-4C40-9211-AC277E588900}" type="presParOf" srcId="{72D8E357-EC3D-4381-843D-F5930CF432CF}" destId="{9A069218-FAA8-471F-9A4C-220C01C9AEC4}" srcOrd="1" destOrd="0" presId="urn:microsoft.com/office/officeart/2005/8/layout/orgChart1"/>
    <dgm:cxn modelId="{AAB08E79-A9A2-401D-8AEB-3F39BC548907}" type="presParOf" srcId="{72D8E357-EC3D-4381-843D-F5930CF432CF}" destId="{53412908-430C-4B86-AD3E-0B8753C126FC}" srcOrd="2" destOrd="0" presId="urn:microsoft.com/office/officeart/2005/8/layout/orgChart1"/>
    <dgm:cxn modelId="{1BAA3A23-FD83-459A-A352-7A4728E97320}" type="presParOf" srcId="{62CF935D-BD4E-4A1D-901F-023049F33833}" destId="{BD536D50-9394-4347-9375-AF7D3FB58F35}" srcOrd="4" destOrd="0" presId="urn:microsoft.com/office/officeart/2005/8/layout/orgChart1"/>
    <dgm:cxn modelId="{AA014A65-7739-43A5-9232-528003706B8B}" type="presParOf" srcId="{62CF935D-BD4E-4A1D-901F-023049F33833}" destId="{751DABD9-5437-40BE-A1E5-0420ECC49E14}" srcOrd="5" destOrd="0" presId="urn:microsoft.com/office/officeart/2005/8/layout/orgChart1"/>
    <dgm:cxn modelId="{8C82AC27-A15A-48C8-B75B-DC1624623779}" type="presParOf" srcId="{751DABD9-5437-40BE-A1E5-0420ECC49E14}" destId="{FA6DED05-54BE-4740-A5F9-8CB116738827}" srcOrd="0" destOrd="0" presId="urn:microsoft.com/office/officeart/2005/8/layout/orgChart1"/>
    <dgm:cxn modelId="{417322CC-E1A5-4161-BFFF-F0CDB98A8BC8}" type="presParOf" srcId="{FA6DED05-54BE-4740-A5F9-8CB116738827}" destId="{4BC36DE9-4045-43D0-AF48-0FC37C351DD6}" srcOrd="0" destOrd="0" presId="urn:microsoft.com/office/officeart/2005/8/layout/orgChart1"/>
    <dgm:cxn modelId="{3F8355B2-390B-410F-BF25-88F93F30783C}" type="presParOf" srcId="{FA6DED05-54BE-4740-A5F9-8CB116738827}" destId="{EFCA4434-E706-4FBC-AB5D-3A1D9FE55893}" srcOrd="1" destOrd="0" presId="urn:microsoft.com/office/officeart/2005/8/layout/orgChart1"/>
    <dgm:cxn modelId="{710672E2-858B-4FD9-BF8A-E7516897785E}" type="presParOf" srcId="{751DABD9-5437-40BE-A1E5-0420ECC49E14}" destId="{F9B400AD-00D0-475A-AA39-ABC808AB4B09}" srcOrd="1" destOrd="0" presId="urn:microsoft.com/office/officeart/2005/8/layout/orgChart1"/>
    <dgm:cxn modelId="{27AF3477-5B82-4AD5-B761-51BD5941BB03}" type="presParOf" srcId="{751DABD9-5437-40BE-A1E5-0420ECC49E14}" destId="{70676F87-6189-465D-98A0-00BBEAA1571D}" srcOrd="2" destOrd="0" presId="urn:microsoft.com/office/officeart/2005/8/layout/orgChart1"/>
    <dgm:cxn modelId="{1DFBB3C1-794B-4E18-A198-0E4002D477D5}" type="presParOf" srcId="{FBF38CA5-4662-44A5-B0C3-ECF0484872C6}" destId="{D9C2AF85-BA4A-4B46-91BA-2201900084A0}" srcOrd="2" destOrd="0" presId="urn:microsoft.com/office/officeart/2005/8/layout/orgChart1"/>
    <dgm:cxn modelId="{519780E7-DE75-434F-A0E2-1E31BE888CC0}" type="presParOf" srcId="{D9C2AF85-BA4A-4B46-91BA-2201900084A0}" destId="{899A40FA-6F32-4C23-A1E9-1FFA0D1A6D34}" srcOrd="0" destOrd="0" presId="urn:microsoft.com/office/officeart/2005/8/layout/orgChart1"/>
    <dgm:cxn modelId="{9A546771-2327-4D0A-B2FF-C06396382B08}" type="presParOf" srcId="{D9C2AF85-BA4A-4B46-91BA-2201900084A0}" destId="{24016AD1-6677-4F76-A016-0BEF4B6A5262}" srcOrd="1" destOrd="0" presId="urn:microsoft.com/office/officeart/2005/8/layout/orgChart1"/>
    <dgm:cxn modelId="{E483E6B6-3D69-4D9B-9DDD-3FEAEDD8E1A1}" type="presParOf" srcId="{24016AD1-6677-4F76-A016-0BEF4B6A5262}" destId="{4F38308B-E178-4956-8F8F-2DBE2EA69925}" srcOrd="0" destOrd="0" presId="urn:microsoft.com/office/officeart/2005/8/layout/orgChart1"/>
    <dgm:cxn modelId="{181B94F4-DBAA-40E9-B45B-E6E34E0E6BCC}" type="presParOf" srcId="{4F38308B-E178-4956-8F8F-2DBE2EA69925}" destId="{A6450ACE-70AB-418D-B6D2-48DE51B7CE6D}" srcOrd="0" destOrd="0" presId="urn:microsoft.com/office/officeart/2005/8/layout/orgChart1"/>
    <dgm:cxn modelId="{6ED449A1-49E5-496C-B340-794F243AD631}" type="presParOf" srcId="{4F38308B-E178-4956-8F8F-2DBE2EA69925}" destId="{035A8EFE-E09B-443C-865F-00CB41FED923}" srcOrd="1" destOrd="0" presId="urn:microsoft.com/office/officeart/2005/8/layout/orgChart1"/>
    <dgm:cxn modelId="{534C0785-8C0B-46C1-9081-A59CBFF96076}" type="presParOf" srcId="{24016AD1-6677-4F76-A016-0BEF4B6A5262}" destId="{1BC927D9-1D3D-4A58-9F10-67B5E45483C8}" srcOrd="1" destOrd="0" presId="urn:microsoft.com/office/officeart/2005/8/layout/orgChart1"/>
    <dgm:cxn modelId="{23F14E1C-3D5D-457F-8E90-003DB3C2689C}" type="presParOf" srcId="{24016AD1-6677-4F76-A016-0BEF4B6A5262}" destId="{4C49F1C7-3DE6-40E3-8405-A7B576F41F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A40FA-6F32-4C23-A1E9-1FFA0D1A6D34}">
      <dsp:nvSpPr>
        <dsp:cNvPr id="0" name=""/>
        <dsp:cNvSpPr/>
      </dsp:nvSpPr>
      <dsp:spPr>
        <a:xfrm>
          <a:off x="3245232" y="1411891"/>
          <a:ext cx="140438" cy="878024"/>
        </a:xfrm>
        <a:custGeom>
          <a:avLst/>
          <a:gdLst/>
          <a:ahLst/>
          <a:cxnLst/>
          <a:rect l="0" t="0" r="0" b="0"/>
          <a:pathLst>
            <a:path>
              <a:moveTo>
                <a:pt x="140438" y="0"/>
              </a:moveTo>
              <a:lnTo>
                <a:pt x="140438" y="878024"/>
              </a:lnTo>
              <a:lnTo>
                <a:pt x="0" y="878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6D50-9394-4347-9375-AF7D3FB58F35}">
      <dsp:nvSpPr>
        <dsp:cNvPr id="0" name=""/>
        <dsp:cNvSpPr/>
      </dsp:nvSpPr>
      <dsp:spPr>
        <a:xfrm>
          <a:off x="3385671" y="1411891"/>
          <a:ext cx="3657866" cy="2040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209"/>
              </a:lnTo>
              <a:lnTo>
                <a:pt x="3657866" y="1787209"/>
              </a:lnTo>
              <a:lnTo>
                <a:pt x="3657866" y="2040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DF485-7778-442B-8979-0170898C206E}">
      <dsp:nvSpPr>
        <dsp:cNvPr id="0" name=""/>
        <dsp:cNvSpPr/>
      </dsp:nvSpPr>
      <dsp:spPr>
        <a:xfrm>
          <a:off x="3385671" y="1411891"/>
          <a:ext cx="861684" cy="2037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4242"/>
              </a:lnTo>
              <a:lnTo>
                <a:pt x="861684" y="1784242"/>
              </a:lnTo>
              <a:lnTo>
                <a:pt x="861684" y="2037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76232-56D8-401E-B9B5-990DCC93D2B5}">
      <dsp:nvSpPr>
        <dsp:cNvPr id="0" name=""/>
        <dsp:cNvSpPr/>
      </dsp:nvSpPr>
      <dsp:spPr>
        <a:xfrm>
          <a:off x="1205895" y="1411891"/>
          <a:ext cx="2179775" cy="2025024"/>
        </a:xfrm>
        <a:custGeom>
          <a:avLst/>
          <a:gdLst/>
          <a:ahLst/>
          <a:cxnLst/>
          <a:rect l="0" t="0" r="0" b="0"/>
          <a:pathLst>
            <a:path>
              <a:moveTo>
                <a:pt x="2179775" y="0"/>
              </a:moveTo>
              <a:lnTo>
                <a:pt x="2179775" y="1771786"/>
              </a:lnTo>
              <a:lnTo>
                <a:pt x="0" y="1771786"/>
              </a:lnTo>
              <a:lnTo>
                <a:pt x="0" y="20250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FE46B-F585-4365-9658-B164827359D8}">
      <dsp:nvSpPr>
        <dsp:cNvPr id="0" name=""/>
        <dsp:cNvSpPr/>
      </dsp:nvSpPr>
      <dsp:spPr>
        <a:xfrm>
          <a:off x="2179775" y="205996"/>
          <a:ext cx="2411791" cy="120589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tx1"/>
              </a:solidFill>
            </a:rPr>
            <a:t>OPAG &amp; ICT DPFS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tx1"/>
              </a:solidFill>
            </a:rPr>
            <a:t>Ken </a:t>
          </a:r>
          <a:r>
            <a:rPr lang="fr-CH" sz="1400" b="1" kern="1200" dirty="0" err="1" smtClean="0">
              <a:solidFill>
                <a:schemeClr val="tx1"/>
              </a:solidFill>
            </a:rPr>
            <a:t>Mylne</a:t>
          </a:r>
          <a:r>
            <a:rPr lang="fr-CH" sz="1400" b="1" kern="1200" dirty="0" smtClean="0">
              <a:solidFill>
                <a:schemeClr val="tx1"/>
              </a:solidFill>
            </a:rPr>
            <a:t>/</a:t>
          </a:r>
          <a:r>
            <a:rPr lang="fr-CH" sz="1400" b="1" kern="1200" dirty="0" err="1" smtClean="0">
              <a:solidFill>
                <a:schemeClr val="tx1"/>
              </a:solidFill>
            </a:rPr>
            <a:t>Yuki</a:t>
          </a:r>
          <a:r>
            <a:rPr lang="fr-CH" sz="1400" b="1" kern="1200" dirty="0" smtClean="0">
              <a:solidFill>
                <a:schemeClr val="tx1"/>
              </a:solidFill>
            </a:rPr>
            <a:t> Honda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179775" y="205996"/>
        <a:ext cx="2411791" cy="1205895"/>
      </dsp:txXfrm>
    </dsp:sp>
    <dsp:sp modelId="{3E57FEF8-449A-41F7-A9A6-523BE28EA8FF}">
      <dsp:nvSpPr>
        <dsp:cNvPr id="0" name=""/>
        <dsp:cNvSpPr/>
      </dsp:nvSpPr>
      <dsp:spPr>
        <a:xfrm>
          <a:off x="0" y="3436915"/>
          <a:ext cx="2411791" cy="1205895"/>
        </a:xfrm>
        <a:prstGeom prst="rect">
          <a:avLst/>
        </a:prstGeom>
        <a:solidFill>
          <a:srgbClr val="B5F4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tx1"/>
              </a:solidFill>
            </a:rPr>
            <a:t>Expert Team on  </a:t>
          </a:r>
          <a:r>
            <a:rPr lang="fr-CH" sz="1400" b="1" kern="1200" dirty="0" err="1" smtClean="0">
              <a:solidFill>
                <a:schemeClr val="tx1"/>
              </a:solidFill>
            </a:rPr>
            <a:t>Operational</a:t>
          </a:r>
          <a:r>
            <a:rPr lang="fr-CH" sz="1400" b="1" kern="1200" dirty="0" smtClean="0">
              <a:solidFill>
                <a:schemeClr val="tx1"/>
              </a:solidFill>
            </a:rPr>
            <a:t> </a:t>
          </a:r>
          <a:r>
            <a:rPr lang="fr-CH" sz="1400" b="1" kern="1200" dirty="0" err="1" smtClean="0">
              <a:solidFill>
                <a:schemeClr val="tx1"/>
              </a:solidFill>
            </a:rPr>
            <a:t>Weather</a:t>
          </a:r>
          <a:r>
            <a:rPr lang="fr-CH" sz="1400" b="1" kern="1200" dirty="0" smtClean="0">
              <a:solidFill>
                <a:schemeClr val="tx1"/>
              </a:solidFill>
            </a:rPr>
            <a:t> </a:t>
          </a:r>
          <a:r>
            <a:rPr lang="fr-CH" sz="1400" b="1" kern="1200" dirty="0" err="1" smtClean="0">
              <a:solidFill>
                <a:schemeClr val="tx1"/>
              </a:solidFill>
            </a:rPr>
            <a:t>Forecast</a:t>
          </a:r>
          <a:r>
            <a:rPr lang="fr-CH" sz="1400" b="1" kern="1200" dirty="0" smtClean="0">
              <a:solidFill>
                <a:schemeClr val="tx1"/>
              </a:solidFill>
            </a:rPr>
            <a:t> </a:t>
          </a:r>
          <a:r>
            <a:rPr lang="fr-CH" sz="1400" b="1" kern="1200" dirty="0" err="1" smtClean="0">
              <a:solidFill>
                <a:schemeClr val="tx1"/>
              </a:solidFill>
            </a:rPr>
            <a:t>Processes</a:t>
          </a:r>
          <a:r>
            <a:rPr lang="fr-CH" sz="1400" b="1" kern="1200" dirty="0" smtClean="0">
              <a:solidFill>
                <a:schemeClr val="tx1"/>
              </a:solidFill>
            </a:rPr>
            <a:t> and </a:t>
          </a:r>
          <a:r>
            <a:rPr lang="fr-CH" sz="1400" b="1" kern="1200" dirty="0" err="1" smtClean="0">
              <a:solidFill>
                <a:schemeClr val="tx1"/>
              </a:solidFill>
            </a:rPr>
            <a:t>Systems</a:t>
          </a:r>
          <a:r>
            <a:rPr lang="fr-CH" sz="1400" b="1" kern="1200" dirty="0" smtClean="0">
              <a:solidFill>
                <a:schemeClr val="tx1"/>
              </a:solidFill>
            </a:rPr>
            <a:t> (ET-OWFPS)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tx1"/>
              </a:solidFill>
            </a:rPr>
            <a:t>David Richardson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tx1"/>
              </a:solidFill>
            </a:rPr>
            <a:t>ECMWF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0" y="3436915"/>
        <a:ext cx="2411791" cy="1205895"/>
      </dsp:txXfrm>
    </dsp:sp>
    <dsp:sp modelId="{9FD8585B-B594-4CB2-952C-1BD2977726B3}">
      <dsp:nvSpPr>
        <dsp:cNvPr id="0" name=""/>
        <dsp:cNvSpPr/>
      </dsp:nvSpPr>
      <dsp:spPr>
        <a:xfrm>
          <a:off x="3041460" y="3449372"/>
          <a:ext cx="2411791" cy="1205895"/>
        </a:xfrm>
        <a:prstGeom prst="rect">
          <a:avLst/>
        </a:prstGeom>
        <a:solidFill>
          <a:srgbClr val="B5F4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tx1"/>
              </a:solidFill>
            </a:rPr>
            <a:t>Expert Team on </a:t>
          </a:r>
          <a:r>
            <a:rPr lang="fr-CH" sz="1400" b="1" kern="1200" dirty="0" err="1" smtClean="0">
              <a:solidFill>
                <a:schemeClr val="tx1"/>
              </a:solidFill>
            </a:rPr>
            <a:t>Operational</a:t>
          </a:r>
          <a:r>
            <a:rPr lang="fr-CH" sz="1400" b="1" kern="1200" dirty="0" smtClean="0">
              <a:solidFill>
                <a:schemeClr val="tx1"/>
              </a:solidFill>
            </a:rPr>
            <a:t> </a:t>
          </a:r>
          <a:r>
            <a:rPr lang="fr-CH" sz="1400" b="1" kern="1200" dirty="0" err="1" smtClean="0">
              <a:solidFill>
                <a:schemeClr val="tx1"/>
              </a:solidFill>
            </a:rPr>
            <a:t>prediction</a:t>
          </a:r>
          <a:r>
            <a:rPr lang="fr-CH" sz="1400" b="1" kern="1200" dirty="0" smtClean="0">
              <a:solidFill>
                <a:schemeClr val="tx1"/>
              </a:solidFill>
            </a:rPr>
            <a:t> </a:t>
          </a:r>
          <a:r>
            <a:rPr lang="fr-CH" sz="1400" b="1" kern="1200" dirty="0" err="1" smtClean="0">
              <a:solidFill>
                <a:schemeClr val="tx1"/>
              </a:solidFill>
            </a:rPr>
            <a:t>from</a:t>
          </a:r>
          <a:r>
            <a:rPr lang="fr-CH" sz="1400" b="1" kern="1200" dirty="0" smtClean="0">
              <a:solidFill>
                <a:schemeClr val="tx1"/>
              </a:solidFill>
            </a:rPr>
            <a:t> </a:t>
          </a:r>
          <a:r>
            <a:rPr lang="fr-CH" sz="1400" b="1" kern="1200" dirty="0" err="1" smtClean="0">
              <a:solidFill>
                <a:schemeClr val="tx1"/>
              </a:solidFill>
            </a:rPr>
            <a:t>subseasonal</a:t>
          </a:r>
          <a:r>
            <a:rPr lang="fr-CH" sz="1400" b="1" kern="1200" dirty="0" smtClean="0">
              <a:solidFill>
                <a:schemeClr val="tx1"/>
              </a:solidFill>
            </a:rPr>
            <a:t> to longer time </a:t>
          </a:r>
          <a:r>
            <a:rPr lang="fr-CH" sz="1400" b="1" kern="1200" dirty="0" err="1" smtClean="0">
              <a:solidFill>
                <a:schemeClr val="tx1"/>
              </a:solidFill>
            </a:rPr>
            <a:t>scale</a:t>
          </a:r>
          <a:r>
            <a:rPr lang="fr-CH" sz="1400" b="1" kern="1200" dirty="0" smtClean="0">
              <a:solidFill>
                <a:schemeClr val="tx1"/>
              </a:solidFill>
            </a:rPr>
            <a:t>  (ET-OPSLS)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tx1"/>
              </a:solidFill>
            </a:rPr>
            <a:t>Richard Graham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tx1"/>
              </a:solidFill>
            </a:rPr>
            <a:t>UK Met</a:t>
          </a:r>
          <a:r>
            <a:rPr lang="fr-CH" sz="1400" kern="1200" dirty="0" smtClean="0"/>
            <a:t>)</a:t>
          </a:r>
          <a:endParaRPr lang="en-US" sz="1400" kern="1200" dirty="0"/>
        </a:p>
      </dsp:txBody>
      <dsp:txXfrm>
        <a:off x="3041460" y="3449372"/>
        <a:ext cx="2411791" cy="1205895"/>
      </dsp:txXfrm>
    </dsp:sp>
    <dsp:sp modelId="{4BC36DE9-4045-43D0-AF48-0FC37C351DD6}">
      <dsp:nvSpPr>
        <dsp:cNvPr id="0" name=""/>
        <dsp:cNvSpPr/>
      </dsp:nvSpPr>
      <dsp:spPr>
        <a:xfrm>
          <a:off x="5837641" y="3452339"/>
          <a:ext cx="2411791" cy="1205895"/>
        </a:xfrm>
        <a:prstGeom prst="rect">
          <a:avLst/>
        </a:prstGeom>
        <a:solidFill>
          <a:srgbClr val="B5F4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tx1"/>
              </a:solidFill>
            </a:rPr>
            <a:t>Expert Team on Emergency  </a:t>
          </a:r>
          <a:r>
            <a:rPr lang="fr-CH" sz="1400" b="1" kern="1200" dirty="0" err="1" smtClean="0">
              <a:solidFill>
                <a:schemeClr val="tx1"/>
              </a:solidFill>
            </a:rPr>
            <a:t>Response</a:t>
          </a:r>
          <a:r>
            <a:rPr lang="fr-CH" sz="1400" b="1" kern="1200" dirty="0" smtClean="0">
              <a:solidFill>
                <a:schemeClr val="tx1"/>
              </a:solidFill>
            </a:rPr>
            <a:t> </a:t>
          </a:r>
          <a:r>
            <a:rPr lang="fr-CH" sz="1400" b="1" kern="1200" dirty="0" err="1" smtClean="0">
              <a:solidFill>
                <a:schemeClr val="tx1"/>
              </a:solidFill>
            </a:rPr>
            <a:t>Activities</a:t>
          </a:r>
          <a:r>
            <a:rPr lang="fr-CH" sz="1400" b="1" kern="1200" dirty="0" smtClean="0">
              <a:solidFill>
                <a:schemeClr val="tx1"/>
              </a:solidFill>
            </a:rPr>
            <a:t> (ET-ERA)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tx1"/>
              </a:solidFill>
            </a:rPr>
            <a:t>René </a:t>
          </a:r>
          <a:r>
            <a:rPr lang="fr-CH" sz="1400" b="1" kern="1200" dirty="0" err="1" smtClean="0">
              <a:solidFill>
                <a:schemeClr val="tx1"/>
              </a:solidFill>
            </a:rPr>
            <a:t>Servrankx</a:t>
          </a:r>
          <a:endParaRPr lang="fr-CH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tx1"/>
              </a:solidFill>
            </a:rPr>
            <a:t>Canada</a:t>
          </a:r>
        </a:p>
      </dsp:txBody>
      <dsp:txXfrm>
        <a:off x="5837641" y="3452339"/>
        <a:ext cx="2411791" cy="1205895"/>
      </dsp:txXfrm>
    </dsp:sp>
    <dsp:sp modelId="{A6450ACE-70AB-418D-B6D2-48DE51B7CE6D}">
      <dsp:nvSpPr>
        <dsp:cNvPr id="0" name=""/>
        <dsp:cNvSpPr/>
      </dsp:nvSpPr>
      <dsp:spPr>
        <a:xfrm>
          <a:off x="833441" y="1686968"/>
          <a:ext cx="2411791" cy="120589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tx1"/>
              </a:solidFill>
            </a:rPr>
            <a:t>SG SWFDP</a:t>
          </a:r>
          <a:endParaRPr lang="fr-CH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b="1" kern="1200" dirty="0" smtClean="0">
              <a:solidFill>
                <a:schemeClr val="tx1"/>
              </a:solidFill>
            </a:rPr>
            <a:t>Ken </a:t>
          </a:r>
          <a:r>
            <a:rPr lang="fr-CH" sz="1400" b="1" kern="1200" dirty="0" err="1" smtClean="0">
              <a:solidFill>
                <a:schemeClr val="tx1"/>
              </a:solidFill>
            </a:rPr>
            <a:t>Mylne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833441" y="1686968"/>
        <a:ext cx="2411791" cy="1205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5C0EFD-E0E9-45E8-B2C6-AD70D0058B41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noProof="0" smtClean="0"/>
              <a:t>Click to edit Master text styles</a:t>
            </a:r>
          </a:p>
          <a:p>
            <a:pPr lvl="1"/>
            <a:r>
              <a:rPr lang="fr-CH" noProof="0" smtClean="0"/>
              <a:t>Second level</a:t>
            </a:r>
          </a:p>
          <a:p>
            <a:pPr lvl="2"/>
            <a:r>
              <a:rPr lang="fr-CH" noProof="0" smtClean="0"/>
              <a:t>Third level</a:t>
            </a:r>
          </a:p>
          <a:p>
            <a:pPr lvl="3"/>
            <a:r>
              <a:rPr lang="fr-CH" noProof="0" smtClean="0"/>
              <a:t>Fourth level</a:t>
            </a:r>
          </a:p>
          <a:p>
            <a:pPr lvl="4"/>
            <a:r>
              <a:rPr lang="fr-CH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0877E9-98E0-419F-B30E-BB9768488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28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1AC2B4E-4C26-49D4-9CC2-DE2C049652CB}" type="slidenum">
              <a:rPr lang="en-US" altLang="en-US" sz="1200">
                <a:latin typeface="Times" pitchFamily="18" charset="0"/>
              </a:rPr>
              <a:pPr algn="r" eaLnBrk="0" hangingPunct="0"/>
              <a:t>4</a:t>
            </a:fld>
            <a:endParaRPr lang="en-US" alt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2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D965C9D-3B7D-430A-AE32-819958F6A9BC}" type="slidenum">
              <a:rPr lang="en-US" altLang="en-US" sz="1200">
                <a:latin typeface="Times" pitchFamily="18" charset="0"/>
              </a:rPr>
              <a:pPr algn="r" eaLnBrk="0" hangingPunct="0"/>
              <a:t>5</a:t>
            </a:fld>
            <a:endParaRPr lang="en-US" alt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3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80F873A-3E92-4336-8305-A7032F30E06B}" type="slidenum">
              <a:rPr lang="en-US" altLang="en-US" sz="1200">
                <a:latin typeface="Times" pitchFamily="18" charset="0"/>
              </a:rPr>
              <a:pPr algn="r" eaLnBrk="0" hangingPunct="0"/>
              <a:t>7</a:t>
            </a:fld>
            <a:endParaRPr lang="en-US" alt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63588"/>
            <a:ext cx="4986338" cy="374015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521" y="4730667"/>
            <a:ext cx="4994403" cy="4427349"/>
          </a:xfrm>
          <a:noFill/>
          <a:ln/>
        </p:spPr>
        <p:txBody>
          <a:bodyPr/>
          <a:lstStyle/>
          <a:p>
            <a:r>
              <a:rPr lang="en-GB" altLang="en-US" dirty="0" smtClean="0">
                <a:latin typeface="Times" pitchFamily="18" charset="0"/>
              </a:rPr>
              <a:t>LCs MME: Lead centres for Multi-Models Ensemble</a:t>
            </a:r>
          </a:p>
          <a:p>
            <a:r>
              <a:rPr lang="en-GB" altLang="en-US" dirty="0" smtClean="0">
                <a:latin typeface="Times" pitchFamily="18" charset="0"/>
              </a:rPr>
              <a:t>LCs for Verification:</a:t>
            </a:r>
            <a:r>
              <a:rPr lang="en-GB" altLang="en-US" baseline="0" dirty="0" smtClean="0">
                <a:latin typeface="Times" pitchFamily="18" charset="0"/>
              </a:rPr>
              <a:t> Lead Centres for verification: Tokyo for Ensemble Prediction System, deterministic forecast is ECMWF, Long Range Forecast: Montreal and Melbourne</a:t>
            </a:r>
          </a:p>
          <a:p>
            <a:r>
              <a:rPr lang="en-GB" altLang="en-US" baseline="0" dirty="0" smtClean="0">
                <a:latin typeface="Times" pitchFamily="18" charset="0"/>
              </a:rPr>
              <a:t>RSMCs could provide deterministic, </a:t>
            </a:r>
            <a:r>
              <a:rPr lang="en-GB" altLang="en-US" baseline="0" dirty="0" err="1" smtClean="0">
                <a:latin typeface="Times" pitchFamily="18" charset="0"/>
              </a:rPr>
              <a:t>ensumble</a:t>
            </a:r>
            <a:r>
              <a:rPr lang="en-GB" altLang="en-US" baseline="0" dirty="0" smtClean="0">
                <a:latin typeface="Times" pitchFamily="18" charset="0"/>
              </a:rPr>
              <a:t>, and/or the provision of specialized products on ERAs, TC, </a:t>
            </a:r>
            <a:r>
              <a:rPr lang="en-GB" altLang="en-US" baseline="0" dirty="0" err="1" smtClean="0">
                <a:latin typeface="Times" pitchFamily="18" charset="0"/>
              </a:rPr>
              <a:t>Vocanic</a:t>
            </a:r>
            <a:r>
              <a:rPr lang="en-GB" altLang="en-US" baseline="0" dirty="0" smtClean="0">
                <a:latin typeface="Times" pitchFamily="18" charset="0"/>
              </a:rPr>
              <a:t> ash advisory, sand and dust storm, and </a:t>
            </a:r>
            <a:r>
              <a:rPr lang="en-GB" altLang="en-US" baseline="0" dirty="0" err="1" smtClean="0">
                <a:latin typeface="Times" pitchFamily="18" charset="0"/>
              </a:rPr>
              <a:t>more.such</a:t>
            </a:r>
            <a:r>
              <a:rPr lang="en-GB" altLang="en-US" baseline="0" dirty="0" smtClean="0">
                <a:latin typeface="Times" pitchFamily="18" charset="0"/>
              </a:rPr>
              <a:t> as for Agriculture </a:t>
            </a:r>
            <a:r>
              <a:rPr lang="en-GB" altLang="en-US" baseline="0" dirty="0" err="1" smtClean="0">
                <a:latin typeface="Times" pitchFamily="18" charset="0"/>
              </a:rPr>
              <a:t>Centers</a:t>
            </a:r>
            <a:r>
              <a:rPr lang="en-GB" altLang="en-US" baseline="0" dirty="0" smtClean="0">
                <a:latin typeface="Times" pitchFamily="18" charset="0"/>
              </a:rPr>
              <a:t>…. </a:t>
            </a:r>
          </a:p>
          <a:p>
            <a:r>
              <a:rPr lang="en-GB" altLang="en-US" baseline="0" dirty="0" smtClean="0">
                <a:latin typeface="Times" pitchFamily="18" charset="0"/>
              </a:rPr>
              <a:t>WMCs are designated to provide </a:t>
            </a:r>
            <a:r>
              <a:rPr lang="en-GB" altLang="en-US" baseline="0" dirty="0" err="1" smtClean="0">
                <a:latin typeface="Times" pitchFamily="18" charset="0"/>
              </a:rPr>
              <a:t>deterministric</a:t>
            </a:r>
            <a:r>
              <a:rPr lang="en-GB" altLang="en-US" baseline="0" dirty="0" smtClean="0">
                <a:latin typeface="Times" pitchFamily="18" charset="0"/>
              </a:rPr>
              <a:t>, </a:t>
            </a:r>
            <a:r>
              <a:rPr lang="en-GB" altLang="en-US" baseline="0" dirty="0" err="1" smtClean="0">
                <a:latin typeface="Times" pitchFamily="18" charset="0"/>
              </a:rPr>
              <a:t>ensumble</a:t>
            </a:r>
            <a:r>
              <a:rPr lang="en-GB" altLang="en-US" baseline="0" dirty="0" smtClean="0">
                <a:latin typeface="Times" pitchFamily="18" charset="0"/>
              </a:rPr>
              <a:t>, and long-range forecast. </a:t>
            </a:r>
            <a:endParaRPr lang="en-GB" altLang="en-US" dirty="0" smtClean="0">
              <a:latin typeface="Times" pitchFamily="18" charset="0"/>
            </a:endParaRPr>
          </a:p>
          <a:p>
            <a:endParaRPr lang="en-GB" alt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DDDEE03-23AC-4637-9C03-193C80052D1E}" type="slidenum">
              <a:rPr lang="en-US" altLang="en-US" sz="1200">
                <a:latin typeface="Times" pitchFamily="18" charset="0"/>
              </a:rPr>
              <a:pPr algn="r" eaLnBrk="0" hangingPunct="0"/>
              <a:t>16</a:t>
            </a:fld>
            <a:endParaRPr lang="en-US" alt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77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9520B0E-4F52-4004-97C1-2AF8D3FA80B3}" type="slidenum">
              <a:rPr lang="en-US" altLang="en-US" sz="1200">
                <a:latin typeface="Times" pitchFamily="18" charset="0"/>
              </a:rPr>
              <a:pPr algn="r" eaLnBrk="0" hangingPunct="0"/>
              <a:t>17</a:t>
            </a:fld>
            <a:endParaRPr lang="en-US" alt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2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018D-F83B-4C23-A256-9AF8A6274918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9C0A-3277-47C7-B66D-6A855A139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F6A3-118C-4B28-BF07-F4F1DD54AB56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9379-A5B8-4196-9B24-432F5D1E8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12E3A-73CB-4619-BFB5-238A64E4B216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BA210-2D46-4E16-AA1A-9A2829658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2243-79BE-4FE9-959F-575E431CF4E1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E2F22-7664-427E-94E7-3CA12B61F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AD5F-226A-4730-A937-4CD468116419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E131-CDC9-4F3F-AB7B-E00F7FC1B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60FD-BDA2-419D-BE42-AB5F9CEDAFEC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F2213-D489-48B9-95D0-5F5196CF2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85E7C-F0B3-434E-9A3D-67787BEE1948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331B-6CC7-49F7-B1C6-FB4B5A00B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75864-F5A9-4928-AC46-DF62B5A84C55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C1A21-4DEC-4785-9F3A-13BA26AD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1016-3F0A-405E-B026-46ACBB0B3AA0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E2F48-590B-4989-B5B8-49F88DC25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4F0B-13E0-4A01-AA20-77F86EB5E74C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22F02-C1EE-4E45-9B08-EEE6FD7AB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D242-CCD3-4A90-A035-7060328AEF2B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CE5A-439B-4D81-9C3D-DB2CD7FC7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DB4951-07BB-4606-8402-F82EE591C96D}" type="datetimeFigureOut">
              <a:rPr lang="en-US"/>
              <a:pPr>
                <a:defRPr/>
              </a:pPr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9D5F45-A363-4972-A559-0F78FE3B0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mo.int/pages/prog/www/DPFS/Manual/GDPFS-Manual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mo.int/pages/prog/www/DPS/Manual/Table-of-content_Manual-gdpfs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1" descr="wmo_ppt_2012.ps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9"/>
          <p:cNvSpPr>
            <a:spLocks noGrp="1"/>
          </p:cNvSpPr>
          <p:nvPr>
            <p:ph type="ctrTitle"/>
          </p:nvPr>
        </p:nvSpPr>
        <p:spPr>
          <a:xfrm>
            <a:off x="685800" y="1900238"/>
            <a:ext cx="7772400" cy="4300537"/>
          </a:xfrm>
        </p:spPr>
        <p:txBody>
          <a:bodyPr anchor="t"/>
          <a:lstStyle/>
          <a:p>
            <a:pPr lvl="0" defTabSz="914400">
              <a:spcBef>
                <a:spcPct val="20000"/>
              </a:spcBef>
            </a:pPr>
            <a:r>
              <a:rPr lang="en-US" altLang="zh-CN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/>
            </a:r>
            <a:br>
              <a:rPr lang="en-US" altLang="zh-CN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</a:br>
            <a:r>
              <a:rPr lang="en-US" altLang="zh-CN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/>
            </a:r>
            <a:br>
              <a:rPr lang="en-US" altLang="zh-CN" sz="2400" b="1" dirty="0" smtClean="0">
                <a:solidFill>
                  <a:srgbClr val="FFFFFF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</a:br>
            <a:r>
              <a:rPr lang="en-US" altLang="zh-CN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/>
            </a:r>
            <a:br>
              <a:rPr lang="en-US" altLang="zh-CN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</a:b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Global Data-processing and Forecasting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(GDPFS)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Geneva, 10-12 Feb 2016</a:t>
            </a:r>
            <a:r>
              <a:rPr lang="fr-CH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endParaRPr lang="en-US" altLang="en-US" sz="2400" b="1" kern="0" dirty="0">
              <a:solidFill>
                <a:srgbClr val="FFFFFF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33896" y="838200"/>
            <a:ext cx="3735020" cy="58586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4548" name="Rectangle 100"/>
          <p:cNvSpPr>
            <a:spLocks noGrp="1" noChangeArrowheads="1"/>
          </p:cNvSpPr>
          <p:nvPr>
            <p:ph type="title" idx="4294967295"/>
          </p:nvPr>
        </p:nvSpPr>
        <p:spPr>
          <a:xfrm>
            <a:off x="296436" y="48143"/>
            <a:ext cx="8820150" cy="765175"/>
          </a:xfrm>
        </p:spPr>
        <p:txBody>
          <a:bodyPr/>
          <a:lstStyle/>
          <a:p>
            <a:r>
              <a:rPr lang="en-GB" altLang="en-US" sz="3600" b="1" dirty="0" smtClean="0">
                <a:solidFill>
                  <a:schemeClr val="accent2"/>
                </a:solidFill>
              </a:rPr>
              <a:t>The Role of the GDPFS in creating</a:t>
            </a:r>
            <a:r>
              <a:rPr lang="en-US" altLang="en-US" sz="3600" b="1" dirty="0" smtClean="0">
                <a:solidFill>
                  <a:schemeClr val="accent2"/>
                </a:solidFill>
              </a:rPr>
              <a:t> </a:t>
            </a:r>
            <a:r>
              <a:rPr lang="en-GB" altLang="en-US" sz="3600" b="1" dirty="0" smtClean="0">
                <a:solidFill>
                  <a:schemeClr val="accent2"/>
                </a:solidFill>
              </a:rPr>
              <a:t>services</a:t>
            </a: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0" y="4076700"/>
            <a:ext cx="2051050" cy="2141699"/>
          </a:xfrm>
          <a:prstGeom prst="verticalScrol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5000"/>
              </a:lnSpc>
            </a:pPr>
            <a:r>
              <a:rPr lang="en-GB" altLang="en-US" sz="1400" u="sng" dirty="0">
                <a:solidFill>
                  <a:prstClr val="black"/>
                </a:solidFill>
              </a:rPr>
              <a:t>du</a:t>
            </a:r>
            <a:r>
              <a:rPr lang="en-GB" altLang="en-US" sz="1400" dirty="0">
                <a:solidFill>
                  <a:prstClr val="black"/>
                </a:solidFill>
              </a:rPr>
              <a:t> = </a:t>
            </a:r>
            <a:r>
              <a:rPr lang="en-GB" altLang="en-US" sz="1400" u="sng" dirty="0">
                <a:solidFill>
                  <a:prstClr val="black"/>
                </a:solidFill>
              </a:rPr>
              <a:t>∂p</a:t>
            </a:r>
            <a:r>
              <a:rPr lang="en-GB" altLang="en-US" sz="1400" dirty="0">
                <a:solidFill>
                  <a:prstClr val="black"/>
                </a:solidFill>
              </a:rPr>
              <a:t> – </a:t>
            </a:r>
            <a:r>
              <a:rPr lang="en-GB" altLang="en-US" sz="1400" dirty="0" err="1">
                <a:solidFill>
                  <a:prstClr val="black"/>
                </a:solidFill>
              </a:rPr>
              <a:t>fv</a:t>
            </a:r>
            <a:endParaRPr lang="en-GB" altLang="en-US" sz="1400" dirty="0">
              <a:solidFill>
                <a:prstClr val="black"/>
              </a:solidFill>
            </a:endParaRPr>
          </a:p>
          <a:p>
            <a:pPr>
              <a:lnSpc>
                <a:spcPct val="85000"/>
              </a:lnSpc>
            </a:pPr>
            <a:r>
              <a:rPr lang="en-GB" altLang="en-US" sz="1400" dirty="0" err="1">
                <a:solidFill>
                  <a:prstClr val="black"/>
                </a:solidFill>
              </a:rPr>
              <a:t>dt</a:t>
            </a:r>
            <a:r>
              <a:rPr lang="en-GB" altLang="en-US" sz="1400" dirty="0">
                <a:solidFill>
                  <a:prstClr val="black"/>
                </a:solidFill>
              </a:rPr>
              <a:t>      ∂x</a:t>
            </a:r>
          </a:p>
          <a:p>
            <a:pPr>
              <a:lnSpc>
                <a:spcPct val="85000"/>
              </a:lnSpc>
            </a:pPr>
            <a:r>
              <a:rPr lang="en-GB" altLang="en-US" sz="1400" u="sng" dirty="0">
                <a:solidFill>
                  <a:prstClr val="black"/>
                </a:solidFill>
              </a:rPr>
              <a:t>dv</a:t>
            </a:r>
            <a:r>
              <a:rPr lang="en-GB" altLang="en-US" sz="1400" dirty="0">
                <a:solidFill>
                  <a:prstClr val="black"/>
                </a:solidFill>
              </a:rPr>
              <a:t> = </a:t>
            </a:r>
            <a:r>
              <a:rPr lang="en-GB" altLang="en-US" sz="1400" u="sng" dirty="0">
                <a:solidFill>
                  <a:prstClr val="black"/>
                </a:solidFill>
              </a:rPr>
              <a:t>∂p</a:t>
            </a:r>
            <a:r>
              <a:rPr lang="en-GB" altLang="en-US" sz="1400" dirty="0">
                <a:solidFill>
                  <a:prstClr val="black"/>
                </a:solidFill>
              </a:rPr>
              <a:t> + </a:t>
            </a:r>
            <a:r>
              <a:rPr lang="en-GB" altLang="en-US" sz="1400" dirty="0" err="1">
                <a:solidFill>
                  <a:prstClr val="black"/>
                </a:solidFill>
              </a:rPr>
              <a:t>fu</a:t>
            </a:r>
            <a:r>
              <a:rPr lang="en-GB" altLang="en-US" sz="1400" dirty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85000"/>
              </a:lnSpc>
            </a:pPr>
            <a:r>
              <a:rPr lang="en-GB" altLang="en-US" sz="1400" dirty="0" err="1">
                <a:solidFill>
                  <a:prstClr val="black"/>
                </a:solidFill>
              </a:rPr>
              <a:t>dt</a:t>
            </a:r>
            <a:r>
              <a:rPr lang="en-GB" altLang="en-US" sz="1400" dirty="0">
                <a:solidFill>
                  <a:prstClr val="black"/>
                </a:solidFill>
              </a:rPr>
              <a:t>     ∂y</a:t>
            </a:r>
          </a:p>
          <a:p>
            <a:pPr>
              <a:lnSpc>
                <a:spcPct val="85000"/>
              </a:lnSpc>
            </a:pPr>
            <a:r>
              <a:rPr lang="en-GB" altLang="en-US" sz="1400" u="sng" dirty="0">
                <a:solidFill>
                  <a:prstClr val="black"/>
                </a:solidFill>
              </a:rPr>
              <a:t>p</a:t>
            </a:r>
            <a:r>
              <a:rPr lang="en-GB" altLang="en-US" sz="1400" dirty="0">
                <a:solidFill>
                  <a:prstClr val="black"/>
                </a:solidFill>
              </a:rPr>
              <a:t> = RT</a:t>
            </a:r>
          </a:p>
          <a:p>
            <a:pPr>
              <a:lnSpc>
                <a:spcPct val="85000"/>
              </a:lnSpc>
            </a:pPr>
            <a:r>
              <a:rPr lang="el-GR" altLang="en-US" sz="1400" dirty="0" smtClean="0">
                <a:solidFill>
                  <a:prstClr val="black"/>
                </a:solidFill>
              </a:rPr>
              <a:t>Ρ</a:t>
            </a:r>
            <a:endParaRPr lang="fr-CH" altLang="en-US" sz="1400" dirty="0" smtClean="0">
              <a:solidFill>
                <a:prstClr val="black"/>
              </a:solidFill>
            </a:endParaRPr>
          </a:p>
          <a:p>
            <a:pPr>
              <a:lnSpc>
                <a:spcPct val="85000"/>
              </a:lnSpc>
            </a:pPr>
            <a:endParaRPr lang="en-GB" altLang="en-US" sz="1400" dirty="0">
              <a:solidFill>
                <a:prstClr val="black"/>
              </a:solidFill>
            </a:endParaRPr>
          </a:p>
          <a:p>
            <a:pPr>
              <a:lnSpc>
                <a:spcPct val="85000"/>
              </a:lnSpc>
            </a:pPr>
            <a:endParaRPr lang="en-GB" altLang="en-US" sz="1400" dirty="0">
              <a:solidFill>
                <a:prstClr val="black"/>
              </a:solidFill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250825" y="5600539"/>
            <a:ext cx="1619250" cy="61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2000" dirty="0" smtClean="0">
                <a:solidFill>
                  <a:prstClr val="black"/>
                </a:solidFill>
              </a:rPr>
              <a:t>Knowledge &amp; Research</a:t>
            </a:r>
            <a:endParaRPr lang="en-GB" altLang="en-US" sz="2000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14592" y="1053285"/>
            <a:ext cx="2684462" cy="3079750"/>
            <a:chOff x="2555875" y="1268413"/>
            <a:chExt cx="3743325" cy="4394201"/>
          </a:xfrm>
        </p:grpSpPr>
        <p:graphicFrame>
          <p:nvGraphicFramePr>
            <p:cNvPr id="10445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6016326"/>
                </p:ext>
              </p:extLst>
            </p:nvPr>
          </p:nvGraphicFramePr>
          <p:xfrm>
            <a:off x="2555875" y="1268413"/>
            <a:ext cx="3743325" cy="424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Photo Editor Photo" r:id="rId4" imgW="3371429" imgH="5038095" progId="">
                    <p:embed/>
                  </p:oleObj>
                </mc:Choice>
                <mc:Fallback>
                  <p:oleObj name="Photo Editor Photo" r:id="rId4" imgW="3371429" imgH="503809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875" y="1268413"/>
                          <a:ext cx="3743325" cy="424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4455" name="Group 7"/>
            <p:cNvGrpSpPr>
              <a:grpSpLocks/>
            </p:cNvGrpSpPr>
            <p:nvPr/>
          </p:nvGrpSpPr>
          <p:grpSpPr bwMode="auto">
            <a:xfrm>
              <a:off x="2916238" y="1844676"/>
              <a:ext cx="3257550" cy="3817938"/>
              <a:chOff x="1837" y="1162"/>
              <a:chExt cx="2052" cy="2405"/>
            </a:xfrm>
          </p:grpSpPr>
          <p:sp>
            <p:nvSpPr>
              <p:cNvPr id="104456" name="Freeform 8"/>
              <p:cNvSpPr>
                <a:spLocks/>
              </p:cNvSpPr>
              <p:nvPr/>
            </p:nvSpPr>
            <p:spPr bwMode="auto">
              <a:xfrm>
                <a:off x="3396" y="3322"/>
                <a:ext cx="5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1 w 7"/>
                  <a:gd name="T5" fmla="*/ 0 h 1"/>
                  <a:gd name="T6" fmla="*/ 1 w 7"/>
                  <a:gd name="T7" fmla="*/ 0 h 1"/>
                  <a:gd name="T8" fmla="*/ 1 w 7"/>
                  <a:gd name="T9" fmla="*/ 0 h 1"/>
                  <a:gd name="T10" fmla="*/ 0 w 7"/>
                  <a:gd name="T11" fmla="*/ 0 h 1"/>
                  <a:gd name="T12" fmla="*/ 0 w 7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"/>
                  <a:gd name="T23" fmla="*/ 7 w 7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57" name="Freeform 9"/>
              <p:cNvSpPr>
                <a:spLocks/>
              </p:cNvSpPr>
              <p:nvPr/>
            </p:nvSpPr>
            <p:spPr bwMode="auto">
              <a:xfrm>
                <a:off x="3396" y="3307"/>
                <a:ext cx="5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1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58" name="Freeform 10"/>
              <p:cNvSpPr>
                <a:spLocks/>
              </p:cNvSpPr>
              <p:nvPr/>
            </p:nvSpPr>
            <p:spPr bwMode="auto">
              <a:xfrm>
                <a:off x="3396" y="3307"/>
                <a:ext cx="5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1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59" name="Text Box 11"/>
              <p:cNvSpPr txBox="1">
                <a:spLocks noChangeArrowheads="1"/>
              </p:cNvSpPr>
              <p:nvPr/>
            </p:nvSpPr>
            <p:spPr bwMode="auto">
              <a:xfrm>
                <a:off x="2332" y="1596"/>
                <a:ext cx="604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altLang="en-GB" sz="1000" dirty="0">
                    <a:solidFill>
                      <a:prstClr val="black"/>
                    </a:solidFill>
                    <a:latin typeface="Stone Sans Sem ITC TT"/>
                  </a:rPr>
                  <a:t>70 levels</a:t>
                </a:r>
              </a:p>
            </p:txBody>
          </p:sp>
          <p:sp>
            <p:nvSpPr>
              <p:cNvPr id="104460" name="Freeform 12"/>
              <p:cNvSpPr>
                <a:spLocks/>
              </p:cNvSpPr>
              <p:nvPr/>
            </p:nvSpPr>
            <p:spPr bwMode="auto">
              <a:xfrm>
                <a:off x="1837" y="2507"/>
                <a:ext cx="2052" cy="1060"/>
              </a:xfrm>
              <a:custGeom>
                <a:avLst/>
                <a:gdLst>
                  <a:gd name="T0" fmla="*/ 102 w 2866"/>
                  <a:gd name="T1" fmla="*/ 31 h 1570"/>
                  <a:gd name="T2" fmla="*/ 26 w 2866"/>
                  <a:gd name="T3" fmla="*/ 31 h 1570"/>
                  <a:gd name="T4" fmla="*/ 0 w 2866"/>
                  <a:gd name="T5" fmla="*/ 0 h 1570"/>
                  <a:gd name="T6" fmla="*/ 74 w 2866"/>
                  <a:gd name="T7" fmla="*/ 0 h 1570"/>
                  <a:gd name="T8" fmla="*/ 102 w 2866"/>
                  <a:gd name="T9" fmla="*/ 31 h 15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6"/>
                  <a:gd name="T16" fmla="*/ 0 h 1570"/>
                  <a:gd name="T17" fmla="*/ 2866 w 2866"/>
                  <a:gd name="T18" fmla="*/ 1570 h 15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6" h="1570">
                    <a:moveTo>
                      <a:pt x="2866" y="1570"/>
                    </a:moveTo>
                    <a:lnTo>
                      <a:pt x="763" y="1570"/>
                    </a:lnTo>
                    <a:lnTo>
                      <a:pt x="0" y="0"/>
                    </a:lnTo>
                    <a:lnTo>
                      <a:pt x="2096" y="0"/>
                    </a:lnTo>
                    <a:lnTo>
                      <a:pt x="2866" y="1570"/>
                    </a:lnTo>
                    <a:close/>
                  </a:path>
                </a:pathLst>
              </a:custGeom>
              <a:solidFill>
                <a:srgbClr val="CCEC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61" name="Freeform 13"/>
              <p:cNvSpPr>
                <a:spLocks/>
              </p:cNvSpPr>
              <p:nvPr/>
            </p:nvSpPr>
            <p:spPr bwMode="auto">
              <a:xfrm>
                <a:off x="1837" y="2507"/>
                <a:ext cx="2052" cy="1060"/>
              </a:xfrm>
              <a:custGeom>
                <a:avLst/>
                <a:gdLst>
                  <a:gd name="T0" fmla="*/ 102 w 2866"/>
                  <a:gd name="T1" fmla="*/ 31 h 1570"/>
                  <a:gd name="T2" fmla="*/ 26 w 2866"/>
                  <a:gd name="T3" fmla="*/ 31 h 1570"/>
                  <a:gd name="T4" fmla="*/ 0 w 2866"/>
                  <a:gd name="T5" fmla="*/ 0 h 1570"/>
                  <a:gd name="T6" fmla="*/ 74 w 2866"/>
                  <a:gd name="T7" fmla="*/ 0 h 1570"/>
                  <a:gd name="T8" fmla="*/ 102 w 2866"/>
                  <a:gd name="T9" fmla="*/ 31 h 15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6"/>
                  <a:gd name="T16" fmla="*/ 0 h 1570"/>
                  <a:gd name="T17" fmla="*/ 2866 w 2866"/>
                  <a:gd name="T18" fmla="*/ 1570 h 15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6" h="1570">
                    <a:moveTo>
                      <a:pt x="2866" y="1570"/>
                    </a:moveTo>
                    <a:lnTo>
                      <a:pt x="763" y="1570"/>
                    </a:lnTo>
                    <a:lnTo>
                      <a:pt x="0" y="0"/>
                    </a:lnTo>
                    <a:lnTo>
                      <a:pt x="2096" y="0"/>
                    </a:lnTo>
                    <a:lnTo>
                      <a:pt x="2866" y="1570"/>
                    </a:lnTo>
                    <a:close/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62" name="Freeform 14"/>
              <p:cNvSpPr>
                <a:spLocks/>
              </p:cNvSpPr>
              <p:nvPr/>
            </p:nvSpPr>
            <p:spPr bwMode="auto">
              <a:xfrm>
                <a:off x="2404" y="3007"/>
                <a:ext cx="382" cy="330"/>
              </a:xfrm>
              <a:custGeom>
                <a:avLst/>
                <a:gdLst>
                  <a:gd name="T0" fmla="*/ 14 w 533"/>
                  <a:gd name="T1" fmla="*/ 9 h 488"/>
                  <a:gd name="T2" fmla="*/ 15 w 533"/>
                  <a:gd name="T3" fmla="*/ 8 h 488"/>
                  <a:gd name="T4" fmla="*/ 16 w 533"/>
                  <a:gd name="T5" fmla="*/ 7 h 488"/>
                  <a:gd name="T6" fmla="*/ 17 w 533"/>
                  <a:gd name="T7" fmla="*/ 8 h 488"/>
                  <a:gd name="T8" fmla="*/ 19 w 533"/>
                  <a:gd name="T9" fmla="*/ 7 h 488"/>
                  <a:gd name="T10" fmla="*/ 19 w 533"/>
                  <a:gd name="T11" fmla="*/ 7 h 488"/>
                  <a:gd name="T12" fmla="*/ 17 w 533"/>
                  <a:gd name="T13" fmla="*/ 5 h 488"/>
                  <a:gd name="T14" fmla="*/ 17 w 533"/>
                  <a:gd name="T15" fmla="*/ 5 h 488"/>
                  <a:gd name="T16" fmla="*/ 16 w 533"/>
                  <a:gd name="T17" fmla="*/ 5 h 488"/>
                  <a:gd name="T18" fmla="*/ 15 w 533"/>
                  <a:gd name="T19" fmla="*/ 4 h 488"/>
                  <a:gd name="T20" fmla="*/ 16 w 533"/>
                  <a:gd name="T21" fmla="*/ 3 h 488"/>
                  <a:gd name="T22" fmla="*/ 16 w 533"/>
                  <a:gd name="T23" fmla="*/ 3 h 488"/>
                  <a:gd name="T24" fmla="*/ 17 w 533"/>
                  <a:gd name="T25" fmla="*/ 3 h 488"/>
                  <a:gd name="T26" fmla="*/ 17 w 533"/>
                  <a:gd name="T27" fmla="*/ 2 h 488"/>
                  <a:gd name="T28" fmla="*/ 17 w 533"/>
                  <a:gd name="T29" fmla="*/ 2 h 488"/>
                  <a:gd name="T30" fmla="*/ 16 w 533"/>
                  <a:gd name="T31" fmla="*/ 2 h 488"/>
                  <a:gd name="T32" fmla="*/ 16 w 533"/>
                  <a:gd name="T33" fmla="*/ 1 h 488"/>
                  <a:gd name="T34" fmla="*/ 14 w 533"/>
                  <a:gd name="T35" fmla="*/ 1 h 488"/>
                  <a:gd name="T36" fmla="*/ 11 w 533"/>
                  <a:gd name="T37" fmla="*/ 1 h 488"/>
                  <a:gd name="T38" fmla="*/ 10 w 533"/>
                  <a:gd name="T39" fmla="*/ 1 h 488"/>
                  <a:gd name="T40" fmla="*/ 9 w 533"/>
                  <a:gd name="T41" fmla="*/ 1 h 488"/>
                  <a:gd name="T42" fmla="*/ 8 w 533"/>
                  <a:gd name="T43" fmla="*/ 1 h 488"/>
                  <a:gd name="T44" fmla="*/ 7 w 533"/>
                  <a:gd name="T45" fmla="*/ 1 h 488"/>
                  <a:gd name="T46" fmla="*/ 6 w 533"/>
                  <a:gd name="T47" fmla="*/ 1 h 488"/>
                  <a:gd name="T48" fmla="*/ 6 w 533"/>
                  <a:gd name="T49" fmla="*/ 1 h 488"/>
                  <a:gd name="T50" fmla="*/ 5 w 533"/>
                  <a:gd name="T51" fmla="*/ 1 h 488"/>
                  <a:gd name="T52" fmla="*/ 6 w 533"/>
                  <a:gd name="T53" fmla="*/ 2 h 488"/>
                  <a:gd name="T54" fmla="*/ 6 w 533"/>
                  <a:gd name="T55" fmla="*/ 3 h 488"/>
                  <a:gd name="T56" fmla="*/ 4 w 533"/>
                  <a:gd name="T57" fmla="*/ 3 h 488"/>
                  <a:gd name="T58" fmla="*/ 1 w 533"/>
                  <a:gd name="T59" fmla="*/ 3 h 488"/>
                  <a:gd name="T60" fmla="*/ 1 w 533"/>
                  <a:gd name="T61" fmla="*/ 3 h 488"/>
                  <a:gd name="T62" fmla="*/ 2 w 533"/>
                  <a:gd name="T63" fmla="*/ 3 h 488"/>
                  <a:gd name="T64" fmla="*/ 2 w 533"/>
                  <a:gd name="T65" fmla="*/ 4 h 488"/>
                  <a:gd name="T66" fmla="*/ 1 w 533"/>
                  <a:gd name="T67" fmla="*/ 5 h 488"/>
                  <a:gd name="T68" fmla="*/ 2 w 533"/>
                  <a:gd name="T69" fmla="*/ 5 h 488"/>
                  <a:gd name="T70" fmla="*/ 4 w 533"/>
                  <a:gd name="T71" fmla="*/ 5 h 488"/>
                  <a:gd name="T72" fmla="*/ 6 w 533"/>
                  <a:gd name="T73" fmla="*/ 5 h 488"/>
                  <a:gd name="T74" fmla="*/ 5 w 533"/>
                  <a:gd name="T75" fmla="*/ 6 h 488"/>
                  <a:gd name="T76" fmla="*/ 4 w 533"/>
                  <a:gd name="T77" fmla="*/ 7 h 488"/>
                  <a:gd name="T78" fmla="*/ 5 w 533"/>
                  <a:gd name="T79" fmla="*/ 7 h 488"/>
                  <a:gd name="T80" fmla="*/ 6 w 533"/>
                  <a:gd name="T81" fmla="*/ 7 h 488"/>
                  <a:gd name="T82" fmla="*/ 8 w 533"/>
                  <a:gd name="T83" fmla="*/ 7 h 488"/>
                  <a:gd name="T84" fmla="*/ 6 w 533"/>
                  <a:gd name="T85" fmla="*/ 7 h 488"/>
                  <a:gd name="T86" fmla="*/ 4 w 533"/>
                  <a:gd name="T87" fmla="*/ 7 h 488"/>
                  <a:gd name="T88" fmla="*/ 4 w 533"/>
                  <a:gd name="T89" fmla="*/ 7 h 488"/>
                  <a:gd name="T90" fmla="*/ 4 w 533"/>
                  <a:gd name="T91" fmla="*/ 7 h 488"/>
                  <a:gd name="T92" fmla="*/ 2 w 533"/>
                  <a:gd name="T93" fmla="*/ 7 h 488"/>
                  <a:gd name="T94" fmla="*/ 4 w 533"/>
                  <a:gd name="T95" fmla="*/ 8 h 488"/>
                  <a:gd name="T96" fmla="*/ 4 w 533"/>
                  <a:gd name="T97" fmla="*/ 8 h 488"/>
                  <a:gd name="T98" fmla="*/ 4 w 533"/>
                  <a:gd name="T99" fmla="*/ 9 h 488"/>
                  <a:gd name="T100" fmla="*/ 4 w 533"/>
                  <a:gd name="T101" fmla="*/ 9 h 488"/>
                  <a:gd name="T102" fmla="*/ 6 w 533"/>
                  <a:gd name="T103" fmla="*/ 9 h 488"/>
                  <a:gd name="T104" fmla="*/ 4 w 533"/>
                  <a:gd name="T105" fmla="*/ 9 h 488"/>
                  <a:gd name="T106" fmla="*/ 6 w 533"/>
                  <a:gd name="T107" fmla="*/ 9 h 488"/>
                  <a:gd name="T108" fmla="*/ 7 w 533"/>
                  <a:gd name="T109" fmla="*/ 9 h 488"/>
                  <a:gd name="T110" fmla="*/ 7 w 533"/>
                  <a:gd name="T111" fmla="*/ 9 h 488"/>
                  <a:gd name="T112" fmla="*/ 9 w 533"/>
                  <a:gd name="T113" fmla="*/ 9 h 488"/>
                  <a:gd name="T114" fmla="*/ 11 w 533"/>
                  <a:gd name="T115" fmla="*/ 9 h 488"/>
                  <a:gd name="T116" fmla="*/ 11 w 533"/>
                  <a:gd name="T117" fmla="*/ 9 h 488"/>
                  <a:gd name="T118" fmla="*/ 11 w 533"/>
                  <a:gd name="T119" fmla="*/ 9 h 4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33"/>
                  <a:gd name="T181" fmla="*/ 0 h 488"/>
                  <a:gd name="T182" fmla="*/ 533 w 533"/>
                  <a:gd name="T183" fmla="*/ 488 h 4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33" h="488">
                    <a:moveTo>
                      <a:pt x="371" y="436"/>
                    </a:moveTo>
                    <a:lnTo>
                      <a:pt x="378" y="436"/>
                    </a:lnTo>
                    <a:lnTo>
                      <a:pt x="371" y="436"/>
                    </a:lnTo>
                    <a:lnTo>
                      <a:pt x="363" y="429"/>
                    </a:lnTo>
                    <a:lnTo>
                      <a:pt x="371" y="429"/>
                    </a:lnTo>
                    <a:lnTo>
                      <a:pt x="371" y="422"/>
                    </a:lnTo>
                    <a:lnTo>
                      <a:pt x="378" y="422"/>
                    </a:lnTo>
                    <a:lnTo>
                      <a:pt x="378" y="429"/>
                    </a:lnTo>
                    <a:lnTo>
                      <a:pt x="385" y="429"/>
                    </a:lnTo>
                    <a:lnTo>
                      <a:pt x="393" y="436"/>
                    </a:lnTo>
                    <a:lnTo>
                      <a:pt x="400" y="429"/>
                    </a:lnTo>
                    <a:lnTo>
                      <a:pt x="408" y="422"/>
                    </a:lnTo>
                    <a:lnTo>
                      <a:pt x="400" y="422"/>
                    </a:lnTo>
                    <a:lnTo>
                      <a:pt x="393" y="414"/>
                    </a:lnTo>
                    <a:lnTo>
                      <a:pt x="393" y="407"/>
                    </a:lnTo>
                    <a:lnTo>
                      <a:pt x="400" y="414"/>
                    </a:lnTo>
                    <a:lnTo>
                      <a:pt x="408" y="414"/>
                    </a:lnTo>
                    <a:lnTo>
                      <a:pt x="415" y="414"/>
                    </a:lnTo>
                    <a:lnTo>
                      <a:pt x="422" y="414"/>
                    </a:lnTo>
                    <a:lnTo>
                      <a:pt x="422" y="407"/>
                    </a:lnTo>
                    <a:lnTo>
                      <a:pt x="430" y="407"/>
                    </a:lnTo>
                    <a:lnTo>
                      <a:pt x="437" y="414"/>
                    </a:lnTo>
                    <a:lnTo>
                      <a:pt x="437" y="407"/>
                    </a:lnTo>
                    <a:lnTo>
                      <a:pt x="445" y="407"/>
                    </a:lnTo>
                    <a:lnTo>
                      <a:pt x="459" y="414"/>
                    </a:lnTo>
                    <a:lnTo>
                      <a:pt x="467" y="407"/>
                    </a:lnTo>
                    <a:lnTo>
                      <a:pt x="459" y="399"/>
                    </a:lnTo>
                    <a:lnTo>
                      <a:pt x="452" y="399"/>
                    </a:lnTo>
                    <a:lnTo>
                      <a:pt x="445" y="392"/>
                    </a:lnTo>
                    <a:lnTo>
                      <a:pt x="445" y="385"/>
                    </a:lnTo>
                    <a:lnTo>
                      <a:pt x="452" y="385"/>
                    </a:lnTo>
                    <a:lnTo>
                      <a:pt x="452" y="392"/>
                    </a:lnTo>
                    <a:lnTo>
                      <a:pt x="459" y="392"/>
                    </a:lnTo>
                    <a:lnTo>
                      <a:pt x="467" y="399"/>
                    </a:lnTo>
                    <a:lnTo>
                      <a:pt x="474" y="407"/>
                    </a:lnTo>
                    <a:lnTo>
                      <a:pt x="474" y="399"/>
                    </a:lnTo>
                    <a:lnTo>
                      <a:pt x="482" y="392"/>
                    </a:lnTo>
                    <a:lnTo>
                      <a:pt x="482" y="399"/>
                    </a:lnTo>
                    <a:lnTo>
                      <a:pt x="489" y="399"/>
                    </a:lnTo>
                    <a:lnTo>
                      <a:pt x="496" y="399"/>
                    </a:lnTo>
                    <a:lnTo>
                      <a:pt x="511" y="407"/>
                    </a:lnTo>
                    <a:lnTo>
                      <a:pt x="511" y="399"/>
                    </a:lnTo>
                    <a:lnTo>
                      <a:pt x="519" y="399"/>
                    </a:lnTo>
                    <a:lnTo>
                      <a:pt x="526" y="407"/>
                    </a:lnTo>
                    <a:lnTo>
                      <a:pt x="533" y="399"/>
                    </a:lnTo>
                    <a:lnTo>
                      <a:pt x="526" y="392"/>
                    </a:lnTo>
                    <a:lnTo>
                      <a:pt x="519" y="392"/>
                    </a:lnTo>
                    <a:lnTo>
                      <a:pt x="511" y="392"/>
                    </a:lnTo>
                    <a:lnTo>
                      <a:pt x="504" y="385"/>
                    </a:lnTo>
                    <a:lnTo>
                      <a:pt x="511" y="377"/>
                    </a:lnTo>
                    <a:lnTo>
                      <a:pt x="519" y="385"/>
                    </a:lnTo>
                    <a:lnTo>
                      <a:pt x="519" y="377"/>
                    </a:lnTo>
                    <a:lnTo>
                      <a:pt x="526" y="362"/>
                    </a:lnTo>
                    <a:lnTo>
                      <a:pt x="519" y="355"/>
                    </a:lnTo>
                    <a:lnTo>
                      <a:pt x="519" y="348"/>
                    </a:lnTo>
                    <a:lnTo>
                      <a:pt x="519" y="340"/>
                    </a:lnTo>
                    <a:lnTo>
                      <a:pt x="519" y="333"/>
                    </a:lnTo>
                    <a:lnTo>
                      <a:pt x="519" y="311"/>
                    </a:lnTo>
                    <a:lnTo>
                      <a:pt x="519" y="303"/>
                    </a:lnTo>
                    <a:lnTo>
                      <a:pt x="511" y="303"/>
                    </a:lnTo>
                    <a:lnTo>
                      <a:pt x="511" y="296"/>
                    </a:lnTo>
                    <a:lnTo>
                      <a:pt x="504" y="288"/>
                    </a:lnTo>
                    <a:lnTo>
                      <a:pt x="504" y="281"/>
                    </a:lnTo>
                    <a:lnTo>
                      <a:pt x="496" y="274"/>
                    </a:lnTo>
                    <a:lnTo>
                      <a:pt x="489" y="266"/>
                    </a:lnTo>
                    <a:lnTo>
                      <a:pt x="482" y="266"/>
                    </a:lnTo>
                    <a:lnTo>
                      <a:pt x="474" y="266"/>
                    </a:lnTo>
                    <a:lnTo>
                      <a:pt x="467" y="259"/>
                    </a:lnTo>
                    <a:lnTo>
                      <a:pt x="474" y="259"/>
                    </a:lnTo>
                    <a:lnTo>
                      <a:pt x="482" y="266"/>
                    </a:lnTo>
                    <a:lnTo>
                      <a:pt x="489" y="266"/>
                    </a:lnTo>
                    <a:lnTo>
                      <a:pt x="496" y="259"/>
                    </a:lnTo>
                    <a:lnTo>
                      <a:pt x="482" y="259"/>
                    </a:lnTo>
                    <a:lnTo>
                      <a:pt x="474" y="251"/>
                    </a:lnTo>
                    <a:lnTo>
                      <a:pt x="467" y="251"/>
                    </a:lnTo>
                    <a:lnTo>
                      <a:pt x="474" y="251"/>
                    </a:lnTo>
                    <a:lnTo>
                      <a:pt x="482" y="251"/>
                    </a:lnTo>
                    <a:lnTo>
                      <a:pt x="474" y="244"/>
                    </a:lnTo>
                    <a:lnTo>
                      <a:pt x="467" y="244"/>
                    </a:lnTo>
                    <a:lnTo>
                      <a:pt x="474" y="237"/>
                    </a:lnTo>
                    <a:lnTo>
                      <a:pt x="482" y="237"/>
                    </a:lnTo>
                    <a:lnTo>
                      <a:pt x="474" y="237"/>
                    </a:lnTo>
                    <a:lnTo>
                      <a:pt x="467" y="229"/>
                    </a:lnTo>
                    <a:lnTo>
                      <a:pt x="459" y="229"/>
                    </a:lnTo>
                    <a:lnTo>
                      <a:pt x="459" y="222"/>
                    </a:lnTo>
                    <a:lnTo>
                      <a:pt x="452" y="222"/>
                    </a:lnTo>
                    <a:lnTo>
                      <a:pt x="445" y="214"/>
                    </a:lnTo>
                    <a:lnTo>
                      <a:pt x="452" y="214"/>
                    </a:lnTo>
                    <a:lnTo>
                      <a:pt x="452" y="207"/>
                    </a:lnTo>
                    <a:lnTo>
                      <a:pt x="445" y="207"/>
                    </a:lnTo>
                    <a:lnTo>
                      <a:pt x="445" y="200"/>
                    </a:lnTo>
                    <a:lnTo>
                      <a:pt x="430" y="200"/>
                    </a:lnTo>
                    <a:lnTo>
                      <a:pt x="422" y="192"/>
                    </a:lnTo>
                    <a:lnTo>
                      <a:pt x="422" y="185"/>
                    </a:lnTo>
                    <a:lnTo>
                      <a:pt x="430" y="185"/>
                    </a:lnTo>
                    <a:lnTo>
                      <a:pt x="437" y="185"/>
                    </a:lnTo>
                    <a:lnTo>
                      <a:pt x="445" y="185"/>
                    </a:lnTo>
                    <a:lnTo>
                      <a:pt x="452" y="185"/>
                    </a:lnTo>
                    <a:lnTo>
                      <a:pt x="445" y="177"/>
                    </a:lnTo>
                    <a:lnTo>
                      <a:pt x="437" y="177"/>
                    </a:lnTo>
                    <a:lnTo>
                      <a:pt x="430" y="177"/>
                    </a:lnTo>
                    <a:lnTo>
                      <a:pt x="430" y="170"/>
                    </a:lnTo>
                    <a:lnTo>
                      <a:pt x="422" y="170"/>
                    </a:lnTo>
                    <a:lnTo>
                      <a:pt x="430" y="170"/>
                    </a:lnTo>
                    <a:lnTo>
                      <a:pt x="445" y="170"/>
                    </a:lnTo>
                    <a:lnTo>
                      <a:pt x="452" y="177"/>
                    </a:lnTo>
                    <a:lnTo>
                      <a:pt x="459" y="177"/>
                    </a:lnTo>
                    <a:lnTo>
                      <a:pt x="467" y="170"/>
                    </a:lnTo>
                    <a:lnTo>
                      <a:pt x="474" y="170"/>
                    </a:lnTo>
                    <a:lnTo>
                      <a:pt x="467" y="155"/>
                    </a:lnTo>
                    <a:lnTo>
                      <a:pt x="474" y="155"/>
                    </a:lnTo>
                    <a:lnTo>
                      <a:pt x="489" y="155"/>
                    </a:lnTo>
                    <a:lnTo>
                      <a:pt x="489" y="148"/>
                    </a:lnTo>
                    <a:lnTo>
                      <a:pt x="496" y="148"/>
                    </a:lnTo>
                    <a:lnTo>
                      <a:pt x="489" y="140"/>
                    </a:lnTo>
                    <a:lnTo>
                      <a:pt x="482" y="140"/>
                    </a:lnTo>
                    <a:lnTo>
                      <a:pt x="474" y="140"/>
                    </a:lnTo>
                    <a:lnTo>
                      <a:pt x="467" y="140"/>
                    </a:lnTo>
                    <a:lnTo>
                      <a:pt x="474" y="133"/>
                    </a:lnTo>
                    <a:lnTo>
                      <a:pt x="474" y="125"/>
                    </a:lnTo>
                    <a:lnTo>
                      <a:pt x="467" y="125"/>
                    </a:lnTo>
                    <a:lnTo>
                      <a:pt x="459" y="118"/>
                    </a:lnTo>
                    <a:lnTo>
                      <a:pt x="459" y="111"/>
                    </a:lnTo>
                    <a:lnTo>
                      <a:pt x="467" y="111"/>
                    </a:lnTo>
                    <a:lnTo>
                      <a:pt x="474" y="111"/>
                    </a:lnTo>
                    <a:lnTo>
                      <a:pt x="474" y="118"/>
                    </a:lnTo>
                    <a:lnTo>
                      <a:pt x="482" y="125"/>
                    </a:lnTo>
                    <a:lnTo>
                      <a:pt x="482" y="133"/>
                    </a:lnTo>
                    <a:lnTo>
                      <a:pt x="489" y="133"/>
                    </a:lnTo>
                    <a:lnTo>
                      <a:pt x="489" y="140"/>
                    </a:lnTo>
                    <a:lnTo>
                      <a:pt x="496" y="140"/>
                    </a:lnTo>
                    <a:lnTo>
                      <a:pt x="496" y="133"/>
                    </a:lnTo>
                    <a:lnTo>
                      <a:pt x="496" y="125"/>
                    </a:lnTo>
                    <a:lnTo>
                      <a:pt x="489" y="118"/>
                    </a:lnTo>
                    <a:lnTo>
                      <a:pt x="489" y="111"/>
                    </a:lnTo>
                    <a:lnTo>
                      <a:pt x="482" y="111"/>
                    </a:lnTo>
                    <a:lnTo>
                      <a:pt x="474" y="103"/>
                    </a:lnTo>
                    <a:lnTo>
                      <a:pt x="474" y="96"/>
                    </a:lnTo>
                    <a:lnTo>
                      <a:pt x="467" y="96"/>
                    </a:lnTo>
                    <a:lnTo>
                      <a:pt x="452" y="96"/>
                    </a:lnTo>
                    <a:lnTo>
                      <a:pt x="445" y="96"/>
                    </a:lnTo>
                    <a:lnTo>
                      <a:pt x="445" y="103"/>
                    </a:lnTo>
                    <a:lnTo>
                      <a:pt x="437" y="103"/>
                    </a:lnTo>
                    <a:lnTo>
                      <a:pt x="437" y="96"/>
                    </a:lnTo>
                    <a:lnTo>
                      <a:pt x="437" y="88"/>
                    </a:lnTo>
                    <a:lnTo>
                      <a:pt x="445" y="88"/>
                    </a:lnTo>
                    <a:lnTo>
                      <a:pt x="452" y="88"/>
                    </a:lnTo>
                    <a:lnTo>
                      <a:pt x="452" y="81"/>
                    </a:lnTo>
                    <a:lnTo>
                      <a:pt x="445" y="74"/>
                    </a:lnTo>
                    <a:lnTo>
                      <a:pt x="437" y="74"/>
                    </a:lnTo>
                    <a:lnTo>
                      <a:pt x="445" y="74"/>
                    </a:lnTo>
                    <a:lnTo>
                      <a:pt x="445" y="81"/>
                    </a:lnTo>
                    <a:lnTo>
                      <a:pt x="437" y="81"/>
                    </a:lnTo>
                    <a:lnTo>
                      <a:pt x="437" y="74"/>
                    </a:lnTo>
                    <a:lnTo>
                      <a:pt x="430" y="74"/>
                    </a:lnTo>
                    <a:lnTo>
                      <a:pt x="422" y="66"/>
                    </a:lnTo>
                    <a:lnTo>
                      <a:pt x="415" y="66"/>
                    </a:lnTo>
                    <a:lnTo>
                      <a:pt x="408" y="59"/>
                    </a:lnTo>
                    <a:lnTo>
                      <a:pt x="400" y="51"/>
                    </a:lnTo>
                    <a:lnTo>
                      <a:pt x="393" y="44"/>
                    </a:lnTo>
                    <a:lnTo>
                      <a:pt x="393" y="37"/>
                    </a:lnTo>
                    <a:lnTo>
                      <a:pt x="393" y="29"/>
                    </a:lnTo>
                    <a:lnTo>
                      <a:pt x="385" y="29"/>
                    </a:lnTo>
                    <a:lnTo>
                      <a:pt x="378" y="22"/>
                    </a:lnTo>
                    <a:lnTo>
                      <a:pt x="371" y="22"/>
                    </a:lnTo>
                    <a:lnTo>
                      <a:pt x="356" y="22"/>
                    </a:lnTo>
                    <a:lnTo>
                      <a:pt x="341" y="22"/>
                    </a:lnTo>
                    <a:lnTo>
                      <a:pt x="334" y="22"/>
                    </a:lnTo>
                    <a:lnTo>
                      <a:pt x="334" y="29"/>
                    </a:lnTo>
                    <a:lnTo>
                      <a:pt x="319" y="29"/>
                    </a:lnTo>
                    <a:lnTo>
                      <a:pt x="311" y="29"/>
                    </a:lnTo>
                    <a:lnTo>
                      <a:pt x="304" y="29"/>
                    </a:lnTo>
                    <a:lnTo>
                      <a:pt x="296" y="29"/>
                    </a:lnTo>
                    <a:lnTo>
                      <a:pt x="289" y="37"/>
                    </a:lnTo>
                    <a:lnTo>
                      <a:pt x="289" y="44"/>
                    </a:lnTo>
                    <a:lnTo>
                      <a:pt x="282" y="44"/>
                    </a:lnTo>
                    <a:lnTo>
                      <a:pt x="289" y="44"/>
                    </a:lnTo>
                    <a:lnTo>
                      <a:pt x="282" y="44"/>
                    </a:lnTo>
                    <a:lnTo>
                      <a:pt x="274" y="44"/>
                    </a:lnTo>
                    <a:lnTo>
                      <a:pt x="267" y="44"/>
                    </a:lnTo>
                    <a:lnTo>
                      <a:pt x="267" y="37"/>
                    </a:lnTo>
                    <a:lnTo>
                      <a:pt x="274" y="37"/>
                    </a:lnTo>
                    <a:lnTo>
                      <a:pt x="282" y="29"/>
                    </a:lnTo>
                    <a:lnTo>
                      <a:pt x="289" y="22"/>
                    </a:lnTo>
                    <a:lnTo>
                      <a:pt x="282" y="22"/>
                    </a:lnTo>
                    <a:lnTo>
                      <a:pt x="274" y="14"/>
                    </a:lnTo>
                    <a:lnTo>
                      <a:pt x="259" y="7"/>
                    </a:lnTo>
                    <a:lnTo>
                      <a:pt x="252" y="7"/>
                    </a:lnTo>
                    <a:lnTo>
                      <a:pt x="245" y="0"/>
                    </a:lnTo>
                    <a:lnTo>
                      <a:pt x="237" y="0"/>
                    </a:lnTo>
                    <a:lnTo>
                      <a:pt x="245" y="7"/>
                    </a:lnTo>
                    <a:lnTo>
                      <a:pt x="252" y="14"/>
                    </a:lnTo>
                    <a:lnTo>
                      <a:pt x="245" y="14"/>
                    </a:lnTo>
                    <a:lnTo>
                      <a:pt x="237" y="14"/>
                    </a:lnTo>
                    <a:lnTo>
                      <a:pt x="230" y="14"/>
                    </a:lnTo>
                    <a:lnTo>
                      <a:pt x="230" y="22"/>
                    </a:lnTo>
                    <a:lnTo>
                      <a:pt x="237" y="29"/>
                    </a:lnTo>
                    <a:lnTo>
                      <a:pt x="237" y="44"/>
                    </a:lnTo>
                    <a:lnTo>
                      <a:pt x="237" y="51"/>
                    </a:lnTo>
                    <a:lnTo>
                      <a:pt x="230" y="59"/>
                    </a:lnTo>
                    <a:lnTo>
                      <a:pt x="230" y="44"/>
                    </a:lnTo>
                    <a:lnTo>
                      <a:pt x="230" y="37"/>
                    </a:lnTo>
                    <a:lnTo>
                      <a:pt x="230" y="22"/>
                    </a:lnTo>
                    <a:lnTo>
                      <a:pt x="215" y="14"/>
                    </a:lnTo>
                    <a:lnTo>
                      <a:pt x="208" y="14"/>
                    </a:lnTo>
                    <a:lnTo>
                      <a:pt x="208" y="22"/>
                    </a:lnTo>
                    <a:lnTo>
                      <a:pt x="215" y="29"/>
                    </a:lnTo>
                    <a:lnTo>
                      <a:pt x="222" y="37"/>
                    </a:lnTo>
                    <a:lnTo>
                      <a:pt x="215" y="37"/>
                    </a:lnTo>
                    <a:lnTo>
                      <a:pt x="208" y="22"/>
                    </a:lnTo>
                    <a:lnTo>
                      <a:pt x="193" y="22"/>
                    </a:lnTo>
                    <a:lnTo>
                      <a:pt x="200" y="29"/>
                    </a:lnTo>
                    <a:lnTo>
                      <a:pt x="200" y="37"/>
                    </a:lnTo>
                    <a:lnTo>
                      <a:pt x="193" y="29"/>
                    </a:lnTo>
                    <a:lnTo>
                      <a:pt x="185" y="22"/>
                    </a:lnTo>
                    <a:lnTo>
                      <a:pt x="178" y="22"/>
                    </a:lnTo>
                    <a:lnTo>
                      <a:pt x="171" y="29"/>
                    </a:lnTo>
                    <a:lnTo>
                      <a:pt x="156" y="29"/>
                    </a:lnTo>
                    <a:lnTo>
                      <a:pt x="148" y="29"/>
                    </a:lnTo>
                    <a:lnTo>
                      <a:pt x="148" y="37"/>
                    </a:lnTo>
                    <a:lnTo>
                      <a:pt x="141" y="51"/>
                    </a:lnTo>
                    <a:lnTo>
                      <a:pt x="148" y="51"/>
                    </a:lnTo>
                    <a:lnTo>
                      <a:pt x="148" y="59"/>
                    </a:lnTo>
                    <a:lnTo>
                      <a:pt x="141" y="59"/>
                    </a:lnTo>
                    <a:lnTo>
                      <a:pt x="156" y="59"/>
                    </a:lnTo>
                    <a:lnTo>
                      <a:pt x="163" y="66"/>
                    </a:lnTo>
                    <a:lnTo>
                      <a:pt x="163" y="74"/>
                    </a:lnTo>
                    <a:lnTo>
                      <a:pt x="156" y="74"/>
                    </a:lnTo>
                    <a:lnTo>
                      <a:pt x="148" y="66"/>
                    </a:lnTo>
                    <a:lnTo>
                      <a:pt x="141" y="66"/>
                    </a:lnTo>
                    <a:lnTo>
                      <a:pt x="141" y="74"/>
                    </a:lnTo>
                    <a:lnTo>
                      <a:pt x="148" y="74"/>
                    </a:lnTo>
                    <a:lnTo>
                      <a:pt x="156" y="74"/>
                    </a:lnTo>
                    <a:lnTo>
                      <a:pt x="156" y="81"/>
                    </a:lnTo>
                    <a:lnTo>
                      <a:pt x="148" y="81"/>
                    </a:lnTo>
                    <a:lnTo>
                      <a:pt x="141" y="81"/>
                    </a:lnTo>
                    <a:lnTo>
                      <a:pt x="134" y="74"/>
                    </a:lnTo>
                    <a:lnTo>
                      <a:pt x="126" y="81"/>
                    </a:lnTo>
                    <a:lnTo>
                      <a:pt x="119" y="88"/>
                    </a:lnTo>
                    <a:lnTo>
                      <a:pt x="126" y="96"/>
                    </a:lnTo>
                    <a:lnTo>
                      <a:pt x="141" y="103"/>
                    </a:lnTo>
                    <a:lnTo>
                      <a:pt x="163" y="96"/>
                    </a:lnTo>
                    <a:lnTo>
                      <a:pt x="171" y="96"/>
                    </a:lnTo>
                    <a:lnTo>
                      <a:pt x="163" y="103"/>
                    </a:lnTo>
                    <a:lnTo>
                      <a:pt x="163" y="111"/>
                    </a:lnTo>
                    <a:lnTo>
                      <a:pt x="178" y="103"/>
                    </a:lnTo>
                    <a:lnTo>
                      <a:pt x="178" y="96"/>
                    </a:lnTo>
                    <a:lnTo>
                      <a:pt x="185" y="103"/>
                    </a:lnTo>
                    <a:lnTo>
                      <a:pt x="200" y="96"/>
                    </a:lnTo>
                    <a:lnTo>
                      <a:pt x="200" y="103"/>
                    </a:lnTo>
                    <a:lnTo>
                      <a:pt x="185" y="118"/>
                    </a:lnTo>
                    <a:lnTo>
                      <a:pt x="171" y="118"/>
                    </a:lnTo>
                    <a:lnTo>
                      <a:pt x="156" y="125"/>
                    </a:lnTo>
                    <a:lnTo>
                      <a:pt x="156" y="133"/>
                    </a:lnTo>
                    <a:lnTo>
                      <a:pt x="163" y="133"/>
                    </a:lnTo>
                    <a:lnTo>
                      <a:pt x="178" y="140"/>
                    </a:lnTo>
                    <a:lnTo>
                      <a:pt x="171" y="140"/>
                    </a:lnTo>
                    <a:lnTo>
                      <a:pt x="178" y="148"/>
                    </a:lnTo>
                    <a:lnTo>
                      <a:pt x="185" y="148"/>
                    </a:lnTo>
                    <a:lnTo>
                      <a:pt x="178" y="155"/>
                    </a:lnTo>
                    <a:lnTo>
                      <a:pt x="171" y="140"/>
                    </a:lnTo>
                    <a:lnTo>
                      <a:pt x="171" y="148"/>
                    </a:lnTo>
                    <a:lnTo>
                      <a:pt x="171" y="155"/>
                    </a:lnTo>
                    <a:lnTo>
                      <a:pt x="156" y="148"/>
                    </a:lnTo>
                    <a:lnTo>
                      <a:pt x="141" y="140"/>
                    </a:lnTo>
                    <a:lnTo>
                      <a:pt x="119" y="140"/>
                    </a:lnTo>
                    <a:lnTo>
                      <a:pt x="111" y="148"/>
                    </a:lnTo>
                    <a:lnTo>
                      <a:pt x="111" y="155"/>
                    </a:lnTo>
                    <a:lnTo>
                      <a:pt x="104" y="155"/>
                    </a:lnTo>
                    <a:lnTo>
                      <a:pt x="104" y="148"/>
                    </a:lnTo>
                    <a:lnTo>
                      <a:pt x="97" y="140"/>
                    </a:lnTo>
                    <a:lnTo>
                      <a:pt x="82" y="133"/>
                    </a:lnTo>
                    <a:lnTo>
                      <a:pt x="60" y="133"/>
                    </a:lnTo>
                    <a:lnTo>
                      <a:pt x="37" y="133"/>
                    </a:lnTo>
                    <a:lnTo>
                      <a:pt x="30" y="125"/>
                    </a:lnTo>
                    <a:lnTo>
                      <a:pt x="23" y="133"/>
                    </a:lnTo>
                    <a:lnTo>
                      <a:pt x="30" y="133"/>
                    </a:lnTo>
                    <a:lnTo>
                      <a:pt x="37" y="133"/>
                    </a:lnTo>
                    <a:lnTo>
                      <a:pt x="37" y="140"/>
                    </a:lnTo>
                    <a:lnTo>
                      <a:pt x="30" y="140"/>
                    </a:lnTo>
                    <a:lnTo>
                      <a:pt x="23" y="140"/>
                    </a:lnTo>
                    <a:lnTo>
                      <a:pt x="30" y="140"/>
                    </a:lnTo>
                    <a:lnTo>
                      <a:pt x="23" y="148"/>
                    </a:lnTo>
                    <a:lnTo>
                      <a:pt x="23" y="140"/>
                    </a:lnTo>
                    <a:lnTo>
                      <a:pt x="15" y="133"/>
                    </a:lnTo>
                    <a:lnTo>
                      <a:pt x="8" y="133"/>
                    </a:lnTo>
                    <a:lnTo>
                      <a:pt x="0" y="140"/>
                    </a:lnTo>
                    <a:lnTo>
                      <a:pt x="0" y="148"/>
                    </a:lnTo>
                    <a:lnTo>
                      <a:pt x="0" y="155"/>
                    </a:lnTo>
                    <a:lnTo>
                      <a:pt x="8" y="162"/>
                    </a:lnTo>
                    <a:lnTo>
                      <a:pt x="15" y="162"/>
                    </a:lnTo>
                    <a:lnTo>
                      <a:pt x="15" y="155"/>
                    </a:lnTo>
                    <a:lnTo>
                      <a:pt x="15" y="148"/>
                    </a:lnTo>
                    <a:lnTo>
                      <a:pt x="23" y="148"/>
                    </a:lnTo>
                    <a:lnTo>
                      <a:pt x="23" y="162"/>
                    </a:lnTo>
                    <a:lnTo>
                      <a:pt x="30" y="162"/>
                    </a:lnTo>
                    <a:lnTo>
                      <a:pt x="30" y="155"/>
                    </a:lnTo>
                    <a:lnTo>
                      <a:pt x="37" y="162"/>
                    </a:lnTo>
                    <a:lnTo>
                      <a:pt x="37" y="170"/>
                    </a:lnTo>
                    <a:lnTo>
                      <a:pt x="52" y="177"/>
                    </a:lnTo>
                    <a:lnTo>
                      <a:pt x="45" y="177"/>
                    </a:lnTo>
                    <a:lnTo>
                      <a:pt x="67" y="185"/>
                    </a:lnTo>
                    <a:lnTo>
                      <a:pt x="82" y="185"/>
                    </a:lnTo>
                    <a:lnTo>
                      <a:pt x="82" y="192"/>
                    </a:lnTo>
                    <a:lnTo>
                      <a:pt x="89" y="192"/>
                    </a:lnTo>
                    <a:lnTo>
                      <a:pt x="89" y="200"/>
                    </a:lnTo>
                    <a:lnTo>
                      <a:pt x="74" y="200"/>
                    </a:lnTo>
                    <a:lnTo>
                      <a:pt x="60" y="200"/>
                    </a:lnTo>
                    <a:lnTo>
                      <a:pt x="52" y="200"/>
                    </a:lnTo>
                    <a:lnTo>
                      <a:pt x="45" y="207"/>
                    </a:lnTo>
                    <a:lnTo>
                      <a:pt x="52" y="214"/>
                    </a:lnTo>
                    <a:lnTo>
                      <a:pt x="67" y="222"/>
                    </a:lnTo>
                    <a:lnTo>
                      <a:pt x="82" y="222"/>
                    </a:lnTo>
                    <a:lnTo>
                      <a:pt x="67" y="222"/>
                    </a:lnTo>
                    <a:lnTo>
                      <a:pt x="52" y="222"/>
                    </a:lnTo>
                    <a:lnTo>
                      <a:pt x="37" y="222"/>
                    </a:lnTo>
                    <a:lnTo>
                      <a:pt x="52" y="222"/>
                    </a:lnTo>
                    <a:lnTo>
                      <a:pt x="52" y="229"/>
                    </a:lnTo>
                    <a:lnTo>
                      <a:pt x="37" y="222"/>
                    </a:lnTo>
                    <a:lnTo>
                      <a:pt x="30" y="222"/>
                    </a:lnTo>
                    <a:lnTo>
                      <a:pt x="23" y="229"/>
                    </a:lnTo>
                    <a:lnTo>
                      <a:pt x="30" y="229"/>
                    </a:lnTo>
                    <a:lnTo>
                      <a:pt x="37" y="229"/>
                    </a:lnTo>
                    <a:lnTo>
                      <a:pt x="45" y="237"/>
                    </a:lnTo>
                    <a:lnTo>
                      <a:pt x="37" y="237"/>
                    </a:lnTo>
                    <a:lnTo>
                      <a:pt x="30" y="244"/>
                    </a:lnTo>
                    <a:lnTo>
                      <a:pt x="37" y="244"/>
                    </a:lnTo>
                    <a:lnTo>
                      <a:pt x="45" y="244"/>
                    </a:lnTo>
                    <a:lnTo>
                      <a:pt x="60" y="251"/>
                    </a:lnTo>
                    <a:lnTo>
                      <a:pt x="60" y="244"/>
                    </a:lnTo>
                    <a:lnTo>
                      <a:pt x="67" y="244"/>
                    </a:lnTo>
                    <a:lnTo>
                      <a:pt x="82" y="251"/>
                    </a:lnTo>
                    <a:lnTo>
                      <a:pt x="74" y="251"/>
                    </a:lnTo>
                    <a:lnTo>
                      <a:pt x="67" y="251"/>
                    </a:lnTo>
                    <a:lnTo>
                      <a:pt x="74" y="259"/>
                    </a:lnTo>
                    <a:lnTo>
                      <a:pt x="82" y="259"/>
                    </a:lnTo>
                    <a:lnTo>
                      <a:pt x="89" y="251"/>
                    </a:lnTo>
                    <a:lnTo>
                      <a:pt x="89" y="244"/>
                    </a:lnTo>
                    <a:lnTo>
                      <a:pt x="97" y="251"/>
                    </a:lnTo>
                    <a:lnTo>
                      <a:pt x="97" y="259"/>
                    </a:lnTo>
                    <a:lnTo>
                      <a:pt x="104" y="251"/>
                    </a:lnTo>
                    <a:lnTo>
                      <a:pt x="111" y="251"/>
                    </a:lnTo>
                    <a:lnTo>
                      <a:pt x="111" y="259"/>
                    </a:lnTo>
                    <a:lnTo>
                      <a:pt x="111" y="266"/>
                    </a:lnTo>
                    <a:lnTo>
                      <a:pt x="119" y="266"/>
                    </a:lnTo>
                    <a:lnTo>
                      <a:pt x="119" y="274"/>
                    </a:lnTo>
                    <a:lnTo>
                      <a:pt x="126" y="274"/>
                    </a:lnTo>
                    <a:lnTo>
                      <a:pt x="178" y="266"/>
                    </a:lnTo>
                    <a:lnTo>
                      <a:pt x="178" y="274"/>
                    </a:lnTo>
                    <a:lnTo>
                      <a:pt x="193" y="274"/>
                    </a:lnTo>
                    <a:lnTo>
                      <a:pt x="185" y="281"/>
                    </a:lnTo>
                    <a:lnTo>
                      <a:pt x="178" y="274"/>
                    </a:lnTo>
                    <a:lnTo>
                      <a:pt x="171" y="281"/>
                    </a:lnTo>
                    <a:lnTo>
                      <a:pt x="163" y="281"/>
                    </a:lnTo>
                    <a:lnTo>
                      <a:pt x="156" y="281"/>
                    </a:lnTo>
                    <a:lnTo>
                      <a:pt x="148" y="281"/>
                    </a:lnTo>
                    <a:lnTo>
                      <a:pt x="141" y="288"/>
                    </a:lnTo>
                    <a:lnTo>
                      <a:pt x="141" y="296"/>
                    </a:lnTo>
                    <a:lnTo>
                      <a:pt x="141" y="303"/>
                    </a:lnTo>
                    <a:lnTo>
                      <a:pt x="148" y="303"/>
                    </a:lnTo>
                    <a:lnTo>
                      <a:pt x="156" y="303"/>
                    </a:lnTo>
                    <a:lnTo>
                      <a:pt x="148" y="311"/>
                    </a:lnTo>
                    <a:lnTo>
                      <a:pt x="141" y="325"/>
                    </a:lnTo>
                    <a:lnTo>
                      <a:pt x="119" y="333"/>
                    </a:lnTo>
                    <a:lnTo>
                      <a:pt x="111" y="340"/>
                    </a:lnTo>
                    <a:lnTo>
                      <a:pt x="104" y="348"/>
                    </a:lnTo>
                    <a:lnTo>
                      <a:pt x="104" y="355"/>
                    </a:lnTo>
                    <a:lnTo>
                      <a:pt x="111" y="355"/>
                    </a:lnTo>
                    <a:lnTo>
                      <a:pt x="111" y="348"/>
                    </a:lnTo>
                    <a:lnTo>
                      <a:pt x="119" y="348"/>
                    </a:lnTo>
                    <a:lnTo>
                      <a:pt x="126" y="348"/>
                    </a:lnTo>
                    <a:lnTo>
                      <a:pt x="134" y="348"/>
                    </a:lnTo>
                    <a:lnTo>
                      <a:pt x="126" y="340"/>
                    </a:lnTo>
                    <a:lnTo>
                      <a:pt x="134" y="340"/>
                    </a:lnTo>
                    <a:lnTo>
                      <a:pt x="141" y="340"/>
                    </a:lnTo>
                    <a:lnTo>
                      <a:pt x="141" y="333"/>
                    </a:lnTo>
                    <a:lnTo>
                      <a:pt x="148" y="333"/>
                    </a:lnTo>
                    <a:lnTo>
                      <a:pt x="148" y="340"/>
                    </a:lnTo>
                    <a:lnTo>
                      <a:pt x="156" y="340"/>
                    </a:lnTo>
                    <a:lnTo>
                      <a:pt x="156" y="348"/>
                    </a:lnTo>
                    <a:lnTo>
                      <a:pt x="163" y="348"/>
                    </a:lnTo>
                    <a:lnTo>
                      <a:pt x="171" y="348"/>
                    </a:lnTo>
                    <a:lnTo>
                      <a:pt x="171" y="340"/>
                    </a:lnTo>
                    <a:lnTo>
                      <a:pt x="178" y="340"/>
                    </a:lnTo>
                    <a:lnTo>
                      <a:pt x="171" y="348"/>
                    </a:lnTo>
                    <a:lnTo>
                      <a:pt x="178" y="348"/>
                    </a:lnTo>
                    <a:lnTo>
                      <a:pt x="185" y="348"/>
                    </a:lnTo>
                    <a:lnTo>
                      <a:pt x="193" y="340"/>
                    </a:lnTo>
                    <a:lnTo>
                      <a:pt x="200" y="340"/>
                    </a:lnTo>
                    <a:lnTo>
                      <a:pt x="200" y="325"/>
                    </a:lnTo>
                    <a:lnTo>
                      <a:pt x="208" y="325"/>
                    </a:lnTo>
                    <a:lnTo>
                      <a:pt x="215" y="325"/>
                    </a:lnTo>
                    <a:lnTo>
                      <a:pt x="208" y="325"/>
                    </a:lnTo>
                    <a:lnTo>
                      <a:pt x="208" y="333"/>
                    </a:lnTo>
                    <a:lnTo>
                      <a:pt x="215" y="333"/>
                    </a:lnTo>
                    <a:lnTo>
                      <a:pt x="222" y="340"/>
                    </a:lnTo>
                    <a:lnTo>
                      <a:pt x="230" y="340"/>
                    </a:lnTo>
                    <a:lnTo>
                      <a:pt x="237" y="340"/>
                    </a:lnTo>
                    <a:lnTo>
                      <a:pt x="230" y="340"/>
                    </a:lnTo>
                    <a:lnTo>
                      <a:pt x="215" y="340"/>
                    </a:lnTo>
                    <a:lnTo>
                      <a:pt x="208" y="340"/>
                    </a:lnTo>
                    <a:lnTo>
                      <a:pt x="208" y="348"/>
                    </a:lnTo>
                    <a:lnTo>
                      <a:pt x="200" y="348"/>
                    </a:lnTo>
                    <a:lnTo>
                      <a:pt x="193" y="348"/>
                    </a:lnTo>
                    <a:lnTo>
                      <a:pt x="178" y="348"/>
                    </a:lnTo>
                    <a:lnTo>
                      <a:pt x="178" y="355"/>
                    </a:lnTo>
                    <a:lnTo>
                      <a:pt x="171" y="355"/>
                    </a:lnTo>
                    <a:lnTo>
                      <a:pt x="163" y="348"/>
                    </a:lnTo>
                    <a:lnTo>
                      <a:pt x="156" y="355"/>
                    </a:lnTo>
                    <a:lnTo>
                      <a:pt x="141" y="348"/>
                    </a:lnTo>
                    <a:lnTo>
                      <a:pt x="134" y="348"/>
                    </a:lnTo>
                    <a:lnTo>
                      <a:pt x="134" y="355"/>
                    </a:lnTo>
                    <a:lnTo>
                      <a:pt x="126" y="362"/>
                    </a:lnTo>
                    <a:lnTo>
                      <a:pt x="119" y="362"/>
                    </a:lnTo>
                    <a:lnTo>
                      <a:pt x="111" y="362"/>
                    </a:lnTo>
                    <a:lnTo>
                      <a:pt x="104" y="362"/>
                    </a:lnTo>
                    <a:lnTo>
                      <a:pt x="111" y="362"/>
                    </a:lnTo>
                    <a:lnTo>
                      <a:pt x="119" y="370"/>
                    </a:lnTo>
                    <a:lnTo>
                      <a:pt x="126" y="370"/>
                    </a:lnTo>
                    <a:lnTo>
                      <a:pt x="119" y="370"/>
                    </a:lnTo>
                    <a:lnTo>
                      <a:pt x="119" y="377"/>
                    </a:lnTo>
                    <a:lnTo>
                      <a:pt x="126" y="385"/>
                    </a:lnTo>
                    <a:lnTo>
                      <a:pt x="141" y="385"/>
                    </a:lnTo>
                    <a:lnTo>
                      <a:pt x="134" y="385"/>
                    </a:lnTo>
                    <a:lnTo>
                      <a:pt x="119" y="385"/>
                    </a:lnTo>
                    <a:lnTo>
                      <a:pt x="111" y="385"/>
                    </a:lnTo>
                    <a:lnTo>
                      <a:pt x="104" y="377"/>
                    </a:lnTo>
                    <a:lnTo>
                      <a:pt x="104" y="370"/>
                    </a:lnTo>
                    <a:lnTo>
                      <a:pt x="97" y="377"/>
                    </a:lnTo>
                    <a:lnTo>
                      <a:pt x="97" y="385"/>
                    </a:lnTo>
                    <a:lnTo>
                      <a:pt x="89" y="385"/>
                    </a:lnTo>
                    <a:lnTo>
                      <a:pt x="89" y="377"/>
                    </a:lnTo>
                    <a:lnTo>
                      <a:pt x="97" y="377"/>
                    </a:lnTo>
                    <a:lnTo>
                      <a:pt x="89" y="377"/>
                    </a:lnTo>
                    <a:lnTo>
                      <a:pt x="82" y="377"/>
                    </a:lnTo>
                    <a:lnTo>
                      <a:pt x="74" y="385"/>
                    </a:lnTo>
                    <a:lnTo>
                      <a:pt x="67" y="385"/>
                    </a:lnTo>
                    <a:lnTo>
                      <a:pt x="74" y="392"/>
                    </a:lnTo>
                    <a:lnTo>
                      <a:pt x="67" y="385"/>
                    </a:lnTo>
                    <a:lnTo>
                      <a:pt x="60" y="385"/>
                    </a:lnTo>
                    <a:lnTo>
                      <a:pt x="60" y="392"/>
                    </a:lnTo>
                    <a:lnTo>
                      <a:pt x="60" y="399"/>
                    </a:lnTo>
                    <a:lnTo>
                      <a:pt x="67" y="399"/>
                    </a:lnTo>
                    <a:lnTo>
                      <a:pt x="82" y="399"/>
                    </a:lnTo>
                    <a:lnTo>
                      <a:pt x="89" y="399"/>
                    </a:lnTo>
                    <a:lnTo>
                      <a:pt x="89" y="392"/>
                    </a:lnTo>
                    <a:lnTo>
                      <a:pt x="97" y="399"/>
                    </a:lnTo>
                    <a:lnTo>
                      <a:pt x="111" y="399"/>
                    </a:lnTo>
                    <a:lnTo>
                      <a:pt x="119" y="399"/>
                    </a:lnTo>
                    <a:lnTo>
                      <a:pt x="126" y="399"/>
                    </a:lnTo>
                    <a:lnTo>
                      <a:pt x="134" y="399"/>
                    </a:lnTo>
                    <a:lnTo>
                      <a:pt x="141" y="392"/>
                    </a:lnTo>
                    <a:lnTo>
                      <a:pt x="148" y="399"/>
                    </a:lnTo>
                    <a:lnTo>
                      <a:pt x="141" y="407"/>
                    </a:lnTo>
                    <a:lnTo>
                      <a:pt x="134" y="407"/>
                    </a:lnTo>
                    <a:lnTo>
                      <a:pt x="134" y="399"/>
                    </a:lnTo>
                    <a:lnTo>
                      <a:pt x="134" y="407"/>
                    </a:lnTo>
                    <a:lnTo>
                      <a:pt x="126" y="407"/>
                    </a:lnTo>
                    <a:lnTo>
                      <a:pt x="119" y="407"/>
                    </a:lnTo>
                    <a:lnTo>
                      <a:pt x="119" y="414"/>
                    </a:lnTo>
                    <a:lnTo>
                      <a:pt x="119" y="407"/>
                    </a:lnTo>
                    <a:lnTo>
                      <a:pt x="111" y="407"/>
                    </a:lnTo>
                    <a:lnTo>
                      <a:pt x="104" y="407"/>
                    </a:lnTo>
                    <a:lnTo>
                      <a:pt x="97" y="414"/>
                    </a:lnTo>
                    <a:lnTo>
                      <a:pt x="89" y="414"/>
                    </a:lnTo>
                    <a:lnTo>
                      <a:pt x="97" y="422"/>
                    </a:lnTo>
                    <a:lnTo>
                      <a:pt x="104" y="414"/>
                    </a:lnTo>
                    <a:lnTo>
                      <a:pt x="104" y="422"/>
                    </a:lnTo>
                    <a:lnTo>
                      <a:pt x="97" y="422"/>
                    </a:lnTo>
                    <a:lnTo>
                      <a:pt x="89" y="422"/>
                    </a:lnTo>
                    <a:lnTo>
                      <a:pt x="82" y="422"/>
                    </a:lnTo>
                    <a:lnTo>
                      <a:pt x="74" y="422"/>
                    </a:lnTo>
                    <a:lnTo>
                      <a:pt x="82" y="429"/>
                    </a:lnTo>
                    <a:lnTo>
                      <a:pt x="89" y="436"/>
                    </a:lnTo>
                    <a:lnTo>
                      <a:pt x="97" y="436"/>
                    </a:lnTo>
                    <a:lnTo>
                      <a:pt x="89" y="436"/>
                    </a:lnTo>
                    <a:lnTo>
                      <a:pt x="97" y="436"/>
                    </a:lnTo>
                    <a:lnTo>
                      <a:pt x="104" y="429"/>
                    </a:lnTo>
                    <a:lnTo>
                      <a:pt x="111" y="429"/>
                    </a:lnTo>
                    <a:lnTo>
                      <a:pt x="111" y="436"/>
                    </a:lnTo>
                    <a:lnTo>
                      <a:pt x="111" y="444"/>
                    </a:lnTo>
                    <a:lnTo>
                      <a:pt x="119" y="444"/>
                    </a:lnTo>
                    <a:lnTo>
                      <a:pt x="126" y="444"/>
                    </a:lnTo>
                    <a:lnTo>
                      <a:pt x="134" y="444"/>
                    </a:lnTo>
                    <a:lnTo>
                      <a:pt x="141" y="444"/>
                    </a:lnTo>
                    <a:lnTo>
                      <a:pt x="148" y="444"/>
                    </a:lnTo>
                    <a:lnTo>
                      <a:pt x="156" y="436"/>
                    </a:lnTo>
                    <a:lnTo>
                      <a:pt x="163" y="429"/>
                    </a:lnTo>
                    <a:lnTo>
                      <a:pt x="171" y="436"/>
                    </a:lnTo>
                    <a:lnTo>
                      <a:pt x="163" y="436"/>
                    </a:lnTo>
                    <a:lnTo>
                      <a:pt x="156" y="444"/>
                    </a:lnTo>
                    <a:lnTo>
                      <a:pt x="141" y="451"/>
                    </a:lnTo>
                    <a:lnTo>
                      <a:pt x="134" y="451"/>
                    </a:lnTo>
                    <a:lnTo>
                      <a:pt x="126" y="459"/>
                    </a:lnTo>
                    <a:lnTo>
                      <a:pt x="126" y="466"/>
                    </a:lnTo>
                    <a:lnTo>
                      <a:pt x="134" y="466"/>
                    </a:lnTo>
                    <a:lnTo>
                      <a:pt x="141" y="466"/>
                    </a:lnTo>
                    <a:lnTo>
                      <a:pt x="148" y="459"/>
                    </a:lnTo>
                    <a:lnTo>
                      <a:pt x="156" y="459"/>
                    </a:lnTo>
                    <a:lnTo>
                      <a:pt x="163" y="459"/>
                    </a:lnTo>
                    <a:lnTo>
                      <a:pt x="171" y="459"/>
                    </a:lnTo>
                    <a:lnTo>
                      <a:pt x="171" y="451"/>
                    </a:lnTo>
                    <a:lnTo>
                      <a:pt x="178" y="459"/>
                    </a:lnTo>
                    <a:lnTo>
                      <a:pt x="185" y="459"/>
                    </a:lnTo>
                    <a:lnTo>
                      <a:pt x="185" y="451"/>
                    </a:lnTo>
                    <a:lnTo>
                      <a:pt x="185" y="444"/>
                    </a:lnTo>
                    <a:lnTo>
                      <a:pt x="200" y="451"/>
                    </a:lnTo>
                    <a:lnTo>
                      <a:pt x="200" y="459"/>
                    </a:lnTo>
                    <a:lnTo>
                      <a:pt x="193" y="459"/>
                    </a:lnTo>
                    <a:lnTo>
                      <a:pt x="185" y="459"/>
                    </a:lnTo>
                    <a:lnTo>
                      <a:pt x="171" y="466"/>
                    </a:lnTo>
                    <a:lnTo>
                      <a:pt x="171" y="474"/>
                    </a:lnTo>
                    <a:lnTo>
                      <a:pt x="185" y="466"/>
                    </a:lnTo>
                    <a:lnTo>
                      <a:pt x="200" y="466"/>
                    </a:lnTo>
                    <a:lnTo>
                      <a:pt x="200" y="474"/>
                    </a:lnTo>
                    <a:lnTo>
                      <a:pt x="193" y="474"/>
                    </a:lnTo>
                    <a:lnTo>
                      <a:pt x="185" y="474"/>
                    </a:lnTo>
                    <a:lnTo>
                      <a:pt x="171" y="481"/>
                    </a:lnTo>
                    <a:lnTo>
                      <a:pt x="171" y="488"/>
                    </a:lnTo>
                    <a:lnTo>
                      <a:pt x="178" y="488"/>
                    </a:lnTo>
                    <a:lnTo>
                      <a:pt x="185" y="488"/>
                    </a:lnTo>
                    <a:lnTo>
                      <a:pt x="193" y="481"/>
                    </a:lnTo>
                    <a:lnTo>
                      <a:pt x="200" y="481"/>
                    </a:lnTo>
                    <a:lnTo>
                      <a:pt x="208" y="481"/>
                    </a:lnTo>
                    <a:lnTo>
                      <a:pt x="208" y="474"/>
                    </a:lnTo>
                    <a:lnTo>
                      <a:pt x="222" y="481"/>
                    </a:lnTo>
                    <a:lnTo>
                      <a:pt x="230" y="481"/>
                    </a:lnTo>
                    <a:lnTo>
                      <a:pt x="237" y="481"/>
                    </a:lnTo>
                    <a:lnTo>
                      <a:pt x="245" y="474"/>
                    </a:lnTo>
                    <a:lnTo>
                      <a:pt x="252" y="474"/>
                    </a:lnTo>
                    <a:lnTo>
                      <a:pt x="259" y="481"/>
                    </a:lnTo>
                    <a:lnTo>
                      <a:pt x="259" y="474"/>
                    </a:lnTo>
                    <a:lnTo>
                      <a:pt x="252" y="474"/>
                    </a:lnTo>
                    <a:lnTo>
                      <a:pt x="259" y="474"/>
                    </a:lnTo>
                    <a:lnTo>
                      <a:pt x="274" y="481"/>
                    </a:lnTo>
                    <a:lnTo>
                      <a:pt x="274" y="474"/>
                    </a:lnTo>
                    <a:lnTo>
                      <a:pt x="267" y="474"/>
                    </a:lnTo>
                    <a:lnTo>
                      <a:pt x="267" y="466"/>
                    </a:lnTo>
                    <a:lnTo>
                      <a:pt x="274" y="466"/>
                    </a:lnTo>
                    <a:lnTo>
                      <a:pt x="282" y="474"/>
                    </a:lnTo>
                    <a:lnTo>
                      <a:pt x="289" y="474"/>
                    </a:lnTo>
                    <a:lnTo>
                      <a:pt x="296" y="474"/>
                    </a:lnTo>
                    <a:lnTo>
                      <a:pt x="289" y="466"/>
                    </a:lnTo>
                    <a:lnTo>
                      <a:pt x="304" y="466"/>
                    </a:lnTo>
                    <a:lnTo>
                      <a:pt x="311" y="474"/>
                    </a:lnTo>
                    <a:lnTo>
                      <a:pt x="311" y="466"/>
                    </a:lnTo>
                    <a:lnTo>
                      <a:pt x="319" y="466"/>
                    </a:lnTo>
                    <a:lnTo>
                      <a:pt x="311" y="459"/>
                    </a:lnTo>
                    <a:lnTo>
                      <a:pt x="304" y="459"/>
                    </a:lnTo>
                    <a:lnTo>
                      <a:pt x="311" y="459"/>
                    </a:lnTo>
                    <a:lnTo>
                      <a:pt x="319" y="459"/>
                    </a:lnTo>
                    <a:lnTo>
                      <a:pt x="326" y="459"/>
                    </a:lnTo>
                    <a:lnTo>
                      <a:pt x="334" y="459"/>
                    </a:lnTo>
                    <a:lnTo>
                      <a:pt x="334" y="451"/>
                    </a:lnTo>
                    <a:lnTo>
                      <a:pt x="326" y="444"/>
                    </a:lnTo>
                    <a:lnTo>
                      <a:pt x="319" y="436"/>
                    </a:lnTo>
                    <a:lnTo>
                      <a:pt x="319" y="429"/>
                    </a:lnTo>
                    <a:lnTo>
                      <a:pt x="334" y="436"/>
                    </a:lnTo>
                    <a:lnTo>
                      <a:pt x="341" y="436"/>
                    </a:lnTo>
                    <a:lnTo>
                      <a:pt x="334" y="444"/>
                    </a:lnTo>
                    <a:lnTo>
                      <a:pt x="341" y="451"/>
                    </a:lnTo>
                    <a:lnTo>
                      <a:pt x="356" y="444"/>
                    </a:lnTo>
                    <a:lnTo>
                      <a:pt x="371" y="43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63" name="Freeform 15"/>
              <p:cNvSpPr>
                <a:spLocks/>
              </p:cNvSpPr>
              <p:nvPr/>
            </p:nvSpPr>
            <p:spPr bwMode="auto">
              <a:xfrm>
                <a:off x="2479" y="2817"/>
                <a:ext cx="37" cy="15"/>
              </a:xfrm>
              <a:custGeom>
                <a:avLst/>
                <a:gdLst>
                  <a:gd name="T0" fmla="*/ 1 w 52"/>
                  <a:gd name="T1" fmla="*/ 1 h 22"/>
                  <a:gd name="T2" fmla="*/ 1 w 52"/>
                  <a:gd name="T3" fmla="*/ 1 h 22"/>
                  <a:gd name="T4" fmla="*/ 1 w 52"/>
                  <a:gd name="T5" fmla="*/ 1 h 22"/>
                  <a:gd name="T6" fmla="*/ 1 w 52"/>
                  <a:gd name="T7" fmla="*/ 1 h 22"/>
                  <a:gd name="T8" fmla="*/ 1 w 52"/>
                  <a:gd name="T9" fmla="*/ 1 h 22"/>
                  <a:gd name="T10" fmla="*/ 1 w 52"/>
                  <a:gd name="T11" fmla="*/ 1 h 22"/>
                  <a:gd name="T12" fmla="*/ 1 w 52"/>
                  <a:gd name="T13" fmla="*/ 1 h 22"/>
                  <a:gd name="T14" fmla="*/ 1 w 52"/>
                  <a:gd name="T15" fmla="*/ 1 h 22"/>
                  <a:gd name="T16" fmla="*/ 2 w 52"/>
                  <a:gd name="T17" fmla="*/ 1 h 22"/>
                  <a:gd name="T18" fmla="*/ 1 w 52"/>
                  <a:gd name="T19" fmla="*/ 0 h 22"/>
                  <a:gd name="T20" fmla="*/ 1 w 52"/>
                  <a:gd name="T21" fmla="*/ 0 h 22"/>
                  <a:gd name="T22" fmla="*/ 0 w 52"/>
                  <a:gd name="T23" fmla="*/ 1 h 22"/>
                  <a:gd name="T24" fmla="*/ 0 w 52"/>
                  <a:gd name="T25" fmla="*/ 1 h 22"/>
                  <a:gd name="T26" fmla="*/ 1 w 52"/>
                  <a:gd name="T27" fmla="*/ 1 h 22"/>
                  <a:gd name="T28" fmla="*/ 1 w 52"/>
                  <a:gd name="T29" fmla="*/ 1 h 22"/>
                  <a:gd name="T30" fmla="*/ 1 w 52"/>
                  <a:gd name="T31" fmla="*/ 1 h 22"/>
                  <a:gd name="T32" fmla="*/ 1 w 52"/>
                  <a:gd name="T33" fmla="*/ 1 h 22"/>
                  <a:gd name="T34" fmla="*/ 1 w 52"/>
                  <a:gd name="T35" fmla="*/ 1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22"/>
                  <a:gd name="T56" fmla="*/ 52 w 52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22">
                    <a:moveTo>
                      <a:pt x="44" y="22"/>
                    </a:moveTo>
                    <a:lnTo>
                      <a:pt x="44" y="22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44" y="8"/>
                    </a:lnTo>
                    <a:lnTo>
                      <a:pt x="52" y="8"/>
                    </a:lnTo>
                    <a:lnTo>
                      <a:pt x="30" y="0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15" y="15"/>
                    </a:lnTo>
                    <a:lnTo>
                      <a:pt x="30" y="22"/>
                    </a:lnTo>
                    <a:lnTo>
                      <a:pt x="44" y="22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64" name="Freeform 16"/>
              <p:cNvSpPr>
                <a:spLocks/>
              </p:cNvSpPr>
              <p:nvPr/>
            </p:nvSpPr>
            <p:spPr bwMode="auto">
              <a:xfrm>
                <a:off x="3396" y="3322"/>
                <a:ext cx="5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1 w 7"/>
                  <a:gd name="T5" fmla="*/ 0 h 1"/>
                  <a:gd name="T6" fmla="*/ 1 w 7"/>
                  <a:gd name="T7" fmla="*/ 0 h 1"/>
                  <a:gd name="T8" fmla="*/ 1 w 7"/>
                  <a:gd name="T9" fmla="*/ 0 h 1"/>
                  <a:gd name="T10" fmla="*/ 0 w 7"/>
                  <a:gd name="T11" fmla="*/ 0 h 1"/>
                  <a:gd name="T12" fmla="*/ 0 w 7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"/>
                  <a:gd name="T23" fmla="*/ 7 w 7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65" name="Freeform 17"/>
              <p:cNvSpPr>
                <a:spLocks/>
              </p:cNvSpPr>
              <p:nvPr/>
            </p:nvSpPr>
            <p:spPr bwMode="auto">
              <a:xfrm>
                <a:off x="3391" y="3337"/>
                <a:ext cx="15" cy="5"/>
              </a:xfrm>
              <a:custGeom>
                <a:avLst/>
                <a:gdLst>
                  <a:gd name="T0" fmla="*/ 1 w 22"/>
                  <a:gd name="T1" fmla="*/ 0 h 8"/>
                  <a:gd name="T2" fmla="*/ 1 w 22"/>
                  <a:gd name="T3" fmla="*/ 0 h 8"/>
                  <a:gd name="T4" fmla="*/ 1 w 22"/>
                  <a:gd name="T5" fmla="*/ 1 h 8"/>
                  <a:gd name="T6" fmla="*/ 1 w 22"/>
                  <a:gd name="T7" fmla="*/ 1 h 8"/>
                  <a:gd name="T8" fmla="*/ 0 w 22"/>
                  <a:gd name="T9" fmla="*/ 1 h 8"/>
                  <a:gd name="T10" fmla="*/ 0 w 22"/>
                  <a:gd name="T11" fmla="*/ 0 h 8"/>
                  <a:gd name="T12" fmla="*/ 0 w 22"/>
                  <a:gd name="T13" fmla="*/ 0 h 8"/>
                  <a:gd name="T14" fmla="*/ 1 w 22"/>
                  <a:gd name="T15" fmla="*/ 0 h 8"/>
                  <a:gd name="T16" fmla="*/ 1 w 22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8"/>
                  <a:gd name="T29" fmla="*/ 22 w 22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8">
                    <a:moveTo>
                      <a:pt x="7" y="0"/>
                    </a:moveTo>
                    <a:lnTo>
                      <a:pt x="14" y="0"/>
                    </a:lnTo>
                    <a:lnTo>
                      <a:pt x="22" y="8"/>
                    </a:lnTo>
                    <a:lnTo>
                      <a:pt x="14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66" name="Freeform 18"/>
              <p:cNvSpPr>
                <a:spLocks/>
              </p:cNvSpPr>
              <p:nvPr/>
            </p:nvSpPr>
            <p:spPr bwMode="auto">
              <a:xfrm>
                <a:off x="3242" y="3397"/>
                <a:ext cx="42" cy="15"/>
              </a:xfrm>
              <a:custGeom>
                <a:avLst/>
                <a:gdLst>
                  <a:gd name="T0" fmla="*/ 1 w 59"/>
                  <a:gd name="T1" fmla="*/ 0 h 22"/>
                  <a:gd name="T2" fmla="*/ 1 w 59"/>
                  <a:gd name="T3" fmla="*/ 0 h 22"/>
                  <a:gd name="T4" fmla="*/ 1 w 59"/>
                  <a:gd name="T5" fmla="*/ 1 h 22"/>
                  <a:gd name="T6" fmla="*/ 1 w 59"/>
                  <a:gd name="T7" fmla="*/ 0 h 22"/>
                  <a:gd name="T8" fmla="*/ 1 w 59"/>
                  <a:gd name="T9" fmla="*/ 0 h 22"/>
                  <a:gd name="T10" fmla="*/ 1 w 59"/>
                  <a:gd name="T11" fmla="*/ 0 h 22"/>
                  <a:gd name="T12" fmla="*/ 1 w 59"/>
                  <a:gd name="T13" fmla="*/ 1 h 22"/>
                  <a:gd name="T14" fmla="*/ 2 w 59"/>
                  <a:gd name="T15" fmla="*/ 1 h 22"/>
                  <a:gd name="T16" fmla="*/ 2 w 59"/>
                  <a:gd name="T17" fmla="*/ 1 h 22"/>
                  <a:gd name="T18" fmla="*/ 2 w 59"/>
                  <a:gd name="T19" fmla="*/ 1 h 22"/>
                  <a:gd name="T20" fmla="*/ 2 w 59"/>
                  <a:gd name="T21" fmla="*/ 1 h 22"/>
                  <a:gd name="T22" fmla="*/ 2 w 59"/>
                  <a:gd name="T23" fmla="*/ 1 h 22"/>
                  <a:gd name="T24" fmla="*/ 2 w 59"/>
                  <a:gd name="T25" fmla="*/ 1 h 22"/>
                  <a:gd name="T26" fmla="*/ 1 w 59"/>
                  <a:gd name="T27" fmla="*/ 1 h 22"/>
                  <a:gd name="T28" fmla="*/ 1 w 59"/>
                  <a:gd name="T29" fmla="*/ 1 h 22"/>
                  <a:gd name="T30" fmla="*/ 1 w 59"/>
                  <a:gd name="T31" fmla="*/ 1 h 22"/>
                  <a:gd name="T32" fmla="*/ 1 w 59"/>
                  <a:gd name="T33" fmla="*/ 1 h 22"/>
                  <a:gd name="T34" fmla="*/ 1 w 59"/>
                  <a:gd name="T35" fmla="*/ 1 h 22"/>
                  <a:gd name="T36" fmla="*/ 1 w 59"/>
                  <a:gd name="T37" fmla="*/ 1 h 22"/>
                  <a:gd name="T38" fmla="*/ 1 w 59"/>
                  <a:gd name="T39" fmla="*/ 1 h 22"/>
                  <a:gd name="T40" fmla="*/ 1 w 59"/>
                  <a:gd name="T41" fmla="*/ 1 h 22"/>
                  <a:gd name="T42" fmla="*/ 0 w 59"/>
                  <a:gd name="T43" fmla="*/ 1 h 22"/>
                  <a:gd name="T44" fmla="*/ 0 w 59"/>
                  <a:gd name="T45" fmla="*/ 1 h 22"/>
                  <a:gd name="T46" fmla="*/ 1 w 59"/>
                  <a:gd name="T47" fmla="*/ 1 h 22"/>
                  <a:gd name="T48" fmla="*/ 1 w 59"/>
                  <a:gd name="T49" fmla="*/ 1 h 22"/>
                  <a:gd name="T50" fmla="*/ 1 w 59"/>
                  <a:gd name="T51" fmla="*/ 1 h 22"/>
                  <a:gd name="T52" fmla="*/ 1 w 59"/>
                  <a:gd name="T53" fmla="*/ 0 h 22"/>
                  <a:gd name="T54" fmla="*/ 1 w 59"/>
                  <a:gd name="T55" fmla="*/ 0 h 22"/>
                  <a:gd name="T56" fmla="*/ 1 w 59"/>
                  <a:gd name="T57" fmla="*/ 0 h 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22"/>
                  <a:gd name="T89" fmla="*/ 59 w 59"/>
                  <a:gd name="T90" fmla="*/ 22 h 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22">
                    <a:moveTo>
                      <a:pt x="22" y="0"/>
                    </a:moveTo>
                    <a:lnTo>
                      <a:pt x="22" y="0"/>
                    </a:lnTo>
                    <a:lnTo>
                      <a:pt x="30" y="8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45" y="8"/>
                    </a:lnTo>
                    <a:lnTo>
                      <a:pt x="52" y="8"/>
                    </a:lnTo>
                    <a:lnTo>
                      <a:pt x="59" y="8"/>
                    </a:lnTo>
                    <a:lnTo>
                      <a:pt x="52" y="15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7" y="22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8" y="15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5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67" name="Freeform 19"/>
              <p:cNvSpPr>
                <a:spLocks/>
              </p:cNvSpPr>
              <p:nvPr/>
            </p:nvSpPr>
            <p:spPr bwMode="auto">
              <a:xfrm>
                <a:off x="3396" y="3307"/>
                <a:ext cx="5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1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68" name="Freeform 20"/>
              <p:cNvSpPr>
                <a:spLocks/>
              </p:cNvSpPr>
              <p:nvPr/>
            </p:nvSpPr>
            <p:spPr bwMode="auto">
              <a:xfrm>
                <a:off x="3396" y="3307"/>
                <a:ext cx="5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1 w 7"/>
                  <a:gd name="T5" fmla="*/ 0 h 1"/>
                  <a:gd name="T6" fmla="*/ 0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69" name="Freeform 21"/>
              <p:cNvSpPr>
                <a:spLocks/>
              </p:cNvSpPr>
              <p:nvPr/>
            </p:nvSpPr>
            <p:spPr bwMode="auto">
              <a:xfrm>
                <a:off x="2589" y="2732"/>
                <a:ext cx="865" cy="740"/>
              </a:xfrm>
              <a:custGeom>
                <a:avLst/>
                <a:gdLst>
                  <a:gd name="T0" fmla="*/ 17 w 1207"/>
                  <a:gd name="T1" fmla="*/ 11 h 1096"/>
                  <a:gd name="T2" fmla="*/ 19 w 1207"/>
                  <a:gd name="T3" fmla="*/ 11 h 1096"/>
                  <a:gd name="T4" fmla="*/ 19 w 1207"/>
                  <a:gd name="T5" fmla="*/ 13 h 1096"/>
                  <a:gd name="T6" fmla="*/ 20 w 1207"/>
                  <a:gd name="T7" fmla="*/ 14 h 1096"/>
                  <a:gd name="T8" fmla="*/ 15 w 1207"/>
                  <a:gd name="T9" fmla="*/ 15 h 1096"/>
                  <a:gd name="T10" fmla="*/ 17 w 1207"/>
                  <a:gd name="T11" fmla="*/ 15 h 1096"/>
                  <a:gd name="T12" fmla="*/ 18 w 1207"/>
                  <a:gd name="T13" fmla="*/ 16 h 1096"/>
                  <a:gd name="T14" fmla="*/ 14 w 1207"/>
                  <a:gd name="T15" fmla="*/ 16 h 1096"/>
                  <a:gd name="T16" fmla="*/ 15 w 1207"/>
                  <a:gd name="T17" fmla="*/ 18 h 1096"/>
                  <a:gd name="T18" fmla="*/ 17 w 1207"/>
                  <a:gd name="T19" fmla="*/ 18 h 1096"/>
                  <a:gd name="T20" fmla="*/ 19 w 1207"/>
                  <a:gd name="T21" fmla="*/ 18 h 1096"/>
                  <a:gd name="T22" fmla="*/ 21 w 1207"/>
                  <a:gd name="T23" fmla="*/ 18 h 1096"/>
                  <a:gd name="T24" fmla="*/ 26 w 1207"/>
                  <a:gd name="T25" fmla="*/ 18 h 1096"/>
                  <a:gd name="T26" fmla="*/ 24 w 1207"/>
                  <a:gd name="T27" fmla="*/ 18 h 1096"/>
                  <a:gd name="T28" fmla="*/ 21 w 1207"/>
                  <a:gd name="T29" fmla="*/ 19 h 1096"/>
                  <a:gd name="T30" fmla="*/ 19 w 1207"/>
                  <a:gd name="T31" fmla="*/ 20 h 1096"/>
                  <a:gd name="T32" fmla="*/ 19 w 1207"/>
                  <a:gd name="T33" fmla="*/ 22 h 1096"/>
                  <a:gd name="T34" fmla="*/ 21 w 1207"/>
                  <a:gd name="T35" fmla="*/ 20 h 1096"/>
                  <a:gd name="T36" fmla="*/ 24 w 1207"/>
                  <a:gd name="T37" fmla="*/ 20 h 1096"/>
                  <a:gd name="T38" fmla="*/ 25 w 1207"/>
                  <a:gd name="T39" fmla="*/ 20 h 1096"/>
                  <a:gd name="T40" fmla="*/ 30 w 1207"/>
                  <a:gd name="T41" fmla="*/ 20 h 1096"/>
                  <a:gd name="T42" fmla="*/ 33 w 1207"/>
                  <a:gd name="T43" fmla="*/ 20 h 1096"/>
                  <a:gd name="T44" fmla="*/ 34 w 1207"/>
                  <a:gd name="T45" fmla="*/ 20 h 1096"/>
                  <a:gd name="T46" fmla="*/ 39 w 1207"/>
                  <a:gd name="T47" fmla="*/ 20 h 1096"/>
                  <a:gd name="T48" fmla="*/ 42 w 1207"/>
                  <a:gd name="T49" fmla="*/ 18 h 1096"/>
                  <a:gd name="T50" fmla="*/ 39 w 1207"/>
                  <a:gd name="T51" fmla="*/ 18 h 1096"/>
                  <a:gd name="T52" fmla="*/ 39 w 1207"/>
                  <a:gd name="T53" fmla="*/ 17 h 1096"/>
                  <a:gd name="T54" fmla="*/ 41 w 1207"/>
                  <a:gd name="T55" fmla="*/ 16 h 1096"/>
                  <a:gd name="T56" fmla="*/ 41 w 1207"/>
                  <a:gd name="T57" fmla="*/ 16 h 1096"/>
                  <a:gd name="T58" fmla="*/ 33 w 1207"/>
                  <a:gd name="T59" fmla="*/ 14 h 1096"/>
                  <a:gd name="T60" fmla="*/ 30 w 1207"/>
                  <a:gd name="T61" fmla="*/ 12 h 1096"/>
                  <a:gd name="T62" fmla="*/ 28 w 1207"/>
                  <a:gd name="T63" fmla="*/ 11 h 1096"/>
                  <a:gd name="T64" fmla="*/ 21 w 1207"/>
                  <a:gd name="T65" fmla="*/ 8 h 1096"/>
                  <a:gd name="T66" fmla="*/ 15 w 1207"/>
                  <a:gd name="T67" fmla="*/ 7 h 1096"/>
                  <a:gd name="T68" fmla="*/ 15 w 1207"/>
                  <a:gd name="T69" fmla="*/ 6 h 1096"/>
                  <a:gd name="T70" fmla="*/ 15 w 1207"/>
                  <a:gd name="T71" fmla="*/ 5 h 1096"/>
                  <a:gd name="T72" fmla="*/ 14 w 1207"/>
                  <a:gd name="T73" fmla="*/ 2 h 1096"/>
                  <a:gd name="T74" fmla="*/ 8 w 1207"/>
                  <a:gd name="T75" fmla="*/ 3 h 1096"/>
                  <a:gd name="T76" fmla="*/ 6 w 1207"/>
                  <a:gd name="T77" fmla="*/ 2 h 1096"/>
                  <a:gd name="T78" fmla="*/ 6 w 1207"/>
                  <a:gd name="T79" fmla="*/ 2 h 1096"/>
                  <a:gd name="T80" fmla="*/ 7 w 1207"/>
                  <a:gd name="T81" fmla="*/ 1 h 1096"/>
                  <a:gd name="T82" fmla="*/ 3 w 1207"/>
                  <a:gd name="T83" fmla="*/ 1 h 1096"/>
                  <a:gd name="T84" fmla="*/ 1 w 1207"/>
                  <a:gd name="T85" fmla="*/ 1 h 1096"/>
                  <a:gd name="T86" fmla="*/ 1 w 1207"/>
                  <a:gd name="T87" fmla="*/ 1 h 1096"/>
                  <a:gd name="T88" fmla="*/ 1 w 1207"/>
                  <a:gd name="T89" fmla="*/ 2 h 1096"/>
                  <a:gd name="T90" fmla="*/ 1 w 1207"/>
                  <a:gd name="T91" fmla="*/ 2 h 1096"/>
                  <a:gd name="T92" fmla="*/ 1 w 1207"/>
                  <a:gd name="T93" fmla="*/ 3 h 1096"/>
                  <a:gd name="T94" fmla="*/ 2 w 1207"/>
                  <a:gd name="T95" fmla="*/ 3 h 1096"/>
                  <a:gd name="T96" fmla="*/ 2 w 1207"/>
                  <a:gd name="T97" fmla="*/ 4 h 1096"/>
                  <a:gd name="T98" fmla="*/ 1 w 1207"/>
                  <a:gd name="T99" fmla="*/ 5 h 1096"/>
                  <a:gd name="T100" fmla="*/ 4 w 1207"/>
                  <a:gd name="T101" fmla="*/ 5 h 1096"/>
                  <a:gd name="T102" fmla="*/ 4 w 1207"/>
                  <a:gd name="T103" fmla="*/ 5 h 1096"/>
                  <a:gd name="T104" fmla="*/ 4 w 1207"/>
                  <a:gd name="T105" fmla="*/ 6 h 1096"/>
                  <a:gd name="T106" fmla="*/ 4 w 1207"/>
                  <a:gd name="T107" fmla="*/ 7 h 1096"/>
                  <a:gd name="T108" fmla="*/ 5 w 1207"/>
                  <a:gd name="T109" fmla="*/ 8 h 1096"/>
                  <a:gd name="T110" fmla="*/ 6 w 1207"/>
                  <a:gd name="T111" fmla="*/ 7 h 1096"/>
                  <a:gd name="T112" fmla="*/ 6 w 1207"/>
                  <a:gd name="T113" fmla="*/ 6 h 1096"/>
                  <a:gd name="T114" fmla="*/ 7 w 1207"/>
                  <a:gd name="T115" fmla="*/ 7 h 1096"/>
                  <a:gd name="T116" fmla="*/ 9 w 1207"/>
                  <a:gd name="T117" fmla="*/ 7 h 1096"/>
                  <a:gd name="T118" fmla="*/ 9 w 1207"/>
                  <a:gd name="T119" fmla="*/ 9 h 1096"/>
                  <a:gd name="T120" fmla="*/ 10 w 1207"/>
                  <a:gd name="T121" fmla="*/ 10 h 1096"/>
                  <a:gd name="T122" fmla="*/ 12 w 1207"/>
                  <a:gd name="T123" fmla="*/ 10 h 1096"/>
                  <a:gd name="T124" fmla="*/ 16 w 1207"/>
                  <a:gd name="T125" fmla="*/ 9 h 109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07"/>
                  <a:gd name="T190" fmla="*/ 0 h 1096"/>
                  <a:gd name="T191" fmla="*/ 1207 w 1207"/>
                  <a:gd name="T192" fmla="*/ 1096 h 109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07" h="1096">
                    <a:moveTo>
                      <a:pt x="467" y="459"/>
                    </a:moveTo>
                    <a:lnTo>
                      <a:pt x="460" y="467"/>
                    </a:lnTo>
                    <a:lnTo>
                      <a:pt x="460" y="474"/>
                    </a:lnTo>
                    <a:lnTo>
                      <a:pt x="452" y="474"/>
                    </a:lnTo>
                    <a:lnTo>
                      <a:pt x="445" y="467"/>
                    </a:lnTo>
                    <a:lnTo>
                      <a:pt x="437" y="474"/>
                    </a:lnTo>
                    <a:lnTo>
                      <a:pt x="445" y="482"/>
                    </a:lnTo>
                    <a:lnTo>
                      <a:pt x="452" y="482"/>
                    </a:lnTo>
                    <a:lnTo>
                      <a:pt x="445" y="482"/>
                    </a:lnTo>
                    <a:lnTo>
                      <a:pt x="437" y="482"/>
                    </a:lnTo>
                    <a:lnTo>
                      <a:pt x="430" y="482"/>
                    </a:lnTo>
                    <a:lnTo>
                      <a:pt x="423" y="489"/>
                    </a:lnTo>
                    <a:lnTo>
                      <a:pt x="430" y="496"/>
                    </a:lnTo>
                    <a:lnTo>
                      <a:pt x="423" y="519"/>
                    </a:lnTo>
                    <a:lnTo>
                      <a:pt x="430" y="526"/>
                    </a:lnTo>
                    <a:lnTo>
                      <a:pt x="437" y="533"/>
                    </a:lnTo>
                    <a:lnTo>
                      <a:pt x="445" y="541"/>
                    </a:lnTo>
                    <a:lnTo>
                      <a:pt x="452" y="548"/>
                    </a:lnTo>
                    <a:lnTo>
                      <a:pt x="460" y="548"/>
                    </a:lnTo>
                    <a:lnTo>
                      <a:pt x="460" y="556"/>
                    </a:lnTo>
                    <a:lnTo>
                      <a:pt x="467" y="556"/>
                    </a:lnTo>
                    <a:lnTo>
                      <a:pt x="474" y="563"/>
                    </a:lnTo>
                    <a:lnTo>
                      <a:pt x="482" y="563"/>
                    </a:lnTo>
                    <a:lnTo>
                      <a:pt x="482" y="556"/>
                    </a:lnTo>
                    <a:lnTo>
                      <a:pt x="489" y="556"/>
                    </a:lnTo>
                    <a:lnTo>
                      <a:pt x="489" y="563"/>
                    </a:lnTo>
                    <a:lnTo>
                      <a:pt x="489" y="570"/>
                    </a:lnTo>
                    <a:lnTo>
                      <a:pt x="497" y="570"/>
                    </a:lnTo>
                    <a:lnTo>
                      <a:pt x="504" y="578"/>
                    </a:lnTo>
                    <a:lnTo>
                      <a:pt x="511" y="578"/>
                    </a:lnTo>
                    <a:lnTo>
                      <a:pt x="511" y="570"/>
                    </a:lnTo>
                    <a:lnTo>
                      <a:pt x="504" y="563"/>
                    </a:lnTo>
                    <a:lnTo>
                      <a:pt x="511" y="563"/>
                    </a:lnTo>
                    <a:lnTo>
                      <a:pt x="519" y="570"/>
                    </a:lnTo>
                    <a:lnTo>
                      <a:pt x="526" y="563"/>
                    </a:lnTo>
                    <a:lnTo>
                      <a:pt x="534" y="556"/>
                    </a:lnTo>
                    <a:lnTo>
                      <a:pt x="534" y="563"/>
                    </a:lnTo>
                    <a:lnTo>
                      <a:pt x="534" y="570"/>
                    </a:lnTo>
                    <a:lnTo>
                      <a:pt x="541" y="570"/>
                    </a:lnTo>
                    <a:lnTo>
                      <a:pt x="534" y="578"/>
                    </a:lnTo>
                    <a:lnTo>
                      <a:pt x="534" y="585"/>
                    </a:lnTo>
                    <a:lnTo>
                      <a:pt x="541" y="585"/>
                    </a:lnTo>
                    <a:lnTo>
                      <a:pt x="548" y="585"/>
                    </a:lnTo>
                    <a:lnTo>
                      <a:pt x="548" y="593"/>
                    </a:lnTo>
                    <a:lnTo>
                      <a:pt x="541" y="593"/>
                    </a:lnTo>
                    <a:lnTo>
                      <a:pt x="541" y="600"/>
                    </a:lnTo>
                    <a:lnTo>
                      <a:pt x="534" y="600"/>
                    </a:lnTo>
                    <a:lnTo>
                      <a:pt x="534" y="608"/>
                    </a:lnTo>
                    <a:lnTo>
                      <a:pt x="534" y="600"/>
                    </a:lnTo>
                    <a:lnTo>
                      <a:pt x="526" y="600"/>
                    </a:lnTo>
                    <a:lnTo>
                      <a:pt x="534" y="608"/>
                    </a:lnTo>
                    <a:lnTo>
                      <a:pt x="534" y="622"/>
                    </a:lnTo>
                    <a:lnTo>
                      <a:pt x="541" y="622"/>
                    </a:lnTo>
                    <a:lnTo>
                      <a:pt x="548" y="622"/>
                    </a:lnTo>
                    <a:lnTo>
                      <a:pt x="556" y="622"/>
                    </a:lnTo>
                    <a:lnTo>
                      <a:pt x="563" y="622"/>
                    </a:lnTo>
                    <a:lnTo>
                      <a:pt x="571" y="622"/>
                    </a:lnTo>
                    <a:lnTo>
                      <a:pt x="563" y="622"/>
                    </a:lnTo>
                    <a:lnTo>
                      <a:pt x="556" y="630"/>
                    </a:lnTo>
                    <a:lnTo>
                      <a:pt x="548" y="630"/>
                    </a:lnTo>
                    <a:lnTo>
                      <a:pt x="541" y="645"/>
                    </a:lnTo>
                    <a:lnTo>
                      <a:pt x="548" y="652"/>
                    </a:lnTo>
                    <a:lnTo>
                      <a:pt x="556" y="652"/>
                    </a:lnTo>
                    <a:lnTo>
                      <a:pt x="563" y="659"/>
                    </a:lnTo>
                    <a:lnTo>
                      <a:pt x="571" y="667"/>
                    </a:lnTo>
                    <a:lnTo>
                      <a:pt x="578" y="667"/>
                    </a:lnTo>
                    <a:lnTo>
                      <a:pt x="585" y="667"/>
                    </a:lnTo>
                    <a:lnTo>
                      <a:pt x="600" y="667"/>
                    </a:lnTo>
                    <a:lnTo>
                      <a:pt x="593" y="667"/>
                    </a:lnTo>
                    <a:lnTo>
                      <a:pt x="578" y="674"/>
                    </a:lnTo>
                    <a:lnTo>
                      <a:pt x="571" y="674"/>
                    </a:lnTo>
                    <a:lnTo>
                      <a:pt x="563" y="667"/>
                    </a:lnTo>
                    <a:lnTo>
                      <a:pt x="563" y="659"/>
                    </a:lnTo>
                    <a:lnTo>
                      <a:pt x="556" y="659"/>
                    </a:lnTo>
                    <a:lnTo>
                      <a:pt x="548" y="667"/>
                    </a:lnTo>
                    <a:lnTo>
                      <a:pt x="548" y="674"/>
                    </a:lnTo>
                    <a:lnTo>
                      <a:pt x="556" y="674"/>
                    </a:lnTo>
                    <a:lnTo>
                      <a:pt x="563" y="674"/>
                    </a:lnTo>
                    <a:lnTo>
                      <a:pt x="571" y="674"/>
                    </a:lnTo>
                    <a:lnTo>
                      <a:pt x="578" y="682"/>
                    </a:lnTo>
                    <a:lnTo>
                      <a:pt x="585" y="689"/>
                    </a:lnTo>
                    <a:lnTo>
                      <a:pt x="578" y="689"/>
                    </a:lnTo>
                    <a:lnTo>
                      <a:pt x="571" y="682"/>
                    </a:lnTo>
                    <a:lnTo>
                      <a:pt x="563" y="682"/>
                    </a:lnTo>
                    <a:lnTo>
                      <a:pt x="541" y="674"/>
                    </a:lnTo>
                    <a:lnTo>
                      <a:pt x="526" y="667"/>
                    </a:lnTo>
                    <a:lnTo>
                      <a:pt x="519" y="674"/>
                    </a:lnTo>
                    <a:lnTo>
                      <a:pt x="504" y="674"/>
                    </a:lnTo>
                    <a:lnTo>
                      <a:pt x="497" y="674"/>
                    </a:lnTo>
                    <a:lnTo>
                      <a:pt x="482" y="674"/>
                    </a:lnTo>
                    <a:lnTo>
                      <a:pt x="482" y="667"/>
                    </a:lnTo>
                    <a:lnTo>
                      <a:pt x="474" y="674"/>
                    </a:lnTo>
                    <a:lnTo>
                      <a:pt x="482" y="674"/>
                    </a:lnTo>
                    <a:lnTo>
                      <a:pt x="482" y="682"/>
                    </a:lnTo>
                    <a:lnTo>
                      <a:pt x="467" y="682"/>
                    </a:lnTo>
                    <a:lnTo>
                      <a:pt x="460" y="682"/>
                    </a:lnTo>
                    <a:lnTo>
                      <a:pt x="452" y="689"/>
                    </a:lnTo>
                    <a:lnTo>
                      <a:pt x="445" y="696"/>
                    </a:lnTo>
                    <a:lnTo>
                      <a:pt x="437" y="704"/>
                    </a:lnTo>
                    <a:lnTo>
                      <a:pt x="445" y="711"/>
                    </a:lnTo>
                    <a:lnTo>
                      <a:pt x="437" y="711"/>
                    </a:lnTo>
                    <a:lnTo>
                      <a:pt x="437" y="719"/>
                    </a:lnTo>
                    <a:lnTo>
                      <a:pt x="423" y="719"/>
                    </a:lnTo>
                    <a:lnTo>
                      <a:pt x="423" y="726"/>
                    </a:lnTo>
                    <a:lnTo>
                      <a:pt x="415" y="726"/>
                    </a:lnTo>
                    <a:lnTo>
                      <a:pt x="415" y="733"/>
                    </a:lnTo>
                    <a:lnTo>
                      <a:pt x="408" y="733"/>
                    </a:lnTo>
                    <a:lnTo>
                      <a:pt x="408" y="741"/>
                    </a:lnTo>
                    <a:lnTo>
                      <a:pt x="415" y="741"/>
                    </a:lnTo>
                    <a:lnTo>
                      <a:pt x="423" y="741"/>
                    </a:lnTo>
                    <a:lnTo>
                      <a:pt x="423" y="733"/>
                    </a:lnTo>
                    <a:lnTo>
                      <a:pt x="430" y="733"/>
                    </a:lnTo>
                    <a:lnTo>
                      <a:pt x="437" y="741"/>
                    </a:lnTo>
                    <a:lnTo>
                      <a:pt x="445" y="741"/>
                    </a:lnTo>
                    <a:lnTo>
                      <a:pt x="445" y="733"/>
                    </a:lnTo>
                    <a:lnTo>
                      <a:pt x="452" y="726"/>
                    </a:lnTo>
                    <a:lnTo>
                      <a:pt x="467" y="726"/>
                    </a:lnTo>
                    <a:lnTo>
                      <a:pt x="474" y="726"/>
                    </a:lnTo>
                    <a:lnTo>
                      <a:pt x="482" y="726"/>
                    </a:lnTo>
                    <a:lnTo>
                      <a:pt x="482" y="733"/>
                    </a:lnTo>
                    <a:lnTo>
                      <a:pt x="474" y="733"/>
                    </a:lnTo>
                    <a:lnTo>
                      <a:pt x="474" y="741"/>
                    </a:lnTo>
                    <a:lnTo>
                      <a:pt x="482" y="741"/>
                    </a:lnTo>
                    <a:lnTo>
                      <a:pt x="489" y="741"/>
                    </a:lnTo>
                    <a:lnTo>
                      <a:pt x="497" y="741"/>
                    </a:lnTo>
                    <a:lnTo>
                      <a:pt x="504" y="741"/>
                    </a:lnTo>
                    <a:lnTo>
                      <a:pt x="504" y="748"/>
                    </a:lnTo>
                    <a:lnTo>
                      <a:pt x="497" y="748"/>
                    </a:lnTo>
                    <a:lnTo>
                      <a:pt x="489" y="748"/>
                    </a:lnTo>
                    <a:lnTo>
                      <a:pt x="489" y="756"/>
                    </a:lnTo>
                    <a:lnTo>
                      <a:pt x="489" y="763"/>
                    </a:lnTo>
                    <a:lnTo>
                      <a:pt x="497" y="763"/>
                    </a:lnTo>
                    <a:lnTo>
                      <a:pt x="497" y="770"/>
                    </a:lnTo>
                    <a:lnTo>
                      <a:pt x="504" y="770"/>
                    </a:lnTo>
                    <a:lnTo>
                      <a:pt x="511" y="770"/>
                    </a:lnTo>
                    <a:lnTo>
                      <a:pt x="519" y="763"/>
                    </a:lnTo>
                    <a:lnTo>
                      <a:pt x="526" y="763"/>
                    </a:lnTo>
                    <a:lnTo>
                      <a:pt x="519" y="770"/>
                    </a:lnTo>
                    <a:lnTo>
                      <a:pt x="511" y="770"/>
                    </a:lnTo>
                    <a:lnTo>
                      <a:pt x="504" y="770"/>
                    </a:lnTo>
                    <a:lnTo>
                      <a:pt x="504" y="778"/>
                    </a:lnTo>
                    <a:lnTo>
                      <a:pt x="504" y="785"/>
                    </a:lnTo>
                    <a:lnTo>
                      <a:pt x="504" y="793"/>
                    </a:lnTo>
                    <a:lnTo>
                      <a:pt x="504" y="800"/>
                    </a:lnTo>
                    <a:lnTo>
                      <a:pt x="497" y="807"/>
                    </a:lnTo>
                    <a:lnTo>
                      <a:pt x="489" y="807"/>
                    </a:lnTo>
                    <a:lnTo>
                      <a:pt x="489" y="815"/>
                    </a:lnTo>
                    <a:lnTo>
                      <a:pt x="482" y="815"/>
                    </a:lnTo>
                    <a:lnTo>
                      <a:pt x="474" y="822"/>
                    </a:lnTo>
                    <a:lnTo>
                      <a:pt x="474" y="815"/>
                    </a:lnTo>
                    <a:lnTo>
                      <a:pt x="467" y="822"/>
                    </a:lnTo>
                    <a:lnTo>
                      <a:pt x="460" y="822"/>
                    </a:lnTo>
                    <a:lnTo>
                      <a:pt x="452" y="822"/>
                    </a:lnTo>
                    <a:lnTo>
                      <a:pt x="452" y="830"/>
                    </a:lnTo>
                    <a:lnTo>
                      <a:pt x="445" y="830"/>
                    </a:lnTo>
                    <a:lnTo>
                      <a:pt x="437" y="837"/>
                    </a:lnTo>
                    <a:lnTo>
                      <a:pt x="430" y="837"/>
                    </a:lnTo>
                    <a:lnTo>
                      <a:pt x="423" y="837"/>
                    </a:lnTo>
                    <a:lnTo>
                      <a:pt x="423" y="844"/>
                    </a:lnTo>
                    <a:lnTo>
                      <a:pt x="415" y="844"/>
                    </a:lnTo>
                    <a:lnTo>
                      <a:pt x="408" y="844"/>
                    </a:lnTo>
                    <a:lnTo>
                      <a:pt x="408" y="852"/>
                    </a:lnTo>
                    <a:lnTo>
                      <a:pt x="400" y="852"/>
                    </a:lnTo>
                    <a:lnTo>
                      <a:pt x="400" y="859"/>
                    </a:lnTo>
                    <a:lnTo>
                      <a:pt x="408" y="859"/>
                    </a:lnTo>
                    <a:lnTo>
                      <a:pt x="415" y="852"/>
                    </a:lnTo>
                    <a:lnTo>
                      <a:pt x="423" y="852"/>
                    </a:lnTo>
                    <a:lnTo>
                      <a:pt x="423" y="859"/>
                    </a:lnTo>
                    <a:lnTo>
                      <a:pt x="430" y="859"/>
                    </a:lnTo>
                    <a:lnTo>
                      <a:pt x="430" y="867"/>
                    </a:lnTo>
                    <a:lnTo>
                      <a:pt x="423" y="867"/>
                    </a:lnTo>
                    <a:lnTo>
                      <a:pt x="415" y="867"/>
                    </a:lnTo>
                    <a:lnTo>
                      <a:pt x="408" y="874"/>
                    </a:lnTo>
                    <a:lnTo>
                      <a:pt x="415" y="874"/>
                    </a:lnTo>
                    <a:lnTo>
                      <a:pt x="423" y="874"/>
                    </a:lnTo>
                    <a:lnTo>
                      <a:pt x="430" y="874"/>
                    </a:lnTo>
                    <a:lnTo>
                      <a:pt x="437" y="882"/>
                    </a:lnTo>
                    <a:lnTo>
                      <a:pt x="445" y="882"/>
                    </a:lnTo>
                    <a:lnTo>
                      <a:pt x="437" y="874"/>
                    </a:lnTo>
                    <a:lnTo>
                      <a:pt x="437" y="867"/>
                    </a:lnTo>
                    <a:lnTo>
                      <a:pt x="452" y="874"/>
                    </a:lnTo>
                    <a:lnTo>
                      <a:pt x="460" y="874"/>
                    </a:lnTo>
                    <a:lnTo>
                      <a:pt x="460" y="867"/>
                    </a:lnTo>
                    <a:lnTo>
                      <a:pt x="467" y="867"/>
                    </a:lnTo>
                    <a:lnTo>
                      <a:pt x="474" y="874"/>
                    </a:lnTo>
                    <a:lnTo>
                      <a:pt x="467" y="874"/>
                    </a:lnTo>
                    <a:lnTo>
                      <a:pt x="460" y="882"/>
                    </a:lnTo>
                    <a:lnTo>
                      <a:pt x="452" y="882"/>
                    </a:lnTo>
                    <a:lnTo>
                      <a:pt x="452" y="889"/>
                    </a:lnTo>
                    <a:lnTo>
                      <a:pt x="460" y="889"/>
                    </a:lnTo>
                    <a:lnTo>
                      <a:pt x="467" y="889"/>
                    </a:lnTo>
                    <a:lnTo>
                      <a:pt x="474" y="889"/>
                    </a:lnTo>
                    <a:lnTo>
                      <a:pt x="482" y="889"/>
                    </a:lnTo>
                    <a:lnTo>
                      <a:pt x="489" y="889"/>
                    </a:lnTo>
                    <a:lnTo>
                      <a:pt x="489" y="882"/>
                    </a:lnTo>
                    <a:lnTo>
                      <a:pt x="489" y="874"/>
                    </a:lnTo>
                    <a:lnTo>
                      <a:pt x="497" y="874"/>
                    </a:lnTo>
                    <a:lnTo>
                      <a:pt x="504" y="874"/>
                    </a:lnTo>
                    <a:lnTo>
                      <a:pt x="511" y="874"/>
                    </a:lnTo>
                    <a:lnTo>
                      <a:pt x="519" y="874"/>
                    </a:lnTo>
                    <a:lnTo>
                      <a:pt x="519" y="867"/>
                    </a:lnTo>
                    <a:lnTo>
                      <a:pt x="511" y="867"/>
                    </a:lnTo>
                    <a:lnTo>
                      <a:pt x="519" y="867"/>
                    </a:lnTo>
                    <a:lnTo>
                      <a:pt x="526" y="867"/>
                    </a:lnTo>
                    <a:lnTo>
                      <a:pt x="534" y="867"/>
                    </a:lnTo>
                    <a:lnTo>
                      <a:pt x="534" y="874"/>
                    </a:lnTo>
                    <a:lnTo>
                      <a:pt x="526" y="874"/>
                    </a:lnTo>
                    <a:lnTo>
                      <a:pt x="519" y="874"/>
                    </a:lnTo>
                    <a:lnTo>
                      <a:pt x="526" y="874"/>
                    </a:lnTo>
                    <a:lnTo>
                      <a:pt x="534" y="874"/>
                    </a:lnTo>
                    <a:lnTo>
                      <a:pt x="541" y="874"/>
                    </a:lnTo>
                    <a:lnTo>
                      <a:pt x="548" y="874"/>
                    </a:lnTo>
                    <a:lnTo>
                      <a:pt x="556" y="882"/>
                    </a:lnTo>
                    <a:lnTo>
                      <a:pt x="563" y="882"/>
                    </a:lnTo>
                    <a:lnTo>
                      <a:pt x="556" y="882"/>
                    </a:lnTo>
                    <a:lnTo>
                      <a:pt x="548" y="882"/>
                    </a:lnTo>
                    <a:lnTo>
                      <a:pt x="541" y="882"/>
                    </a:lnTo>
                    <a:lnTo>
                      <a:pt x="541" y="889"/>
                    </a:lnTo>
                    <a:lnTo>
                      <a:pt x="548" y="896"/>
                    </a:lnTo>
                    <a:lnTo>
                      <a:pt x="556" y="896"/>
                    </a:lnTo>
                    <a:lnTo>
                      <a:pt x="563" y="896"/>
                    </a:lnTo>
                    <a:lnTo>
                      <a:pt x="563" y="889"/>
                    </a:lnTo>
                    <a:lnTo>
                      <a:pt x="571" y="889"/>
                    </a:lnTo>
                    <a:lnTo>
                      <a:pt x="578" y="889"/>
                    </a:lnTo>
                    <a:lnTo>
                      <a:pt x="585" y="882"/>
                    </a:lnTo>
                    <a:lnTo>
                      <a:pt x="593" y="882"/>
                    </a:lnTo>
                    <a:lnTo>
                      <a:pt x="600" y="889"/>
                    </a:lnTo>
                    <a:lnTo>
                      <a:pt x="600" y="896"/>
                    </a:lnTo>
                    <a:lnTo>
                      <a:pt x="608" y="896"/>
                    </a:lnTo>
                    <a:lnTo>
                      <a:pt x="608" y="904"/>
                    </a:lnTo>
                    <a:lnTo>
                      <a:pt x="615" y="904"/>
                    </a:lnTo>
                    <a:lnTo>
                      <a:pt x="622" y="904"/>
                    </a:lnTo>
                    <a:lnTo>
                      <a:pt x="630" y="911"/>
                    </a:lnTo>
                    <a:lnTo>
                      <a:pt x="645" y="911"/>
                    </a:lnTo>
                    <a:lnTo>
                      <a:pt x="652" y="911"/>
                    </a:lnTo>
                    <a:lnTo>
                      <a:pt x="667" y="911"/>
                    </a:lnTo>
                    <a:lnTo>
                      <a:pt x="674" y="911"/>
                    </a:lnTo>
                    <a:lnTo>
                      <a:pt x="682" y="911"/>
                    </a:lnTo>
                    <a:lnTo>
                      <a:pt x="682" y="904"/>
                    </a:lnTo>
                    <a:lnTo>
                      <a:pt x="689" y="896"/>
                    </a:lnTo>
                    <a:lnTo>
                      <a:pt x="696" y="896"/>
                    </a:lnTo>
                    <a:lnTo>
                      <a:pt x="711" y="889"/>
                    </a:lnTo>
                    <a:lnTo>
                      <a:pt x="719" y="889"/>
                    </a:lnTo>
                    <a:lnTo>
                      <a:pt x="719" y="882"/>
                    </a:lnTo>
                    <a:lnTo>
                      <a:pt x="726" y="882"/>
                    </a:lnTo>
                    <a:lnTo>
                      <a:pt x="726" y="874"/>
                    </a:lnTo>
                    <a:lnTo>
                      <a:pt x="734" y="867"/>
                    </a:lnTo>
                    <a:lnTo>
                      <a:pt x="741" y="859"/>
                    </a:lnTo>
                    <a:lnTo>
                      <a:pt x="741" y="867"/>
                    </a:lnTo>
                    <a:lnTo>
                      <a:pt x="741" y="874"/>
                    </a:lnTo>
                    <a:lnTo>
                      <a:pt x="734" y="874"/>
                    </a:lnTo>
                    <a:lnTo>
                      <a:pt x="726" y="889"/>
                    </a:lnTo>
                    <a:lnTo>
                      <a:pt x="726" y="896"/>
                    </a:lnTo>
                    <a:lnTo>
                      <a:pt x="734" y="896"/>
                    </a:lnTo>
                    <a:lnTo>
                      <a:pt x="734" y="904"/>
                    </a:lnTo>
                    <a:lnTo>
                      <a:pt x="711" y="904"/>
                    </a:lnTo>
                    <a:lnTo>
                      <a:pt x="704" y="911"/>
                    </a:lnTo>
                    <a:lnTo>
                      <a:pt x="696" y="911"/>
                    </a:lnTo>
                    <a:lnTo>
                      <a:pt x="704" y="911"/>
                    </a:lnTo>
                    <a:lnTo>
                      <a:pt x="704" y="919"/>
                    </a:lnTo>
                    <a:lnTo>
                      <a:pt x="704" y="926"/>
                    </a:lnTo>
                    <a:lnTo>
                      <a:pt x="704" y="933"/>
                    </a:lnTo>
                    <a:lnTo>
                      <a:pt x="711" y="933"/>
                    </a:lnTo>
                    <a:lnTo>
                      <a:pt x="704" y="933"/>
                    </a:lnTo>
                    <a:lnTo>
                      <a:pt x="696" y="933"/>
                    </a:lnTo>
                    <a:lnTo>
                      <a:pt x="689" y="933"/>
                    </a:lnTo>
                    <a:lnTo>
                      <a:pt x="682" y="933"/>
                    </a:lnTo>
                    <a:lnTo>
                      <a:pt x="674" y="933"/>
                    </a:lnTo>
                    <a:lnTo>
                      <a:pt x="667" y="941"/>
                    </a:lnTo>
                    <a:lnTo>
                      <a:pt x="652" y="933"/>
                    </a:lnTo>
                    <a:lnTo>
                      <a:pt x="645" y="933"/>
                    </a:lnTo>
                    <a:lnTo>
                      <a:pt x="637" y="933"/>
                    </a:lnTo>
                    <a:lnTo>
                      <a:pt x="630" y="933"/>
                    </a:lnTo>
                    <a:lnTo>
                      <a:pt x="622" y="926"/>
                    </a:lnTo>
                    <a:lnTo>
                      <a:pt x="615" y="926"/>
                    </a:lnTo>
                    <a:lnTo>
                      <a:pt x="615" y="933"/>
                    </a:lnTo>
                    <a:lnTo>
                      <a:pt x="608" y="933"/>
                    </a:lnTo>
                    <a:lnTo>
                      <a:pt x="600" y="933"/>
                    </a:lnTo>
                    <a:lnTo>
                      <a:pt x="585" y="933"/>
                    </a:lnTo>
                    <a:lnTo>
                      <a:pt x="578" y="933"/>
                    </a:lnTo>
                    <a:lnTo>
                      <a:pt x="571" y="941"/>
                    </a:lnTo>
                    <a:lnTo>
                      <a:pt x="578" y="948"/>
                    </a:lnTo>
                    <a:lnTo>
                      <a:pt x="585" y="948"/>
                    </a:lnTo>
                    <a:lnTo>
                      <a:pt x="593" y="956"/>
                    </a:lnTo>
                    <a:lnTo>
                      <a:pt x="585" y="956"/>
                    </a:lnTo>
                    <a:lnTo>
                      <a:pt x="578" y="956"/>
                    </a:lnTo>
                    <a:lnTo>
                      <a:pt x="571" y="956"/>
                    </a:lnTo>
                    <a:lnTo>
                      <a:pt x="571" y="963"/>
                    </a:lnTo>
                    <a:lnTo>
                      <a:pt x="563" y="956"/>
                    </a:lnTo>
                    <a:lnTo>
                      <a:pt x="556" y="956"/>
                    </a:lnTo>
                    <a:lnTo>
                      <a:pt x="548" y="956"/>
                    </a:lnTo>
                    <a:lnTo>
                      <a:pt x="556" y="963"/>
                    </a:lnTo>
                    <a:lnTo>
                      <a:pt x="556" y="970"/>
                    </a:lnTo>
                    <a:lnTo>
                      <a:pt x="556" y="985"/>
                    </a:lnTo>
                    <a:lnTo>
                      <a:pt x="556" y="993"/>
                    </a:lnTo>
                    <a:lnTo>
                      <a:pt x="548" y="1000"/>
                    </a:lnTo>
                    <a:lnTo>
                      <a:pt x="541" y="1007"/>
                    </a:lnTo>
                    <a:lnTo>
                      <a:pt x="534" y="1015"/>
                    </a:lnTo>
                    <a:lnTo>
                      <a:pt x="526" y="1015"/>
                    </a:lnTo>
                    <a:lnTo>
                      <a:pt x="526" y="1022"/>
                    </a:lnTo>
                    <a:lnTo>
                      <a:pt x="526" y="1015"/>
                    </a:lnTo>
                    <a:lnTo>
                      <a:pt x="519" y="1022"/>
                    </a:lnTo>
                    <a:lnTo>
                      <a:pt x="526" y="1030"/>
                    </a:lnTo>
                    <a:lnTo>
                      <a:pt x="519" y="1037"/>
                    </a:lnTo>
                    <a:lnTo>
                      <a:pt x="504" y="1052"/>
                    </a:lnTo>
                    <a:lnTo>
                      <a:pt x="497" y="1059"/>
                    </a:lnTo>
                    <a:lnTo>
                      <a:pt x="489" y="1059"/>
                    </a:lnTo>
                    <a:lnTo>
                      <a:pt x="482" y="1059"/>
                    </a:lnTo>
                    <a:lnTo>
                      <a:pt x="474" y="1059"/>
                    </a:lnTo>
                    <a:lnTo>
                      <a:pt x="474" y="1067"/>
                    </a:lnTo>
                    <a:lnTo>
                      <a:pt x="467" y="1067"/>
                    </a:lnTo>
                    <a:lnTo>
                      <a:pt x="467" y="1074"/>
                    </a:lnTo>
                    <a:lnTo>
                      <a:pt x="474" y="1074"/>
                    </a:lnTo>
                    <a:lnTo>
                      <a:pt x="467" y="1074"/>
                    </a:lnTo>
                    <a:lnTo>
                      <a:pt x="467" y="1081"/>
                    </a:lnTo>
                    <a:lnTo>
                      <a:pt x="474" y="1081"/>
                    </a:lnTo>
                    <a:lnTo>
                      <a:pt x="482" y="1081"/>
                    </a:lnTo>
                    <a:lnTo>
                      <a:pt x="489" y="1081"/>
                    </a:lnTo>
                    <a:lnTo>
                      <a:pt x="489" y="1074"/>
                    </a:lnTo>
                    <a:lnTo>
                      <a:pt x="497" y="1074"/>
                    </a:lnTo>
                    <a:lnTo>
                      <a:pt x="504" y="1074"/>
                    </a:lnTo>
                    <a:lnTo>
                      <a:pt x="511" y="1074"/>
                    </a:lnTo>
                    <a:lnTo>
                      <a:pt x="519" y="1074"/>
                    </a:lnTo>
                    <a:lnTo>
                      <a:pt x="526" y="1081"/>
                    </a:lnTo>
                    <a:lnTo>
                      <a:pt x="526" y="1089"/>
                    </a:lnTo>
                    <a:lnTo>
                      <a:pt x="534" y="1089"/>
                    </a:lnTo>
                    <a:lnTo>
                      <a:pt x="541" y="1096"/>
                    </a:lnTo>
                    <a:lnTo>
                      <a:pt x="548" y="1089"/>
                    </a:lnTo>
                    <a:lnTo>
                      <a:pt x="548" y="1081"/>
                    </a:lnTo>
                    <a:lnTo>
                      <a:pt x="548" y="1074"/>
                    </a:lnTo>
                    <a:lnTo>
                      <a:pt x="541" y="1074"/>
                    </a:lnTo>
                    <a:lnTo>
                      <a:pt x="541" y="1067"/>
                    </a:lnTo>
                    <a:lnTo>
                      <a:pt x="541" y="1059"/>
                    </a:lnTo>
                    <a:lnTo>
                      <a:pt x="534" y="1059"/>
                    </a:lnTo>
                    <a:lnTo>
                      <a:pt x="548" y="1059"/>
                    </a:lnTo>
                    <a:lnTo>
                      <a:pt x="541" y="1059"/>
                    </a:lnTo>
                    <a:lnTo>
                      <a:pt x="541" y="1067"/>
                    </a:lnTo>
                    <a:lnTo>
                      <a:pt x="548" y="1067"/>
                    </a:lnTo>
                    <a:lnTo>
                      <a:pt x="556" y="1067"/>
                    </a:lnTo>
                    <a:lnTo>
                      <a:pt x="563" y="1059"/>
                    </a:lnTo>
                    <a:lnTo>
                      <a:pt x="571" y="1059"/>
                    </a:lnTo>
                    <a:lnTo>
                      <a:pt x="578" y="1052"/>
                    </a:lnTo>
                    <a:lnTo>
                      <a:pt x="571" y="1052"/>
                    </a:lnTo>
                    <a:lnTo>
                      <a:pt x="571" y="1044"/>
                    </a:lnTo>
                    <a:lnTo>
                      <a:pt x="585" y="1044"/>
                    </a:lnTo>
                    <a:lnTo>
                      <a:pt x="593" y="1044"/>
                    </a:lnTo>
                    <a:lnTo>
                      <a:pt x="600" y="1044"/>
                    </a:lnTo>
                    <a:lnTo>
                      <a:pt x="608" y="1044"/>
                    </a:lnTo>
                    <a:lnTo>
                      <a:pt x="615" y="1044"/>
                    </a:lnTo>
                    <a:lnTo>
                      <a:pt x="622" y="1044"/>
                    </a:lnTo>
                    <a:lnTo>
                      <a:pt x="630" y="1044"/>
                    </a:lnTo>
                    <a:lnTo>
                      <a:pt x="622" y="1037"/>
                    </a:lnTo>
                    <a:lnTo>
                      <a:pt x="622" y="1030"/>
                    </a:lnTo>
                    <a:lnTo>
                      <a:pt x="630" y="1030"/>
                    </a:lnTo>
                    <a:lnTo>
                      <a:pt x="630" y="1037"/>
                    </a:lnTo>
                    <a:lnTo>
                      <a:pt x="637" y="1037"/>
                    </a:lnTo>
                    <a:lnTo>
                      <a:pt x="645" y="1044"/>
                    </a:lnTo>
                    <a:lnTo>
                      <a:pt x="659" y="1044"/>
                    </a:lnTo>
                    <a:lnTo>
                      <a:pt x="667" y="1044"/>
                    </a:lnTo>
                    <a:lnTo>
                      <a:pt x="667" y="1052"/>
                    </a:lnTo>
                    <a:lnTo>
                      <a:pt x="674" y="1052"/>
                    </a:lnTo>
                    <a:lnTo>
                      <a:pt x="674" y="1059"/>
                    </a:lnTo>
                    <a:lnTo>
                      <a:pt x="682" y="1059"/>
                    </a:lnTo>
                    <a:lnTo>
                      <a:pt x="689" y="1052"/>
                    </a:lnTo>
                    <a:lnTo>
                      <a:pt x="682" y="1052"/>
                    </a:lnTo>
                    <a:lnTo>
                      <a:pt x="682" y="1044"/>
                    </a:lnTo>
                    <a:lnTo>
                      <a:pt x="689" y="1052"/>
                    </a:lnTo>
                    <a:lnTo>
                      <a:pt x="689" y="1059"/>
                    </a:lnTo>
                    <a:lnTo>
                      <a:pt x="696" y="1059"/>
                    </a:lnTo>
                    <a:lnTo>
                      <a:pt x="704" y="1059"/>
                    </a:lnTo>
                    <a:lnTo>
                      <a:pt x="704" y="1052"/>
                    </a:lnTo>
                    <a:lnTo>
                      <a:pt x="704" y="1044"/>
                    </a:lnTo>
                    <a:lnTo>
                      <a:pt x="704" y="1037"/>
                    </a:lnTo>
                    <a:lnTo>
                      <a:pt x="696" y="1037"/>
                    </a:lnTo>
                    <a:lnTo>
                      <a:pt x="704" y="1037"/>
                    </a:lnTo>
                    <a:lnTo>
                      <a:pt x="711" y="1037"/>
                    </a:lnTo>
                    <a:lnTo>
                      <a:pt x="704" y="1030"/>
                    </a:lnTo>
                    <a:lnTo>
                      <a:pt x="704" y="1022"/>
                    </a:lnTo>
                    <a:lnTo>
                      <a:pt x="704" y="1015"/>
                    </a:lnTo>
                    <a:lnTo>
                      <a:pt x="704" y="1007"/>
                    </a:lnTo>
                    <a:lnTo>
                      <a:pt x="696" y="1007"/>
                    </a:lnTo>
                    <a:lnTo>
                      <a:pt x="696" y="1000"/>
                    </a:lnTo>
                    <a:lnTo>
                      <a:pt x="704" y="1007"/>
                    </a:lnTo>
                    <a:lnTo>
                      <a:pt x="711" y="1007"/>
                    </a:lnTo>
                    <a:lnTo>
                      <a:pt x="719" y="1007"/>
                    </a:lnTo>
                    <a:lnTo>
                      <a:pt x="726" y="1000"/>
                    </a:lnTo>
                    <a:lnTo>
                      <a:pt x="741" y="1000"/>
                    </a:lnTo>
                    <a:lnTo>
                      <a:pt x="763" y="993"/>
                    </a:lnTo>
                    <a:lnTo>
                      <a:pt x="785" y="1000"/>
                    </a:lnTo>
                    <a:lnTo>
                      <a:pt x="793" y="1007"/>
                    </a:lnTo>
                    <a:lnTo>
                      <a:pt x="808" y="1007"/>
                    </a:lnTo>
                    <a:lnTo>
                      <a:pt x="815" y="1015"/>
                    </a:lnTo>
                    <a:lnTo>
                      <a:pt x="822" y="1015"/>
                    </a:lnTo>
                    <a:lnTo>
                      <a:pt x="830" y="1022"/>
                    </a:lnTo>
                    <a:lnTo>
                      <a:pt x="822" y="1015"/>
                    </a:lnTo>
                    <a:lnTo>
                      <a:pt x="815" y="1015"/>
                    </a:lnTo>
                    <a:lnTo>
                      <a:pt x="815" y="1007"/>
                    </a:lnTo>
                    <a:lnTo>
                      <a:pt x="822" y="1000"/>
                    </a:lnTo>
                    <a:lnTo>
                      <a:pt x="830" y="1007"/>
                    </a:lnTo>
                    <a:lnTo>
                      <a:pt x="837" y="1007"/>
                    </a:lnTo>
                    <a:lnTo>
                      <a:pt x="845" y="1007"/>
                    </a:lnTo>
                    <a:lnTo>
                      <a:pt x="852" y="1007"/>
                    </a:lnTo>
                    <a:lnTo>
                      <a:pt x="859" y="1007"/>
                    </a:lnTo>
                    <a:lnTo>
                      <a:pt x="867" y="1007"/>
                    </a:lnTo>
                    <a:lnTo>
                      <a:pt x="874" y="1007"/>
                    </a:lnTo>
                    <a:lnTo>
                      <a:pt x="867" y="1000"/>
                    </a:lnTo>
                    <a:lnTo>
                      <a:pt x="852" y="1000"/>
                    </a:lnTo>
                    <a:lnTo>
                      <a:pt x="852" y="993"/>
                    </a:lnTo>
                    <a:lnTo>
                      <a:pt x="859" y="993"/>
                    </a:lnTo>
                    <a:lnTo>
                      <a:pt x="867" y="993"/>
                    </a:lnTo>
                    <a:lnTo>
                      <a:pt x="867" y="1000"/>
                    </a:lnTo>
                    <a:lnTo>
                      <a:pt x="867" y="993"/>
                    </a:lnTo>
                    <a:lnTo>
                      <a:pt x="874" y="993"/>
                    </a:lnTo>
                    <a:lnTo>
                      <a:pt x="882" y="993"/>
                    </a:lnTo>
                    <a:lnTo>
                      <a:pt x="889" y="993"/>
                    </a:lnTo>
                    <a:lnTo>
                      <a:pt x="896" y="993"/>
                    </a:lnTo>
                    <a:lnTo>
                      <a:pt x="911" y="993"/>
                    </a:lnTo>
                    <a:lnTo>
                      <a:pt x="919" y="993"/>
                    </a:lnTo>
                    <a:lnTo>
                      <a:pt x="911" y="993"/>
                    </a:lnTo>
                    <a:lnTo>
                      <a:pt x="911" y="985"/>
                    </a:lnTo>
                    <a:lnTo>
                      <a:pt x="919" y="985"/>
                    </a:lnTo>
                    <a:lnTo>
                      <a:pt x="926" y="985"/>
                    </a:lnTo>
                    <a:lnTo>
                      <a:pt x="926" y="978"/>
                    </a:lnTo>
                    <a:lnTo>
                      <a:pt x="919" y="970"/>
                    </a:lnTo>
                    <a:lnTo>
                      <a:pt x="911" y="970"/>
                    </a:lnTo>
                    <a:lnTo>
                      <a:pt x="926" y="970"/>
                    </a:lnTo>
                    <a:lnTo>
                      <a:pt x="926" y="978"/>
                    </a:lnTo>
                    <a:lnTo>
                      <a:pt x="933" y="978"/>
                    </a:lnTo>
                    <a:lnTo>
                      <a:pt x="941" y="978"/>
                    </a:lnTo>
                    <a:lnTo>
                      <a:pt x="941" y="985"/>
                    </a:lnTo>
                    <a:lnTo>
                      <a:pt x="948" y="985"/>
                    </a:lnTo>
                    <a:lnTo>
                      <a:pt x="948" y="978"/>
                    </a:lnTo>
                    <a:lnTo>
                      <a:pt x="941" y="978"/>
                    </a:lnTo>
                    <a:lnTo>
                      <a:pt x="948" y="978"/>
                    </a:lnTo>
                    <a:lnTo>
                      <a:pt x="956" y="985"/>
                    </a:lnTo>
                    <a:lnTo>
                      <a:pt x="956" y="978"/>
                    </a:lnTo>
                    <a:lnTo>
                      <a:pt x="963" y="978"/>
                    </a:lnTo>
                    <a:lnTo>
                      <a:pt x="963" y="985"/>
                    </a:lnTo>
                    <a:lnTo>
                      <a:pt x="970" y="985"/>
                    </a:lnTo>
                    <a:lnTo>
                      <a:pt x="970" y="978"/>
                    </a:lnTo>
                    <a:lnTo>
                      <a:pt x="978" y="978"/>
                    </a:lnTo>
                    <a:lnTo>
                      <a:pt x="985" y="978"/>
                    </a:lnTo>
                    <a:lnTo>
                      <a:pt x="993" y="978"/>
                    </a:lnTo>
                    <a:lnTo>
                      <a:pt x="985" y="978"/>
                    </a:lnTo>
                    <a:lnTo>
                      <a:pt x="978" y="985"/>
                    </a:lnTo>
                    <a:lnTo>
                      <a:pt x="985" y="985"/>
                    </a:lnTo>
                    <a:lnTo>
                      <a:pt x="993" y="993"/>
                    </a:lnTo>
                    <a:lnTo>
                      <a:pt x="1000" y="993"/>
                    </a:lnTo>
                    <a:lnTo>
                      <a:pt x="1000" y="985"/>
                    </a:lnTo>
                    <a:lnTo>
                      <a:pt x="993" y="985"/>
                    </a:lnTo>
                    <a:lnTo>
                      <a:pt x="1000" y="985"/>
                    </a:lnTo>
                    <a:lnTo>
                      <a:pt x="1007" y="985"/>
                    </a:lnTo>
                    <a:lnTo>
                      <a:pt x="1015" y="978"/>
                    </a:lnTo>
                    <a:lnTo>
                      <a:pt x="1022" y="978"/>
                    </a:lnTo>
                    <a:lnTo>
                      <a:pt x="1037" y="978"/>
                    </a:lnTo>
                    <a:lnTo>
                      <a:pt x="1052" y="978"/>
                    </a:lnTo>
                    <a:lnTo>
                      <a:pt x="1067" y="978"/>
                    </a:lnTo>
                    <a:lnTo>
                      <a:pt x="1082" y="978"/>
                    </a:lnTo>
                    <a:lnTo>
                      <a:pt x="1096" y="978"/>
                    </a:lnTo>
                    <a:lnTo>
                      <a:pt x="1111" y="985"/>
                    </a:lnTo>
                    <a:lnTo>
                      <a:pt x="1119" y="985"/>
                    </a:lnTo>
                    <a:lnTo>
                      <a:pt x="1119" y="978"/>
                    </a:lnTo>
                    <a:lnTo>
                      <a:pt x="1126" y="970"/>
                    </a:lnTo>
                    <a:lnTo>
                      <a:pt x="1133" y="970"/>
                    </a:lnTo>
                    <a:lnTo>
                      <a:pt x="1141" y="970"/>
                    </a:lnTo>
                    <a:lnTo>
                      <a:pt x="1148" y="963"/>
                    </a:lnTo>
                    <a:lnTo>
                      <a:pt x="1156" y="963"/>
                    </a:lnTo>
                    <a:lnTo>
                      <a:pt x="1156" y="956"/>
                    </a:lnTo>
                    <a:lnTo>
                      <a:pt x="1163" y="956"/>
                    </a:lnTo>
                    <a:lnTo>
                      <a:pt x="1170" y="956"/>
                    </a:lnTo>
                    <a:lnTo>
                      <a:pt x="1178" y="956"/>
                    </a:lnTo>
                    <a:lnTo>
                      <a:pt x="1178" y="948"/>
                    </a:lnTo>
                    <a:lnTo>
                      <a:pt x="1178" y="941"/>
                    </a:lnTo>
                    <a:lnTo>
                      <a:pt x="1185" y="941"/>
                    </a:lnTo>
                    <a:lnTo>
                      <a:pt x="1193" y="941"/>
                    </a:lnTo>
                    <a:lnTo>
                      <a:pt x="1200" y="933"/>
                    </a:lnTo>
                    <a:lnTo>
                      <a:pt x="1207" y="926"/>
                    </a:lnTo>
                    <a:lnTo>
                      <a:pt x="1207" y="919"/>
                    </a:lnTo>
                    <a:lnTo>
                      <a:pt x="1200" y="919"/>
                    </a:lnTo>
                    <a:lnTo>
                      <a:pt x="1200" y="911"/>
                    </a:lnTo>
                    <a:lnTo>
                      <a:pt x="1193" y="911"/>
                    </a:lnTo>
                    <a:lnTo>
                      <a:pt x="1200" y="904"/>
                    </a:lnTo>
                    <a:lnTo>
                      <a:pt x="1200" y="911"/>
                    </a:lnTo>
                    <a:lnTo>
                      <a:pt x="1207" y="904"/>
                    </a:lnTo>
                    <a:lnTo>
                      <a:pt x="1200" y="896"/>
                    </a:lnTo>
                    <a:lnTo>
                      <a:pt x="1193" y="896"/>
                    </a:lnTo>
                    <a:lnTo>
                      <a:pt x="1185" y="896"/>
                    </a:lnTo>
                    <a:lnTo>
                      <a:pt x="1170" y="896"/>
                    </a:lnTo>
                    <a:lnTo>
                      <a:pt x="1163" y="896"/>
                    </a:lnTo>
                    <a:lnTo>
                      <a:pt x="1156" y="896"/>
                    </a:lnTo>
                    <a:lnTo>
                      <a:pt x="1148" y="904"/>
                    </a:lnTo>
                    <a:lnTo>
                      <a:pt x="1133" y="904"/>
                    </a:lnTo>
                    <a:lnTo>
                      <a:pt x="1119" y="904"/>
                    </a:lnTo>
                    <a:lnTo>
                      <a:pt x="1111" y="904"/>
                    </a:lnTo>
                    <a:lnTo>
                      <a:pt x="1104" y="904"/>
                    </a:lnTo>
                    <a:lnTo>
                      <a:pt x="1104" y="896"/>
                    </a:lnTo>
                    <a:lnTo>
                      <a:pt x="1111" y="896"/>
                    </a:lnTo>
                    <a:lnTo>
                      <a:pt x="1111" y="889"/>
                    </a:lnTo>
                    <a:lnTo>
                      <a:pt x="1104" y="889"/>
                    </a:lnTo>
                    <a:lnTo>
                      <a:pt x="1096" y="889"/>
                    </a:lnTo>
                    <a:lnTo>
                      <a:pt x="1082" y="896"/>
                    </a:lnTo>
                    <a:lnTo>
                      <a:pt x="1074" y="896"/>
                    </a:lnTo>
                    <a:lnTo>
                      <a:pt x="1067" y="896"/>
                    </a:lnTo>
                    <a:lnTo>
                      <a:pt x="1059" y="896"/>
                    </a:lnTo>
                    <a:lnTo>
                      <a:pt x="1052" y="896"/>
                    </a:lnTo>
                    <a:lnTo>
                      <a:pt x="1045" y="889"/>
                    </a:lnTo>
                    <a:lnTo>
                      <a:pt x="1037" y="896"/>
                    </a:lnTo>
                    <a:lnTo>
                      <a:pt x="1030" y="896"/>
                    </a:lnTo>
                    <a:lnTo>
                      <a:pt x="1022" y="896"/>
                    </a:lnTo>
                    <a:lnTo>
                      <a:pt x="1015" y="889"/>
                    </a:lnTo>
                    <a:lnTo>
                      <a:pt x="1022" y="889"/>
                    </a:lnTo>
                    <a:lnTo>
                      <a:pt x="1030" y="889"/>
                    </a:lnTo>
                    <a:lnTo>
                      <a:pt x="1037" y="889"/>
                    </a:lnTo>
                    <a:lnTo>
                      <a:pt x="1045" y="889"/>
                    </a:lnTo>
                    <a:lnTo>
                      <a:pt x="1052" y="889"/>
                    </a:lnTo>
                    <a:lnTo>
                      <a:pt x="1059" y="889"/>
                    </a:lnTo>
                    <a:lnTo>
                      <a:pt x="1067" y="896"/>
                    </a:lnTo>
                    <a:lnTo>
                      <a:pt x="1074" y="896"/>
                    </a:lnTo>
                    <a:lnTo>
                      <a:pt x="1074" y="889"/>
                    </a:lnTo>
                    <a:lnTo>
                      <a:pt x="1082" y="889"/>
                    </a:lnTo>
                    <a:lnTo>
                      <a:pt x="1089" y="889"/>
                    </a:lnTo>
                    <a:lnTo>
                      <a:pt x="1096" y="889"/>
                    </a:lnTo>
                    <a:lnTo>
                      <a:pt x="1104" y="882"/>
                    </a:lnTo>
                    <a:lnTo>
                      <a:pt x="1111" y="882"/>
                    </a:lnTo>
                    <a:lnTo>
                      <a:pt x="1119" y="882"/>
                    </a:lnTo>
                    <a:lnTo>
                      <a:pt x="1111" y="874"/>
                    </a:lnTo>
                    <a:lnTo>
                      <a:pt x="1104" y="874"/>
                    </a:lnTo>
                    <a:lnTo>
                      <a:pt x="1104" y="867"/>
                    </a:lnTo>
                    <a:lnTo>
                      <a:pt x="1111" y="867"/>
                    </a:lnTo>
                    <a:lnTo>
                      <a:pt x="1126" y="867"/>
                    </a:lnTo>
                    <a:lnTo>
                      <a:pt x="1119" y="859"/>
                    </a:lnTo>
                    <a:lnTo>
                      <a:pt x="1111" y="859"/>
                    </a:lnTo>
                    <a:lnTo>
                      <a:pt x="1104" y="859"/>
                    </a:lnTo>
                    <a:lnTo>
                      <a:pt x="1104" y="867"/>
                    </a:lnTo>
                    <a:lnTo>
                      <a:pt x="1096" y="859"/>
                    </a:lnTo>
                    <a:lnTo>
                      <a:pt x="1089" y="859"/>
                    </a:lnTo>
                    <a:lnTo>
                      <a:pt x="1096" y="859"/>
                    </a:lnTo>
                    <a:lnTo>
                      <a:pt x="1104" y="852"/>
                    </a:lnTo>
                    <a:lnTo>
                      <a:pt x="1096" y="852"/>
                    </a:lnTo>
                    <a:lnTo>
                      <a:pt x="1104" y="852"/>
                    </a:lnTo>
                    <a:lnTo>
                      <a:pt x="1111" y="852"/>
                    </a:lnTo>
                    <a:lnTo>
                      <a:pt x="1119" y="852"/>
                    </a:lnTo>
                    <a:lnTo>
                      <a:pt x="1111" y="844"/>
                    </a:lnTo>
                    <a:lnTo>
                      <a:pt x="1119" y="844"/>
                    </a:lnTo>
                    <a:lnTo>
                      <a:pt x="1126" y="852"/>
                    </a:lnTo>
                    <a:lnTo>
                      <a:pt x="1133" y="852"/>
                    </a:lnTo>
                    <a:lnTo>
                      <a:pt x="1141" y="844"/>
                    </a:lnTo>
                    <a:lnTo>
                      <a:pt x="1148" y="844"/>
                    </a:lnTo>
                    <a:lnTo>
                      <a:pt x="1148" y="837"/>
                    </a:lnTo>
                    <a:lnTo>
                      <a:pt x="1141" y="837"/>
                    </a:lnTo>
                    <a:lnTo>
                      <a:pt x="1133" y="837"/>
                    </a:lnTo>
                    <a:lnTo>
                      <a:pt x="1133" y="830"/>
                    </a:lnTo>
                    <a:lnTo>
                      <a:pt x="1126" y="830"/>
                    </a:lnTo>
                    <a:lnTo>
                      <a:pt x="1119" y="830"/>
                    </a:lnTo>
                    <a:lnTo>
                      <a:pt x="1126" y="830"/>
                    </a:lnTo>
                    <a:lnTo>
                      <a:pt x="1133" y="830"/>
                    </a:lnTo>
                    <a:lnTo>
                      <a:pt x="1141" y="822"/>
                    </a:lnTo>
                    <a:lnTo>
                      <a:pt x="1141" y="830"/>
                    </a:lnTo>
                    <a:lnTo>
                      <a:pt x="1148" y="822"/>
                    </a:lnTo>
                    <a:lnTo>
                      <a:pt x="1148" y="815"/>
                    </a:lnTo>
                    <a:lnTo>
                      <a:pt x="1156" y="807"/>
                    </a:lnTo>
                    <a:lnTo>
                      <a:pt x="1163" y="815"/>
                    </a:lnTo>
                    <a:lnTo>
                      <a:pt x="1156" y="800"/>
                    </a:lnTo>
                    <a:lnTo>
                      <a:pt x="1156" y="793"/>
                    </a:lnTo>
                    <a:lnTo>
                      <a:pt x="1148" y="793"/>
                    </a:lnTo>
                    <a:lnTo>
                      <a:pt x="1148" y="785"/>
                    </a:lnTo>
                    <a:lnTo>
                      <a:pt x="1148" y="778"/>
                    </a:lnTo>
                    <a:lnTo>
                      <a:pt x="1148" y="770"/>
                    </a:lnTo>
                    <a:lnTo>
                      <a:pt x="1148" y="763"/>
                    </a:lnTo>
                    <a:lnTo>
                      <a:pt x="1133" y="741"/>
                    </a:lnTo>
                    <a:lnTo>
                      <a:pt x="1126" y="733"/>
                    </a:lnTo>
                    <a:lnTo>
                      <a:pt x="1119" y="726"/>
                    </a:lnTo>
                    <a:lnTo>
                      <a:pt x="1104" y="726"/>
                    </a:lnTo>
                    <a:lnTo>
                      <a:pt x="1089" y="719"/>
                    </a:lnTo>
                    <a:lnTo>
                      <a:pt x="1074" y="711"/>
                    </a:lnTo>
                    <a:lnTo>
                      <a:pt x="1059" y="704"/>
                    </a:lnTo>
                    <a:lnTo>
                      <a:pt x="1045" y="704"/>
                    </a:lnTo>
                    <a:lnTo>
                      <a:pt x="1037" y="704"/>
                    </a:lnTo>
                    <a:lnTo>
                      <a:pt x="1015" y="704"/>
                    </a:lnTo>
                    <a:lnTo>
                      <a:pt x="1000" y="704"/>
                    </a:lnTo>
                    <a:lnTo>
                      <a:pt x="985" y="704"/>
                    </a:lnTo>
                    <a:lnTo>
                      <a:pt x="978" y="711"/>
                    </a:lnTo>
                    <a:lnTo>
                      <a:pt x="970" y="719"/>
                    </a:lnTo>
                    <a:lnTo>
                      <a:pt x="963" y="726"/>
                    </a:lnTo>
                    <a:lnTo>
                      <a:pt x="956" y="719"/>
                    </a:lnTo>
                    <a:lnTo>
                      <a:pt x="941" y="719"/>
                    </a:lnTo>
                    <a:lnTo>
                      <a:pt x="933" y="719"/>
                    </a:lnTo>
                    <a:lnTo>
                      <a:pt x="926" y="719"/>
                    </a:lnTo>
                    <a:lnTo>
                      <a:pt x="933" y="711"/>
                    </a:lnTo>
                    <a:lnTo>
                      <a:pt x="941" y="704"/>
                    </a:lnTo>
                    <a:lnTo>
                      <a:pt x="941" y="696"/>
                    </a:lnTo>
                    <a:lnTo>
                      <a:pt x="956" y="689"/>
                    </a:lnTo>
                    <a:lnTo>
                      <a:pt x="948" y="674"/>
                    </a:lnTo>
                    <a:lnTo>
                      <a:pt x="933" y="667"/>
                    </a:lnTo>
                    <a:lnTo>
                      <a:pt x="919" y="652"/>
                    </a:lnTo>
                    <a:lnTo>
                      <a:pt x="911" y="652"/>
                    </a:lnTo>
                    <a:lnTo>
                      <a:pt x="896" y="645"/>
                    </a:lnTo>
                    <a:lnTo>
                      <a:pt x="889" y="637"/>
                    </a:lnTo>
                    <a:lnTo>
                      <a:pt x="874" y="637"/>
                    </a:lnTo>
                    <a:lnTo>
                      <a:pt x="867" y="630"/>
                    </a:lnTo>
                    <a:lnTo>
                      <a:pt x="852" y="630"/>
                    </a:lnTo>
                    <a:lnTo>
                      <a:pt x="837" y="622"/>
                    </a:lnTo>
                    <a:lnTo>
                      <a:pt x="830" y="622"/>
                    </a:lnTo>
                    <a:lnTo>
                      <a:pt x="822" y="622"/>
                    </a:lnTo>
                    <a:lnTo>
                      <a:pt x="808" y="622"/>
                    </a:lnTo>
                    <a:lnTo>
                      <a:pt x="793" y="622"/>
                    </a:lnTo>
                    <a:lnTo>
                      <a:pt x="800" y="615"/>
                    </a:lnTo>
                    <a:lnTo>
                      <a:pt x="808" y="615"/>
                    </a:lnTo>
                    <a:lnTo>
                      <a:pt x="815" y="615"/>
                    </a:lnTo>
                    <a:lnTo>
                      <a:pt x="830" y="615"/>
                    </a:lnTo>
                    <a:lnTo>
                      <a:pt x="845" y="615"/>
                    </a:lnTo>
                    <a:lnTo>
                      <a:pt x="845" y="622"/>
                    </a:lnTo>
                    <a:lnTo>
                      <a:pt x="852" y="622"/>
                    </a:lnTo>
                    <a:lnTo>
                      <a:pt x="859" y="622"/>
                    </a:lnTo>
                    <a:lnTo>
                      <a:pt x="867" y="630"/>
                    </a:lnTo>
                    <a:lnTo>
                      <a:pt x="874" y="630"/>
                    </a:lnTo>
                    <a:lnTo>
                      <a:pt x="882" y="630"/>
                    </a:lnTo>
                    <a:lnTo>
                      <a:pt x="889" y="630"/>
                    </a:lnTo>
                    <a:lnTo>
                      <a:pt x="896" y="637"/>
                    </a:lnTo>
                    <a:lnTo>
                      <a:pt x="896" y="630"/>
                    </a:lnTo>
                    <a:lnTo>
                      <a:pt x="889" y="622"/>
                    </a:lnTo>
                    <a:lnTo>
                      <a:pt x="882" y="615"/>
                    </a:lnTo>
                    <a:lnTo>
                      <a:pt x="874" y="615"/>
                    </a:lnTo>
                    <a:lnTo>
                      <a:pt x="867" y="608"/>
                    </a:lnTo>
                    <a:lnTo>
                      <a:pt x="852" y="600"/>
                    </a:lnTo>
                    <a:lnTo>
                      <a:pt x="845" y="593"/>
                    </a:lnTo>
                    <a:lnTo>
                      <a:pt x="830" y="585"/>
                    </a:lnTo>
                    <a:lnTo>
                      <a:pt x="830" y="578"/>
                    </a:lnTo>
                    <a:lnTo>
                      <a:pt x="830" y="570"/>
                    </a:lnTo>
                    <a:lnTo>
                      <a:pt x="822" y="563"/>
                    </a:lnTo>
                    <a:lnTo>
                      <a:pt x="815" y="563"/>
                    </a:lnTo>
                    <a:lnTo>
                      <a:pt x="808" y="556"/>
                    </a:lnTo>
                    <a:lnTo>
                      <a:pt x="800" y="556"/>
                    </a:lnTo>
                    <a:lnTo>
                      <a:pt x="793" y="548"/>
                    </a:lnTo>
                    <a:lnTo>
                      <a:pt x="778" y="541"/>
                    </a:lnTo>
                    <a:lnTo>
                      <a:pt x="771" y="533"/>
                    </a:lnTo>
                    <a:lnTo>
                      <a:pt x="763" y="526"/>
                    </a:lnTo>
                    <a:lnTo>
                      <a:pt x="756" y="526"/>
                    </a:lnTo>
                    <a:lnTo>
                      <a:pt x="748" y="519"/>
                    </a:lnTo>
                    <a:lnTo>
                      <a:pt x="734" y="519"/>
                    </a:lnTo>
                    <a:lnTo>
                      <a:pt x="726" y="519"/>
                    </a:lnTo>
                    <a:lnTo>
                      <a:pt x="711" y="511"/>
                    </a:lnTo>
                    <a:lnTo>
                      <a:pt x="704" y="511"/>
                    </a:lnTo>
                    <a:lnTo>
                      <a:pt x="696" y="511"/>
                    </a:lnTo>
                    <a:lnTo>
                      <a:pt x="689" y="504"/>
                    </a:lnTo>
                    <a:lnTo>
                      <a:pt x="689" y="511"/>
                    </a:lnTo>
                    <a:lnTo>
                      <a:pt x="689" y="519"/>
                    </a:lnTo>
                    <a:lnTo>
                      <a:pt x="682" y="511"/>
                    </a:lnTo>
                    <a:lnTo>
                      <a:pt x="674" y="496"/>
                    </a:lnTo>
                    <a:lnTo>
                      <a:pt x="667" y="489"/>
                    </a:lnTo>
                    <a:lnTo>
                      <a:pt x="659" y="489"/>
                    </a:lnTo>
                    <a:lnTo>
                      <a:pt x="652" y="482"/>
                    </a:lnTo>
                    <a:lnTo>
                      <a:pt x="645" y="467"/>
                    </a:lnTo>
                    <a:lnTo>
                      <a:pt x="630" y="459"/>
                    </a:lnTo>
                    <a:lnTo>
                      <a:pt x="615" y="445"/>
                    </a:lnTo>
                    <a:lnTo>
                      <a:pt x="600" y="430"/>
                    </a:lnTo>
                    <a:lnTo>
                      <a:pt x="600" y="422"/>
                    </a:lnTo>
                    <a:lnTo>
                      <a:pt x="593" y="415"/>
                    </a:lnTo>
                    <a:lnTo>
                      <a:pt x="585" y="408"/>
                    </a:lnTo>
                    <a:lnTo>
                      <a:pt x="585" y="400"/>
                    </a:lnTo>
                    <a:lnTo>
                      <a:pt x="578" y="393"/>
                    </a:lnTo>
                    <a:lnTo>
                      <a:pt x="578" y="385"/>
                    </a:lnTo>
                    <a:lnTo>
                      <a:pt x="571" y="385"/>
                    </a:lnTo>
                    <a:lnTo>
                      <a:pt x="563" y="385"/>
                    </a:lnTo>
                    <a:lnTo>
                      <a:pt x="548" y="378"/>
                    </a:lnTo>
                    <a:lnTo>
                      <a:pt x="541" y="378"/>
                    </a:lnTo>
                    <a:lnTo>
                      <a:pt x="534" y="371"/>
                    </a:lnTo>
                    <a:lnTo>
                      <a:pt x="526" y="363"/>
                    </a:lnTo>
                    <a:lnTo>
                      <a:pt x="519" y="363"/>
                    </a:lnTo>
                    <a:lnTo>
                      <a:pt x="519" y="356"/>
                    </a:lnTo>
                    <a:lnTo>
                      <a:pt x="511" y="356"/>
                    </a:lnTo>
                    <a:lnTo>
                      <a:pt x="504" y="348"/>
                    </a:lnTo>
                    <a:lnTo>
                      <a:pt x="497" y="348"/>
                    </a:lnTo>
                    <a:lnTo>
                      <a:pt x="489" y="341"/>
                    </a:lnTo>
                    <a:lnTo>
                      <a:pt x="482" y="341"/>
                    </a:lnTo>
                    <a:lnTo>
                      <a:pt x="474" y="341"/>
                    </a:lnTo>
                    <a:lnTo>
                      <a:pt x="467" y="341"/>
                    </a:lnTo>
                    <a:lnTo>
                      <a:pt x="460" y="333"/>
                    </a:lnTo>
                    <a:lnTo>
                      <a:pt x="452" y="333"/>
                    </a:lnTo>
                    <a:lnTo>
                      <a:pt x="445" y="333"/>
                    </a:lnTo>
                    <a:lnTo>
                      <a:pt x="437" y="326"/>
                    </a:lnTo>
                    <a:lnTo>
                      <a:pt x="430" y="326"/>
                    </a:lnTo>
                    <a:lnTo>
                      <a:pt x="423" y="326"/>
                    </a:lnTo>
                    <a:lnTo>
                      <a:pt x="415" y="333"/>
                    </a:lnTo>
                    <a:lnTo>
                      <a:pt x="408" y="341"/>
                    </a:lnTo>
                    <a:lnTo>
                      <a:pt x="400" y="341"/>
                    </a:lnTo>
                    <a:lnTo>
                      <a:pt x="385" y="341"/>
                    </a:lnTo>
                    <a:lnTo>
                      <a:pt x="363" y="341"/>
                    </a:lnTo>
                    <a:lnTo>
                      <a:pt x="348" y="333"/>
                    </a:lnTo>
                    <a:lnTo>
                      <a:pt x="341" y="333"/>
                    </a:lnTo>
                    <a:lnTo>
                      <a:pt x="326" y="333"/>
                    </a:lnTo>
                    <a:lnTo>
                      <a:pt x="319" y="326"/>
                    </a:lnTo>
                    <a:lnTo>
                      <a:pt x="326" y="326"/>
                    </a:lnTo>
                    <a:lnTo>
                      <a:pt x="334" y="333"/>
                    </a:lnTo>
                    <a:lnTo>
                      <a:pt x="341" y="333"/>
                    </a:lnTo>
                    <a:lnTo>
                      <a:pt x="348" y="333"/>
                    </a:lnTo>
                    <a:lnTo>
                      <a:pt x="371" y="333"/>
                    </a:lnTo>
                    <a:lnTo>
                      <a:pt x="378" y="333"/>
                    </a:lnTo>
                    <a:lnTo>
                      <a:pt x="385" y="326"/>
                    </a:lnTo>
                    <a:lnTo>
                      <a:pt x="385" y="319"/>
                    </a:lnTo>
                    <a:lnTo>
                      <a:pt x="393" y="319"/>
                    </a:lnTo>
                    <a:lnTo>
                      <a:pt x="393" y="311"/>
                    </a:lnTo>
                    <a:lnTo>
                      <a:pt x="400" y="311"/>
                    </a:lnTo>
                    <a:lnTo>
                      <a:pt x="408" y="311"/>
                    </a:lnTo>
                    <a:lnTo>
                      <a:pt x="415" y="311"/>
                    </a:lnTo>
                    <a:lnTo>
                      <a:pt x="423" y="311"/>
                    </a:lnTo>
                    <a:lnTo>
                      <a:pt x="423" y="304"/>
                    </a:lnTo>
                    <a:lnTo>
                      <a:pt x="430" y="304"/>
                    </a:lnTo>
                    <a:lnTo>
                      <a:pt x="430" y="296"/>
                    </a:lnTo>
                    <a:lnTo>
                      <a:pt x="415" y="296"/>
                    </a:lnTo>
                    <a:lnTo>
                      <a:pt x="408" y="289"/>
                    </a:lnTo>
                    <a:lnTo>
                      <a:pt x="393" y="289"/>
                    </a:lnTo>
                    <a:lnTo>
                      <a:pt x="400" y="289"/>
                    </a:lnTo>
                    <a:lnTo>
                      <a:pt x="400" y="282"/>
                    </a:lnTo>
                    <a:lnTo>
                      <a:pt x="393" y="282"/>
                    </a:lnTo>
                    <a:lnTo>
                      <a:pt x="385" y="282"/>
                    </a:lnTo>
                    <a:lnTo>
                      <a:pt x="378" y="282"/>
                    </a:lnTo>
                    <a:lnTo>
                      <a:pt x="348" y="289"/>
                    </a:lnTo>
                    <a:lnTo>
                      <a:pt x="363" y="282"/>
                    </a:lnTo>
                    <a:lnTo>
                      <a:pt x="371" y="282"/>
                    </a:lnTo>
                    <a:lnTo>
                      <a:pt x="378" y="274"/>
                    </a:lnTo>
                    <a:lnTo>
                      <a:pt x="393" y="274"/>
                    </a:lnTo>
                    <a:lnTo>
                      <a:pt x="400" y="282"/>
                    </a:lnTo>
                    <a:lnTo>
                      <a:pt x="400" y="274"/>
                    </a:lnTo>
                    <a:lnTo>
                      <a:pt x="408" y="274"/>
                    </a:lnTo>
                    <a:lnTo>
                      <a:pt x="408" y="267"/>
                    </a:lnTo>
                    <a:lnTo>
                      <a:pt x="415" y="267"/>
                    </a:lnTo>
                    <a:lnTo>
                      <a:pt x="415" y="259"/>
                    </a:lnTo>
                    <a:lnTo>
                      <a:pt x="415" y="252"/>
                    </a:lnTo>
                    <a:lnTo>
                      <a:pt x="408" y="245"/>
                    </a:lnTo>
                    <a:lnTo>
                      <a:pt x="415" y="245"/>
                    </a:lnTo>
                    <a:lnTo>
                      <a:pt x="415" y="237"/>
                    </a:lnTo>
                    <a:lnTo>
                      <a:pt x="423" y="237"/>
                    </a:lnTo>
                    <a:lnTo>
                      <a:pt x="430" y="230"/>
                    </a:lnTo>
                    <a:lnTo>
                      <a:pt x="423" y="222"/>
                    </a:lnTo>
                    <a:lnTo>
                      <a:pt x="423" y="215"/>
                    </a:lnTo>
                    <a:lnTo>
                      <a:pt x="423" y="208"/>
                    </a:lnTo>
                    <a:lnTo>
                      <a:pt x="423" y="200"/>
                    </a:lnTo>
                    <a:lnTo>
                      <a:pt x="430" y="193"/>
                    </a:lnTo>
                    <a:lnTo>
                      <a:pt x="423" y="185"/>
                    </a:lnTo>
                    <a:lnTo>
                      <a:pt x="415" y="178"/>
                    </a:lnTo>
                    <a:lnTo>
                      <a:pt x="415" y="171"/>
                    </a:lnTo>
                    <a:lnTo>
                      <a:pt x="423" y="171"/>
                    </a:lnTo>
                    <a:lnTo>
                      <a:pt x="430" y="156"/>
                    </a:lnTo>
                    <a:lnTo>
                      <a:pt x="415" y="134"/>
                    </a:lnTo>
                    <a:lnTo>
                      <a:pt x="408" y="126"/>
                    </a:lnTo>
                    <a:lnTo>
                      <a:pt x="400" y="126"/>
                    </a:lnTo>
                    <a:lnTo>
                      <a:pt x="393" y="126"/>
                    </a:lnTo>
                    <a:lnTo>
                      <a:pt x="385" y="119"/>
                    </a:lnTo>
                    <a:lnTo>
                      <a:pt x="378" y="126"/>
                    </a:lnTo>
                    <a:lnTo>
                      <a:pt x="371" y="126"/>
                    </a:lnTo>
                    <a:lnTo>
                      <a:pt x="363" y="126"/>
                    </a:lnTo>
                    <a:lnTo>
                      <a:pt x="356" y="126"/>
                    </a:lnTo>
                    <a:lnTo>
                      <a:pt x="348" y="126"/>
                    </a:lnTo>
                    <a:lnTo>
                      <a:pt x="326" y="126"/>
                    </a:lnTo>
                    <a:lnTo>
                      <a:pt x="304" y="126"/>
                    </a:lnTo>
                    <a:lnTo>
                      <a:pt x="297" y="126"/>
                    </a:lnTo>
                    <a:lnTo>
                      <a:pt x="282" y="126"/>
                    </a:lnTo>
                    <a:lnTo>
                      <a:pt x="267" y="119"/>
                    </a:lnTo>
                    <a:lnTo>
                      <a:pt x="260" y="119"/>
                    </a:lnTo>
                    <a:lnTo>
                      <a:pt x="252" y="119"/>
                    </a:lnTo>
                    <a:lnTo>
                      <a:pt x="245" y="126"/>
                    </a:lnTo>
                    <a:lnTo>
                      <a:pt x="237" y="126"/>
                    </a:lnTo>
                    <a:lnTo>
                      <a:pt x="237" y="134"/>
                    </a:lnTo>
                    <a:lnTo>
                      <a:pt x="230" y="126"/>
                    </a:lnTo>
                    <a:lnTo>
                      <a:pt x="230" y="134"/>
                    </a:lnTo>
                    <a:lnTo>
                      <a:pt x="223" y="134"/>
                    </a:lnTo>
                    <a:lnTo>
                      <a:pt x="215" y="134"/>
                    </a:lnTo>
                    <a:lnTo>
                      <a:pt x="208" y="141"/>
                    </a:lnTo>
                    <a:lnTo>
                      <a:pt x="200" y="141"/>
                    </a:lnTo>
                    <a:lnTo>
                      <a:pt x="193" y="148"/>
                    </a:lnTo>
                    <a:lnTo>
                      <a:pt x="186" y="148"/>
                    </a:lnTo>
                    <a:lnTo>
                      <a:pt x="186" y="156"/>
                    </a:lnTo>
                    <a:lnTo>
                      <a:pt x="193" y="156"/>
                    </a:lnTo>
                    <a:lnTo>
                      <a:pt x="186" y="163"/>
                    </a:lnTo>
                    <a:lnTo>
                      <a:pt x="178" y="156"/>
                    </a:lnTo>
                    <a:lnTo>
                      <a:pt x="163" y="156"/>
                    </a:lnTo>
                    <a:lnTo>
                      <a:pt x="171" y="148"/>
                    </a:lnTo>
                    <a:lnTo>
                      <a:pt x="178" y="148"/>
                    </a:lnTo>
                    <a:lnTo>
                      <a:pt x="200" y="134"/>
                    </a:lnTo>
                    <a:lnTo>
                      <a:pt x="193" y="126"/>
                    </a:lnTo>
                    <a:lnTo>
                      <a:pt x="171" y="126"/>
                    </a:lnTo>
                    <a:lnTo>
                      <a:pt x="171" y="134"/>
                    </a:lnTo>
                    <a:lnTo>
                      <a:pt x="171" y="141"/>
                    </a:lnTo>
                    <a:lnTo>
                      <a:pt x="163" y="141"/>
                    </a:lnTo>
                    <a:lnTo>
                      <a:pt x="156" y="141"/>
                    </a:lnTo>
                    <a:lnTo>
                      <a:pt x="156" y="134"/>
                    </a:lnTo>
                    <a:lnTo>
                      <a:pt x="163" y="134"/>
                    </a:lnTo>
                    <a:lnTo>
                      <a:pt x="156" y="134"/>
                    </a:lnTo>
                    <a:lnTo>
                      <a:pt x="171" y="119"/>
                    </a:lnTo>
                    <a:lnTo>
                      <a:pt x="178" y="126"/>
                    </a:lnTo>
                    <a:lnTo>
                      <a:pt x="186" y="126"/>
                    </a:lnTo>
                    <a:lnTo>
                      <a:pt x="186" y="119"/>
                    </a:lnTo>
                    <a:lnTo>
                      <a:pt x="193" y="119"/>
                    </a:lnTo>
                    <a:lnTo>
                      <a:pt x="193" y="126"/>
                    </a:lnTo>
                    <a:lnTo>
                      <a:pt x="200" y="126"/>
                    </a:lnTo>
                    <a:lnTo>
                      <a:pt x="200" y="119"/>
                    </a:lnTo>
                    <a:lnTo>
                      <a:pt x="208" y="119"/>
                    </a:lnTo>
                    <a:lnTo>
                      <a:pt x="208" y="111"/>
                    </a:lnTo>
                    <a:lnTo>
                      <a:pt x="215" y="104"/>
                    </a:lnTo>
                    <a:lnTo>
                      <a:pt x="208" y="104"/>
                    </a:lnTo>
                    <a:lnTo>
                      <a:pt x="200" y="104"/>
                    </a:lnTo>
                    <a:lnTo>
                      <a:pt x="200" y="111"/>
                    </a:lnTo>
                    <a:lnTo>
                      <a:pt x="193" y="111"/>
                    </a:lnTo>
                    <a:lnTo>
                      <a:pt x="193" y="104"/>
                    </a:lnTo>
                    <a:lnTo>
                      <a:pt x="186" y="104"/>
                    </a:lnTo>
                    <a:lnTo>
                      <a:pt x="178" y="111"/>
                    </a:lnTo>
                    <a:lnTo>
                      <a:pt x="156" y="104"/>
                    </a:lnTo>
                    <a:lnTo>
                      <a:pt x="141" y="104"/>
                    </a:lnTo>
                    <a:lnTo>
                      <a:pt x="149" y="104"/>
                    </a:lnTo>
                    <a:lnTo>
                      <a:pt x="156" y="104"/>
                    </a:lnTo>
                    <a:lnTo>
                      <a:pt x="163" y="104"/>
                    </a:lnTo>
                    <a:lnTo>
                      <a:pt x="178" y="104"/>
                    </a:lnTo>
                    <a:lnTo>
                      <a:pt x="178" y="97"/>
                    </a:lnTo>
                    <a:lnTo>
                      <a:pt x="200" y="74"/>
                    </a:lnTo>
                    <a:lnTo>
                      <a:pt x="223" y="52"/>
                    </a:lnTo>
                    <a:lnTo>
                      <a:pt x="230" y="52"/>
                    </a:lnTo>
                    <a:lnTo>
                      <a:pt x="230" y="45"/>
                    </a:lnTo>
                    <a:lnTo>
                      <a:pt x="237" y="37"/>
                    </a:lnTo>
                    <a:lnTo>
                      <a:pt x="230" y="30"/>
                    </a:lnTo>
                    <a:lnTo>
                      <a:pt x="237" y="30"/>
                    </a:lnTo>
                    <a:lnTo>
                      <a:pt x="230" y="22"/>
                    </a:lnTo>
                    <a:lnTo>
                      <a:pt x="223" y="22"/>
                    </a:lnTo>
                    <a:lnTo>
                      <a:pt x="223" y="15"/>
                    </a:lnTo>
                    <a:lnTo>
                      <a:pt x="223" y="8"/>
                    </a:lnTo>
                    <a:lnTo>
                      <a:pt x="208" y="8"/>
                    </a:lnTo>
                    <a:lnTo>
                      <a:pt x="200" y="8"/>
                    </a:lnTo>
                    <a:lnTo>
                      <a:pt x="193" y="0"/>
                    </a:lnTo>
                    <a:lnTo>
                      <a:pt x="186" y="8"/>
                    </a:lnTo>
                    <a:lnTo>
                      <a:pt x="178" y="8"/>
                    </a:lnTo>
                    <a:lnTo>
                      <a:pt x="186" y="8"/>
                    </a:lnTo>
                    <a:lnTo>
                      <a:pt x="193" y="8"/>
                    </a:lnTo>
                    <a:lnTo>
                      <a:pt x="186" y="8"/>
                    </a:lnTo>
                    <a:lnTo>
                      <a:pt x="186" y="15"/>
                    </a:lnTo>
                    <a:lnTo>
                      <a:pt x="171" y="15"/>
                    </a:lnTo>
                    <a:lnTo>
                      <a:pt x="171" y="8"/>
                    </a:lnTo>
                    <a:lnTo>
                      <a:pt x="163" y="8"/>
                    </a:lnTo>
                    <a:lnTo>
                      <a:pt x="156" y="15"/>
                    </a:lnTo>
                    <a:lnTo>
                      <a:pt x="149" y="15"/>
                    </a:lnTo>
                    <a:lnTo>
                      <a:pt x="134" y="15"/>
                    </a:lnTo>
                    <a:lnTo>
                      <a:pt x="126" y="15"/>
                    </a:lnTo>
                    <a:lnTo>
                      <a:pt x="119" y="15"/>
                    </a:lnTo>
                    <a:lnTo>
                      <a:pt x="112" y="15"/>
                    </a:lnTo>
                    <a:lnTo>
                      <a:pt x="112" y="22"/>
                    </a:lnTo>
                    <a:lnTo>
                      <a:pt x="104" y="15"/>
                    </a:lnTo>
                    <a:lnTo>
                      <a:pt x="104" y="22"/>
                    </a:lnTo>
                    <a:lnTo>
                      <a:pt x="97" y="30"/>
                    </a:lnTo>
                    <a:lnTo>
                      <a:pt x="97" y="22"/>
                    </a:lnTo>
                    <a:lnTo>
                      <a:pt x="89" y="15"/>
                    </a:lnTo>
                    <a:lnTo>
                      <a:pt x="82" y="15"/>
                    </a:lnTo>
                    <a:lnTo>
                      <a:pt x="82" y="22"/>
                    </a:lnTo>
                    <a:lnTo>
                      <a:pt x="75" y="30"/>
                    </a:lnTo>
                    <a:lnTo>
                      <a:pt x="67" y="30"/>
                    </a:lnTo>
                    <a:lnTo>
                      <a:pt x="67" y="22"/>
                    </a:lnTo>
                    <a:lnTo>
                      <a:pt x="75" y="22"/>
                    </a:lnTo>
                    <a:lnTo>
                      <a:pt x="67" y="15"/>
                    </a:lnTo>
                    <a:lnTo>
                      <a:pt x="60" y="15"/>
                    </a:lnTo>
                    <a:lnTo>
                      <a:pt x="52" y="15"/>
                    </a:lnTo>
                    <a:lnTo>
                      <a:pt x="45" y="8"/>
                    </a:lnTo>
                    <a:lnTo>
                      <a:pt x="37" y="15"/>
                    </a:lnTo>
                    <a:lnTo>
                      <a:pt x="30" y="15"/>
                    </a:lnTo>
                    <a:lnTo>
                      <a:pt x="30" y="22"/>
                    </a:lnTo>
                    <a:lnTo>
                      <a:pt x="23" y="22"/>
                    </a:lnTo>
                    <a:lnTo>
                      <a:pt x="30" y="30"/>
                    </a:lnTo>
                    <a:lnTo>
                      <a:pt x="37" y="30"/>
                    </a:lnTo>
                    <a:lnTo>
                      <a:pt x="37" y="37"/>
                    </a:lnTo>
                    <a:lnTo>
                      <a:pt x="45" y="37"/>
                    </a:lnTo>
                    <a:lnTo>
                      <a:pt x="45" y="45"/>
                    </a:lnTo>
                    <a:lnTo>
                      <a:pt x="37" y="37"/>
                    </a:lnTo>
                    <a:lnTo>
                      <a:pt x="37" y="45"/>
                    </a:lnTo>
                    <a:lnTo>
                      <a:pt x="30" y="45"/>
                    </a:lnTo>
                    <a:lnTo>
                      <a:pt x="37" y="45"/>
                    </a:lnTo>
                    <a:lnTo>
                      <a:pt x="37" y="52"/>
                    </a:lnTo>
                    <a:lnTo>
                      <a:pt x="45" y="52"/>
                    </a:lnTo>
                    <a:lnTo>
                      <a:pt x="52" y="52"/>
                    </a:lnTo>
                    <a:lnTo>
                      <a:pt x="60" y="52"/>
                    </a:lnTo>
                    <a:lnTo>
                      <a:pt x="67" y="59"/>
                    </a:lnTo>
                    <a:lnTo>
                      <a:pt x="60" y="59"/>
                    </a:lnTo>
                    <a:lnTo>
                      <a:pt x="52" y="59"/>
                    </a:lnTo>
                    <a:lnTo>
                      <a:pt x="45" y="52"/>
                    </a:lnTo>
                    <a:lnTo>
                      <a:pt x="37" y="52"/>
                    </a:lnTo>
                    <a:lnTo>
                      <a:pt x="30" y="52"/>
                    </a:lnTo>
                    <a:lnTo>
                      <a:pt x="30" y="59"/>
                    </a:lnTo>
                    <a:lnTo>
                      <a:pt x="23" y="52"/>
                    </a:lnTo>
                    <a:lnTo>
                      <a:pt x="15" y="52"/>
                    </a:lnTo>
                    <a:lnTo>
                      <a:pt x="15" y="59"/>
                    </a:lnTo>
                    <a:lnTo>
                      <a:pt x="23" y="59"/>
                    </a:lnTo>
                    <a:lnTo>
                      <a:pt x="30" y="67"/>
                    </a:lnTo>
                    <a:lnTo>
                      <a:pt x="37" y="67"/>
                    </a:lnTo>
                    <a:lnTo>
                      <a:pt x="37" y="74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3" y="82"/>
                    </a:lnTo>
                    <a:lnTo>
                      <a:pt x="30" y="82"/>
                    </a:lnTo>
                    <a:lnTo>
                      <a:pt x="37" y="89"/>
                    </a:lnTo>
                    <a:lnTo>
                      <a:pt x="45" y="89"/>
                    </a:lnTo>
                    <a:lnTo>
                      <a:pt x="52" y="89"/>
                    </a:lnTo>
                    <a:lnTo>
                      <a:pt x="52" y="97"/>
                    </a:lnTo>
                    <a:lnTo>
                      <a:pt x="67" y="104"/>
                    </a:lnTo>
                    <a:lnTo>
                      <a:pt x="60" y="104"/>
                    </a:lnTo>
                    <a:lnTo>
                      <a:pt x="52" y="97"/>
                    </a:lnTo>
                    <a:lnTo>
                      <a:pt x="45" y="97"/>
                    </a:lnTo>
                    <a:lnTo>
                      <a:pt x="37" y="97"/>
                    </a:lnTo>
                    <a:lnTo>
                      <a:pt x="30" y="97"/>
                    </a:lnTo>
                    <a:lnTo>
                      <a:pt x="37" y="97"/>
                    </a:lnTo>
                    <a:lnTo>
                      <a:pt x="45" y="97"/>
                    </a:lnTo>
                    <a:lnTo>
                      <a:pt x="45" y="104"/>
                    </a:lnTo>
                    <a:lnTo>
                      <a:pt x="52" y="104"/>
                    </a:lnTo>
                    <a:lnTo>
                      <a:pt x="45" y="104"/>
                    </a:lnTo>
                    <a:lnTo>
                      <a:pt x="37" y="104"/>
                    </a:lnTo>
                    <a:lnTo>
                      <a:pt x="30" y="104"/>
                    </a:lnTo>
                    <a:lnTo>
                      <a:pt x="23" y="97"/>
                    </a:lnTo>
                    <a:lnTo>
                      <a:pt x="15" y="97"/>
                    </a:lnTo>
                    <a:lnTo>
                      <a:pt x="15" y="104"/>
                    </a:lnTo>
                    <a:lnTo>
                      <a:pt x="23" y="104"/>
                    </a:lnTo>
                    <a:lnTo>
                      <a:pt x="30" y="111"/>
                    </a:lnTo>
                    <a:lnTo>
                      <a:pt x="30" y="119"/>
                    </a:lnTo>
                    <a:lnTo>
                      <a:pt x="23" y="119"/>
                    </a:lnTo>
                    <a:lnTo>
                      <a:pt x="23" y="111"/>
                    </a:lnTo>
                    <a:lnTo>
                      <a:pt x="15" y="104"/>
                    </a:lnTo>
                    <a:lnTo>
                      <a:pt x="8" y="104"/>
                    </a:lnTo>
                    <a:lnTo>
                      <a:pt x="0" y="104"/>
                    </a:lnTo>
                    <a:lnTo>
                      <a:pt x="0" y="111"/>
                    </a:lnTo>
                    <a:lnTo>
                      <a:pt x="8" y="119"/>
                    </a:lnTo>
                    <a:lnTo>
                      <a:pt x="15" y="119"/>
                    </a:lnTo>
                    <a:lnTo>
                      <a:pt x="23" y="126"/>
                    </a:lnTo>
                    <a:lnTo>
                      <a:pt x="15" y="126"/>
                    </a:lnTo>
                    <a:lnTo>
                      <a:pt x="15" y="134"/>
                    </a:lnTo>
                    <a:lnTo>
                      <a:pt x="23" y="134"/>
                    </a:lnTo>
                    <a:lnTo>
                      <a:pt x="30" y="141"/>
                    </a:lnTo>
                    <a:lnTo>
                      <a:pt x="37" y="141"/>
                    </a:lnTo>
                    <a:lnTo>
                      <a:pt x="45" y="141"/>
                    </a:lnTo>
                    <a:lnTo>
                      <a:pt x="52" y="141"/>
                    </a:lnTo>
                    <a:lnTo>
                      <a:pt x="52" y="148"/>
                    </a:lnTo>
                    <a:lnTo>
                      <a:pt x="45" y="148"/>
                    </a:lnTo>
                    <a:lnTo>
                      <a:pt x="37" y="148"/>
                    </a:lnTo>
                    <a:lnTo>
                      <a:pt x="30" y="148"/>
                    </a:lnTo>
                    <a:lnTo>
                      <a:pt x="30" y="141"/>
                    </a:lnTo>
                    <a:lnTo>
                      <a:pt x="23" y="141"/>
                    </a:lnTo>
                    <a:lnTo>
                      <a:pt x="15" y="141"/>
                    </a:lnTo>
                    <a:lnTo>
                      <a:pt x="23" y="148"/>
                    </a:lnTo>
                    <a:lnTo>
                      <a:pt x="15" y="148"/>
                    </a:lnTo>
                    <a:lnTo>
                      <a:pt x="23" y="148"/>
                    </a:lnTo>
                    <a:lnTo>
                      <a:pt x="23" y="156"/>
                    </a:lnTo>
                    <a:lnTo>
                      <a:pt x="30" y="156"/>
                    </a:lnTo>
                    <a:lnTo>
                      <a:pt x="30" y="163"/>
                    </a:lnTo>
                    <a:lnTo>
                      <a:pt x="37" y="171"/>
                    </a:lnTo>
                    <a:lnTo>
                      <a:pt x="45" y="163"/>
                    </a:lnTo>
                    <a:lnTo>
                      <a:pt x="52" y="163"/>
                    </a:lnTo>
                    <a:lnTo>
                      <a:pt x="60" y="163"/>
                    </a:lnTo>
                    <a:lnTo>
                      <a:pt x="67" y="163"/>
                    </a:lnTo>
                    <a:lnTo>
                      <a:pt x="60" y="171"/>
                    </a:lnTo>
                    <a:lnTo>
                      <a:pt x="52" y="171"/>
                    </a:lnTo>
                    <a:lnTo>
                      <a:pt x="45" y="171"/>
                    </a:lnTo>
                    <a:lnTo>
                      <a:pt x="52" y="178"/>
                    </a:lnTo>
                    <a:lnTo>
                      <a:pt x="60" y="178"/>
                    </a:lnTo>
                    <a:lnTo>
                      <a:pt x="67" y="178"/>
                    </a:lnTo>
                    <a:lnTo>
                      <a:pt x="75" y="178"/>
                    </a:lnTo>
                    <a:lnTo>
                      <a:pt x="75" y="185"/>
                    </a:lnTo>
                    <a:lnTo>
                      <a:pt x="67" y="185"/>
                    </a:lnTo>
                    <a:lnTo>
                      <a:pt x="60" y="185"/>
                    </a:lnTo>
                    <a:lnTo>
                      <a:pt x="60" y="193"/>
                    </a:lnTo>
                    <a:lnTo>
                      <a:pt x="67" y="193"/>
                    </a:lnTo>
                    <a:lnTo>
                      <a:pt x="67" y="200"/>
                    </a:lnTo>
                    <a:lnTo>
                      <a:pt x="75" y="200"/>
                    </a:lnTo>
                    <a:lnTo>
                      <a:pt x="82" y="200"/>
                    </a:lnTo>
                    <a:lnTo>
                      <a:pt x="75" y="200"/>
                    </a:lnTo>
                    <a:lnTo>
                      <a:pt x="67" y="200"/>
                    </a:lnTo>
                    <a:lnTo>
                      <a:pt x="60" y="200"/>
                    </a:lnTo>
                    <a:lnTo>
                      <a:pt x="52" y="208"/>
                    </a:lnTo>
                    <a:lnTo>
                      <a:pt x="60" y="208"/>
                    </a:lnTo>
                    <a:lnTo>
                      <a:pt x="67" y="208"/>
                    </a:lnTo>
                    <a:lnTo>
                      <a:pt x="75" y="208"/>
                    </a:lnTo>
                    <a:lnTo>
                      <a:pt x="82" y="215"/>
                    </a:lnTo>
                    <a:lnTo>
                      <a:pt x="75" y="215"/>
                    </a:lnTo>
                    <a:lnTo>
                      <a:pt x="67" y="215"/>
                    </a:lnTo>
                    <a:lnTo>
                      <a:pt x="60" y="215"/>
                    </a:lnTo>
                    <a:lnTo>
                      <a:pt x="52" y="215"/>
                    </a:lnTo>
                    <a:lnTo>
                      <a:pt x="52" y="222"/>
                    </a:lnTo>
                    <a:lnTo>
                      <a:pt x="60" y="230"/>
                    </a:lnTo>
                    <a:lnTo>
                      <a:pt x="67" y="230"/>
                    </a:lnTo>
                    <a:lnTo>
                      <a:pt x="75" y="230"/>
                    </a:lnTo>
                    <a:lnTo>
                      <a:pt x="75" y="237"/>
                    </a:lnTo>
                    <a:lnTo>
                      <a:pt x="67" y="237"/>
                    </a:lnTo>
                    <a:lnTo>
                      <a:pt x="60" y="237"/>
                    </a:lnTo>
                    <a:lnTo>
                      <a:pt x="67" y="237"/>
                    </a:lnTo>
                    <a:lnTo>
                      <a:pt x="75" y="237"/>
                    </a:lnTo>
                    <a:lnTo>
                      <a:pt x="67" y="237"/>
                    </a:lnTo>
                    <a:lnTo>
                      <a:pt x="67" y="245"/>
                    </a:lnTo>
                    <a:lnTo>
                      <a:pt x="60" y="245"/>
                    </a:lnTo>
                    <a:lnTo>
                      <a:pt x="52" y="237"/>
                    </a:lnTo>
                    <a:lnTo>
                      <a:pt x="45" y="245"/>
                    </a:lnTo>
                    <a:lnTo>
                      <a:pt x="37" y="245"/>
                    </a:lnTo>
                    <a:lnTo>
                      <a:pt x="30" y="245"/>
                    </a:lnTo>
                    <a:lnTo>
                      <a:pt x="37" y="252"/>
                    </a:lnTo>
                    <a:lnTo>
                      <a:pt x="45" y="252"/>
                    </a:lnTo>
                    <a:lnTo>
                      <a:pt x="52" y="252"/>
                    </a:lnTo>
                    <a:lnTo>
                      <a:pt x="60" y="252"/>
                    </a:lnTo>
                    <a:lnTo>
                      <a:pt x="67" y="252"/>
                    </a:lnTo>
                    <a:lnTo>
                      <a:pt x="75" y="252"/>
                    </a:lnTo>
                    <a:lnTo>
                      <a:pt x="82" y="252"/>
                    </a:lnTo>
                    <a:lnTo>
                      <a:pt x="89" y="252"/>
                    </a:lnTo>
                    <a:lnTo>
                      <a:pt x="82" y="252"/>
                    </a:lnTo>
                    <a:lnTo>
                      <a:pt x="75" y="259"/>
                    </a:lnTo>
                    <a:lnTo>
                      <a:pt x="60" y="259"/>
                    </a:lnTo>
                    <a:lnTo>
                      <a:pt x="67" y="267"/>
                    </a:lnTo>
                    <a:lnTo>
                      <a:pt x="82" y="267"/>
                    </a:lnTo>
                    <a:lnTo>
                      <a:pt x="89" y="267"/>
                    </a:lnTo>
                    <a:lnTo>
                      <a:pt x="97" y="274"/>
                    </a:lnTo>
                    <a:lnTo>
                      <a:pt x="104" y="274"/>
                    </a:lnTo>
                    <a:lnTo>
                      <a:pt x="104" y="267"/>
                    </a:lnTo>
                    <a:lnTo>
                      <a:pt x="112" y="267"/>
                    </a:lnTo>
                    <a:lnTo>
                      <a:pt x="112" y="259"/>
                    </a:lnTo>
                    <a:lnTo>
                      <a:pt x="119" y="252"/>
                    </a:lnTo>
                    <a:lnTo>
                      <a:pt x="126" y="252"/>
                    </a:lnTo>
                    <a:lnTo>
                      <a:pt x="126" y="245"/>
                    </a:lnTo>
                    <a:lnTo>
                      <a:pt x="134" y="237"/>
                    </a:lnTo>
                    <a:lnTo>
                      <a:pt x="141" y="237"/>
                    </a:lnTo>
                    <a:lnTo>
                      <a:pt x="134" y="245"/>
                    </a:lnTo>
                    <a:lnTo>
                      <a:pt x="141" y="252"/>
                    </a:lnTo>
                    <a:lnTo>
                      <a:pt x="134" y="252"/>
                    </a:lnTo>
                    <a:lnTo>
                      <a:pt x="126" y="252"/>
                    </a:lnTo>
                    <a:lnTo>
                      <a:pt x="126" y="259"/>
                    </a:lnTo>
                    <a:lnTo>
                      <a:pt x="126" y="267"/>
                    </a:lnTo>
                    <a:lnTo>
                      <a:pt x="134" y="267"/>
                    </a:lnTo>
                    <a:lnTo>
                      <a:pt x="134" y="274"/>
                    </a:lnTo>
                    <a:lnTo>
                      <a:pt x="126" y="274"/>
                    </a:lnTo>
                    <a:lnTo>
                      <a:pt x="134" y="274"/>
                    </a:lnTo>
                    <a:lnTo>
                      <a:pt x="141" y="282"/>
                    </a:lnTo>
                    <a:lnTo>
                      <a:pt x="149" y="282"/>
                    </a:lnTo>
                    <a:lnTo>
                      <a:pt x="149" y="274"/>
                    </a:lnTo>
                    <a:lnTo>
                      <a:pt x="156" y="282"/>
                    </a:lnTo>
                    <a:lnTo>
                      <a:pt x="141" y="282"/>
                    </a:lnTo>
                    <a:lnTo>
                      <a:pt x="134" y="282"/>
                    </a:lnTo>
                    <a:lnTo>
                      <a:pt x="126" y="282"/>
                    </a:lnTo>
                    <a:lnTo>
                      <a:pt x="126" y="289"/>
                    </a:lnTo>
                    <a:lnTo>
                      <a:pt x="126" y="296"/>
                    </a:lnTo>
                    <a:lnTo>
                      <a:pt x="119" y="296"/>
                    </a:lnTo>
                    <a:lnTo>
                      <a:pt x="119" y="304"/>
                    </a:lnTo>
                    <a:lnTo>
                      <a:pt x="126" y="304"/>
                    </a:lnTo>
                    <a:lnTo>
                      <a:pt x="134" y="304"/>
                    </a:lnTo>
                    <a:lnTo>
                      <a:pt x="126" y="304"/>
                    </a:lnTo>
                    <a:lnTo>
                      <a:pt x="126" y="311"/>
                    </a:lnTo>
                    <a:lnTo>
                      <a:pt x="134" y="319"/>
                    </a:lnTo>
                    <a:lnTo>
                      <a:pt x="134" y="311"/>
                    </a:lnTo>
                    <a:lnTo>
                      <a:pt x="141" y="319"/>
                    </a:lnTo>
                    <a:lnTo>
                      <a:pt x="134" y="319"/>
                    </a:lnTo>
                    <a:lnTo>
                      <a:pt x="134" y="326"/>
                    </a:lnTo>
                    <a:lnTo>
                      <a:pt x="126" y="333"/>
                    </a:lnTo>
                    <a:lnTo>
                      <a:pt x="126" y="341"/>
                    </a:lnTo>
                    <a:lnTo>
                      <a:pt x="126" y="348"/>
                    </a:lnTo>
                    <a:lnTo>
                      <a:pt x="126" y="341"/>
                    </a:lnTo>
                    <a:lnTo>
                      <a:pt x="134" y="341"/>
                    </a:lnTo>
                    <a:lnTo>
                      <a:pt x="134" y="333"/>
                    </a:lnTo>
                    <a:lnTo>
                      <a:pt x="141" y="341"/>
                    </a:lnTo>
                    <a:lnTo>
                      <a:pt x="134" y="341"/>
                    </a:lnTo>
                    <a:lnTo>
                      <a:pt x="134" y="348"/>
                    </a:lnTo>
                    <a:lnTo>
                      <a:pt x="126" y="348"/>
                    </a:lnTo>
                    <a:lnTo>
                      <a:pt x="134" y="356"/>
                    </a:lnTo>
                    <a:lnTo>
                      <a:pt x="141" y="348"/>
                    </a:lnTo>
                    <a:lnTo>
                      <a:pt x="141" y="356"/>
                    </a:lnTo>
                    <a:lnTo>
                      <a:pt x="134" y="356"/>
                    </a:lnTo>
                    <a:lnTo>
                      <a:pt x="134" y="363"/>
                    </a:lnTo>
                    <a:lnTo>
                      <a:pt x="141" y="363"/>
                    </a:lnTo>
                    <a:lnTo>
                      <a:pt x="149" y="371"/>
                    </a:lnTo>
                    <a:lnTo>
                      <a:pt x="149" y="363"/>
                    </a:lnTo>
                    <a:lnTo>
                      <a:pt x="149" y="356"/>
                    </a:lnTo>
                    <a:lnTo>
                      <a:pt x="156" y="363"/>
                    </a:lnTo>
                    <a:lnTo>
                      <a:pt x="156" y="371"/>
                    </a:lnTo>
                    <a:lnTo>
                      <a:pt x="149" y="371"/>
                    </a:lnTo>
                    <a:lnTo>
                      <a:pt x="141" y="371"/>
                    </a:lnTo>
                    <a:lnTo>
                      <a:pt x="149" y="378"/>
                    </a:lnTo>
                    <a:lnTo>
                      <a:pt x="149" y="385"/>
                    </a:lnTo>
                    <a:lnTo>
                      <a:pt x="141" y="385"/>
                    </a:lnTo>
                    <a:lnTo>
                      <a:pt x="149" y="393"/>
                    </a:lnTo>
                    <a:lnTo>
                      <a:pt x="149" y="400"/>
                    </a:lnTo>
                    <a:lnTo>
                      <a:pt x="149" y="408"/>
                    </a:lnTo>
                    <a:lnTo>
                      <a:pt x="149" y="415"/>
                    </a:lnTo>
                    <a:lnTo>
                      <a:pt x="149" y="422"/>
                    </a:lnTo>
                    <a:lnTo>
                      <a:pt x="156" y="422"/>
                    </a:lnTo>
                    <a:lnTo>
                      <a:pt x="163" y="422"/>
                    </a:lnTo>
                    <a:lnTo>
                      <a:pt x="171" y="422"/>
                    </a:lnTo>
                    <a:lnTo>
                      <a:pt x="178" y="422"/>
                    </a:lnTo>
                    <a:lnTo>
                      <a:pt x="178" y="415"/>
                    </a:lnTo>
                    <a:lnTo>
                      <a:pt x="171" y="408"/>
                    </a:lnTo>
                    <a:lnTo>
                      <a:pt x="171" y="400"/>
                    </a:lnTo>
                    <a:lnTo>
                      <a:pt x="171" y="393"/>
                    </a:lnTo>
                    <a:lnTo>
                      <a:pt x="171" y="385"/>
                    </a:lnTo>
                    <a:lnTo>
                      <a:pt x="171" y="378"/>
                    </a:lnTo>
                    <a:lnTo>
                      <a:pt x="171" y="371"/>
                    </a:lnTo>
                    <a:lnTo>
                      <a:pt x="178" y="371"/>
                    </a:lnTo>
                    <a:lnTo>
                      <a:pt x="171" y="371"/>
                    </a:lnTo>
                    <a:lnTo>
                      <a:pt x="171" y="363"/>
                    </a:lnTo>
                    <a:lnTo>
                      <a:pt x="163" y="356"/>
                    </a:lnTo>
                    <a:lnTo>
                      <a:pt x="163" y="348"/>
                    </a:lnTo>
                    <a:lnTo>
                      <a:pt x="156" y="348"/>
                    </a:lnTo>
                    <a:lnTo>
                      <a:pt x="156" y="341"/>
                    </a:lnTo>
                    <a:lnTo>
                      <a:pt x="156" y="333"/>
                    </a:lnTo>
                    <a:lnTo>
                      <a:pt x="163" y="326"/>
                    </a:lnTo>
                    <a:lnTo>
                      <a:pt x="163" y="319"/>
                    </a:lnTo>
                    <a:lnTo>
                      <a:pt x="171" y="319"/>
                    </a:lnTo>
                    <a:lnTo>
                      <a:pt x="178" y="311"/>
                    </a:lnTo>
                    <a:lnTo>
                      <a:pt x="186" y="304"/>
                    </a:lnTo>
                    <a:lnTo>
                      <a:pt x="193" y="304"/>
                    </a:lnTo>
                    <a:lnTo>
                      <a:pt x="193" y="311"/>
                    </a:lnTo>
                    <a:lnTo>
                      <a:pt x="178" y="319"/>
                    </a:lnTo>
                    <a:lnTo>
                      <a:pt x="171" y="326"/>
                    </a:lnTo>
                    <a:lnTo>
                      <a:pt x="163" y="333"/>
                    </a:lnTo>
                    <a:lnTo>
                      <a:pt x="163" y="341"/>
                    </a:lnTo>
                    <a:lnTo>
                      <a:pt x="163" y="348"/>
                    </a:lnTo>
                    <a:lnTo>
                      <a:pt x="171" y="356"/>
                    </a:lnTo>
                    <a:lnTo>
                      <a:pt x="178" y="356"/>
                    </a:lnTo>
                    <a:lnTo>
                      <a:pt x="178" y="348"/>
                    </a:lnTo>
                    <a:lnTo>
                      <a:pt x="171" y="341"/>
                    </a:lnTo>
                    <a:lnTo>
                      <a:pt x="178" y="341"/>
                    </a:lnTo>
                    <a:lnTo>
                      <a:pt x="186" y="348"/>
                    </a:lnTo>
                    <a:lnTo>
                      <a:pt x="186" y="341"/>
                    </a:lnTo>
                    <a:lnTo>
                      <a:pt x="193" y="341"/>
                    </a:lnTo>
                    <a:lnTo>
                      <a:pt x="193" y="348"/>
                    </a:lnTo>
                    <a:lnTo>
                      <a:pt x="200" y="348"/>
                    </a:lnTo>
                    <a:lnTo>
                      <a:pt x="200" y="356"/>
                    </a:lnTo>
                    <a:lnTo>
                      <a:pt x="208" y="356"/>
                    </a:lnTo>
                    <a:lnTo>
                      <a:pt x="208" y="348"/>
                    </a:lnTo>
                    <a:lnTo>
                      <a:pt x="208" y="341"/>
                    </a:lnTo>
                    <a:lnTo>
                      <a:pt x="208" y="333"/>
                    </a:lnTo>
                    <a:lnTo>
                      <a:pt x="208" y="326"/>
                    </a:lnTo>
                    <a:lnTo>
                      <a:pt x="200" y="326"/>
                    </a:lnTo>
                    <a:lnTo>
                      <a:pt x="200" y="319"/>
                    </a:lnTo>
                    <a:lnTo>
                      <a:pt x="208" y="319"/>
                    </a:lnTo>
                    <a:lnTo>
                      <a:pt x="208" y="326"/>
                    </a:lnTo>
                    <a:lnTo>
                      <a:pt x="215" y="333"/>
                    </a:lnTo>
                    <a:lnTo>
                      <a:pt x="215" y="341"/>
                    </a:lnTo>
                    <a:lnTo>
                      <a:pt x="223" y="341"/>
                    </a:lnTo>
                    <a:lnTo>
                      <a:pt x="223" y="333"/>
                    </a:lnTo>
                    <a:lnTo>
                      <a:pt x="230" y="341"/>
                    </a:lnTo>
                    <a:lnTo>
                      <a:pt x="237" y="341"/>
                    </a:lnTo>
                    <a:lnTo>
                      <a:pt x="245" y="341"/>
                    </a:lnTo>
                    <a:lnTo>
                      <a:pt x="252" y="348"/>
                    </a:lnTo>
                    <a:lnTo>
                      <a:pt x="260" y="348"/>
                    </a:lnTo>
                    <a:lnTo>
                      <a:pt x="252" y="348"/>
                    </a:lnTo>
                    <a:lnTo>
                      <a:pt x="245" y="348"/>
                    </a:lnTo>
                    <a:lnTo>
                      <a:pt x="237" y="348"/>
                    </a:lnTo>
                    <a:lnTo>
                      <a:pt x="230" y="341"/>
                    </a:lnTo>
                    <a:lnTo>
                      <a:pt x="223" y="341"/>
                    </a:lnTo>
                    <a:lnTo>
                      <a:pt x="215" y="341"/>
                    </a:lnTo>
                    <a:lnTo>
                      <a:pt x="215" y="348"/>
                    </a:lnTo>
                    <a:lnTo>
                      <a:pt x="215" y="356"/>
                    </a:lnTo>
                    <a:lnTo>
                      <a:pt x="223" y="363"/>
                    </a:lnTo>
                    <a:lnTo>
                      <a:pt x="230" y="371"/>
                    </a:lnTo>
                    <a:lnTo>
                      <a:pt x="230" y="378"/>
                    </a:lnTo>
                    <a:lnTo>
                      <a:pt x="245" y="385"/>
                    </a:lnTo>
                    <a:lnTo>
                      <a:pt x="252" y="385"/>
                    </a:lnTo>
                    <a:lnTo>
                      <a:pt x="252" y="393"/>
                    </a:lnTo>
                    <a:lnTo>
                      <a:pt x="260" y="400"/>
                    </a:lnTo>
                    <a:lnTo>
                      <a:pt x="260" y="408"/>
                    </a:lnTo>
                    <a:lnTo>
                      <a:pt x="252" y="415"/>
                    </a:lnTo>
                    <a:lnTo>
                      <a:pt x="245" y="422"/>
                    </a:lnTo>
                    <a:lnTo>
                      <a:pt x="252" y="430"/>
                    </a:lnTo>
                    <a:lnTo>
                      <a:pt x="245" y="437"/>
                    </a:lnTo>
                    <a:lnTo>
                      <a:pt x="245" y="445"/>
                    </a:lnTo>
                    <a:lnTo>
                      <a:pt x="245" y="452"/>
                    </a:lnTo>
                    <a:lnTo>
                      <a:pt x="245" y="459"/>
                    </a:lnTo>
                    <a:lnTo>
                      <a:pt x="252" y="459"/>
                    </a:lnTo>
                    <a:lnTo>
                      <a:pt x="252" y="467"/>
                    </a:lnTo>
                    <a:lnTo>
                      <a:pt x="260" y="474"/>
                    </a:lnTo>
                    <a:lnTo>
                      <a:pt x="260" y="482"/>
                    </a:lnTo>
                    <a:lnTo>
                      <a:pt x="252" y="474"/>
                    </a:lnTo>
                    <a:lnTo>
                      <a:pt x="245" y="467"/>
                    </a:lnTo>
                    <a:lnTo>
                      <a:pt x="245" y="459"/>
                    </a:lnTo>
                    <a:lnTo>
                      <a:pt x="237" y="467"/>
                    </a:lnTo>
                    <a:lnTo>
                      <a:pt x="237" y="474"/>
                    </a:lnTo>
                    <a:lnTo>
                      <a:pt x="245" y="482"/>
                    </a:lnTo>
                    <a:lnTo>
                      <a:pt x="245" y="489"/>
                    </a:lnTo>
                    <a:lnTo>
                      <a:pt x="252" y="489"/>
                    </a:lnTo>
                    <a:lnTo>
                      <a:pt x="267" y="496"/>
                    </a:lnTo>
                    <a:lnTo>
                      <a:pt x="274" y="504"/>
                    </a:lnTo>
                    <a:lnTo>
                      <a:pt x="282" y="511"/>
                    </a:lnTo>
                    <a:lnTo>
                      <a:pt x="289" y="511"/>
                    </a:lnTo>
                    <a:lnTo>
                      <a:pt x="297" y="511"/>
                    </a:lnTo>
                    <a:lnTo>
                      <a:pt x="289" y="511"/>
                    </a:lnTo>
                    <a:lnTo>
                      <a:pt x="289" y="504"/>
                    </a:lnTo>
                    <a:lnTo>
                      <a:pt x="282" y="496"/>
                    </a:lnTo>
                    <a:lnTo>
                      <a:pt x="274" y="489"/>
                    </a:lnTo>
                    <a:lnTo>
                      <a:pt x="282" y="489"/>
                    </a:lnTo>
                    <a:lnTo>
                      <a:pt x="289" y="489"/>
                    </a:lnTo>
                    <a:lnTo>
                      <a:pt x="297" y="489"/>
                    </a:lnTo>
                    <a:lnTo>
                      <a:pt x="304" y="496"/>
                    </a:lnTo>
                    <a:lnTo>
                      <a:pt x="319" y="504"/>
                    </a:lnTo>
                    <a:lnTo>
                      <a:pt x="334" y="504"/>
                    </a:lnTo>
                    <a:lnTo>
                      <a:pt x="334" y="511"/>
                    </a:lnTo>
                    <a:lnTo>
                      <a:pt x="341" y="504"/>
                    </a:lnTo>
                    <a:lnTo>
                      <a:pt x="334" y="496"/>
                    </a:lnTo>
                    <a:lnTo>
                      <a:pt x="334" y="489"/>
                    </a:lnTo>
                    <a:lnTo>
                      <a:pt x="326" y="489"/>
                    </a:lnTo>
                    <a:lnTo>
                      <a:pt x="319" y="482"/>
                    </a:lnTo>
                    <a:lnTo>
                      <a:pt x="319" y="474"/>
                    </a:lnTo>
                    <a:lnTo>
                      <a:pt x="326" y="482"/>
                    </a:lnTo>
                    <a:lnTo>
                      <a:pt x="334" y="489"/>
                    </a:lnTo>
                    <a:lnTo>
                      <a:pt x="341" y="489"/>
                    </a:lnTo>
                    <a:lnTo>
                      <a:pt x="348" y="489"/>
                    </a:lnTo>
                    <a:lnTo>
                      <a:pt x="348" y="496"/>
                    </a:lnTo>
                    <a:lnTo>
                      <a:pt x="356" y="489"/>
                    </a:lnTo>
                    <a:lnTo>
                      <a:pt x="363" y="489"/>
                    </a:lnTo>
                    <a:lnTo>
                      <a:pt x="371" y="496"/>
                    </a:lnTo>
                    <a:lnTo>
                      <a:pt x="378" y="496"/>
                    </a:lnTo>
                    <a:lnTo>
                      <a:pt x="378" y="489"/>
                    </a:lnTo>
                    <a:lnTo>
                      <a:pt x="385" y="489"/>
                    </a:lnTo>
                    <a:lnTo>
                      <a:pt x="385" y="482"/>
                    </a:lnTo>
                    <a:lnTo>
                      <a:pt x="408" y="482"/>
                    </a:lnTo>
                    <a:lnTo>
                      <a:pt x="408" y="474"/>
                    </a:lnTo>
                    <a:lnTo>
                      <a:pt x="400" y="467"/>
                    </a:lnTo>
                    <a:lnTo>
                      <a:pt x="400" y="459"/>
                    </a:lnTo>
                    <a:lnTo>
                      <a:pt x="408" y="467"/>
                    </a:lnTo>
                    <a:lnTo>
                      <a:pt x="415" y="467"/>
                    </a:lnTo>
                    <a:lnTo>
                      <a:pt x="423" y="467"/>
                    </a:lnTo>
                    <a:lnTo>
                      <a:pt x="460" y="467"/>
                    </a:lnTo>
                    <a:lnTo>
                      <a:pt x="467" y="459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70" name="Freeform 22"/>
              <p:cNvSpPr>
                <a:spLocks/>
              </p:cNvSpPr>
              <p:nvPr/>
            </p:nvSpPr>
            <p:spPr bwMode="auto">
              <a:xfrm>
                <a:off x="2399" y="3117"/>
                <a:ext cx="32" cy="15"/>
              </a:xfrm>
              <a:custGeom>
                <a:avLst/>
                <a:gdLst>
                  <a:gd name="T0" fmla="*/ 1 w 44"/>
                  <a:gd name="T1" fmla="*/ 1 h 23"/>
                  <a:gd name="T2" fmla="*/ 1 w 44"/>
                  <a:gd name="T3" fmla="*/ 1 h 23"/>
                  <a:gd name="T4" fmla="*/ 2 w 44"/>
                  <a:gd name="T5" fmla="*/ 1 h 23"/>
                  <a:gd name="T6" fmla="*/ 2 w 44"/>
                  <a:gd name="T7" fmla="*/ 1 h 23"/>
                  <a:gd name="T8" fmla="*/ 1 w 44"/>
                  <a:gd name="T9" fmla="*/ 1 h 23"/>
                  <a:gd name="T10" fmla="*/ 1 w 44"/>
                  <a:gd name="T11" fmla="*/ 1 h 23"/>
                  <a:gd name="T12" fmla="*/ 1 w 44"/>
                  <a:gd name="T13" fmla="*/ 1 h 23"/>
                  <a:gd name="T14" fmla="*/ 1 w 44"/>
                  <a:gd name="T15" fmla="*/ 1 h 23"/>
                  <a:gd name="T16" fmla="*/ 1 w 44"/>
                  <a:gd name="T17" fmla="*/ 1 h 23"/>
                  <a:gd name="T18" fmla="*/ 1 w 44"/>
                  <a:gd name="T19" fmla="*/ 1 h 23"/>
                  <a:gd name="T20" fmla="*/ 0 w 44"/>
                  <a:gd name="T21" fmla="*/ 1 h 23"/>
                  <a:gd name="T22" fmla="*/ 0 w 44"/>
                  <a:gd name="T23" fmla="*/ 1 h 23"/>
                  <a:gd name="T24" fmla="*/ 1 w 44"/>
                  <a:gd name="T25" fmla="*/ 0 h 23"/>
                  <a:gd name="T26" fmla="*/ 1 w 44"/>
                  <a:gd name="T27" fmla="*/ 0 h 23"/>
                  <a:gd name="T28" fmla="*/ 1 w 44"/>
                  <a:gd name="T29" fmla="*/ 0 h 23"/>
                  <a:gd name="T30" fmla="*/ 1 w 44"/>
                  <a:gd name="T31" fmla="*/ 0 h 23"/>
                  <a:gd name="T32" fmla="*/ 1 w 44"/>
                  <a:gd name="T33" fmla="*/ 0 h 23"/>
                  <a:gd name="T34" fmla="*/ 1 w 44"/>
                  <a:gd name="T35" fmla="*/ 1 h 23"/>
                  <a:gd name="T36" fmla="*/ 1 w 44"/>
                  <a:gd name="T37" fmla="*/ 1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"/>
                  <a:gd name="T58" fmla="*/ 0 h 23"/>
                  <a:gd name="T59" fmla="*/ 44 w 44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" h="23">
                    <a:moveTo>
                      <a:pt x="37" y="8"/>
                    </a:moveTo>
                    <a:lnTo>
                      <a:pt x="37" y="8"/>
                    </a:lnTo>
                    <a:lnTo>
                      <a:pt x="44" y="15"/>
                    </a:lnTo>
                    <a:lnTo>
                      <a:pt x="44" y="23"/>
                    </a:lnTo>
                    <a:lnTo>
                      <a:pt x="30" y="23"/>
                    </a:lnTo>
                    <a:lnTo>
                      <a:pt x="30" y="15"/>
                    </a:lnTo>
                    <a:lnTo>
                      <a:pt x="22" y="15"/>
                    </a:lnTo>
                    <a:lnTo>
                      <a:pt x="15" y="8"/>
                    </a:lnTo>
                    <a:lnTo>
                      <a:pt x="15" y="15"/>
                    </a:lnTo>
                    <a:lnTo>
                      <a:pt x="7" y="15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7" y="8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71" name="Freeform 23"/>
              <p:cNvSpPr>
                <a:spLocks/>
              </p:cNvSpPr>
              <p:nvPr/>
            </p:nvSpPr>
            <p:spPr bwMode="auto">
              <a:xfrm>
                <a:off x="2421" y="3137"/>
                <a:ext cx="10" cy="5"/>
              </a:xfrm>
              <a:custGeom>
                <a:avLst/>
                <a:gdLst>
                  <a:gd name="T0" fmla="*/ 1 w 14"/>
                  <a:gd name="T1" fmla="*/ 1 h 8"/>
                  <a:gd name="T2" fmla="*/ 1 w 14"/>
                  <a:gd name="T3" fmla="*/ 1 h 8"/>
                  <a:gd name="T4" fmla="*/ 0 w 14"/>
                  <a:gd name="T5" fmla="*/ 0 h 8"/>
                  <a:gd name="T6" fmla="*/ 1 w 14"/>
                  <a:gd name="T7" fmla="*/ 0 h 8"/>
                  <a:gd name="T8" fmla="*/ 1 w 14"/>
                  <a:gd name="T9" fmla="*/ 0 h 8"/>
                  <a:gd name="T10" fmla="*/ 1 w 14"/>
                  <a:gd name="T11" fmla="*/ 1 h 8"/>
                  <a:gd name="T12" fmla="*/ 1 w 14"/>
                  <a:gd name="T13" fmla="*/ 1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8"/>
                  <a:gd name="T23" fmla="*/ 14 w 1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8">
                    <a:moveTo>
                      <a:pt x="14" y="8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72" name="Freeform 24"/>
              <p:cNvSpPr>
                <a:spLocks/>
              </p:cNvSpPr>
              <p:nvPr/>
            </p:nvSpPr>
            <p:spPr bwMode="auto">
              <a:xfrm>
                <a:off x="2421" y="3147"/>
                <a:ext cx="5" cy="1"/>
              </a:xfrm>
              <a:custGeom>
                <a:avLst/>
                <a:gdLst>
                  <a:gd name="T0" fmla="*/ 1 w 7"/>
                  <a:gd name="T1" fmla="*/ 0 h 1"/>
                  <a:gd name="T2" fmla="*/ 0 w 7"/>
                  <a:gd name="T3" fmla="*/ 0 h 1"/>
                  <a:gd name="T4" fmla="*/ 1 w 7"/>
                  <a:gd name="T5" fmla="*/ 0 h 1"/>
                  <a:gd name="T6" fmla="*/ 1 w 7"/>
                  <a:gd name="T7" fmla="*/ 0 h 1"/>
                  <a:gd name="T8" fmla="*/ 1 w 7"/>
                  <a:gd name="T9" fmla="*/ 0 h 1"/>
                  <a:gd name="T10" fmla="*/ 1 w 7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"/>
                  <a:gd name="T20" fmla="*/ 7 w 7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73" name="Freeform 25"/>
              <p:cNvSpPr>
                <a:spLocks/>
              </p:cNvSpPr>
              <p:nvPr/>
            </p:nvSpPr>
            <p:spPr bwMode="auto">
              <a:xfrm>
                <a:off x="2410" y="3152"/>
                <a:ext cx="11" cy="5"/>
              </a:xfrm>
              <a:custGeom>
                <a:avLst/>
                <a:gdLst>
                  <a:gd name="T0" fmla="*/ 1 w 15"/>
                  <a:gd name="T1" fmla="*/ 0 h 8"/>
                  <a:gd name="T2" fmla="*/ 1 w 15"/>
                  <a:gd name="T3" fmla="*/ 1 h 8"/>
                  <a:gd name="T4" fmla="*/ 0 w 15"/>
                  <a:gd name="T5" fmla="*/ 0 h 8"/>
                  <a:gd name="T6" fmla="*/ 1 w 15"/>
                  <a:gd name="T7" fmla="*/ 0 h 8"/>
                  <a:gd name="T8" fmla="*/ 1 w 15"/>
                  <a:gd name="T9" fmla="*/ 0 h 8"/>
                  <a:gd name="T10" fmla="*/ 1 w 15"/>
                  <a:gd name="T11" fmla="*/ 0 h 8"/>
                  <a:gd name="T12" fmla="*/ 1 w 15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8"/>
                  <a:gd name="T23" fmla="*/ 15 w 15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8">
                    <a:moveTo>
                      <a:pt x="15" y="0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74" name="Freeform 26"/>
              <p:cNvSpPr>
                <a:spLocks/>
              </p:cNvSpPr>
              <p:nvPr/>
            </p:nvSpPr>
            <p:spPr bwMode="auto">
              <a:xfrm>
                <a:off x="2468" y="3187"/>
                <a:ext cx="11" cy="5"/>
              </a:xfrm>
              <a:custGeom>
                <a:avLst/>
                <a:gdLst>
                  <a:gd name="T0" fmla="*/ 1 w 15"/>
                  <a:gd name="T1" fmla="*/ 1 h 8"/>
                  <a:gd name="T2" fmla="*/ 0 w 15"/>
                  <a:gd name="T3" fmla="*/ 0 h 8"/>
                  <a:gd name="T4" fmla="*/ 0 w 15"/>
                  <a:gd name="T5" fmla="*/ 0 h 8"/>
                  <a:gd name="T6" fmla="*/ 1 w 15"/>
                  <a:gd name="T7" fmla="*/ 0 h 8"/>
                  <a:gd name="T8" fmla="*/ 1 w 15"/>
                  <a:gd name="T9" fmla="*/ 0 h 8"/>
                  <a:gd name="T10" fmla="*/ 1 w 15"/>
                  <a:gd name="T11" fmla="*/ 1 h 8"/>
                  <a:gd name="T12" fmla="*/ 1 w 15"/>
                  <a:gd name="T13" fmla="*/ 1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8"/>
                  <a:gd name="T23" fmla="*/ 15 w 15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8">
                    <a:moveTo>
                      <a:pt x="15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75" name="Freeform 27"/>
              <p:cNvSpPr>
                <a:spLocks/>
              </p:cNvSpPr>
              <p:nvPr/>
            </p:nvSpPr>
            <p:spPr bwMode="auto">
              <a:xfrm>
                <a:off x="2468" y="3192"/>
                <a:ext cx="16" cy="5"/>
              </a:xfrm>
              <a:custGeom>
                <a:avLst/>
                <a:gdLst>
                  <a:gd name="T0" fmla="*/ 1 w 22"/>
                  <a:gd name="T1" fmla="*/ 1 h 7"/>
                  <a:gd name="T2" fmla="*/ 1 w 22"/>
                  <a:gd name="T3" fmla="*/ 1 h 7"/>
                  <a:gd name="T4" fmla="*/ 0 w 22"/>
                  <a:gd name="T5" fmla="*/ 1 h 7"/>
                  <a:gd name="T6" fmla="*/ 0 w 22"/>
                  <a:gd name="T7" fmla="*/ 0 h 7"/>
                  <a:gd name="T8" fmla="*/ 1 w 22"/>
                  <a:gd name="T9" fmla="*/ 0 h 7"/>
                  <a:gd name="T10" fmla="*/ 1 w 22"/>
                  <a:gd name="T11" fmla="*/ 1 h 7"/>
                  <a:gd name="T12" fmla="*/ 1 w 22"/>
                  <a:gd name="T13" fmla="*/ 1 h 7"/>
                  <a:gd name="T14" fmla="*/ 1 w 22"/>
                  <a:gd name="T15" fmla="*/ 1 h 7"/>
                  <a:gd name="T16" fmla="*/ 1 w 22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"/>
                  <a:gd name="T29" fmla="*/ 22 w 22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">
                    <a:moveTo>
                      <a:pt x="15" y="7"/>
                    </a:moveTo>
                    <a:lnTo>
                      <a:pt x="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2" y="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76" name="Freeform 28"/>
              <p:cNvSpPr>
                <a:spLocks/>
              </p:cNvSpPr>
              <p:nvPr/>
            </p:nvSpPr>
            <p:spPr bwMode="auto">
              <a:xfrm>
                <a:off x="2553" y="3337"/>
                <a:ext cx="5" cy="5"/>
              </a:xfrm>
              <a:custGeom>
                <a:avLst/>
                <a:gdLst>
                  <a:gd name="T0" fmla="*/ 0 w 7"/>
                  <a:gd name="T1" fmla="*/ 1 h 8"/>
                  <a:gd name="T2" fmla="*/ 0 w 7"/>
                  <a:gd name="T3" fmla="*/ 0 h 8"/>
                  <a:gd name="T4" fmla="*/ 1 w 7"/>
                  <a:gd name="T5" fmla="*/ 0 h 8"/>
                  <a:gd name="T6" fmla="*/ 1 w 7"/>
                  <a:gd name="T7" fmla="*/ 1 h 8"/>
                  <a:gd name="T8" fmla="*/ 0 w 7"/>
                  <a:gd name="T9" fmla="*/ 1 h 8"/>
                  <a:gd name="T10" fmla="*/ 0 w 7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8"/>
                  <a:gd name="T20" fmla="*/ 7 w 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8">
                    <a:moveTo>
                      <a:pt x="0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77" name="Freeform 29"/>
              <p:cNvSpPr>
                <a:spLocks/>
              </p:cNvSpPr>
              <p:nvPr/>
            </p:nvSpPr>
            <p:spPr bwMode="auto">
              <a:xfrm>
                <a:off x="2558" y="3332"/>
                <a:ext cx="5" cy="5"/>
              </a:xfrm>
              <a:custGeom>
                <a:avLst/>
                <a:gdLst>
                  <a:gd name="T0" fmla="*/ 0 w 7"/>
                  <a:gd name="T1" fmla="*/ 1 h 7"/>
                  <a:gd name="T2" fmla="*/ 0 w 7"/>
                  <a:gd name="T3" fmla="*/ 1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1 w 7"/>
                  <a:gd name="T11" fmla="*/ 0 h 7"/>
                  <a:gd name="T12" fmla="*/ 1 w 7"/>
                  <a:gd name="T13" fmla="*/ 1 h 7"/>
                  <a:gd name="T14" fmla="*/ 0 w 7"/>
                  <a:gd name="T15" fmla="*/ 1 h 7"/>
                  <a:gd name="T16" fmla="*/ 0 w 7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78" name="Line 30"/>
              <p:cNvSpPr>
                <a:spLocks noChangeShapeType="1"/>
              </p:cNvSpPr>
              <p:nvPr/>
            </p:nvSpPr>
            <p:spPr bwMode="auto">
              <a:xfrm>
                <a:off x="1948" y="2717"/>
                <a:ext cx="1501" cy="1"/>
              </a:xfrm>
              <a:prstGeom prst="line">
                <a:avLst/>
              </a:prstGeom>
              <a:noFill/>
              <a:ln w="349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79" name="Line 31"/>
              <p:cNvSpPr>
                <a:spLocks noChangeShapeType="1"/>
              </p:cNvSpPr>
              <p:nvPr/>
            </p:nvSpPr>
            <p:spPr bwMode="auto">
              <a:xfrm>
                <a:off x="2055" y="2932"/>
                <a:ext cx="1505" cy="0"/>
              </a:xfrm>
              <a:prstGeom prst="line">
                <a:avLst/>
              </a:prstGeom>
              <a:noFill/>
              <a:ln w="349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80" name="Line 32"/>
              <p:cNvSpPr>
                <a:spLocks noChangeShapeType="1"/>
              </p:cNvSpPr>
              <p:nvPr/>
            </p:nvSpPr>
            <p:spPr bwMode="auto">
              <a:xfrm>
                <a:off x="2166" y="3142"/>
                <a:ext cx="1500" cy="1"/>
              </a:xfrm>
              <a:prstGeom prst="line">
                <a:avLst/>
              </a:prstGeom>
              <a:noFill/>
              <a:ln w="349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81" name="Line 33"/>
              <p:cNvSpPr>
                <a:spLocks noChangeShapeType="1"/>
              </p:cNvSpPr>
              <p:nvPr/>
            </p:nvSpPr>
            <p:spPr bwMode="auto">
              <a:xfrm>
                <a:off x="2277" y="3357"/>
                <a:ext cx="1500" cy="1"/>
              </a:xfrm>
              <a:prstGeom prst="line">
                <a:avLst/>
              </a:prstGeom>
              <a:noFill/>
              <a:ln w="349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82" name="Line 34"/>
              <p:cNvSpPr>
                <a:spLocks noChangeShapeType="1"/>
              </p:cNvSpPr>
              <p:nvPr/>
            </p:nvSpPr>
            <p:spPr bwMode="auto">
              <a:xfrm>
                <a:off x="2139" y="2507"/>
                <a:ext cx="546" cy="1060"/>
              </a:xfrm>
              <a:prstGeom prst="line">
                <a:avLst/>
              </a:prstGeom>
              <a:noFill/>
              <a:ln w="349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83" name="Line 35"/>
              <p:cNvSpPr>
                <a:spLocks noChangeShapeType="1"/>
              </p:cNvSpPr>
              <p:nvPr/>
            </p:nvSpPr>
            <p:spPr bwMode="auto">
              <a:xfrm>
                <a:off x="2436" y="2507"/>
                <a:ext cx="546" cy="1060"/>
              </a:xfrm>
              <a:prstGeom prst="line">
                <a:avLst/>
              </a:prstGeom>
              <a:noFill/>
              <a:ln w="349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84" name="Line 36"/>
              <p:cNvSpPr>
                <a:spLocks noChangeShapeType="1"/>
              </p:cNvSpPr>
              <p:nvPr/>
            </p:nvSpPr>
            <p:spPr bwMode="auto">
              <a:xfrm>
                <a:off x="2738" y="2507"/>
                <a:ext cx="546" cy="1060"/>
              </a:xfrm>
              <a:prstGeom prst="line">
                <a:avLst/>
              </a:prstGeom>
              <a:noFill/>
              <a:ln w="349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85" name="Line 37"/>
              <p:cNvSpPr>
                <a:spLocks noChangeShapeType="1"/>
              </p:cNvSpPr>
              <p:nvPr/>
            </p:nvSpPr>
            <p:spPr bwMode="auto">
              <a:xfrm>
                <a:off x="3041" y="2507"/>
                <a:ext cx="546" cy="1060"/>
              </a:xfrm>
              <a:prstGeom prst="line">
                <a:avLst/>
              </a:prstGeom>
              <a:noFill/>
              <a:ln w="349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86" name="Freeform 38"/>
              <p:cNvSpPr>
                <a:spLocks/>
              </p:cNvSpPr>
              <p:nvPr/>
            </p:nvSpPr>
            <p:spPr bwMode="auto">
              <a:xfrm>
                <a:off x="1837" y="2507"/>
                <a:ext cx="2052" cy="1060"/>
              </a:xfrm>
              <a:custGeom>
                <a:avLst/>
                <a:gdLst>
                  <a:gd name="T0" fmla="*/ 102 w 2866"/>
                  <a:gd name="T1" fmla="*/ 31 h 1570"/>
                  <a:gd name="T2" fmla="*/ 26 w 2866"/>
                  <a:gd name="T3" fmla="*/ 31 h 1570"/>
                  <a:gd name="T4" fmla="*/ 0 w 2866"/>
                  <a:gd name="T5" fmla="*/ 0 h 1570"/>
                  <a:gd name="T6" fmla="*/ 74 w 2866"/>
                  <a:gd name="T7" fmla="*/ 0 h 1570"/>
                  <a:gd name="T8" fmla="*/ 102 w 2866"/>
                  <a:gd name="T9" fmla="*/ 31 h 15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6"/>
                  <a:gd name="T16" fmla="*/ 0 h 1570"/>
                  <a:gd name="T17" fmla="*/ 2866 w 2866"/>
                  <a:gd name="T18" fmla="*/ 1570 h 15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6" h="1570">
                    <a:moveTo>
                      <a:pt x="2866" y="1570"/>
                    </a:moveTo>
                    <a:lnTo>
                      <a:pt x="763" y="1570"/>
                    </a:lnTo>
                    <a:lnTo>
                      <a:pt x="0" y="0"/>
                    </a:lnTo>
                    <a:lnTo>
                      <a:pt x="2096" y="0"/>
                    </a:lnTo>
                    <a:lnTo>
                      <a:pt x="2866" y="1570"/>
                    </a:lnTo>
                    <a:close/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87" name="Freeform 39"/>
              <p:cNvSpPr>
                <a:spLocks/>
              </p:cNvSpPr>
              <p:nvPr/>
            </p:nvSpPr>
            <p:spPr bwMode="auto">
              <a:xfrm>
                <a:off x="2823" y="3097"/>
                <a:ext cx="32" cy="30"/>
              </a:xfrm>
              <a:custGeom>
                <a:avLst/>
                <a:gdLst>
                  <a:gd name="T0" fmla="*/ 1 w 45"/>
                  <a:gd name="T1" fmla="*/ 1 h 44"/>
                  <a:gd name="T2" fmla="*/ 1 w 45"/>
                  <a:gd name="T3" fmla="*/ 1 h 44"/>
                  <a:gd name="T4" fmla="*/ 1 w 45"/>
                  <a:gd name="T5" fmla="*/ 1 h 44"/>
                  <a:gd name="T6" fmla="*/ 1 w 45"/>
                  <a:gd name="T7" fmla="*/ 1 h 44"/>
                  <a:gd name="T8" fmla="*/ 1 w 45"/>
                  <a:gd name="T9" fmla="*/ 1 h 44"/>
                  <a:gd name="T10" fmla="*/ 1 w 45"/>
                  <a:gd name="T11" fmla="*/ 1 h 44"/>
                  <a:gd name="T12" fmla="*/ 1 w 45"/>
                  <a:gd name="T13" fmla="*/ 1 h 44"/>
                  <a:gd name="T14" fmla="*/ 0 w 45"/>
                  <a:gd name="T15" fmla="*/ 1 h 44"/>
                  <a:gd name="T16" fmla="*/ 1 w 45"/>
                  <a:gd name="T17" fmla="*/ 1 h 44"/>
                  <a:gd name="T18" fmla="*/ 1 w 45"/>
                  <a:gd name="T19" fmla="*/ 1 h 44"/>
                  <a:gd name="T20" fmla="*/ 0 w 45"/>
                  <a:gd name="T21" fmla="*/ 1 h 44"/>
                  <a:gd name="T22" fmla="*/ 0 w 45"/>
                  <a:gd name="T23" fmla="*/ 1 h 44"/>
                  <a:gd name="T24" fmla="*/ 1 w 45"/>
                  <a:gd name="T25" fmla="*/ 1 h 44"/>
                  <a:gd name="T26" fmla="*/ 1 w 45"/>
                  <a:gd name="T27" fmla="*/ 1 h 44"/>
                  <a:gd name="T28" fmla="*/ 1 w 45"/>
                  <a:gd name="T29" fmla="*/ 0 h 44"/>
                  <a:gd name="T30" fmla="*/ 1 w 45"/>
                  <a:gd name="T31" fmla="*/ 0 h 44"/>
                  <a:gd name="T32" fmla="*/ 1 w 45"/>
                  <a:gd name="T33" fmla="*/ 1 h 44"/>
                  <a:gd name="T34" fmla="*/ 1 w 45"/>
                  <a:gd name="T35" fmla="*/ 1 h 44"/>
                  <a:gd name="T36" fmla="*/ 1 w 45"/>
                  <a:gd name="T37" fmla="*/ 1 h 44"/>
                  <a:gd name="T38" fmla="*/ 1 w 45"/>
                  <a:gd name="T39" fmla="*/ 1 h 44"/>
                  <a:gd name="T40" fmla="*/ 1 w 45"/>
                  <a:gd name="T41" fmla="*/ 1 h 44"/>
                  <a:gd name="T42" fmla="*/ 1 w 45"/>
                  <a:gd name="T43" fmla="*/ 1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44"/>
                  <a:gd name="T68" fmla="*/ 45 w 45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44">
                    <a:moveTo>
                      <a:pt x="37" y="37"/>
                    </a:moveTo>
                    <a:lnTo>
                      <a:pt x="30" y="37"/>
                    </a:lnTo>
                    <a:lnTo>
                      <a:pt x="22" y="37"/>
                    </a:lnTo>
                    <a:lnTo>
                      <a:pt x="15" y="44"/>
                    </a:lnTo>
                    <a:lnTo>
                      <a:pt x="8" y="44"/>
                    </a:lnTo>
                    <a:lnTo>
                      <a:pt x="0" y="37"/>
                    </a:lnTo>
                    <a:lnTo>
                      <a:pt x="8" y="37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30" y="0"/>
                    </a:lnTo>
                    <a:lnTo>
                      <a:pt x="37" y="7"/>
                    </a:lnTo>
                    <a:lnTo>
                      <a:pt x="45" y="15"/>
                    </a:lnTo>
                    <a:lnTo>
                      <a:pt x="45" y="22"/>
                    </a:lnTo>
                    <a:lnTo>
                      <a:pt x="37" y="37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88" name="Freeform 40"/>
              <p:cNvSpPr>
                <a:spLocks/>
              </p:cNvSpPr>
              <p:nvPr/>
            </p:nvSpPr>
            <p:spPr bwMode="auto">
              <a:xfrm>
                <a:off x="2627" y="2967"/>
                <a:ext cx="43" cy="25"/>
              </a:xfrm>
              <a:custGeom>
                <a:avLst/>
                <a:gdLst>
                  <a:gd name="T0" fmla="*/ 2 w 60"/>
                  <a:gd name="T1" fmla="*/ 1 h 37"/>
                  <a:gd name="T2" fmla="*/ 2 w 60"/>
                  <a:gd name="T3" fmla="*/ 1 h 37"/>
                  <a:gd name="T4" fmla="*/ 1 w 60"/>
                  <a:gd name="T5" fmla="*/ 1 h 37"/>
                  <a:gd name="T6" fmla="*/ 1 w 60"/>
                  <a:gd name="T7" fmla="*/ 1 h 37"/>
                  <a:gd name="T8" fmla="*/ 1 w 60"/>
                  <a:gd name="T9" fmla="*/ 1 h 37"/>
                  <a:gd name="T10" fmla="*/ 1 w 60"/>
                  <a:gd name="T11" fmla="*/ 1 h 37"/>
                  <a:gd name="T12" fmla="*/ 1 w 60"/>
                  <a:gd name="T13" fmla="*/ 1 h 37"/>
                  <a:gd name="T14" fmla="*/ 1 w 60"/>
                  <a:gd name="T15" fmla="*/ 1 h 37"/>
                  <a:gd name="T16" fmla="*/ 1 w 60"/>
                  <a:gd name="T17" fmla="*/ 1 h 37"/>
                  <a:gd name="T18" fmla="*/ 1 w 60"/>
                  <a:gd name="T19" fmla="*/ 1 h 37"/>
                  <a:gd name="T20" fmla="*/ 1 w 60"/>
                  <a:gd name="T21" fmla="*/ 1 h 37"/>
                  <a:gd name="T22" fmla="*/ 0 w 60"/>
                  <a:gd name="T23" fmla="*/ 1 h 37"/>
                  <a:gd name="T24" fmla="*/ 0 w 60"/>
                  <a:gd name="T25" fmla="*/ 1 h 37"/>
                  <a:gd name="T26" fmla="*/ 0 w 60"/>
                  <a:gd name="T27" fmla="*/ 1 h 37"/>
                  <a:gd name="T28" fmla="*/ 0 w 60"/>
                  <a:gd name="T29" fmla="*/ 1 h 37"/>
                  <a:gd name="T30" fmla="*/ 1 w 60"/>
                  <a:gd name="T31" fmla="*/ 1 h 37"/>
                  <a:gd name="T32" fmla="*/ 1 w 60"/>
                  <a:gd name="T33" fmla="*/ 1 h 37"/>
                  <a:gd name="T34" fmla="*/ 1 w 60"/>
                  <a:gd name="T35" fmla="*/ 1 h 37"/>
                  <a:gd name="T36" fmla="*/ 1 w 60"/>
                  <a:gd name="T37" fmla="*/ 1 h 37"/>
                  <a:gd name="T38" fmla="*/ 1 w 60"/>
                  <a:gd name="T39" fmla="*/ 0 h 37"/>
                  <a:gd name="T40" fmla="*/ 1 w 60"/>
                  <a:gd name="T41" fmla="*/ 0 h 37"/>
                  <a:gd name="T42" fmla="*/ 1 w 60"/>
                  <a:gd name="T43" fmla="*/ 1 h 37"/>
                  <a:gd name="T44" fmla="*/ 1 w 60"/>
                  <a:gd name="T45" fmla="*/ 1 h 37"/>
                  <a:gd name="T46" fmla="*/ 2 w 60"/>
                  <a:gd name="T47" fmla="*/ 1 h 37"/>
                  <a:gd name="T48" fmla="*/ 2 w 60"/>
                  <a:gd name="T49" fmla="*/ 1 h 37"/>
                  <a:gd name="T50" fmla="*/ 2 w 60"/>
                  <a:gd name="T51" fmla="*/ 1 h 37"/>
                  <a:gd name="T52" fmla="*/ 2 w 60"/>
                  <a:gd name="T53" fmla="*/ 1 h 37"/>
                  <a:gd name="T54" fmla="*/ 2 w 60"/>
                  <a:gd name="T55" fmla="*/ 1 h 3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0"/>
                  <a:gd name="T85" fmla="*/ 0 h 37"/>
                  <a:gd name="T86" fmla="*/ 60 w 60"/>
                  <a:gd name="T87" fmla="*/ 37 h 3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0" h="37">
                    <a:moveTo>
                      <a:pt x="60" y="37"/>
                    </a:moveTo>
                    <a:lnTo>
                      <a:pt x="52" y="37"/>
                    </a:lnTo>
                    <a:lnTo>
                      <a:pt x="45" y="37"/>
                    </a:lnTo>
                    <a:lnTo>
                      <a:pt x="30" y="37"/>
                    </a:lnTo>
                    <a:lnTo>
                      <a:pt x="30" y="30"/>
                    </a:lnTo>
                    <a:lnTo>
                      <a:pt x="23" y="23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5" y="8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7" y="8"/>
                    </a:lnTo>
                    <a:lnTo>
                      <a:pt x="45" y="15"/>
                    </a:lnTo>
                    <a:lnTo>
                      <a:pt x="52" y="23"/>
                    </a:lnTo>
                    <a:lnTo>
                      <a:pt x="60" y="30"/>
                    </a:lnTo>
                    <a:lnTo>
                      <a:pt x="52" y="37"/>
                    </a:lnTo>
                    <a:lnTo>
                      <a:pt x="60" y="37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89" name="Freeform 41"/>
              <p:cNvSpPr>
                <a:spLocks/>
              </p:cNvSpPr>
              <p:nvPr/>
            </p:nvSpPr>
            <p:spPr bwMode="auto">
              <a:xfrm>
                <a:off x="2717" y="2982"/>
                <a:ext cx="32" cy="25"/>
              </a:xfrm>
              <a:custGeom>
                <a:avLst/>
                <a:gdLst>
                  <a:gd name="T0" fmla="*/ 0 w 45"/>
                  <a:gd name="T1" fmla="*/ 1 h 37"/>
                  <a:gd name="T2" fmla="*/ 0 w 45"/>
                  <a:gd name="T3" fmla="*/ 1 h 37"/>
                  <a:gd name="T4" fmla="*/ 0 w 45"/>
                  <a:gd name="T5" fmla="*/ 1 h 37"/>
                  <a:gd name="T6" fmla="*/ 1 w 45"/>
                  <a:gd name="T7" fmla="*/ 0 h 37"/>
                  <a:gd name="T8" fmla="*/ 1 w 45"/>
                  <a:gd name="T9" fmla="*/ 1 h 37"/>
                  <a:gd name="T10" fmla="*/ 1 w 45"/>
                  <a:gd name="T11" fmla="*/ 1 h 37"/>
                  <a:gd name="T12" fmla="*/ 1 w 45"/>
                  <a:gd name="T13" fmla="*/ 1 h 37"/>
                  <a:gd name="T14" fmla="*/ 1 w 45"/>
                  <a:gd name="T15" fmla="*/ 1 h 37"/>
                  <a:gd name="T16" fmla="*/ 1 w 45"/>
                  <a:gd name="T17" fmla="*/ 1 h 37"/>
                  <a:gd name="T18" fmla="*/ 1 w 45"/>
                  <a:gd name="T19" fmla="*/ 1 h 37"/>
                  <a:gd name="T20" fmla="*/ 1 w 45"/>
                  <a:gd name="T21" fmla="*/ 1 h 37"/>
                  <a:gd name="T22" fmla="*/ 0 w 45"/>
                  <a:gd name="T23" fmla="*/ 1 h 37"/>
                  <a:gd name="T24" fmla="*/ 0 w 45"/>
                  <a:gd name="T25" fmla="*/ 1 h 37"/>
                  <a:gd name="T26" fmla="*/ 0 w 45"/>
                  <a:gd name="T27" fmla="*/ 1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"/>
                  <a:gd name="T43" fmla="*/ 0 h 37"/>
                  <a:gd name="T44" fmla="*/ 45 w 45"/>
                  <a:gd name="T45" fmla="*/ 37 h 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" h="37">
                    <a:moveTo>
                      <a:pt x="0" y="14"/>
                    </a:moveTo>
                    <a:lnTo>
                      <a:pt x="0" y="14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22" y="14"/>
                    </a:lnTo>
                    <a:lnTo>
                      <a:pt x="37" y="29"/>
                    </a:lnTo>
                    <a:lnTo>
                      <a:pt x="45" y="37"/>
                    </a:lnTo>
                    <a:lnTo>
                      <a:pt x="37" y="37"/>
                    </a:lnTo>
                    <a:lnTo>
                      <a:pt x="30" y="37"/>
                    </a:lnTo>
                    <a:lnTo>
                      <a:pt x="15" y="29"/>
                    </a:lnTo>
                    <a:lnTo>
                      <a:pt x="0" y="2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90" name="Freeform 42"/>
              <p:cNvSpPr>
                <a:spLocks/>
              </p:cNvSpPr>
              <p:nvPr/>
            </p:nvSpPr>
            <p:spPr bwMode="auto">
              <a:xfrm>
                <a:off x="2569" y="2912"/>
                <a:ext cx="15" cy="10"/>
              </a:xfrm>
              <a:custGeom>
                <a:avLst/>
                <a:gdLst>
                  <a:gd name="T0" fmla="*/ 0 w 22"/>
                  <a:gd name="T1" fmla="*/ 1 h 15"/>
                  <a:gd name="T2" fmla="*/ 0 w 22"/>
                  <a:gd name="T3" fmla="*/ 1 h 15"/>
                  <a:gd name="T4" fmla="*/ 1 w 22"/>
                  <a:gd name="T5" fmla="*/ 0 h 15"/>
                  <a:gd name="T6" fmla="*/ 1 w 22"/>
                  <a:gd name="T7" fmla="*/ 0 h 15"/>
                  <a:gd name="T8" fmla="*/ 1 w 22"/>
                  <a:gd name="T9" fmla="*/ 1 h 15"/>
                  <a:gd name="T10" fmla="*/ 1 w 22"/>
                  <a:gd name="T11" fmla="*/ 1 h 15"/>
                  <a:gd name="T12" fmla="*/ 1 w 22"/>
                  <a:gd name="T13" fmla="*/ 1 h 15"/>
                  <a:gd name="T14" fmla="*/ 0 w 22"/>
                  <a:gd name="T15" fmla="*/ 1 h 15"/>
                  <a:gd name="T16" fmla="*/ 0 w 22"/>
                  <a:gd name="T17" fmla="*/ 1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5"/>
                  <a:gd name="T29" fmla="*/ 22 w 22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5">
                    <a:moveTo>
                      <a:pt x="0" y="15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7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91" name="Freeform 43"/>
              <p:cNvSpPr>
                <a:spLocks/>
              </p:cNvSpPr>
              <p:nvPr/>
            </p:nvSpPr>
            <p:spPr bwMode="auto">
              <a:xfrm>
                <a:off x="2584" y="2902"/>
                <a:ext cx="11" cy="10"/>
              </a:xfrm>
              <a:custGeom>
                <a:avLst/>
                <a:gdLst>
                  <a:gd name="T0" fmla="*/ 1 w 15"/>
                  <a:gd name="T1" fmla="*/ 1 h 15"/>
                  <a:gd name="T2" fmla="*/ 0 w 15"/>
                  <a:gd name="T3" fmla="*/ 1 h 15"/>
                  <a:gd name="T4" fmla="*/ 0 w 15"/>
                  <a:gd name="T5" fmla="*/ 1 h 15"/>
                  <a:gd name="T6" fmla="*/ 1 w 15"/>
                  <a:gd name="T7" fmla="*/ 0 h 15"/>
                  <a:gd name="T8" fmla="*/ 1 w 15"/>
                  <a:gd name="T9" fmla="*/ 0 h 15"/>
                  <a:gd name="T10" fmla="*/ 1 w 15"/>
                  <a:gd name="T11" fmla="*/ 1 h 15"/>
                  <a:gd name="T12" fmla="*/ 1 w 15"/>
                  <a:gd name="T13" fmla="*/ 1 h 15"/>
                  <a:gd name="T14" fmla="*/ 1 w 15"/>
                  <a:gd name="T15" fmla="*/ 1 h 15"/>
                  <a:gd name="T16" fmla="*/ 1 w 15"/>
                  <a:gd name="T17" fmla="*/ 1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7" y="15"/>
                    </a:moveTo>
                    <a:lnTo>
                      <a:pt x="0" y="15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92" name="Freeform 44"/>
              <p:cNvSpPr>
                <a:spLocks/>
              </p:cNvSpPr>
              <p:nvPr/>
            </p:nvSpPr>
            <p:spPr bwMode="auto">
              <a:xfrm>
                <a:off x="2500" y="2867"/>
                <a:ext cx="10" cy="10"/>
              </a:xfrm>
              <a:custGeom>
                <a:avLst/>
                <a:gdLst>
                  <a:gd name="T0" fmla="*/ 1 w 14"/>
                  <a:gd name="T1" fmla="*/ 1 h 15"/>
                  <a:gd name="T2" fmla="*/ 1 w 14"/>
                  <a:gd name="T3" fmla="*/ 1 h 15"/>
                  <a:gd name="T4" fmla="*/ 1 w 14"/>
                  <a:gd name="T5" fmla="*/ 0 h 15"/>
                  <a:gd name="T6" fmla="*/ 1 w 14"/>
                  <a:gd name="T7" fmla="*/ 0 h 15"/>
                  <a:gd name="T8" fmla="*/ 1 w 14"/>
                  <a:gd name="T9" fmla="*/ 0 h 15"/>
                  <a:gd name="T10" fmla="*/ 0 w 14"/>
                  <a:gd name="T11" fmla="*/ 1 h 15"/>
                  <a:gd name="T12" fmla="*/ 1 w 14"/>
                  <a:gd name="T13" fmla="*/ 1 h 15"/>
                  <a:gd name="T14" fmla="*/ 1 w 14"/>
                  <a:gd name="T15" fmla="*/ 1 h 15"/>
                  <a:gd name="T16" fmla="*/ 1 w 14"/>
                  <a:gd name="T17" fmla="*/ 1 h 15"/>
                  <a:gd name="T18" fmla="*/ 1 w 14"/>
                  <a:gd name="T19" fmla="*/ 1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5"/>
                  <a:gd name="T32" fmla="*/ 14 w 14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5">
                    <a:moveTo>
                      <a:pt x="14" y="8"/>
                    </a:moveTo>
                    <a:lnTo>
                      <a:pt x="14" y="8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7" y="15"/>
                    </a:lnTo>
                    <a:lnTo>
                      <a:pt x="14" y="15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93" name="Freeform 45"/>
              <p:cNvSpPr>
                <a:spLocks/>
              </p:cNvSpPr>
              <p:nvPr/>
            </p:nvSpPr>
            <p:spPr bwMode="auto">
              <a:xfrm>
                <a:off x="2494" y="2842"/>
                <a:ext cx="27" cy="20"/>
              </a:xfrm>
              <a:custGeom>
                <a:avLst/>
                <a:gdLst>
                  <a:gd name="T0" fmla="*/ 1 w 37"/>
                  <a:gd name="T1" fmla="*/ 1 h 30"/>
                  <a:gd name="T2" fmla="*/ 1 w 37"/>
                  <a:gd name="T3" fmla="*/ 1 h 30"/>
                  <a:gd name="T4" fmla="*/ 1 w 37"/>
                  <a:gd name="T5" fmla="*/ 1 h 30"/>
                  <a:gd name="T6" fmla="*/ 1 w 37"/>
                  <a:gd name="T7" fmla="*/ 1 h 30"/>
                  <a:gd name="T8" fmla="*/ 1 w 37"/>
                  <a:gd name="T9" fmla="*/ 1 h 30"/>
                  <a:gd name="T10" fmla="*/ 1 w 37"/>
                  <a:gd name="T11" fmla="*/ 1 h 30"/>
                  <a:gd name="T12" fmla="*/ 1 w 37"/>
                  <a:gd name="T13" fmla="*/ 1 h 30"/>
                  <a:gd name="T14" fmla="*/ 1 w 37"/>
                  <a:gd name="T15" fmla="*/ 0 h 30"/>
                  <a:gd name="T16" fmla="*/ 1 w 37"/>
                  <a:gd name="T17" fmla="*/ 0 h 30"/>
                  <a:gd name="T18" fmla="*/ 0 w 37"/>
                  <a:gd name="T19" fmla="*/ 1 h 30"/>
                  <a:gd name="T20" fmla="*/ 1 w 37"/>
                  <a:gd name="T21" fmla="*/ 1 h 30"/>
                  <a:gd name="T22" fmla="*/ 1 w 37"/>
                  <a:gd name="T23" fmla="*/ 1 h 30"/>
                  <a:gd name="T24" fmla="*/ 1 w 37"/>
                  <a:gd name="T25" fmla="*/ 1 h 30"/>
                  <a:gd name="T26" fmla="*/ 1 w 37"/>
                  <a:gd name="T27" fmla="*/ 1 h 30"/>
                  <a:gd name="T28" fmla="*/ 1 w 37"/>
                  <a:gd name="T29" fmla="*/ 1 h 30"/>
                  <a:gd name="T30" fmla="*/ 1 w 37"/>
                  <a:gd name="T31" fmla="*/ 1 h 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"/>
                  <a:gd name="T49" fmla="*/ 0 h 30"/>
                  <a:gd name="T50" fmla="*/ 37 w 37"/>
                  <a:gd name="T51" fmla="*/ 30 h 3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" h="30">
                    <a:moveTo>
                      <a:pt x="37" y="30"/>
                    </a:moveTo>
                    <a:lnTo>
                      <a:pt x="37" y="30"/>
                    </a:lnTo>
                    <a:lnTo>
                      <a:pt x="30" y="30"/>
                    </a:lnTo>
                    <a:lnTo>
                      <a:pt x="22" y="30"/>
                    </a:lnTo>
                    <a:lnTo>
                      <a:pt x="22" y="22"/>
                    </a:lnTo>
                    <a:lnTo>
                      <a:pt x="30" y="22"/>
                    </a:lnTo>
                    <a:lnTo>
                      <a:pt x="22" y="15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15"/>
                    </a:lnTo>
                    <a:lnTo>
                      <a:pt x="8" y="22"/>
                    </a:lnTo>
                    <a:lnTo>
                      <a:pt x="15" y="22"/>
                    </a:lnTo>
                    <a:lnTo>
                      <a:pt x="22" y="30"/>
                    </a:lnTo>
                    <a:lnTo>
                      <a:pt x="37" y="30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94" name="Freeform 46"/>
              <p:cNvSpPr>
                <a:spLocks/>
              </p:cNvSpPr>
              <p:nvPr/>
            </p:nvSpPr>
            <p:spPr bwMode="auto">
              <a:xfrm>
                <a:off x="2494" y="2832"/>
                <a:ext cx="16" cy="10"/>
              </a:xfrm>
              <a:custGeom>
                <a:avLst/>
                <a:gdLst>
                  <a:gd name="T0" fmla="*/ 1 w 22"/>
                  <a:gd name="T1" fmla="*/ 1 h 15"/>
                  <a:gd name="T2" fmla="*/ 1 w 22"/>
                  <a:gd name="T3" fmla="*/ 1 h 15"/>
                  <a:gd name="T4" fmla="*/ 1 w 22"/>
                  <a:gd name="T5" fmla="*/ 1 h 15"/>
                  <a:gd name="T6" fmla="*/ 1 w 22"/>
                  <a:gd name="T7" fmla="*/ 0 h 15"/>
                  <a:gd name="T8" fmla="*/ 0 w 22"/>
                  <a:gd name="T9" fmla="*/ 0 h 15"/>
                  <a:gd name="T10" fmla="*/ 0 w 22"/>
                  <a:gd name="T11" fmla="*/ 1 h 15"/>
                  <a:gd name="T12" fmla="*/ 1 w 22"/>
                  <a:gd name="T13" fmla="*/ 1 h 15"/>
                  <a:gd name="T14" fmla="*/ 1 w 22"/>
                  <a:gd name="T15" fmla="*/ 1 h 15"/>
                  <a:gd name="T16" fmla="*/ 1 w 22"/>
                  <a:gd name="T17" fmla="*/ 1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5"/>
                  <a:gd name="T29" fmla="*/ 22 w 22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5">
                    <a:moveTo>
                      <a:pt x="22" y="15"/>
                    </a:moveTo>
                    <a:lnTo>
                      <a:pt x="15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8" y="15"/>
                    </a:lnTo>
                    <a:lnTo>
                      <a:pt x="22" y="15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95" name="Freeform 47"/>
              <p:cNvSpPr>
                <a:spLocks/>
              </p:cNvSpPr>
              <p:nvPr/>
            </p:nvSpPr>
            <p:spPr bwMode="auto">
              <a:xfrm>
                <a:off x="2489" y="2747"/>
                <a:ext cx="64" cy="65"/>
              </a:xfrm>
              <a:custGeom>
                <a:avLst/>
                <a:gdLst>
                  <a:gd name="T0" fmla="*/ 1 w 89"/>
                  <a:gd name="T1" fmla="*/ 2 h 97"/>
                  <a:gd name="T2" fmla="*/ 1 w 89"/>
                  <a:gd name="T3" fmla="*/ 1 h 97"/>
                  <a:gd name="T4" fmla="*/ 1 w 89"/>
                  <a:gd name="T5" fmla="*/ 1 h 97"/>
                  <a:gd name="T6" fmla="*/ 1 w 89"/>
                  <a:gd name="T7" fmla="*/ 1 h 97"/>
                  <a:gd name="T8" fmla="*/ 1 w 89"/>
                  <a:gd name="T9" fmla="*/ 1 h 97"/>
                  <a:gd name="T10" fmla="*/ 1 w 89"/>
                  <a:gd name="T11" fmla="*/ 1 h 97"/>
                  <a:gd name="T12" fmla="*/ 1 w 89"/>
                  <a:gd name="T13" fmla="*/ 1 h 97"/>
                  <a:gd name="T14" fmla="*/ 1 w 89"/>
                  <a:gd name="T15" fmla="*/ 1 h 97"/>
                  <a:gd name="T16" fmla="*/ 1 w 89"/>
                  <a:gd name="T17" fmla="*/ 1 h 97"/>
                  <a:gd name="T18" fmla="*/ 1 w 89"/>
                  <a:gd name="T19" fmla="*/ 1 h 97"/>
                  <a:gd name="T20" fmla="*/ 1 w 89"/>
                  <a:gd name="T21" fmla="*/ 1 h 97"/>
                  <a:gd name="T22" fmla="*/ 0 w 89"/>
                  <a:gd name="T23" fmla="*/ 1 h 97"/>
                  <a:gd name="T24" fmla="*/ 0 w 89"/>
                  <a:gd name="T25" fmla="*/ 1 h 97"/>
                  <a:gd name="T26" fmla="*/ 0 w 89"/>
                  <a:gd name="T27" fmla="*/ 1 h 97"/>
                  <a:gd name="T28" fmla="*/ 1 w 89"/>
                  <a:gd name="T29" fmla="*/ 1 h 97"/>
                  <a:gd name="T30" fmla="*/ 1 w 89"/>
                  <a:gd name="T31" fmla="*/ 1 h 97"/>
                  <a:gd name="T32" fmla="*/ 1 w 89"/>
                  <a:gd name="T33" fmla="*/ 1 h 97"/>
                  <a:gd name="T34" fmla="*/ 1 w 89"/>
                  <a:gd name="T35" fmla="*/ 1 h 97"/>
                  <a:gd name="T36" fmla="*/ 1 w 89"/>
                  <a:gd name="T37" fmla="*/ 1 h 97"/>
                  <a:gd name="T38" fmla="*/ 1 w 89"/>
                  <a:gd name="T39" fmla="*/ 1 h 97"/>
                  <a:gd name="T40" fmla="*/ 2 w 89"/>
                  <a:gd name="T41" fmla="*/ 0 h 97"/>
                  <a:gd name="T42" fmla="*/ 3 w 89"/>
                  <a:gd name="T43" fmla="*/ 1 h 97"/>
                  <a:gd name="T44" fmla="*/ 3 w 89"/>
                  <a:gd name="T45" fmla="*/ 1 h 97"/>
                  <a:gd name="T46" fmla="*/ 2 w 89"/>
                  <a:gd name="T47" fmla="*/ 1 h 97"/>
                  <a:gd name="T48" fmla="*/ 3 w 89"/>
                  <a:gd name="T49" fmla="*/ 1 h 97"/>
                  <a:gd name="T50" fmla="*/ 3 w 89"/>
                  <a:gd name="T51" fmla="*/ 1 h 97"/>
                  <a:gd name="T52" fmla="*/ 3 w 89"/>
                  <a:gd name="T53" fmla="*/ 1 h 97"/>
                  <a:gd name="T54" fmla="*/ 3 w 89"/>
                  <a:gd name="T55" fmla="*/ 1 h 97"/>
                  <a:gd name="T56" fmla="*/ 3 w 89"/>
                  <a:gd name="T57" fmla="*/ 1 h 97"/>
                  <a:gd name="T58" fmla="*/ 3 w 89"/>
                  <a:gd name="T59" fmla="*/ 1 h 97"/>
                  <a:gd name="T60" fmla="*/ 3 w 89"/>
                  <a:gd name="T61" fmla="*/ 1 h 97"/>
                  <a:gd name="T62" fmla="*/ 2 w 89"/>
                  <a:gd name="T63" fmla="*/ 1 h 97"/>
                  <a:gd name="T64" fmla="*/ 2 w 89"/>
                  <a:gd name="T65" fmla="*/ 1 h 97"/>
                  <a:gd name="T66" fmla="*/ 2 w 89"/>
                  <a:gd name="T67" fmla="*/ 1 h 97"/>
                  <a:gd name="T68" fmla="*/ 3 w 89"/>
                  <a:gd name="T69" fmla="*/ 1 h 97"/>
                  <a:gd name="T70" fmla="*/ 3 w 89"/>
                  <a:gd name="T71" fmla="*/ 1 h 97"/>
                  <a:gd name="T72" fmla="*/ 3 w 89"/>
                  <a:gd name="T73" fmla="*/ 1 h 97"/>
                  <a:gd name="T74" fmla="*/ 3 w 89"/>
                  <a:gd name="T75" fmla="*/ 1 h 97"/>
                  <a:gd name="T76" fmla="*/ 2 w 89"/>
                  <a:gd name="T77" fmla="*/ 1 h 97"/>
                  <a:gd name="T78" fmla="*/ 3 w 89"/>
                  <a:gd name="T79" fmla="*/ 1 h 97"/>
                  <a:gd name="T80" fmla="*/ 3 w 89"/>
                  <a:gd name="T81" fmla="*/ 1 h 97"/>
                  <a:gd name="T82" fmla="*/ 2 w 89"/>
                  <a:gd name="T83" fmla="*/ 1 h 97"/>
                  <a:gd name="T84" fmla="*/ 2 w 89"/>
                  <a:gd name="T85" fmla="*/ 1 h 97"/>
                  <a:gd name="T86" fmla="*/ 2 w 89"/>
                  <a:gd name="T87" fmla="*/ 1 h 97"/>
                  <a:gd name="T88" fmla="*/ 2 w 89"/>
                  <a:gd name="T89" fmla="*/ 1 h 97"/>
                  <a:gd name="T90" fmla="*/ 1 w 89"/>
                  <a:gd name="T91" fmla="*/ 1 h 97"/>
                  <a:gd name="T92" fmla="*/ 2 w 89"/>
                  <a:gd name="T93" fmla="*/ 1 h 97"/>
                  <a:gd name="T94" fmla="*/ 2 w 89"/>
                  <a:gd name="T95" fmla="*/ 1 h 97"/>
                  <a:gd name="T96" fmla="*/ 2 w 89"/>
                  <a:gd name="T97" fmla="*/ 1 h 97"/>
                  <a:gd name="T98" fmla="*/ 2 w 89"/>
                  <a:gd name="T99" fmla="*/ 1 h 97"/>
                  <a:gd name="T100" fmla="*/ 1 w 89"/>
                  <a:gd name="T101" fmla="*/ 1 h 97"/>
                  <a:gd name="T102" fmla="*/ 1 w 89"/>
                  <a:gd name="T103" fmla="*/ 2 h 97"/>
                  <a:gd name="T104" fmla="*/ 1 w 89"/>
                  <a:gd name="T105" fmla="*/ 2 h 97"/>
                  <a:gd name="T106" fmla="*/ 1 w 89"/>
                  <a:gd name="T107" fmla="*/ 2 h 97"/>
                  <a:gd name="T108" fmla="*/ 1 w 89"/>
                  <a:gd name="T109" fmla="*/ 2 h 9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9"/>
                  <a:gd name="T166" fmla="*/ 0 h 97"/>
                  <a:gd name="T167" fmla="*/ 89 w 89"/>
                  <a:gd name="T168" fmla="*/ 97 h 9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9" h="97">
                    <a:moveTo>
                      <a:pt x="29" y="97"/>
                    </a:moveTo>
                    <a:lnTo>
                      <a:pt x="15" y="89"/>
                    </a:lnTo>
                    <a:lnTo>
                      <a:pt x="29" y="82"/>
                    </a:lnTo>
                    <a:lnTo>
                      <a:pt x="37" y="75"/>
                    </a:lnTo>
                    <a:lnTo>
                      <a:pt x="29" y="75"/>
                    </a:lnTo>
                    <a:lnTo>
                      <a:pt x="15" y="67"/>
                    </a:lnTo>
                    <a:lnTo>
                      <a:pt x="7" y="67"/>
                    </a:lnTo>
                    <a:lnTo>
                      <a:pt x="15" y="60"/>
                    </a:lnTo>
                    <a:lnTo>
                      <a:pt x="15" y="52"/>
                    </a:lnTo>
                    <a:lnTo>
                      <a:pt x="0" y="52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15" y="37"/>
                    </a:lnTo>
                    <a:lnTo>
                      <a:pt x="22" y="45"/>
                    </a:lnTo>
                    <a:lnTo>
                      <a:pt x="29" y="37"/>
                    </a:lnTo>
                    <a:lnTo>
                      <a:pt x="22" y="30"/>
                    </a:lnTo>
                    <a:lnTo>
                      <a:pt x="44" y="15"/>
                    </a:lnTo>
                    <a:lnTo>
                      <a:pt x="59" y="0"/>
                    </a:lnTo>
                    <a:lnTo>
                      <a:pt x="74" y="15"/>
                    </a:lnTo>
                    <a:lnTo>
                      <a:pt x="74" y="23"/>
                    </a:lnTo>
                    <a:lnTo>
                      <a:pt x="66" y="37"/>
                    </a:lnTo>
                    <a:lnTo>
                      <a:pt x="81" y="37"/>
                    </a:lnTo>
                    <a:lnTo>
                      <a:pt x="89" y="30"/>
                    </a:lnTo>
                    <a:lnTo>
                      <a:pt x="89" y="37"/>
                    </a:lnTo>
                    <a:lnTo>
                      <a:pt x="89" y="45"/>
                    </a:lnTo>
                    <a:lnTo>
                      <a:pt x="81" y="45"/>
                    </a:lnTo>
                    <a:lnTo>
                      <a:pt x="74" y="45"/>
                    </a:lnTo>
                    <a:lnTo>
                      <a:pt x="66" y="45"/>
                    </a:lnTo>
                    <a:lnTo>
                      <a:pt x="59" y="52"/>
                    </a:lnTo>
                    <a:lnTo>
                      <a:pt x="66" y="52"/>
                    </a:lnTo>
                    <a:lnTo>
                      <a:pt x="74" y="52"/>
                    </a:lnTo>
                    <a:lnTo>
                      <a:pt x="74" y="60"/>
                    </a:lnTo>
                    <a:lnTo>
                      <a:pt x="81" y="60"/>
                    </a:lnTo>
                    <a:lnTo>
                      <a:pt x="74" y="60"/>
                    </a:lnTo>
                    <a:lnTo>
                      <a:pt x="66" y="67"/>
                    </a:lnTo>
                    <a:lnTo>
                      <a:pt x="74" y="67"/>
                    </a:lnTo>
                    <a:lnTo>
                      <a:pt x="74" y="75"/>
                    </a:lnTo>
                    <a:lnTo>
                      <a:pt x="52" y="67"/>
                    </a:lnTo>
                    <a:lnTo>
                      <a:pt x="59" y="60"/>
                    </a:lnTo>
                    <a:lnTo>
                      <a:pt x="52" y="60"/>
                    </a:lnTo>
                    <a:lnTo>
                      <a:pt x="44" y="67"/>
                    </a:lnTo>
                    <a:lnTo>
                      <a:pt x="52" y="75"/>
                    </a:lnTo>
                    <a:lnTo>
                      <a:pt x="52" y="82"/>
                    </a:lnTo>
                    <a:lnTo>
                      <a:pt x="52" y="89"/>
                    </a:lnTo>
                    <a:lnTo>
                      <a:pt x="44" y="89"/>
                    </a:lnTo>
                    <a:lnTo>
                      <a:pt x="44" y="97"/>
                    </a:lnTo>
                    <a:lnTo>
                      <a:pt x="37" y="97"/>
                    </a:lnTo>
                    <a:lnTo>
                      <a:pt x="29" y="97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96" name="Freeform 48"/>
              <p:cNvSpPr>
                <a:spLocks/>
              </p:cNvSpPr>
              <p:nvPr/>
            </p:nvSpPr>
            <p:spPr bwMode="auto">
              <a:xfrm>
                <a:off x="2537" y="2817"/>
                <a:ext cx="90" cy="55"/>
              </a:xfrm>
              <a:custGeom>
                <a:avLst/>
                <a:gdLst>
                  <a:gd name="T0" fmla="*/ 1 w 126"/>
                  <a:gd name="T1" fmla="*/ 0 h 82"/>
                  <a:gd name="T2" fmla="*/ 2 w 126"/>
                  <a:gd name="T3" fmla="*/ 1 h 82"/>
                  <a:gd name="T4" fmla="*/ 2 w 126"/>
                  <a:gd name="T5" fmla="*/ 1 h 82"/>
                  <a:gd name="T6" fmla="*/ 2 w 126"/>
                  <a:gd name="T7" fmla="*/ 1 h 82"/>
                  <a:gd name="T8" fmla="*/ 2 w 126"/>
                  <a:gd name="T9" fmla="*/ 1 h 82"/>
                  <a:gd name="T10" fmla="*/ 2 w 126"/>
                  <a:gd name="T11" fmla="*/ 1 h 82"/>
                  <a:gd name="T12" fmla="*/ 3 w 126"/>
                  <a:gd name="T13" fmla="*/ 1 h 82"/>
                  <a:gd name="T14" fmla="*/ 3 w 126"/>
                  <a:gd name="T15" fmla="*/ 1 h 82"/>
                  <a:gd name="T16" fmla="*/ 4 w 126"/>
                  <a:gd name="T17" fmla="*/ 1 h 82"/>
                  <a:gd name="T18" fmla="*/ 4 w 126"/>
                  <a:gd name="T19" fmla="*/ 1 h 82"/>
                  <a:gd name="T20" fmla="*/ 4 w 126"/>
                  <a:gd name="T21" fmla="*/ 1 h 82"/>
                  <a:gd name="T22" fmla="*/ 4 w 126"/>
                  <a:gd name="T23" fmla="*/ 1 h 82"/>
                  <a:gd name="T24" fmla="*/ 4 w 126"/>
                  <a:gd name="T25" fmla="*/ 1 h 82"/>
                  <a:gd name="T26" fmla="*/ 4 w 126"/>
                  <a:gd name="T27" fmla="*/ 1 h 82"/>
                  <a:gd name="T28" fmla="*/ 4 w 126"/>
                  <a:gd name="T29" fmla="*/ 1 h 82"/>
                  <a:gd name="T30" fmla="*/ 4 w 126"/>
                  <a:gd name="T31" fmla="*/ 1 h 82"/>
                  <a:gd name="T32" fmla="*/ 4 w 126"/>
                  <a:gd name="T33" fmla="*/ 1 h 82"/>
                  <a:gd name="T34" fmla="*/ 4 w 126"/>
                  <a:gd name="T35" fmla="*/ 1 h 82"/>
                  <a:gd name="T36" fmla="*/ 4 w 126"/>
                  <a:gd name="T37" fmla="*/ 1 h 82"/>
                  <a:gd name="T38" fmla="*/ 4 w 126"/>
                  <a:gd name="T39" fmla="*/ 1 h 82"/>
                  <a:gd name="T40" fmla="*/ 4 w 126"/>
                  <a:gd name="T41" fmla="*/ 1 h 82"/>
                  <a:gd name="T42" fmla="*/ 3 w 126"/>
                  <a:gd name="T43" fmla="*/ 1 h 82"/>
                  <a:gd name="T44" fmla="*/ 3 w 126"/>
                  <a:gd name="T45" fmla="*/ 1 h 82"/>
                  <a:gd name="T46" fmla="*/ 3 w 126"/>
                  <a:gd name="T47" fmla="*/ 1 h 82"/>
                  <a:gd name="T48" fmla="*/ 3 w 126"/>
                  <a:gd name="T49" fmla="*/ 1 h 82"/>
                  <a:gd name="T50" fmla="*/ 3 w 126"/>
                  <a:gd name="T51" fmla="*/ 1 h 82"/>
                  <a:gd name="T52" fmla="*/ 3 w 126"/>
                  <a:gd name="T53" fmla="*/ 1 h 82"/>
                  <a:gd name="T54" fmla="*/ 2 w 126"/>
                  <a:gd name="T55" fmla="*/ 1 h 82"/>
                  <a:gd name="T56" fmla="*/ 2 w 126"/>
                  <a:gd name="T57" fmla="*/ 1 h 82"/>
                  <a:gd name="T58" fmla="*/ 1 w 126"/>
                  <a:gd name="T59" fmla="*/ 1 h 82"/>
                  <a:gd name="T60" fmla="*/ 1 w 126"/>
                  <a:gd name="T61" fmla="*/ 1 h 82"/>
                  <a:gd name="T62" fmla="*/ 1 w 126"/>
                  <a:gd name="T63" fmla="*/ 1 h 82"/>
                  <a:gd name="T64" fmla="*/ 1 w 126"/>
                  <a:gd name="T65" fmla="*/ 1 h 82"/>
                  <a:gd name="T66" fmla="*/ 1 w 126"/>
                  <a:gd name="T67" fmla="*/ 1 h 82"/>
                  <a:gd name="T68" fmla="*/ 1 w 126"/>
                  <a:gd name="T69" fmla="*/ 1 h 82"/>
                  <a:gd name="T70" fmla="*/ 1 w 126"/>
                  <a:gd name="T71" fmla="*/ 1 h 82"/>
                  <a:gd name="T72" fmla="*/ 1 w 126"/>
                  <a:gd name="T73" fmla="*/ 1 h 82"/>
                  <a:gd name="T74" fmla="*/ 1 w 126"/>
                  <a:gd name="T75" fmla="*/ 1 h 82"/>
                  <a:gd name="T76" fmla="*/ 0 w 126"/>
                  <a:gd name="T77" fmla="*/ 1 h 82"/>
                  <a:gd name="T78" fmla="*/ 1 w 126"/>
                  <a:gd name="T79" fmla="*/ 1 h 82"/>
                  <a:gd name="T80" fmla="*/ 1 w 126"/>
                  <a:gd name="T81" fmla="*/ 1 h 82"/>
                  <a:gd name="T82" fmla="*/ 1 w 126"/>
                  <a:gd name="T83" fmla="*/ 1 h 82"/>
                  <a:gd name="T84" fmla="*/ 1 w 126"/>
                  <a:gd name="T85" fmla="*/ 1 h 82"/>
                  <a:gd name="T86" fmla="*/ 1 w 126"/>
                  <a:gd name="T87" fmla="*/ 1 h 82"/>
                  <a:gd name="T88" fmla="*/ 1 w 126"/>
                  <a:gd name="T89" fmla="*/ 1 h 82"/>
                  <a:gd name="T90" fmla="*/ 1 w 126"/>
                  <a:gd name="T91" fmla="*/ 1 h 82"/>
                  <a:gd name="T92" fmla="*/ 1 w 126"/>
                  <a:gd name="T93" fmla="*/ 1 h 82"/>
                  <a:gd name="T94" fmla="*/ 1 w 126"/>
                  <a:gd name="T95" fmla="*/ 1 h 82"/>
                  <a:gd name="T96" fmla="*/ 1 w 126"/>
                  <a:gd name="T97" fmla="*/ 1 h 82"/>
                  <a:gd name="T98" fmla="*/ 1 w 126"/>
                  <a:gd name="T99" fmla="*/ 1 h 82"/>
                  <a:gd name="T100" fmla="*/ 1 w 126"/>
                  <a:gd name="T101" fmla="*/ 0 h 82"/>
                  <a:gd name="T102" fmla="*/ 1 w 126"/>
                  <a:gd name="T103" fmla="*/ 0 h 82"/>
                  <a:gd name="T104" fmla="*/ 1 w 126"/>
                  <a:gd name="T105" fmla="*/ 0 h 82"/>
                  <a:gd name="T106" fmla="*/ 1 w 126"/>
                  <a:gd name="T107" fmla="*/ 0 h 8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6"/>
                  <a:gd name="T163" fmla="*/ 0 h 82"/>
                  <a:gd name="T164" fmla="*/ 126 w 126"/>
                  <a:gd name="T165" fmla="*/ 82 h 8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6" h="82">
                    <a:moveTo>
                      <a:pt x="45" y="0"/>
                    </a:moveTo>
                    <a:lnTo>
                      <a:pt x="60" y="15"/>
                    </a:lnTo>
                    <a:lnTo>
                      <a:pt x="67" y="22"/>
                    </a:lnTo>
                    <a:lnTo>
                      <a:pt x="67" y="37"/>
                    </a:lnTo>
                    <a:lnTo>
                      <a:pt x="82" y="45"/>
                    </a:lnTo>
                    <a:lnTo>
                      <a:pt x="97" y="52"/>
                    </a:lnTo>
                    <a:lnTo>
                      <a:pt x="111" y="52"/>
                    </a:lnTo>
                    <a:lnTo>
                      <a:pt x="126" y="59"/>
                    </a:lnTo>
                    <a:lnTo>
                      <a:pt x="126" y="67"/>
                    </a:lnTo>
                    <a:lnTo>
                      <a:pt x="119" y="74"/>
                    </a:lnTo>
                    <a:lnTo>
                      <a:pt x="111" y="82"/>
                    </a:lnTo>
                    <a:lnTo>
                      <a:pt x="104" y="82"/>
                    </a:lnTo>
                    <a:lnTo>
                      <a:pt x="104" y="74"/>
                    </a:lnTo>
                    <a:lnTo>
                      <a:pt x="111" y="67"/>
                    </a:lnTo>
                    <a:lnTo>
                      <a:pt x="104" y="67"/>
                    </a:lnTo>
                    <a:lnTo>
                      <a:pt x="97" y="59"/>
                    </a:lnTo>
                    <a:lnTo>
                      <a:pt x="97" y="67"/>
                    </a:lnTo>
                    <a:lnTo>
                      <a:pt x="89" y="67"/>
                    </a:lnTo>
                    <a:lnTo>
                      <a:pt x="82" y="59"/>
                    </a:lnTo>
                    <a:lnTo>
                      <a:pt x="74" y="67"/>
                    </a:lnTo>
                    <a:lnTo>
                      <a:pt x="67" y="67"/>
                    </a:lnTo>
                    <a:lnTo>
                      <a:pt x="52" y="59"/>
                    </a:lnTo>
                    <a:lnTo>
                      <a:pt x="45" y="45"/>
                    </a:lnTo>
                    <a:lnTo>
                      <a:pt x="37" y="37"/>
                    </a:lnTo>
                    <a:lnTo>
                      <a:pt x="30" y="37"/>
                    </a:lnTo>
                    <a:lnTo>
                      <a:pt x="30" y="45"/>
                    </a:lnTo>
                    <a:lnTo>
                      <a:pt x="23" y="45"/>
                    </a:lnTo>
                    <a:lnTo>
                      <a:pt x="8" y="37"/>
                    </a:lnTo>
                    <a:lnTo>
                      <a:pt x="0" y="30"/>
                    </a:lnTo>
                    <a:lnTo>
                      <a:pt x="8" y="22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5" y="22"/>
                    </a:lnTo>
                    <a:lnTo>
                      <a:pt x="8" y="15"/>
                    </a:lnTo>
                    <a:lnTo>
                      <a:pt x="15" y="8"/>
                    </a:lnTo>
                    <a:lnTo>
                      <a:pt x="30" y="15"/>
                    </a:lnTo>
                    <a:lnTo>
                      <a:pt x="45" y="22"/>
                    </a:lnTo>
                    <a:lnTo>
                      <a:pt x="37" y="15"/>
                    </a:lnTo>
                    <a:lnTo>
                      <a:pt x="30" y="8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97" name="Freeform 49"/>
              <p:cNvSpPr>
                <a:spLocks/>
              </p:cNvSpPr>
              <p:nvPr/>
            </p:nvSpPr>
            <p:spPr bwMode="auto">
              <a:xfrm>
                <a:off x="2500" y="2797"/>
                <a:ext cx="10" cy="5"/>
              </a:xfrm>
              <a:custGeom>
                <a:avLst/>
                <a:gdLst>
                  <a:gd name="T0" fmla="*/ 0 w 14"/>
                  <a:gd name="T1" fmla="*/ 1 h 7"/>
                  <a:gd name="T2" fmla="*/ 1 w 14"/>
                  <a:gd name="T3" fmla="*/ 0 h 7"/>
                  <a:gd name="T4" fmla="*/ 1 w 14"/>
                  <a:gd name="T5" fmla="*/ 0 h 7"/>
                  <a:gd name="T6" fmla="*/ 1 w 14"/>
                  <a:gd name="T7" fmla="*/ 1 h 7"/>
                  <a:gd name="T8" fmla="*/ 0 w 14"/>
                  <a:gd name="T9" fmla="*/ 1 h 7"/>
                  <a:gd name="T10" fmla="*/ 0 w 14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7"/>
                  <a:gd name="T20" fmla="*/ 14 w 1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7">
                    <a:moveTo>
                      <a:pt x="0" y="7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98" name="Freeform 50"/>
              <p:cNvSpPr>
                <a:spLocks/>
              </p:cNvSpPr>
              <p:nvPr/>
            </p:nvSpPr>
            <p:spPr bwMode="auto">
              <a:xfrm>
                <a:off x="2589" y="2832"/>
                <a:ext cx="11" cy="15"/>
              </a:xfrm>
              <a:custGeom>
                <a:avLst/>
                <a:gdLst>
                  <a:gd name="T0" fmla="*/ 1 w 15"/>
                  <a:gd name="T1" fmla="*/ 1 h 23"/>
                  <a:gd name="T2" fmla="*/ 0 w 15"/>
                  <a:gd name="T3" fmla="*/ 1 h 23"/>
                  <a:gd name="T4" fmla="*/ 1 w 15"/>
                  <a:gd name="T5" fmla="*/ 0 h 23"/>
                  <a:gd name="T6" fmla="*/ 1 w 15"/>
                  <a:gd name="T7" fmla="*/ 1 h 23"/>
                  <a:gd name="T8" fmla="*/ 1 w 15"/>
                  <a:gd name="T9" fmla="*/ 1 h 23"/>
                  <a:gd name="T10" fmla="*/ 1 w 15"/>
                  <a:gd name="T11" fmla="*/ 1 h 23"/>
                  <a:gd name="T12" fmla="*/ 1 w 15"/>
                  <a:gd name="T13" fmla="*/ 1 h 23"/>
                  <a:gd name="T14" fmla="*/ 1 w 15"/>
                  <a:gd name="T15" fmla="*/ 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23"/>
                  <a:gd name="T26" fmla="*/ 15 w 15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23">
                    <a:moveTo>
                      <a:pt x="8" y="23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15" y="15"/>
                    </a:lnTo>
                    <a:lnTo>
                      <a:pt x="15" y="23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99" name="Freeform 51"/>
              <p:cNvSpPr>
                <a:spLocks/>
              </p:cNvSpPr>
              <p:nvPr/>
            </p:nvSpPr>
            <p:spPr bwMode="auto">
              <a:xfrm>
                <a:off x="2600" y="2847"/>
                <a:ext cx="11" cy="5"/>
              </a:xfrm>
              <a:custGeom>
                <a:avLst/>
                <a:gdLst>
                  <a:gd name="T0" fmla="*/ 0 w 15"/>
                  <a:gd name="T1" fmla="*/ 1 h 7"/>
                  <a:gd name="T2" fmla="*/ 0 w 15"/>
                  <a:gd name="T3" fmla="*/ 0 h 7"/>
                  <a:gd name="T4" fmla="*/ 0 w 15"/>
                  <a:gd name="T5" fmla="*/ 0 h 7"/>
                  <a:gd name="T6" fmla="*/ 1 w 15"/>
                  <a:gd name="T7" fmla="*/ 0 h 7"/>
                  <a:gd name="T8" fmla="*/ 1 w 15"/>
                  <a:gd name="T9" fmla="*/ 1 h 7"/>
                  <a:gd name="T10" fmla="*/ 1 w 15"/>
                  <a:gd name="T11" fmla="*/ 1 h 7"/>
                  <a:gd name="T12" fmla="*/ 0 w 15"/>
                  <a:gd name="T13" fmla="*/ 1 h 7"/>
                  <a:gd name="T14" fmla="*/ 0 w 15"/>
                  <a:gd name="T15" fmla="*/ 1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00" name="Freeform 52"/>
              <p:cNvSpPr>
                <a:spLocks/>
              </p:cNvSpPr>
              <p:nvPr/>
            </p:nvSpPr>
            <p:spPr bwMode="auto">
              <a:xfrm>
                <a:off x="2569" y="2867"/>
                <a:ext cx="10" cy="5"/>
              </a:xfrm>
              <a:custGeom>
                <a:avLst/>
                <a:gdLst>
                  <a:gd name="T0" fmla="*/ 1 w 15"/>
                  <a:gd name="T1" fmla="*/ 1 h 8"/>
                  <a:gd name="T2" fmla="*/ 1 w 15"/>
                  <a:gd name="T3" fmla="*/ 1 h 8"/>
                  <a:gd name="T4" fmla="*/ 0 w 15"/>
                  <a:gd name="T5" fmla="*/ 1 h 8"/>
                  <a:gd name="T6" fmla="*/ 0 w 15"/>
                  <a:gd name="T7" fmla="*/ 0 h 8"/>
                  <a:gd name="T8" fmla="*/ 1 w 15"/>
                  <a:gd name="T9" fmla="*/ 0 h 8"/>
                  <a:gd name="T10" fmla="*/ 1 w 15"/>
                  <a:gd name="T11" fmla="*/ 1 h 8"/>
                  <a:gd name="T12" fmla="*/ 1 w 15"/>
                  <a:gd name="T13" fmla="*/ 1 h 8"/>
                  <a:gd name="T14" fmla="*/ 1 w 15"/>
                  <a:gd name="T15" fmla="*/ 1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8"/>
                  <a:gd name="T26" fmla="*/ 15 w 15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8">
                    <a:moveTo>
                      <a:pt x="7" y="8"/>
                    </a:moveTo>
                    <a:lnTo>
                      <a:pt x="7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8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01" name="Freeform 53"/>
              <p:cNvSpPr>
                <a:spLocks/>
              </p:cNvSpPr>
              <p:nvPr/>
            </p:nvSpPr>
            <p:spPr bwMode="auto">
              <a:xfrm>
                <a:off x="2584" y="2872"/>
                <a:ext cx="11" cy="10"/>
              </a:xfrm>
              <a:custGeom>
                <a:avLst/>
                <a:gdLst>
                  <a:gd name="T0" fmla="*/ 1 w 15"/>
                  <a:gd name="T1" fmla="*/ 0 h 14"/>
                  <a:gd name="T2" fmla="*/ 1 w 15"/>
                  <a:gd name="T3" fmla="*/ 0 h 14"/>
                  <a:gd name="T4" fmla="*/ 1 w 15"/>
                  <a:gd name="T5" fmla="*/ 1 h 14"/>
                  <a:gd name="T6" fmla="*/ 1 w 15"/>
                  <a:gd name="T7" fmla="*/ 1 h 14"/>
                  <a:gd name="T8" fmla="*/ 1 w 15"/>
                  <a:gd name="T9" fmla="*/ 1 h 14"/>
                  <a:gd name="T10" fmla="*/ 0 w 15"/>
                  <a:gd name="T11" fmla="*/ 1 h 14"/>
                  <a:gd name="T12" fmla="*/ 0 w 15"/>
                  <a:gd name="T13" fmla="*/ 0 h 14"/>
                  <a:gd name="T14" fmla="*/ 1 w 15"/>
                  <a:gd name="T15" fmla="*/ 0 h 14"/>
                  <a:gd name="T16" fmla="*/ 1 w 15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4"/>
                  <a:gd name="T29" fmla="*/ 15 w 15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4">
                    <a:moveTo>
                      <a:pt x="7" y="0"/>
                    </a:moveTo>
                    <a:lnTo>
                      <a:pt x="15" y="0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7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02" name="Freeform 54"/>
              <p:cNvSpPr>
                <a:spLocks/>
              </p:cNvSpPr>
              <p:nvPr/>
            </p:nvSpPr>
            <p:spPr bwMode="auto">
              <a:xfrm>
                <a:off x="2606" y="2882"/>
                <a:ext cx="10" cy="5"/>
              </a:xfrm>
              <a:custGeom>
                <a:avLst/>
                <a:gdLst>
                  <a:gd name="T0" fmla="*/ 1 w 14"/>
                  <a:gd name="T1" fmla="*/ 0 h 8"/>
                  <a:gd name="T2" fmla="*/ 1 w 14"/>
                  <a:gd name="T3" fmla="*/ 0 h 8"/>
                  <a:gd name="T4" fmla="*/ 1 w 14"/>
                  <a:gd name="T5" fmla="*/ 0 h 8"/>
                  <a:gd name="T6" fmla="*/ 1 w 14"/>
                  <a:gd name="T7" fmla="*/ 1 h 8"/>
                  <a:gd name="T8" fmla="*/ 0 w 14"/>
                  <a:gd name="T9" fmla="*/ 0 h 8"/>
                  <a:gd name="T10" fmla="*/ 0 w 14"/>
                  <a:gd name="T11" fmla="*/ 0 h 8"/>
                  <a:gd name="T12" fmla="*/ 1 w 14"/>
                  <a:gd name="T13" fmla="*/ 0 h 8"/>
                  <a:gd name="T14" fmla="*/ 1 w 14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8"/>
                  <a:gd name="T26" fmla="*/ 14 w 14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8">
                    <a:moveTo>
                      <a:pt x="7" y="0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03" name="Freeform 55"/>
              <p:cNvSpPr>
                <a:spLocks/>
              </p:cNvSpPr>
              <p:nvPr/>
            </p:nvSpPr>
            <p:spPr bwMode="auto">
              <a:xfrm>
                <a:off x="2611" y="2907"/>
                <a:ext cx="53" cy="30"/>
              </a:xfrm>
              <a:custGeom>
                <a:avLst/>
                <a:gdLst>
                  <a:gd name="T0" fmla="*/ 1 w 74"/>
                  <a:gd name="T1" fmla="*/ 1 h 45"/>
                  <a:gd name="T2" fmla="*/ 1 w 74"/>
                  <a:gd name="T3" fmla="*/ 1 h 45"/>
                  <a:gd name="T4" fmla="*/ 1 w 74"/>
                  <a:gd name="T5" fmla="*/ 1 h 45"/>
                  <a:gd name="T6" fmla="*/ 1 w 74"/>
                  <a:gd name="T7" fmla="*/ 1 h 45"/>
                  <a:gd name="T8" fmla="*/ 1 w 74"/>
                  <a:gd name="T9" fmla="*/ 1 h 45"/>
                  <a:gd name="T10" fmla="*/ 1 w 74"/>
                  <a:gd name="T11" fmla="*/ 1 h 45"/>
                  <a:gd name="T12" fmla="*/ 1 w 74"/>
                  <a:gd name="T13" fmla="*/ 1 h 45"/>
                  <a:gd name="T14" fmla="*/ 1 w 74"/>
                  <a:gd name="T15" fmla="*/ 1 h 45"/>
                  <a:gd name="T16" fmla="*/ 1 w 74"/>
                  <a:gd name="T17" fmla="*/ 1 h 45"/>
                  <a:gd name="T18" fmla="*/ 1 w 74"/>
                  <a:gd name="T19" fmla="*/ 1 h 45"/>
                  <a:gd name="T20" fmla="*/ 1 w 74"/>
                  <a:gd name="T21" fmla="*/ 1 h 45"/>
                  <a:gd name="T22" fmla="*/ 1 w 74"/>
                  <a:gd name="T23" fmla="*/ 1 h 45"/>
                  <a:gd name="T24" fmla="*/ 1 w 74"/>
                  <a:gd name="T25" fmla="*/ 1 h 45"/>
                  <a:gd name="T26" fmla="*/ 1 w 74"/>
                  <a:gd name="T27" fmla="*/ 1 h 45"/>
                  <a:gd name="T28" fmla="*/ 1 w 74"/>
                  <a:gd name="T29" fmla="*/ 1 h 45"/>
                  <a:gd name="T30" fmla="*/ 0 w 74"/>
                  <a:gd name="T31" fmla="*/ 1 h 45"/>
                  <a:gd name="T32" fmla="*/ 0 w 74"/>
                  <a:gd name="T33" fmla="*/ 0 h 45"/>
                  <a:gd name="T34" fmla="*/ 1 w 74"/>
                  <a:gd name="T35" fmla="*/ 0 h 45"/>
                  <a:gd name="T36" fmla="*/ 1 w 74"/>
                  <a:gd name="T37" fmla="*/ 0 h 45"/>
                  <a:gd name="T38" fmla="*/ 1 w 74"/>
                  <a:gd name="T39" fmla="*/ 1 h 45"/>
                  <a:gd name="T40" fmla="*/ 2 w 74"/>
                  <a:gd name="T41" fmla="*/ 1 h 45"/>
                  <a:gd name="T42" fmla="*/ 3 w 74"/>
                  <a:gd name="T43" fmla="*/ 1 h 45"/>
                  <a:gd name="T44" fmla="*/ 3 w 74"/>
                  <a:gd name="T45" fmla="*/ 1 h 45"/>
                  <a:gd name="T46" fmla="*/ 2 w 74"/>
                  <a:gd name="T47" fmla="*/ 1 h 45"/>
                  <a:gd name="T48" fmla="*/ 2 w 74"/>
                  <a:gd name="T49" fmla="*/ 1 h 45"/>
                  <a:gd name="T50" fmla="*/ 3 w 74"/>
                  <a:gd name="T51" fmla="*/ 1 h 45"/>
                  <a:gd name="T52" fmla="*/ 3 w 74"/>
                  <a:gd name="T53" fmla="*/ 1 h 45"/>
                  <a:gd name="T54" fmla="*/ 3 w 74"/>
                  <a:gd name="T55" fmla="*/ 1 h 45"/>
                  <a:gd name="T56" fmla="*/ 3 w 74"/>
                  <a:gd name="T57" fmla="*/ 1 h 45"/>
                  <a:gd name="T58" fmla="*/ 2 w 74"/>
                  <a:gd name="T59" fmla="*/ 1 h 45"/>
                  <a:gd name="T60" fmla="*/ 2 w 74"/>
                  <a:gd name="T61" fmla="*/ 1 h 45"/>
                  <a:gd name="T62" fmla="*/ 2 w 74"/>
                  <a:gd name="T63" fmla="*/ 1 h 45"/>
                  <a:gd name="T64" fmla="*/ 2 w 74"/>
                  <a:gd name="T65" fmla="*/ 1 h 45"/>
                  <a:gd name="T66" fmla="*/ 1 w 74"/>
                  <a:gd name="T67" fmla="*/ 1 h 45"/>
                  <a:gd name="T68" fmla="*/ 1 w 74"/>
                  <a:gd name="T69" fmla="*/ 1 h 45"/>
                  <a:gd name="T70" fmla="*/ 1 w 74"/>
                  <a:gd name="T71" fmla="*/ 1 h 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4"/>
                  <a:gd name="T109" fmla="*/ 0 h 45"/>
                  <a:gd name="T110" fmla="*/ 74 w 74"/>
                  <a:gd name="T111" fmla="*/ 45 h 4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4" h="45">
                    <a:moveTo>
                      <a:pt x="22" y="45"/>
                    </a:moveTo>
                    <a:lnTo>
                      <a:pt x="15" y="45"/>
                    </a:lnTo>
                    <a:lnTo>
                      <a:pt x="15" y="37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37" y="30"/>
                    </a:lnTo>
                    <a:lnTo>
                      <a:pt x="30" y="30"/>
                    </a:lnTo>
                    <a:lnTo>
                      <a:pt x="22" y="30"/>
                    </a:lnTo>
                    <a:lnTo>
                      <a:pt x="30" y="23"/>
                    </a:lnTo>
                    <a:lnTo>
                      <a:pt x="37" y="23"/>
                    </a:lnTo>
                    <a:lnTo>
                      <a:pt x="30" y="15"/>
                    </a:lnTo>
                    <a:lnTo>
                      <a:pt x="30" y="23"/>
                    </a:lnTo>
                    <a:lnTo>
                      <a:pt x="15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30" y="8"/>
                    </a:lnTo>
                    <a:lnTo>
                      <a:pt x="52" y="15"/>
                    </a:lnTo>
                    <a:lnTo>
                      <a:pt x="74" y="23"/>
                    </a:lnTo>
                    <a:lnTo>
                      <a:pt x="74" y="30"/>
                    </a:lnTo>
                    <a:lnTo>
                      <a:pt x="67" y="30"/>
                    </a:lnTo>
                    <a:lnTo>
                      <a:pt x="74" y="30"/>
                    </a:lnTo>
                    <a:lnTo>
                      <a:pt x="74" y="37"/>
                    </a:lnTo>
                    <a:lnTo>
                      <a:pt x="67" y="45"/>
                    </a:lnTo>
                    <a:lnTo>
                      <a:pt x="59" y="37"/>
                    </a:lnTo>
                    <a:lnTo>
                      <a:pt x="67" y="37"/>
                    </a:lnTo>
                    <a:lnTo>
                      <a:pt x="59" y="37"/>
                    </a:lnTo>
                    <a:lnTo>
                      <a:pt x="45" y="45"/>
                    </a:lnTo>
                    <a:lnTo>
                      <a:pt x="22" y="45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04" name="Freeform 56"/>
              <p:cNvSpPr>
                <a:spLocks/>
              </p:cNvSpPr>
              <p:nvPr/>
            </p:nvSpPr>
            <p:spPr bwMode="auto">
              <a:xfrm>
                <a:off x="2637" y="2947"/>
                <a:ext cx="11" cy="10"/>
              </a:xfrm>
              <a:custGeom>
                <a:avLst/>
                <a:gdLst>
                  <a:gd name="T0" fmla="*/ 1 w 15"/>
                  <a:gd name="T1" fmla="*/ 1 h 14"/>
                  <a:gd name="T2" fmla="*/ 1 w 15"/>
                  <a:gd name="T3" fmla="*/ 1 h 14"/>
                  <a:gd name="T4" fmla="*/ 1 w 15"/>
                  <a:gd name="T5" fmla="*/ 1 h 14"/>
                  <a:gd name="T6" fmla="*/ 1 w 15"/>
                  <a:gd name="T7" fmla="*/ 1 h 14"/>
                  <a:gd name="T8" fmla="*/ 0 w 15"/>
                  <a:gd name="T9" fmla="*/ 1 h 14"/>
                  <a:gd name="T10" fmla="*/ 0 w 15"/>
                  <a:gd name="T11" fmla="*/ 1 h 14"/>
                  <a:gd name="T12" fmla="*/ 0 w 15"/>
                  <a:gd name="T13" fmla="*/ 1 h 14"/>
                  <a:gd name="T14" fmla="*/ 0 w 15"/>
                  <a:gd name="T15" fmla="*/ 0 h 14"/>
                  <a:gd name="T16" fmla="*/ 1 w 15"/>
                  <a:gd name="T17" fmla="*/ 1 h 14"/>
                  <a:gd name="T18" fmla="*/ 1 w 15"/>
                  <a:gd name="T19" fmla="*/ 1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14"/>
                  <a:gd name="T32" fmla="*/ 15 w 15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14">
                    <a:moveTo>
                      <a:pt x="8" y="7"/>
                    </a:moveTo>
                    <a:lnTo>
                      <a:pt x="15" y="14"/>
                    </a:lnTo>
                    <a:lnTo>
                      <a:pt x="8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05" name="Freeform 57"/>
              <p:cNvSpPr>
                <a:spLocks/>
              </p:cNvSpPr>
              <p:nvPr/>
            </p:nvSpPr>
            <p:spPr bwMode="auto">
              <a:xfrm>
                <a:off x="2670" y="2912"/>
                <a:ext cx="5" cy="10"/>
              </a:xfrm>
              <a:custGeom>
                <a:avLst/>
                <a:gdLst>
                  <a:gd name="T0" fmla="*/ 0 w 7"/>
                  <a:gd name="T1" fmla="*/ 1 h 15"/>
                  <a:gd name="T2" fmla="*/ 0 w 7"/>
                  <a:gd name="T3" fmla="*/ 1 h 15"/>
                  <a:gd name="T4" fmla="*/ 1 w 7"/>
                  <a:gd name="T5" fmla="*/ 0 h 15"/>
                  <a:gd name="T6" fmla="*/ 1 w 7"/>
                  <a:gd name="T7" fmla="*/ 0 h 15"/>
                  <a:gd name="T8" fmla="*/ 1 w 7"/>
                  <a:gd name="T9" fmla="*/ 1 h 15"/>
                  <a:gd name="T10" fmla="*/ 1 w 7"/>
                  <a:gd name="T11" fmla="*/ 1 h 15"/>
                  <a:gd name="T12" fmla="*/ 0 w 7"/>
                  <a:gd name="T13" fmla="*/ 1 h 15"/>
                  <a:gd name="T14" fmla="*/ 0 w 7"/>
                  <a:gd name="T15" fmla="*/ 1 h 15"/>
                  <a:gd name="T16" fmla="*/ 0 w 7"/>
                  <a:gd name="T17" fmla="*/ 1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5"/>
                  <a:gd name="T29" fmla="*/ 7 w 7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5">
                    <a:moveTo>
                      <a:pt x="0" y="15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06" name="Freeform 58"/>
              <p:cNvSpPr>
                <a:spLocks/>
              </p:cNvSpPr>
              <p:nvPr/>
            </p:nvSpPr>
            <p:spPr bwMode="auto">
              <a:xfrm>
                <a:off x="2659" y="2947"/>
                <a:ext cx="21" cy="30"/>
              </a:xfrm>
              <a:custGeom>
                <a:avLst/>
                <a:gdLst>
                  <a:gd name="T0" fmla="*/ 1 w 29"/>
                  <a:gd name="T1" fmla="*/ 1 h 44"/>
                  <a:gd name="T2" fmla="*/ 1 w 29"/>
                  <a:gd name="T3" fmla="*/ 1 h 44"/>
                  <a:gd name="T4" fmla="*/ 1 w 29"/>
                  <a:gd name="T5" fmla="*/ 1 h 44"/>
                  <a:gd name="T6" fmla="*/ 1 w 29"/>
                  <a:gd name="T7" fmla="*/ 1 h 44"/>
                  <a:gd name="T8" fmla="*/ 1 w 29"/>
                  <a:gd name="T9" fmla="*/ 1 h 44"/>
                  <a:gd name="T10" fmla="*/ 1 w 29"/>
                  <a:gd name="T11" fmla="*/ 1 h 44"/>
                  <a:gd name="T12" fmla="*/ 1 w 29"/>
                  <a:gd name="T13" fmla="*/ 1 h 44"/>
                  <a:gd name="T14" fmla="*/ 1 w 29"/>
                  <a:gd name="T15" fmla="*/ 1 h 44"/>
                  <a:gd name="T16" fmla="*/ 0 w 29"/>
                  <a:gd name="T17" fmla="*/ 1 h 44"/>
                  <a:gd name="T18" fmla="*/ 0 w 29"/>
                  <a:gd name="T19" fmla="*/ 1 h 44"/>
                  <a:gd name="T20" fmla="*/ 0 w 29"/>
                  <a:gd name="T21" fmla="*/ 1 h 44"/>
                  <a:gd name="T22" fmla="*/ 1 w 29"/>
                  <a:gd name="T23" fmla="*/ 1 h 44"/>
                  <a:gd name="T24" fmla="*/ 1 w 29"/>
                  <a:gd name="T25" fmla="*/ 1 h 44"/>
                  <a:gd name="T26" fmla="*/ 0 w 29"/>
                  <a:gd name="T27" fmla="*/ 1 h 44"/>
                  <a:gd name="T28" fmla="*/ 0 w 29"/>
                  <a:gd name="T29" fmla="*/ 1 h 44"/>
                  <a:gd name="T30" fmla="*/ 1 w 29"/>
                  <a:gd name="T31" fmla="*/ 1 h 44"/>
                  <a:gd name="T32" fmla="*/ 1 w 29"/>
                  <a:gd name="T33" fmla="*/ 0 h 44"/>
                  <a:gd name="T34" fmla="*/ 1 w 29"/>
                  <a:gd name="T35" fmla="*/ 1 h 44"/>
                  <a:gd name="T36" fmla="*/ 1 w 29"/>
                  <a:gd name="T37" fmla="*/ 1 h 44"/>
                  <a:gd name="T38" fmla="*/ 1 w 29"/>
                  <a:gd name="T39" fmla="*/ 1 h 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9"/>
                  <a:gd name="T61" fmla="*/ 0 h 44"/>
                  <a:gd name="T62" fmla="*/ 29 w 29"/>
                  <a:gd name="T63" fmla="*/ 44 h 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9" h="44">
                    <a:moveTo>
                      <a:pt x="22" y="7"/>
                    </a:moveTo>
                    <a:lnTo>
                      <a:pt x="22" y="14"/>
                    </a:lnTo>
                    <a:lnTo>
                      <a:pt x="22" y="22"/>
                    </a:lnTo>
                    <a:lnTo>
                      <a:pt x="22" y="29"/>
                    </a:lnTo>
                    <a:lnTo>
                      <a:pt x="22" y="37"/>
                    </a:lnTo>
                    <a:lnTo>
                      <a:pt x="22" y="44"/>
                    </a:lnTo>
                    <a:lnTo>
                      <a:pt x="15" y="44"/>
                    </a:lnTo>
                    <a:lnTo>
                      <a:pt x="7" y="44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15" y="22"/>
                    </a:lnTo>
                    <a:lnTo>
                      <a:pt x="0" y="22"/>
                    </a:lnTo>
                    <a:lnTo>
                      <a:pt x="7" y="7"/>
                    </a:lnTo>
                    <a:lnTo>
                      <a:pt x="22" y="0"/>
                    </a:lnTo>
                    <a:lnTo>
                      <a:pt x="29" y="7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07" name="Freeform 59"/>
              <p:cNvSpPr>
                <a:spLocks/>
              </p:cNvSpPr>
              <p:nvPr/>
            </p:nvSpPr>
            <p:spPr bwMode="auto">
              <a:xfrm>
                <a:off x="2659" y="3017"/>
                <a:ext cx="11" cy="5"/>
              </a:xfrm>
              <a:custGeom>
                <a:avLst/>
                <a:gdLst>
                  <a:gd name="T0" fmla="*/ 0 w 15"/>
                  <a:gd name="T1" fmla="*/ 0 h 8"/>
                  <a:gd name="T2" fmla="*/ 0 w 15"/>
                  <a:gd name="T3" fmla="*/ 0 h 8"/>
                  <a:gd name="T4" fmla="*/ 1 w 15"/>
                  <a:gd name="T5" fmla="*/ 0 h 8"/>
                  <a:gd name="T6" fmla="*/ 1 w 15"/>
                  <a:gd name="T7" fmla="*/ 0 h 8"/>
                  <a:gd name="T8" fmla="*/ 1 w 15"/>
                  <a:gd name="T9" fmla="*/ 1 h 8"/>
                  <a:gd name="T10" fmla="*/ 0 w 15"/>
                  <a:gd name="T11" fmla="*/ 0 h 8"/>
                  <a:gd name="T12" fmla="*/ 0 w 15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8"/>
                  <a:gd name="T23" fmla="*/ 15 w 15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8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08" name="Freeform 60"/>
              <p:cNvSpPr>
                <a:spLocks/>
              </p:cNvSpPr>
              <p:nvPr/>
            </p:nvSpPr>
            <p:spPr bwMode="auto">
              <a:xfrm>
                <a:off x="2723" y="2967"/>
                <a:ext cx="15" cy="15"/>
              </a:xfrm>
              <a:custGeom>
                <a:avLst/>
                <a:gdLst>
                  <a:gd name="T0" fmla="*/ 1 w 22"/>
                  <a:gd name="T1" fmla="*/ 1 h 23"/>
                  <a:gd name="T2" fmla="*/ 1 w 22"/>
                  <a:gd name="T3" fmla="*/ 1 h 23"/>
                  <a:gd name="T4" fmla="*/ 0 w 22"/>
                  <a:gd name="T5" fmla="*/ 0 h 23"/>
                  <a:gd name="T6" fmla="*/ 0 w 22"/>
                  <a:gd name="T7" fmla="*/ 0 h 23"/>
                  <a:gd name="T8" fmla="*/ 1 w 22"/>
                  <a:gd name="T9" fmla="*/ 1 h 23"/>
                  <a:gd name="T10" fmla="*/ 1 w 22"/>
                  <a:gd name="T11" fmla="*/ 1 h 23"/>
                  <a:gd name="T12" fmla="*/ 1 w 22"/>
                  <a:gd name="T13" fmla="*/ 1 h 23"/>
                  <a:gd name="T14" fmla="*/ 1 w 22"/>
                  <a:gd name="T15" fmla="*/ 1 h 23"/>
                  <a:gd name="T16" fmla="*/ 1 w 22"/>
                  <a:gd name="T17" fmla="*/ 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3"/>
                  <a:gd name="T29" fmla="*/ 22 w 22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3">
                    <a:moveTo>
                      <a:pt x="22" y="23"/>
                    </a:moveTo>
                    <a:lnTo>
                      <a:pt x="7" y="15"/>
                    </a:lnTo>
                    <a:lnTo>
                      <a:pt x="0" y="0"/>
                    </a:lnTo>
                    <a:lnTo>
                      <a:pt x="14" y="8"/>
                    </a:lnTo>
                    <a:lnTo>
                      <a:pt x="22" y="15"/>
                    </a:lnTo>
                    <a:lnTo>
                      <a:pt x="22" y="23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09" name="Freeform 61"/>
              <p:cNvSpPr>
                <a:spLocks/>
              </p:cNvSpPr>
              <p:nvPr/>
            </p:nvSpPr>
            <p:spPr bwMode="auto">
              <a:xfrm>
                <a:off x="2712" y="2712"/>
                <a:ext cx="16" cy="15"/>
              </a:xfrm>
              <a:custGeom>
                <a:avLst/>
                <a:gdLst>
                  <a:gd name="T0" fmla="*/ 1 w 22"/>
                  <a:gd name="T1" fmla="*/ 1 h 22"/>
                  <a:gd name="T2" fmla="*/ 1 w 22"/>
                  <a:gd name="T3" fmla="*/ 1 h 22"/>
                  <a:gd name="T4" fmla="*/ 1 w 22"/>
                  <a:gd name="T5" fmla="*/ 1 h 22"/>
                  <a:gd name="T6" fmla="*/ 1 w 22"/>
                  <a:gd name="T7" fmla="*/ 1 h 22"/>
                  <a:gd name="T8" fmla="*/ 0 w 22"/>
                  <a:gd name="T9" fmla="*/ 1 h 22"/>
                  <a:gd name="T10" fmla="*/ 0 w 22"/>
                  <a:gd name="T11" fmla="*/ 1 h 22"/>
                  <a:gd name="T12" fmla="*/ 0 w 22"/>
                  <a:gd name="T13" fmla="*/ 0 h 22"/>
                  <a:gd name="T14" fmla="*/ 1 w 22"/>
                  <a:gd name="T15" fmla="*/ 0 h 22"/>
                  <a:gd name="T16" fmla="*/ 1 w 22"/>
                  <a:gd name="T17" fmla="*/ 1 h 22"/>
                  <a:gd name="T18" fmla="*/ 1 w 22"/>
                  <a:gd name="T19" fmla="*/ 1 h 22"/>
                  <a:gd name="T20" fmla="*/ 1 w 22"/>
                  <a:gd name="T21" fmla="*/ 1 h 22"/>
                  <a:gd name="T22" fmla="*/ 1 w 22"/>
                  <a:gd name="T23" fmla="*/ 1 h 22"/>
                  <a:gd name="T24" fmla="*/ 1 w 22"/>
                  <a:gd name="T25" fmla="*/ 1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22"/>
                  <a:gd name="T41" fmla="*/ 22 w 22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22">
                    <a:moveTo>
                      <a:pt x="15" y="22"/>
                    </a:moveTo>
                    <a:lnTo>
                      <a:pt x="15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22" y="7"/>
                    </a:lnTo>
                    <a:lnTo>
                      <a:pt x="22" y="14"/>
                    </a:lnTo>
                    <a:lnTo>
                      <a:pt x="22" y="22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10" name="Freeform 62"/>
              <p:cNvSpPr>
                <a:spLocks/>
              </p:cNvSpPr>
              <p:nvPr/>
            </p:nvSpPr>
            <p:spPr bwMode="auto">
              <a:xfrm>
                <a:off x="2706" y="2692"/>
                <a:ext cx="53" cy="25"/>
              </a:xfrm>
              <a:custGeom>
                <a:avLst/>
                <a:gdLst>
                  <a:gd name="T0" fmla="*/ 1 w 74"/>
                  <a:gd name="T1" fmla="*/ 1 h 37"/>
                  <a:gd name="T2" fmla="*/ 0 w 74"/>
                  <a:gd name="T3" fmla="*/ 1 h 37"/>
                  <a:gd name="T4" fmla="*/ 0 w 74"/>
                  <a:gd name="T5" fmla="*/ 1 h 37"/>
                  <a:gd name="T6" fmla="*/ 0 w 74"/>
                  <a:gd name="T7" fmla="*/ 0 h 37"/>
                  <a:gd name="T8" fmla="*/ 1 w 74"/>
                  <a:gd name="T9" fmla="*/ 0 h 37"/>
                  <a:gd name="T10" fmla="*/ 1 w 74"/>
                  <a:gd name="T11" fmla="*/ 1 h 37"/>
                  <a:gd name="T12" fmla="*/ 1 w 74"/>
                  <a:gd name="T13" fmla="*/ 1 h 37"/>
                  <a:gd name="T14" fmla="*/ 1 w 74"/>
                  <a:gd name="T15" fmla="*/ 1 h 37"/>
                  <a:gd name="T16" fmla="*/ 2 w 74"/>
                  <a:gd name="T17" fmla="*/ 1 h 37"/>
                  <a:gd name="T18" fmla="*/ 2 w 74"/>
                  <a:gd name="T19" fmla="*/ 1 h 37"/>
                  <a:gd name="T20" fmla="*/ 3 w 74"/>
                  <a:gd name="T21" fmla="*/ 1 h 37"/>
                  <a:gd name="T22" fmla="*/ 3 w 74"/>
                  <a:gd name="T23" fmla="*/ 1 h 37"/>
                  <a:gd name="T24" fmla="*/ 2 w 74"/>
                  <a:gd name="T25" fmla="*/ 1 h 37"/>
                  <a:gd name="T26" fmla="*/ 2 w 74"/>
                  <a:gd name="T27" fmla="*/ 1 h 37"/>
                  <a:gd name="T28" fmla="*/ 1 w 74"/>
                  <a:gd name="T29" fmla="*/ 1 h 37"/>
                  <a:gd name="T30" fmla="*/ 1 w 74"/>
                  <a:gd name="T31" fmla="*/ 1 h 37"/>
                  <a:gd name="T32" fmla="*/ 1 w 74"/>
                  <a:gd name="T33" fmla="*/ 1 h 37"/>
                  <a:gd name="T34" fmla="*/ 1 w 74"/>
                  <a:gd name="T35" fmla="*/ 1 h 37"/>
                  <a:gd name="T36" fmla="*/ 1 w 74"/>
                  <a:gd name="T37" fmla="*/ 1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4"/>
                  <a:gd name="T58" fmla="*/ 0 h 37"/>
                  <a:gd name="T59" fmla="*/ 74 w 74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4" h="37">
                    <a:moveTo>
                      <a:pt x="8" y="22"/>
                    </a:moveTo>
                    <a:lnTo>
                      <a:pt x="0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30" y="7"/>
                    </a:lnTo>
                    <a:lnTo>
                      <a:pt x="37" y="15"/>
                    </a:lnTo>
                    <a:lnTo>
                      <a:pt x="52" y="22"/>
                    </a:lnTo>
                    <a:lnTo>
                      <a:pt x="60" y="22"/>
                    </a:lnTo>
                    <a:lnTo>
                      <a:pt x="74" y="22"/>
                    </a:lnTo>
                    <a:lnTo>
                      <a:pt x="74" y="30"/>
                    </a:lnTo>
                    <a:lnTo>
                      <a:pt x="67" y="37"/>
                    </a:lnTo>
                    <a:lnTo>
                      <a:pt x="60" y="37"/>
                    </a:lnTo>
                    <a:lnTo>
                      <a:pt x="45" y="30"/>
                    </a:lnTo>
                    <a:lnTo>
                      <a:pt x="30" y="30"/>
                    </a:lnTo>
                    <a:lnTo>
                      <a:pt x="15" y="22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11" name="Freeform 63"/>
              <p:cNvSpPr>
                <a:spLocks/>
              </p:cNvSpPr>
              <p:nvPr/>
            </p:nvSpPr>
            <p:spPr bwMode="auto">
              <a:xfrm>
                <a:off x="2717" y="2687"/>
                <a:ext cx="16" cy="10"/>
              </a:xfrm>
              <a:custGeom>
                <a:avLst/>
                <a:gdLst>
                  <a:gd name="T0" fmla="*/ 1 w 22"/>
                  <a:gd name="T1" fmla="*/ 1 h 14"/>
                  <a:gd name="T2" fmla="*/ 1 w 22"/>
                  <a:gd name="T3" fmla="*/ 1 h 14"/>
                  <a:gd name="T4" fmla="*/ 1 w 22"/>
                  <a:gd name="T5" fmla="*/ 1 h 14"/>
                  <a:gd name="T6" fmla="*/ 1 w 22"/>
                  <a:gd name="T7" fmla="*/ 1 h 14"/>
                  <a:gd name="T8" fmla="*/ 1 w 22"/>
                  <a:gd name="T9" fmla="*/ 0 h 14"/>
                  <a:gd name="T10" fmla="*/ 1 w 22"/>
                  <a:gd name="T11" fmla="*/ 0 h 14"/>
                  <a:gd name="T12" fmla="*/ 0 w 22"/>
                  <a:gd name="T13" fmla="*/ 1 h 14"/>
                  <a:gd name="T14" fmla="*/ 0 w 22"/>
                  <a:gd name="T15" fmla="*/ 1 h 14"/>
                  <a:gd name="T16" fmla="*/ 1 w 22"/>
                  <a:gd name="T17" fmla="*/ 1 h 14"/>
                  <a:gd name="T18" fmla="*/ 1 w 22"/>
                  <a:gd name="T19" fmla="*/ 1 h 14"/>
                  <a:gd name="T20" fmla="*/ 1 w 22"/>
                  <a:gd name="T21" fmla="*/ 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14"/>
                  <a:gd name="T35" fmla="*/ 22 w 22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14">
                    <a:moveTo>
                      <a:pt x="15" y="14"/>
                    </a:moveTo>
                    <a:lnTo>
                      <a:pt x="22" y="7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12" name="Freeform 64"/>
              <p:cNvSpPr>
                <a:spLocks/>
              </p:cNvSpPr>
              <p:nvPr/>
            </p:nvSpPr>
            <p:spPr bwMode="auto">
              <a:xfrm>
                <a:off x="2717" y="2672"/>
                <a:ext cx="16" cy="15"/>
              </a:xfrm>
              <a:custGeom>
                <a:avLst/>
                <a:gdLst>
                  <a:gd name="T0" fmla="*/ 1 w 22"/>
                  <a:gd name="T1" fmla="*/ 1 h 23"/>
                  <a:gd name="T2" fmla="*/ 0 w 22"/>
                  <a:gd name="T3" fmla="*/ 1 h 23"/>
                  <a:gd name="T4" fmla="*/ 0 w 22"/>
                  <a:gd name="T5" fmla="*/ 1 h 23"/>
                  <a:gd name="T6" fmla="*/ 0 w 22"/>
                  <a:gd name="T7" fmla="*/ 1 h 23"/>
                  <a:gd name="T8" fmla="*/ 1 w 22"/>
                  <a:gd name="T9" fmla="*/ 1 h 23"/>
                  <a:gd name="T10" fmla="*/ 1 w 22"/>
                  <a:gd name="T11" fmla="*/ 0 h 23"/>
                  <a:gd name="T12" fmla="*/ 1 w 22"/>
                  <a:gd name="T13" fmla="*/ 0 h 23"/>
                  <a:gd name="T14" fmla="*/ 1 w 22"/>
                  <a:gd name="T15" fmla="*/ 1 h 23"/>
                  <a:gd name="T16" fmla="*/ 1 w 22"/>
                  <a:gd name="T17" fmla="*/ 1 h 23"/>
                  <a:gd name="T18" fmla="*/ 1 w 22"/>
                  <a:gd name="T19" fmla="*/ 1 h 23"/>
                  <a:gd name="T20" fmla="*/ 1 w 22"/>
                  <a:gd name="T21" fmla="*/ 1 h 23"/>
                  <a:gd name="T22" fmla="*/ 1 w 22"/>
                  <a:gd name="T23" fmla="*/ 1 h 23"/>
                  <a:gd name="T24" fmla="*/ 1 w 22"/>
                  <a:gd name="T25" fmla="*/ 1 h 23"/>
                  <a:gd name="T26" fmla="*/ 1 w 22"/>
                  <a:gd name="T27" fmla="*/ 1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"/>
                  <a:gd name="T43" fmla="*/ 0 h 23"/>
                  <a:gd name="T44" fmla="*/ 22 w 22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" h="23">
                    <a:moveTo>
                      <a:pt x="8" y="15"/>
                    </a:moveTo>
                    <a:lnTo>
                      <a:pt x="0" y="8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15"/>
                    </a:lnTo>
                    <a:lnTo>
                      <a:pt x="22" y="15"/>
                    </a:lnTo>
                    <a:lnTo>
                      <a:pt x="15" y="23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13" name="Freeform 65"/>
              <p:cNvSpPr>
                <a:spLocks/>
              </p:cNvSpPr>
              <p:nvPr/>
            </p:nvSpPr>
            <p:spPr bwMode="auto">
              <a:xfrm>
                <a:off x="2738" y="2682"/>
                <a:ext cx="5" cy="10"/>
              </a:xfrm>
              <a:custGeom>
                <a:avLst/>
                <a:gdLst>
                  <a:gd name="T0" fmla="*/ 1 w 7"/>
                  <a:gd name="T1" fmla="*/ 1 h 15"/>
                  <a:gd name="T2" fmla="*/ 0 w 7"/>
                  <a:gd name="T3" fmla="*/ 1 h 15"/>
                  <a:gd name="T4" fmla="*/ 0 w 7"/>
                  <a:gd name="T5" fmla="*/ 0 h 15"/>
                  <a:gd name="T6" fmla="*/ 1 w 7"/>
                  <a:gd name="T7" fmla="*/ 1 h 15"/>
                  <a:gd name="T8" fmla="*/ 1 w 7"/>
                  <a:gd name="T9" fmla="*/ 1 h 15"/>
                  <a:gd name="T10" fmla="*/ 1 w 7"/>
                  <a:gd name="T11" fmla="*/ 1 h 15"/>
                  <a:gd name="T12" fmla="*/ 1 w 7"/>
                  <a:gd name="T13" fmla="*/ 1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5"/>
                  <a:gd name="T23" fmla="*/ 7 w 7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5">
                    <a:moveTo>
                      <a:pt x="7" y="15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7" y="8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14" name="Freeform 66"/>
              <p:cNvSpPr>
                <a:spLocks/>
              </p:cNvSpPr>
              <p:nvPr/>
            </p:nvSpPr>
            <p:spPr bwMode="auto">
              <a:xfrm>
                <a:off x="2749" y="2677"/>
                <a:ext cx="16" cy="10"/>
              </a:xfrm>
              <a:custGeom>
                <a:avLst/>
                <a:gdLst>
                  <a:gd name="T0" fmla="*/ 0 w 22"/>
                  <a:gd name="T1" fmla="*/ 1 h 15"/>
                  <a:gd name="T2" fmla="*/ 0 w 22"/>
                  <a:gd name="T3" fmla="*/ 1 h 15"/>
                  <a:gd name="T4" fmla="*/ 0 w 22"/>
                  <a:gd name="T5" fmla="*/ 1 h 15"/>
                  <a:gd name="T6" fmla="*/ 0 w 22"/>
                  <a:gd name="T7" fmla="*/ 0 h 15"/>
                  <a:gd name="T8" fmla="*/ 1 w 22"/>
                  <a:gd name="T9" fmla="*/ 0 h 15"/>
                  <a:gd name="T10" fmla="*/ 1 w 22"/>
                  <a:gd name="T11" fmla="*/ 0 h 15"/>
                  <a:gd name="T12" fmla="*/ 1 w 22"/>
                  <a:gd name="T13" fmla="*/ 1 h 15"/>
                  <a:gd name="T14" fmla="*/ 1 w 22"/>
                  <a:gd name="T15" fmla="*/ 1 h 15"/>
                  <a:gd name="T16" fmla="*/ 1 w 22"/>
                  <a:gd name="T17" fmla="*/ 1 h 15"/>
                  <a:gd name="T18" fmla="*/ 0 w 22"/>
                  <a:gd name="T19" fmla="*/ 1 h 15"/>
                  <a:gd name="T20" fmla="*/ 0 w 22"/>
                  <a:gd name="T21" fmla="*/ 1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15"/>
                  <a:gd name="T35" fmla="*/ 22 w 22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15">
                    <a:moveTo>
                      <a:pt x="0" y="1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2" y="7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15" name="Freeform 67"/>
              <p:cNvSpPr>
                <a:spLocks/>
              </p:cNvSpPr>
              <p:nvPr/>
            </p:nvSpPr>
            <p:spPr bwMode="auto">
              <a:xfrm>
                <a:off x="2749" y="2692"/>
                <a:ext cx="16" cy="5"/>
              </a:xfrm>
              <a:custGeom>
                <a:avLst/>
                <a:gdLst>
                  <a:gd name="T0" fmla="*/ 0 w 22"/>
                  <a:gd name="T1" fmla="*/ 0 h 7"/>
                  <a:gd name="T2" fmla="*/ 0 w 22"/>
                  <a:gd name="T3" fmla="*/ 1 h 7"/>
                  <a:gd name="T4" fmla="*/ 1 w 22"/>
                  <a:gd name="T5" fmla="*/ 1 h 7"/>
                  <a:gd name="T6" fmla="*/ 1 w 22"/>
                  <a:gd name="T7" fmla="*/ 1 h 7"/>
                  <a:gd name="T8" fmla="*/ 1 w 22"/>
                  <a:gd name="T9" fmla="*/ 1 h 7"/>
                  <a:gd name="T10" fmla="*/ 1 w 22"/>
                  <a:gd name="T11" fmla="*/ 0 h 7"/>
                  <a:gd name="T12" fmla="*/ 1 w 22"/>
                  <a:gd name="T13" fmla="*/ 0 h 7"/>
                  <a:gd name="T14" fmla="*/ 1 w 22"/>
                  <a:gd name="T15" fmla="*/ 0 h 7"/>
                  <a:gd name="T16" fmla="*/ 0 w 22"/>
                  <a:gd name="T17" fmla="*/ 0 h 7"/>
                  <a:gd name="T18" fmla="*/ 0 w 22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7"/>
                  <a:gd name="T32" fmla="*/ 22 w 22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22" y="7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16" name="Freeform 68"/>
              <p:cNvSpPr>
                <a:spLocks/>
              </p:cNvSpPr>
              <p:nvPr/>
            </p:nvSpPr>
            <p:spPr bwMode="auto">
              <a:xfrm>
                <a:off x="2733" y="2697"/>
                <a:ext cx="16" cy="5"/>
              </a:xfrm>
              <a:custGeom>
                <a:avLst/>
                <a:gdLst>
                  <a:gd name="T0" fmla="*/ 1 w 23"/>
                  <a:gd name="T1" fmla="*/ 1 h 8"/>
                  <a:gd name="T2" fmla="*/ 1 w 23"/>
                  <a:gd name="T3" fmla="*/ 1 h 8"/>
                  <a:gd name="T4" fmla="*/ 0 w 23"/>
                  <a:gd name="T5" fmla="*/ 0 h 8"/>
                  <a:gd name="T6" fmla="*/ 1 w 23"/>
                  <a:gd name="T7" fmla="*/ 0 h 8"/>
                  <a:gd name="T8" fmla="*/ 1 w 23"/>
                  <a:gd name="T9" fmla="*/ 0 h 8"/>
                  <a:gd name="T10" fmla="*/ 1 w 23"/>
                  <a:gd name="T11" fmla="*/ 1 h 8"/>
                  <a:gd name="T12" fmla="*/ 1 w 23"/>
                  <a:gd name="T13" fmla="*/ 1 h 8"/>
                  <a:gd name="T14" fmla="*/ 1 w 23"/>
                  <a:gd name="T15" fmla="*/ 1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8"/>
                  <a:gd name="T26" fmla="*/ 23 w 23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8">
                    <a:moveTo>
                      <a:pt x="23" y="8"/>
                    </a:moveTo>
                    <a:lnTo>
                      <a:pt x="8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17" name="Freeform 69"/>
              <p:cNvSpPr>
                <a:spLocks/>
              </p:cNvSpPr>
              <p:nvPr/>
            </p:nvSpPr>
            <p:spPr bwMode="auto">
              <a:xfrm>
                <a:off x="2743" y="2722"/>
                <a:ext cx="16" cy="10"/>
              </a:xfrm>
              <a:custGeom>
                <a:avLst/>
                <a:gdLst>
                  <a:gd name="T0" fmla="*/ 1 w 22"/>
                  <a:gd name="T1" fmla="*/ 1 h 15"/>
                  <a:gd name="T2" fmla="*/ 1 w 22"/>
                  <a:gd name="T3" fmla="*/ 1 h 15"/>
                  <a:gd name="T4" fmla="*/ 1 w 22"/>
                  <a:gd name="T5" fmla="*/ 1 h 15"/>
                  <a:gd name="T6" fmla="*/ 1 w 22"/>
                  <a:gd name="T7" fmla="*/ 1 h 15"/>
                  <a:gd name="T8" fmla="*/ 0 w 22"/>
                  <a:gd name="T9" fmla="*/ 0 h 15"/>
                  <a:gd name="T10" fmla="*/ 0 w 22"/>
                  <a:gd name="T11" fmla="*/ 0 h 15"/>
                  <a:gd name="T12" fmla="*/ 1 w 22"/>
                  <a:gd name="T13" fmla="*/ 0 h 15"/>
                  <a:gd name="T14" fmla="*/ 1 w 22"/>
                  <a:gd name="T15" fmla="*/ 1 h 15"/>
                  <a:gd name="T16" fmla="*/ 1 w 22"/>
                  <a:gd name="T17" fmla="*/ 1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5"/>
                  <a:gd name="T29" fmla="*/ 22 w 22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5">
                    <a:moveTo>
                      <a:pt x="22" y="8"/>
                    </a:moveTo>
                    <a:lnTo>
                      <a:pt x="15" y="15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18" name="Freeform 70"/>
              <p:cNvSpPr>
                <a:spLocks/>
              </p:cNvSpPr>
              <p:nvPr/>
            </p:nvSpPr>
            <p:spPr bwMode="auto">
              <a:xfrm>
                <a:off x="2754" y="2672"/>
                <a:ext cx="5" cy="5"/>
              </a:xfrm>
              <a:custGeom>
                <a:avLst/>
                <a:gdLst>
                  <a:gd name="T0" fmla="*/ 1 w 7"/>
                  <a:gd name="T1" fmla="*/ 1 h 8"/>
                  <a:gd name="T2" fmla="*/ 0 w 7"/>
                  <a:gd name="T3" fmla="*/ 0 h 8"/>
                  <a:gd name="T4" fmla="*/ 1 w 7"/>
                  <a:gd name="T5" fmla="*/ 0 h 8"/>
                  <a:gd name="T6" fmla="*/ 1 w 7"/>
                  <a:gd name="T7" fmla="*/ 0 h 8"/>
                  <a:gd name="T8" fmla="*/ 1 w 7"/>
                  <a:gd name="T9" fmla="*/ 0 h 8"/>
                  <a:gd name="T10" fmla="*/ 1 w 7"/>
                  <a:gd name="T11" fmla="*/ 1 h 8"/>
                  <a:gd name="T12" fmla="*/ 1 w 7"/>
                  <a:gd name="T13" fmla="*/ 1 h 8"/>
                  <a:gd name="T14" fmla="*/ 1 w 7"/>
                  <a:gd name="T15" fmla="*/ 1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8"/>
                  <a:gd name="T26" fmla="*/ 7 w 7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8">
                    <a:moveTo>
                      <a:pt x="7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19" name="Freeform 71"/>
              <p:cNvSpPr>
                <a:spLocks/>
              </p:cNvSpPr>
              <p:nvPr/>
            </p:nvSpPr>
            <p:spPr bwMode="auto">
              <a:xfrm>
                <a:off x="2876" y="3177"/>
                <a:ext cx="48" cy="25"/>
              </a:xfrm>
              <a:custGeom>
                <a:avLst/>
                <a:gdLst>
                  <a:gd name="T0" fmla="*/ 0 w 67"/>
                  <a:gd name="T1" fmla="*/ 1 h 37"/>
                  <a:gd name="T2" fmla="*/ 0 w 67"/>
                  <a:gd name="T3" fmla="*/ 1 h 37"/>
                  <a:gd name="T4" fmla="*/ 1 w 67"/>
                  <a:gd name="T5" fmla="*/ 1 h 37"/>
                  <a:gd name="T6" fmla="*/ 1 w 67"/>
                  <a:gd name="T7" fmla="*/ 1 h 37"/>
                  <a:gd name="T8" fmla="*/ 1 w 67"/>
                  <a:gd name="T9" fmla="*/ 1 h 37"/>
                  <a:gd name="T10" fmla="*/ 1 w 67"/>
                  <a:gd name="T11" fmla="*/ 1 h 37"/>
                  <a:gd name="T12" fmla="*/ 1 w 67"/>
                  <a:gd name="T13" fmla="*/ 1 h 37"/>
                  <a:gd name="T14" fmla="*/ 1 w 67"/>
                  <a:gd name="T15" fmla="*/ 1 h 37"/>
                  <a:gd name="T16" fmla="*/ 1 w 67"/>
                  <a:gd name="T17" fmla="*/ 1 h 37"/>
                  <a:gd name="T18" fmla="*/ 1 w 67"/>
                  <a:gd name="T19" fmla="*/ 1 h 37"/>
                  <a:gd name="T20" fmla="*/ 1 w 67"/>
                  <a:gd name="T21" fmla="*/ 1 h 37"/>
                  <a:gd name="T22" fmla="*/ 1 w 67"/>
                  <a:gd name="T23" fmla="*/ 1 h 37"/>
                  <a:gd name="T24" fmla="*/ 2 w 67"/>
                  <a:gd name="T25" fmla="*/ 1 h 37"/>
                  <a:gd name="T26" fmla="*/ 2 w 67"/>
                  <a:gd name="T27" fmla="*/ 1 h 37"/>
                  <a:gd name="T28" fmla="*/ 2 w 67"/>
                  <a:gd name="T29" fmla="*/ 1 h 37"/>
                  <a:gd name="T30" fmla="*/ 2 w 67"/>
                  <a:gd name="T31" fmla="*/ 1 h 37"/>
                  <a:gd name="T32" fmla="*/ 2 w 67"/>
                  <a:gd name="T33" fmla="*/ 1 h 37"/>
                  <a:gd name="T34" fmla="*/ 2 w 67"/>
                  <a:gd name="T35" fmla="*/ 1 h 37"/>
                  <a:gd name="T36" fmla="*/ 2 w 67"/>
                  <a:gd name="T37" fmla="*/ 1 h 37"/>
                  <a:gd name="T38" fmla="*/ 2 w 67"/>
                  <a:gd name="T39" fmla="*/ 1 h 37"/>
                  <a:gd name="T40" fmla="*/ 2 w 67"/>
                  <a:gd name="T41" fmla="*/ 1 h 37"/>
                  <a:gd name="T42" fmla="*/ 2 w 67"/>
                  <a:gd name="T43" fmla="*/ 1 h 37"/>
                  <a:gd name="T44" fmla="*/ 1 w 67"/>
                  <a:gd name="T45" fmla="*/ 1 h 37"/>
                  <a:gd name="T46" fmla="*/ 1 w 67"/>
                  <a:gd name="T47" fmla="*/ 1 h 37"/>
                  <a:gd name="T48" fmla="*/ 1 w 67"/>
                  <a:gd name="T49" fmla="*/ 1 h 37"/>
                  <a:gd name="T50" fmla="*/ 1 w 67"/>
                  <a:gd name="T51" fmla="*/ 1 h 37"/>
                  <a:gd name="T52" fmla="*/ 1 w 67"/>
                  <a:gd name="T53" fmla="*/ 1 h 37"/>
                  <a:gd name="T54" fmla="*/ 1 w 67"/>
                  <a:gd name="T55" fmla="*/ 1 h 37"/>
                  <a:gd name="T56" fmla="*/ 1 w 67"/>
                  <a:gd name="T57" fmla="*/ 0 h 37"/>
                  <a:gd name="T58" fmla="*/ 1 w 67"/>
                  <a:gd name="T59" fmla="*/ 0 h 37"/>
                  <a:gd name="T60" fmla="*/ 1 w 67"/>
                  <a:gd name="T61" fmla="*/ 0 h 37"/>
                  <a:gd name="T62" fmla="*/ 1 w 67"/>
                  <a:gd name="T63" fmla="*/ 0 h 37"/>
                  <a:gd name="T64" fmla="*/ 1 w 67"/>
                  <a:gd name="T65" fmla="*/ 0 h 37"/>
                  <a:gd name="T66" fmla="*/ 0 w 67"/>
                  <a:gd name="T67" fmla="*/ 0 h 37"/>
                  <a:gd name="T68" fmla="*/ 0 w 67"/>
                  <a:gd name="T69" fmla="*/ 0 h 37"/>
                  <a:gd name="T70" fmla="*/ 0 w 67"/>
                  <a:gd name="T71" fmla="*/ 1 h 37"/>
                  <a:gd name="T72" fmla="*/ 0 w 67"/>
                  <a:gd name="T73" fmla="*/ 1 h 37"/>
                  <a:gd name="T74" fmla="*/ 0 w 67"/>
                  <a:gd name="T75" fmla="*/ 1 h 37"/>
                  <a:gd name="T76" fmla="*/ 0 w 67"/>
                  <a:gd name="T77" fmla="*/ 1 h 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7"/>
                  <a:gd name="T118" fmla="*/ 0 h 37"/>
                  <a:gd name="T119" fmla="*/ 67 w 67"/>
                  <a:gd name="T120" fmla="*/ 37 h 3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7" h="37">
                    <a:moveTo>
                      <a:pt x="0" y="15"/>
                    </a:moveTo>
                    <a:lnTo>
                      <a:pt x="0" y="15"/>
                    </a:lnTo>
                    <a:lnTo>
                      <a:pt x="8" y="15"/>
                    </a:lnTo>
                    <a:lnTo>
                      <a:pt x="8" y="23"/>
                    </a:lnTo>
                    <a:lnTo>
                      <a:pt x="15" y="30"/>
                    </a:lnTo>
                    <a:lnTo>
                      <a:pt x="23" y="30"/>
                    </a:lnTo>
                    <a:lnTo>
                      <a:pt x="30" y="37"/>
                    </a:lnTo>
                    <a:lnTo>
                      <a:pt x="37" y="37"/>
                    </a:lnTo>
                    <a:lnTo>
                      <a:pt x="45" y="37"/>
                    </a:lnTo>
                    <a:lnTo>
                      <a:pt x="52" y="30"/>
                    </a:lnTo>
                    <a:lnTo>
                      <a:pt x="52" y="23"/>
                    </a:lnTo>
                    <a:lnTo>
                      <a:pt x="60" y="23"/>
                    </a:lnTo>
                    <a:lnTo>
                      <a:pt x="67" y="15"/>
                    </a:lnTo>
                    <a:lnTo>
                      <a:pt x="60" y="15"/>
                    </a:lnTo>
                    <a:lnTo>
                      <a:pt x="52" y="15"/>
                    </a:lnTo>
                    <a:lnTo>
                      <a:pt x="45" y="15"/>
                    </a:lnTo>
                    <a:lnTo>
                      <a:pt x="37" y="15"/>
                    </a:lnTo>
                    <a:lnTo>
                      <a:pt x="37" y="8"/>
                    </a:lnTo>
                    <a:lnTo>
                      <a:pt x="30" y="8"/>
                    </a:lnTo>
                    <a:lnTo>
                      <a:pt x="23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20" name="Freeform 72"/>
              <p:cNvSpPr>
                <a:spLocks/>
              </p:cNvSpPr>
              <p:nvPr/>
            </p:nvSpPr>
            <p:spPr bwMode="auto">
              <a:xfrm>
                <a:off x="2865" y="3187"/>
                <a:ext cx="11" cy="5"/>
              </a:xfrm>
              <a:custGeom>
                <a:avLst/>
                <a:gdLst>
                  <a:gd name="T0" fmla="*/ 1 w 15"/>
                  <a:gd name="T1" fmla="*/ 1 h 8"/>
                  <a:gd name="T2" fmla="*/ 1 w 15"/>
                  <a:gd name="T3" fmla="*/ 1 h 8"/>
                  <a:gd name="T4" fmla="*/ 1 w 15"/>
                  <a:gd name="T5" fmla="*/ 1 h 8"/>
                  <a:gd name="T6" fmla="*/ 1 w 15"/>
                  <a:gd name="T7" fmla="*/ 0 h 8"/>
                  <a:gd name="T8" fmla="*/ 0 w 15"/>
                  <a:gd name="T9" fmla="*/ 0 h 8"/>
                  <a:gd name="T10" fmla="*/ 1 w 15"/>
                  <a:gd name="T11" fmla="*/ 0 h 8"/>
                  <a:gd name="T12" fmla="*/ 1 w 15"/>
                  <a:gd name="T13" fmla="*/ 0 h 8"/>
                  <a:gd name="T14" fmla="*/ 1 w 15"/>
                  <a:gd name="T15" fmla="*/ 0 h 8"/>
                  <a:gd name="T16" fmla="*/ 1 w 15"/>
                  <a:gd name="T17" fmla="*/ 0 h 8"/>
                  <a:gd name="T18" fmla="*/ 1 w 15"/>
                  <a:gd name="T19" fmla="*/ 1 h 8"/>
                  <a:gd name="T20" fmla="*/ 1 w 15"/>
                  <a:gd name="T21" fmla="*/ 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8"/>
                  <a:gd name="T35" fmla="*/ 15 w 15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8">
                    <a:moveTo>
                      <a:pt x="15" y="8"/>
                    </a:moveTo>
                    <a:lnTo>
                      <a:pt x="15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21" name="Freeform 73"/>
              <p:cNvSpPr>
                <a:spLocks/>
              </p:cNvSpPr>
              <p:nvPr/>
            </p:nvSpPr>
            <p:spPr bwMode="auto">
              <a:xfrm>
                <a:off x="2935" y="3117"/>
                <a:ext cx="10" cy="10"/>
              </a:xfrm>
              <a:custGeom>
                <a:avLst/>
                <a:gdLst>
                  <a:gd name="T0" fmla="*/ 1 w 15"/>
                  <a:gd name="T1" fmla="*/ 1 h 15"/>
                  <a:gd name="T2" fmla="*/ 1 w 15"/>
                  <a:gd name="T3" fmla="*/ 1 h 15"/>
                  <a:gd name="T4" fmla="*/ 0 w 15"/>
                  <a:gd name="T5" fmla="*/ 0 h 15"/>
                  <a:gd name="T6" fmla="*/ 1 w 15"/>
                  <a:gd name="T7" fmla="*/ 0 h 15"/>
                  <a:gd name="T8" fmla="*/ 1 w 15"/>
                  <a:gd name="T9" fmla="*/ 1 h 15"/>
                  <a:gd name="T10" fmla="*/ 1 w 15"/>
                  <a:gd name="T11" fmla="*/ 1 h 15"/>
                  <a:gd name="T12" fmla="*/ 1 w 15"/>
                  <a:gd name="T13" fmla="*/ 1 h 15"/>
                  <a:gd name="T14" fmla="*/ 1 w 15"/>
                  <a:gd name="T15" fmla="*/ 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5"/>
                  <a:gd name="T26" fmla="*/ 15 w 15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5">
                    <a:moveTo>
                      <a:pt x="15" y="15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22" name="Freeform 74"/>
              <p:cNvSpPr>
                <a:spLocks/>
              </p:cNvSpPr>
              <p:nvPr/>
            </p:nvSpPr>
            <p:spPr bwMode="auto">
              <a:xfrm>
                <a:off x="2494" y="3197"/>
                <a:ext cx="6" cy="5"/>
              </a:xfrm>
              <a:custGeom>
                <a:avLst/>
                <a:gdLst>
                  <a:gd name="T0" fmla="*/ 2 w 8"/>
                  <a:gd name="T1" fmla="*/ 1 h 7"/>
                  <a:gd name="T2" fmla="*/ 0 w 8"/>
                  <a:gd name="T3" fmla="*/ 1 h 7"/>
                  <a:gd name="T4" fmla="*/ 2 w 8"/>
                  <a:gd name="T5" fmla="*/ 0 h 7"/>
                  <a:gd name="T6" fmla="*/ 2 w 8"/>
                  <a:gd name="T7" fmla="*/ 1 h 7"/>
                  <a:gd name="T8" fmla="*/ 2 w 8"/>
                  <a:gd name="T9" fmla="*/ 1 h 7"/>
                  <a:gd name="T10" fmla="*/ 2 w 8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"/>
                  <a:gd name="T20" fmla="*/ 8 w 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">
                    <a:moveTo>
                      <a:pt x="8" y="7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23" name="Freeform 75"/>
              <p:cNvSpPr>
                <a:spLocks/>
              </p:cNvSpPr>
              <p:nvPr/>
            </p:nvSpPr>
            <p:spPr bwMode="auto">
              <a:xfrm>
                <a:off x="2510" y="3017"/>
                <a:ext cx="11" cy="0"/>
              </a:xfrm>
              <a:custGeom>
                <a:avLst/>
                <a:gdLst>
                  <a:gd name="T0" fmla="*/ 1 w 15"/>
                  <a:gd name="T1" fmla="*/ 0 w 15"/>
                  <a:gd name="T2" fmla="*/ 0 w 15"/>
                  <a:gd name="T3" fmla="*/ 1 w 15"/>
                  <a:gd name="T4" fmla="*/ 1 w 15"/>
                  <a:gd name="T5" fmla="*/ 1 w 15"/>
                  <a:gd name="T6" fmla="*/ 1 w 15"/>
                  <a:gd name="T7" fmla="*/ 1 w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w 15"/>
                  <a:gd name="T17" fmla="*/ 15 w 15"/>
                </a:gdLst>
                <a:ahLst/>
                <a:cxnLst>
                  <a:cxn ang="T8">
                    <a:pos x="T0" y="0"/>
                  </a:cxn>
                  <a:cxn ang="T9">
                    <a:pos x="T1" y="0"/>
                  </a:cxn>
                  <a:cxn ang="T10">
                    <a:pos x="T2" y="0"/>
                  </a:cxn>
                  <a:cxn ang="T11">
                    <a:pos x="T3" y="0"/>
                  </a:cxn>
                  <a:cxn ang="T12">
                    <a:pos x="T4" y="0"/>
                  </a:cxn>
                  <a:cxn ang="T13">
                    <a:pos x="T5" y="0"/>
                  </a:cxn>
                  <a:cxn ang="T14">
                    <a:pos x="T6" y="0"/>
                  </a:cxn>
                  <a:cxn ang="T15">
                    <a:pos x="T7" y="0"/>
                  </a:cxn>
                </a:cxnLst>
                <a:rect l="T16" t="0" r="T17" b="0"/>
                <a:pathLst>
                  <a:path w="15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24" name="Freeform 76"/>
              <p:cNvSpPr>
                <a:spLocks/>
              </p:cNvSpPr>
              <p:nvPr/>
            </p:nvSpPr>
            <p:spPr bwMode="auto">
              <a:xfrm>
                <a:off x="2664" y="3067"/>
                <a:ext cx="26" cy="20"/>
              </a:xfrm>
              <a:custGeom>
                <a:avLst/>
                <a:gdLst>
                  <a:gd name="T0" fmla="*/ 1 w 37"/>
                  <a:gd name="T1" fmla="*/ 1 h 30"/>
                  <a:gd name="T2" fmla="*/ 0 w 37"/>
                  <a:gd name="T3" fmla="*/ 1 h 30"/>
                  <a:gd name="T4" fmla="*/ 1 w 37"/>
                  <a:gd name="T5" fmla="*/ 1 h 30"/>
                  <a:gd name="T6" fmla="*/ 0 w 37"/>
                  <a:gd name="T7" fmla="*/ 0 h 30"/>
                  <a:gd name="T8" fmla="*/ 0 w 37"/>
                  <a:gd name="T9" fmla="*/ 0 h 30"/>
                  <a:gd name="T10" fmla="*/ 1 w 37"/>
                  <a:gd name="T11" fmla="*/ 0 h 30"/>
                  <a:gd name="T12" fmla="*/ 1 w 37"/>
                  <a:gd name="T13" fmla="*/ 0 h 30"/>
                  <a:gd name="T14" fmla="*/ 1 w 37"/>
                  <a:gd name="T15" fmla="*/ 0 h 30"/>
                  <a:gd name="T16" fmla="*/ 1 w 37"/>
                  <a:gd name="T17" fmla="*/ 0 h 30"/>
                  <a:gd name="T18" fmla="*/ 1 w 37"/>
                  <a:gd name="T19" fmla="*/ 1 h 30"/>
                  <a:gd name="T20" fmla="*/ 1 w 37"/>
                  <a:gd name="T21" fmla="*/ 1 h 30"/>
                  <a:gd name="T22" fmla="*/ 1 w 37"/>
                  <a:gd name="T23" fmla="*/ 1 h 30"/>
                  <a:gd name="T24" fmla="*/ 1 w 37"/>
                  <a:gd name="T25" fmla="*/ 1 h 30"/>
                  <a:gd name="T26" fmla="*/ 1 w 37"/>
                  <a:gd name="T27" fmla="*/ 1 h 30"/>
                  <a:gd name="T28" fmla="*/ 1 w 37"/>
                  <a:gd name="T29" fmla="*/ 1 h 30"/>
                  <a:gd name="T30" fmla="*/ 1 w 37"/>
                  <a:gd name="T31" fmla="*/ 1 h 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"/>
                  <a:gd name="T49" fmla="*/ 0 h 30"/>
                  <a:gd name="T50" fmla="*/ 37 w 37"/>
                  <a:gd name="T51" fmla="*/ 30 h 3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" h="30">
                    <a:moveTo>
                      <a:pt x="8" y="30"/>
                    </a:moveTo>
                    <a:lnTo>
                      <a:pt x="0" y="23"/>
                    </a:lnTo>
                    <a:lnTo>
                      <a:pt x="8" y="1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7" y="0"/>
                    </a:lnTo>
                    <a:lnTo>
                      <a:pt x="37" y="8"/>
                    </a:lnTo>
                    <a:lnTo>
                      <a:pt x="37" y="23"/>
                    </a:lnTo>
                    <a:lnTo>
                      <a:pt x="30" y="30"/>
                    </a:lnTo>
                    <a:lnTo>
                      <a:pt x="22" y="30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B3E3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25" name="Freeform 77"/>
              <p:cNvSpPr>
                <a:spLocks/>
              </p:cNvSpPr>
              <p:nvPr/>
            </p:nvSpPr>
            <p:spPr bwMode="auto">
              <a:xfrm>
                <a:off x="2776" y="1536"/>
                <a:ext cx="1097" cy="1605"/>
              </a:xfrm>
              <a:custGeom>
                <a:avLst/>
                <a:gdLst>
                  <a:gd name="T0" fmla="*/ 54 w 1532"/>
                  <a:gd name="T1" fmla="*/ 0 h 2377"/>
                  <a:gd name="T2" fmla="*/ 26 w 1532"/>
                  <a:gd name="T3" fmla="*/ 0 h 2377"/>
                  <a:gd name="T4" fmla="*/ 0 w 1532"/>
                  <a:gd name="T5" fmla="*/ 47 h 2377"/>
                  <a:gd name="T6" fmla="*/ 15 w 1532"/>
                  <a:gd name="T7" fmla="*/ 47 h 2377"/>
                  <a:gd name="T8" fmla="*/ 54 w 1532"/>
                  <a:gd name="T9" fmla="*/ 0 h 2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2"/>
                  <a:gd name="T16" fmla="*/ 0 h 2377"/>
                  <a:gd name="T17" fmla="*/ 1532 w 1532"/>
                  <a:gd name="T18" fmla="*/ 2377 h 2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2" h="2377">
                    <a:moveTo>
                      <a:pt x="1532" y="0"/>
                    </a:moveTo>
                    <a:lnTo>
                      <a:pt x="740" y="0"/>
                    </a:lnTo>
                    <a:lnTo>
                      <a:pt x="0" y="2377"/>
                    </a:lnTo>
                    <a:lnTo>
                      <a:pt x="414" y="2377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FB6747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26" name="Freeform 78"/>
              <p:cNvSpPr>
                <a:spLocks/>
              </p:cNvSpPr>
              <p:nvPr/>
            </p:nvSpPr>
            <p:spPr bwMode="auto">
              <a:xfrm>
                <a:off x="2659" y="1162"/>
                <a:ext cx="646" cy="1980"/>
              </a:xfrm>
              <a:custGeom>
                <a:avLst/>
                <a:gdLst>
                  <a:gd name="T0" fmla="*/ 0 w 903"/>
                  <a:gd name="T1" fmla="*/ 51 h 2933"/>
                  <a:gd name="T2" fmla="*/ 18 w 903"/>
                  <a:gd name="T3" fmla="*/ 0 h 2933"/>
                  <a:gd name="T4" fmla="*/ 31 w 903"/>
                  <a:gd name="T5" fmla="*/ 11 h 2933"/>
                  <a:gd name="T6" fmla="*/ 6 w 903"/>
                  <a:gd name="T7" fmla="*/ 58 h 2933"/>
                  <a:gd name="T8" fmla="*/ 0 w 903"/>
                  <a:gd name="T9" fmla="*/ 51 h 29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3"/>
                  <a:gd name="T16" fmla="*/ 0 h 2933"/>
                  <a:gd name="T17" fmla="*/ 903 w 903"/>
                  <a:gd name="T18" fmla="*/ 2933 h 29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3" h="2933">
                    <a:moveTo>
                      <a:pt x="0" y="2621"/>
                    </a:moveTo>
                    <a:lnTo>
                      <a:pt x="518" y="0"/>
                    </a:lnTo>
                    <a:lnTo>
                      <a:pt x="903" y="540"/>
                    </a:lnTo>
                    <a:lnTo>
                      <a:pt x="155" y="2933"/>
                    </a:lnTo>
                    <a:lnTo>
                      <a:pt x="0" y="2621"/>
                    </a:lnTo>
                    <a:close/>
                  </a:path>
                </a:pathLst>
              </a:custGeom>
              <a:solidFill>
                <a:srgbClr val="FB805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27" name="Freeform 79"/>
              <p:cNvSpPr>
                <a:spLocks/>
              </p:cNvSpPr>
              <p:nvPr/>
            </p:nvSpPr>
            <p:spPr bwMode="auto">
              <a:xfrm>
                <a:off x="3030" y="1162"/>
                <a:ext cx="838" cy="375"/>
              </a:xfrm>
              <a:custGeom>
                <a:avLst/>
                <a:gdLst>
                  <a:gd name="T0" fmla="*/ 0 w 1170"/>
                  <a:gd name="T1" fmla="*/ 0 h 555"/>
                  <a:gd name="T2" fmla="*/ 28 w 1170"/>
                  <a:gd name="T3" fmla="*/ 0 h 555"/>
                  <a:gd name="T4" fmla="*/ 42 w 1170"/>
                  <a:gd name="T5" fmla="*/ 11 h 555"/>
                  <a:gd name="T6" fmla="*/ 14 w 1170"/>
                  <a:gd name="T7" fmla="*/ 11 h 555"/>
                  <a:gd name="T8" fmla="*/ 0 w 1170"/>
                  <a:gd name="T9" fmla="*/ 0 h 5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0"/>
                  <a:gd name="T16" fmla="*/ 0 h 555"/>
                  <a:gd name="T17" fmla="*/ 1170 w 1170"/>
                  <a:gd name="T18" fmla="*/ 555 h 5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0" h="555">
                    <a:moveTo>
                      <a:pt x="0" y="0"/>
                    </a:moveTo>
                    <a:lnTo>
                      <a:pt x="778" y="0"/>
                    </a:lnTo>
                    <a:lnTo>
                      <a:pt x="1170" y="555"/>
                    </a:lnTo>
                    <a:lnTo>
                      <a:pt x="385" y="5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4D31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28" name="Freeform 80"/>
              <p:cNvSpPr>
                <a:spLocks/>
              </p:cNvSpPr>
              <p:nvPr/>
            </p:nvSpPr>
            <p:spPr bwMode="auto">
              <a:xfrm>
                <a:off x="2659" y="2922"/>
                <a:ext cx="413" cy="215"/>
              </a:xfrm>
              <a:custGeom>
                <a:avLst/>
                <a:gdLst>
                  <a:gd name="T0" fmla="*/ 21 w 577"/>
                  <a:gd name="T1" fmla="*/ 6 h 318"/>
                  <a:gd name="T2" fmla="*/ 6 w 577"/>
                  <a:gd name="T3" fmla="*/ 6 h 318"/>
                  <a:gd name="T4" fmla="*/ 0 w 577"/>
                  <a:gd name="T5" fmla="*/ 0 h 318"/>
                  <a:gd name="T6" fmla="*/ 0 60000 65536"/>
                  <a:gd name="T7" fmla="*/ 0 60000 65536"/>
                  <a:gd name="T8" fmla="*/ 0 60000 65536"/>
                  <a:gd name="T9" fmla="*/ 0 w 577"/>
                  <a:gd name="T10" fmla="*/ 0 h 318"/>
                  <a:gd name="T11" fmla="*/ 577 w 577"/>
                  <a:gd name="T12" fmla="*/ 318 h 3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7" h="318">
                    <a:moveTo>
                      <a:pt x="577" y="318"/>
                    </a:moveTo>
                    <a:lnTo>
                      <a:pt x="155" y="318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29" name="Freeform 81"/>
              <p:cNvSpPr>
                <a:spLocks/>
              </p:cNvSpPr>
              <p:nvPr/>
            </p:nvSpPr>
            <p:spPr bwMode="auto">
              <a:xfrm>
                <a:off x="2664" y="2912"/>
                <a:ext cx="414" cy="215"/>
              </a:xfrm>
              <a:custGeom>
                <a:avLst/>
                <a:gdLst>
                  <a:gd name="T0" fmla="*/ 21 w 578"/>
                  <a:gd name="T1" fmla="*/ 6 h 318"/>
                  <a:gd name="T2" fmla="*/ 6 w 578"/>
                  <a:gd name="T3" fmla="*/ 6 h 318"/>
                  <a:gd name="T4" fmla="*/ 0 w 578"/>
                  <a:gd name="T5" fmla="*/ 0 h 318"/>
                  <a:gd name="T6" fmla="*/ 0 60000 65536"/>
                  <a:gd name="T7" fmla="*/ 0 60000 65536"/>
                  <a:gd name="T8" fmla="*/ 0 60000 65536"/>
                  <a:gd name="T9" fmla="*/ 0 w 578"/>
                  <a:gd name="T10" fmla="*/ 0 h 318"/>
                  <a:gd name="T11" fmla="*/ 578 w 578"/>
                  <a:gd name="T12" fmla="*/ 318 h 3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8" h="318">
                    <a:moveTo>
                      <a:pt x="578" y="318"/>
                    </a:moveTo>
                    <a:lnTo>
                      <a:pt x="156" y="318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30" name="Freeform 82"/>
              <p:cNvSpPr>
                <a:spLocks/>
              </p:cNvSpPr>
              <p:nvPr/>
            </p:nvSpPr>
            <p:spPr bwMode="auto">
              <a:xfrm>
                <a:off x="2664" y="2887"/>
                <a:ext cx="424" cy="220"/>
              </a:xfrm>
              <a:custGeom>
                <a:avLst/>
                <a:gdLst>
                  <a:gd name="T0" fmla="*/ 21 w 592"/>
                  <a:gd name="T1" fmla="*/ 6 h 326"/>
                  <a:gd name="T2" fmla="*/ 6 w 592"/>
                  <a:gd name="T3" fmla="*/ 6 h 326"/>
                  <a:gd name="T4" fmla="*/ 0 w 592"/>
                  <a:gd name="T5" fmla="*/ 0 h 326"/>
                  <a:gd name="T6" fmla="*/ 0 60000 65536"/>
                  <a:gd name="T7" fmla="*/ 0 60000 65536"/>
                  <a:gd name="T8" fmla="*/ 0 60000 65536"/>
                  <a:gd name="T9" fmla="*/ 0 w 592"/>
                  <a:gd name="T10" fmla="*/ 0 h 326"/>
                  <a:gd name="T11" fmla="*/ 592 w 592"/>
                  <a:gd name="T12" fmla="*/ 326 h 3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2" h="326">
                    <a:moveTo>
                      <a:pt x="592" y="326"/>
                    </a:moveTo>
                    <a:lnTo>
                      <a:pt x="163" y="318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31" name="Freeform 83"/>
              <p:cNvSpPr>
                <a:spLocks/>
              </p:cNvSpPr>
              <p:nvPr/>
            </p:nvSpPr>
            <p:spPr bwMode="auto">
              <a:xfrm>
                <a:off x="2680" y="2847"/>
                <a:ext cx="424" cy="225"/>
              </a:xfrm>
              <a:custGeom>
                <a:avLst/>
                <a:gdLst>
                  <a:gd name="T0" fmla="*/ 21 w 593"/>
                  <a:gd name="T1" fmla="*/ 7 h 333"/>
                  <a:gd name="T2" fmla="*/ 6 w 593"/>
                  <a:gd name="T3" fmla="*/ 7 h 333"/>
                  <a:gd name="T4" fmla="*/ 0 w 593"/>
                  <a:gd name="T5" fmla="*/ 0 h 333"/>
                  <a:gd name="T6" fmla="*/ 0 60000 65536"/>
                  <a:gd name="T7" fmla="*/ 0 60000 65536"/>
                  <a:gd name="T8" fmla="*/ 0 60000 65536"/>
                  <a:gd name="T9" fmla="*/ 0 w 593"/>
                  <a:gd name="T10" fmla="*/ 0 h 333"/>
                  <a:gd name="T11" fmla="*/ 593 w 593"/>
                  <a:gd name="T12" fmla="*/ 333 h 3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3" h="333">
                    <a:moveTo>
                      <a:pt x="593" y="333"/>
                    </a:moveTo>
                    <a:lnTo>
                      <a:pt x="163" y="333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32" name="Freeform 84"/>
              <p:cNvSpPr>
                <a:spLocks/>
              </p:cNvSpPr>
              <p:nvPr/>
            </p:nvSpPr>
            <p:spPr bwMode="auto">
              <a:xfrm>
                <a:off x="2685" y="2802"/>
                <a:ext cx="440" cy="225"/>
              </a:xfrm>
              <a:custGeom>
                <a:avLst/>
                <a:gdLst>
                  <a:gd name="T0" fmla="*/ 21 w 614"/>
                  <a:gd name="T1" fmla="*/ 7 h 333"/>
                  <a:gd name="T2" fmla="*/ 6 w 614"/>
                  <a:gd name="T3" fmla="*/ 7 h 333"/>
                  <a:gd name="T4" fmla="*/ 0 w 614"/>
                  <a:gd name="T5" fmla="*/ 0 h 333"/>
                  <a:gd name="T6" fmla="*/ 0 60000 65536"/>
                  <a:gd name="T7" fmla="*/ 0 60000 65536"/>
                  <a:gd name="T8" fmla="*/ 0 60000 65536"/>
                  <a:gd name="T9" fmla="*/ 0 w 614"/>
                  <a:gd name="T10" fmla="*/ 0 h 333"/>
                  <a:gd name="T11" fmla="*/ 614 w 614"/>
                  <a:gd name="T12" fmla="*/ 333 h 3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4" h="333">
                    <a:moveTo>
                      <a:pt x="614" y="333"/>
                    </a:moveTo>
                    <a:lnTo>
                      <a:pt x="170" y="333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33" name="Freeform 85"/>
              <p:cNvSpPr>
                <a:spLocks/>
              </p:cNvSpPr>
              <p:nvPr/>
            </p:nvSpPr>
            <p:spPr bwMode="auto">
              <a:xfrm>
                <a:off x="2696" y="2752"/>
                <a:ext cx="456" cy="220"/>
              </a:xfrm>
              <a:custGeom>
                <a:avLst/>
                <a:gdLst>
                  <a:gd name="T0" fmla="*/ 23 w 636"/>
                  <a:gd name="T1" fmla="*/ 6 h 326"/>
                  <a:gd name="T2" fmla="*/ 6 w 636"/>
                  <a:gd name="T3" fmla="*/ 6 h 326"/>
                  <a:gd name="T4" fmla="*/ 0 w 636"/>
                  <a:gd name="T5" fmla="*/ 0 h 326"/>
                  <a:gd name="T6" fmla="*/ 0 60000 65536"/>
                  <a:gd name="T7" fmla="*/ 0 60000 65536"/>
                  <a:gd name="T8" fmla="*/ 0 60000 65536"/>
                  <a:gd name="T9" fmla="*/ 0 w 636"/>
                  <a:gd name="T10" fmla="*/ 0 h 326"/>
                  <a:gd name="T11" fmla="*/ 636 w 636"/>
                  <a:gd name="T12" fmla="*/ 326 h 3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36" h="326">
                    <a:moveTo>
                      <a:pt x="636" y="326"/>
                    </a:moveTo>
                    <a:lnTo>
                      <a:pt x="177" y="326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34" name="Freeform 86"/>
              <p:cNvSpPr>
                <a:spLocks/>
              </p:cNvSpPr>
              <p:nvPr/>
            </p:nvSpPr>
            <p:spPr bwMode="auto">
              <a:xfrm>
                <a:off x="2712" y="2692"/>
                <a:ext cx="472" cy="220"/>
              </a:xfrm>
              <a:custGeom>
                <a:avLst/>
                <a:gdLst>
                  <a:gd name="T0" fmla="*/ 24 w 659"/>
                  <a:gd name="T1" fmla="*/ 6 h 326"/>
                  <a:gd name="T2" fmla="*/ 6 w 659"/>
                  <a:gd name="T3" fmla="*/ 6 h 326"/>
                  <a:gd name="T4" fmla="*/ 0 w 659"/>
                  <a:gd name="T5" fmla="*/ 0 h 326"/>
                  <a:gd name="T6" fmla="*/ 0 60000 65536"/>
                  <a:gd name="T7" fmla="*/ 0 60000 65536"/>
                  <a:gd name="T8" fmla="*/ 0 60000 65536"/>
                  <a:gd name="T9" fmla="*/ 0 w 659"/>
                  <a:gd name="T10" fmla="*/ 0 h 326"/>
                  <a:gd name="T11" fmla="*/ 659 w 659"/>
                  <a:gd name="T12" fmla="*/ 326 h 3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59" h="326">
                    <a:moveTo>
                      <a:pt x="659" y="326"/>
                    </a:moveTo>
                    <a:lnTo>
                      <a:pt x="185" y="326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35" name="Freeform 87"/>
              <p:cNvSpPr>
                <a:spLocks/>
              </p:cNvSpPr>
              <p:nvPr/>
            </p:nvSpPr>
            <p:spPr bwMode="auto">
              <a:xfrm>
                <a:off x="2728" y="2607"/>
                <a:ext cx="493" cy="230"/>
              </a:xfrm>
              <a:custGeom>
                <a:avLst/>
                <a:gdLst>
                  <a:gd name="T0" fmla="*/ 24 w 689"/>
                  <a:gd name="T1" fmla="*/ 7 h 341"/>
                  <a:gd name="T2" fmla="*/ 7 w 689"/>
                  <a:gd name="T3" fmla="*/ 7 h 341"/>
                  <a:gd name="T4" fmla="*/ 0 w 689"/>
                  <a:gd name="T5" fmla="*/ 0 h 341"/>
                  <a:gd name="T6" fmla="*/ 0 60000 65536"/>
                  <a:gd name="T7" fmla="*/ 0 60000 65536"/>
                  <a:gd name="T8" fmla="*/ 0 60000 65536"/>
                  <a:gd name="T9" fmla="*/ 0 w 689"/>
                  <a:gd name="T10" fmla="*/ 0 h 341"/>
                  <a:gd name="T11" fmla="*/ 689 w 689"/>
                  <a:gd name="T12" fmla="*/ 341 h 3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9" h="341">
                    <a:moveTo>
                      <a:pt x="689" y="341"/>
                    </a:moveTo>
                    <a:lnTo>
                      <a:pt x="200" y="341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36" name="Freeform 88"/>
              <p:cNvSpPr>
                <a:spLocks/>
              </p:cNvSpPr>
              <p:nvPr/>
            </p:nvSpPr>
            <p:spPr bwMode="auto">
              <a:xfrm>
                <a:off x="2749" y="2512"/>
                <a:ext cx="514" cy="250"/>
              </a:xfrm>
              <a:custGeom>
                <a:avLst/>
                <a:gdLst>
                  <a:gd name="T0" fmla="*/ 25 w 718"/>
                  <a:gd name="T1" fmla="*/ 7 h 371"/>
                  <a:gd name="T2" fmla="*/ 7 w 718"/>
                  <a:gd name="T3" fmla="*/ 7 h 371"/>
                  <a:gd name="T4" fmla="*/ 0 w 718"/>
                  <a:gd name="T5" fmla="*/ 0 h 371"/>
                  <a:gd name="T6" fmla="*/ 0 60000 65536"/>
                  <a:gd name="T7" fmla="*/ 0 60000 65536"/>
                  <a:gd name="T8" fmla="*/ 0 60000 65536"/>
                  <a:gd name="T9" fmla="*/ 0 w 718"/>
                  <a:gd name="T10" fmla="*/ 0 h 371"/>
                  <a:gd name="T11" fmla="*/ 718 w 718"/>
                  <a:gd name="T12" fmla="*/ 371 h 3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8" h="371">
                    <a:moveTo>
                      <a:pt x="718" y="371"/>
                    </a:moveTo>
                    <a:lnTo>
                      <a:pt x="207" y="371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37" name="Freeform 89"/>
              <p:cNvSpPr>
                <a:spLocks/>
              </p:cNvSpPr>
              <p:nvPr/>
            </p:nvSpPr>
            <p:spPr bwMode="auto">
              <a:xfrm>
                <a:off x="2765" y="2412"/>
                <a:ext cx="540" cy="265"/>
              </a:xfrm>
              <a:custGeom>
                <a:avLst/>
                <a:gdLst>
                  <a:gd name="T0" fmla="*/ 26 w 755"/>
                  <a:gd name="T1" fmla="*/ 7 h 393"/>
                  <a:gd name="T2" fmla="*/ 8 w 755"/>
                  <a:gd name="T3" fmla="*/ 7 h 393"/>
                  <a:gd name="T4" fmla="*/ 0 w 755"/>
                  <a:gd name="T5" fmla="*/ 0 h 393"/>
                  <a:gd name="T6" fmla="*/ 0 60000 65536"/>
                  <a:gd name="T7" fmla="*/ 0 60000 65536"/>
                  <a:gd name="T8" fmla="*/ 0 60000 65536"/>
                  <a:gd name="T9" fmla="*/ 0 w 755"/>
                  <a:gd name="T10" fmla="*/ 0 h 393"/>
                  <a:gd name="T11" fmla="*/ 755 w 755"/>
                  <a:gd name="T12" fmla="*/ 393 h 3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5" h="393">
                    <a:moveTo>
                      <a:pt x="755" y="393"/>
                    </a:moveTo>
                    <a:lnTo>
                      <a:pt x="222" y="393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38" name="Freeform 90"/>
              <p:cNvSpPr>
                <a:spLocks/>
              </p:cNvSpPr>
              <p:nvPr/>
            </p:nvSpPr>
            <p:spPr bwMode="auto">
              <a:xfrm>
                <a:off x="2791" y="2292"/>
                <a:ext cx="562" cy="280"/>
              </a:xfrm>
              <a:custGeom>
                <a:avLst/>
                <a:gdLst>
                  <a:gd name="T0" fmla="*/ 28 w 785"/>
                  <a:gd name="T1" fmla="*/ 8 h 414"/>
                  <a:gd name="T2" fmla="*/ 8 w 785"/>
                  <a:gd name="T3" fmla="*/ 8 h 414"/>
                  <a:gd name="T4" fmla="*/ 0 w 785"/>
                  <a:gd name="T5" fmla="*/ 0 h 414"/>
                  <a:gd name="T6" fmla="*/ 0 60000 65536"/>
                  <a:gd name="T7" fmla="*/ 0 60000 65536"/>
                  <a:gd name="T8" fmla="*/ 0 60000 65536"/>
                  <a:gd name="T9" fmla="*/ 0 w 785"/>
                  <a:gd name="T10" fmla="*/ 0 h 414"/>
                  <a:gd name="T11" fmla="*/ 785 w 785"/>
                  <a:gd name="T12" fmla="*/ 414 h 4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5" h="414">
                    <a:moveTo>
                      <a:pt x="785" y="414"/>
                    </a:moveTo>
                    <a:lnTo>
                      <a:pt x="237" y="414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39" name="Freeform 91"/>
              <p:cNvSpPr>
                <a:spLocks/>
              </p:cNvSpPr>
              <p:nvPr/>
            </p:nvSpPr>
            <p:spPr bwMode="auto">
              <a:xfrm>
                <a:off x="2834" y="2087"/>
                <a:ext cx="604" cy="315"/>
              </a:xfrm>
              <a:custGeom>
                <a:avLst/>
                <a:gdLst>
                  <a:gd name="T0" fmla="*/ 30 w 844"/>
                  <a:gd name="T1" fmla="*/ 9 h 466"/>
                  <a:gd name="T2" fmla="*/ 9 w 844"/>
                  <a:gd name="T3" fmla="*/ 9 h 466"/>
                  <a:gd name="T4" fmla="*/ 0 w 844"/>
                  <a:gd name="T5" fmla="*/ 0 h 466"/>
                  <a:gd name="T6" fmla="*/ 0 60000 65536"/>
                  <a:gd name="T7" fmla="*/ 0 60000 65536"/>
                  <a:gd name="T8" fmla="*/ 0 60000 65536"/>
                  <a:gd name="T9" fmla="*/ 0 w 844"/>
                  <a:gd name="T10" fmla="*/ 0 h 466"/>
                  <a:gd name="T11" fmla="*/ 844 w 844"/>
                  <a:gd name="T12" fmla="*/ 466 h 4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44" h="466">
                    <a:moveTo>
                      <a:pt x="844" y="466"/>
                    </a:moveTo>
                    <a:lnTo>
                      <a:pt x="252" y="466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40" name="Freeform 92"/>
              <p:cNvSpPr>
                <a:spLocks/>
              </p:cNvSpPr>
              <p:nvPr/>
            </p:nvSpPr>
            <p:spPr bwMode="auto">
              <a:xfrm>
                <a:off x="2876" y="1872"/>
                <a:ext cx="652" cy="330"/>
              </a:xfrm>
              <a:custGeom>
                <a:avLst/>
                <a:gdLst>
                  <a:gd name="T0" fmla="*/ 31 w 911"/>
                  <a:gd name="T1" fmla="*/ 9 h 489"/>
                  <a:gd name="T2" fmla="*/ 10 w 911"/>
                  <a:gd name="T3" fmla="*/ 9 h 489"/>
                  <a:gd name="T4" fmla="*/ 0 w 911"/>
                  <a:gd name="T5" fmla="*/ 0 h 489"/>
                  <a:gd name="T6" fmla="*/ 0 60000 65536"/>
                  <a:gd name="T7" fmla="*/ 0 60000 65536"/>
                  <a:gd name="T8" fmla="*/ 0 60000 65536"/>
                  <a:gd name="T9" fmla="*/ 0 w 911"/>
                  <a:gd name="T10" fmla="*/ 0 h 489"/>
                  <a:gd name="T11" fmla="*/ 911 w 911"/>
                  <a:gd name="T12" fmla="*/ 489 h 4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1" h="489">
                    <a:moveTo>
                      <a:pt x="911" y="489"/>
                    </a:moveTo>
                    <a:lnTo>
                      <a:pt x="289" y="489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41" name="Freeform 93"/>
              <p:cNvSpPr>
                <a:spLocks/>
              </p:cNvSpPr>
              <p:nvPr/>
            </p:nvSpPr>
            <p:spPr bwMode="auto">
              <a:xfrm>
                <a:off x="2929" y="1627"/>
                <a:ext cx="716" cy="355"/>
              </a:xfrm>
              <a:custGeom>
                <a:avLst/>
                <a:gdLst>
                  <a:gd name="T0" fmla="*/ 35 w 1000"/>
                  <a:gd name="T1" fmla="*/ 11 h 525"/>
                  <a:gd name="T2" fmla="*/ 11 w 1000"/>
                  <a:gd name="T3" fmla="*/ 11 h 525"/>
                  <a:gd name="T4" fmla="*/ 0 w 1000"/>
                  <a:gd name="T5" fmla="*/ 0 h 525"/>
                  <a:gd name="T6" fmla="*/ 0 60000 65536"/>
                  <a:gd name="T7" fmla="*/ 0 60000 65536"/>
                  <a:gd name="T8" fmla="*/ 0 60000 65536"/>
                  <a:gd name="T9" fmla="*/ 0 w 1000"/>
                  <a:gd name="T10" fmla="*/ 0 h 525"/>
                  <a:gd name="T11" fmla="*/ 1000 w 1000"/>
                  <a:gd name="T12" fmla="*/ 525 h 5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0" h="525">
                    <a:moveTo>
                      <a:pt x="1000" y="525"/>
                    </a:moveTo>
                    <a:lnTo>
                      <a:pt x="319" y="525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42" name="Text Box 94"/>
              <p:cNvSpPr txBox="1">
                <a:spLocks noChangeArrowheads="1"/>
              </p:cNvSpPr>
              <p:nvPr/>
            </p:nvSpPr>
            <p:spPr bwMode="auto">
              <a:xfrm>
                <a:off x="3243" y="1797"/>
                <a:ext cx="448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80000"/>
                  </a:lnSpc>
                </a:pPr>
                <a:r>
                  <a:rPr lang="en-GB" altLang="en-US" sz="1000" b="1" dirty="0">
                    <a:solidFill>
                      <a:srgbClr val="CCFF33"/>
                    </a:solidFill>
                    <a:latin typeface="Stone Sans ITC TT"/>
                  </a:rPr>
                  <a:t>25km</a:t>
                </a:r>
              </a:p>
            </p:txBody>
          </p:sp>
          <p:sp>
            <p:nvSpPr>
              <p:cNvPr id="104543" name="Text Box 95"/>
              <p:cNvSpPr txBox="1">
                <a:spLocks noChangeArrowheads="1"/>
              </p:cNvSpPr>
              <p:nvPr/>
            </p:nvSpPr>
            <p:spPr bwMode="auto">
              <a:xfrm>
                <a:off x="3263" y="1178"/>
                <a:ext cx="479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altLang="en-US" sz="1000" b="1" dirty="0">
                    <a:solidFill>
                      <a:srgbClr val="CCFF33"/>
                    </a:solidFill>
                    <a:latin typeface="Stone Sans ITC TT"/>
                  </a:rPr>
                  <a:t>80km high</a:t>
                </a:r>
              </a:p>
            </p:txBody>
          </p:sp>
          <p:sp>
            <p:nvSpPr>
              <p:cNvPr id="104544" name="Line 96"/>
              <p:cNvSpPr>
                <a:spLocks noChangeShapeType="1"/>
              </p:cNvSpPr>
              <p:nvPr/>
            </p:nvSpPr>
            <p:spPr bwMode="auto">
              <a:xfrm>
                <a:off x="3583" y="1901"/>
                <a:ext cx="98" cy="6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45" name="Line 97"/>
              <p:cNvSpPr>
                <a:spLocks noChangeShapeType="1"/>
              </p:cNvSpPr>
              <p:nvPr/>
            </p:nvSpPr>
            <p:spPr bwMode="auto">
              <a:xfrm flipH="1">
                <a:off x="3179" y="1903"/>
                <a:ext cx="137" cy="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4546" name="AutoShape 98"/>
          <p:cNvSpPr>
            <a:spLocks noChangeArrowheads="1"/>
          </p:cNvSpPr>
          <p:nvPr/>
        </p:nvSpPr>
        <p:spPr bwMode="auto">
          <a:xfrm rot="20092821">
            <a:off x="1716631" y="3695355"/>
            <a:ext cx="1677964" cy="670075"/>
          </a:xfrm>
          <a:prstGeom prst="rightArrow">
            <a:avLst>
              <a:gd name="adj1" fmla="val 43157"/>
              <a:gd name="adj2" fmla="val 4820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4549" name="Text Box 101"/>
          <p:cNvSpPr txBox="1">
            <a:spLocks noChangeArrowheads="1"/>
          </p:cNvSpPr>
          <p:nvPr/>
        </p:nvSpPr>
        <p:spPr bwMode="auto">
          <a:xfrm>
            <a:off x="2507828" y="4140493"/>
            <a:ext cx="3816772" cy="3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2000" b="1" dirty="0" smtClean="0">
                <a:solidFill>
                  <a:srgbClr val="C0504D"/>
                </a:solidFill>
              </a:rPr>
              <a:t>Data processing &amp; Forecast Model</a:t>
            </a:r>
            <a:endParaRPr lang="en-GB" altLang="en-US" sz="2000" b="1" dirty="0">
              <a:solidFill>
                <a:srgbClr val="C0504D"/>
              </a:solidFill>
            </a:endParaRPr>
          </a:p>
        </p:txBody>
      </p:sp>
      <p:sp>
        <p:nvSpPr>
          <p:cNvPr id="104551" name="Text Box 103"/>
          <p:cNvSpPr txBox="1">
            <a:spLocks noChangeArrowheads="1"/>
          </p:cNvSpPr>
          <p:nvPr/>
        </p:nvSpPr>
        <p:spPr bwMode="auto">
          <a:xfrm>
            <a:off x="381000" y="2620963"/>
            <a:ext cx="18208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altLang="en-US" sz="2000" b="1" dirty="0" smtClean="0">
                <a:solidFill>
                  <a:srgbClr val="C0504D"/>
                </a:solidFill>
              </a:rPr>
              <a:t>Observations</a:t>
            </a:r>
          </a:p>
          <a:p>
            <a:pPr algn="ctr">
              <a:lnSpc>
                <a:spcPct val="85000"/>
              </a:lnSpc>
            </a:pPr>
            <a:r>
              <a:rPr lang="en-GB" altLang="en-US" sz="1000" b="1" dirty="0" smtClean="0">
                <a:solidFill>
                  <a:srgbClr val="C0504D"/>
                </a:solidFill>
              </a:rPr>
              <a:t>(in situ and remote sensing)</a:t>
            </a:r>
            <a:endParaRPr lang="en-GB" altLang="en-US" sz="1000" b="1" dirty="0">
              <a:solidFill>
                <a:srgbClr val="C0504D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13281" y="1057615"/>
            <a:ext cx="2484438" cy="3207941"/>
            <a:chOff x="6659563" y="2420938"/>
            <a:chExt cx="2484438" cy="3207941"/>
          </a:xfrm>
        </p:grpSpPr>
        <p:pic>
          <p:nvPicPr>
            <p:cNvPr id="104452" name="Picture 4" descr="XeterMetOff7"/>
            <p:cNvPicPr>
              <a:picLocks noChangeAspect="1" noChangeArrowheads="1"/>
            </p:cNvPicPr>
            <p:nvPr/>
          </p:nvPicPr>
          <p:blipFill>
            <a:blip r:embed="rId6"/>
            <a:srcRect l="16664" t="12532" r="33330" b="25063"/>
            <a:stretch>
              <a:fillRect/>
            </a:stretch>
          </p:blipFill>
          <p:spPr bwMode="auto">
            <a:xfrm>
              <a:off x="6665913" y="2420938"/>
              <a:ext cx="2478088" cy="246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53" name="Text Box 5"/>
            <p:cNvSpPr txBox="1">
              <a:spLocks noChangeArrowheads="1"/>
            </p:cNvSpPr>
            <p:nvPr/>
          </p:nvSpPr>
          <p:spPr bwMode="auto">
            <a:xfrm>
              <a:off x="6659563" y="5013326"/>
              <a:ext cx="2484438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</a:pPr>
              <a:r>
                <a:rPr lang="en-GB" altLang="en-US" sz="2000" b="1" dirty="0" smtClean="0">
                  <a:solidFill>
                    <a:srgbClr val="C0504D"/>
                  </a:solidFill>
                </a:rPr>
                <a:t>Forecasting &amp; service delivery</a:t>
              </a:r>
              <a:endParaRPr lang="en-GB" altLang="en-US" sz="2000" b="1" dirty="0">
                <a:solidFill>
                  <a:srgbClr val="C0504D"/>
                </a:solidFill>
              </a:endParaRPr>
            </a:p>
          </p:txBody>
        </p:sp>
        <p:sp>
          <p:nvSpPr>
            <p:cNvPr id="107624" name="Rectangle 104"/>
            <p:cNvSpPr>
              <a:spLocks noChangeArrowheads="1"/>
            </p:cNvSpPr>
            <p:nvPr/>
          </p:nvSpPr>
          <p:spPr bwMode="auto">
            <a:xfrm>
              <a:off x="6659563" y="2420938"/>
              <a:ext cx="2484438" cy="259238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4553" name="AutoShape 105"/>
          <p:cNvSpPr>
            <a:spLocks noChangeArrowheads="1"/>
          </p:cNvSpPr>
          <p:nvPr/>
        </p:nvSpPr>
        <p:spPr bwMode="auto">
          <a:xfrm>
            <a:off x="5517866" y="2447422"/>
            <a:ext cx="1368425" cy="658289"/>
          </a:xfrm>
          <a:prstGeom prst="rightArrow">
            <a:avLst>
              <a:gd name="adj1" fmla="val 43157"/>
              <a:gd name="adj2" fmla="val 3767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522422"/>
            <a:ext cx="2351087" cy="108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547" name="AutoShape 99"/>
          <p:cNvSpPr>
            <a:spLocks noChangeArrowheads="1"/>
          </p:cNvSpPr>
          <p:nvPr/>
        </p:nvSpPr>
        <p:spPr bwMode="auto">
          <a:xfrm rot="1788285">
            <a:off x="2194195" y="2082721"/>
            <a:ext cx="1319974" cy="608501"/>
          </a:xfrm>
          <a:prstGeom prst="rightArrow">
            <a:avLst>
              <a:gd name="adj1" fmla="val 43157"/>
              <a:gd name="adj2" fmla="val 5100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10" name="Group 104"/>
          <p:cNvGrpSpPr>
            <a:grpSpLocks/>
          </p:cNvGrpSpPr>
          <p:nvPr/>
        </p:nvGrpSpPr>
        <p:grpSpPr bwMode="auto">
          <a:xfrm>
            <a:off x="6290633" y="4618681"/>
            <a:ext cx="2746310" cy="2078204"/>
            <a:chOff x="3878" y="2386"/>
            <a:chExt cx="1950" cy="1574"/>
          </a:xfrm>
        </p:grpSpPr>
        <p:grpSp>
          <p:nvGrpSpPr>
            <p:cNvPr id="111" name="Group 95"/>
            <p:cNvGrpSpPr>
              <a:grpSpLocks/>
            </p:cNvGrpSpPr>
            <p:nvPr/>
          </p:nvGrpSpPr>
          <p:grpSpPr bwMode="auto">
            <a:xfrm>
              <a:off x="3878" y="2659"/>
              <a:ext cx="1950" cy="1301"/>
              <a:chOff x="3878" y="2659"/>
              <a:chExt cx="1950" cy="1301"/>
            </a:xfrm>
          </p:grpSpPr>
          <p:sp>
            <p:nvSpPr>
              <p:cNvPr id="113" name="Rectangle 91"/>
              <p:cNvSpPr>
                <a:spLocks noChangeArrowheads="1"/>
              </p:cNvSpPr>
              <p:nvPr/>
            </p:nvSpPr>
            <p:spPr bwMode="auto">
              <a:xfrm>
                <a:off x="3878" y="3657"/>
                <a:ext cx="1950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GB" altLang="en-US" sz="2000" b="1" dirty="0">
                    <a:solidFill>
                      <a:srgbClr val="C0504D"/>
                    </a:solidFill>
                    <a:latin typeface="Calibri"/>
                  </a:rPr>
                  <a:t>Users (DMCPA, sectors)  </a:t>
                </a:r>
              </a:p>
            </p:txBody>
          </p:sp>
          <p:grpSp>
            <p:nvGrpSpPr>
              <p:cNvPr id="114" name="Group 88"/>
              <p:cNvGrpSpPr>
                <a:grpSpLocks/>
              </p:cNvGrpSpPr>
              <p:nvPr/>
            </p:nvGrpSpPr>
            <p:grpSpPr bwMode="auto">
              <a:xfrm>
                <a:off x="4150" y="2659"/>
                <a:ext cx="1567" cy="1043"/>
                <a:chOff x="4150" y="2659"/>
                <a:chExt cx="1567" cy="1043"/>
              </a:xfrm>
            </p:grpSpPr>
            <p:pic>
              <p:nvPicPr>
                <p:cNvPr id="115" name="Picture 80" descr="File:Durres airport supplies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4" y="2659"/>
                  <a:ext cx="1043" cy="6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6" name="Picture 82" descr="disaster-management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0" y="3060"/>
                  <a:ext cx="819" cy="6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12" name="Picture 8"/>
            <p:cNvPicPr>
              <a:picLocks noChangeAspect="1" noChangeArrowheads="1"/>
            </p:cNvPicPr>
            <p:nvPr/>
          </p:nvPicPr>
          <p:blipFill>
            <a:blip r:embed="rId10" cstate="email">
              <a:extLst/>
            </a:blip>
            <a:srcRect/>
            <a:stretch>
              <a:fillRect/>
            </a:stretch>
          </p:blipFill>
          <p:spPr bwMode="auto">
            <a:xfrm>
              <a:off x="3978" y="2386"/>
              <a:ext cx="925" cy="59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/>
          </p:spPr>
        </p:pic>
      </p:grpSp>
      <p:sp>
        <p:nvSpPr>
          <p:cNvPr id="118" name="AutoShape 105"/>
          <p:cNvSpPr>
            <a:spLocks noChangeArrowheads="1"/>
          </p:cNvSpPr>
          <p:nvPr/>
        </p:nvSpPr>
        <p:spPr bwMode="auto">
          <a:xfrm rot="5400000">
            <a:off x="7486202" y="4193743"/>
            <a:ext cx="779705" cy="658289"/>
          </a:xfrm>
          <a:prstGeom prst="rightArrow">
            <a:avLst>
              <a:gd name="adj1" fmla="val 43157"/>
              <a:gd name="adj2" fmla="val 3767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2732116" y="4522887"/>
            <a:ext cx="3384117" cy="2114514"/>
            <a:chOff x="827088" y="1268413"/>
            <a:chExt cx="7791666" cy="5367236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838200" y="1585913"/>
              <a:ext cx="1246188" cy="581025"/>
            </a:xfrm>
            <a:prstGeom prst="ellipse">
              <a:avLst/>
            </a:prstGeom>
            <a:gradFill rotWithShape="0">
              <a:gsLst>
                <a:gs pos="0">
                  <a:srgbClr val="FF9966"/>
                </a:gs>
                <a:gs pos="100000">
                  <a:srgbClr val="C47A0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135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1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WMC</a:t>
              </a:r>
              <a:endParaRPr kumimoji="1" lang="en-US" altLang="ko-KR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1" name="Oval 3"/>
            <p:cNvSpPr>
              <a:spLocks noChangeArrowheads="1"/>
            </p:cNvSpPr>
            <p:nvPr/>
          </p:nvSpPr>
          <p:spPr bwMode="auto">
            <a:xfrm>
              <a:off x="827088" y="3284538"/>
              <a:ext cx="1246187" cy="581025"/>
            </a:xfrm>
            <a:prstGeom prst="ellipse">
              <a:avLst/>
            </a:prstGeom>
            <a:gradFill rotWithShape="0">
              <a:gsLst>
                <a:gs pos="0">
                  <a:srgbClr val="FF99CC"/>
                </a:gs>
                <a:gs pos="100000">
                  <a:srgbClr val="76475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135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11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WMC</a:t>
              </a:r>
              <a:endParaRPr kumimoji="1" lang="en-US" altLang="ko-KR" sz="1100" b="1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2" name="Oval 4"/>
            <p:cNvSpPr>
              <a:spLocks noChangeArrowheads="1"/>
            </p:cNvSpPr>
            <p:nvPr/>
          </p:nvSpPr>
          <p:spPr bwMode="auto">
            <a:xfrm>
              <a:off x="838200" y="2424113"/>
              <a:ext cx="1246188" cy="581025"/>
            </a:xfrm>
            <a:prstGeom prst="ellipse">
              <a:avLst/>
            </a:prstGeom>
            <a:gradFill rotWithShape="0">
              <a:gsLst>
                <a:gs pos="0">
                  <a:srgbClr val="CC99FF"/>
                </a:gs>
                <a:gs pos="100000">
                  <a:srgbClr val="CC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135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11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GPC</a:t>
              </a:r>
              <a:endParaRPr kumimoji="1" lang="en-US" altLang="ko-KR" sz="1100" b="1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3" name="Text Box 5"/>
            <p:cNvSpPr txBox="1">
              <a:spLocks noChangeArrowheads="1"/>
            </p:cNvSpPr>
            <p:nvPr/>
          </p:nvSpPr>
          <p:spPr bwMode="auto">
            <a:xfrm>
              <a:off x="1255714" y="4252914"/>
              <a:ext cx="295274" cy="2382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altLang="ko-KR" sz="1100">
                  <a:solidFill>
                    <a:prstClr val="black"/>
                  </a:solidFill>
                  <a:latin typeface="Times New Roman" pitchFamily="18" charset="0"/>
                  <a:ea typeface="Gulim" pitchFamily="34" charset="-127"/>
                </a:rPr>
                <a:t>•</a:t>
              </a:r>
              <a:r>
                <a:rPr kumimoji="1" lang="en-US" altLang="ko-KR" sz="1100">
                  <a:solidFill>
                    <a:prstClr val="black"/>
                  </a:solidFill>
                  <a:latin typeface="Gulim" pitchFamily="34" charset="-127"/>
                  <a:ea typeface="Gulim" pitchFamily="34" charset="-127"/>
                </a:rPr>
                <a:t> </a:t>
              </a:r>
              <a:r>
                <a:rPr kumimoji="1" lang="en-US" altLang="ko-KR" sz="1100">
                  <a:solidFill>
                    <a:prstClr val="black"/>
                  </a:solidFill>
                  <a:latin typeface="Times New Roman" pitchFamily="18" charset="0"/>
                  <a:ea typeface="Gulim" pitchFamily="34" charset="-127"/>
                </a:rPr>
                <a:t>•</a:t>
              </a:r>
              <a:r>
                <a:rPr kumimoji="1" lang="en-US" altLang="ko-KR" sz="1100">
                  <a:solidFill>
                    <a:prstClr val="black"/>
                  </a:solidFill>
                  <a:latin typeface="Gulim" pitchFamily="34" charset="-127"/>
                  <a:ea typeface="Gulim" pitchFamily="34" charset="-127"/>
                </a:rPr>
                <a:t> </a:t>
              </a:r>
              <a:r>
                <a:rPr kumimoji="1" lang="en-US" altLang="ko-KR" sz="1100">
                  <a:solidFill>
                    <a:prstClr val="black"/>
                  </a:solidFill>
                  <a:latin typeface="Times New Roman" pitchFamily="18" charset="0"/>
                  <a:ea typeface="Gulim" pitchFamily="34" charset="-127"/>
                </a:rPr>
                <a:t>•</a:t>
              </a:r>
              <a:endParaRPr kumimoji="1" lang="en-US" altLang="ko-KR" sz="1100">
                <a:solidFill>
                  <a:prstClr val="black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24" name="Oval 6"/>
            <p:cNvSpPr>
              <a:spLocks noChangeArrowheads="1"/>
            </p:cNvSpPr>
            <p:nvPr/>
          </p:nvSpPr>
          <p:spPr bwMode="auto">
            <a:xfrm>
              <a:off x="827088" y="5229225"/>
              <a:ext cx="1225550" cy="581025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EC8C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107763" dir="81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ko-KR" sz="11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GPC</a:t>
              </a:r>
              <a:endParaRPr kumimoji="1" lang="en-US" altLang="ko-KR" sz="1100" b="1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5" name="Text Box 7"/>
            <p:cNvSpPr txBox="1">
              <a:spLocks noChangeArrowheads="1"/>
            </p:cNvSpPr>
            <p:nvPr/>
          </p:nvSpPr>
          <p:spPr bwMode="auto">
            <a:xfrm>
              <a:off x="7799389" y="3062289"/>
              <a:ext cx="285749" cy="281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atinLnBrk="1">
                <a:spcBef>
                  <a:spcPct val="50000"/>
                </a:spcBef>
              </a:pPr>
              <a:r>
                <a:rPr kumimoji="1" lang="en-US" altLang="ko-KR" sz="1100">
                  <a:solidFill>
                    <a:prstClr val="black"/>
                  </a:solidFill>
                  <a:latin typeface="Gulim" pitchFamily="34" charset="-127"/>
                  <a:ea typeface="Gulim" pitchFamily="34" charset="-127"/>
                </a:rPr>
                <a:t> </a:t>
              </a:r>
              <a:r>
                <a:rPr kumimoji="1" lang="en-US" altLang="ko-KR" sz="1100">
                  <a:solidFill>
                    <a:prstClr val="black"/>
                  </a:solidFill>
                  <a:latin typeface="Times New Roman" pitchFamily="18" charset="0"/>
                  <a:ea typeface="Gulim" pitchFamily="34" charset="-127"/>
                </a:rPr>
                <a:t>•</a:t>
              </a:r>
              <a:r>
                <a:rPr kumimoji="1" lang="en-US" altLang="ko-KR" sz="1100">
                  <a:solidFill>
                    <a:prstClr val="black"/>
                  </a:solidFill>
                  <a:latin typeface="Gulim" pitchFamily="34" charset="-127"/>
                  <a:ea typeface="Gulim" pitchFamily="34" charset="-127"/>
                </a:rPr>
                <a:t> </a:t>
              </a:r>
              <a:r>
                <a:rPr kumimoji="1" lang="en-US" altLang="ko-KR" sz="1100">
                  <a:solidFill>
                    <a:prstClr val="black"/>
                  </a:solidFill>
                  <a:latin typeface="Times New Roman" pitchFamily="18" charset="0"/>
                  <a:ea typeface="Gulim" pitchFamily="34" charset="-127"/>
                </a:rPr>
                <a:t>•</a:t>
              </a:r>
              <a:r>
                <a:rPr kumimoji="1" lang="en-US" altLang="ko-KR" sz="1100">
                  <a:solidFill>
                    <a:prstClr val="black"/>
                  </a:solidFill>
                  <a:latin typeface="Gulim" pitchFamily="34" charset="-127"/>
                  <a:ea typeface="Gulim" pitchFamily="34" charset="-127"/>
                </a:rPr>
                <a:t> </a:t>
              </a:r>
              <a:r>
                <a:rPr kumimoji="1" lang="en-US" altLang="ko-KR" sz="1100">
                  <a:solidFill>
                    <a:prstClr val="black"/>
                  </a:solidFill>
                  <a:latin typeface="Times New Roman" pitchFamily="18" charset="0"/>
                  <a:ea typeface="Gulim" pitchFamily="34" charset="-127"/>
                </a:rPr>
                <a:t>•</a:t>
              </a:r>
              <a:endParaRPr kumimoji="1" lang="en-US" altLang="ko-KR" sz="1100">
                <a:solidFill>
                  <a:prstClr val="black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126" name="Group 8"/>
            <p:cNvGrpSpPr>
              <a:grpSpLocks/>
            </p:cNvGrpSpPr>
            <p:nvPr/>
          </p:nvGrpSpPr>
          <p:grpSpPr bwMode="auto">
            <a:xfrm>
              <a:off x="4643435" y="4076319"/>
              <a:ext cx="1352690" cy="921523"/>
              <a:chOff x="4747" y="785"/>
              <a:chExt cx="905" cy="843"/>
            </a:xfrm>
          </p:grpSpPr>
          <p:sp>
            <p:nvSpPr>
              <p:cNvPr id="160" name="AutoShape 9"/>
              <p:cNvSpPr>
                <a:spLocks noChangeArrowheads="1"/>
              </p:cNvSpPr>
              <p:nvPr/>
            </p:nvSpPr>
            <p:spPr bwMode="auto">
              <a:xfrm>
                <a:off x="4832" y="1350"/>
                <a:ext cx="820" cy="278"/>
              </a:xfrm>
              <a:prstGeom prst="roundRect">
                <a:avLst>
                  <a:gd name="adj" fmla="val 0"/>
                </a:avLst>
              </a:prstGeom>
              <a:noFill/>
              <a:ln w="9525" algn="ctr">
                <a:noFill/>
                <a:round/>
                <a:headEnd/>
                <a:tailEnd/>
              </a:ln>
              <a:effectLst>
                <a:outerShdw dist="107763" dir="18900000" algn="ctr" rotWithShape="0">
                  <a:schemeClr val="tx1"/>
                </a:outerShdw>
              </a:effectLst>
            </p:spPr>
            <p:txBody>
              <a:bodyPr lIns="91411" tIns="0" rIns="91411" bIns="0" anchor="ctr"/>
              <a:lstStyle/>
              <a:p>
                <a:pPr algn="ctr" latinLnBrk="1">
                  <a:lnSpc>
                    <a:spcPct val="130000"/>
                  </a:lnSpc>
                </a:pPr>
                <a:endParaRPr kumimoji="1" lang="en-US" altLang="ko-KR" sz="1100" dirty="0">
                  <a:solidFill>
                    <a:prstClr val="white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pic>
            <p:nvPicPr>
              <p:cNvPr id="161" name="Picture 10" descr="z227_8"/>
              <p:cNvPicPr>
                <a:picLocks noChangeAspect="1" noChangeArrowheads="1"/>
              </p:cNvPicPr>
              <p:nvPr/>
            </p:nvPicPr>
            <p:blipFill>
              <a:blip r:embed="rId11">
                <a:lum bright="-36000" contrast="42000"/>
              </a:blip>
              <a:srcRect/>
              <a:stretch>
                <a:fillRect/>
              </a:stretch>
            </p:blipFill>
            <p:spPr bwMode="auto">
              <a:xfrm>
                <a:off x="4821" y="785"/>
                <a:ext cx="770" cy="4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2" name="Rectangle 11"/>
              <p:cNvSpPr>
                <a:spLocks noChangeArrowheads="1"/>
              </p:cNvSpPr>
              <p:nvPr/>
            </p:nvSpPr>
            <p:spPr bwMode="auto">
              <a:xfrm>
                <a:off x="4747" y="785"/>
                <a:ext cx="785" cy="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buClr>
                    <a:prstClr val="black"/>
                  </a:buClr>
                  <a:buSzPct val="80000"/>
                </a:pPr>
                <a:endParaRPr kumimoji="1" lang="en-US" altLang="ko-KR" sz="1100" b="1" dirty="0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pic>
          <p:nvPicPr>
            <p:cNvPr id="127" name="Picture 12" descr="z227_8"/>
            <p:cNvPicPr>
              <a:picLocks noChangeArrowheads="1"/>
            </p:cNvPicPr>
            <p:nvPr/>
          </p:nvPicPr>
          <p:blipFill>
            <a:blip r:embed="rId11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7342188" y="4862513"/>
              <a:ext cx="1144587" cy="622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</p:pic>
        <p:sp>
          <p:nvSpPr>
            <p:cNvPr id="128" name="Rectangle 13"/>
            <p:cNvSpPr>
              <a:spLocks noChangeArrowheads="1"/>
            </p:cNvSpPr>
            <p:nvPr/>
          </p:nvSpPr>
          <p:spPr bwMode="auto">
            <a:xfrm>
              <a:off x="7437438" y="5053013"/>
              <a:ext cx="819150" cy="236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kumimoji="1" lang="en-US" altLang="en-US" sz="1100" b="1">
                  <a:solidFill>
                    <a:srgbClr val="003366"/>
                  </a:solidFill>
                  <a:latin typeface="HY헤드라인M" pitchFamily="18" charset="-127"/>
                  <a:ea typeface="HY헤드라인M" pitchFamily="18" charset="-127"/>
                </a:rPr>
                <a:t>NMC</a:t>
              </a:r>
            </a:p>
          </p:txBody>
        </p:sp>
        <p:pic>
          <p:nvPicPr>
            <p:cNvPr id="129" name="Picture 14" descr="z227_8"/>
            <p:cNvPicPr>
              <a:picLocks noChangeAspect="1" noChangeArrowheads="1"/>
            </p:cNvPicPr>
            <p:nvPr/>
          </p:nvPicPr>
          <p:blipFill>
            <a:blip r:embed="rId11">
              <a:lum bright="-12000" contrast="36000"/>
              <a:grayscl/>
            </a:blip>
            <a:srcRect/>
            <a:stretch>
              <a:fillRect/>
            </a:stretch>
          </p:blipFill>
          <p:spPr bwMode="auto">
            <a:xfrm>
              <a:off x="7342188" y="5624513"/>
              <a:ext cx="1143000" cy="623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</p:pic>
        <p:sp>
          <p:nvSpPr>
            <p:cNvPr id="130" name="Rectangle 15"/>
            <p:cNvSpPr>
              <a:spLocks noChangeArrowheads="1"/>
            </p:cNvSpPr>
            <p:nvPr/>
          </p:nvSpPr>
          <p:spPr bwMode="auto">
            <a:xfrm>
              <a:off x="7459663" y="5788025"/>
              <a:ext cx="949325" cy="29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kumimoji="1" lang="en-US" altLang="en-US" sz="1100" b="1">
                  <a:solidFill>
                    <a:srgbClr val="003366"/>
                  </a:solidFill>
                  <a:latin typeface="HY헤드라인M" pitchFamily="18" charset="-127"/>
                  <a:ea typeface="HY헤드라인M" pitchFamily="18" charset="-127"/>
                </a:rPr>
                <a:t>NMC</a:t>
              </a:r>
            </a:p>
          </p:txBody>
        </p:sp>
        <p:grpSp>
          <p:nvGrpSpPr>
            <p:cNvPr id="131" name="Group 16"/>
            <p:cNvGrpSpPr>
              <a:grpSpLocks/>
            </p:cNvGrpSpPr>
            <p:nvPr/>
          </p:nvGrpSpPr>
          <p:grpSpPr bwMode="auto">
            <a:xfrm>
              <a:off x="3421068" y="2714625"/>
              <a:ext cx="1333501" cy="693737"/>
              <a:chOff x="4758" y="1264"/>
              <a:chExt cx="840" cy="437"/>
            </a:xfrm>
          </p:grpSpPr>
          <p:sp>
            <p:nvSpPr>
              <p:cNvPr id="157" name="Rectangle 17"/>
              <p:cNvSpPr>
                <a:spLocks noChangeArrowheads="1"/>
              </p:cNvSpPr>
              <p:nvPr/>
            </p:nvSpPr>
            <p:spPr bwMode="auto">
              <a:xfrm>
                <a:off x="4758" y="1264"/>
                <a:ext cx="840" cy="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1842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>
                  <a:buClr>
                    <a:prstClr val="black"/>
                  </a:buClr>
                  <a:buSzPct val="80000"/>
                  <a:defRPr/>
                </a:pPr>
                <a:r>
                  <a:rPr kumimoji="1" lang="en-US" altLang="ko-KR" sz="110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RCC</a:t>
                </a:r>
              </a:p>
            </p:txBody>
          </p:sp>
          <p:pic>
            <p:nvPicPr>
              <p:cNvPr id="158" name="Picture 18" descr="라운드사각07_짙은청색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823" y="1324"/>
                <a:ext cx="734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32" name="AutoShape 20"/>
            <p:cNvSpPr>
              <a:spLocks noChangeArrowheads="1"/>
            </p:cNvSpPr>
            <p:nvPr/>
          </p:nvSpPr>
          <p:spPr bwMode="auto">
            <a:xfrm>
              <a:off x="3635375" y="1268413"/>
              <a:ext cx="2124075" cy="773112"/>
            </a:xfrm>
            <a:prstGeom prst="flowChartDocumen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33CC33">
                    <a:gamma/>
                    <a:shade val="5725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1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LCs MME</a:t>
              </a:r>
              <a:endParaRPr kumimoji="1" lang="en-US" altLang="ko-KR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pic>
          <p:nvPicPr>
            <p:cNvPr id="133" name="Picture 22" descr="z227_8"/>
            <p:cNvPicPr>
              <a:picLocks noChangeArrowheads="1"/>
            </p:cNvPicPr>
            <p:nvPr/>
          </p:nvPicPr>
          <p:blipFill>
            <a:blip r:embed="rId11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7380288" y="2636838"/>
              <a:ext cx="1144587" cy="622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</p:pic>
        <p:sp>
          <p:nvSpPr>
            <p:cNvPr id="134" name="Text Box 23"/>
            <p:cNvSpPr txBox="1">
              <a:spLocks noChangeArrowheads="1"/>
            </p:cNvSpPr>
            <p:nvPr/>
          </p:nvSpPr>
          <p:spPr bwMode="auto">
            <a:xfrm>
              <a:off x="7451725" y="2708275"/>
              <a:ext cx="1167029" cy="6640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 sz="1100" dirty="0">
                  <a:solidFill>
                    <a:prstClr val="black"/>
                  </a:solidFill>
                  <a:latin typeface="Times New Roman" pitchFamily="18" charset="0"/>
                </a:rPr>
                <a:t>NMC</a:t>
              </a:r>
            </a:p>
          </p:txBody>
        </p:sp>
        <p:sp>
          <p:nvSpPr>
            <p:cNvPr id="135" name="AutoShape 25"/>
            <p:cNvSpPr>
              <a:spLocks noChangeArrowheads="1"/>
            </p:cNvSpPr>
            <p:nvPr/>
          </p:nvSpPr>
          <p:spPr bwMode="auto">
            <a:xfrm>
              <a:off x="3708400" y="5445125"/>
              <a:ext cx="2124075" cy="665163"/>
            </a:xfrm>
            <a:prstGeom prst="flowChartDocument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33CC33">
                    <a:gamma/>
                    <a:shade val="5725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1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LCs </a:t>
              </a:r>
              <a:r>
                <a:rPr kumimoji="1" lang="en-US" altLang="ko-KR" sz="11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Ver</a:t>
              </a:r>
              <a:endParaRPr kumimoji="1" lang="en-US" altLang="ko-KR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36" name="AutoShape 26"/>
            <p:cNvCxnSpPr>
              <a:cxnSpLocks noChangeShapeType="1"/>
              <a:stCxn id="120" idx="6"/>
              <a:endCxn id="132" idx="1"/>
            </p:cNvCxnSpPr>
            <p:nvPr/>
          </p:nvCxnSpPr>
          <p:spPr bwMode="auto">
            <a:xfrm flipV="1">
              <a:off x="2084388" y="1655763"/>
              <a:ext cx="1550987" cy="22066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7" name="AutoShape 27"/>
            <p:cNvCxnSpPr>
              <a:cxnSpLocks noChangeShapeType="1"/>
              <a:stCxn id="124" idx="6"/>
              <a:endCxn id="132" idx="1"/>
            </p:cNvCxnSpPr>
            <p:nvPr/>
          </p:nvCxnSpPr>
          <p:spPr bwMode="auto">
            <a:xfrm flipV="1">
              <a:off x="2052638" y="1655763"/>
              <a:ext cx="1582737" cy="38639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8" name="AutoShape 28"/>
            <p:cNvCxnSpPr>
              <a:cxnSpLocks noChangeShapeType="1"/>
              <a:stCxn id="122" idx="6"/>
              <a:endCxn id="132" idx="1"/>
            </p:cNvCxnSpPr>
            <p:nvPr/>
          </p:nvCxnSpPr>
          <p:spPr bwMode="auto">
            <a:xfrm flipV="1">
              <a:off x="2084388" y="1655763"/>
              <a:ext cx="1550987" cy="105886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9" name="AutoShape 29"/>
            <p:cNvCxnSpPr>
              <a:cxnSpLocks noChangeShapeType="1"/>
              <a:stCxn id="121" idx="6"/>
              <a:endCxn id="121" idx="6"/>
            </p:cNvCxnSpPr>
            <p:nvPr/>
          </p:nvCxnSpPr>
          <p:spPr bwMode="auto">
            <a:xfrm>
              <a:off x="2073275" y="3575050"/>
              <a:ext cx="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0" name="AutoShape 30"/>
            <p:cNvCxnSpPr>
              <a:cxnSpLocks noChangeShapeType="1"/>
              <a:endCxn id="132" idx="1"/>
            </p:cNvCxnSpPr>
            <p:nvPr/>
          </p:nvCxnSpPr>
          <p:spPr bwMode="auto">
            <a:xfrm flipV="1">
              <a:off x="2124075" y="1655763"/>
              <a:ext cx="1511300" cy="18446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1" name="AutoShape 31"/>
            <p:cNvCxnSpPr>
              <a:cxnSpLocks noChangeShapeType="1"/>
            </p:cNvCxnSpPr>
            <p:nvPr/>
          </p:nvCxnSpPr>
          <p:spPr bwMode="auto">
            <a:xfrm flipV="1">
              <a:off x="2312404" y="3022590"/>
              <a:ext cx="1301750" cy="4397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2" name="AutoShape 32"/>
            <p:cNvCxnSpPr>
              <a:cxnSpLocks noChangeShapeType="1"/>
            </p:cNvCxnSpPr>
            <p:nvPr/>
          </p:nvCxnSpPr>
          <p:spPr bwMode="auto">
            <a:xfrm>
              <a:off x="2203559" y="3680133"/>
              <a:ext cx="2519363" cy="69284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3" name="AutoShape 33"/>
            <p:cNvCxnSpPr>
              <a:cxnSpLocks noChangeShapeType="1"/>
              <a:endCxn id="162" idx="1"/>
            </p:cNvCxnSpPr>
            <p:nvPr/>
          </p:nvCxnSpPr>
          <p:spPr bwMode="auto">
            <a:xfrm flipV="1">
              <a:off x="2124075" y="4409181"/>
              <a:ext cx="2519363" cy="10359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4" name="AutoShape 34"/>
            <p:cNvCxnSpPr>
              <a:cxnSpLocks noChangeShapeType="1"/>
            </p:cNvCxnSpPr>
            <p:nvPr/>
          </p:nvCxnSpPr>
          <p:spPr bwMode="auto">
            <a:xfrm>
              <a:off x="5867400" y="1989138"/>
              <a:ext cx="1512888" cy="9588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5" name="AutoShape 35"/>
            <p:cNvCxnSpPr>
              <a:cxnSpLocks noChangeShapeType="1"/>
              <a:stCxn id="132" idx="2"/>
            </p:cNvCxnSpPr>
            <p:nvPr/>
          </p:nvCxnSpPr>
          <p:spPr bwMode="auto">
            <a:xfrm flipH="1">
              <a:off x="4002088" y="1998663"/>
              <a:ext cx="695325" cy="854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6" name="AutoShape 36"/>
            <p:cNvCxnSpPr>
              <a:cxnSpLocks noChangeShapeType="1"/>
              <a:endCxn id="135" idx="1"/>
            </p:cNvCxnSpPr>
            <p:nvPr/>
          </p:nvCxnSpPr>
          <p:spPr bwMode="auto">
            <a:xfrm>
              <a:off x="2124075" y="3860800"/>
              <a:ext cx="1584325" cy="19177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7" name="AutoShape 37"/>
            <p:cNvCxnSpPr>
              <a:cxnSpLocks noChangeShapeType="1"/>
            </p:cNvCxnSpPr>
            <p:nvPr/>
          </p:nvCxnSpPr>
          <p:spPr bwMode="auto">
            <a:xfrm>
              <a:off x="2051050" y="5589588"/>
              <a:ext cx="1584325" cy="2159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8" name="AutoShape 38"/>
            <p:cNvCxnSpPr>
              <a:cxnSpLocks noChangeShapeType="1"/>
            </p:cNvCxnSpPr>
            <p:nvPr/>
          </p:nvCxnSpPr>
          <p:spPr bwMode="auto">
            <a:xfrm flipV="1">
              <a:off x="4716463" y="2947988"/>
              <a:ext cx="2663825" cy="1936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9" name="AutoShape 39"/>
            <p:cNvCxnSpPr>
              <a:cxnSpLocks noChangeShapeType="1"/>
            </p:cNvCxnSpPr>
            <p:nvPr/>
          </p:nvCxnSpPr>
          <p:spPr bwMode="auto">
            <a:xfrm>
              <a:off x="6011863" y="4365625"/>
              <a:ext cx="1330325" cy="8080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0" name="AutoShape 40"/>
            <p:cNvCxnSpPr>
              <a:cxnSpLocks noChangeShapeType="1"/>
              <a:endCxn id="162" idx="2"/>
            </p:cNvCxnSpPr>
            <p:nvPr/>
          </p:nvCxnSpPr>
          <p:spPr bwMode="auto">
            <a:xfrm flipV="1">
              <a:off x="5148262" y="4742044"/>
              <a:ext cx="81842" cy="6316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1" name="AutoShape 41"/>
            <p:cNvCxnSpPr>
              <a:cxnSpLocks noChangeShapeType="1"/>
            </p:cNvCxnSpPr>
            <p:nvPr/>
          </p:nvCxnSpPr>
          <p:spPr bwMode="auto">
            <a:xfrm>
              <a:off x="4932363" y="2060575"/>
              <a:ext cx="295275" cy="19446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2" name="AutoShape 42"/>
            <p:cNvCxnSpPr>
              <a:cxnSpLocks noChangeShapeType="1"/>
            </p:cNvCxnSpPr>
            <p:nvPr/>
          </p:nvCxnSpPr>
          <p:spPr bwMode="auto">
            <a:xfrm>
              <a:off x="5867400" y="4652963"/>
              <a:ext cx="1474788" cy="12842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3" name="AutoShape 43"/>
            <p:cNvCxnSpPr>
              <a:cxnSpLocks noChangeShapeType="1"/>
            </p:cNvCxnSpPr>
            <p:nvPr/>
          </p:nvCxnSpPr>
          <p:spPr bwMode="auto">
            <a:xfrm>
              <a:off x="6011863" y="5876925"/>
              <a:ext cx="1330325" cy="603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4" name="AutoShape 44"/>
            <p:cNvCxnSpPr>
              <a:cxnSpLocks noChangeShapeType="1"/>
              <a:stCxn id="132" idx="2"/>
            </p:cNvCxnSpPr>
            <p:nvPr/>
          </p:nvCxnSpPr>
          <p:spPr bwMode="auto">
            <a:xfrm>
              <a:off x="4697413" y="1998663"/>
              <a:ext cx="2644775" cy="3175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5" name="AutoShape 45"/>
            <p:cNvCxnSpPr>
              <a:cxnSpLocks noChangeShapeType="1"/>
            </p:cNvCxnSpPr>
            <p:nvPr/>
          </p:nvCxnSpPr>
          <p:spPr bwMode="auto">
            <a:xfrm>
              <a:off x="2124075" y="1989138"/>
              <a:ext cx="5111750" cy="9350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6" name="AutoShape 46"/>
            <p:cNvCxnSpPr>
              <a:cxnSpLocks noChangeShapeType="1"/>
            </p:cNvCxnSpPr>
            <p:nvPr/>
          </p:nvCxnSpPr>
          <p:spPr bwMode="auto">
            <a:xfrm>
              <a:off x="2124075" y="3789363"/>
              <a:ext cx="5218113" cy="21478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3846556" y="5111680"/>
            <a:ext cx="619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err="1" smtClean="0">
                <a:solidFill>
                  <a:prstClr val="white"/>
                </a:solidFill>
              </a:rPr>
              <a:t>RSMCs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402776" y="5587077"/>
            <a:ext cx="494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err="1" smtClean="0">
                <a:solidFill>
                  <a:prstClr val="white"/>
                </a:solidFill>
              </a:rPr>
              <a:t>RCCs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9735" y="4472222"/>
            <a:ext cx="1208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dirty="0" smtClean="0">
                <a:solidFill>
                  <a:srgbClr val="FFFF00"/>
                </a:solidFill>
              </a:rPr>
              <a:t>. </a:t>
            </a:r>
            <a:r>
              <a:rPr lang="fr-CH" sz="1000" dirty="0" smtClean="0">
                <a:solidFill>
                  <a:srgbClr val="FF0000"/>
                </a:solidFill>
              </a:rPr>
              <a:t>Seoul/Washington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5140" y="6273225"/>
            <a:ext cx="188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prstClr val="black"/>
                </a:solidFill>
              </a:rPr>
              <a:t>.</a:t>
            </a:r>
            <a:r>
              <a:rPr lang="fr-CH" sz="900" dirty="0" err="1" smtClean="0">
                <a:solidFill>
                  <a:srgbClr val="FF0000"/>
                </a:solidFill>
              </a:rPr>
              <a:t>Montreal</a:t>
            </a:r>
            <a:r>
              <a:rPr lang="fr-CH" sz="900" dirty="0" smtClean="0">
                <a:solidFill>
                  <a:srgbClr val="FF0000"/>
                </a:solidFill>
              </a:rPr>
              <a:t>/Melbourne for LRF</a:t>
            </a:r>
          </a:p>
          <a:p>
            <a:r>
              <a:rPr lang="fr-CH" sz="900" dirty="0" smtClean="0">
                <a:solidFill>
                  <a:srgbClr val="FF0000"/>
                </a:solidFill>
              </a:rPr>
              <a:t>.Tokyo for EPS ver</a:t>
            </a:r>
          </a:p>
          <a:p>
            <a:r>
              <a:rPr lang="fr-CH" sz="900" dirty="0" smtClean="0">
                <a:solidFill>
                  <a:srgbClr val="FF0000"/>
                </a:solidFill>
              </a:rPr>
              <a:t>.ECMWF for </a:t>
            </a:r>
            <a:r>
              <a:rPr lang="fr-CH" sz="900" dirty="0" err="1" smtClean="0">
                <a:solidFill>
                  <a:srgbClr val="FF0000"/>
                </a:solidFill>
              </a:rPr>
              <a:t>Deterministic</a:t>
            </a:r>
            <a:r>
              <a:rPr lang="fr-CH" sz="900" dirty="0" smtClean="0">
                <a:solidFill>
                  <a:srgbClr val="FF0000"/>
                </a:solidFill>
              </a:rPr>
              <a:t> NWP 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40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b="1" dirty="0" err="1" smtClean="0">
                <a:solidFill>
                  <a:srgbClr val="0070C0"/>
                </a:solidFill>
              </a:rPr>
              <a:t>Spreading</a:t>
            </a:r>
            <a:r>
              <a:rPr lang="fr-CH" sz="3600" b="1" dirty="0" smtClean="0">
                <a:solidFill>
                  <a:srgbClr val="0070C0"/>
                </a:solidFill>
              </a:rPr>
              <a:t> </a:t>
            </a:r>
            <a:r>
              <a:rPr lang="fr-CH" sz="3600" b="1" dirty="0" err="1" smtClean="0">
                <a:solidFill>
                  <a:srgbClr val="0070C0"/>
                </a:solidFill>
              </a:rPr>
              <a:t>Capability</a:t>
            </a:r>
            <a:r>
              <a:rPr lang="fr-CH" sz="3600" b="1" dirty="0" smtClean="0">
                <a:solidFill>
                  <a:srgbClr val="0070C0"/>
                </a:solidFill>
              </a:rPr>
              <a:t> to WMO </a:t>
            </a:r>
            <a:r>
              <a:rPr lang="fr-CH" sz="3600" b="1" dirty="0" err="1" smtClean="0">
                <a:solidFill>
                  <a:srgbClr val="0070C0"/>
                </a:solidFill>
              </a:rPr>
              <a:t>Members</a:t>
            </a:r>
            <a:r>
              <a:rPr lang="fr-CH" sz="3600" b="1" dirty="0" smtClean="0">
                <a:solidFill>
                  <a:srgbClr val="0070C0"/>
                </a:solidFill>
              </a:rPr>
              <a:t> </a:t>
            </a:r>
            <a:r>
              <a:rPr lang="fr-CH" sz="3600" b="1" dirty="0" err="1" smtClean="0">
                <a:solidFill>
                  <a:srgbClr val="0070C0"/>
                </a:solidFill>
              </a:rPr>
              <a:t>with</a:t>
            </a:r>
            <a:r>
              <a:rPr lang="fr-CH" sz="3600" b="1" dirty="0" smtClean="0">
                <a:solidFill>
                  <a:srgbClr val="0070C0"/>
                </a:solidFill>
              </a:rPr>
              <a:t> </a:t>
            </a:r>
            <a:r>
              <a:rPr lang="fr-CH" sz="3600" b="1" dirty="0" err="1" smtClean="0">
                <a:solidFill>
                  <a:srgbClr val="0070C0"/>
                </a:solidFill>
              </a:rPr>
              <a:t>limited</a:t>
            </a:r>
            <a:r>
              <a:rPr lang="fr-CH" sz="3600" b="1" dirty="0" smtClean="0">
                <a:solidFill>
                  <a:srgbClr val="0070C0"/>
                </a:solidFill>
              </a:rPr>
              <a:t> </a:t>
            </a:r>
            <a:r>
              <a:rPr lang="fr-CH" sz="3600" b="1" dirty="0" err="1" smtClean="0">
                <a:solidFill>
                  <a:srgbClr val="0070C0"/>
                </a:solidFill>
              </a:rPr>
              <a:t>Resources</a:t>
            </a:r>
            <a:r>
              <a:rPr lang="fr-CH" sz="3600" b="1" dirty="0" smtClean="0">
                <a:solidFill>
                  <a:srgbClr val="0070C0"/>
                </a:solidFill>
              </a:rPr>
              <a:t> </a:t>
            </a:r>
            <a:r>
              <a:rPr lang="fr-CH" sz="3600" b="1" dirty="0" err="1" smtClean="0">
                <a:solidFill>
                  <a:srgbClr val="0070C0"/>
                </a:solidFill>
              </a:rPr>
              <a:t>through</a:t>
            </a:r>
            <a:r>
              <a:rPr lang="fr-CH" sz="3600" b="1" dirty="0" smtClean="0">
                <a:solidFill>
                  <a:srgbClr val="0070C0"/>
                </a:solidFill>
              </a:rPr>
              <a:t>…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2085"/>
            <a:ext cx="8229600" cy="4525963"/>
          </a:xfrm>
        </p:spPr>
        <p:txBody>
          <a:bodyPr/>
          <a:lstStyle/>
          <a:p>
            <a:r>
              <a:rPr lang="fr-CH" dirty="0" smtClean="0"/>
              <a:t>The </a:t>
            </a:r>
            <a:r>
              <a:rPr lang="fr-CH" dirty="0" err="1" smtClean="0"/>
              <a:t>Severe</a:t>
            </a:r>
            <a:r>
              <a:rPr lang="fr-CH" dirty="0" smtClean="0"/>
              <a:t> </a:t>
            </a:r>
            <a:r>
              <a:rPr lang="fr-CH" dirty="0" err="1" smtClean="0"/>
              <a:t>Weather</a:t>
            </a:r>
            <a:r>
              <a:rPr lang="fr-CH" dirty="0" smtClean="0"/>
              <a:t> </a:t>
            </a:r>
            <a:r>
              <a:rPr lang="fr-CH" dirty="0" err="1" smtClean="0"/>
              <a:t>Forecasting</a:t>
            </a:r>
            <a:r>
              <a:rPr lang="fr-CH" dirty="0" smtClean="0"/>
              <a:t> </a:t>
            </a:r>
            <a:r>
              <a:rPr lang="fr-CH" dirty="0" err="1" smtClean="0"/>
              <a:t>Demonstration</a:t>
            </a:r>
            <a:r>
              <a:rPr lang="fr-CH" dirty="0" smtClean="0"/>
              <a:t> Project (SWFDP) and </a:t>
            </a:r>
            <a:r>
              <a:rPr lang="fr-CH" dirty="0" err="1" smtClean="0"/>
              <a:t>its</a:t>
            </a:r>
            <a:r>
              <a:rPr lang="fr-CH" dirty="0" smtClean="0"/>
              <a:t> </a:t>
            </a:r>
            <a:r>
              <a:rPr lang="fr-CH" dirty="0" err="1" smtClean="0"/>
              <a:t>cascading</a:t>
            </a:r>
            <a:r>
              <a:rPr lang="fr-CH" dirty="0" smtClean="0"/>
              <a:t> </a:t>
            </a:r>
            <a:r>
              <a:rPr lang="fr-CH" dirty="0" err="1" smtClean="0"/>
              <a:t>process</a:t>
            </a:r>
            <a:r>
              <a:rPr lang="fr-CH" dirty="0" smtClean="0"/>
              <a:t> in coordination </a:t>
            </a:r>
            <a:r>
              <a:rPr lang="fr-CH" dirty="0" err="1" smtClean="0"/>
              <a:t>with</a:t>
            </a:r>
            <a:r>
              <a:rPr lang="fr-CH" dirty="0" smtClean="0"/>
              <a:t> OPAG PWS</a:t>
            </a:r>
          </a:p>
          <a:p>
            <a:pPr lvl="1"/>
            <a:r>
              <a:rPr lang="fr-CH" dirty="0" smtClean="0"/>
              <a:t>SWFDP in </a:t>
            </a:r>
            <a:r>
              <a:rPr lang="fr-CH" dirty="0" err="1" smtClean="0"/>
              <a:t>development</a:t>
            </a:r>
            <a:r>
              <a:rPr lang="fr-CH" dirty="0" smtClean="0"/>
              <a:t> or </a:t>
            </a:r>
            <a:r>
              <a:rPr lang="fr-CH" dirty="0" err="1" smtClean="0"/>
              <a:t>operational</a:t>
            </a:r>
            <a:r>
              <a:rPr lang="fr-CH" dirty="0" smtClean="0"/>
              <a:t> in </a:t>
            </a:r>
            <a:r>
              <a:rPr lang="fr-CH" dirty="0" err="1" smtClean="0"/>
              <a:t>most</a:t>
            </a:r>
            <a:r>
              <a:rPr lang="fr-CH" dirty="0" smtClean="0"/>
              <a:t> </a:t>
            </a:r>
            <a:r>
              <a:rPr lang="fr-CH" dirty="0" err="1" smtClean="0"/>
              <a:t>regions</a:t>
            </a:r>
            <a:r>
              <a:rPr lang="fr-CH" dirty="0" smtClean="0"/>
              <a:t>: </a:t>
            </a:r>
            <a:r>
              <a:rPr lang="fr-CH" dirty="0" err="1" smtClean="0"/>
              <a:t>Southern</a:t>
            </a:r>
            <a:r>
              <a:rPr lang="fr-CH" dirty="0" smtClean="0"/>
              <a:t> </a:t>
            </a:r>
            <a:r>
              <a:rPr lang="fr-CH" dirty="0" err="1" smtClean="0"/>
              <a:t>Africa</a:t>
            </a:r>
            <a:r>
              <a:rPr lang="fr-CH" dirty="0" smtClean="0"/>
              <a:t> (16 Countries); South Pacific </a:t>
            </a:r>
            <a:r>
              <a:rPr lang="fr-CH" dirty="0" err="1" smtClean="0"/>
              <a:t>Islands</a:t>
            </a:r>
            <a:r>
              <a:rPr lang="fr-CH" dirty="0" smtClean="0"/>
              <a:t> (9); </a:t>
            </a:r>
            <a:r>
              <a:rPr lang="fr-CH" dirty="0" err="1" smtClean="0"/>
              <a:t>Eastern</a:t>
            </a:r>
            <a:r>
              <a:rPr lang="fr-CH" dirty="0" smtClean="0"/>
              <a:t> </a:t>
            </a:r>
            <a:r>
              <a:rPr lang="fr-CH" dirty="0" err="1" smtClean="0"/>
              <a:t>africa</a:t>
            </a:r>
            <a:r>
              <a:rPr lang="fr-CH" dirty="0" smtClean="0"/>
              <a:t> (7), South-East </a:t>
            </a:r>
            <a:r>
              <a:rPr lang="fr-CH" dirty="0" err="1" smtClean="0"/>
              <a:t>Asia</a:t>
            </a:r>
            <a:r>
              <a:rPr lang="fr-CH" dirty="0" smtClean="0"/>
              <a:t> (5), </a:t>
            </a:r>
            <a:r>
              <a:rPr lang="fr-CH" dirty="0" err="1" smtClean="0"/>
              <a:t>Bay</a:t>
            </a:r>
            <a:r>
              <a:rPr lang="fr-CH" dirty="0" smtClean="0"/>
              <a:t> of </a:t>
            </a:r>
            <a:r>
              <a:rPr lang="fr-CH" dirty="0" err="1" smtClean="0"/>
              <a:t>Bengal</a:t>
            </a:r>
            <a:r>
              <a:rPr lang="fr-CH" dirty="0" smtClean="0"/>
              <a:t> (6); West  and Central </a:t>
            </a:r>
            <a:r>
              <a:rPr lang="fr-CH" dirty="0" err="1" smtClean="0"/>
              <a:t>Africa</a:t>
            </a:r>
            <a:r>
              <a:rPr lang="fr-CH" dirty="0" smtClean="0"/>
              <a:t> (</a:t>
            </a:r>
            <a:r>
              <a:rPr lang="fr-CH" dirty="0" err="1" smtClean="0"/>
              <a:t>initiated</a:t>
            </a:r>
            <a:r>
              <a:rPr lang="fr-CH" dirty="0" smtClean="0"/>
              <a:t>), Central </a:t>
            </a:r>
            <a:r>
              <a:rPr lang="fr-CH" dirty="0" err="1" smtClean="0"/>
              <a:t>Asia</a:t>
            </a:r>
            <a:r>
              <a:rPr lang="fr-CH" dirty="0" smtClean="0"/>
              <a:t> (</a:t>
            </a:r>
            <a:r>
              <a:rPr lang="fr-CH" dirty="0" err="1" smtClean="0"/>
              <a:t>initiated</a:t>
            </a:r>
            <a:r>
              <a:rPr lang="fr-CH" dirty="0" smtClean="0"/>
              <a:t>), South-East Europe (in discussion) </a:t>
            </a:r>
            <a:r>
              <a:rPr lang="fr-CH" dirty="0" err="1" smtClean="0"/>
              <a:t>Caribbean</a:t>
            </a:r>
            <a:r>
              <a:rPr lang="fr-CH" dirty="0" smtClean="0"/>
              <a:t> (in discussion)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96508"/>
            <a:ext cx="8229600" cy="1143000"/>
          </a:xfrm>
        </p:spPr>
        <p:txBody>
          <a:bodyPr/>
          <a:lstStyle/>
          <a:p>
            <a:pPr algn="l"/>
            <a:r>
              <a:rPr lang="fr-CH" altLang="en-US" b="1" dirty="0" err="1" smtClean="0">
                <a:solidFill>
                  <a:srgbClr val="0070C0"/>
                </a:solidFill>
                <a:latin typeface="Arial" pitchFamily="34" charset="0"/>
              </a:rPr>
              <a:t>Some</a:t>
            </a:r>
            <a:r>
              <a:rPr lang="fr-CH" altLang="en-US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fr-CH" altLang="en-US" b="1" dirty="0" err="1" smtClean="0">
                <a:solidFill>
                  <a:srgbClr val="0070C0"/>
                </a:solidFill>
                <a:latin typeface="Arial" pitchFamily="34" charset="0"/>
              </a:rPr>
              <a:t>Emerging</a:t>
            </a:r>
            <a:r>
              <a:rPr lang="fr-CH" altLang="en-US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fr-CH" altLang="en-US" b="1" dirty="0" err="1" smtClean="0">
                <a:solidFill>
                  <a:srgbClr val="0070C0"/>
                </a:solidFill>
                <a:latin typeface="Arial" pitchFamily="34" charset="0"/>
              </a:rPr>
              <a:t>Needs</a:t>
            </a:r>
            <a:r>
              <a:rPr lang="fr-CH" altLang="en-US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fr-CH" altLang="en-US" b="1" dirty="0" err="1" smtClean="0">
                <a:solidFill>
                  <a:srgbClr val="0070C0"/>
                </a:solidFill>
                <a:latin typeface="Arial" pitchFamily="34" charset="0"/>
              </a:rPr>
              <a:t>influencing</a:t>
            </a:r>
            <a:r>
              <a:rPr lang="fr-CH" altLang="en-US" b="1" dirty="0" smtClean="0">
                <a:solidFill>
                  <a:srgbClr val="0070C0"/>
                </a:solidFill>
                <a:latin typeface="Arial" pitchFamily="34" charset="0"/>
              </a:rPr>
              <a:t> the  GDPFS…</a:t>
            </a:r>
            <a:endParaRPr lang="en-US" altLang="en-US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39508"/>
            <a:ext cx="8229600" cy="4525963"/>
          </a:xfrm>
        </p:spPr>
        <p:txBody>
          <a:bodyPr/>
          <a:lstStyle/>
          <a:p>
            <a:r>
              <a:rPr lang="fr-CH" altLang="en-US" sz="2100" dirty="0">
                <a:solidFill>
                  <a:srgbClr val="FF0000"/>
                </a:solidFill>
                <a:latin typeface="Arial" pitchFamily="34" charset="0"/>
              </a:rPr>
              <a:t>I</a:t>
            </a:r>
            <a:r>
              <a:rPr lang="fr-CH" altLang="en-US" sz="2100" dirty="0" smtClean="0">
                <a:solidFill>
                  <a:srgbClr val="FF0000"/>
                </a:solidFill>
                <a:latin typeface="Arial" pitchFamily="34" charset="0"/>
              </a:rPr>
              <a:t>mpact-</a:t>
            </a:r>
            <a:r>
              <a:rPr lang="fr-CH" altLang="en-US" sz="2100" dirty="0" err="1" smtClean="0">
                <a:solidFill>
                  <a:srgbClr val="FF0000"/>
                </a:solidFill>
                <a:latin typeface="Arial" pitchFamily="34" charset="0"/>
              </a:rPr>
              <a:t>Based</a:t>
            </a:r>
            <a:r>
              <a:rPr lang="fr-CH" altLang="en-US" sz="21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r-CH" altLang="en-US" sz="2100" dirty="0" err="1" smtClean="0">
                <a:solidFill>
                  <a:srgbClr val="FF0000"/>
                </a:solidFill>
                <a:latin typeface="Arial" pitchFamily="34" charset="0"/>
              </a:rPr>
              <a:t>Forecasting</a:t>
            </a:r>
            <a:r>
              <a:rPr lang="fr-CH" altLang="en-US" sz="2100" dirty="0" smtClean="0">
                <a:solidFill>
                  <a:srgbClr val="FF0000"/>
                </a:solidFill>
                <a:latin typeface="Arial" pitchFamily="34" charset="0"/>
              </a:rPr>
              <a:t> and </a:t>
            </a:r>
            <a:r>
              <a:rPr lang="fr-CH" altLang="en-US" sz="2100" dirty="0" err="1" smtClean="0">
                <a:solidFill>
                  <a:srgbClr val="FF0000"/>
                </a:solidFill>
                <a:latin typeface="Arial" pitchFamily="34" charset="0"/>
              </a:rPr>
              <a:t>Risk-based</a:t>
            </a:r>
            <a:r>
              <a:rPr lang="fr-CH" altLang="en-US" sz="2100" dirty="0" smtClean="0">
                <a:solidFill>
                  <a:srgbClr val="FF0000"/>
                </a:solidFill>
                <a:latin typeface="Arial" pitchFamily="34" charset="0"/>
              </a:rPr>
              <a:t> Warning</a:t>
            </a:r>
            <a:r>
              <a:rPr lang="fr-CH" altLang="en-US" sz="2100" dirty="0" smtClean="0">
                <a:latin typeface="Arial" pitchFamily="34" charset="0"/>
              </a:rPr>
              <a:t>: GDPFS </a:t>
            </a:r>
            <a:r>
              <a:rPr lang="fr-CH" altLang="en-US" sz="2100" dirty="0" err="1" smtClean="0">
                <a:latin typeface="Arial" pitchFamily="34" charset="0"/>
              </a:rPr>
              <a:t>need</a:t>
            </a:r>
            <a:r>
              <a:rPr lang="fr-CH" altLang="en-US" sz="2100" dirty="0" smtClean="0">
                <a:latin typeface="Arial" pitchFamily="34" charset="0"/>
              </a:rPr>
              <a:t> to </a:t>
            </a:r>
            <a:r>
              <a:rPr lang="fr-CH" altLang="en-US" sz="2100" dirty="0" err="1" smtClean="0">
                <a:latin typeface="Arial" pitchFamily="34" charset="0"/>
              </a:rPr>
              <a:t>integrate</a:t>
            </a:r>
            <a:r>
              <a:rPr lang="fr-CH" altLang="en-US" sz="2100" dirty="0" smtClean="0">
                <a:latin typeface="Arial" pitchFamily="34" charset="0"/>
              </a:rPr>
              <a:t> non </a:t>
            </a:r>
            <a:r>
              <a:rPr lang="fr-CH" altLang="en-US" sz="2100" dirty="0" err="1" smtClean="0">
                <a:latin typeface="Arial" pitchFamily="34" charset="0"/>
              </a:rPr>
              <a:t>conventional</a:t>
            </a:r>
            <a:r>
              <a:rPr lang="fr-CH" altLang="en-US" sz="2100" dirty="0" smtClean="0">
                <a:latin typeface="Arial" pitchFamily="34" charset="0"/>
              </a:rPr>
              <a:t> information: </a:t>
            </a:r>
            <a:r>
              <a:rPr lang="fr-CH" altLang="en-US" sz="2100" dirty="0" err="1" smtClean="0">
                <a:latin typeface="Arial" pitchFamily="34" charset="0"/>
              </a:rPr>
              <a:t>Vulnerability</a:t>
            </a:r>
            <a:r>
              <a:rPr lang="fr-CH" altLang="en-US" sz="2100" dirty="0" smtClean="0">
                <a:latin typeface="Arial" pitchFamily="34" charset="0"/>
              </a:rPr>
              <a:t> and </a:t>
            </a:r>
            <a:r>
              <a:rPr lang="fr-CH" altLang="en-US" sz="2100" dirty="0" err="1" smtClean="0">
                <a:latin typeface="Arial" pitchFamily="34" charset="0"/>
              </a:rPr>
              <a:t>Exposure</a:t>
            </a:r>
            <a:endParaRPr lang="fr-CH" altLang="en-US" sz="2100" dirty="0" smtClean="0">
              <a:latin typeface="Arial" pitchFamily="34" charset="0"/>
            </a:endParaRPr>
          </a:p>
          <a:p>
            <a:r>
              <a:rPr lang="fr-CH" altLang="en-US" sz="2100" dirty="0" err="1" smtClean="0">
                <a:solidFill>
                  <a:srgbClr val="FF0000"/>
                </a:solidFill>
                <a:latin typeface="Arial" pitchFamily="34" charset="0"/>
              </a:rPr>
              <a:t>Trajectory-Based</a:t>
            </a:r>
            <a:r>
              <a:rPr lang="fr-CH" altLang="en-US" sz="21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r-CH" altLang="en-US" sz="2100" dirty="0" err="1" smtClean="0">
                <a:solidFill>
                  <a:srgbClr val="FF0000"/>
                </a:solidFill>
                <a:latin typeface="Arial" pitchFamily="34" charset="0"/>
              </a:rPr>
              <a:t>Forecasting</a:t>
            </a:r>
            <a:r>
              <a:rPr lang="fr-CH" altLang="en-US" sz="2100" dirty="0" smtClean="0">
                <a:solidFill>
                  <a:srgbClr val="FF0000"/>
                </a:solidFill>
                <a:latin typeface="Arial" pitchFamily="34" charset="0"/>
              </a:rPr>
              <a:t> for Aviation</a:t>
            </a:r>
            <a:r>
              <a:rPr lang="fr-CH" altLang="en-US" sz="2100" dirty="0" smtClean="0">
                <a:latin typeface="Arial" pitchFamily="34" charset="0"/>
              </a:rPr>
              <a:t>: </a:t>
            </a:r>
            <a:r>
              <a:rPr lang="fr-CH" altLang="en-US" sz="2100" dirty="0" err="1" smtClean="0">
                <a:latin typeface="Arial" pitchFamily="34" charset="0"/>
              </a:rPr>
              <a:t>Nowcasting</a:t>
            </a:r>
            <a:r>
              <a:rPr lang="fr-CH" altLang="en-US" sz="2100" dirty="0" smtClean="0">
                <a:latin typeface="Arial" pitchFamily="34" charset="0"/>
              </a:rPr>
              <a:t> (landing/</a:t>
            </a:r>
            <a:r>
              <a:rPr lang="fr-CH" altLang="en-US" sz="2100" dirty="0" err="1" smtClean="0">
                <a:latin typeface="Arial" pitchFamily="34" charset="0"/>
              </a:rPr>
              <a:t>take</a:t>
            </a:r>
            <a:r>
              <a:rPr lang="fr-CH" altLang="en-US" sz="2100" dirty="0" smtClean="0">
                <a:latin typeface="Arial" pitchFamily="34" charset="0"/>
              </a:rPr>
              <a:t> off), short </a:t>
            </a:r>
            <a:r>
              <a:rPr lang="fr-CH" altLang="en-US" sz="2100" dirty="0" err="1" smtClean="0">
                <a:latin typeface="Arial" pitchFamily="34" charset="0"/>
              </a:rPr>
              <a:t>term</a:t>
            </a:r>
            <a:r>
              <a:rPr lang="fr-CH" altLang="en-US" sz="2100" dirty="0" smtClean="0">
                <a:latin typeface="Arial" pitchFamily="34" charset="0"/>
              </a:rPr>
              <a:t> </a:t>
            </a:r>
            <a:r>
              <a:rPr lang="fr-CH" altLang="en-US" sz="2100" dirty="0" err="1" smtClean="0">
                <a:latin typeface="Arial" pitchFamily="34" charset="0"/>
              </a:rPr>
              <a:t>forecasts</a:t>
            </a:r>
            <a:r>
              <a:rPr lang="fr-CH" altLang="en-US" sz="2100" dirty="0" smtClean="0">
                <a:latin typeface="Arial" pitchFamily="34" charset="0"/>
              </a:rPr>
              <a:t> (</a:t>
            </a:r>
            <a:r>
              <a:rPr lang="fr-CH" altLang="en-US" sz="2100" dirty="0" err="1" smtClean="0">
                <a:latin typeface="Arial" pitchFamily="34" charset="0"/>
              </a:rPr>
              <a:t>enroute</a:t>
            </a:r>
            <a:r>
              <a:rPr lang="fr-CH" altLang="en-US" sz="2100" dirty="0" smtClean="0">
                <a:latin typeface="Arial" pitchFamily="34" charset="0"/>
              </a:rPr>
              <a:t>): </a:t>
            </a:r>
            <a:r>
              <a:rPr lang="fr-CH" altLang="en-US" sz="2100" dirty="0" err="1" smtClean="0">
                <a:latin typeface="Arial" pitchFamily="34" charset="0"/>
              </a:rPr>
              <a:t>Seamless</a:t>
            </a:r>
            <a:r>
              <a:rPr lang="fr-CH" altLang="en-US" sz="2100" dirty="0" smtClean="0">
                <a:latin typeface="Arial" pitchFamily="34" charset="0"/>
              </a:rPr>
              <a:t> Met Info </a:t>
            </a:r>
            <a:r>
              <a:rPr lang="fr-CH" altLang="en-US" sz="2100" dirty="0" err="1" smtClean="0">
                <a:latin typeface="Arial" pitchFamily="34" charset="0"/>
              </a:rPr>
              <a:t>required</a:t>
            </a:r>
            <a:r>
              <a:rPr lang="fr-CH" altLang="en-US" sz="2100" dirty="0" smtClean="0">
                <a:latin typeface="Arial" pitchFamily="34" charset="0"/>
              </a:rPr>
              <a:t> for </a:t>
            </a:r>
            <a:r>
              <a:rPr lang="fr-CH" altLang="en-US" sz="2100" dirty="0" err="1" smtClean="0">
                <a:latin typeface="Arial" pitchFamily="34" charset="0"/>
              </a:rPr>
              <a:t>take</a:t>
            </a:r>
            <a:r>
              <a:rPr lang="fr-CH" altLang="en-US" sz="2100" dirty="0" smtClean="0">
                <a:latin typeface="Arial" pitchFamily="34" charset="0"/>
              </a:rPr>
              <a:t> off, </a:t>
            </a:r>
            <a:r>
              <a:rPr lang="fr-CH" altLang="en-US" sz="2100" dirty="0" err="1" smtClean="0">
                <a:latin typeface="Arial" pitchFamily="34" charset="0"/>
              </a:rPr>
              <a:t>enroute</a:t>
            </a:r>
            <a:r>
              <a:rPr lang="fr-CH" altLang="en-US" sz="2100" dirty="0" smtClean="0">
                <a:latin typeface="Arial" pitchFamily="34" charset="0"/>
              </a:rPr>
              <a:t> and landing – </a:t>
            </a:r>
            <a:r>
              <a:rPr lang="fr-CH" altLang="en-US" sz="2100" dirty="0" err="1" smtClean="0">
                <a:latin typeface="Arial" pitchFamily="34" charset="0"/>
              </a:rPr>
              <a:t>Requires</a:t>
            </a:r>
            <a:r>
              <a:rPr lang="fr-CH" altLang="en-US" sz="2100" dirty="0" smtClean="0">
                <a:latin typeface="Arial" pitchFamily="34" charset="0"/>
              </a:rPr>
              <a:t> </a:t>
            </a:r>
            <a:r>
              <a:rPr lang="fr-CH" altLang="en-US" sz="2100" dirty="0" err="1" smtClean="0">
                <a:latin typeface="Arial" pitchFamily="34" charset="0"/>
              </a:rPr>
              <a:t>seamless</a:t>
            </a:r>
            <a:r>
              <a:rPr lang="fr-CH" altLang="en-US" sz="2100" dirty="0" smtClean="0">
                <a:latin typeface="Arial" pitchFamily="34" charset="0"/>
              </a:rPr>
              <a:t> </a:t>
            </a:r>
            <a:r>
              <a:rPr lang="fr-CH" altLang="en-US" sz="2100" dirty="0" err="1" smtClean="0">
                <a:latin typeface="Arial" pitchFamily="34" charset="0"/>
              </a:rPr>
              <a:t>blending</a:t>
            </a:r>
            <a:r>
              <a:rPr lang="fr-CH" altLang="en-US" sz="2100" dirty="0" smtClean="0">
                <a:latin typeface="Arial" pitchFamily="34" charset="0"/>
              </a:rPr>
              <a:t> of </a:t>
            </a:r>
            <a:r>
              <a:rPr lang="fr-CH" altLang="en-US" sz="2100" dirty="0" err="1" smtClean="0">
                <a:latin typeface="Arial" pitchFamily="34" charset="0"/>
              </a:rPr>
              <a:t>nowcasting</a:t>
            </a:r>
            <a:r>
              <a:rPr lang="fr-CH" altLang="en-US" sz="2100" dirty="0" smtClean="0">
                <a:latin typeface="Arial" pitchFamily="34" charset="0"/>
              </a:rPr>
              <a:t>, </a:t>
            </a:r>
            <a:r>
              <a:rPr lang="fr-CH" altLang="en-US" sz="2100" dirty="0" err="1" smtClean="0">
                <a:latin typeface="Arial" pitchFamily="34" charset="0"/>
              </a:rPr>
              <a:t>mesoscale</a:t>
            </a:r>
            <a:r>
              <a:rPr lang="fr-CH" altLang="en-US" sz="2100" dirty="0" smtClean="0">
                <a:latin typeface="Arial" pitchFamily="34" charset="0"/>
              </a:rPr>
              <a:t> and global NWP</a:t>
            </a:r>
          </a:p>
          <a:p>
            <a:r>
              <a:rPr lang="fr-CH" altLang="en-US" sz="2100" dirty="0" smtClean="0">
                <a:latin typeface="Arial" pitchFamily="34" charset="0"/>
              </a:rPr>
              <a:t>Support to GFCS (</a:t>
            </a:r>
            <a:r>
              <a:rPr lang="fr-CH" altLang="en-US" sz="2100" dirty="0" err="1" smtClean="0">
                <a:latin typeface="Arial" pitchFamily="34" charset="0"/>
              </a:rPr>
              <a:t>extreme</a:t>
            </a:r>
            <a:r>
              <a:rPr lang="fr-CH" altLang="en-US" sz="2100" dirty="0" smtClean="0">
                <a:latin typeface="Arial" pitchFamily="34" charset="0"/>
              </a:rPr>
              <a:t> </a:t>
            </a:r>
            <a:r>
              <a:rPr lang="fr-CH" altLang="en-US" sz="2100" dirty="0" err="1" smtClean="0">
                <a:latin typeface="Arial" pitchFamily="34" charset="0"/>
              </a:rPr>
              <a:t>events</a:t>
            </a:r>
            <a:r>
              <a:rPr lang="fr-CH" altLang="en-US" sz="2100" dirty="0" smtClean="0">
                <a:latin typeface="Arial" pitchFamily="34" charset="0"/>
              </a:rPr>
              <a:t>, </a:t>
            </a:r>
            <a:r>
              <a:rPr lang="fr-CH" altLang="en-US" sz="2100" dirty="0" err="1" smtClean="0">
                <a:latin typeface="Arial" pitchFamily="34" charset="0"/>
              </a:rPr>
              <a:t>sub-seasonal</a:t>
            </a:r>
            <a:r>
              <a:rPr lang="fr-CH" altLang="en-US" sz="2100" dirty="0" smtClean="0">
                <a:latin typeface="Arial" pitchFamily="34" charset="0"/>
              </a:rPr>
              <a:t> to </a:t>
            </a:r>
            <a:r>
              <a:rPr lang="fr-CH" altLang="en-US" sz="2100" dirty="0" err="1" smtClean="0">
                <a:latin typeface="Arial" pitchFamily="34" charset="0"/>
              </a:rPr>
              <a:t>climate</a:t>
            </a:r>
            <a:r>
              <a:rPr lang="fr-CH" altLang="en-US" sz="2100" dirty="0" smtClean="0">
                <a:latin typeface="Arial" pitchFamily="34" charset="0"/>
              </a:rPr>
              <a:t> </a:t>
            </a:r>
            <a:r>
              <a:rPr lang="fr-CH" altLang="en-US" sz="2100" dirty="0" err="1" smtClean="0">
                <a:latin typeface="Arial" pitchFamily="34" charset="0"/>
              </a:rPr>
              <a:t>forecasting</a:t>
            </a:r>
            <a:r>
              <a:rPr lang="fr-CH" altLang="en-US" sz="2100" dirty="0" smtClean="0">
                <a:latin typeface="Arial" pitchFamily="34" charset="0"/>
              </a:rPr>
              <a:t>)</a:t>
            </a:r>
          </a:p>
          <a:p>
            <a:r>
              <a:rPr lang="en-US" altLang="en-US" sz="2100" dirty="0" smtClean="0">
                <a:solidFill>
                  <a:srgbClr val="FF0000"/>
                </a:solidFill>
                <a:latin typeface="Arial" pitchFamily="34" charset="0"/>
              </a:rPr>
              <a:t>Climate change and variability </a:t>
            </a:r>
            <a:r>
              <a:rPr lang="en-US" altLang="en-US" sz="2100" dirty="0" smtClean="0">
                <a:latin typeface="Arial" pitchFamily="34" charset="0"/>
              </a:rPr>
              <a:t>are imposing new challenges to National Meteorological and Hydrological Services (NMHSs) requiring them to produce information at various time scales.</a:t>
            </a:r>
          </a:p>
          <a:p>
            <a:r>
              <a:rPr lang="en-US" altLang="en-US" sz="2100" dirty="0" smtClean="0">
                <a:solidFill>
                  <a:srgbClr val="FF0000"/>
                </a:solidFill>
                <a:latin typeface="Arial" pitchFamily="34" charset="0"/>
              </a:rPr>
              <a:t>Technology advances  </a:t>
            </a:r>
            <a:r>
              <a:rPr lang="en-US" altLang="en-US" sz="2100" dirty="0" smtClean="0">
                <a:latin typeface="Arial" pitchFamily="34" charset="0"/>
              </a:rPr>
              <a:t>at high pace (</a:t>
            </a:r>
            <a:r>
              <a:rPr lang="en-US" altLang="en-US" sz="2100" dirty="0" err="1" smtClean="0">
                <a:latin typeface="Arial" pitchFamily="34" charset="0"/>
              </a:rPr>
              <a:t>ie</a:t>
            </a:r>
            <a:r>
              <a:rPr lang="en-US" altLang="en-US" sz="2100" dirty="0" smtClean="0">
                <a:latin typeface="Arial" pitchFamily="34" charset="0"/>
              </a:rPr>
              <a:t> doubling of Computing capacity every ~18 months) and </a:t>
            </a:r>
            <a:r>
              <a:rPr lang="en-US" altLang="en-US" sz="2100" dirty="0" smtClean="0">
                <a:solidFill>
                  <a:srgbClr val="FF0000"/>
                </a:solidFill>
                <a:latin typeface="Arial" pitchFamily="34" charset="0"/>
              </a:rPr>
              <a:t>limited availability of resources</a:t>
            </a:r>
            <a:endParaRPr lang="fr-CH" altLang="en-US" sz="210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fr-CH" altLang="en-US" sz="2400" dirty="0" smtClean="0">
              <a:latin typeface="Arial" pitchFamily="34" charset="0"/>
            </a:endParaRPr>
          </a:p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56F51F2-7CC9-493B-8F24-CE9D28D8B28A}" type="slidenum">
              <a:rPr lang="en-US" altLang="en-US" sz="1200" smtClean="0"/>
              <a:pPr/>
              <a:t>12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420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b="1" dirty="0" smtClean="0">
                <a:solidFill>
                  <a:srgbClr val="0070C0"/>
                </a:solidFill>
                <a:latin typeface="Arial" pitchFamily="34" charset="0"/>
              </a:rPr>
              <a:t>To </a:t>
            </a:r>
            <a:r>
              <a:rPr lang="fr-CH" altLang="en-US" b="1" dirty="0" err="1" smtClean="0">
                <a:solidFill>
                  <a:srgbClr val="0070C0"/>
                </a:solidFill>
                <a:latin typeface="Arial" pitchFamily="34" charset="0"/>
              </a:rPr>
              <a:t>meet</a:t>
            </a:r>
            <a:r>
              <a:rPr lang="fr-CH" altLang="en-US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fr-CH" altLang="en-US" b="1" dirty="0" err="1" smtClean="0">
                <a:solidFill>
                  <a:srgbClr val="0070C0"/>
                </a:solidFill>
                <a:latin typeface="Arial" pitchFamily="34" charset="0"/>
              </a:rPr>
              <a:t>these</a:t>
            </a:r>
            <a:r>
              <a:rPr lang="fr-CH" altLang="en-US" b="1" dirty="0" smtClean="0">
                <a:solidFill>
                  <a:srgbClr val="0070C0"/>
                </a:solidFill>
                <a:latin typeface="Arial" pitchFamily="34" charset="0"/>
              </a:rPr>
              <a:t> </a:t>
            </a:r>
            <a:r>
              <a:rPr lang="fr-CH" altLang="en-US" b="1" dirty="0" err="1" smtClean="0">
                <a:solidFill>
                  <a:srgbClr val="0070C0"/>
                </a:solidFill>
                <a:latin typeface="Arial" pitchFamily="34" charset="0"/>
              </a:rPr>
              <a:t>needs</a:t>
            </a:r>
            <a:r>
              <a:rPr lang="fr-CH" altLang="en-US" b="1" dirty="0" smtClean="0">
                <a:solidFill>
                  <a:srgbClr val="0070C0"/>
                </a:solidFill>
                <a:latin typeface="Arial" pitchFamily="34" charset="0"/>
              </a:rPr>
              <a:t>, the GDPFS must </a:t>
            </a:r>
            <a:r>
              <a:rPr lang="fr-CH" altLang="en-US" b="1" dirty="0" err="1" smtClean="0">
                <a:solidFill>
                  <a:srgbClr val="0070C0"/>
                </a:solidFill>
                <a:latin typeface="Arial" pitchFamily="34" charset="0"/>
              </a:rPr>
              <a:t>evolve</a:t>
            </a:r>
            <a:r>
              <a:rPr lang="fr-CH" altLang="en-US" b="1" dirty="0" smtClean="0">
                <a:solidFill>
                  <a:srgbClr val="0070C0"/>
                </a:solidFill>
                <a:latin typeface="Arial" pitchFamily="34" charset="0"/>
              </a:rPr>
              <a:t> to…</a:t>
            </a:r>
            <a:endParaRPr lang="en-US" altLang="en-US" b="1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CH" sz="2200" dirty="0" err="1" smtClean="0"/>
              <a:t>Being</a:t>
            </a:r>
            <a:r>
              <a:rPr lang="fr-CH" sz="2200" dirty="0" smtClean="0"/>
              <a:t> Capable of </a:t>
            </a:r>
            <a:r>
              <a:rPr lang="fr-CH" sz="2200" dirty="0" err="1" smtClean="0"/>
              <a:t>serving</a:t>
            </a:r>
            <a:r>
              <a:rPr lang="fr-CH" sz="2200" dirty="0" smtClean="0"/>
              <a:t> more </a:t>
            </a:r>
            <a:r>
              <a:rPr lang="fr-CH" sz="2200" dirty="0" err="1" smtClean="0"/>
              <a:t>users</a:t>
            </a:r>
            <a:r>
              <a:rPr lang="fr-CH" sz="2200" dirty="0" smtClean="0"/>
              <a:t> </a:t>
            </a:r>
            <a:r>
              <a:rPr lang="fr-CH" sz="2200" dirty="0" err="1" smtClean="0"/>
              <a:t>with</a:t>
            </a:r>
            <a:r>
              <a:rPr lang="fr-CH" sz="2200" dirty="0" smtClean="0"/>
              <a:t> </a:t>
            </a:r>
            <a:r>
              <a:rPr lang="fr-CH" sz="2200" dirty="0" smtClean="0">
                <a:solidFill>
                  <a:srgbClr val="FF0000"/>
                </a:solidFill>
              </a:rPr>
              <a:t>one </a:t>
            </a:r>
            <a:r>
              <a:rPr lang="fr-CH" sz="2200" dirty="0" err="1" smtClean="0">
                <a:solidFill>
                  <a:srgbClr val="FF0000"/>
                </a:solidFill>
              </a:rPr>
              <a:t>integrated</a:t>
            </a:r>
            <a:r>
              <a:rPr lang="fr-CH" sz="2200" dirty="0" smtClean="0">
                <a:solidFill>
                  <a:srgbClr val="FF0000"/>
                </a:solidFill>
              </a:rPr>
              <a:t> system  </a:t>
            </a:r>
          </a:p>
          <a:p>
            <a:pPr>
              <a:defRPr/>
            </a:pPr>
            <a:r>
              <a:rPr lang="fr-CH" sz="2200" dirty="0" err="1" smtClean="0"/>
              <a:t>Being</a:t>
            </a:r>
            <a:r>
              <a:rPr lang="fr-CH" sz="2200" dirty="0" smtClean="0"/>
              <a:t> </a:t>
            </a:r>
            <a:r>
              <a:rPr lang="fr-CH" sz="2200" dirty="0" smtClean="0">
                <a:solidFill>
                  <a:srgbClr val="FF0000"/>
                </a:solidFill>
              </a:rPr>
              <a:t>more agile and adaptable to serve Applications </a:t>
            </a:r>
            <a:r>
              <a:rPr lang="fr-CH" sz="2200" dirty="0" smtClean="0"/>
              <a:t>Programmes (</a:t>
            </a:r>
            <a:r>
              <a:rPr lang="fr-CH" sz="2200" dirty="0" err="1" smtClean="0"/>
              <a:t>AeM</a:t>
            </a:r>
            <a:r>
              <a:rPr lang="fr-CH" sz="2200" dirty="0" smtClean="0"/>
              <a:t>, </a:t>
            </a:r>
            <a:r>
              <a:rPr lang="fr-CH" sz="2200" dirty="0" err="1" smtClean="0"/>
              <a:t>AgMet</a:t>
            </a:r>
            <a:r>
              <a:rPr lang="fr-CH" sz="2200" dirty="0" smtClean="0"/>
              <a:t>, MMO, PWS), </a:t>
            </a:r>
            <a:r>
              <a:rPr lang="fr-CH" sz="2200" dirty="0" err="1" smtClean="0"/>
              <a:t>HydroMet</a:t>
            </a:r>
            <a:r>
              <a:rPr lang="fr-CH" sz="2200" dirty="0" smtClean="0"/>
              <a:t> and </a:t>
            </a:r>
            <a:r>
              <a:rPr lang="fr-CH" sz="2200" dirty="0" err="1" smtClean="0"/>
              <a:t>weather</a:t>
            </a:r>
            <a:r>
              <a:rPr lang="fr-CH" sz="2200" dirty="0" smtClean="0"/>
              <a:t> (polar &amp; </a:t>
            </a:r>
            <a:r>
              <a:rPr lang="fr-CH" sz="2200" dirty="0" err="1" smtClean="0"/>
              <a:t>mountain</a:t>
            </a:r>
            <a:r>
              <a:rPr lang="fr-CH" sz="2200" dirty="0" smtClean="0"/>
              <a:t> areas), </a:t>
            </a:r>
            <a:r>
              <a:rPr lang="fr-CH" sz="2200" dirty="0" err="1" smtClean="0"/>
              <a:t>climate</a:t>
            </a:r>
            <a:r>
              <a:rPr lang="fr-CH" sz="2200" dirty="0" smtClean="0"/>
              <a:t> and </a:t>
            </a:r>
            <a:r>
              <a:rPr lang="fr-CH" sz="2200" dirty="0" err="1" smtClean="0"/>
              <a:t>environment</a:t>
            </a:r>
            <a:r>
              <a:rPr lang="fr-CH" sz="2200" dirty="0" smtClean="0"/>
              <a:t> </a:t>
            </a:r>
            <a:r>
              <a:rPr lang="fr-CH" sz="2200" dirty="0" err="1" smtClean="0"/>
              <a:t>related</a:t>
            </a:r>
            <a:r>
              <a:rPr lang="fr-CH" sz="2200" dirty="0" smtClean="0"/>
              <a:t> </a:t>
            </a:r>
            <a:r>
              <a:rPr lang="fr-CH" sz="2200" dirty="0" err="1" smtClean="0"/>
              <a:t>needs</a:t>
            </a:r>
            <a:r>
              <a:rPr lang="fr-CH" sz="2200" dirty="0" smtClean="0"/>
              <a:t> (</a:t>
            </a:r>
            <a:r>
              <a:rPr lang="fr-CH" sz="2200" dirty="0" err="1" smtClean="0"/>
              <a:t>forest</a:t>
            </a:r>
            <a:r>
              <a:rPr lang="fr-CH" sz="2200" dirty="0" smtClean="0"/>
              <a:t> </a:t>
            </a:r>
            <a:r>
              <a:rPr lang="fr-CH" sz="2200" dirty="0" err="1" smtClean="0"/>
              <a:t>fire</a:t>
            </a:r>
            <a:r>
              <a:rPr lang="fr-CH" sz="2200" dirty="0" smtClean="0"/>
              <a:t>, </a:t>
            </a:r>
            <a:r>
              <a:rPr lang="fr-CH" sz="2200" dirty="0" err="1" smtClean="0"/>
              <a:t>chemical</a:t>
            </a:r>
            <a:r>
              <a:rPr lang="fr-CH" sz="2200" dirty="0" smtClean="0"/>
              <a:t> </a:t>
            </a:r>
            <a:r>
              <a:rPr lang="fr-CH" sz="2200" dirty="0" err="1" smtClean="0"/>
              <a:t>spills</a:t>
            </a:r>
            <a:r>
              <a:rPr lang="fr-CH" sz="2200" dirty="0" smtClean="0"/>
              <a:t>, </a:t>
            </a:r>
            <a:r>
              <a:rPr lang="fr-CH" sz="2200" dirty="0" err="1" smtClean="0"/>
              <a:t>sand</a:t>
            </a:r>
            <a:r>
              <a:rPr lang="fr-CH" sz="2200" dirty="0" smtClean="0"/>
              <a:t> &amp; </a:t>
            </a:r>
            <a:r>
              <a:rPr lang="fr-CH" sz="2200" dirty="0" err="1" smtClean="0"/>
              <a:t>dust</a:t>
            </a:r>
            <a:r>
              <a:rPr lang="fr-CH" sz="2200" dirty="0" smtClean="0"/>
              <a:t> </a:t>
            </a:r>
            <a:r>
              <a:rPr lang="fr-CH" sz="2200" dirty="0" err="1" smtClean="0"/>
              <a:t>storms</a:t>
            </a:r>
            <a:r>
              <a:rPr lang="fr-CH" sz="2200" dirty="0"/>
              <a:t>,</a:t>
            </a:r>
            <a:r>
              <a:rPr lang="fr-CH" sz="2200" dirty="0" smtClean="0"/>
              <a:t> </a:t>
            </a:r>
            <a:r>
              <a:rPr lang="fr-CH" sz="2200" dirty="0" err="1" smtClean="0"/>
              <a:t>etc</a:t>
            </a:r>
            <a:r>
              <a:rPr lang="fr-CH" sz="2200" dirty="0" smtClean="0"/>
              <a:t>)</a:t>
            </a:r>
          </a:p>
          <a:p>
            <a:pPr>
              <a:defRPr/>
            </a:pPr>
            <a:r>
              <a:rPr lang="fr-CH" sz="2200" dirty="0" err="1" smtClean="0"/>
              <a:t>Provide</a:t>
            </a:r>
            <a:r>
              <a:rPr lang="fr-CH" sz="2200" dirty="0" smtClean="0"/>
              <a:t> information </a:t>
            </a:r>
            <a:r>
              <a:rPr lang="fr-CH" sz="2200" dirty="0" err="1" smtClean="0"/>
              <a:t>seamlessly</a:t>
            </a:r>
            <a:r>
              <a:rPr lang="fr-CH" sz="2200" dirty="0" smtClean="0"/>
              <a:t> </a:t>
            </a:r>
            <a:r>
              <a:rPr lang="fr-CH" sz="2200" dirty="0" err="1" smtClean="0"/>
              <a:t>across</a:t>
            </a:r>
            <a:r>
              <a:rPr lang="fr-CH" sz="2200" dirty="0" smtClean="0"/>
              <a:t>:</a:t>
            </a:r>
          </a:p>
          <a:p>
            <a:pPr lvl="1">
              <a:defRPr/>
            </a:pPr>
            <a:r>
              <a:rPr lang="fr-CH" sz="2200" dirty="0">
                <a:solidFill>
                  <a:srgbClr val="FF0000"/>
                </a:solidFill>
              </a:rPr>
              <a:t>T</a:t>
            </a:r>
            <a:r>
              <a:rPr lang="fr-CH" sz="2200" dirty="0" smtClean="0">
                <a:solidFill>
                  <a:srgbClr val="FF0000"/>
                </a:solidFill>
              </a:rPr>
              <a:t>ime </a:t>
            </a:r>
            <a:r>
              <a:rPr lang="fr-CH" sz="2200" dirty="0" smtClean="0"/>
              <a:t>(</a:t>
            </a:r>
            <a:r>
              <a:rPr lang="en-US" sz="2200" dirty="0" err="1" smtClean="0"/>
              <a:t>nowcasting</a:t>
            </a:r>
            <a:r>
              <a:rPr lang="en-US" sz="2200" dirty="0" smtClean="0"/>
              <a:t>, through weather forecasts for days and weeks ahead to long-range forecasts on seasonal and up to multi-annual scales) and;</a:t>
            </a:r>
          </a:p>
          <a:p>
            <a:pPr lvl="1">
              <a:defRPr/>
            </a:pPr>
            <a:r>
              <a:rPr lang="fr-CH" sz="2200" dirty="0" smtClean="0">
                <a:solidFill>
                  <a:srgbClr val="FF0000"/>
                </a:solidFill>
              </a:rPr>
              <a:t>Disciplines </a:t>
            </a:r>
            <a:r>
              <a:rPr lang="fr-CH" sz="2200" dirty="0" smtClean="0"/>
              <a:t>(</a:t>
            </a:r>
            <a:r>
              <a:rPr lang="fr-CH" sz="2200" u="sng" dirty="0" err="1" smtClean="0"/>
              <a:t>Hydrology</a:t>
            </a:r>
            <a:r>
              <a:rPr lang="fr-CH" sz="2200" dirty="0" smtClean="0"/>
              <a:t>: flood, </a:t>
            </a:r>
            <a:r>
              <a:rPr lang="fr-CH" sz="2200" dirty="0" err="1" smtClean="0"/>
              <a:t>inundation</a:t>
            </a:r>
            <a:r>
              <a:rPr lang="fr-CH" sz="2200" dirty="0" smtClean="0"/>
              <a:t>, water management; </a:t>
            </a:r>
            <a:r>
              <a:rPr lang="fr-CH" sz="2200" u="sng" dirty="0" smtClean="0"/>
              <a:t>Marine and Costal</a:t>
            </a:r>
            <a:r>
              <a:rPr lang="fr-CH" sz="2200" dirty="0" smtClean="0"/>
              <a:t>: </a:t>
            </a:r>
            <a:r>
              <a:rPr lang="fr-CH" sz="2200" dirty="0" err="1" smtClean="0"/>
              <a:t>Wave</a:t>
            </a:r>
            <a:r>
              <a:rPr lang="fr-CH" sz="2200" dirty="0" smtClean="0"/>
              <a:t>, Storm </a:t>
            </a:r>
            <a:r>
              <a:rPr lang="fr-CH" sz="2200" dirty="0" err="1" smtClean="0"/>
              <a:t>Surge</a:t>
            </a:r>
            <a:r>
              <a:rPr lang="fr-CH" sz="2200" u="sng" dirty="0" smtClean="0"/>
              <a:t>; Air </a:t>
            </a:r>
            <a:r>
              <a:rPr lang="fr-CH" sz="2200" u="sng" dirty="0" err="1" smtClean="0"/>
              <a:t>Quality</a:t>
            </a:r>
            <a:r>
              <a:rPr lang="fr-CH" sz="2200" u="sng" dirty="0" smtClean="0"/>
              <a:t> </a:t>
            </a:r>
            <a:r>
              <a:rPr lang="fr-CH" sz="2200" dirty="0" smtClean="0"/>
              <a:t>and </a:t>
            </a:r>
            <a:r>
              <a:rPr lang="fr-CH" sz="2200" u="sng" dirty="0" smtClean="0"/>
              <a:t>Sand and </a:t>
            </a:r>
            <a:r>
              <a:rPr lang="fr-CH" sz="2200" u="sng" dirty="0" err="1" smtClean="0"/>
              <a:t>Dust</a:t>
            </a:r>
            <a:r>
              <a:rPr lang="fr-CH" sz="2200" u="sng" dirty="0" smtClean="0"/>
              <a:t> Storm; Natural </a:t>
            </a:r>
            <a:r>
              <a:rPr lang="fr-CH" sz="2200" u="sng" dirty="0" err="1" smtClean="0"/>
              <a:t>resources</a:t>
            </a:r>
            <a:r>
              <a:rPr lang="fr-CH" sz="2200" u="sng" dirty="0" smtClean="0"/>
              <a:t> and </a:t>
            </a:r>
            <a:r>
              <a:rPr lang="fr-CH" sz="2200" u="sng" dirty="0" err="1" smtClean="0"/>
              <a:t>Energy</a:t>
            </a:r>
            <a:r>
              <a:rPr lang="fr-CH" sz="2200" u="sng" dirty="0" smtClean="0"/>
              <a:t> </a:t>
            </a:r>
            <a:r>
              <a:rPr lang="fr-CH" sz="2200" u="sng" dirty="0" err="1" smtClean="0"/>
              <a:t>sectors</a:t>
            </a:r>
            <a:r>
              <a:rPr lang="fr-CH" sz="2200" u="sng" dirty="0" smtClean="0"/>
              <a:t> , </a:t>
            </a:r>
            <a:r>
              <a:rPr lang="fr-CH" sz="2200" u="sng" dirty="0" err="1" smtClean="0"/>
              <a:t>Tourism</a:t>
            </a:r>
            <a:r>
              <a:rPr lang="fr-CH" sz="2200" u="sng" dirty="0" smtClean="0"/>
              <a:t>, Transports,  etc.)</a:t>
            </a:r>
            <a:endParaRPr lang="en-US" sz="2200" u="sng" dirty="0" smtClean="0"/>
          </a:p>
          <a:p>
            <a:pPr lvl="1">
              <a:defRPr/>
            </a:pPr>
            <a:endParaRPr lang="fr-CH" sz="22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721826C-F6CC-43D7-97F0-A02C4BE3A07F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914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13381"/>
            <a:ext cx="8229600" cy="1143000"/>
          </a:xfrm>
        </p:spPr>
        <p:txBody>
          <a:bodyPr/>
          <a:lstStyle/>
          <a:p>
            <a:r>
              <a:rPr lang="en-US" altLang="ja-JP" sz="3600" b="1" dirty="0" smtClean="0">
                <a:solidFill>
                  <a:srgbClr val="0070C0"/>
                </a:solidFill>
                <a:ea typeface="ＭＳ Ｐゴシック" pitchFamily="34" charset="-128"/>
              </a:rPr>
              <a:t>To that end Cg17 adopted  Resolution 11:  </a:t>
            </a:r>
            <a:endParaRPr kumimoji="1" lang="ja-JP" altLang="en-US" sz="3600" b="1" dirty="0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sp>
        <p:nvSpPr>
          <p:cNvPr id="113667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79512" y="980728"/>
            <a:ext cx="8713788" cy="489743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b="1" dirty="0" smtClean="0">
                <a:latin typeface="Arial"/>
                <a:ea typeface="Cambria"/>
                <a:cs typeface="Times New Roman"/>
              </a:rPr>
              <a:t>“Towards a future enhanced integrated and seamless Data-processing and forecasting system” expressed Congress decision to:</a:t>
            </a:r>
            <a:endParaRPr lang="en-US" b="1" dirty="0">
              <a:latin typeface="Times New Roman"/>
              <a:ea typeface="Batang"/>
              <a:cs typeface="Times New Roman"/>
            </a:endParaRPr>
          </a:p>
          <a:p>
            <a:pPr marL="0" marR="0" indent="0">
              <a:buNone/>
            </a:pPr>
            <a:r>
              <a:rPr lang="en-CA" sz="2400" dirty="0" smtClean="0">
                <a:solidFill>
                  <a:srgbClr val="00B050"/>
                </a:solidFill>
                <a:latin typeface="Arial"/>
                <a:ea typeface="Batang"/>
                <a:cs typeface="Times New Roman"/>
              </a:rPr>
              <a:t>“Initiate </a:t>
            </a:r>
            <a:r>
              <a:rPr lang="en-CA" sz="2400" dirty="0">
                <a:solidFill>
                  <a:srgbClr val="00B050"/>
                </a:solidFill>
                <a:latin typeface="Arial"/>
                <a:ea typeface="Batang"/>
                <a:cs typeface="Times New Roman"/>
              </a:rPr>
              <a:t>a process for the gradual establishment of a future </a:t>
            </a:r>
            <a:r>
              <a:rPr lang="en-CA" sz="2400" dirty="0">
                <a:solidFill>
                  <a:srgbClr val="FF0000"/>
                </a:solidFill>
                <a:latin typeface="Arial"/>
                <a:ea typeface="Batang"/>
                <a:cs typeface="Times New Roman"/>
              </a:rPr>
              <a:t>enhanced integrated and seamless WMO Data-processing and Forecasting System</a:t>
            </a:r>
            <a:r>
              <a:rPr lang="en-CA" sz="2400" dirty="0">
                <a:solidFill>
                  <a:srgbClr val="00B050"/>
                </a:solidFill>
                <a:latin typeface="Arial"/>
                <a:ea typeface="Batang"/>
                <a:cs typeface="Times New Roman"/>
              </a:rPr>
              <a:t>, in the light of the conclusions of the first World Weather Open Science Conference held in Montreal, Canada in August 2014, in particular that a seamless system encompasses several dimensions including timescales, multiple weather related hazards and societal </a:t>
            </a:r>
            <a:r>
              <a:rPr lang="en-CA" sz="2400" dirty="0" smtClean="0">
                <a:solidFill>
                  <a:srgbClr val="00B050"/>
                </a:solidFill>
                <a:latin typeface="Arial"/>
                <a:ea typeface="Batang"/>
                <a:cs typeface="Times New Roman"/>
              </a:rPr>
              <a:t>impacts”</a:t>
            </a:r>
            <a:endParaRPr lang="en-US" sz="2400" dirty="0">
              <a:solidFill>
                <a:srgbClr val="00B050"/>
              </a:solidFill>
              <a:latin typeface="Times"/>
              <a:ea typeface="Batang"/>
              <a:cs typeface="Times New Roman"/>
            </a:endParaRPr>
          </a:p>
          <a:p>
            <a:endParaRPr lang="en-US" altLang="ja-JP" dirty="0" smtClean="0">
              <a:ea typeface="ＭＳ Ｐゴシック" pitchFamily="34" charset="-128"/>
            </a:endParaRPr>
          </a:p>
        </p:txBody>
      </p:sp>
      <p:sp>
        <p:nvSpPr>
          <p:cNvPr id="113669" name="Slide Number Placeholder 4"/>
          <p:cNvSpPr txBox="1">
            <a:spLocks noGrp="1"/>
          </p:cNvSpPr>
          <p:nvPr/>
        </p:nvSpPr>
        <p:spPr bwMode="auto">
          <a:xfrm>
            <a:off x="3551712" y="6322219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84DE51C-E90E-4249-8362-777E416BEE4C}" type="slidenum">
              <a:rPr lang="en-US" altLang="en-US" sz="1200"/>
              <a:pPr algn="r" eaLnBrk="0" hangingPunct="0"/>
              <a:t>14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530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13381"/>
            <a:ext cx="8229600" cy="967347"/>
          </a:xfrm>
        </p:spPr>
        <p:txBody>
          <a:bodyPr/>
          <a:lstStyle/>
          <a:p>
            <a:r>
              <a:rPr lang="en-US" altLang="ja-JP" sz="6000" b="1" dirty="0" smtClean="0">
                <a:solidFill>
                  <a:srgbClr val="0070C0"/>
                </a:solidFill>
                <a:ea typeface="ＭＳ Ｐゴシック" pitchFamily="34" charset="-128"/>
              </a:rPr>
              <a:t>In addition</a:t>
            </a:r>
            <a:r>
              <a:rPr lang="en-US" altLang="ja-JP" sz="3600" b="1" dirty="0" smtClean="0">
                <a:solidFill>
                  <a:srgbClr val="0070C0"/>
                </a:solidFill>
                <a:ea typeface="ＭＳ Ｐゴシック" pitchFamily="34" charset="-128"/>
              </a:rPr>
              <a:t>…  </a:t>
            </a:r>
            <a:endParaRPr kumimoji="1" lang="ja-JP" altLang="en-US" sz="3600" b="1" dirty="0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sp>
        <p:nvSpPr>
          <p:cNvPr id="113667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79512" y="980728"/>
            <a:ext cx="8713788" cy="489743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CH" b="1" dirty="0" smtClean="0">
                <a:latin typeface="Arial"/>
                <a:ea typeface="Cambria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ea typeface="Cambria"/>
                <a:cs typeface="Times New Roman"/>
              </a:rPr>
              <a:t>Cg-16 (2011) through, </a:t>
            </a:r>
            <a:r>
              <a:rPr lang="en-US" sz="2800" b="1" dirty="0">
                <a:solidFill>
                  <a:srgbClr val="FF0000"/>
                </a:solidFill>
                <a:latin typeface="Arial"/>
                <a:ea typeface="Cambria"/>
                <a:cs typeface="Times New Roman"/>
              </a:rPr>
              <a:t>Resolution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ea typeface="Cambria"/>
                <a:cs typeface="Times New Roman"/>
              </a:rPr>
              <a:t>6</a:t>
            </a:r>
            <a:r>
              <a:rPr lang="en-US" sz="2800" b="1" dirty="0" smtClean="0">
                <a:latin typeface="Arial"/>
                <a:ea typeface="Cambria"/>
                <a:cs typeface="Times New Roman"/>
              </a:rPr>
              <a:t>, </a:t>
            </a:r>
            <a:r>
              <a:rPr lang="en-US" sz="2800" dirty="0" smtClean="0">
                <a:latin typeface="Arial"/>
                <a:ea typeface="Cambria"/>
                <a:cs typeface="Times New Roman"/>
              </a:rPr>
              <a:t>recognized </a:t>
            </a:r>
            <a:r>
              <a:rPr lang="en-US" sz="2800" dirty="0">
                <a:latin typeface="Arial"/>
                <a:ea typeface="Cambria"/>
                <a:cs typeface="Times New Roman"/>
              </a:rPr>
              <a:t>the central role of the GDPFS by affirming that the Manual on the GDPFS (WMO-No 485) is the single source of technical regulations for all operational data-processing and forecasting systems operated by WMO Members.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latin typeface="Arial"/>
                <a:ea typeface="Cambria"/>
                <a:cs typeface="Times New Roman"/>
              </a:rPr>
              <a:t> </a:t>
            </a:r>
            <a:r>
              <a:rPr lang="en-US" sz="2800" dirty="0">
                <a:latin typeface="Arial"/>
                <a:ea typeface="Cambria"/>
                <a:cs typeface="Times New Roman"/>
              </a:rPr>
              <a:t>A new Manual is being developed and its adoption is planned for </a:t>
            </a:r>
            <a:r>
              <a:rPr lang="en-US" sz="2800" dirty="0" smtClean="0">
                <a:latin typeface="Arial"/>
                <a:ea typeface="Cambria"/>
                <a:cs typeface="Times New Roman"/>
              </a:rPr>
              <a:t>EC-69 (</a:t>
            </a:r>
            <a:r>
              <a:rPr lang="en-US" sz="2800" dirty="0">
                <a:latin typeface="Arial"/>
                <a:ea typeface="Cambria"/>
                <a:cs typeface="Times New Roman"/>
              </a:rPr>
              <a:t>J</a:t>
            </a:r>
            <a:r>
              <a:rPr lang="en-US" sz="2800" dirty="0" smtClean="0">
                <a:latin typeface="Arial"/>
                <a:ea typeface="Cambria"/>
                <a:cs typeface="Times New Roman"/>
              </a:rPr>
              <a:t>une 2017) </a:t>
            </a:r>
            <a:r>
              <a:rPr lang="en-US" sz="2800" dirty="0">
                <a:latin typeface="Arial"/>
                <a:ea typeface="Cambria"/>
                <a:cs typeface="Times New Roman"/>
              </a:rPr>
              <a:t>following Recommendation from the upcoming CBS-16 (Nov 2016)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B050"/>
              </a:solidFill>
              <a:latin typeface="Times"/>
              <a:ea typeface="Batang"/>
              <a:cs typeface="Times New Roman"/>
            </a:endParaRPr>
          </a:p>
          <a:p>
            <a:endParaRPr lang="en-US" altLang="ja-JP" dirty="0" smtClean="0">
              <a:ea typeface="ＭＳ Ｐゴシック" pitchFamily="34" charset="-128"/>
            </a:endParaRPr>
          </a:p>
        </p:txBody>
      </p:sp>
      <p:sp>
        <p:nvSpPr>
          <p:cNvPr id="113669" name="Slide Number Placeholder 4"/>
          <p:cNvSpPr txBox="1">
            <a:spLocks noGrp="1"/>
          </p:cNvSpPr>
          <p:nvPr/>
        </p:nvSpPr>
        <p:spPr bwMode="auto">
          <a:xfrm>
            <a:off x="3551712" y="6322219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84DE51C-E90E-4249-8362-777E416BEE4C}" type="slidenum">
              <a:rPr lang="en-US" altLang="en-US" sz="1200"/>
              <a:pPr algn="r" eaLnBrk="0" hangingPunct="0"/>
              <a:t>15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926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 idx="4294967295"/>
          </p:nvPr>
        </p:nvSpPr>
        <p:spPr>
          <a:xfrm>
            <a:off x="250825" y="292100"/>
            <a:ext cx="8713788" cy="792163"/>
          </a:xfrm>
        </p:spPr>
        <p:txBody>
          <a:bodyPr/>
          <a:lstStyle/>
          <a:p>
            <a:r>
              <a:rPr lang="fr-CH" altLang="en-US" sz="3600" b="1" dirty="0" smtClean="0">
                <a:solidFill>
                  <a:schemeClr val="accent2"/>
                </a:solidFill>
              </a:rPr>
              <a:t>The </a:t>
            </a:r>
            <a:r>
              <a:rPr lang="fr-CH" altLang="en-US" sz="3600" b="1" dirty="0" err="1" smtClean="0">
                <a:solidFill>
                  <a:schemeClr val="accent2"/>
                </a:solidFill>
              </a:rPr>
              <a:t>Manual</a:t>
            </a:r>
            <a:r>
              <a:rPr lang="fr-CH" altLang="en-US" sz="3600" b="1" dirty="0" smtClean="0">
                <a:solidFill>
                  <a:schemeClr val="accent2"/>
                </a:solidFill>
              </a:rPr>
              <a:t> on the GDPFS </a:t>
            </a:r>
            <a:br>
              <a:rPr lang="fr-CH" altLang="en-US" sz="3600" b="1" dirty="0" smtClean="0">
                <a:solidFill>
                  <a:schemeClr val="accent2"/>
                </a:solidFill>
              </a:rPr>
            </a:br>
            <a:r>
              <a:rPr lang="fr-CH" altLang="en-US" sz="3600" b="1" dirty="0" smtClean="0">
                <a:solidFill>
                  <a:schemeClr val="accent2"/>
                </a:solidFill>
              </a:rPr>
              <a:t>(WMO-No. 485) </a:t>
            </a:r>
            <a:endParaRPr lang="en-US" altLang="en-US" sz="3600" b="1" dirty="0" smtClean="0">
              <a:solidFill>
                <a:schemeClr val="accent2"/>
              </a:solidFill>
            </a:endParaRPr>
          </a:p>
        </p:txBody>
      </p:sp>
      <p:sp>
        <p:nvSpPr>
          <p:cNvPr id="92163" name="Content Placeholder 2"/>
          <p:cNvSpPr>
            <a:spLocks noGrp="1"/>
          </p:cNvSpPr>
          <p:nvPr>
            <p:ph idx="4294967295"/>
          </p:nvPr>
        </p:nvSpPr>
        <p:spPr>
          <a:xfrm>
            <a:off x="250825" y="1382713"/>
            <a:ext cx="5113338" cy="4897437"/>
          </a:xfrm>
        </p:spPr>
        <p:txBody>
          <a:bodyPr/>
          <a:lstStyle/>
          <a:p>
            <a:pPr>
              <a:spcBef>
                <a:spcPct val="30000"/>
              </a:spcBef>
              <a:buClrTx/>
            </a:pPr>
            <a:r>
              <a:rPr lang="en-US" altLang="ja-JP" sz="2400" dirty="0" smtClean="0">
                <a:solidFill>
                  <a:srgbClr val="FF0000"/>
                </a:solidFill>
                <a:ea typeface="ＭＳ Ｐゴシック" pitchFamily="34" charset="-128"/>
                <a:cs typeface="Arial" charset="0"/>
              </a:rPr>
              <a:t>A single source of technical regulations for all operational data-processing and forecasting systems operated by WMO Members (Cg-16)</a:t>
            </a:r>
          </a:p>
          <a:p>
            <a:pPr>
              <a:spcBef>
                <a:spcPct val="30000"/>
              </a:spcBef>
              <a:buClrTx/>
            </a:pPr>
            <a:endParaRPr lang="en-US" altLang="ja-JP" sz="1200" dirty="0" smtClean="0">
              <a:ea typeface="ＭＳ Ｐゴシック" pitchFamily="34" charset="-128"/>
              <a:cs typeface="Arial" charset="0"/>
            </a:endParaRPr>
          </a:p>
          <a:p>
            <a:r>
              <a:rPr lang="en-US" altLang="ja-JP" sz="2400" dirty="0" smtClean="0">
                <a:ea typeface="ＭＳ Ｐゴシック" pitchFamily="34" charset="-128"/>
                <a:cs typeface="Arial" charset="0"/>
              </a:rPr>
              <a:t>It includes the designation of meteorological </a:t>
            </a:r>
            <a:r>
              <a:rPr lang="en-US" altLang="ja-JP" sz="2400" dirty="0" err="1" smtClean="0">
                <a:ea typeface="ＭＳ Ｐゴシック" pitchFamily="34" charset="-128"/>
                <a:cs typeface="Arial" charset="0"/>
              </a:rPr>
              <a:t>centres</a:t>
            </a:r>
            <a:r>
              <a:rPr lang="en-US" altLang="ja-JP" sz="2400" dirty="0" smtClean="0">
                <a:ea typeface="ＭＳ Ｐゴシック" pitchFamily="34" charset="-128"/>
                <a:cs typeface="Arial" charset="0"/>
              </a:rPr>
              <a:t>,</a:t>
            </a:r>
            <a:r>
              <a:rPr lang="en-US" altLang="en-US" sz="2400" dirty="0" smtClean="0">
                <a:ea typeface="ＭＳ Ｐゴシック" pitchFamily="34" charset="-128"/>
                <a:cs typeface="Arial" charset="0"/>
              </a:rPr>
              <a:t> including those coordinated by CBS, jointly with other technical commission(s) and/or WMO </a:t>
            </a:r>
            <a:r>
              <a:rPr lang="en-US" altLang="en-US" sz="2400" dirty="0" err="1" smtClean="0">
                <a:ea typeface="ＭＳ Ｐゴシック" pitchFamily="34" charset="-128"/>
                <a:cs typeface="Arial" charset="0"/>
              </a:rPr>
              <a:t>Programme</a:t>
            </a:r>
            <a:r>
              <a:rPr lang="en-US" altLang="en-US" sz="2400" dirty="0" smtClean="0">
                <a:ea typeface="ＭＳ Ｐゴシック" pitchFamily="34" charset="-128"/>
                <a:cs typeface="Arial" charset="0"/>
              </a:rPr>
              <a:t>(s), as well as with other international organizations</a:t>
            </a:r>
          </a:p>
          <a:p>
            <a:pPr>
              <a:buFont typeface="Wingdings" pitchFamily="2" charset="2"/>
              <a:buNone/>
            </a:pPr>
            <a:endParaRPr lang="fr-CH" altLang="ja-JP" sz="2400" dirty="0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92164" name="Slide Number Placeholder 4"/>
          <p:cNvSpPr txBox="1">
            <a:spLocks noGrp="1"/>
          </p:cNvSpPr>
          <p:nvPr/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92F0361-92B6-4E45-B2ED-F162246117F1}" type="slidenum">
              <a:rPr lang="en-US" altLang="en-US" sz="1200"/>
              <a:pPr algn="r" eaLnBrk="0" hangingPunct="0"/>
              <a:t>16</a:t>
            </a:fld>
            <a:endParaRPr lang="en-US" altLang="en-US" sz="1200"/>
          </a:p>
        </p:txBody>
      </p:sp>
      <p:pic>
        <p:nvPicPr>
          <p:cNvPr id="92165" name="コンテンツ プレースホルダー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389251"/>
            <a:ext cx="3330575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0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713788" cy="792163"/>
          </a:xfrm>
        </p:spPr>
        <p:txBody>
          <a:bodyPr/>
          <a:lstStyle/>
          <a:p>
            <a:r>
              <a:rPr lang="fr-CH" altLang="en-US" sz="3200" b="1" i="1" smtClean="0">
                <a:solidFill>
                  <a:schemeClr val="accent2"/>
                </a:solidFill>
              </a:rPr>
              <a:t>Manual on the GDPFS</a:t>
            </a:r>
            <a:r>
              <a:rPr lang="fr-CH" altLang="en-US" sz="3200" b="1" smtClean="0">
                <a:solidFill>
                  <a:schemeClr val="accent2"/>
                </a:solidFill>
              </a:rPr>
              <a:t> (WMO-No. 485)</a:t>
            </a:r>
            <a:endParaRPr lang="en-US" altLang="en-US" sz="3200" b="1" smtClean="0">
              <a:solidFill>
                <a:schemeClr val="accent2"/>
              </a:solidFill>
            </a:endParaRPr>
          </a:p>
        </p:txBody>
      </p:sp>
      <p:sp>
        <p:nvSpPr>
          <p:cNvPr id="94211" name="Content Placeholder 2"/>
          <p:cNvSpPr>
            <a:spLocks noGrp="1"/>
          </p:cNvSpPr>
          <p:nvPr>
            <p:ph idx="4294967295"/>
          </p:nvPr>
        </p:nvSpPr>
        <p:spPr>
          <a:xfrm>
            <a:off x="250825" y="1484313"/>
            <a:ext cx="8713788" cy="4897437"/>
          </a:xfrm>
        </p:spPr>
        <p:txBody>
          <a:bodyPr/>
          <a:lstStyle/>
          <a:p>
            <a:r>
              <a:rPr lang="fr-CH" altLang="ja-JP" dirty="0" err="1" smtClean="0">
                <a:ea typeface="ＭＳ Ｐゴシック" pitchFamily="34" charset="-128"/>
              </a:rPr>
              <a:t>Current</a:t>
            </a:r>
            <a:r>
              <a:rPr lang="fr-CH" altLang="ja-JP" dirty="0" smtClean="0">
                <a:ea typeface="ＭＳ Ｐゴシック" pitchFamily="34" charset="-128"/>
              </a:rPr>
              <a:t> version: </a:t>
            </a:r>
            <a:r>
              <a:rPr lang="fr-CH" altLang="ja-JP" dirty="0" smtClean="0">
                <a:ea typeface="ＭＳ Ｐゴシック" pitchFamily="34" charset="-128"/>
                <a:hlinkClick r:id="rId3"/>
              </a:rPr>
              <a:t>https://www.wmo.int/pages/prog/www/DPFS/Manual/GDPFS-Manual.html</a:t>
            </a:r>
            <a:endParaRPr lang="fr-CH" altLang="ja-JP" dirty="0" smtClean="0">
              <a:ea typeface="ＭＳ Ｐゴシック" pitchFamily="34" charset="-128"/>
            </a:endParaRPr>
          </a:p>
          <a:p>
            <a:endParaRPr lang="fr-CH" altLang="ja-JP" dirty="0" smtClean="0">
              <a:ea typeface="ＭＳ Ｐゴシック" pitchFamily="34" charset="-128"/>
            </a:endParaRPr>
          </a:p>
          <a:p>
            <a:r>
              <a:rPr lang="fr-CH" altLang="ja-JP" dirty="0" smtClean="0">
                <a:ea typeface="ＭＳ Ｐゴシック" pitchFamily="34" charset="-128"/>
              </a:rPr>
              <a:t>New Edition (by 2017): </a:t>
            </a:r>
            <a:r>
              <a:rPr lang="fr-CH" altLang="ja-JP" dirty="0" err="1" smtClean="0">
                <a:ea typeface="ＭＳ Ｐゴシック" pitchFamily="34" charset="-128"/>
              </a:rPr>
              <a:t>should</a:t>
            </a:r>
            <a:r>
              <a:rPr lang="fr-CH" altLang="ja-JP" dirty="0" smtClean="0">
                <a:ea typeface="ＭＳ Ｐゴシック" pitchFamily="34" charset="-128"/>
              </a:rPr>
              <a:t> </a:t>
            </a:r>
            <a:r>
              <a:rPr lang="fr-CH" altLang="ja-JP" dirty="0" err="1" smtClean="0">
                <a:ea typeface="ＭＳ Ｐゴシック" pitchFamily="34" charset="-128"/>
              </a:rPr>
              <a:t>be</a:t>
            </a:r>
            <a:r>
              <a:rPr lang="fr-CH" altLang="ja-JP" dirty="0" smtClean="0">
                <a:ea typeface="ＭＳ Ｐゴシック" pitchFamily="34" charset="-128"/>
              </a:rPr>
              <a:t> </a:t>
            </a:r>
            <a:r>
              <a:rPr lang="fr-CH" altLang="ja-JP" dirty="0" err="1" smtClean="0">
                <a:ea typeface="ＭＳ Ｐゴシック" pitchFamily="34" charset="-128"/>
              </a:rPr>
              <a:t>approved</a:t>
            </a:r>
            <a:r>
              <a:rPr lang="fr-CH" altLang="ja-JP" dirty="0" smtClean="0">
                <a:ea typeface="ＭＳ Ｐゴシック" pitchFamily="34" charset="-128"/>
              </a:rPr>
              <a:t> by EC- 69 </a:t>
            </a:r>
            <a:r>
              <a:rPr lang="fr-CH" altLang="ja-JP" dirty="0" smtClean="0">
                <a:ea typeface="ＭＳ Ｐゴシック" pitchFamily="34" charset="-128"/>
                <a:hlinkClick r:id="rId4"/>
              </a:rPr>
              <a:t>https://www.wmo.int/pages/prog/www/DPS/Manual/Table-of-content_Manual-gdpfs.html</a:t>
            </a:r>
            <a:r>
              <a:rPr lang="fr-CH" altLang="ja-JP" dirty="0" smtClean="0">
                <a:ea typeface="ＭＳ Ｐゴシック" pitchFamily="34" charset="-128"/>
              </a:rPr>
              <a:t> </a:t>
            </a:r>
            <a:endParaRPr lang="en-US" altLang="ja-JP" dirty="0" smtClean="0">
              <a:ea typeface="ＭＳ Ｐゴシック" pitchFamily="34" charset="-128"/>
            </a:endParaRPr>
          </a:p>
          <a:p>
            <a:pPr>
              <a:spcBef>
                <a:spcPct val="30000"/>
              </a:spcBef>
              <a:buClrTx/>
            </a:pPr>
            <a:endParaRPr lang="fr-CH" altLang="ja-JP" dirty="0" smtClean="0">
              <a:ea typeface="ＭＳ Ｐゴシック" pitchFamily="34" charset="-128"/>
            </a:endParaRPr>
          </a:p>
        </p:txBody>
      </p:sp>
      <p:sp>
        <p:nvSpPr>
          <p:cNvPr id="94212" name="Slide Number Placeholder 4"/>
          <p:cNvSpPr txBox="1">
            <a:spLocks noGrp="1"/>
          </p:cNvSpPr>
          <p:nvPr/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97805A7-8A75-42B7-A6A0-661E129E45A6}" type="slidenum">
              <a:rPr lang="en-US" altLang="en-US" sz="1200"/>
              <a:pPr algn="r" eaLnBrk="0" hangingPunct="0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06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99139"/>
          </a:xfrm>
        </p:spPr>
        <p:txBody>
          <a:bodyPr/>
          <a:lstStyle/>
          <a:p>
            <a:r>
              <a:rPr lang="en-US" altLang="ja-JP" sz="3600" b="1" dirty="0" smtClean="0">
                <a:solidFill>
                  <a:srgbClr val="0000FF"/>
                </a:solidFill>
                <a:ea typeface="ＭＳ Ｐゴシック" pitchFamily="34" charset="-128"/>
              </a:rPr>
              <a:t>What is new in the New GDPFS Manual?  </a:t>
            </a:r>
            <a:endParaRPr kumimoji="1" lang="ja-JP" altLang="en-US" sz="36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113667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50825" y="973777"/>
            <a:ext cx="8713788" cy="5661179"/>
          </a:xfrm>
        </p:spPr>
        <p:txBody>
          <a:bodyPr/>
          <a:lstStyle/>
          <a:p>
            <a:r>
              <a:rPr kumimoji="1" lang="en-US" altLang="ja-JP" sz="2400" dirty="0" smtClean="0">
                <a:ea typeface="ＭＳ Ｐゴシック" pitchFamily="34" charset="-128"/>
              </a:rPr>
              <a:t>Clear Definition of Designation Criteria for </a:t>
            </a:r>
            <a:r>
              <a:rPr kumimoji="1" lang="en-US" altLang="ja-JP" sz="2400" dirty="0" err="1" smtClean="0">
                <a:ea typeface="ＭＳ Ｐゴシック" pitchFamily="34" charset="-128"/>
              </a:rPr>
              <a:t>Centres</a:t>
            </a:r>
            <a:r>
              <a:rPr kumimoji="1" lang="en-US" altLang="ja-JP" sz="2400" dirty="0" smtClean="0">
                <a:ea typeface="ＭＳ Ｐゴシック" pitchFamily="34" charset="-128"/>
              </a:rPr>
              <a:t> (WMC, RSMCs, GPCs) – Contribution  of TCs (</a:t>
            </a:r>
            <a:r>
              <a:rPr kumimoji="1" lang="en-US" altLang="ja-JP" sz="2400" dirty="0" err="1" smtClean="0">
                <a:ea typeface="ＭＳ Ｐゴシック" pitchFamily="34" charset="-128"/>
              </a:rPr>
              <a:t>ie</a:t>
            </a:r>
            <a:r>
              <a:rPr kumimoji="1" lang="en-US" altLang="ja-JP" sz="2400" dirty="0" smtClean="0">
                <a:ea typeface="ＭＳ Ｐゴシック" pitchFamily="34" charset="-128"/>
              </a:rPr>
              <a:t> RSMC for Marine is required)</a:t>
            </a:r>
          </a:p>
          <a:p>
            <a:r>
              <a:rPr lang="en-US" altLang="ja-JP" sz="2400" dirty="0" smtClean="0">
                <a:ea typeface="ＭＳ Ｐゴシック" pitchFamily="34" charset="-128"/>
              </a:rPr>
              <a:t>Provision of detailed information regarding Center’s implementation</a:t>
            </a:r>
          </a:p>
          <a:p>
            <a:pPr lvl="1"/>
            <a:r>
              <a:rPr lang="en-US" altLang="ja-JP" sz="2400" dirty="0" smtClean="0">
                <a:ea typeface="ＭＳ Ｐゴシック" pitchFamily="34" charset="-128"/>
              </a:rPr>
              <a:t>Systems description and characteristics</a:t>
            </a:r>
            <a:endParaRPr lang="ja-JP" altLang="ja-JP" sz="2400" dirty="0" smtClean="0">
              <a:ea typeface="ＭＳ Ｐゴシック" pitchFamily="34" charset="-128"/>
            </a:endParaRPr>
          </a:p>
          <a:p>
            <a:pPr lvl="1"/>
            <a:r>
              <a:rPr lang="en-US" altLang="ja-JP" sz="2400" dirty="0" smtClean="0">
                <a:ea typeface="ＭＳ Ｐゴシック" pitchFamily="34" charset="-128"/>
              </a:rPr>
              <a:t>Product metadata</a:t>
            </a:r>
            <a:endParaRPr kumimoji="1" lang="en-US" altLang="ja-JP" sz="2400" dirty="0" smtClean="0">
              <a:ea typeface="ＭＳ Ｐゴシック" pitchFamily="34" charset="-128"/>
            </a:endParaRPr>
          </a:p>
          <a:p>
            <a:r>
              <a:rPr kumimoji="1" lang="en-US" altLang="ja-JP" sz="2400" dirty="0" smtClean="0">
                <a:ea typeface="ＭＳ Ｐゴシック" pitchFamily="34" charset="-128"/>
              </a:rPr>
              <a:t>Verification of products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  <a:ea typeface="ＭＳ Ｐゴシック" pitchFamily="34" charset="-128"/>
              </a:rPr>
              <a:t>Rolling Review of Centre Compliance (Regular Audit)</a:t>
            </a:r>
          </a:p>
          <a:p>
            <a:r>
              <a:rPr kumimoji="1" lang="en-US" altLang="ja-JP" sz="2400" dirty="0" smtClean="0">
                <a:ea typeface="ＭＳ Ｐゴシック" pitchFamily="34" charset="-128"/>
              </a:rPr>
              <a:t>Clear Establishment of Procedures for designation </a:t>
            </a:r>
          </a:p>
          <a:p>
            <a:r>
              <a:rPr kumimoji="1" lang="en-US" altLang="ja-JP" sz="2400" dirty="0" smtClean="0">
                <a:ea typeface="ＭＳ Ｐゴシック" pitchFamily="34" charset="-128"/>
              </a:rPr>
              <a:t>Additional WMCs </a:t>
            </a:r>
            <a:r>
              <a:rPr kumimoji="1" lang="en-US" altLang="ja-JP" sz="2400" dirty="0" smtClean="0">
                <a:ea typeface="ＭＳ Ｐゴシック" pitchFamily="34" charset="-128"/>
              </a:rPr>
              <a:t>possible when following criteria are met:</a:t>
            </a:r>
          </a:p>
          <a:p>
            <a:pPr lvl="1"/>
            <a:r>
              <a:rPr lang="en-US" sz="2000" dirty="0"/>
              <a:t>Global deterministic numerical weather prediction, and</a:t>
            </a:r>
          </a:p>
          <a:p>
            <a:pPr lvl="1"/>
            <a:r>
              <a:rPr lang="en-US" sz="2000" dirty="0"/>
              <a:t>Global ensemble numerical weather prediction, and </a:t>
            </a:r>
          </a:p>
          <a:p>
            <a:pPr lvl="1"/>
            <a:r>
              <a:rPr lang="en-US" sz="2000" dirty="0"/>
              <a:t>Seasonal and climate numerical prediction</a:t>
            </a:r>
            <a:endParaRPr kumimoji="1" lang="en-US" altLang="ja-JP" sz="2000" dirty="0" smtClean="0">
              <a:ea typeface="ＭＳ Ｐゴシック" pitchFamily="34" charset="-128"/>
            </a:endParaRPr>
          </a:p>
        </p:txBody>
      </p:sp>
      <p:sp>
        <p:nvSpPr>
          <p:cNvPr id="113669" name="Slide Number Placeholder 4"/>
          <p:cNvSpPr txBox="1">
            <a:spLocks noGrp="1"/>
          </p:cNvSpPr>
          <p:nvPr/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84DE51C-E90E-4249-8362-777E416BEE4C}" type="slidenum">
              <a:rPr lang="en-US" altLang="en-US" sz="1200"/>
              <a:pPr algn="r" eaLnBrk="0" hangingPunct="0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452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 </a:t>
            </a:r>
            <a:r>
              <a:rPr lang="fr-CH" sz="3200" b="1" dirty="0" err="1" smtClean="0">
                <a:solidFill>
                  <a:srgbClr val="0070C0"/>
                </a:solidFill>
              </a:rPr>
              <a:t>Planned</a:t>
            </a:r>
            <a:r>
              <a:rPr lang="fr-CH" sz="3200" b="1" dirty="0" smtClean="0">
                <a:solidFill>
                  <a:srgbClr val="0070C0"/>
                </a:solidFill>
              </a:rPr>
              <a:t> short-</a:t>
            </a:r>
            <a:r>
              <a:rPr lang="fr-CH" sz="3200" b="1" dirty="0" err="1" smtClean="0">
                <a:solidFill>
                  <a:srgbClr val="0070C0"/>
                </a:solidFill>
              </a:rPr>
              <a:t>term</a:t>
            </a:r>
            <a:r>
              <a:rPr lang="fr-CH" sz="3200" b="1" dirty="0" smtClean="0">
                <a:solidFill>
                  <a:srgbClr val="0070C0"/>
                </a:solidFill>
              </a:rPr>
              <a:t> action for </a:t>
            </a:r>
            <a:r>
              <a:rPr lang="fr-CH" sz="3200" b="1" dirty="0" err="1" smtClean="0">
                <a:solidFill>
                  <a:srgbClr val="0070C0"/>
                </a:solidFill>
              </a:rPr>
              <a:t>addressing</a:t>
            </a:r>
            <a:r>
              <a:rPr lang="fr-CH" sz="3200" b="1" dirty="0" smtClean="0">
                <a:solidFill>
                  <a:srgbClr val="0070C0"/>
                </a:solidFill>
              </a:rPr>
              <a:t>  </a:t>
            </a:r>
            <a:r>
              <a:rPr lang="fr-CH" sz="3200" b="1" dirty="0" err="1" smtClean="0">
                <a:solidFill>
                  <a:srgbClr val="0070C0"/>
                </a:solidFill>
              </a:rPr>
              <a:t>Resolution</a:t>
            </a:r>
            <a:r>
              <a:rPr lang="fr-CH" sz="3200" b="1" dirty="0" smtClean="0">
                <a:solidFill>
                  <a:srgbClr val="0070C0"/>
                </a:solidFill>
              </a:rPr>
              <a:t> 11 (Cg-17)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Setting up a team of Experts to </a:t>
            </a:r>
            <a:r>
              <a:rPr lang="fr-CH" dirty="0" err="1" smtClean="0"/>
              <a:t>discuss</a:t>
            </a:r>
            <a:r>
              <a:rPr lang="fr-CH" dirty="0" smtClean="0"/>
              <a:t> how to go about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task</a:t>
            </a:r>
            <a:r>
              <a:rPr lang="fr-CH" dirty="0" smtClean="0"/>
              <a:t> - </a:t>
            </a:r>
            <a:r>
              <a:rPr lang="fr-CH" dirty="0" err="1" smtClean="0"/>
              <a:t>Done</a:t>
            </a:r>
            <a:endParaRPr lang="fr-CH" dirty="0" smtClean="0"/>
          </a:p>
          <a:p>
            <a:r>
              <a:rPr lang="fr-CH" dirty="0" smtClean="0"/>
              <a:t>1st meeting of the team in  </a:t>
            </a:r>
            <a:r>
              <a:rPr lang="en-GB" dirty="0" smtClean="0"/>
              <a:t>Geneva, </a:t>
            </a:r>
            <a:r>
              <a:rPr lang="en-GB" dirty="0"/>
              <a:t>10-12 Feb </a:t>
            </a:r>
            <a:r>
              <a:rPr lang="en-GB" dirty="0" smtClean="0"/>
              <a:t>2016 (underway),</a:t>
            </a:r>
            <a:r>
              <a:rPr lang="fr-CH" dirty="0" smtClean="0"/>
              <a:t> to propose a</a:t>
            </a:r>
            <a:r>
              <a:rPr lang="en-US" dirty="0" smtClean="0"/>
              <a:t>:</a:t>
            </a:r>
          </a:p>
          <a:p>
            <a:pPr lvl="1"/>
            <a:r>
              <a:rPr lang="fr-CH" sz="3200" dirty="0" err="1" smtClean="0"/>
              <a:t>Roadmap</a:t>
            </a:r>
            <a:endParaRPr lang="fr-CH" sz="3200" dirty="0" smtClean="0"/>
          </a:p>
          <a:p>
            <a:pPr lvl="1"/>
            <a:r>
              <a:rPr lang="fr-CH" sz="3200" dirty="0" smtClean="0"/>
              <a:t>White </a:t>
            </a:r>
            <a:r>
              <a:rPr lang="fr-CH" sz="3200" dirty="0" err="1" smtClean="0"/>
              <a:t>paper</a:t>
            </a:r>
            <a:r>
              <a:rPr lang="fr-CH" sz="3200" dirty="0" smtClean="0"/>
              <a:t> on the </a:t>
            </a:r>
            <a:r>
              <a:rPr lang="fr-CH" sz="3200" dirty="0" err="1" smtClean="0"/>
              <a:t>subject</a:t>
            </a:r>
            <a:endParaRPr lang="fr-CH" sz="3200" dirty="0" smtClean="0"/>
          </a:p>
          <a:p>
            <a:r>
              <a:rPr lang="fr-CH" dirty="0" smtClean="0"/>
              <a:t>Output </a:t>
            </a:r>
            <a:r>
              <a:rPr lang="fr-CH" dirty="0" err="1" smtClean="0"/>
              <a:t>from</a:t>
            </a:r>
            <a:r>
              <a:rPr lang="fr-CH" dirty="0" smtClean="0"/>
              <a:t> the meeting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submitted</a:t>
            </a:r>
            <a:r>
              <a:rPr lang="fr-CH" dirty="0" smtClean="0"/>
              <a:t> to EC-68 for </a:t>
            </a:r>
            <a:r>
              <a:rPr lang="fr-CH" dirty="0" err="1" smtClean="0"/>
              <a:t>its</a:t>
            </a:r>
            <a:r>
              <a:rPr lang="fr-CH" dirty="0" smtClean="0"/>
              <a:t> guidance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BA2C4B-F0B9-4C85-B675-DB8E6038D71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4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z="3600" b="1" dirty="0" err="1" smtClean="0">
                <a:latin typeface="Arial" pitchFamily="34" charset="0"/>
              </a:rPr>
              <a:t>Origin</a:t>
            </a:r>
            <a:r>
              <a:rPr lang="fr-CH" altLang="en-US" sz="3600" b="1" dirty="0" smtClean="0">
                <a:latin typeface="Arial" pitchFamily="34" charset="0"/>
              </a:rPr>
              <a:t> of the GDPFS</a:t>
            </a:r>
            <a:endParaRPr lang="en-US" altLang="en-US" sz="3600" b="1" dirty="0" smtClean="0">
              <a:latin typeface="Arial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altLang="en-US" sz="2400" dirty="0" smtClean="0">
                <a:latin typeface="Arial" pitchFamily="34" charset="0"/>
              </a:rPr>
              <a:t>UN </a:t>
            </a:r>
            <a:r>
              <a:rPr lang="fr-CH" altLang="en-US" sz="2400" dirty="0" err="1" smtClean="0">
                <a:latin typeface="Arial" pitchFamily="34" charset="0"/>
              </a:rPr>
              <a:t>Gen</a:t>
            </a:r>
            <a:r>
              <a:rPr lang="fr-CH" altLang="en-US" sz="2400" dirty="0" smtClean="0">
                <a:latin typeface="Arial" pitchFamily="34" charset="0"/>
              </a:rPr>
              <a:t> </a:t>
            </a:r>
            <a:r>
              <a:rPr lang="fr-CH" altLang="en-US" sz="2400" dirty="0" err="1" smtClean="0">
                <a:latin typeface="Arial" pitchFamily="34" charset="0"/>
              </a:rPr>
              <a:t>Assembly</a:t>
            </a:r>
            <a:r>
              <a:rPr lang="fr-CH" altLang="en-US" sz="2400" dirty="0" smtClean="0">
                <a:latin typeface="Arial" pitchFamily="34" charset="0"/>
              </a:rPr>
              <a:t> XVI (</a:t>
            </a:r>
            <a:r>
              <a:rPr lang="fr-CH" altLang="en-US" sz="2400" dirty="0" err="1" smtClean="0">
                <a:latin typeface="Arial" pitchFamily="34" charset="0"/>
              </a:rPr>
              <a:t>Dec</a:t>
            </a:r>
            <a:r>
              <a:rPr lang="fr-CH" altLang="en-US" sz="2400" dirty="0" smtClean="0">
                <a:latin typeface="Arial" pitchFamily="34" charset="0"/>
              </a:rPr>
              <a:t> 1961) </a:t>
            </a:r>
            <a:r>
              <a:rPr lang="fr-CH" altLang="en-US" sz="2400" dirty="0" err="1" smtClean="0">
                <a:latin typeface="Arial" pitchFamily="34" charset="0"/>
              </a:rPr>
              <a:t>adopted</a:t>
            </a:r>
            <a:r>
              <a:rPr lang="fr-CH" altLang="en-US" sz="2400" dirty="0" smtClean="0">
                <a:latin typeface="Arial" pitchFamily="34" charset="0"/>
              </a:rPr>
              <a:t> </a:t>
            </a:r>
            <a:r>
              <a:rPr lang="fr-CH" altLang="en-US" sz="2400" dirty="0" err="1" smtClean="0">
                <a:latin typeface="Arial" pitchFamily="34" charset="0"/>
              </a:rPr>
              <a:t>Resolution</a:t>
            </a:r>
            <a:r>
              <a:rPr lang="fr-CH" altLang="en-US" sz="2400" dirty="0" smtClean="0">
                <a:latin typeface="Arial" pitchFamily="34" charset="0"/>
              </a:rPr>
              <a:t> 1721</a:t>
            </a:r>
            <a:r>
              <a:rPr lang="en-US" altLang="en-US" sz="2400" dirty="0" smtClean="0">
                <a:latin typeface="Arial" pitchFamily="34" charset="0"/>
              </a:rPr>
              <a:t> “International Cooperation in the Peaceful Uses of Outer Space”.</a:t>
            </a:r>
          </a:p>
          <a:p>
            <a:r>
              <a:rPr lang="en-US" altLang="en-US" sz="2400" dirty="0" smtClean="0">
                <a:latin typeface="Arial" pitchFamily="34" charset="0"/>
              </a:rPr>
              <a:t>WMO was requested to study measures to advance the state of atmospheric science and technology and to develop weather forecasting capabilities</a:t>
            </a:r>
          </a:p>
          <a:p>
            <a:r>
              <a:rPr lang="fr-CH" altLang="en-US" sz="2400" dirty="0" smtClean="0">
                <a:solidFill>
                  <a:srgbClr val="FF0000"/>
                </a:solidFill>
                <a:latin typeface="Arial" pitchFamily="34" charset="0"/>
              </a:rPr>
              <a:t>WMO Cg 4 (1963) </a:t>
            </a:r>
            <a:r>
              <a:rPr lang="fr-CH" altLang="en-US" sz="2400" dirty="0" err="1" smtClean="0">
                <a:solidFill>
                  <a:srgbClr val="FF0000"/>
                </a:solidFill>
                <a:latin typeface="Arial" pitchFamily="34" charset="0"/>
              </a:rPr>
              <a:t>created</a:t>
            </a:r>
            <a:r>
              <a:rPr lang="fr-CH" altLang="en-US" sz="2400" dirty="0" smtClean="0">
                <a:solidFill>
                  <a:srgbClr val="FF0000"/>
                </a:solidFill>
                <a:latin typeface="Arial" pitchFamily="34" charset="0"/>
              </a:rPr>
              <a:t> WWW  </a:t>
            </a:r>
            <a:r>
              <a:rPr lang="fr-CH" altLang="en-US" sz="2400" dirty="0" err="1" smtClean="0">
                <a:solidFill>
                  <a:srgbClr val="FF0000"/>
                </a:solidFill>
                <a:latin typeface="Arial" pitchFamily="34" charset="0"/>
              </a:rPr>
              <a:t>composed</a:t>
            </a:r>
            <a:r>
              <a:rPr lang="fr-CH" altLang="en-US" sz="2400" dirty="0" smtClean="0">
                <a:solidFill>
                  <a:srgbClr val="FF0000"/>
                </a:solidFill>
                <a:latin typeface="Arial" pitchFamily="34" charset="0"/>
              </a:rPr>
              <a:t> of </a:t>
            </a:r>
            <a:r>
              <a:rPr lang="fr-CH" altLang="en-US" sz="2400" b="1" dirty="0" smtClean="0">
                <a:solidFill>
                  <a:srgbClr val="FF0000"/>
                </a:solidFill>
                <a:latin typeface="Arial" pitchFamily="34" charset="0"/>
              </a:rPr>
              <a:t>GDPS</a:t>
            </a:r>
            <a:r>
              <a:rPr lang="fr-CH" altLang="en-US" sz="2400" dirty="0" smtClean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fr-CH" altLang="en-US" sz="2400" dirty="0" smtClean="0">
                <a:latin typeface="Arial" pitchFamily="34" charset="0"/>
              </a:rPr>
              <a:t>GOS -&gt; WIGOS and GTS -&gt; WIS </a:t>
            </a:r>
            <a:r>
              <a:rPr lang="en-US" altLang="en-US" sz="2400" dirty="0" smtClean="0">
                <a:latin typeface="Arial" pitchFamily="34" charset="0"/>
              </a:rPr>
              <a:t>operated by WMO Members  for the collection, analysis and dissemination of meteorological data and processed products</a:t>
            </a:r>
          </a:p>
          <a:p>
            <a:r>
              <a:rPr lang="fr-CH" altLang="en-US" sz="2400" b="1" dirty="0" smtClean="0">
                <a:solidFill>
                  <a:srgbClr val="00B050"/>
                </a:solidFill>
                <a:latin typeface="Arial" pitchFamily="34" charset="0"/>
              </a:rPr>
              <a:t>On </a:t>
            </a:r>
            <a:r>
              <a:rPr lang="fr-CH" altLang="en-US" sz="2400" b="1" dirty="0" err="1" smtClean="0">
                <a:solidFill>
                  <a:srgbClr val="00B050"/>
                </a:solidFill>
                <a:latin typeface="Arial" pitchFamily="34" charset="0"/>
              </a:rPr>
              <a:t>Recommendation</a:t>
            </a:r>
            <a:r>
              <a:rPr lang="fr-CH" altLang="en-US" sz="2400" b="1" dirty="0" smtClean="0">
                <a:solidFill>
                  <a:srgbClr val="00B050"/>
                </a:solidFill>
                <a:latin typeface="Arial" pitchFamily="34" charset="0"/>
              </a:rPr>
              <a:t> of CBS-Ext(02), Cg 14 (2003) </a:t>
            </a:r>
            <a:r>
              <a:rPr lang="fr-CH" altLang="en-US" sz="2400" b="1" dirty="0" err="1" smtClean="0">
                <a:solidFill>
                  <a:srgbClr val="00B050"/>
                </a:solidFill>
                <a:latin typeface="Arial" pitchFamily="34" charset="0"/>
              </a:rPr>
              <a:t>changed</a:t>
            </a:r>
            <a:r>
              <a:rPr lang="fr-CH" altLang="en-US" sz="2400" b="1" dirty="0" smtClean="0">
                <a:solidFill>
                  <a:srgbClr val="00B050"/>
                </a:solidFill>
                <a:latin typeface="Arial" pitchFamily="34" charset="0"/>
              </a:rPr>
              <a:t> GDPS to GDP</a:t>
            </a:r>
            <a:r>
              <a:rPr lang="fr-CH" altLang="en-US" sz="2400" b="1" u="sng" dirty="0" smtClean="0">
                <a:solidFill>
                  <a:srgbClr val="FF0000"/>
                </a:solidFill>
                <a:latin typeface="Arial" pitchFamily="34" charset="0"/>
              </a:rPr>
              <a:t>F</a:t>
            </a:r>
            <a:r>
              <a:rPr lang="fr-CH" altLang="en-US" sz="2400" b="1" dirty="0" smtClean="0">
                <a:solidFill>
                  <a:srgbClr val="00B050"/>
                </a:solidFill>
                <a:latin typeface="Arial" pitchFamily="34" charset="0"/>
              </a:rPr>
              <a:t>S</a:t>
            </a:r>
            <a:r>
              <a:rPr lang="fr-CH" altLang="en-US" sz="2400" b="1" dirty="0" smtClean="0">
                <a:latin typeface="Arial" pitchFamily="34" charset="0"/>
              </a:rPr>
              <a:t> </a:t>
            </a:r>
            <a:endParaRPr lang="en-US" altLang="en-US" sz="2400" b="1" dirty="0" smtClean="0">
              <a:latin typeface="Arial" pitchFamily="34" charset="0"/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A9605B1-58E3-4A79-9AA8-FA1A87D47601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wmo_ppt_2012_la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9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2771775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Thank you for your attention</a:t>
            </a:r>
            <a:br>
              <a:rPr lang="en-US" sz="40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en-US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117475" y="6380163"/>
            <a:ext cx="4384675" cy="4778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200" dirty="0" err="1">
                <a:latin typeface="Arial"/>
                <a:ea typeface="+mj-ea"/>
                <a:cs typeface="Arial"/>
              </a:rPr>
              <a:t>www.wmo.int</a:t>
            </a:r>
            <a:endParaRPr lang="en-US" sz="1200" dirty="0"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/>
          <a:lstStyle/>
          <a:p>
            <a:r>
              <a:rPr lang="en-GB" alt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Purpose of the GDPFS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236280" y="1314480"/>
            <a:ext cx="8424862" cy="46799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The GDPFS provides the core operational prediction capabilities and systems of WMO (operated by Members – 191)</a:t>
            </a:r>
          </a:p>
          <a:p>
            <a:pPr lvl="1">
              <a:spcBef>
                <a:spcPts val="1200"/>
              </a:spcBef>
            </a:pPr>
            <a:r>
              <a:rPr lang="en-GB" altLang="en-US" sz="2400" dirty="0" err="1" smtClean="0">
                <a:latin typeface="Arial" pitchFamily="34" charset="0"/>
                <a:cs typeface="Arial" pitchFamily="34" charset="0"/>
              </a:rPr>
              <a:t>Nowcasting</a:t>
            </a: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 (VSRF) –  0-6h</a:t>
            </a:r>
          </a:p>
          <a:p>
            <a:pPr lvl="1">
              <a:spcBef>
                <a:spcPts val="1200"/>
              </a:spcBef>
            </a:pP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Numerical Weather Prediction &amp; EPS – 6h-15d</a:t>
            </a:r>
          </a:p>
          <a:p>
            <a:pPr lvl="1">
              <a:spcBef>
                <a:spcPts val="1200"/>
              </a:spcBef>
            </a:pP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Long-Range Forecasting – Sub-seasonal to Longer Time Scales – up to 2 years</a:t>
            </a:r>
          </a:p>
          <a:p>
            <a:pPr lvl="1">
              <a:spcBef>
                <a:spcPts val="1200"/>
              </a:spcBef>
            </a:pP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Emergency Response Activities for Nuclear and Non-Nuclear dispersion</a:t>
            </a:r>
          </a:p>
          <a:p>
            <a:pPr lvl="1">
              <a:spcBef>
                <a:spcPts val="1200"/>
              </a:spcBef>
            </a:pP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Specialised centres – </a:t>
            </a:r>
            <a:r>
              <a:rPr lang="en-GB" altLang="en-US" sz="2400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GB" altLang="en-US" sz="2400" dirty="0" smtClean="0">
                <a:latin typeface="Arial" pitchFamily="34" charset="0"/>
                <a:cs typeface="Arial" pitchFamily="34" charset="0"/>
              </a:rPr>
              <a:t> sand and dust-storm, tropical cyclone centres</a:t>
            </a:r>
          </a:p>
        </p:txBody>
      </p:sp>
    </p:spTree>
    <p:extLst>
      <p:ext uri="{BB962C8B-B14F-4D97-AF65-F5344CB8AC3E}">
        <p14:creationId xmlns:p14="http://schemas.microsoft.com/office/powerpoint/2010/main" val="20019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539750" y="109538"/>
            <a:ext cx="813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WMO operational networks</a:t>
            </a:r>
          </a:p>
        </p:txBody>
      </p:sp>
      <p:pic>
        <p:nvPicPr>
          <p:cNvPr id="83971" name="Picture 3" descr="G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836613"/>
            <a:ext cx="50752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732588" y="5157788"/>
            <a:ext cx="2209800" cy="847725"/>
          </a:xfrm>
          <a:prstGeom prst="rect">
            <a:avLst/>
          </a:prstGeom>
          <a:noFill/>
          <a:ln w="222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alt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NMHSs deliver analyses, forecast and early warning </a:t>
            </a:r>
            <a:r>
              <a:rPr lang="fr-CH" altLang="en-US" sz="1600" b="1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GB" altLang="en-US" sz="1600" b="1" u="sng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372225" y="3429000"/>
            <a:ext cx="2209800" cy="1616075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altLang="en-US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CH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GDPFS</a:t>
            </a:r>
            <a:r>
              <a:rPr lang="fr-CH" altLang="en-US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fr-CH" altLang="en-US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CH" altLang="en-US" sz="16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Global</a:t>
            </a:r>
            <a:r>
              <a:rPr lang="fr-CH" altLang="en-US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altLang="en-US" sz="16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Regional</a:t>
            </a:r>
            <a:r>
              <a:rPr lang="fr-CH" altLang="en-US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altLang="en-US" sz="1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Specialized</a:t>
            </a:r>
            <a:r>
              <a:rPr lang="fr-CH" altLang="en-US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Met.  Centres (RSMC, RCC), and </a:t>
            </a:r>
            <a:r>
              <a:rPr lang="fr-CH" altLang="en-US" sz="16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fr-CH" altLang="en-US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Centres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6659563" y="765175"/>
            <a:ext cx="2209800" cy="1336675"/>
          </a:xfrm>
          <a:prstGeom prst="rect">
            <a:avLst/>
          </a:prstGeom>
          <a:noFill/>
          <a:ln w="222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alt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191 NMHSs: satellites, land, ships, buoys, and aircraft contribute to </a:t>
            </a:r>
            <a:r>
              <a:rPr lang="fr-CH" altLang="en-US" sz="1600" b="1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Global Observing</a:t>
            </a:r>
            <a:r>
              <a:rPr lang="fr-CH" alt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every day </a:t>
            </a:r>
            <a:endParaRPr lang="en-GB" altLang="en-US" sz="16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6659563" y="2205038"/>
            <a:ext cx="2209800" cy="1092200"/>
          </a:xfrm>
          <a:prstGeom prst="rect">
            <a:avLst/>
          </a:prstGeom>
          <a:noFill/>
          <a:ln w="222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GB" altLang="en-US" sz="1600" b="1" u="sng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Global Telecom</a:t>
            </a:r>
            <a:r>
              <a:rPr lang="en-GB" alt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with Regional Hubs – </a:t>
            </a:r>
            <a:br>
              <a:rPr lang="en-GB" alt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becoming the WMO</a:t>
            </a:r>
            <a:br>
              <a:rPr lang="en-GB" alt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1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Information System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804353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0070C0"/>
                </a:solidFill>
              </a:rPr>
              <a:t>WIGOS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359" y="3066405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00B050"/>
                </a:solidFill>
              </a:rPr>
              <a:t>WIS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026226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GDPFS</a:t>
            </a:r>
            <a:r>
              <a:rPr lang="fr-CH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18" y="5174516"/>
            <a:ext cx="140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FF9900"/>
                </a:solidFill>
              </a:rPr>
              <a:t>Service </a:t>
            </a:r>
            <a:r>
              <a:rPr lang="fr-CH" b="1" dirty="0" err="1" smtClean="0">
                <a:solidFill>
                  <a:srgbClr val="FF9900"/>
                </a:solidFill>
              </a:rPr>
              <a:t>delivery</a:t>
            </a:r>
            <a:endParaRPr lang="en-US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Footer Placeholder 3"/>
          <p:cNvSpPr txBox="1">
            <a:spLocks noGrp="1"/>
          </p:cNvSpPr>
          <p:nvPr/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fr-CH" altLang="en-US" sz="1200" b="1" dirty="0" err="1">
                <a:solidFill>
                  <a:srgbClr val="FF0000"/>
                </a:solidFill>
                <a:latin typeface="Times" pitchFamily="18" charset="0"/>
              </a:rPr>
              <a:t>From</a:t>
            </a:r>
            <a:r>
              <a:rPr lang="fr-CH" altLang="en-US" sz="1200" b="1" dirty="0">
                <a:solidFill>
                  <a:srgbClr val="FF0000"/>
                </a:solidFill>
                <a:latin typeface="Times" pitchFamily="18" charset="0"/>
              </a:rPr>
              <a:t>  WMO 2016-2019  </a:t>
            </a:r>
            <a:r>
              <a:rPr lang="fr-CH" altLang="en-US" sz="1200" b="1" dirty="0" err="1">
                <a:solidFill>
                  <a:srgbClr val="FF0000"/>
                </a:solidFill>
                <a:latin typeface="Times" pitchFamily="18" charset="0"/>
              </a:rPr>
              <a:t>Strategic</a:t>
            </a:r>
            <a:r>
              <a:rPr lang="fr-CH" altLang="en-US" sz="1200" b="1" dirty="0">
                <a:solidFill>
                  <a:srgbClr val="FF0000"/>
                </a:solidFill>
                <a:latin typeface="Times" pitchFamily="18" charset="0"/>
              </a:rPr>
              <a:t> Plan</a:t>
            </a:r>
            <a:endParaRPr lang="en-US" altLang="en-US" sz="1200" b="1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00356" name="Slide Number Placeholder 4"/>
          <p:cNvSpPr txBox="1">
            <a:spLocks noGrp="1"/>
          </p:cNvSpPr>
          <p:nvPr/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3AFCA34-E3EF-405B-8492-28C1B1442C85}" type="slidenum">
              <a:rPr lang="en-US" altLang="en-US" sz="1200">
                <a:solidFill>
                  <a:srgbClr val="000000"/>
                </a:solidFill>
                <a:latin typeface="Times" pitchFamily="18" charset="0"/>
              </a:rPr>
              <a:pPr algn="r" eaLnBrk="0" hangingPunct="0"/>
              <a:t>5</a:t>
            </a:fld>
            <a:endParaRPr lang="en-US" altLang="en-US" sz="12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100357" name="Content Placeholder 5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4663" y="1125538"/>
            <a:ext cx="8280400" cy="5256212"/>
          </a:xfrm>
        </p:spPr>
      </p:pic>
      <p:sp>
        <p:nvSpPr>
          <p:cNvPr id="100359" name="Title 1"/>
          <p:cNvSpPr>
            <a:spLocks/>
          </p:cNvSpPr>
          <p:nvPr/>
        </p:nvSpPr>
        <p:spPr bwMode="auto">
          <a:xfrm>
            <a:off x="250825" y="260350"/>
            <a:ext cx="87137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200" b="1">
                <a:solidFill>
                  <a:schemeClr val="tx2"/>
                </a:solidFill>
              </a:rPr>
              <a:t>At </a:t>
            </a:r>
            <a:r>
              <a:rPr lang="en-US" altLang="en-US" sz="3200" b="1">
                <a:solidFill>
                  <a:srgbClr val="FF0000"/>
                </a:solidFill>
              </a:rPr>
              <a:t>the heart</a:t>
            </a:r>
            <a:r>
              <a:rPr lang="en-US" altLang="en-US" sz="3200" b="1">
                <a:solidFill>
                  <a:schemeClr val="tx2"/>
                </a:solidFill>
              </a:rPr>
              <a:t> (engine room) of the WMO operational system</a:t>
            </a:r>
          </a:p>
        </p:txBody>
      </p:sp>
    </p:spTree>
    <p:extLst>
      <p:ext uri="{BB962C8B-B14F-4D97-AF65-F5344CB8AC3E}">
        <p14:creationId xmlns:p14="http://schemas.microsoft.com/office/powerpoint/2010/main" val="27253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タイトル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en-US" altLang="ja-JP" sz="3600" b="1" smtClean="0">
                <a:solidFill>
                  <a:schemeClr val="accent2"/>
                </a:solidFill>
                <a:ea typeface="ＭＳ Ｐゴシック" pitchFamily="34" charset="-128"/>
              </a:rPr>
              <a:t>The GDPFS …</a:t>
            </a:r>
            <a:endParaRPr kumimoji="1" lang="ja-JP" altLang="en-US" sz="3600" b="1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103427" name="フッター プレースホルダー 4"/>
          <p:cNvSpPr txBox="1">
            <a:spLocks noGrp="1"/>
          </p:cNvSpPr>
          <p:nvPr/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" altLang="en-US" sz="1200"/>
              <a:t>Cg-17 Side Event</a:t>
            </a:r>
            <a:endParaRPr lang="en-US" altLang="en-US" sz="1200"/>
          </a:p>
        </p:txBody>
      </p:sp>
      <p:sp>
        <p:nvSpPr>
          <p:cNvPr id="103428" name="スライド番号プレースホルダー 5"/>
          <p:cNvSpPr txBox="1">
            <a:spLocks noGrp="1"/>
          </p:cNvSpPr>
          <p:nvPr/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835FAEE3-273E-43CA-AB28-964DC35D503D}" type="slidenum">
              <a:rPr lang="en-US" altLang="en-US" sz="1200"/>
              <a:pPr algn="r" eaLnBrk="0" hangingPunct="0"/>
              <a:t>6</a:t>
            </a:fld>
            <a:endParaRPr lang="en-US" altLang="en-US" sz="1200"/>
          </a:p>
        </p:txBody>
      </p:sp>
      <p:sp>
        <p:nvSpPr>
          <p:cNvPr id="103429" name="コンテンツ プレースホルダー 7"/>
          <p:cNvSpPr>
            <a:spLocks noGrp="1"/>
          </p:cNvSpPr>
          <p:nvPr>
            <p:ph idx="4294967295"/>
          </p:nvPr>
        </p:nvSpPr>
        <p:spPr>
          <a:xfrm>
            <a:off x="250825" y="1052513"/>
            <a:ext cx="8569325" cy="5713412"/>
          </a:xfrm>
          <a:solidFill>
            <a:schemeClr val="bg1"/>
          </a:solidFill>
        </p:spPr>
        <p:txBody>
          <a:bodyPr/>
          <a:lstStyle/>
          <a:p>
            <a:r>
              <a:rPr kumimoji="1" lang="en-US" altLang="ja-JP" dirty="0" smtClean="0">
                <a:ea typeface="ＭＳ Ｐゴシック" pitchFamily="34" charset="-128"/>
              </a:rPr>
              <a:t>Is organized as a </a:t>
            </a:r>
            <a:r>
              <a:rPr kumimoji="1" lang="en-US" altLang="ja-JP" dirty="0" smtClean="0">
                <a:solidFill>
                  <a:srgbClr val="FF5050"/>
                </a:solidFill>
                <a:ea typeface="ＭＳ Ｐゴシック" pitchFamily="34" charset="-128"/>
              </a:rPr>
              <a:t>three-level system</a:t>
            </a:r>
            <a:r>
              <a:rPr kumimoji="1" lang="en-US" altLang="ja-JP" dirty="0" smtClean="0">
                <a:ea typeface="ＭＳ Ｐゴシック" pitchFamily="34" charset="-128"/>
              </a:rPr>
              <a:t> to carry out functions at global, regional and national levels</a:t>
            </a:r>
          </a:p>
          <a:p>
            <a:pPr lvl="1"/>
            <a:endParaRPr kumimoji="1" lang="en-US" altLang="ja-JP" dirty="0" smtClean="0">
              <a:ea typeface="ＭＳ Ｐゴシック" pitchFamily="34" charset="-128"/>
            </a:endParaRPr>
          </a:p>
          <a:p>
            <a:pPr lvl="1"/>
            <a:r>
              <a:rPr kumimoji="1" lang="en-US" altLang="ja-JP" sz="3200" dirty="0" smtClean="0">
                <a:ea typeface="ＭＳ Ｐゴシック" pitchFamily="34" charset="-128"/>
              </a:rPr>
              <a:t>World Meteorological Centre (WMC)</a:t>
            </a:r>
          </a:p>
          <a:p>
            <a:pPr lvl="1"/>
            <a:r>
              <a:rPr kumimoji="1" lang="en-US" altLang="ja-JP" sz="3200" dirty="0" smtClean="0">
                <a:ea typeface="ＭＳ Ｐゴシック" pitchFamily="34" charset="-128"/>
              </a:rPr>
              <a:t>Regional Specialized Meteorological Centre (RSMC) (incl.  Regional Climate Centre   (RCC))</a:t>
            </a:r>
          </a:p>
          <a:p>
            <a:pPr lvl="1"/>
            <a:r>
              <a:rPr kumimoji="1" lang="en-US" altLang="ja-JP" sz="3200" dirty="0" smtClean="0">
                <a:ea typeface="ＭＳ Ｐゴシック" pitchFamily="34" charset="-128"/>
              </a:rPr>
              <a:t>National Meteorological Centre (NMC)</a:t>
            </a:r>
            <a:endParaRPr kumimoji="1" lang="ja-JP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16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Footer Placeholder 3"/>
          <p:cNvSpPr txBox="1">
            <a:spLocks noGrp="1"/>
          </p:cNvSpPr>
          <p:nvPr/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1200"/>
              <a:t>test footer</a:t>
            </a:r>
          </a:p>
        </p:txBody>
      </p:sp>
      <p:sp>
        <p:nvSpPr>
          <p:cNvPr id="110596" name="Slide Number Placeholder 4"/>
          <p:cNvSpPr txBox="1">
            <a:spLocks noGrp="1"/>
          </p:cNvSpPr>
          <p:nvPr/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5BB54CB-E5D3-47D7-ABF3-33F4239D37D7}" type="slidenum">
              <a:rPr lang="en-US" altLang="en-US" sz="1200"/>
              <a:pPr algn="r" eaLnBrk="0" hangingPunct="0"/>
              <a:t>7</a:t>
            </a:fld>
            <a:endParaRPr lang="en-US" altLang="en-US" sz="1200"/>
          </a:p>
        </p:txBody>
      </p:sp>
      <p:grpSp>
        <p:nvGrpSpPr>
          <p:cNvPr id="2" name="Group 1"/>
          <p:cNvGrpSpPr/>
          <p:nvPr/>
        </p:nvGrpSpPr>
        <p:grpSpPr>
          <a:xfrm>
            <a:off x="35104" y="539477"/>
            <a:ext cx="9144000" cy="6879873"/>
            <a:chOff x="35104" y="539477"/>
            <a:chExt cx="9144000" cy="6879873"/>
          </a:xfrm>
        </p:grpSpPr>
        <p:pic>
          <p:nvPicPr>
            <p:cNvPr id="110597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104" y="539477"/>
              <a:ext cx="9144000" cy="6462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598" name="TextBox 9"/>
            <p:cNvSpPr txBox="1">
              <a:spLocks noChangeArrowheads="1"/>
            </p:cNvSpPr>
            <p:nvPr/>
          </p:nvSpPr>
          <p:spPr bwMode="auto">
            <a:xfrm>
              <a:off x="179388" y="5157192"/>
              <a:ext cx="8569325" cy="2262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eaLnBrk="0" hangingPunct="0">
                <a:spcBef>
                  <a:spcPts val="600"/>
                </a:spcBef>
                <a:buClr>
                  <a:srgbClr val="FF9900"/>
                </a:buClr>
                <a:buFont typeface="Arial" charset="0"/>
                <a:buChar char="•"/>
              </a:pPr>
              <a:r>
                <a:rPr lang="fr-CH" altLang="en-US" sz="1800" b="1" dirty="0"/>
                <a:t>3 </a:t>
              </a:r>
              <a:r>
                <a:rPr lang="fr-CH" altLang="en-US" sz="1800" b="1" dirty="0" smtClean="0"/>
                <a:t>World </a:t>
              </a:r>
              <a:r>
                <a:rPr lang="fr-CH" altLang="en-US" sz="1800" b="1" dirty="0" err="1" smtClean="0"/>
                <a:t>Meteorological</a:t>
              </a:r>
              <a:r>
                <a:rPr lang="fr-CH" altLang="en-US" sz="1800" b="1" dirty="0" smtClean="0"/>
                <a:t> Centres (</a:t>
              </a:r>
              <a:r>
                <a:rPr lang="fr-CH" altLang="en-US" sz="1800" b="1" dirty="0" err="1" smtClean="0"/>
                <a:t>WMCs</a:t>
              </a:r>
              <a:r>
                <a:rPr lang="fr-CH" altLang="en-US" sz="1800" b="1" dirty="0" smtClean="0"/>
                <a:t>) </a:t>
              </a:r>
              <a:endParaRPr lang="fr-CH" altLang="en-US" sz="1800" b="1" dirty="0"/>
            </a:p>
            <a:p>
              <a:pPr marL="285750" indent="-285750" eaLnBrk="0" hangingPunct="0">
                <a:spcBef>
                  <a:spcPts val="600"/>
                </a:spcBef>
                <a:buClr>
                  <a:srgbClr val="FF9900"/>
                </a:buClr>
                <a:buFont typeface="Arial" charset="0"/>
                <a:buChar char="•"/>
              </a:pPr>
              <a:r>
                <a:rPr lang="fr-CH" altLang="en-US" sz="1800" b="1" dirty="0"/>
                <a:t>25 </a:t>
              </a:r>
              <a:r>
                <a:rPr lang="fr-CH" altLang="en-US" sz="1800" b="1" dirty="0" err="1" smtClean="0"/>
                <a:t>Regional</a:t>
              </a:r>
              <a:r>
                <a:rPr lang="fr-CH" altLang="en-US" sz="1800" b="1" dirty="0" smtClean="0"/>
                <a:t> </a:t>
              </a:r>
              <a:r>
                <a:rPr lang="fr-CH" altLang="en-US" sz="1800" b="1" dirty="0" err="1" smtClean="0"/>
                <a:t>Specialiazed</a:t>
              </a:r>
              <a:r>
                <a:rPr lang="fr-CH" altLang="en-US" sz="1800" b="1" dirty="0" smtClean="0"/>
                <a:t> </a:t>
              </a:r>
              <a:r>
                <a:rPr lang="fr-CH" altLang="en-US" sz="1800" b="1" dirty="0" err="1" smtClean="0"/>
                <a:t>Meteorological</a:t>
              </a:r>
              <a:r>
                <a:rPr lang="fr-CH" altLang="en-US" sz="1800" b="1" dirty="0" smtClean="0"/>
                <a:t> Centres (</a:t>
              </a:r>
              <a:r>
                <a:rPr lang="fr-CH" altLang="en-US" sz="1800" b="1" dirty="0" err="1" smtClean="0"/>
                <a:t>RSMCs</a:t>
              </a:r>
              <a:r>
                <a:rPr lang="fr-CH" altLang="en-US" sz="1800" b="1" dirty="0" smtClean="0"/>
                <a:t>) </a:t>
              </a:r>
              <a:r>
                <a:rPr lang="fr-CH" altLang="en-US" sz="1800" b="1" dirty="0" err="1"/>
                <a:t>with</a:t>
              </a:r>
              <a:r>
                <a:rPr lang="fr-CH" altLang="en-US" sz="1800" b="1" dirty="0"/>
                <a:t> </a:t>
              </a:r>
              <a:r>
                <a:rPr lang="fr-CH" altLang="en-US" sz="1800" b="1" dirty="0" err="1"/>
                <a:t>Geographical</a:t>
              </a:r>
              <a:r>
                <a:rPr lang="fr-CH" altLang="en-US" sz="1800" b="1" dirty="0"/>
                <a:t> </a:t>
              </a:r>
              <a:r>
                <a:rPr lang="fr-CH" altLang="en-US" sz="1800" b="1" dirty="0" err="1"/>
                <a:t>Specialization</a:t>
              </a:r>
              <a:r>
                <a:rPr lang="fr-CH" altLang="en-US" sz="1800" b="1" dirty="0"/>
                <a:t> and 16 </a:t>
              </a:r>
              <a:r>
                <a:rPr lang="fr-CH" altLang="en-US" sz="1800" b="1" dirty="0" err="1"/>
                <a:t>with</a:t>
              </a:r>
              <a:r>
                <a:rPr lang="fr-CH" altLang="en-US" sz="1800" b="1" dirty="0"/>
                <a:t> </a:t>
              </a:r>
              <a:r>
                <a:rPr lang="fr-CH" altLang="en-US" sz="1800" b="1" dirty="0" err="1"/>
                <a:t>Activity</a:t>
              </a:r>
              <a:r>
                <a:rPr lang="fr-CH" altLang="en-US" sz="1800" b="1" dirty="0"/>
                <a:t> </a:t>
              </a:r>
              <a:r>
                <a:rPr lang="fr-CH" altLang="en-US" sz="1800" b="1" dirty="0" err="1"/>
                <a:t>Specialization</a:t>
              </a:r>
              <a:r>
                <a:rPr lang="fr-CH" altLang="en-US" sz="1800" b="1" dirty="0"/>
                <a:t> </a:t>
              </a:r>
            </a:p>
            <a:p>
              <a:pPr marL="285750" indent="-285750" eaLnBrk="0" hangingPunct="0">
                <a:spcBef>
                  <a:spcPts val="600"/>
                </a:spcBef>
                <a:buClr>
                  <a:srgbClr val="FF9900"/>
                </a:buClr>
                <a:buFont typeface="Arial" charset="0"/>
                <a:buChar char="•"/>
              </a:pPr>
              <a:r>
                <a:rPr lang="fr-CH" altLang="en-US" sz="1800" b="1" dirty="0"/>
                <a:t>12 </a:t>
              </a:r>
              <a:r>
                <a:rPr lang="fr-CH" altLang="en-US" sz="1800" b="1" dirty="0" smtClean="0"/>
                <a:t>Global </a:t>
              </a:r>
              <a:r>
                <a:rPr lang="fr-CH" altLang="en-US" sz="1800" b="1" dirty="0" err="1" smtClean="0"/>
                <a:t>Prediction</a:t>
              </a:r>
              <a:r>
                <a:rPr lang="fr-CH" altLang="en-US" sz="1800" b="1" dirty="0" smtClean="0"/>
                <a:t> Centres (</a:t>
              </a:r>
              <a:r>
                <a:rPr lang="fr-CH" altLang="en-US" sz="1800" b="1" dirty="0" err="1" smtClean="0"/>
                <a:t>GPCs</a:t>
              </a:r>
              <a:r>
                <a:rPr lang="fr-CH" altLang="en-US" sz="1800" b="1" dirty="0" smtClean="0"/>
                <a:t>) for Long Range </a:t>
              </a:r>
              <a:r>
                <a:rPr lang="fr-CH" altLang="en-US" sz="1800" b="1" dirty="0" err="1" smtClean="0"/>
                <a:t>Forecasts</a:t>
              </a:r>
              <a:r>
                <a:rPr lang="fr-CH" altLang="en-US" sz="1800" b="1" dirty="0" smtClean="0"/>
                <a:t> </a:t>
              </a:r>
              <a:r>
                <a:rPr lang="fr-CH" altLang="en-US" sz="1800" b="1" dirty="0"/>
                <a:t>(LRF)</a:t>
              </a:r>
            </a:p>
            <a:p>
              <a:pPr marL="285750" indent="-285750" eaLnBrk="0" hangingPunct="0">
                <a:spcBef>
                  <a:spcPts val="600"/>
                </a:spcBef>
                <a:buClr>
                  <a:srgbClr val="FF9900"/>
                </a:buClr>
                <a:buFont typeface="Arial" charset="0"/>
                <a:buChar char="•"/>
              </a:pPr>
              <a:r>
                <a:rPr lang="fr-CH" altLang="en-US" sz="1800" b="1" dirty="0"/>
                <a:t>5 </a:t>
              </a:r>
              <a:r>
                <a:rPr lang="fr-CH" altLang="en-US" sz="1800" b="1" dirty="0" err="1" smtClean="0"/>
                <a:t>Regional</a:t>
              </a:r>
              <a:r>
                <a:rPr lang="fr-CH" altLang="en-US" sz="1800" b="1" dirty="0" smtClean="0"/>
                <a:t> </a:t>
              </a:r>
              <a:r>
                <a:rPr lang="fr-CH" altLang="en-US" sz="1800" b="1" dirty="0" err="1" smtClean="0"/>
                <a:t>Climate</a:t>
              </a:r>
              <a:r>
                <a:rPr lang="fr-CH" altLang="en-US" sz="1800" b="1" dirty="0" smtClean="0"/>
                <a:t> Centres (</a:t>
              </a:r>
              <a:r>
                <a:rPr lang="fr-CH" altLang="en-US" sz="1800" b="1" dirty="0" err="1" smtClean="0"/>
                <a:t>RCCs</a:t>
              </a:r>
              <a:r>
                <a:rPr lang="fr-CH" altLang="en-US" sz="1800" b="1" smtClean="0"/>
                <a:t>) </a:t>
              </a:r>
              <a:r>
                <a:rPr lang="fr-CH" altLang="en-US" sz="1800" b="1" dirty="0"/>
                <a:t>and 1 RCC-Network</a:t>
              </a:r>
              <a:endParaRPr lang="fr-CH" altLang="en-US" sz="2000" b="1" dirty="0"/>
            </a:p>
            <a:p>
              <a:pPr marL="285750" indent="-285750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</a:pPr>
              <a:endParaRPr lang="en-US" altLang="en-US" dirty="0"/>
            </a:p>
          </p:txBody>
        </p:sp>
      </p:grpSp>
      <p:sp>
        <p:nvSpPr>
          <p:cNvPr id="110594" name="Title 1"/>
          <p:cNvSpPr>
            <a:spLocks noGrp="1"/>
          </p:cNvSpPr>
          <p:nvPr>
            <p:ph type="title" idx="4294967295"/>
          </p:nvPr>
        </p:nvSpPr>
        <p:spPr>
          <a:xfrm>
            <a:off x="250825" y="109538"/>
            <a:ext cx="8713788" cy="792162"/>
          </a:xfrm>
        </p:spPr>
        <p:txBody>
          <a:bodyPr/>
          <a:lstStyle/>
          <a:p>
            <a:r>
              <a:rPr lang="fr-CH" altLang="en-US" sz="3600" b="1" smtClean="0">
                <a:solidFill>
                  <a:schemeClr val="accent2"/>
                </a:solidFill>
              </a:rPr>
              <a:t>The GDPFS today…</a:t>
            </a:r>
            <a:endParaRPr lang="en-US" altLang="en-US" sz="3600" b="1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245443"/>
              </p:ext>
            </p:extLst>
          </p:nvPr>
        </p:nvGraphicFramePr>
        <p:xfrm>
          <a:off x="180584" y="945808"/>
          <a:ext cx="8249433" cy="530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0584" y="0"/>
            <a:ext cx="8730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 smtClean="0">
                <a:solidFill>
                  <a:srgbClr val="0070C0"/>
                </a:solidFill>
              </a:rPr>
              <a:t>GDPFS </a:t>
            </a:r>
            <a:r>
              <a:rPr lang="fr-CH" sz="3200" b="1" dirty="0" err="1" smtClean="0">
                <a:solidFill>
                  <a:srgbClr val="0070C0"/>
                </a:solidFill>
              </a:rPr>
              <a:t>activities</a:t>
            </a:r>
            <a:r>
              <a:rPr lang="fr-CH" sz="3200" b="1" dirty="0" smtClean="0">
                <a:solidFill>
                  <a:srgbClr val="0070C0"/>
                </a:solidFill>
              </a:rPr>
              <a:t> </a:t>
            </a:r>
            <a:r>
              <a:rPr lang="fr-CH" sz="3200" b="1" dirty="0" err="1" smtClean="0">
                <a:solidFill>
                  <a:srgbClr val="0070C0"/>
                </a:solidFill>
              </a:rPr>
              <a:t>coordinated</a:t>
            </a:r>
            <a:r>
              <a:rPr lang="fr-CH" sz="3200" b="1" dirty="0" smtClean="0">
                <a:solidFill>
                  <a:srgbClr val="0070C0"/>
                </a:solidFill>
              </a:rPr>
              <a:t> </a:t>
            </a:r>
            <a:r>
              <a:rPr lang="fr-CH" sz="3200" b="1" dirty="0" err="1" smtClean="0">
                <a:solidFill>
                  <a:srgbClr val="0070C0"/>
                </a:solidFill>
              </a:rPr>
              <a:t>through</a:t>
            </a:r>
            <a:r>
              <a:rPr lang="fr-CH" sz="3200" b="1" dirty="0" smtClean="0">
                <a:solidFill>
                  <a:srgbClr val="0070C0"/>
                </a:solidFill>
              </a:rPr>
              <a:t> the OPAG-DPFS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9926" y="1530390"/>
            <a:ext cx="2217107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H" sz="1600" b="1" dirty="0" smtClean="0">
                <a:solidFill>
                  <a:srgbClr val="0070C0"/>
                </a:solidFill>
              </a:rPr>
              <a:t>OPAG DPFS/PWS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88479" y="1899722"/>
            <a:ext cx="0" cy="655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79925" y="2555310"/>
            <a:ext cx="2875767" cy="923330"/>
          </a:xfrm>
          <a:prstGeom prst="rect">
            <a:avLst/>
          </a:prstGeom>
          <a:noFill/>
          <a:ln>
            <a:solidFill>
              <a:schemeClr val="accent1">
                <a:alpha val="99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0070C0"/>
                </a:solidFill>
              </a:rPr>
              <a:t>CBS TT –</a:t>
            </a:r>
            <a:r>
              <a:rPr lang="fr-CH" b="1" dirty="0" err="1" smtClean="0">
                <a:solidFill>
                  <a:srgbClr val="0070C0"/>
                </a:solidFill>
              </a:rPr>
              <a:t>Humanitarian</a:t>
            </a:r>
            <a:endParaRPr lang="fr-CH" b="1" dirty="0" smtClean="0">
              <a:solidFill>
                <a:srgbClr val="0070C0"/>
              </a:solidFill>
            </a:endParaRPr>
          </a:p>
          <a:p>
            <a:r>
              <a:rPr lang="fr-CH" b="1" dirty="0" smtClean="0">
                <a:solidFill>
                  <a:srgbClr val="0070C0"/>
                </a:solidFill>
              </a:rPr>
              <a:t>Chair- Michel Jean (CBS </a:t>
            </a:r>
            <a:r>
              <a:rPr lang="fr-CH" b="1" dirty="0" err="1" smtClean="0">
                <a:solidFill>
                  <a:srgbClr val="0070C0"/>
                </a:solidFill>
              </a:rPr>
              <a:t>coordinator</a:t>
            </a:r>
            <a:r>
              <a:rPr lang="fr-CH" b="1" dirty="0" smtClean="0">
                <a:solidFill>
                  <a:srgbClr val="0070C0"/>
                </a:solidFill>
              </a:rPr>
              <a:t> on DRR )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847573" y="1699667"/>
            <a:ext cx="1032352" cy="527849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584" y="5664988"/>
            <a:ext cx="2474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 err="1" smtClean="0"/>
              <a:t>Assist</a:t>
            </a:r>
            <a:r>
              <a:rPr lang="fr-CH" sz="1000" dirty="0" smtClean="0"/>
              <a:t> </a:t>
            </a:r>
            <a:r>
              <a:rPr lang="fr-CH" sz="1000" dirty="0" err="1" smtClean="0"/>
              <a:t>with</a:t>
            </a:r>
            <a:r>
              <a:rPr lang="fr-CH" sz="1000" dirty="0" smtClean="0"/>
              <a:t> </a:t>
            </a:r>
            <a:r>
              <a:rPr lang="fr-CH" sz="1000" dirty="0" err="1" smtClean="0"/>
              <a:t>access</a:t>
            </a:r>
            <a:r>
              <a:rPr lang="fr-CH" sz="1000" dirty="0" smtClean="0"/>
              <a:t> to hi </a:t>
            </a:r>
            <a:r>
              <a:rPr lang="fr-CH" sz="1000" dirty="0" err="1" smtClean="0"/>
              <a:t>Res</a:t>
            </a:r>
            <a:r>
              <a:rPr lang="fr-CH" sz="1000" dirty="0" smtClean="0"/>
              <a:t> Reg NWP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 smtClean="0"/>
              <a:t>Standards </a:t>
            </a:r>
            <a:r>
              <a:rPr lang="fr-CH" sz="1000" dirty="0" err="1" smtClean="0"/>
              <a:t>procedure</a:t>
            </a:r>
            <a:r>
              <a:rPr lang="fr-CH" sz="1000" dirty="0" smtClean="0"/>
              <a:t> for SFC </a:t>
            </a:r>
            <a:r>
              <a:rPr lang="fr-CH" sz="1000" dirty="0" err="1" smtClean="0"/>
              <a:t>verif</a:t>
            </a:r>
            <a:endParaRPr lang="fr-CH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 smtClean="0"/>
              <a:t>Guidelines on </a:t>
            </a:r>
            <a:r>
              <a:rPr lang="fr-CH" sz="1000" dirty="0" err="1" smtClean="0"/>
              <a:t>interpretation</a:t>
            </a:r>
            <a:r>
              <a:rPr lang="fr-CH" sz="1000" dirty="0" smtClean="0"/>
              <a:t>  of VSRF </a:t>
            </a:r>
            <a:r>
              <a:rPr lang="fr-CH" sz="1000" dirty="0" err="1" smtClean="0"/>
              <a:t>products</a:t>
            </a:r>
            <a:endParaRPr lang="fr-CH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 smtClean="0"/>
              <a:t>…..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113761" y="5591992"/>
            <a:ext cx="2660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 smtClean="0"/>
              <a:t> Provision of LRF </a:t>
            </a:r>
            <a:r>
              <a:rPr lang="fr-CH" sz="1000" dirty="0" err="1" smtClean="0"/>
              <a:t>products</a:t>
            </a:r>
            <a:r>
              <a:rPr lang="fr-CH" sz="1000" dirty="0" smtClean="0"/>
              <a:t> </a:t>
            </a:r>
            <a:r>
              <a:rPr lang="fr-CH" sz="1000" dirty="0" err="1" smtClean="0"/>
              <a:t>form</a:t>
            </a:r>
            <a:r>
              <a:rPr lang="fr-CH" sz="1000" dirty="0" smtClean="0"/>
              <a:t> </a:t>
            </a:r>
            <a:r>
              <a:rPr lang="fr-CH" sz="1000" dirty="0" err="1" smtClean="0"/>
              <a:t>GPcs</a:t>
            </a:r>
            <a:r>
              <a:rPr lang="fr-CH" sz="1000" dirty="0" smtClean="0"/>
              <a:t> and  </a:t>
            </a:r>
            <a:r>
              <a:rPr lang="fr-CH" sz="1000" dirty="0" err="1" smtClean="0"/>
              <a:t>LCs</a:t>
            </a:r>
            <a:endParaRPr lang="fr-CH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 err="1" smtClean="0"/>
              <a:t>Dev</a:t>
            </a:r>
            <a:r>
              <a:rPr lang="fr-CH" sz="1000" dirty="0" smtClean="0"/>
              <a:t> of services to </a:t>
            </a:r>
            <a:r>
              <a:rPr lang="fr-CH" sz="1000" dirty="0" err="1" smtClean="0"/>
              <a:t>RCCs</a:t>
            </a:r>
            <a:endParaRPr lang="fr-CH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 err="1" smtClean="0"/>
              <a:t>LCs</a:t>
            </a:r>
            <a:r>
              <a:rPr lang="fr-CH" sz="1000" dirty="0" smtClean="0"/>
              <a:t> support to Global </a:t>
            </a:r>
            <a:r>
              <a:rPr lang="fr-CH" sz="1000" dirty="0" err="1" smtClean="0"/>
              <a:t>Seasonal</a:t>
            </a:r>
            <a:r>
              <a:rPr lang="fr-CH" sz="1000" dirty="0" smtClean="0"/>
              <a:t> </a:t>
            </a:r>
            <a:r>
              <a:rPr lang="fr-CH" sz="1000" dirty="0" err="1" smtClean="0"/>
              <a:t>Climate</a:t>
            </a:r>
            <a:r>
              <a:rPr lang="fr-CH" sz="1000" dirty="0" smtClean="0"/>
              <a:t> Update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 err="1" smtClean="0"/>
              <a:t>Scoping</a:t>
            </a:r>
            <a:r>
              <a:rPr lang="fr-CH" sz="1000" dirty="0" smtClean="0"/>
              <a:t>/</a:t>
            </a:r>
            <a:r>
              <a:rPr lang="fr-CH" sz="1000" dirty="0" err="1" smtClean="0"/>
              <a:t>implementation</a:t>
            </a:r>
            <a:r>
              <a:rPr lang="fr-CH" sz="1000" dirty="0" smtClean="0"/>
              <a:t> of </a:t>
            </a:r>
            <a:r>
              <a:rPr lang="fr-CH" sz="1000" dirty="0" err="1" smtClean="0"/>
              <a:t>sub-seasonal</a:t>
            </a:r>
            <a:r>
              <a:rPr lang="fr-CH" sz="1000" dirty="0" smtClean="0"/>
              <a:t> </a:t>
            </a:r>
            <a:r>
              <a:rPr lang="fr-CH" sz="1000" dirty="0" err="1" smtClean="0"/>
              <a:t>forecasts</a:t>
            </a:r>
            <a:r>
              <a:rPr lang="fr-CH" sz="1000" dirty="0" smtClean="0"/>
              <a:t> and Longer </a:t>
            </a:r>
            <a:r>
              <a:rPr lang="fr-CH" sz="1000" dirty="0" err="1" smtClean="0"/>
              <a:t>than</a:t>
            </a:r>
            <a:r>
              <a:rPr lang="fr-CH" sz="1000" dirty="0" smtClean="0"/>
              <a:t> </a:t>
            </a:r>
            <a:r>
              <a:rPr lang="fr-CH" sz="1000" dirty="0" err="1" smtClean="0"/>
              <a:t>seasonal</a:t>
            </a:r>
            <a:endParaRPr lang="fr-CH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 smtClean="0"/>
              <a:t>…..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80341" y="5664988"/>
            <a:ext cx="24749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 smtClean="0"/>
              <a:t> </a:t>
            </a:r>
            <a:r>
              <a:rPr lang="fr-CH" sz="1000" dirty="0" err="1" smtClean="0"/>
              <a:t>Maintain</a:t>
            </a:r>
            <a:r>
              <a:rPr lang="fr-CH" sz="1000" dirty="0" smtClean="0"/>
              <a:t> ope </a:t>
            </a:r>
            <a:r>
              <a:rPr lang="fr-CH" sz="1000" dirty="0" err="1" smtClean="0"/>
              <a:t>response</a:t>
            </a:r>
            <a:r>
              <a:rPr lang="fr-CH" sz="1000" dirty="0" smtClean="0"/>
              <a:t> </a:t>
            </a:r>
            <a:r>
              <a:rPr lang="fr-CH" sz="1000" dirty="0" err="1" smtClean="0"/>
              <a:t>readiness</a:t>
            </a:r>
            <a:endParaRPr lang="fr-CH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 err="1" smtClean="0"/>
              <a:t>Maintain</a:t>
            </a:r>
            <a:r>
              <a:rPr lang="fr-CH" sz="1000" dirty="0" smtClean="0"/>
              <a:t> </a:t>
            </a:r>
            <a:r>
              <a:rPr lang="fr-CH" sz="1000" dirty="0" err="1" smtClean="0"/>
              <a:t>MoU</a:t>
            </a:r>
            <a:r>
              <a:rPr lang="fr-CH" sz="1000" dirty="0" smtClean="0"/>
              <a:t> </a:t>
            </a:r>
            <a:r>
              <a:rPr lang="fr-CH" sz="1000" dirty="0" err="1" smtClean="0"/>
              <a:t>with</a:t>
            </a:r>
            <a:r>
              <a:rPr lang="fr-CH" sz="1000" dirty="0" smtClean="0"/>
              <a:t> IAEA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 smtClean="0"/>
              <a:t>Explore new </a:t>
            </a:r>
            <a:r>
              <a:rPr lang="fr-CH" sz="1000" dirty="0" err="1" smtClean="0"/>
              <a:t>products</a:t>
            </a:r>
            <a:r>
              <a:rPr lang="fr-CH" sz="10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 err="1" smtClean="0"/>
              <a:t>Dev</a:t>
            </a:r>
            <a:r>
              <a:rPr lang="fr-CH" sz="1000" dirty="0" smtClean="0"/>
              <a:t> </a:t>
            </a:r>
            <a:r>
              <a:rPr lang="fr-CH" sz="1000" dirty="0" err="1" smtClean="0"/>
              <a:t>operational</a:t>
            </a:r>
            <a:r>
              <a:rPr lang="fr-CH" sz="1000" dirty="0" smtClean="0"/>
              <a:t> </a:t>
            </a:r>
            <a:r>
              <a:rPr lang="fr-CH" sz="1000" dirty="0" err="1" smtClean="0"/>
              <a:t>procedures</a:t>
            </a:r>
            <a:r>
              <a:rPr lang="fr-CH" sz="1000" dirty="0" smtClean="0"/>
              <a:t>  for non </a:t>
            </a:r>
            <a:r>
              <a:rPr lang="fr-CH" sz="1000" dirty="0" err="1" smtClean="0"/>
              <a:t>nuclear</a:t>
            </a:r>
            <a:r>
              <a:rPr lang="fr-CH" sz="1000" dirty="0" smtClean="0"/>
              <a:t> 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H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 smtClean="0"/>
              <a:t>…..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059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326"/>
            <a:ext cx="8229600" cy="689866"/>
          </a:xfrm>
        </p:spPr>
        <p:txBody>
          <a:bodyPr/>
          <a:lstStyle/>
          <a:p>
            <a:r>
              <a:rPr lang="fr-CH" sz="3200" b="1" dirty="0" smtClean="0">
                <a:solidFill>
                  <a:schemeClr val="accent1"/>
                </a:solidFill>
              </a:rPr>
              <a:t>10 </a:t>
            </a:r>
            <a:r>
              <a:rPr lang="fr-CH" sz="3200" b="1" dirty="0" err="1" smtClean="0">
                <a:solidFill>
                  <a:schemeClr val="accent1"/>
                </a:solidFill>
              </a:rPr>
              <a:t>Years</a:t>
            </a:r>
            <a:r>
              <a:rPr lang="fr-CH" sz="3200" b="1" dirty="0" smtClean="0">
                <a:solidFill>
                  <a:schemeClr val="accent1"/>
                </a:solidFill>
              </a:rPr>
              <a:t> (2023) Plan </a:t>
            </a:r>
            <a:r>
              <a:rPr lang="fr-CH" sz="3200" b="1" dirty="0" err="1" smtClean="0">
                <a:solidFill>
                  <a:schemeClr val="accent1"/>
                </a:solidFill>
              </a:rPr>
              <a:t>Developed</a:t>
            </a:r>
            <a:r>
              <a:rPr lang="fr-CH" sz="3200" b="1" dirty="0" smtClean="0">
                <a:solidFill>
                  <a:schemeClr val="accent1"/>
                </a:solidFill>
              </a:rPr>
              <a:t> by ICT DPFS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362" y="964504"/>
            <a:ext cx="8229600" cy="5161659"/>
          </a:xfrm>
        </p:spPr>
        <p:txBody>
          <a:bodyPr/>
          <a:lstStyle/>
          <a:p>
            <a:pPr marL="0" indent="0">
              <a:buNone/>
            </a:pPr>
            <a:r>
              <a:rPr lang="fr-CH" sz="2800" b="1" dirty="0" smtClean="0"/>
              <a:t>Vision: </a:t>
            </a:r>
            <a:r>
              <a:rPr lang="fr-CH" sz="2800" dirty="0" smtClean="0"/>
              <a:t>The GDPFS </a:t>
            </a:r>
            <a:r>
              <a:rPr lang="fr-CH" sz="2800" dirty="0" err="1" smtClean="0"/>
              <a:t>will</a:t>
            </a:r>
            <a:r>
              <a:rPr lang="fr-CH" sz="2800" dirty="0" smtClean="0"/>
              <a:t> </a:t>
            </a:r>
            <a:r>
              <a:rPr lang="fr-CH" sz="2800" dirty="0" err="1" smtClean="0"/>
              <a:t>be</a:t>
            </a:r>
            <a:r>
              <a:rPr lang="fr-CH" sz="2800" dirty="0" smtClean="0"/>
              <a:t> </a:t>
            </a:r>
            <a:r>
              <a:rPr lang="fr-CH" sz="2800" dirty="0" err="1" smtClean="0"/>
              <a:t>developed</a:t>
            </a:r>
            <a:r>
              <a:rPr lang="fr-CH" sz="2800" dirty="0" smtClean="0"/>
              <a:t> and </a:t>
            </a:r>
            <a:r>
              <a:rPr lang="fr-CH" sz="2800" dirty="0" err="1" smtClean="0"/>
              <a:t>expanded</a:t>
            </a:r>
            <a:r>
              <a:rPr lang="fr-CH" sz="2800" dirty="0" smtClean="0"/>
              <a:t> to </a:t>
            </a:r>
            <a:r>
              <a:rPr lang="fr-CH" sz="2800" dirty="0" err="1" smtClean="0"/>
              <a:t>cover</a:t>
            </a:r>
            <a:r>
              <a:rPr lang="fr-CH" sz="2800" dirty="0" smtClean="0"/>
              <a:t> all </a:t>
            </a:r>
            <a:r>
              <a:rPr lang="fr-CH" sz="2800" dirty="0" err="1" smtClean="0"/>
              <a:t>timesacles</a:t>
            </a:r>
            <a:r>
              <a:rPr lang="fr-CH" sz="2800" dirty="0" smtClean="0"/>
              <a:t> </a:t>
            </a:r>
            <a:r>
              <a:rPr lang="fr-CH" sz="2800" dirty="0" err="1" smtClean="0"/>
              <a:t>from</a:t>
            </a:r>
            <a:r>
              <a:rPr lang="fr-CH" sz="2800" dirty="0" smtClean="0"/>
              <a:t> short to multi-</a:t>
            </a:r>
            <a:r>
              <a:rPr lang="fr-CH" sz="2800" dirty="0" err="1" smtClean="0"/>
              <a:t>annual</a:t>
            </a:r>
            <a:r>
              <a:rPr lang="fr-CH" sz="2800" dirty="0" smtClean="0"/>
              <a:t> range</a:t>
            </a:r>
          </a:p>
          <a:p>
            <a:r>
              <a:rPr lang="fr-CH" sz="2800" dirty="0" err="1" smtClean="0"/>
              <a:t>Sustain</a:t>
            </a:r>
            <a:r>
              <a:rPr lang="fr-CH" sz="2800" dirty="0" smtClean="0"/>
              <a:t> and </a:t>
            </a:r>
            <a:r>
              <a:rPr lang="fr-CH" sz="2800" dirty="0" err="1" smtClean="0"/>
              <a:t>enhance</a:t>
            </a:r>
            <a:r>
              <a:rPr lang="fr-CH" sz="2800" dirty="0" smtClean="0"/>
              <a:t> </a:t>
            </a:r>
            <a:r>
              <a:rPr lang="fr-CH" sz="2800" dirty="0" err="1" smtClean="0"/>
              <a:t>quality</a:t>
            </a:r>
            <a:r>
              <a:rPr lang="fr-CH" sz="2800" dirty="0" smtClean="0"/>
              <a:t> and </a:t>
            </a:r>
            <a:r>
              <a:rPr lang="fr-CH" sz="2800" dirty="0" err="1" smtClean="0"/>
              <a:t>reliability</a:t>
            </a:r>
            <a:r>
              <a:rPr lang="fr-CH" sz="2800" dirty="0" smtClean="0"/>
              <a:t> of </a:t>
            </a:r>
            <a:r>
              <a:rPr lang="fr-CH" sz="2800" dirty="0" err="1" smtClean="0"/>
              <a:t>existing</a:t>
            </a:r>
            <a:r>
              <a:rPr lang="fr-CH" sz="2800" dirty="0" smtClean="0"/>
              <a:t> </a:t>
            </a:r>
            <a:r>
              <a:rPr lang="fr-CH" sz="2800" dirty="0" err="1" smtClean="0"/>
              <a:t>operational</a:t>
            </a:r>
            <a:r>
              <a:rPr lang="fr-CH" sz="2800" dirty="0" smtClean="0"/>
              <a:t> services </a:t>
            </a:r>
            <a:r>
              <a:rPr lang="fr-CH" sz="2800" dirty="0" err="1" smtClean="0"/>
              <a:t>incl</a:t>
            </a:r>
            <a:r>
              <a:rPr lang="fr-CH" sz="2800" dirty="0" smtClean="0"/>
              <a:t> ERA</a:t>
            </a:r>
          </a:p>
          <a:p>
            <a:r>
              <a:rPr lang="fr-CH" sz="2800" dirty="0" err="1" smtClean="0"/>
              <a:t>Consolidate</a:t>
            </a:r>
            <a:r>
              <a:rPr lang="fr-CH" sz="2800" dirty="0" smtClean="0"/>
              <a:t> SWFDP </a:t>
            </a:r>
            <a:r>
              <a:rPr lang="fr-CH" sz="2800" dirty="0" err="1" smtClean="0"/>
              <a:t>into</a:t>
            </a:r>
            <a:r>
              <a:rPr lang="fr-CH" sz="2800" dirty="0" smtClean="0"/>
              <a:t> </a:t>
            </a:r>
            <a:r>
              <a:rPr lang="fr-CH" sz="2800" dirty="0" err="1" smtClean="0"/>
              <a:t>sustainable</a:t>
            </a:r>
            <a:r>
              <a:rPr lang="fr-CH" sz="2800" dirty="0" smtClean="0"/>
              <a:t> </a:t>
            </a:r>
            <a:r>
              <a:rPr lang="fr-CH" sz="2800" dirty="0" err="1" smtClean="0"/>
              <a:t>operational</a:t>
            </a:r>
            <a:r>
              <a:rPr lang="fr-CH" sz="2800" dirty="0" smtClean="0"/>
              <a:t> services</a:t>
            </a:r>
          </a:p>
          <a:p>
            <a:r>
              <a:rPr lang="fr-CH" sz="2800" dirty="0" err="1" smtClean="0"/>
              <a:t>Dynamical</a:t>
            </a:r>
            <a:r>
              <a:rPr lang="fr-CH" sz="2800" dirty="0" smtClean="0"/>
              <a:t> </a:t>
            </a:r>
            <a:r>
              <a:rPr lang="fr-CH" sz="2800" dirty="0" err="1" smtClean="0"/>
              <a:t>monthly</a:t>
            </a:r>
            <a:r>
              <a:rPr lang="fr-CH" sz="2800" dirty="0" smtClean="0"/>
              <a:t>, </a:t>
            </a:r>
            <a:r>
              <a:rPr lang="fr-CH" sz="2800" dirty="0" err="1" smtClean="0"/>
              <a:t>seasonal</a:t>
            </a:r>
            <a:r>
              <a:rPr lang="fr-CH" sz="2800" dirty="0" smtClean="0"/>
              <a:t> and </a:t>
            </a:r>
            <a:r>
              <a:rPr lang="fr-CH" sz="2800" dirty="0" smtClean="0"/>
              <a:t>multi-</a:t>
            </a:r>
            <a:r>
              <a:rPr lang="fr-CH" sz="2800" dirty="0" err="1" smtClean="0"/>
              <a:t>annual</a:t>
            </a:r>
            <a:r>
              <a:rPr lang="fr-CH" sz="2800" dirty="0" smtClean="0"/>
              <a:t> </a:t>
            </a:r>
            <a:r>
              <a:rPr lang="fr-CH" sz="2800" dirty="0" err="1" smtClean="0"/>
              <a:t>products</a:t>
            </a:r>
            <a:r>
              <a:rPr lang="fr-CH" sz="2800" dirty="0" smtClean="0"/>
              <a:t> </a:t>
            </a:r>
            <a:r>
              <a:rPr lang="fr-CH" sz="2800" dirty="0" err="1" smtClean="0"/>
              <a:t>understood</a:t>
            </a:r>
            <a:r>
              <a:rPr lang="fr-CH" sz="2800" dirty="0" smtClean="0"/>
              <a:t> and </a:t>
            </a:r>
            <a:r>
              <a:rPr lang="fr-CH" sz="2800" dirty="0" err="1" smtClean="0"/>
              <a:t>integrated</a:t>
            </a:r>
            <a:r>
              <a:rPr lang="fr-CH" sz="2800" dirty="0" smtClean="0"/>
              <a:t> in National and </a:t>
            </a:r>
            <a:r>
              <a:rPr lang="fr-CH" sz="2800" dirty="0" err="1" smtClean="0"/>
              <a:t>regional</a:t>
            </a:r>
            <a:r>
              <a:rPr lang="fr-CH" sz="2800" dirty="0" smtClean="0"/>
              <a:t> services and </a:t>
            </a:r>
            <a:r>
              <a:rPr lang="fr-CH" sz="2800" dirty="0" err="1" smtClean="0"/>
              <a:t>informing</a:t>
            </a:r>
            <a:r>
              <a:rPr lang="fr-CH" sz="2800" dirty="0" smtClean="0"/>
              <a:t> adaptation to clim var &amp; change and </a:t>
            </a:r>
            <a:r>
              <a:rPr lang="fr-CH" sz="2800" dirty="0" err="1" smtClean="0"/>
              <a:t>informing</a:t>
            </a:r>
            <a:r>
              <a:rPr lang="fr-CH" sz="2800" dirty="0" smtClean="0"/>
              <a:t> </a:t>
            </a:r>
            <a:r>
              <a:rPr lang="fr-CH" sz="2800" dirty="0" err="1" smtClean="0"/>
              <a:t>decisons</a:t>
            </a:r>
            <a:r>
              <a:rPr lang="fr-CH" sz="2800" dirty="0" smtClean="0"/>
              <a:t> </a:t>
            </a:r>
            <a:r>
              <a:rPr lang="fr-CH" sz="2800" dirty="0" err="1" smtClean="0"/>
              <a:t>retaled</a:t>
            </a:r>
            <a:r>
              <a:rPr lang="fr-CH" sz="2800" dirty="0" smtClean="0"/>
              <a:t> to GFCS </a:t>
            </a:r>
            <a:r>
              <a:rPr lang="fr-CH" sz="2800" dirty="0" err="1" smtClean="0"/>
              <a:t>priority</a:t>
            </a:r>
            <a:r>
              <a:rPr lang="fr-CH" sz="2800" dirty="0" smtClean="0"/>
              <a:t> areas and DRR</a:t>
            </a:r>
          </a:p>
          <a:p>
            <a:r>
              <a:rPr lang="fr-CH" sz="2800" dirty="0" smtClean="0"/>
              <a:t>ERA for non-</a:t>
            </a:r>
            <a:r>
              <a:rPr lang="fr-CH" sz="2800" dirty="0" err="1" smtClean="0"/>
              <a:t>nuclear</a:t>
            </a:r>
            <a:r>
              <a:rPr lang="fr-CH" sz="2800" dirty="0" smtClean="0"/>
              <a:t> </a:t>
            </a:r>
            <a:r>
              <a:rPr lang="fr-CH" sz="2800" dirty="0" err="1" smtClean="0"/>
              <a:t>hazards</a:t>
            </a:r>
            <a:r>
              <a:rPr lang="fr-CH" sz="2800" dirty="0" smtClean="0"/>
              <a:t> to </a:t>
            </a:r>
            <a:r>
              <a:rPr lang="fr-CH" sz="2800" dirty="0" err="1" smtClean="0"/>
              <a:t>reach</a:t>
            </a:r>
            <a:r>
              <a:rPr lang="fr-CH" sz="2800" dirty="0" smtClean="0"/>
              <a:t> </a:t>
            </a:r>
            <a:r>
              <a:rPr lang="fr-CH" sz="2800" dirty="0" err="1" smtClean="0"/>
              <a:t>same</a:t>
            </a:r>
            <a:r>
              <a:rPr lang="fr-CH" sz="2800" dirty="0" smtClean="0"/>
              <a:t> </a:t>
            </a:r>
            <a:r>
              <a:rPr lang="fr-CH" sz="2800" dirty="0" err="1" smtClean="0"/>
              <a:t>level</a:t>
            </a:r>
            <a:r>
              <a:rPr lang="fr-CH" sz="2800" dirty="0" smtClean="0"/>
              <a:t> of </a:t>
            </a:r>
            <a:r>
              <a:rPr lang="fr-CH" sz="2800" dirty="0" err="1" smtClean="0"/>
              <a:t>maturity</a:t>
            </a:r>
            <a:r>
              <a:rPr lang="fr-CH" sz="2800" dirty="0" smtClean="0"/>
              <a:t> as </a:t>
            </a:r>
            <a:r>
              <a:rPr lang="fr-CH" sz="2800" dirty="0" err="1" smtClean="0"/>
              <a:t>nuclear</a:t>
            </a:r>
            <a:r>
              <a:rPr lang="fr-CH" sz="2800" dirty="0" smtClean="0"/>
              <a:t> ERA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1534</Words>
  <Application>Microsoft Office PowerPoint</Application>
  <PresentationFormat>On-screen Show (4:3)</PresentationFormat>
  <Paragraphs>179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Photo Editor Photo</vt:lpstr>
      <vt:lpstr>     Future Seamless Global Data-processing and Forecasting Systems (GDPFS) meeting  Geneva, 10-12 Feb 2016  </vt:lpstr>
      <vt:lpstr>Origin of the GDPFS</vt:lpstr>
      <vt:lpstr>Purpose of the GDPFS</vt:lpstr>
      <vt:lpstr>PowerPoint Presentation</vt:lpstr>
      <vt:lpstr>PowerPoint Presentation</vt:lpstr>
      <vt:lpstr>The GDPFS …</vt:lpstr>
      <vt:lpstr>The GDPFS today…</vt:lpstr>
      <vt:lpstr>PowerPoint Presentation</vt:lpstr>
      <vt:lpstr>10 Years (2023) Plan Developed by ICT DPFS</vt:lpstr>
      <vt:lpstr>The Role of the GDPFS in creating services</vt:lpstr>
      <vt:lpstr>Spreading Capability to WMO Members with limited Resources through… </vt:lpstr>
      <vt:lpstr>Some Emerging Needs influencing the  GDPFS…</vt:lpstr>
      <vt:lpstr>To meet these needs, the GDPFS must evolve to…</vt:lpstr>
      <vt:lpstr>To that end Cg17 adopted  Resolution 11:  </vt:lpstr>
      <vt:lpstr>In addition…  </vt:lpstr>
      <vt:lpstr>The Manual on the GDPFS  (WMO-No. 485) </vt:lpstr>
      <vt:lpstr>Manual on the GDPFS (WMO-No. 485)</vt:lpstr>
      <vt:lpstr>What is new in the New GDPFS Manual?  </vt:lpstr>
      <vt:lpstr> Planned short-term action for addressing  Resolution 11 (Cg-17)</vt:lpstr>
      <vt:lpstr>Thank you for your attention 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Alex Keshavjee</dc:creator>
  <cp:lastModifiedBy>Abdoulaye Harou</cp:lastModifiedBy>
  <cp:revision>54</cp:revision>
  <cp:lastPrinted>2015-01-28T16:58:23Z</cp:lastPrinted>
  <dcterms:created xsi:type="dcterms:W3CDTF">2012-12-13T13:45:57Z</dcterms:created>
  <dcterms:modified xsi:type="dcterms:W3CDTF">2016-02-09T07:35:28Z</dcterms:modified>
</cp:coreProperties>
</file>