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3" r:id="rId3"/>
    <p:sldId id="261" r:id="rId4"/>
    <p:sldId id="330" r:id="rId5"/>
    <p:sldId id="267" r:id="rId6"/>
    <p:sldId id="336" r:id="rId7"/>
    <p:sldId id="282" r:id="rId8"/>
    <p:sldId id="331" r:id="rId9"/>
    <p:sldId id="332" r:id="rId10"/>
    <p:sldId id="333" r:id="rId11"/>
    <p:sldId id="334" r:id="rId12"/>
    <p:sldId id="285" r:id="rId13"/>
    <p:sldId id="286" r:id="rId14"/>
    <p:sldId id="288" r:id="rId15"/>
    <p:sldId id="289" r:id="rId16"/>
    <p:sldId id="287" r:id="rId17"/>
    <p:sldId id="290" r:id="rId18"/>
    <p:sldId id="291" r:id="rId19"/>
    <p:sldId id="292" r:id="rId20"/>
    <p:sldId id="295" r:id="rId21"/>
    <p:sldId id="296" r:id="rId22"/>
    <p:sldId id="297" r:id="rId23"/>
    <p:sldId id="298" r:id="rId24"/>
    <p:sldId id="299" r:id="rId25"/>
    <p:sldId id="316" r:id="rId26"/>
    <p:sldId id="317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7" r:id="rId35"/>
    <p:sldId id="328" r:id="rId36"/>
    <p:sldId id="329" r:id="rId37"/>
    <p:sldId id="326" r:id="rId38"/>
    <p:sldId id="258" r:id="rId39"/>
  </p:sldIdLst>
  <p:sldSz cx="9144000" cy="6858000" type="screen4x3"/>
  <p:notesSz cx="6797675" cy="9926638"/>
  <p:custShowLst>
    <p:custShow name="Custom Show 1" id="0">
      <p:sldLst>
        <p:sld r:id="rId2"/>
        <p:sld r:id="rId4"/>
      </p:sldLst>
    </p:custShow>
    <p:custShow name="Custom Show 2" id="1">
      <p:sldLst>
        <p:sld r:id="rId3"/>
      </p:sldLst>
    </p:custShow>
    <p:custShow name="Custom Show 3" id="2">
      <p:sldLst/>
    </p:custShow>
    <p:custShow name="Service Delivery" id="3">
      <p:sldLst>
        <p:sld r:id="rId2"/>
        <p:sld r:id="rId4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3084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51736-1633-46D4-A29D-5FA7610A26B3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1E082-52E7-42A8-A94B-D37EEC15C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055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F6B5E-3ADE-45EE-B7D1-A4C36B296DC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79B53-D833-43BC-8169-AC1C1C50C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9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5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05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9A996-470E-417B-B015-0D5DFC81DAD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Introduction to Common Alerting Protocol</a:t>
            </a:r>
          </a:p>
        </p:txBody>
      </p:sp>
      <p:sp>
        <p:nvSpPr>
          <p:cNvPr id="205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>
                <a:latin typeface="Arial" pitchFamily="34" charset="0"/>
              </a:rPr>
              <a:t>This is a critically important feature of CAP messages. </a:t>
            </a:r>
          </a:p>
          <a:p>
            <a:r>
              <a:rPr lang="en-US" altLang="en-US" sz="1400">
                <a:latin typeface="Arial" pitchFamily="34" charset="0"/>
              </a:rPr>
              <a:t>CAP Messages contain various text values for human readers, </a:t>
            </a:r>
            <a:br>
              <a:rPr lang="en-US" altLang="en-US" sz="1400">
                <a:latin typeface="Arial" pitchFamily="34" charset="0"/>
              </a:rPr>
            </a:br>
            <a:r>
              <a:rPr lang="en-US" altLang="en-US" sz="1400">
                <a:latin typeface="Arial" pitchFamily="34" charset="0"/>
              </a:rPr>
              <a:t>such as  "area description", "headline", and "instruction".</a:t>
            </a:r>
          </a:p>
          <a:p>
            <a:r>
              <a:rPr lang="en-US" altLang="en-US" sz="1400">
                <a:latin typeface="Arial" pitchFamily="34" charset="0"/>
              </a:rPr>
              <a:t>But, CAP messages also contain coded values that are necessary </a:t>
            </a:r>
            <a:br>
              <a:rPr lang="en-US" altLang="en-US" sz="1400">
                <a:latin typeface="Arial" pitchFamily="34" charset="0"/>
              </a:rPr>
            </a:br>
            <a:r>
              <a:rPr lang="en-US" altLang="en-US" sz="1400">
                <a:latin typeface="Arial" pitchFamily="34" charset="0"/>
              </a:rPr>
              <a:t>for filtering, routing, and display of messages. </a:t>
            </a:r>
          </a:p>
          <a:p>
            <a:r>
              <a:rPr lang="en-US" altLang="en-US" sz="1400">
                <a:latin typeface="Arial" pitchFamily="34" charset="0"/>
              </a:rPr>
              <a:t>Coded values are also very useful for automated translation to human languages.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02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AA046F-A713-4357-8A75-789CECAA69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288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library.wmo.int/pmb_ged/wmo_1150_en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mergency_population_warning" TargetMode="External"/><Relationship Id="rId2" Type="http://schemas.openxmlformats.org/officeDocument/2006/relationships/hyperlink" Target="https://en.wikipedia.org/wiki/X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/index.php?title=Alerting_technologies&amp;action=edit&amp;redlink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mo.int/pages/prog/amp/pwsp/CAPJumpStart_en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y.wmo.int/pmb_ged/wmo-td_1556_en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3-eu-west-1.amazonaws.com/alert-hub/index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wmo.int/pages/prog/amp/pwsp/publications_en.ht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wmo.int/pages/prog/amp/pwsp/documents/REPORT_SSD_SURVEY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o2016_powerpoint_standard_v2_dar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23"/>
            <a:ext cx="9180000" cy="6887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6150" y="1697570"/>
            <a:ext cx="8723850" cy="248390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smtClean="0">
                <a:solidFill>
                  <a:schemeClr val="bg1"/>
                </a:solidFill>
              </a:rPr>
              <a:t>THE </a:t>
            </a:r>
          </a:p>
          <a:p>
            <a:r>
              <a:rPr lang="fr-CH" sz="4800" dirty="0" smtClean="0">
                <a:solidFill>
                  <a:schemeClr val="bg1"/>
                </a:solidFill>
              </a:rPr>
              <a:t>PWS COMPONENT OF SWFDP</a:t>
            </a:r>
          </a:p>
        </p:txBody>
      </p:sp>
    </p:spTree>
    <p:extLst>
      <p:ext uri="{BB962C8B-B14F-4D97-AF65-F5344CB8AC3E}">
        <p14:creationId xmlns:p14="http://schemas.microsoft.com/office/powerpoint/2010/main" val="23892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smtClean="0"/>
              <a:t>Gaps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Lack of skills to engage users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Media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Disaster community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public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Social and economic sector</a:t>
            </a:r>
          </a:p>
          <a:p>
            <a:r>
              <a:rPr lang="en-US" dirty="0" smtClean="0"/>
              <a:t>Lack of skills to provide high quality products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Daily forecasts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Warnings including impact-based forecast and warnings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Seasonal outlooks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4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smtClean="0"/>
              <a:t>SWFDP Training in PWS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H" dirty="0" smtClean="0"/>
              <a:t>Impact-</a:t>
            </a:r>
            <a:r>
              <a:rPr lang="fr-CH" dirty="0" err="1" smtClean="0"/>
              <a:t>based</a:t>
            </a:r>
            <a:r>
              <a:rPr lang="fr-CH" dirty="0" smtClean="0"/>
              <a:t> </a:t>
            </a:r>
            <a:r>
              <a:rPr lang="fr-CH" dirty="0" err="1" smtClean="0"/>
              <a:t>forecast</a:t>
            </a:r>
            <a:r>
              <a:rPr lang="fr-CH" dirty="0" smtClean="0"/>
              <a:t> and warning services</a:t>
            </a:r>
            <a:endParaRPr lang="en-US" dirty="0" smtClean="0"/>
          </a:p>
          <a:p>
            <a:r>
              <a:rPr lang="en-US" dirty="0" smtClean="0"/>
              <a:t>PWS </a:t>
            </a:r>
            <a:r>
              <a:rPr lang="en-US" dirty="0" err="1"/>
              <a:t>Programmes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NMHSs</a:t>
            </a:r>
          </a:p>
          <a:p>
            <a:r>
              <a:rPr lang="en-US" dirty="0"/>
              <a:t>G</a:t>
            </a:r>
            <a:r>
              <a:rPr lang="en-US" dirty="0" smtClean="0"/>
              <a:t>aps </a:t>
            </a:r>
            <a:r>
              <a:rPr lang="en-US" dirty="0"/>
              <a:t>in service </a:t>
            </a:r>
            <a:r>
              <a:rPr lang="en-US" dirty="0" smtClean="0"/>
              <a:t>delivery </a:t>
            </a:r>
          </a:p>
          <a:p>
            <a:r>
              <a:rPr lang="en-US" dirty="0"/>
              <a:t>Website</a:t>
            </a:r>
          </a:p>
          <a:p>
            <a:r>
              <a:rPr lang="en-US" dirty="0" smtClean="0"/>
              <a:t>Social Media</a:t>
            </a:r>
            <a:endParaRPr lang="en-US" dirty="0"/>
          </a:p>
          <a:p>
            <a:r>
              <a:rPr lang="en-US" dirty="0"/>
              <a:t>Mobile phone weather </a:t>
            </a:r>
            <a:r>
              <a:rPr lang="en-US" dirty="0" smtClean="0"/>
              <a:t>Apps</a:t>
            </a:r>
          </a:p>
          <a:p>
            <a:r>
              <a:rPr lang="en-US" dirty="0"/>
              <a:t>The </a:t>
            </a:r>
            <a:r>
              <a:rPr lang="en-US" dirty="0" smtClean="0"/>
              <a:t>Common Alerting Protocol (CAP) </a:t>
            </a:r>
            <a:r>
              <a:rPr lang="en-US" dirty="0"/>
              <a:t>system </a:t>
            </a:r>
          </a:p>
          <a:p>
            <a:r>
              <a:rPr lang="en-US" dirty="0"/>
              <a:t>Working with the media</a:t>
            </a:r>
          </a:p>
          <a:p>
            <a:r>
              <a:rPr lang="en-US" dirty="0" smtClean="0"/>
              <a:t>Disaster </a:t>
            </a:r>
            <a:r>
              <a:rPr lang="en-US" dirty="0"/>
              <a:t>Management and Civil Protection </a:t>
            </a:r>
            <a:r>
              <a:rPr lang="en-US" dirty="0" smtClean="0"/>
              <a:t>Authorities</a:t>
            </a:r>
          </a:p>
          <a:p>
            <a:r>
              <a:rPr lang="fr-CH" dirty="0" err="1" smtClean="0"/>
              <a:t>Developing</a:t>
            </a:r>
            <a:r>
              <a:rPr lang="fr-CH" dirty="0" smtClean="0"/>
              <a:t> </a:t>
            </a:r>
            <a:r>
              <a:rPr lang="fr-CH" dirty="0" err="1" smtClean="0"/>
              <a:t>SOPs</a:t>
            </a:r>
            <a:r>
              <a:rPr lang="fr-CH" dirty="0" smtClean="0"/>
              <a:t> and </a:t>
            </a:r>
            <a:r>
              <a:rPr lang="fr-CH" dirty="0" err="1" smtClean="0"/>
              <a:t>MoUs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9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9675"/>
            <a:ext cx="418147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Impact-Based Forecast </a:t>
            </a: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and </a:t>
            </a: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Warning Services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endParaRPr lang="en-GB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20555" t="23556" r="53889" b="23778"/>
          <a:stretch/>
        </p:blipFill>
        <p:spPr bwMode="auto">
          <a:xfrm>
            <a:off x="4552950" y="267652"/>
            <a:ext cx="4227196" cy="5828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27546" t="40629" r="53224" b="38457"/>
          <a:stretch/>
        </p:blipFill>
        <p:spPr bwMode="auto">
          <a:xfrm>
            <a:off x="6143625" y="4171950"/>
            <a:ext cx="2876550" cy="2152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86275" y="6440269"/>
            <a:ext cx="4657725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Aftermath </a:t>
            </a:r>
            <a:r>
              <a:rPr lang="en-US" i="1" dirty="0">
                <a:solidFill>
                  <a:schemeClr val="bg1"/>
                </a:solidFill>
              </a:rPr>
              <a:t>of typhoon </a:t>
            </a:r>
            <a:r>
              <a:rPr lang="en-US" i="1" dirty="0" smtClean="0">
                <a:solidFill>
                  <a:schemeClr val="bg1"/>
                </a:solidFill>
              </a:rPr>
              <a:t>Haiyan, Philippines, 2013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dirty="0"/>
              <a:t>Impact-Based Forecast </a:t>
            </a:r>
            <a:r>
              <a:rPr lang="en-US" dirty="0" smtClean="0"/>
              <a:t>and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Warning </a:t>
            </a:r>
            <a:r>
              <a:rPr lang="en-US" dirty="0" smtClean="0"/>
              <a:t>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Impact-based warnings provide information of how hazards may impact warning recipients</a:t>
            </a:r>
          </a:p>
          <a:p>
            <a:r>
              <a:rPr lang="en-US" sz="2400" dirty="0" smtClean="0"/>
              <a:t>NMHSs issue accurate hazard warnings yet populations suffer many casualties and damage because of lack </a:t>
            </a:r>
            <a:r>
              <a:rPr lang="en-US" sz="2400" dirty="0"/>
              <a:t>of </a:t>
            </a:r>
            <a:r>
              <a:rPr lang="en-US" sz="2400" dirty="0" smtClean="0"/>
              <a:t>knowledge of likely impacts of the hazard</a:t>
            </a:r>
          </a:p>
          <a:p>
            <a:r>
              <a:rPr lang="en-US" sz="2400" dirty="0" smtClean="0"/>
              <a:t>An NMHS cannot deliver impact-based warning services on its own</a:t>
            </a:r>
          </a:p>
          <a:p>
            <a:r>
              <a:rPr lang="en-US" sz="2400" dirty="0" smtClean="0"/>
              <a:t>Creating </a:t>
            </a:r>
            <a:r>
              <a:rPr lang="en-US" sz="2400" dirty="0"/>
              <a:t>systems </a:t>
            </a:r>
            <a:r>
              <a:rPr lang="en-US" sz="2400" dirty="0" smtClean="0"/>
              <a:t>to support </a:t>
            </a:r>
            <a:r>
              <a:rPr lang="en-US" sz="2400" dirty="0"/>
              <a:t>impact </a:t>
            </a:r>
            <a:r>
              <a:rPr lang="en-US" sz="2400" dirty="0" smtClean="0"/>
              <a:t>warnings is based </a:t>
            </a:r>
            <a:r>
              <a:rPr lang="en-US" sz="2400" dirty="0"/>
              <a:t>on close coordination between NMHSs and different organizations e.g. D</a:t>
            </a:r>
            <a:r>
              <a:rPr lang="en-US" sz="2400" dirty="0" smtClean="0"/>
              <a:t>isaster </a:t>
            </a:r>
            <a:r>
              <a:rPr lang="en-US" sz="2400" dirty="0"/>
              <a:t>R</a:t>
            </a:r>
            <a:r>
              <a:rPr lang="en-US" sz="2400" dirty="0" smtClean="0"/>
              <a:t>eduction</a:t>
            </a:r>
            <a:r>
              <a:rPr lang="en-US" sz="2400" dirty="0"/>
              <a:t> and </a:t>
            </a:r>
            <a:r>
              <a:rPr lang="en-US" sz="2400" dirty="0" smtClean="0"/>
              <a:t>Civil </a:t>
            </a:r>
            <a:r>
              <a:rPr lang="en-US" sz="2400" dirty="0"/>
              <a:t>P</a:t>
            </a:r>
            <a:r>
              <a:rPr lang="en-US" sz="2400" dirty="0" smtClean="0"/>
              <a:t>rotection Agencies</a:t>
            </a:r>
            <a:r>
              <a:rPr lang="en-US" sz="2400" dirty="0"/>
              <a:t> </a:t>
            </a:r>
            <a:r>
              <a:rPr lang="en-US" sz="2400" dirty="0" smtClean="0"/>
              <a:t>(DRCPAs</a:t>
            </a:r>
            <a:r>
              <a:rPr lang="en-US" sz="2400" dirty="0"/>
              <a:t>), </a:t>
            </a:r>
            <a:r>
              <a:rPr lang="en-US" sz="2400" dirty="0" smtClean="0"/>
              <a:t>social </a:t>
            </a:r>
            <a:r>
              <a:rPr lang="en-US" sz="2400" dirty="0"/>
              <a:t>scientists etc.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197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an Impact Warning Service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Relays </a:t>
            </a:r>
            <a:r>
              <a:rPr lang="en-US" sz="2400" dirty="0"/>
              <a:t>a message </a:t>
            </a:r>
            <a:r>
              <a:rPr lang="en-US" sz="2400" dirty="0" smtClean="0"/>
              <a:t>to </a:t>
            </a:r>
            <a:r>
              <a:rPr lang="en-US" sz="2400" dirty="0"/>
              <a:t>enable those at risk to take appropriate actions </a:t>
            </a:r>
            <a:endParaRPr lang="en-US" sz="2400" dirty="0" smtClean="0"/>
          </a:p>
          <a:p>
            <a:r>
              <a:rPr lang="en-US" sz="2400" dirty="0" smtClean="0"/>
              <a:t>Improved </a:t>
            </a:r>
            <a:r>
              <a:rPr lang="en-US" sz="2400" dirty="0"/>
              <a:t>planning for different scenarios based on different </a:t>
            </a:r>
            <a:r>
              <a:rPr lang="en-US" sz="2400" dirty="0" smtClean="0"/>
              <a:t>impacts</a:t>
            </a:r>
          </a:p>
          <a:p>
            <a:r>
              <a:rPr lang="en-US" sz="2400" dirty="0" smtClean="0"/>
              <a:t>Contains information </a:t>
            </a:r>
            <a:r>
              <a:rPr lang="en-US" sz="2400" dirty="0"/>
              <a:t>about level of confidence in the forecast </a:t>
            </a:r>
            <a:r>
              <a:rPr lang="en-US" sz="2400" dirty="0" smtClean="0"/>
              <a:t>for </a:t>
            </a:r>
            <a:r>
              <a:rPr lang="en-US" sz="2400" dirty="0"/>
              <a:t>better </a:t>
            </a:r>
            <a:r>
              <a:rPr lang="en-US" sz="2400" dirty="0" smtClean="0"/>
              <a:t>decision-making</a:t>
            </a:r>
          </a:p>
          <a:p>
            <a:r>
              <a:rPr lang="en-US" sz="2400" dirty="0" smtClean="0"/>
              <a:t>Provides </a:t>
            </a:r>
            <a:r>
              <a:rPr lang="en-US" sz="2400" dirty="0"/>
              <a:t>basis for post-event analysis of </a:t>
            </a:r>
            <a:r>
              <a:rPr lang="en-US" sz="2400" dirty="0" smtClean="0"/>
              <a:t>multi-hazard </a:t>
            </a:r>
            <a:r>
              <a:rPr lang="en-US" sz="2400" dirty="0"/>
              <a:t>impacts to assist in planning, response and mitigation of </a:t>
            </a:r>
            <a:r>
              <a:rPr lang="en-US" sz="2400" dirty="0" smtClean="0"/>
              <a:t>impacts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comprehensive and coordinated process to address disaster response and </a:t>
            </a:r>
            <a:r>
              <a:rPr lang="en-US" sz="2400" dirty="0" smtClean="0"/>
              <a:t>preparedness</a:t>
            </a:r>
          </a:p>
          <a:p>
            <a:r>
              <a:rPr lang="en-US" sz="2400" dirty="0" smtClean="0"/>
              <a:t>Common </a:t>
            </a:r>
            <a:r>
              <a:rPr lang="en-US" sz="2400" dirty="0"/>
              <a:t>situational </a:t>
            </a:r>
            <a:r>
              <a:rPr lang="en-US" sz="2400" dirty="0" smtClean="0"/>
              <a:t>awareness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14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7149" r="15801" b="8664"/>
          <a:stretch/>
        </p:blipFill>
        <p:spPr bwMode="auto">
          <a:xfrm>
            <a:off x="600075" y="1417638"/>
            <a:ext cx="7597718" cy="436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5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600" dirty="0" smtClean="0"/>
              <a:t>«WMO </a:t>
            </a:r>
            <a:r>
              <a:rPr lang="fr-CH" sz="3600" dirty="0"/>
              <a:t>Guidelines </a:t>
            </a:r>
            <a:r>
              <a:rPr lang="fr-CH" sz="3600" dirty="0" smtClean="0"/>
              <a:t>on Multi-</a:t>
            </a:r>
            <a:r>
              <a:rPr lang="fr-CH" sz="3600" dirty="0" err="1" smtClean="0"/>
              <a:t>hazard</a:t>
            </a:r>
            <a:r>
              <a:rPr lang="fr-CH" sz="3600" dirty="0" smtClean="0"/>
              <a:t> Impact-</a:t>
            </a:r>
            <a:r>
              <a:rPr lang="fr-CH" sz="3600" dirty="0" err="1" smtClean="0"/>
              <a:t>Based</a:t>
            </a:r>
            <a:r>
              <a:rPr lang="fr-CH" sz="3600" dirty="0" smtClean="0"/>
              <a:t> </a:t>
            </a:r>
            <a:r>
              <a:rPr lang="fr-CH" sz="3600" dirty="0" err="1" smtClean="0"/>
              <a:t>Forecast</a:t>
            </a:r>
            <a:r>
              <a:rPr lang="fr-CH" sz="3600" dirty="0" smtClean="0"/>
              <a:t> and Warning Services»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/>
          </a:bodyPr>
          <a:lstStyle/>
          <a:p>
            <a:endParaRPr lang="fr-CH" sz="2400" dirty="0" smtClean="0"/>
          </a:p>
          <a:p>
            <a:r>
              <a:rPr lang="fr-CH" sz="2400" dirty="0" smtClean="0"/>
              <a:t>PWS Programme </a:t>
            </a:r>
            <a:r>
              <a:rPr lang="fr-CH" sz="2400" dirty="0" err="1" smtClean="0"/>
              <a:t>coordinated</a:t>
            </a:r>
            <a:r>
              <a:rPr lang="fr-CH" sz="2400" dirty="0" smtClean="0"/>
              <a:t> effort to </a:t>
            </a:r>
            <a:r>
              <a:rPr lang="fr-CH" sz="2400" dirty="0" err="1" smtClean="0"/>
              <a:t>produce</a:t>
            </a:r>
            <a:r>
              <a:rPr lang="fr-CH" sz="2400" dirty="0" smtClean="0"/>
              <a:t> the publication: </a:t>
            </a:r>
            <a:r>
              <a:rPr lang="fr-CH" sz="2400" dirty="0" smtClean="0">
                <a:solidFill>
                  <a:srgbClr val="FF0000"/>
                </a:solidFill>
              </a:rPr>
              <a:t>WMO No. 1150</a:t>
            </a:r>
            <a:r>
              <a:rPr lang="fr-CH" sz="2400" dirty="0" smtClean="0"/>
              <a:t> (</a:t>
            </a:r>
            <a:r>
              <a:rPr lang="fr-CH" sz="2400" dirty="0" err="1" smtClean="0">
                <a:hlinkClick r:id="rId2"/>
              </a:rPr>
              <a:t>view</a:t>
            </a:r>
            <a:r>
              <a:rPr lang="fr-CH" sz="2400" dirty="0" smtClean="0">
                <a:hlinkClick r:id="rId2"/>
              </a:rPr>
              <a:t> </a:t>
            </a:r>
            <a:r>
              <a:rPr lang="fr-CH" sz="2400" dirty="0" err="1" smtClean="0">
                <a:hlinkClick r:id="rId2"/>
              </a:rPr>
              <a:t>it</a:t>
            </a:r>
            <a:r>
              <a:rPr lang="fr-CH" sz="2400" dirty="0" smtClean="0">
                <a:hlinkClick r:id="rId2"/>
              </a:rPr>
              <a:t> </a:t>
            </a:r>
            <a:r>
              <a:rPr lang="fr-CH" sz="2400" dirty="0" err="1" smtClean="0">
                <a:hlinkClick r:id="rId2"/>
              </a:rPr>
              <a:t>here</a:t>
            </a:r>
            <a:r>
              <a:rPr lang="fr-CH" sz="2400" dirty="0" smtClean="0"/>
              <a:t>)</a:t>
            </a:r>
          </a:p>
          <a:p>
            <a:r>
              <a:rPr lang="fr-CH" sz="2400" dirty="0" smtClean="0"/>
              <a:t>It </a:t>
            </a:r>
            <a:r>
              <a:rPr lang="fr-CH" sz="2400" dirty="0" err="1" smtClean="0"/>
              <a:t>provides</a:t>
            </a:r>
            <a:r>
              <a:rPr lang="fr-CH" sz="2400" dirty="0" smtClean="0"/>
              <a:t> a road </a:t>
            </a:r>
            <a:r>
              <a:rPr lang="fr-CH" sz="2400" dirty="0" err="1" smtClean="0"/>
              <a:t>map</a:t>
            </a:r>
            <a:r>
              <a:rPr lang="fr-CH" sz="2400" dirty="0" smtClean="0"/>
              <a:t> to </a:t>
            </a:r>
            <a:r>
              <a:rPr lang="fr-CH" sz="2400" dirty="0" err="1" smtClean="0"/>
              <a:t>assist</a:t>
            </a:r>
            <a:r>
              <a:rPr lang="fr-CH" sz="2400" dirty="0" smtClean="0"/>
              <a:t> </a:t>
            </a:r>
            <a:r>
              <a:rPr lang="fr-CH" sz="2400" dirty="0" err="1" smtClean="0"/>
              <a:t>members</a:t>
            </a:r>
            <a:r>
              <a:rPr lang="fr-CH" sz="2400" dirty="0" smtClean="0"/>
              <a:t> </a:t>
            </a:r>
            <a:r>
              <a:rPr lang="fr-CH" sz="2400" dirty="0" err="1" smtClean="0"/>
              <a:t>develop</a:t>
            </a:r>
            <a:r>
              <a:rPr lang="fr-CH" sz="2400" dirty="0" smtClean="0"/>
              <a:t> impact-</a:t>
            </a:r>
            <a:r>
              <a:rPr lang="fr-CH" sz="2400" dirty="0" err="1" smtClean="0"/>
              <a:t>based</a:t>
            </a:r>
            <a:r>
              <a:rPr lang="fr-CH" sz="2400" dirty="0" smtClean="0"/>
              <a:t> warning services</a:t>
            </a:r>
          </a:p>
          <a:p>
            <a:r>
              <a:rPr lang="fr-CH" sz="2400" dirty="0" err="1" smtClean="0"/>
              <a:t>Defines</a:t>
            </a:r>
            <a:r>
              <a:rPr lang="fr-CH" sz="2400" dirty="0" smtClean="0"/>
              <a:t> the </a:t>
            </a:r>
            <a:r>
              <a:rPr lang="fr-CH" sz="2400" dirty="0" err="1" smtClean="0"/>
              <a:t>necessary</a:t>
            </a:r>
            <a:r>
              <a:rPr lang="fr-CH" sz="2400" dirty="0" smtClean="0"/>
              <a:t> </a:t>
            </a:r>
            <a:r>
              <a:rPr lang="fr-CH" sz="2400" dirty="0" err="1" smtClean="0"/>
              <a:t>steps</a:t>
            </a:r>
            <a:r>
              <a:rPr lang="fr-CH" sz="2400" dirty="0" smtClean="0"/>
              <a:t> and </a:t>
            </a:r>
            <a:r>
              <a:rPr lang="fr-CH" sz="2400" dirty="0" err="1" smtClean="0"/>
              <a:t>explains</a:t>
            </a:r>
            <a:r>
              <a:rPr lang="fr-CH" sz="2400" dirty="0" smtClean="0"/>
              <a:t> </a:t>
            </a:r>
            <a:r>
              <a:rPr lang="fr-CH" sz="2400" dirty="0" err="1" smtClean="0"/>
              <a:t>likely</a:t>
            </a:r>
            <a:r>
              <a:rPr lang="fr-CH" sz="2400" dirty="0" smtClean="0"/>
              <a:t> </a:t>
            </a:r>
            <a:r>
              <a:rPr lang="fr-CH" sz="2400" dirty="0" err="1" smtClean="0"/>
              <a:t>levels</a:t>
            </a:r>
            <a:r>
              <a:rPr lang="fr-CH" sz="2400" dirty="0" smtClean="0"/>
              <a:t> of </a:t>
            </a:r>
            <a:r>
              <a:rPr lang="fr-CH" sz="2400" dirty="0" err="1" smtClean="0"/>
              <a:t>complexity</a:t>
            </a:r>
            <a:endParaRPr lang="fr-CH" sz="2400" dirty="0" smtClean="0"/>
          </a:p>
          <a:p>
            <a:r>
              <a:rPr lang="fr-CH" sz="2400" dirty="0" smtClean="0"/>
              <a:t>Publication </a:t>
            </a:r>
            <a:r>
              <a:rPr lang="fr-CH" sz="2400" dirty="0" err="1" smtClean="0"/>
              <a:t>highly</a:t>
            </a:r>
            <a:r>
              <a:rPr lang="fr-CH" sz="2400" dirty="0" smtClean="0"/>
              <a:t> </a:t>
            </a:r>
            <a:r>
              <a:rPr lang="fr-CH" sz="2400" dirty="0" err="1" smtClean="0"/>
              <a:t>recommended</a:t>
            </a:r>
            <a:r>
              <a:rPr lang="fr-CH" sz="2400" dirty="0" smtClean="0"/>
              <a:t> for use by </a:t>
            </a:r>
            <a:r>
              <a:rPr lang="fr-CH" sz="2400" dirty="0" err="1" smtClean="0"/>
              <a:t>Members</a:t>
            </a:r>
            <a:r>
              <a:rPr lang="fr-CH" sz="2400" dirty="0" smtClean="0"/>
              <a:t> </a:t>
            </a:r>
          </a:p>
          <a:p>
            <a:endParaRPr lang="en-GB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12" y="1724025"/>
            <a:ext cx="3100088" cy="47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24375" cy="4525963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Common </a:t>
            </a:r>
            <a:r>
              <a:rPr lang="en-US" sz="4000" dirty="0">
                <a:latin typeface="+mj-lt"/>
                <a:ea typeface="+mj-ea"/>
                <a:cs typeface="+mj-cs"/>
              </a:rPr>
              <a:t>Alerting </a:t>
            </a:r>
            <a:r>
              <a:rPr lang="en-US" sz="4000" dirty="0" smtClean="0">
                <a:latin typeface="+mj-lt"/>
                <a:ea typeface="+mj-ea"/>
                <a:cs typeface="+mj-cs"/>
              </a:rPr>
              <a:t>Protocol</a:t>
            </a:r>
          </a:p>
          <a:p>
            <a:pPr marL="0" indent="0" algn="ctr">
              <a:buNone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(CAP)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2362200"/>
            <a:ext cx="192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 smtClean="0">
                <a:latin typeface="Calibri Light" panose="020F0302020204030204" pitchFamily="34" charset="0"/>
              </a:rPr>
              <a:t>The Common </a:t>
            </a:r>
            <a:r>
              <a:rPr lang="fr-CH" b="1" dirty="0" err="1" smtClean="0">
                <a:latin typeface="Calibri Light" panose="020F0302020204030204" pitchFamily="34" charset="0"/>
              </a:rPr>
              <a:t>Alerting</a:t>
            </a:r>
            <a:r>
              <a:rPr lang="fr-CH" b="1" dirty="0" smtClean="0">
                <a:latin typeface="Calibri Light" panose="020F0302020204030204" pitchFamily="34" charset="0"/>
              </a:rPr>
              <a:t> Protocol (CAP)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CAP</a:t>
            </a:r>
            <a:r>
              <a:rPr lang="en-US" sz="2400" dirty="0" smtClean="0"/>
              <a:t> </a:t>
            </a:r>
            <a:r>
              <a:rPr lang="en-US" sz="2400" dirty="0"/>
              <a:t>is an </a:t>
            </a:r>
            <a:r>
              <a:rPr lang="en-US" sz="2400" dirty="0">
                <a:hlinkClick r:id="rId2" tooltip="XML"/>
              </a:rPr>
              <a:t>XML</a:t>
            </a:r>
            <a:r>
              <a:rPr lang="en-US" sz="2400" dirty="0"/>
              <a:t>-based data format for exchanging </a:t>
            </a:r>
            <a:r>
              <a:rPr lang="en-US" sz="2400" dirty="0">
                <a:hlinkClick r:id="rId3" tooltip="Emergency population warning"/>
              </a:rPr>
              <a:t>public warnings</a:t>
            </a:r>
            <a:r>
              <a:rPr lang="en-US" sz="2400" dirty="0"/>
              <a:t> and emergencies between </a:t>
            </a:r>
            <a:r>
              <a:rPr lang="en-US" sz="2400" dirty="0">
                <a:hlinkClick r:id="rId4" tooltip="Alerting technologies (page does not exist)"/>
              </a:rPr>
              <a:t>alerting technologies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>
                <a:latin typeface="Calibri Light" panose="020F0302020204030204" pitchFamily="34" charset="0"/>
              </a:rPr>
              <a:t>An international standard format for emergency alerting designed for “all-hazards” and “all-media”, … cell phones, faxes, radio, television, digital communication networks …</a:t>
            </a:r>
          </a:p>
          <a:p>
            <a:r>
              <a:rPr lang="en-US" sz="2400" dirty="0" smtClean="0">
                <a:latin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</a:rPr>
              <a:t>E</a:t>
            </a:r>
            <a:r>
              <a:rPr lang="en-US" sz="2400" dirty="0" smtClean="0">
                <a:latin typeface="Calibri Light" panose="020F0302020204030204" pitchFamily="34" charset="0"/>
              </a:rPr>
              <a:t>nables simultaneous communication of alerts over many different alerting systems, thus increasing effectiveness while simplifying the alerting task</a:t>
            </a:r>
          </a:p>
          <a:p>
            <a:r>
              <a:rPr lang="en-US" sz="2400" dirty="0" smtClean="0">
                <a:latin typeface="Calibri Light" panose="020F0302020204030204" pitchFamily="34" charset="0"/>
              </a:rPr>
              <a:t>Cg-15 endorsed adoption of a warnings Standard such as CAP for alerting</a:t>
            </a:r>
          </a:p>
          <a:p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0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356338" y="6308725"/>
            <a:ext cx="4994031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of CAP in Disseminating Warnings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B699-1824-45AE-9B83-13C11121508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5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8236" y="301625"/>
            <a:ext cx="7247792" cy="5969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Structure of a CAP Message</a:t>
            </a:r>
          </a:p>
        </p:txBody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766" y="1409700"/>
            <a:ext cx="4535365" cy="4432300"/>
          </a:xfrm>
        </p:spPr>
        <p:txBody>
          <a:bodyPr>
            <a:normAutofit/>
          </a:bodyPr>
          <a:lstStyle/>
          <a:p>
            <a:pPr marL="393700" indent="-393700">
              <a:buFontTx/>
              <a:buNone/>
            </a:pPr>
            <a:r>
              <a:rPr lang="en-US" altLang="en-US" sz="2400" dirty="0"/>
              <a:t>CAP Messages contain:</a:t>
            </a:r>
          </a:p>
          <a:p>
            <a:pPr marL="393700" indent="-393700"/>
            <a:r>
              <a:rPr lang="en-US" altLang="en-US" sz="2400" dirty="0"/>
              <a:t>Text values for human readers, such as </a:t>
            </a:r>
            <a:br>
              <a:rPr lang="en-US" altLang="en-US" sz="2400" dirty="0"/>
            </a:br>
            <a:r>
              <a:rPr lang="en-US" altLang="en-US" sz="2400" dirty="0"/>
              <a:t>"headline", "description", "instruction", "area description", etc.</a:t>
            </a:r>
          </a:p>
          <a:p>
            <a:pPr marL="393700" indent="-393700"/>
            <a:r>
              <a:rPr lang="en-US" altLang="en-US" sz="2400" dirty="0"/>
              <a:t>Coded values useful for filtering, routing, and automated translation </a:t>
            </a:r>
            <a:br>
              <a:rPr lang="en-US" altLang="en-US" sz="2400" dirty="0"/>
            </a:br>
            <a:r>
              <a:rPr lang="en-US" altLang="en-US" sz="2400" dirty="0"/>
              <a:t>to human languages</a:t>
            </a:r>
          </a:p>
        </p:txBody>
      </p:sp>
      <p:pic>
        <p:nvPicPr>
          <p:cNvPr id="2054148" name="Picture 4" descr="CAP 1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20" y="1409700"/>
            <a:ext cx="3676650" cy="47498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228725"/>
            <a:ext cx="8229600" cy="45259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Introduction to the PWS Programme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WMO </a:t>
            </a:r>
            <a:r>
              <a:rPr lang="en-US" sz="2400" dirty="0"/>
              <a:t>Strategy for Service delivery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Impact-Based </a:t>
            </a:r>
            <a:r>
              <a:rPr lang="en-US" sz="2400" dirty="0"/>
              <a:t>forecasting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Common Alerting Protocol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Projects and Training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Publications by PWS Programme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38725" y="6356350"/>
            <a:ext cx="3648075" cy="365125"/>
          </a:xfrm>
        </p:spPr>
        <p:txBody>
          <a:bodyPr/>
          <a:lstStyle/>
          <a:p>
            <a:r>
              <a:rPr lang="en-US" dirty="0" smtClean="0"/>
              <a:t>The Public Weather Services </a:t>
            </a:r>
            <a:r>
              <a:rPr lang="en-US" dirty="0"/>
              <a:t>P</a:t>
            </a:r>
            <a:r>
              <a:rPr lang="en-US" dirty="0" smtClean="0"/>
              <a:t>rogramme  (PWSP)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57900" y="1417638"/>
            <a:ext cx="3019425" cy="5173662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err="1"/>
              <a:t>Implementation</a:t>
            </a:r>
            <a:r>
              <a:rPr lang="fr-CH" sz="4000" dirty="0"/>
              <a:t> of CAP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119"/>
            <a:ext cx="5762625" cy="4525963"/>
          </a:xfrm>
        </p:spPr>
        <p:txBody>
          <a:bodyPr>
            <a:normAutofit/>
          </a:bodyPr>
          <a:lstStyle/>
          <a:p>
            <a:r>
              <a:rPr lang="fr-CH" sz="2400" dirty="0"/>
              <a:t>WMO </a:t>
            </a:r>
            <a:r>
              <a:rPr lang="fr-CH" sz="2400" dirty="0" err="1"/>
              <a:t>through</a:t>
            </a:r>
            <a:r>
              <a:rPr lang="fr-CH" sz="2400" dirty="0"/>
              <a:t> PWS programme </a:t>
            </a:r>
            <a:r>
              <a:rPr lang="fr-CH" sz="2400" dirty="0" err="1"/>
              <a:t>assists</a:t>
            </a:r>
            <a:r>
              <a:rPr lang="fr-CH" sz="2400" dirty="0"/>
              <a:t> </a:t>
            </a:r>
            <a:r>
              <a:rPr lang="fr-CH" sz="2400" dirty="0" err="1"/>
              <a:t>Members</a:t>
            </a:r>
            <a:r>
              <a:rPr lang="fr-CH" sz="2400" dirty="0"/>
              <a:t> </a:t>
            </a:r>
            <a:r>
              <a:rPr lang="fr-CH" sz="2400" dirty="0" err="1"/>
              <a:t>through</a:t>
            </a:r>
            <a:r>
              <a:rPr lang="fr-CH" sz="2400" dirty="0"/>
              <a:t> the «CAP Jump-</a:t>
            </a:r>
            <a:r>
              <a:rPr lang="fr-CH" sz="2400" dirty="0" err="1"/>
              <a:t>start</a:t>
            </a:r>
            <a:r>
              <a:rPr lang="fr-CH" sz="2400" dirty="0"/>
              <a:t>» arrangement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fr-CH" dirty="0"/>
              <a:t>Experts </a:t>
            </a:r>
            <a:r>
              <a:rPr lang="fr-CH" dirty="0" err="1"/>
              <a:t>visit</a:t>
            </a:r>
            <a:r>
              <a:rPr lang="fr-CH" dirty="0"/>
              <a:t> </a:t>
            </a:r>
            <a:r>
              <a:rPr lang="fr-CH" dirty="0" err="1"/>
              <a:t>NMHSs</a:t>
            </a:r>
            <a:r>
              <a:rPr lang="fr-CH" dirty="0"/>
              <a:t> and </a:t>
            </a:r>
            <a:r>
              <a:rPr lang="fr-CH" dirty="0" err="1"/>
              <a:t>provide</a:t>
            </a:r>
            <a:r>
              <a:rPr lang="fr-CH" dirty="0"/>
              <a:t> training and freeware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fr-CH" dirty="0" err="1"/>
              <a:t>LDCs</a:t>
            </a:r>
            <a:r>
              <a:rPr lang="fr-CH" dirty="0"/>
              <a:t> and </a:t>
            </a:r>
            <a:r>
              <a:rPr lang="fr-CH" dirty="0" err="1"/>
              <a:t>developing</a:t>
            </a:r>
            <a:r>
              <a:rPr lang="fr-CH" dirty="0"/>
              <a:t> countries are </a:t>
            </a:r>
            <a:r>
              <a:rPr lang="fr-CH" dirty="0" err="1"/>
              <a:t>supported</a:t>
            </a:r>
            <a:endParaRPr lang="fr-CH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53525"/>
            <a:ext cx="2686050" cy="12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0" y="4463534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>
                <a:solidFill>
                  <a:srgbClr val="FF0000"/>
                </a:solidFill>
              </a:rPr>
              <a:t>WMO CAP Jump-</a:t>
            </a:r>
            <a:r>
              <a:rPr lang="fr-CH" dirty="0" err="1" smtClean="0">
                <a:solidFill>
                  <a:srgbClr val="FF0000"/>
                </a:solidFill>
              </a:rPr>
              <a:t>start</a:t>
            </a:r>
            <a:endParaRPr lang="fr-CH" dirty="0" smtClean="0">
              <a:solidFill>
                <a:srgbClr val="FF0000"/>
              </a:solidFill>
            </a:endParaRPr>
          </a:p>
          <a:p>
            <a:pPr algn="ctr"/>
            <a:r>
              <a:rPr lang="fr-CH" dirty="0" smtClean="0"/>
              <a:t>(</a:t>
            </a:r>
            <a:r>
              <a:rPr lang="fr-CH" dirty="0" smtClean="0">
                <a:hlinkClick r:id="rId4"/>
              </a:rPr>
              <a:t>Link to more information</a:t>
            </a:r>
            <a:r>
              <a:rPr lang="fr-CH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2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952029"/>
            <a:ext cx="6553200" cy="3687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" y="4886325"/>
            <a:ext cx="781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00B0F0"/>
                </a:solidFill>
              </a:rPr>
              <a:t>CAP Jump-Start Workshop, Vacoas, </a:t>
            </a:r>
            <a:r>
              <a:rPr lang="fr-CH" dirty="0" err="1" smtClean="0">
                <a:solidFill>
                  <a:srgbClr val="00B0F0"/>
                </a:solidFill>
              </a:rPr>
              <a:t>Mauritius</a:t>
            </a:r>
            <a:r>
              <a:rPr lang="fr-CH" dirty="0" smtClean="0">
                <a:solidFill>
                  <a:srgbClr val="00B0F0"/>
                </a:solidFill>
              </a:rPr>
              <a:t>, 31 </a:t>
            </a:r>
            <a:r>
              <a:rPr lang="fr-CH" dirty="0">
                <a:solidFill>
                  <a:srgbClr val="00B0F0"/>
                </a:solidFill>
              </a:rPr>
              <a:t>A</a:t>
            </a:r>
            <a:r>
              <a:rPr lang="fr-CH" dirty="0" smtClean="0">
                <a:solidFill>
                  <a:srgbClr val="00B0F0"/>
                </a:solidFill>
              </a:rPr>
              <a:t>ugust – 4 </a:t>
            </a:r>
            <a:r>
              <a:rPr lang="fr-CH" dirty="0" err="1">
                <a:solidFill>
                  <a:srgbClr val="00B0F0"/>
                </a:solidFill>
              </a:rPr>
              <a:t>S</a:t>
            </a:r>
            <a:r>
              <a:rPr lang="fr-CH" dirty="0" err="1" smtClean="0">
                <a:solidFill>
                  <a:srgbClr val="00B0F0"/>
                </a:solidFill>
              </a:rPr>
              <a:t>eptember</a:t>
            </a:r>
            <a:r>
              <a:rPr lang="fr-CH" dirty="0" smtClean="0">
                <a:solidFill>
                  <a:srgbClr val="00B0F0"/>
                </a:solidFill>
              </a:rPr>
              <a:t> 2015</a:t>
            </a:r>
          </a:p>
          <a:p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WMO </a:t>
            </a:r>
            <a:r>
              <a:rPr lang="fr-CH" sz="2400" dirty="0" err="1" smtClean="0"/>
              <a:t>Organized</a:t>
            </a:r>
            <a:r>
              <a:rPr lang="fr-CH" sz="2400" dirty="0" smtClean="0"/>
              <a:t>  16 CAP-Jump Start workshops by PWS Programme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4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WMO </a:t>
            </a:r>
            <a:r>
              <a:rPr lang="fr-CH" dirty="0" err="1" smtClean="0"/>
              <a:t>Register</a:t>
            </a:r>
            <a:r>
              <a:rPr lang="fr-CH" dirty="0" smtClean="0"/>
              <a:t> of </a:t>
            </a:r>
            <a:r>
              <a:rPr lang="fr-CH" dirty="0" err="1"/>
              <a:t>A</a:t>
            </a:r>
            <a:r>
              <a:rPr lang="fr-CH" dirty="0" err="1" smtClean="0"/>
              <a:t>lerting</a:t>
            </a:r>
            <a:r>
              <a:rPr lang="fr-CH" dirty="0" smtClean="0"/>
              <a:t> </a:t>
            </a:r>
            <a:r>
              <a:rPr lang="fr-CH" dirty="0" err="1"/>
              <a:t>A</a:t>
            </a:r>
            <a:r>
              <a:rPr lang="fr-CH" dirty="0" err="1" smtClean="0"/>
              <a:t>uthorities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400" b="1" dirty="0" err="1" smtClean="0"/>
              <a:t>Purpose</a:t>
            </a:r>
            <a:r>
              <a:rPr lang="fr-CH" sz="2400" dirty="0" smtClean="0"/>
              <a:t>: </a:t>
            </a:r>
          </a:p>
          <a:p>
            <a:pPr lvl="1"/>
            <a:r>
              <a:rPr lang="en-US" sz="2000" dirty="0" smtClean="0"/>
              <a:t>To </a:t>
            </a:r>
            <a:r>
              <a:rPr lang="en-US" sz="2000" dirty="0"/>
              <a:t>provide </a:t>
            </a:r>
            <a:r>
              <a:rPr lang="en-US" sz="2000" dirty="0" smtClean="0"/>
              <a:t>emergency </a:t>
            </a:r>
            <a:r>
              <a:rPr lang="en-US" sz="2000" dirty="0"/>
              <a:t>managers, the </a:t>
            </a:r>
            <a:r>
              <a:rPr lang="en-US" sz="2000" dirty="0" smtClean="0"/>
              <a:t>media, </a:t>
            </a:r>
            <a:r>
              <a:rPr lang="en-US" sz="2000" dirty="0"/>
              <a:t>other intermediaries </a:t>
            </a:r>
            <a:r>
              <a:rPr lang="en-US" sz="2000" dirty="0" smtClean="0"/>
              <a:t>and the public, an </a:t>
            </a:r>
            <a:r>
              <a:rPr lang="en-US" sz="2000" dirty="0"/>
              <a:t>authoritative register of organizations authorized to issue </a:t>
            </a:r>
            <a:r>
              <a:rPr lang="en-US" sz="2000" dirty="0" smtClean="0"/>
              <a:t>alerts in each country</a:t>
            </a:r>
          </a:p>
          <a:p>
            <a:pPr lvl="1"/>
            <a:r>
              <a:rPr lang="fr-CH" sz="2000" dirty="0" smtClean="0"/>
              <a:t>To serve in the </a:t>
            </a:r>
            <a:r>
              <a:rPr lang="fr-CH" sz="2000" dirty="0" err="1" smtClean="0"/>
              <a:t>filtering</a:t>
            </a:r>
            <a:r>
              <a:rPr lang="fr-CH" sz="2000" dirty="0" smtClean="0"/>
              <a:t> of </a:t>
            </a:r>
            <a:r>
              <a:rPr lang="fr-CH" sz="2000" dirty="0" err="1" smtClean="0"/>
              <a:t>authorized</a:t>
            </a:r>
            <a:r>
              <a:rPr lang="fr-CH" sz="2000" dirty="0" smtClean="0"/>
              <a:t> warning </a:t>
            </a:r>
            <a:r>
              <a:rPr lang="fr-CH" sz="2000" dirty="0" err="1" smtClean="0"/>
              <a:t>authorities</a:t>
            </a:r>
            <a:r>
              <a:rPr lang="fr-CH" sz="2000" dirty="0" smtClean="0"/>
              <a:t> by </a:t>
            </a:r>
            <a:r>
              <a:rPr lang="fr-CH" sz="2000" dirty="0" err="1" smtClean="0"/>
              <a:t>aggregators</a:t>
            </a:r>
            <a:r>
              <a:rPr lang="fr-CH" sz="2000" dirty="0" smtClean="0"/>
              <a:t> </a:t>
            </a:r>
            <a:r>
              <a:rPr lang="fr-CH" sz="2000" dirty="0" err="1" smtClean="0"/>
              <a:t>including</a:t>
            </a:r>
            <a:r>
              <a:rPr lang="fr-CH" sz="2000" dirty="0" smtClean="0"/>
              <a:t> the </a:t>
            </a:r>
            <a:r>
              <a:rPr lang="fr-CH" sz="2000" dirty="0" err="1" smtClean="0"/>
              <a:t>planned</a:t>
            </a:r>
            <a:r>
              <a:rPr lang="fr-CH" sz="2000" dirty="0" smtClean="0"/>
              <a:t> WMO </a:t>
            </a:r>
            <a:r>
              <a:rPr lang="fr-CH" sz="2000" dirty="0" err="1" smtClean="0"/>
              <a:t>Alert</a:t>
            </a:r>
            <a:r>
              <a:rPr lang="fr-CH" sz="2000" dirty="0" smtClean="0"/>
              <a:t> Hub</a:t>
            </a:r>
            <a:endParaRPr lang="en-US" sz="2000" dirty="0" smtClean="0"/>
          </a:p>
          <a:p>
            <a:r>
              <a:rPr lang="en-US" sz="2400" dirty="0" smtClean="0"/>
              <a:t>PRs nominate editors to maintain respective country register pages</a:t>
            </a:r>
          </a:p>
          <a:p>
            <a:r>
              <a:rPr lang="en-US" sz="2400" dirty="0" smtClean="0"/>
              <a:t>WMO, through the PWS Programme has published the “Administrative Procedure for Registering WMO Alerting Identifiers” WMO/TD No. 1556 (</a:t>
            </a:r>
            <a:r>
              <a:rPr lang="en-US" sz="2400" dirty="0" smtClean="0">
                <a:hlinkClick r:id="rId2"/>
              </a:rPr>
              <a:t>Link to the publication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51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7801" r="21923"/>
          <a:stretch/>
        </p:blipFill>
        <p:spPr bwMode="auto">
          <a:xfrm>
            <a:off x="2724150" y="180974"/>
            <a:ext cx="6334125" cy="643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47750"/>
            <a:ext cx="2409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err="1" smtClean="0">
                <a:solidFill>
                  <a:srgbClr val="00B0F0"/>
                </a:solidFill>
              </a:rPr>
              <a:t>Example</a:t>
            </a:r>
            <a:endParaRPr lang="fr-CH" sz="2800" b="1" dirty="0">
              <a:solidFill>
                <a:srgbClr val="00B0F0"/>
              </a:solidFill>
            </a:endParaRPr>
          </a:p>
          <a:p>
            <a:pPr algn="ctr"/>
            <a:endParaRPr lang="fr-CH" sz="2800" dirty="0" smtClean="0"/>
          </a:p>
          <a:p>
            <a:pPr algn="ctr"/>
            <a:r>
              <a:rPr lang="fr-CH" sz="2800" dirty="0" smtClean="0"/>
              <a:t>The </a:t>
            </a:r>
            <a:r>
              <a:rPr lang="fr-CH" sz="2800" dirty="0" err="1" smtClean="0"/>
              <a:t>Register</a:t>
            </a:r>
            <a:r>
              <a:rPr lang="fr-CH" sz="2800" dirty="0" smtClean="0"/>
              <a:t> page for the </a:t>
            </a:r>
            <a:r>
              <a:rPr lang="fr-CH" sz="2800" dirty="0" err="1" smtClean="0"/>
              <a:t>Meteorological</a:t>
            </a:r>
            <a:r>
              <a:rPr lang="fr-CH" sz="2800" dirty="0" smtClean="0"/>
              <a:t> Service of New </a:t>
            </a:r>
            <a:r>
              <a:rPr lang="fr-CH" sz="2800" dirty="0" err="1" smtClean="0"/>
              <a:t>Zealand</a:t>
            </a:r>
            <a:r>
              <a:rPr lang="fr-CH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729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W MO </a:t>
            </a:r>
            <a:r>
              <a:rPr lang="fr-CH" dirty="0" err="1" smtClean="0"/>
              <a:t>Alert</a:t>
            </a:r>
            <a:r>
              <a:rPr lang="fr-CH" dirty="0" smtClean="0"/>
              <a:t> Hub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400424" cy="4525963"/>
          </a:xfrm>
        </p:spPr>
        <p:txBody>
          <a:bodyPr>
            <a:normAutofit fontScale="92500" lnSpcReduction="10000"/>
          </a:bodyPr>
          <a:lstStyle/>
          <a:p>
            <a:r>
              <a:rPr lang="fr-CH" sz="2400" dirty="0"/>
              <a:t>WMO planning on </a:t>
            </a:r>
            <a:r>
              <a:rPr lang="fr-CH" sz="2400" dirty="0" err="1"/>
              <a:t>developing</a:t>
            </a:r>
            <a:r>
              <a:rPr lang="fr-CH" sz="2400" dirty="0"/>
              <a:t> an </a:t>
            </a:r>
            <a:r>
              <a:rPr lang="fr-CH" sz="2400" dirty="0" err="1"/>
              <a:t>alert</a:t>
            </a:r>
            <a:r>
              <a:rPr lang="fr-CH" sz="2400" dirty="0"/>
              <a:t> hub for all </a:t>
            </a:r>
            <a:r>
              <a:rPr lang="fr-CH" sz="2400" dirty="0" err="1"/>
              <a:t>alerts</a:t>
            </a:r>
            <a:r>
              <a:rPr lang="fr-CH" sz="2400" dirty="0"/>
              <a:t> </a:t>
            </a:r>
            <a:r>
              <a:rPr lang="fr-CH" sz="2400" dirty="0" err="1"/>
              <a:t>from</a:t>
            </a:r>
            <a:r>
              <a:rPr lang="fr-CH" sz="2400" dirty="0"/>
              <a:t> </a:t>
            </a:r>
            <a:r>
              <a:rPr lang="fr-CH" sz="2400" dirty="0" err="1" smtClean="0"/>
              <a:t>Members</a:t>
            </a:r>
            <a:r>
              <a:rPr lang="fr-CH" sz="2400" dirty="0" smtClean="0"/>
              <a:t> 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fr-CH" sz="2400" dirty="0" smtClean="0"/>
              <a:t>Hub </a:t>
            </a:r>
            <a:r>
              <a:rPr lang="fr-CH" sz="2400" dirty="0" err="1" smtClean="0"/>
              <a:t>planned</a:t>
            </a:r>
            <a:r>
              <a:rPr lang="fr-CH" sz="2400" dirty="0" smtClean="0"/>
              <a:t> to </a:t>
            </a:r>
            <a:r>
              <a:rPr lang="fr-CH" sz="2400" dirty="0" err="1" smtClean="0"/>
              <a:t>provide</a:t>
            </a:r>
            <a:r>
              <a:rPr lang="fr-CH" sz="2400" dirty="0" smtClean="0"/>
              <a:t> </a:t>
            </a:r>
            <a:r>
              <a:rPr lang="fr-CH" sz="2400" dirty="0" err="1" smtClean="0"/>
              <a:t>one-stop</a:t>
            </a:r>
            <a:r>
              <a:rPr lang="fr-CH" sz="2400" dirty="0" smtClean="0"/>
              <a:t> </a:t>
            </a:r>
            <a:r>
              <a:rPr lang="fr-CH" sz="2400" dirty="0" err="1" smtClean="0"/>
              <a:t>platform</a:t>
            </a:r>
            <a:r>
              <a:rPr lang="fr-CH" sz="2400" dirty="0" smtClean="0"/>
              <a:t> for </a:t>
            </a:r>
            <a:r>
              <a:rPr lang="fr-CH" sz="2400" dirty="0" err="1" smtClean="0"/>
              <a:t>alerts</a:t>
            </a:r>
            <a:r>
              <a:rPr lang="fr-CH" sz="2400" dirty="0" smtClean="0"/>
              <a:t> </a:t>
            </a:r>
            <a:r>
              <a:rPr lang="fr-CH" sz="2400" dirty="0" err="1" smtClean="0"/>
              <a:t>provided</a:t>
            </a:r>
            <a:r>
              <a:rPr lang="fr-CH" sz="2400" dirty="0" smtClean="0"/>
              <a:t> by </a:t>
            </a:r>
            <a:r>
              <a:rPr lang="fr-CH" sz="2400" dirty="0" err="1" smtClean="0"/>
              <a:t>authorized</a:t>
            </a:r>
            <a:r>
              <a:rPr lang="fr-CH" sz="2400" dirty="0" smtClean="0"/>
              <a:t> </a:t>
            </a:r>
            <a:r>
              <a:rPr lang="fr-CH" sz="2400" dirty="0" err="1" smtClean="0"/>
              <a:t>agencies</a:t>
            </a:r>
            <a:r>
              <a:rPr lang="fr-CH" sz="2400" dirty="0" smtClean="0"/>
              <a:t>/institutions</a:t>
            </a:r>
            <a:endParaRPr lang="fr-CH" sz="2400" dirty="0"/>
          </a:p>
          <a:p>
            <a:r>
              <a:rPr lang="en-US" sz="2400" dirty="0"/>
              <a:t>The </a:t>
            </a:r>
            <a:r>
              <a:rPr lang="en-US" sz="2400" dirty="0">
                <a:hlinkClick r:id="rId2"/>
              </a:rPr>
              <a:t>Filtered Alert Hub</a:t>
            </a:r>
            <a:r>
              <a:rPr lang="en-US" sz="2400" dirty="0"/>
              <a:t> which is part of the NOAA Big Data Project is considered prototype for the WMO Alert Hub</a:t>
            </a:r>
            <a:endParaRPr lang="fr-CH" sz="2400" dirty="0"/>
          </a:p>
          <a:p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20372" r="24759" b="30363"/>
          <a:stretch/>
        </p:blipFill>
        <p:spPr bwMode="auto">
          <a:xfrm>
            <a:off x="3857625" y="1600200"/>
            <a:ext cx="5148261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0025" y="4558040"/>
            <a:ext cx="4995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b="1" i="1" dirty="0" err="1" smtClean="0"/>
              <a:t>Courtesy</a:t>
            </a:r>
            <a:r>
              <a:rPr lang="fr-CH" sz="1100" i="1" dirty="0" smtClean="0"/>
              <a:t>: Eliot </a:t>
            </a:r>
            <a:r>
              <a:rPr lang="fr-CH" sz="1100" i="1" dirty="0"/>
              <a:t>C</a:t>
            </a:r>
            <a:r>
              <a:rPr lang="fr-CH" sz="1100" i="1" dirty="0" smtClean="0"/>
              <a:t>hristian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2523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3546475" cy="5486400"/>
          </a:xfrm>
        </p:spPr>
        <p:txBody>
          <a:bodyPr/>
          <a:lstStyle/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 smtClean="0"/>
          </a:p>
          <a:p>
            <a:pPr marL="0" indent="0" algn="ctr">
              <a:buNone/>
            </a:pPr>
            <a:r>
              <a:rPr lang="fr-CH" sz="4000" dirty="0" err="1" smtClean="0">
                <a:latin typeface="+mj-lt"/>
                <a:ea typeface="+mj-ea"/>
                <a:cs typeface="+mj-cs"/>
              </a:rPr>
              <a:t>Projects</a:t>
            </a:r>
            <a:r>
              <a:rPr lang="fr-CH" sz="40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4000" dirty="0"/>
              <a:t>and Training </a:t>
            </a:r>
          </a:p>
          <a:p>
            <a:pPr marL="0" indent="0" algn="ctr">
              <a:buNone/>
            </a:pPr>
            <a:r>
              <a:rPr lang="fr-CH" sz="4000" dirty="0" smtClean="0">
                <a:latin typeface="+mj-lt"/>
                <a:ea typeface="+mj-ea"/>
                <a:cs typeface="+mj-cs"/>
              </a:rPr>
              <a:t> </a:t>
            </a:r>
            <a:r>
              <a:rPr lang="fr-CH" sz="4000" dirty="0" err="1" smtClean="0">
                <a:latin typeface="+mj-lt"/>
                <a:ea typeface="+mj-ea"/>
                <a:cs typeface="+mj-cs"/>
              </a:rPr>
              <a:t>conducted</a:t>
            </a:r>
            <a:r>
              <a:rPr lang="fr-CH" sz="4000" dirty="0" smtClean="0">
                <a:latin typeface="+mj-lt"/>
                <a:ea typeface="+mj-ea"/>
                <a:cs typeface="+mj-cs"/>
              </a:rPr>
              <a:t> by PWS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1026" name="Picture 2" descr="http://ia-bc.com/upload/5894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055811"/>
            <a:ext cx="4608212" cy="28686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82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Severe</a:t>
            </a:r>
            <a:r>
              <a:rPr lang="fr-CH" dirty="0" smtClean="0"/>
              <a:t> </a:t>
            </a:r>
            <a:r>
              <a:rPr lang="fr-CH" dirty="0" err="1" smtClean="0"/>
              <a:t>Weather</a:t>
            </a:r>
            <a:r>
              <a:rPr lang="fr-CH" dirty="0" smtClean="0"/>
              <a:t> </a:t>
            </a:r>
            <a:r>
              <a:rPr lang="fr-CH" dirty="0" err="1" smtClean="0"/>
              <a:t>Forecasting</a:t>
            </a:r>
            <a:r>
              <a:rPr lang="fr-CH" dirty="0" smtClean="0"/>
              <a:t> </a:t>
            </a:r>
            <a:r>
              <a:rPr lang="fr-CH" dirty="0" err="1" smtClean="0"/>
              <a:t>Demonstration</a:t>
            </a:r>
            <a:r>
              <a:rPr lang="fr-CH" dirty="0" smtClean="0"/>
              <a:t> Project</a:t>
            </a:r>
            <a:endParaRPr lang="en-GB" dirty="0"/>
          </a:p>
        </p:txBody>
      </p:sp>
      <p:pic>
        <p:nvPicPr>
          <p:cNvPr id="1028" name="Picture 4" descr="https://upload.wikimedia.org/wikipedia/commons/d/d0/BlankMap-World-1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8" t="14625" r="2603" b="20597"/>
          <a:stretch/>
        </p:blipFill>
        <p:spPr bwMode="auto">
          <a:xfrm>
            <a:off x="3019424" y="2947627"/>
            <a:ext cx="5934075" cy="28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774" y="1864221"/>
            <a:ext cx="57245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SWFDP Regional </a:t>
            </a:r>
            <a:r>
              <a:rPr lang="en-US" sz="2400" b="1" dirty="0" smtClean="0">
                <a:solidFill>
                  <a:srgbClr val="FF0000"/>
                </a:solidFill>
              </a:rPr>
              <a:t>Subproject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Southern </a:t>
            </a:r>
            <a:r>
              <a:rPr lang="en-US" sz="2400" dirty="0" smtClean="0"/>
              <a:t>Africa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Eastern Africa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South Pacific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Southeast Asia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Bay of </a:t>
            </a:r>
            <a:r>
              <a:rPr lang="en-US" sz="2400" dirty="0" smtClean="0"/>
              <a:t>Bengal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Central </a:t>
            </a:r>
            <a:r>
              <a:rPr lang="en-US" sz="2400" dirty="0" smtClean="0"/>
              <a:t>Asia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05350" y="4745203"/>
            <a:ext cx="1123950" cy="663241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915025" y="3346316"/>
            <a:ext cx="628650" cy="663241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543675" y="3714535"/>
            <a:ext cx="1333500" cy="103066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4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829549" y="4541877"/>
            <a:ext cx="1123950" cy="66324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419725" y="3673535"/>
            <a:ext cx="1123950" cy="66324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5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010150" y="4219575"/>
            <a:ext cx="714376" cy="5619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9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dirty="0" smtClean="0"/>
              <a:t>SWFDP Training and </a:t>
            </a:r>
            <a:r>
              <a:rPr lang="fr-CH" sz="3600" dirty="0" err="1"/>
              <a:t>I</a:t>
            </a:r>
            <a:r>
              <a:rPr lang="fr-CH" sz="3600" dirty="0" err="1" smtClean="0"/>
              <a:t>mprovements</a:t>
            </a:r>
            <a:r>
              <a:rPr lang="fr-CH" sz="3600" dirty="0" smtClean="0"/>
              <a:t> in PWS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Evaluation of PWS </a:t>
            </a:r>
            <a:r>
              <a:rPr lang="en-US" sz="2400" dirty="0" err="1"/>
              <a:t>Programmes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NMHSs</a:t>
            </a:r>
          </a:p>
          <a:p>
            <a:r>
              <a:rPr lang="en-US" sz="2400" dirty="0" smtClean="0"/>
              <a:t>Carrying out gaps analysis </a:t>
            </a:r>
            <a:r>
              <a:rPr lang="en-US" sz="2400" dirty="0"/>
              <a:t>in service </a:t>
            </a:r>
            <a:r>
              <a:rPr lang="en-US" sz="2400" dirty="0" smtClean="0"/>
              <a:t>delivery </a:t>
            </a:r>
          </a:p>
          <a:p>
            <a:r>
              <a:rPr lang="en-US" sz="2400" dirty="0" smtClean="0"/>
              <a:t>Establishment and improvement of communication channels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Website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TV studios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Social Media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Mobile phone weather </a:t>
            </a:r>
            <a:r>
              <a:rPr lang="en-US" sz="2000" dirty="0" smtClean="0"/>
              <a:t>Apps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The </a:t>
            </a:r>
            <a:r>
              <a:rPr lang="en-US" sz="2000" dirty="0" smtClean="0"/>
              <a:t>Common Alerting Protocol (CAP) </a:t>
            </a:r>
            <a:r>
              <a:rPr lang="en-US" sz="2000" dirty="0"/>
              <a:t>system </a:t>
            </a:r>
          </a:p>
          <a:p>
            <a:r>
              <a:rPr lang="en-US" sz="2400" dirty="0"/>
              <a:t>Working with the media</a:t>
            </a:r>
          </a:p>
          <a:p>
            <a:r>
              <a:rPr lang="en-US" sz="2400" dirty="0" smtClean="0"/>
              <a:t>Disaster </a:t>
            </a:r>
            <a:r>
              <a:rPr lang="en-US" sz="2400" dirty="0"/>
              <a:t>Management and Civil Protection </a:t>
            </a:r>
            <a:r>
              <a:rPr lang="en-US" sz="2400" dirty="0" smtClean="0"/>
              <a:t>Authorities</a:t>
            </a:r>
          </a:p>
          <a:p>
            <a:r>
              <a:rPr lang="fr-CH" sz="2400" dirty="0" err="1" smtClean="0"/>
              <a:t>Developing</a:t>
            </a:r>
            <a:r>
              <a:rPr lang="fr-CH" sz="2400" dirty="0" smtClean="0"/>
              <a:t> Standard Operating </a:t>
            </a:r>
            <a:r>
              <a:rPr lang="fr-CH" sz="2400" dirty="0" err="1" smtClean="0"/>
              <a:t>Procedures</a:t>
            </a:r>
            <a:r>
              <a:rPr lang="fr-CH" sz="2400" dirty="0" smtClean="0"/>
              <a:t> (</a:t>
            </a:r>
            <a:r>
              <a:rPr lang="fr-CH" sz="2400" dirty="0" err="1" smtClean="0"/>
              <a:t>SOPs</a:t>
            </a:r>
            <a:r>
              <a:rPr lang="fr-CH" sz="2400" dirty="0" smtClean="0"/>
              <a:t>) and </a:t>
            </a:r>
            <a:r>
              <a:rPr lang="fr-CH" sz="2400" dirty="0" err="1" smtClean="0"/>
              <a:t>Memorundum</a:t>
            </a:r>
            <a:r>
              <a:rPr lang="fr-CH" sz="2400" dirty="0" smtClean="0"/>
              <a:t> of </a:t>
            </a:r>
            <a:r>
              <a:rPr lang="fr-CH" sz="2400" dirty="0" err="1"/>
              <a:t>U</a:t>
            </a:r>
            <a:r>
              <a:rPr lang="fr-CH" sz="2400" dirty="0" err="1" smtClean="0"/>
              <a:t>nderstanding</a:t>
            </a:r>
            <a:r>
              <a:rPr lang="fr-CH" sz="2400" dirty="0" smtClean="0"/>
              <a:t> (</a:t>
            </a:r>
            <a:r>
              <a:rPr lang="fr-CH" sz="2400" dirty="0" err="1" smtClean="0"/>
              <a:t>MoUs</a:t>
            </a:r>
            <a:r>
              <a:rPr lang="fr-CH" sz="2400" dirty="0" smtClean="0"/>
              <a:t>)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Developing warning </a:t>
            </a:r>
            <a:r>
              <a:rPr lang="en-US" sz="2400" dirty="0"/>
              <a:t>services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4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58121"/>
              </p:ext>
            </p:extLst>
          </p:nvPr>
        </p:nvGraphicFramePr>
        <p:xfrm>
          <a:off x="561975" y="398621"/>
          <a:ext cx="8229600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6501"/>
                <a:gridCol w="6233099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PROJECTS / TRAINING CONDUCTED </a:t>
                      </a:r>
                      <a:r>
                        <a:rPr lang="en-US" sz="1600" dirty="0">
                          <a:effectLst/>
                        </a:rPr>
                        <a:t>by PWS PROGRAMME 2013-2016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CH" sz="1600" dirty="0" smtClean="0">
                          <a:effectLst/>
                        </a:rPr>
                        <a:t>COUNTRY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PROJECT /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TRAINING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5969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BURUNDI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TV Studio construction, equipping and training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Establishment of Social Media channels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Common Alerting Protocol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BOTSWANA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Establishment of Social Media channels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Common Alerting Protocol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CARRIBEAN,  RA IV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on Designing Socio-Economic Benefits (SEB) Studies of Meteorological / Hydrological Services and Products for the Caribbean	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CONGO, REPUBLIC OF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(CONGO-BRAVILLE)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Provision of TV Studio equipment by Dec 2016 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TV Weather presenter training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GHANA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Establishment of Social Media channels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Common Alerting Protocol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Implementation of the WMO Strategy for Service Delivery	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MADAGASCAR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Upgrading of Internet connectivity and the Website of DGM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Training of weather presenters</a:t>
                      </a:r>
                      <a:endParaRPr lang="en-GB" sz="16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</a:rPr>
                        <a:t>Climate and health project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8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94305"/>
              </p:ext>
            </p:extLst>
          </p:nvPr>
        </p:nvGraphicFramePr>
        <p:xfrm>
          <a:off x="447675" y="384651"/>
          <a:ext cx="8229600" cy="5383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6501"/>
                <a:gridCol w="6233099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PROJECTS / TRAINING CONDUCTED </a:t>
                      </a:r>
                      <a:r>
                        <a:rPr lang="en-US" sz="1600" dirty="0">
                          <a:effectLst/>
                        </a:rPr>
                        <a:t>by PWS PROGRAMME 2013-2016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MALAWI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Establishment of TV weather presentation studio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establishment of Social media channels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Implementation of Common Alerting Protocol (CAP) standard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WMO Strategy for Service delivery (SSD)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MALDIVES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Implementation of Impact-based Forecasting and Risk-based Warnings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MAURITIUS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Establishment of Social media channels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Common Alerting Protocol (CAP) standard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Pilot Project on Impact-based Forecasting and Risk-based Warnings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MOZAMBIQUE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Pilot Project on Impact-Based Forecasting and Risk-Based Warnings</a:t>
                      </a:r>
                      <a:endParaRPr lang="en-GB" sz="16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MYANMAR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Impact-based forecasting and risk-based warnings,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RWANDA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Training of TV weather presenters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Provision of studio equipment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Social media channels and training in social media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Common Alerting Protocol (CAP) standard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9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38725" y="6356350"/>
            <a:ext cx="3648075" cy="365125"/>
          </a:xfrm>
        </p:spPr>
        <p:txBody>
          <a:bodyPr/>
          <a:lstStyle/>
          <a:p>
            <a:r>
              <a:rPr lang="en-US" dirty="0" smtClean="0"/>
              <a:t>The Public Weather Services </a:t>
            </a:r>
            <a:r>
              <a:rPr lang="en-US" dirty="0"/>
              <a:t>P</a:t>
            </a:r>
            <a:r>
              <a:rPr lang="en-US" dirty="0" smtClean="0"/>
              <a:t>rogramme  (PWSP)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062" y="3961168"/>
            <a:ext cx="447675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Introduction to the </a:t>
            </a:r>
            <a:r>
              <a:rPr lang="en-US" sz="4000" dirty="0"/>
              <a:t>PWS </a:t>
            </a:r>
            <a:r>
              <a:rPr lang="en-US" sz="4000" dirty="0" smtClean="0"/>
              <a:t>Programme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2050" name="Picture 2" descr="Public Weather Services Program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2" y="2129089"/>
            <a:ext cx="3927474" cy="231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44932"/>
              </p:ext>
            </p:extLst>
          </p:nvPr>
        </p:nvGraphicFramePr>
        <p:xfrm>
          <a:off x="457200" y="853281"/>
          <a:ext cx="8229600" cy="4949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6501"/>
                <a:gridCol w="6233099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PROJECTS / TRAINING CONDUCTED </a:t>
                      </a:r>
                      <a:r>
                        <a:rPr lang="en-US" sz="1600" dirty="0">
                          <a:effectLst/>
                        </a:rPr>
                        <a:t>by PWS PROGRAMME 2013-2016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SEYCHELLES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Project on Socio-Economic Benefits (SEB) Studies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36195" marB="3619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TANZANIA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Climate and Health Project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Development of a mobile weather application (App)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training of TV Journalists in weather presentation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UGANDA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Conversion of Office space to a TV Studio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Provision of TV studio equipment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Training for Presenters and Graphics Operators  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ZAMBIA</a:t>
                      </a:r>
                      <a:endParaRPr lang="en-GB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Replacement of some old studio equipment </a:t>
                      </a:r>
                      <a:endParaRPr lang="en-GB" sz="16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b="0" dirty="0">
                          <a:effectLst/>
                        </a:rPr>
                        <a:t>anti-virus software for ZMD website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ZIMBABWE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Establishment of Social media channel</a:t>
                      </a:r>
                      <a:endParaRPr lang="en-GB" sz="16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Implementation of Common Alerting Protocol (CAP) standard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WESTERN AFRICA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TV Weather Presenter Training Workshop (Dakar, Senegal)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EASTERN AND SOUTHERN AFRICA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TV Weather Presenter Training Workshop (Nairobi, Kenya)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EUROPE, RA VI</a:t>
                      </a:r>
                      <a:endParaRPr lang="en-GB" sz="16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Designing Socio-Economic Benefits Studies of Meteorological / Hydrological Services and Products for Members of RA VI (Europe) (Zagreb, Croatia)</a:t>
                      </a:r>
                      <a:endParaRPr lang="en-GB" sz="1600" b="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7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of TV Studio Assistance: Uganda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4100" name="Picture 9" descr="P_20140929_1656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/>
          <a:stretch/>
        </p:blipFill>
        <p:spPr bwMode="auto">
          <a:xfrm>
            <a:off x="4011516" y="994047"/>
            <a:ext cx="1982633" cy="135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6" descr="P_20140929_164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53" y="2808083"/>
            <a:ext cx="2456386" cy="16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8" descr="P_20140929_1653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39" y="966132"/>
            <a:ext cx="2490655" cy="1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424" y="1052513"/>
            <a:ext cx="3711575" cy="4897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H" sz="2000" b="1" dirty="0" smtClean="0"/>
              <a:t>The Project content:</a:t>
            </a:r>
          </a:p>
          <a:p>
            <a:endParaRPr lang="en-US" sz="2000" dirty="0" smtClean="0"/>
          </a:p>
          <a:p>
            <a:r>
              <a:rPr lang="en-US" sz="2000" dirty="0" smtClean="0"/>
              <a:t>Establishment </a:t>
            </a:r>
            <a:r>
              <a:rPr lang="en-US" sz="2000" dirty="0"/>
              <a:t>of TV weather presentation studio and training a </a:t>
            </a:r>
            <a:r>
              <a:rPr lang="en-US" sz="2000" dirty="0" smtClean="0"/>
              <a:t>team</a:t>
            </a:r>
            <a:endParaRPr lang="en-US" sz="2000" dirty="0"/>
          </a:p>
          <a:p>
            <a:pPr lvl="0"/>
            <a:r>
              <a:rPr lang="en-US" sz="2000" dirty="0"/>
              <a:t>Conversion of Office space to a TV </a:t>
            </a:r>
            <a:r>
              <a:rPr lang="en-US" sz="2000" dirty="0" smtClean="0"/>
              <a:t>Studio, purchasing, </a:t>
            </a:r>
            <a:r>
              <a:rPr lang="en-US" sz="2000" dirty="0"/>
              <a:t>transporting, installing, </a:t>
            </a:r>
            <a:r>
              <a:rPr lang="en-US" sz="2000" dirty="0" smtClean="0"/>
              <a:t>testing and </a:t>
            </a:r>
            <a:r>
              <a:rPr lang="en-US" sz="2000" dirty="0"/>
              <a:t>training on studio equipment </a:t>
            </a:r>
            <a:r>
              <a:rPr lang="en-US" sz="2000" dirty="0" smtClean="0"/>
              <a:t>in collaboration with  </a:t>
            </a:r>
            <a:r>
              <a:rPr lang="en-US" sz="2000" dirty="0"/>
              <a:t>UK Met Office </a:t>
            </a:r>
            <a:endParaRPr lang="en-US" sz="2000" dirty="0" smtClean="0"/>
          </a:p>
          <a:p>
            <a:pPr lvl="0"/>
            <a:r>
              <a:rPr lang="en-US" sz="2000" dirty="0" smtClean="0"/>
              <a:t>Provision </a:t>
            </a:r>
            <a:r>
              <a:rPr lang="en-US" sz="2000" dirty="0"/>
              <a:t>of </a:t>
            </a:r>
            <a:r>
              <a:rPr lang="en-US" sz="2000" dirty="0" smtClean="0"/>
              <a:t>Internet connectivity </a:t>
            </a:r>
            <a:r>
              <a:rPr lang="en-US" sz="2000" dirty="0"/>
              <a:t>for 1 year</a:t>
            </a:r>
          </a:p>
          <a:p>
            <a:pPr lvl="0"/>
            <a:r>
              <a:rPr lang="en-US" sz="2000" dirty="0"/>
              <a:t>Training for </a:t>
            </a:r>
            <a:r>
              <a:rPr lang="en-US" sz="2000" dirty="0" smtClean="0"/>
              <a:t>TV presenters </a:t>
            </a:r>
            <a:r>
              <a:rPr lang="en-US" sz="2000" dirty="0"/>
              <a:t>and </a:t>
            </a:r>
            <a:r>
              <a:rPr lang="en-US" sz="2000" dirty="0" smtClean="0"/>
              <a:t>graphics operators, </a:t>
            </a:r>
          </a:p>
          <a:p>
            <a:pPr lvl="0"/>
            <a:r>
              <a:rPr lang="en-US" sz="2000" dirty="0" smtClean="0"/>
              <a:t>Training </a:t>
            </a:r>
            <a:r>
              <a:rPr lang="en-US" sz="2000" dirty="0"/>
              <a:t>of </a:t>
            </a:r>
            <a:r>
              <a:rPr lang="en-US" sz="2000" dirty="0" smtClean="0"/>
              <a:t>radio </a:t>
            </a:r>
            <a:r>
              <a:rPr lang="en-US" sz="2000" dirty="0"/>
              <a:t>weather </a:t>
            </a:r>
            <a:r>
              <a:rPr lang="en-US" sz="2000" dirty="0" smtClean="0"/>
              <a:t>presenters</a:t>
            </a:r>
          </a:p>
          <a:p>
            <a:pPr lvl="0"/>
            <a:endParaRPr lang="fr-CH" sz="1800" dirty="0"/>
          </a:p>
          <a:p>
            <a:pPr lvl="0"/>
            <a:endParaRPr lang="en-US" sz="1800" dirty="0"/>
          </a:p>
        </p:txBody>
      </p:sp>
      <p:pic>
        <p:nvPicPr>
          <p:cNvPr id="13" name="Picture 12" descr="D:\BACKUP\Margarate\My Documents\Downloads\P_20140919_1613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b="7009"/>
          <a:stretch/>
        </p:blipFill>
        <p:spPr bwMode="auto">
          <a:xfrm>
            <a:off x="3800753" y="2500265"/>
            <a:ext cx="2685495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18225" r="15540" b="20218"/>
          <a:stretch/>
        </p:blipFill>
        <p:spPr bwMode="auto">
          <a:xfrm>
            <a:off x="3800752" y="4488975"/>
            <a:ext cx="4647923" cy="198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7006" r="25815" b="23445"/>
          <a:stretch/>
        </p:blipFill>
        <p:spPr bwMode="auto">
          <a:xfrm>
            <a:off x="5734050" y="4937124"/>
            <a:ext cx="2979897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8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of TV Studio Assistance: Uganda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424" y="1422401"/>
            <a:ext cx="4214644" cy="4897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H" sz="2000" b="1" dirty="0"/>
              <a:t>K</a:t>
            </a:r>
            <a:r>
              <a:rPr lang="fr-CH" sz="2000" b="1" dirty="0" smtClean="0"/>
              <a:t>ey </a:t>
            </a:r>
            <a:r>
              <a:rPr lang="fr-CH" sz="2000" b="1" dirty="0" err="1" smtClean="0"/>
              <a:t>outcome</a:t>
            </a:r>
            <a:r>
              <a:rPr lang="fr-CH" sz="2000" b="1" dirty="0" smtClean="0"/>
              <a:t> of the Project:</a:t>
            </a:r>
          </a:p>
          <a:p>
            <a:pPr marL="0" indent="0">
              <a:buNone/>
            </a:pPr>
            <a:endParaRPr lang="en-US" sz="2000" dirty="0" smtClean="0"/>
          </a:p>
          <a:p>
            <a:pPr lvl="0"/>
            <a:r>
              <a:rPr lang="en-US" sz="2000" dirty="0" smtClean="0"/>
              <a:t>Old TV studio renovated and equipped;</a:t>
            </a:r>
            <a:endParaRPr lang="en-US" sz="2000" dirty="0"/>
          </a:p>
          <a:p>
            <a:pPr lvl="0"/>
            <a:r>
              <a:rPr lang="en-US" sz="2000" dirty="0" smtClean="0"/>
              <a:t>Internet </a:t>
            </a:r>
            <a:r>
              <a:rPr lang="en-US" sz="2000" dirty="0"/>
              <a:t>connectivity </a:t>
            </a:r>
            <a:r>
              <a:rPr lang="en-US" sz="2000" dirty="0" smtClean="0"/>
              <a:t>provided</a:t>
            </a:r>
            <a:endParaRPr lang="en-US" sz="2000" dirty="0"/>
          </a:p>
          <a:p>
            <a:pPr lvl="0"/>
            <a:r>
              <a:rPr lang="en-US" sz="2000" dirty="0" smtClean="0"/>
              <a:t>10 </a:t>
            </a:r>
            <a:r>
              <a:rPr lang="en-US" sz="2000" dirty="0"/>
              <a:t>weather presenters and 5 graphics </a:t>
            </a:r>
            <a:r>
              <a:rPr lang="en-US" sz="2000" dirty="0" smtClean="0"/>
              <a:t>developers trained;</a:t>
            </a:r>
            <a:endParaRPr lang="en-US" sz="2000" dirty="0"/>
          </a:p>
          <a:p>
            <a:pPr lvl="0"/>
            <a:r>
              <a:rPr lang="en-US" sz="2000" dirty="0" smtClean="0"/>
              <a:t>Re-commencement </a:t>
            </a:r>
            <a:r>
              <a:rPr lang="en-US" sz="2000" dirty="0"/>
              <a:t>of TV weather presentation </a:t>
            </a:r>
            <a:r>
              <a:rPr lang="en-US" sz="2000" dirty="0" smtClean="0"/>
              <a:t>the after a 6-year absence</a:t>
            </a:r>
            <a:endParaRPr lang="en-US" sz="2000" dirty="0"/>
          </a:p>
          <a:p>
            <a:pPr lvl="0"/>
            <a:r>
              <a:rPr lang="en-US" sz="2000" dirty="0" smtClean="0"/>
              <a:t>Very positive comments by decision/policy </a:t>
            </a:r>
            <a:r>
              <a:rPr lang="en-US" sz="2000" dirty="0"/>
              <a:t>makers </a:t>
            </a:r>
            <a:endParaRPr lang="en-US" sz="2000" dirty="0" smtClean="0"/>
          </a:p>
          <a:p>
            <a:pPr lvl="0"/>
            <a:r>
              <a:rPr lang="en-US" sz="2000" dirty="0" smtClean="0"/>
              <a:t>UNMA introduced </a:t>
            </a:r>
            <a:r>
              <a:rPr lang="en-US" sz="2000" dirty="0"/>
              <a:t>a budget line for studio maintenance </a:t>
            </a:r>
            <a:endParaRPr lang="en-US" sz="2000" dirty="0" smtClean="0"/>
          </a:p>
          <a:p>
            <a:pPr lvl="0"/>
            <a:r>
              <a:rPr lang="fr-CH" sz="2000" dirty="0" smtClean="0"/>
              <a:t>Millions of </a:t>
            </a:r>
            <a:r>
              <a:rPr lang="fr-CH" sz="2000" dirty="0" err="1" smtClean="0"/>
              <a:t>Ugandans</a:t>
            </a:r>
            <a:r>
              <a:rPr lang="fr-CH" sz="2000" dirty="0" smtClean="0"/>
              <a:t> </a:t>
            </a:r>
            <a:r>
              <a:rPr lang="fr-CH" sz="2000" dirty="0" err="1" smtClean="0"/>
              <a:t>now</a:t>
            </a:r>
            <a:r>
              <a:rPr lang="fr-CH" sz="2000" dirty="0" smtClean="0"/>
              <a:t> </a:t>
            </a:r>
            <a:r>
              <a:rPr lang="fr-CH" sz="2000" dirty="0" err="1" smtClean="0"/>
              <a:t>receive</a:t>
            </a:r>
            <a:r>
              <a:rPr lang="fr-CH" sz="2000" dirty="0" smtClean="0"/>
              <a:t> official </a:t>
            </a:r>
            <a:r>
              <a:rPr lang="fr-CH" sz="2000" dirty="0" err="1" smtClean="0"/>
              <a:t>forecasts</a:t>
            </a:r>
            <a:r>
              <a:rPr lang="fr-CH" sz="2000" dirty="0" smtClean="0"/>
              <a:t> and warnings </a:t>
            </a:r>
            <a:r>
              <a:rPr lang="fr-CH" sz="2000" dirty="0" err="1" smtClean="0"/>
              <a:t>through</a:t>
            </a:r>
            <a:r>
              <a:rPr lang="fr-CH" sz="2000" dirty="0" smtClean="0"/>
              <a:t> TV and radio</a:t>
            </a:r>
            <a:endParaRPr lang="en-US" sz="2000" dirty="0" smtClean="0"/>
          </a:p>
          <a:p>
            <a:pPr lvl="0"/>
            <a:endParaRPr lang="fr-CH" sz="2000" dirty="0"/>
          </a:p>
          <a:p>
            <a:pPr lvl="0"/>
            <a:endParaRPr lang="en-US" sz="20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23209" r="25815" b="23446"/>
          <a:stretch/>
        </p:blipFill>
        <p:spPr bwMode="auto">
          <a:xfrm>
            <a:off x="4486274" y="2724150"/>
            <a:ext cx="4543425" cy="245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4209" y="1276900"/>
            <a:ext cx="36931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+mj-lt"/>
                <a:ea typeface="+mj-ea"/>
                <a:cs typeface="+mj-cs"/>
              </a:rPr>
              <a:t>Publications </a:t>
            </a:r>
          </a:p>
          <a:p>
            <a:pPr algn="ctr"/>
            <a:r>
              <a:rPr lang="en-US" sz="4000" dirty="0" smtClean="0">
                <a:latin typeface="+mj-lt"/>
                <a:ea typeface="+mj-ea"/>
                <a:cs typeface="+mj-cs"/>
              </a:rPr>
              <a:t>by </a:t>
            </a:r>
          </a:p>
          <a:p>
            <a:pPr algn="ctr"/>
            <a:r>
              <a:rPr lang="en-US" sz="4000" dirty="0" smtClean="0">
                <a:latin typeface="+mj-lt"/>
                <a:ea typeface="+mj-ea"/>
                <a:cs typeface="+mj-cs"/>
              </a:rPr>
              <a:t>PWS Programme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\\INTERNAL.WMO.INT\UserData\Redirected\smuchemi\Downloads\IMAG19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 r="8230" b="34636"/>
          <a:stretch/>
        </p:blipFill>
        <p:spPr bwMode="auto">
          <a:xfrm>
            <a:off x="126910" y="3385289"/>
            <a:ext cx="8782148" cy="26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970772"/>
              </p:ext>
            </p:extLst>
          </p:nvPr>
        </p:nvGraphicFramePr>
        <p:xfrm>
          <a:off x="380999" y="390522"/>
          <a:ext cx="8115301" cy="589646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05111"/>
                <a:gridCol w="4286040"/>
                <a:gridCol w="1209675"/>
                <a:gridCol w="1514475"/>
              </a:tblGrid>
              <a:tr h="24034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400" u="none" strike="noStrike" kern="1200" dirty="0">
                          <a:effectLst/>
                        </a:rPr>
                        <a:t>YEAR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fr-CH" sz="1400" u="none" strike="noStrike" kern="1200" dirty="0">
                          <a:effectLst/>
                        </a:rPr>
                        <a:t>TITLE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400" u="none" strike="noStrike" kern="1200" dirty="0">
                          <a:effectLst/>
                        </a:rPr>
                        <a:t>PWS NO.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CH" sz="1400" u="none" strike="noStrike" kern="1200" dirty="0">
                          <a:effectLst/>
                        </a:rPr>
                        <a:t>WMO-NO.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</a:tr>
              <a:tr h="40057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2015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WMO guidelines on multi-hazard impact-based forecast and warning services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 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>
                          <a:effectLst/>
                        </a:rPr>
                        <a:t>1150</a:t>
                      </a:r>
                      <a:endParaRPr lang="en-GB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59514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2015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Valuing weather and climate: Economic assessment of Meteorological and Hydrological Services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 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>
                          <a:effectLst/>
                        </a:rPr>
                        <a:t>1153</a:t>
                      </a:r>
                      <a:endParaRPr lang="en-GB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40057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2014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The WMO strategy for service delivery and its implementation plan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 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1129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40057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2012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Proceedings of the WMO Regional Association VI (Europe) Conference on 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23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-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59514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2012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Guidelines on strategies for use of social media by National Meteorological and Hydrological Services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24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1086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78970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2012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Guidelines on Participation of National Meteorological and Hydrological Services in the WMO World Weather Information Service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25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1096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117884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2012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Guidelines for creating memorandum of understanding and a standard operating procedure between a National Meteorological or Hydrometeorological Service and a Partner Agency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26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1099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59514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2011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Guidelines on international and cross-border collaboration in the warning process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>
                          <a:effectLst/>
                        </a:rPr>
                        <a:t>22</a:t>
                      </a:r>
                      <a:endParaRPr lang="en-GB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1560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  <a:tr h="59514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2010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National Meteorological and Hydrological Services, their partners and user communities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>
                          <a:effectLst/>
                        </a:rPr>
                        <a:t>19</a:t>
                      </a:r>
                      <a:endParaRPr lang="en-GB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u="none" strike="noStrike" kern="1200" dirty="0">
                          <a:effectLst/>
                        </a:rPr>
                        <a:t>1510</a:t>
                      </a:r>
                      <a:endParaRPr lang="en-GB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45" marR="8945" marT="894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57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565353"/>
              </p:ext>
            </p:extLst>
          </p:nvPr>
        </p:nvGraphicFramePr>
        <p:xfrm>
          <a:off x="361950" y="200020"/>
          <a:ext cx="8439149" cy="6334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9212"/>
                <a:gridCol w="3234812"/>
                <a:gridCol w="1888264"/>
                <a:gridCol w="2166861"/>
              </a:tblGrid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YEAR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TITLE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PWS 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WMO-NO.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Administrative procedure for registering WMO alerting identifiers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Guidelines on early warning systems and application of </a:t>
                      </a:r>
                      <a:r>
                        <a:rPr lang="en-US" sz="1400" u="none" strike="noStrike" dirty="0" err="1">
                          <a:effectLst/>
                        </a:rPr>
                        <a:t>nowcasting</a:t>
                      </a:r>
                      <a:r>
                        <a:rPr lang="en-US" sz="1400" u="none" strike="noStrike" dirty="0">
                          <a:effectLst/>
                        </a:rPr>
                        <a:t> and warning operations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1559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223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Guidelines on communicating forecast </a:t>
                      </a:r>
                      <a:r>
                        <a:rPr lang="en-US" sz="1400" u="none" strike="noStrike" dirty="0" err="1">
                          <a:effectLst/>
                        </a:rPr>
                        <a:t>uncertainity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1422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Guidelines on capacity building strategies in Public Weather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1385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Supplement to guidelines on biometeorology and air quality forecasts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Examples of best practice in communicating weather information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1409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Public Weather Services – Strategy for developing public education and outreach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1354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Guidelines on quality management procedures and practices for Public Weather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weather broadcasting and the use of radio for the delivery of weather information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integrating sever weather warnings into disaster risk management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biometeorology and air quality forecasts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223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cross-border exchange of warnings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3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23812"/>
              </p:ext>
            </p:extLst>
          </p:nvPr>
        </p:nvGraphicFramePr>
        <p:xfrm>
          <a:off x="457200" y="561975"/>
          <a:ext cx="8439149" cy="486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9212"/>
                <a:gridCol w="3234812"/>
                <a:gridCol w="1888264"/>
                <a:gridCol w="2166861"/>
              </a:tblGrid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YEAR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u="none" strike="noStrike" dirty="0">
                          <a:effectLst/>
                        </a:rPr>
                        <a:t>TITLE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PWS 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WMO-NO.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945" marR="8945" marT="8945" marB="0" anchor="ctr">
                    <a:solidFill>
                      <a:schemeClr val="accent1"/>
                    </a:solidFill>
                  </a:tcPr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Public Weather Services in Region VI (Europe) - Report of Survey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Guide on the application of new technology and research to Public Weather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Supplementary guidelines on performance assessment of Public Weather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 on improving public understanding of and response to warnings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Technical framework for data and products in support of Public Weather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u="none" strike="noStrike" dirty="0">
                          <a:effectLst/>
                        </a:rPr>
                        <a:t>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Weather on the Internet and other new technologies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660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the improvement of NMSs – Media relations and ensuring the use of official consistent information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graphical presentation of Public Weather Services Products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442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Guidelines on performance assessment of Public Weather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  <a:tr h="223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1996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Guide to Public Weather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4888" marR="4888" marT="488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3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Accessing</a:t>
            </a:r>
            <a:r>
              <a:rPr lang="fr-CH" dirty="0" smtClean="0"/>
              <a:t> the publications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595562"/>
            <a:ext cx="3114675" cy="199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Publications URL: </a:t>
            </a:r>
            <a:r>
              <a:rPr lang="en-GB" sz="2400" dirty="0" smtClean="0">
                <a:hlinkClick r:id="rId2"/>
              </a:rPr>
              <a:t>http</a:t>
            </a:r>
            <a:r>
              <a:rPr lang="en-GB" sz="2400" dirty="0">
                <a:hlinkClick r:id="rId2"/>
              </a:rPr>
              <a:t>://</a:t>
            </a:r>
            <a:r>
              <a:rPr lang="en-GB" sz="2400" dirty="0" smtClean="0">
                <a:hlinkClick r:id="rId2"/>
              </a:rPr>
              <a:t>www.wmo.int/pages/prog/amp/pwsp/publications_en.htm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5872" r="15596" b="30642"/>
          <a:stretch/>
        </p:blipFill>
        <p:spPr bwMode="auto">
          <a:xfrm>
            <a:off x="3381375" y="1934598"/>
            <a:ext cx="5658730" cy="3285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_dark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00237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Thank you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Merci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Purpose</a:t>
            </a:r>
            <a:r>
              <a:rPr lang="fr-CH" dirty="0" smtClean="0"/>
              <a:t> of PWS Programme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The PWS Programme </a:t>
            </a:r>
            <a:r>
              <a:rPr lang="en-US" sz="2400" dirty="0"/>
              <a:t>assists National Meteorological and Hydrological Services (NMHSs) deliver improved weather and related services to the public and specialized users for sound decision-making on public safety, quality of life and social and economic activities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61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2925" y="2799207"/>
            <a:ext cx="447675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WMO Strategy for Service Delivery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38725" y="6356350"/>
            <a:ext cx="3648075" cy="365125"/>
          </a:xfrm>
        </p:spPr>
        <p:txBody>
          <a:bodyPr/>
          <a:lstStyle/>
          <a:p>
            <a:r>
              <a:rPr lang="en-US" dirty="0" smtClean="0"/>
              <a:t>The Public Weather Services </a:t>
            </a:r>
            <a:r>
              <a:rPr lang="en-US" dirty="0"/>
              <a:t>P</a:t>
            </a:r>
            <a:r>
              <a:rPr lang="en-US" dirty="0" smtClean="0"/>
              <a:t>rogramme  (PWSP)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13032" r="33379" b="7370"/>
          <a:stretch/>
        </p:blipFill>
        <p:spPr bwMode="auto">
          <a:xfrm>
            <a:off x="5219700" y="1000134"/>
            <a:ext cx="3695699" cy="535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8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5086" r="26935" b="34914"/>
          <a:stretch/>
        </p:blipFill>
        <p:spPr bwMode="auto">
          <a:xfrm>
            <a:off x="14132" y="1056290"/>
            <a:ext cx="9129868" cy="49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3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62575" y="1238251"/>
            <a:ext cx="3533776" cy="5514974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 Survey </a:t>
            </a:r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1123951"/>
            <a:ext cx="5229225" cy="5172074"/>
          </a:xfrm>
        </p:spPr>
        <p:txBody>
          <a:bodyPr>
            <a:noAutofit/>
          </a:bodyPr>
          <a:lstStyle/>
          <a:p>
            <a:r>
              <a:rPr lang="en-GB" sz="2400" dirty="0"/>
              <a:t>SSD </a:t>
            </a:r>
            <a:r>
              <a:rPr lang="en-GB" sz="2400" dirty="0" smtClean="0"/>
              <a:t>Survey </a:t>
            </a:r>
            <a:r>
              <a:rPr lang="en-GB" sz="2400" dirty="0"/>
              <a:t>part of Implementation Plan</a:t>
            </a:r>
          </a:p>
          <a:p>
            <a:r>
              <a:rPr lang="en-GB" sz="2400" dirty="0" smtClean="0"/>
              <a:t>85 </a:t>
            </a:r>
            <a:r>
              <a:rPr lang="en-GB" sz="2400" dirty="0"/>
              <a:t>NMHSs responded </a:t>
            </a:r>
            <a:r>
              <a:rPr lang="en-GB" sz="2400" dirty="0" smtClean="0"/>
              <a:t>(</a:t>
            </a:r>
            <a:r>
              <a:rPr lang="en-GB" sz="2400" dirty="0" smtClean="0">
                <a:hlinkClick r:id="rId2"/>
              </a:rPr>
              <a:t>see results</a:t>
            </a:r>
            <a:r>
              <a:rPr lang="en-GB" sz="2400" dirty="0" smtClean="0"/>
              <a:t>)</a:t>
            </a:r>
            <a:endParaRPr lang="en-GB" sz="2400" dirty="0"/>
          </a:p>
          <a:p>
            <a:r>
              <a:rPr lang="en-GB" sz="2400" dirty="0"/>
              <a:t>Majority of NMHSs need assistance on strengthening and sustaining improved levels of service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different aspects of service delivery 5 - 10% of NMHSs have “undeveloped” service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For 15 - </a:t>
            </a:r>
            <a:r>
              <a:rPr lang="en-US" sz="2400" dirty="0" smtClean="0"/>
              <a:t>43 </a:t>
            </a:r>
            <a:r>
              <a:rPr lang="en-US" sz="2400" dirty="0"/>
              <a:t>% of NMHSs, service delivery has just been “initiated but not developed”. </a:t>
            </a:r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4573" t="47202" r="35896" b="20000"/>
          <a:stretch/>
        </p:blipFill>
        <p:spPr bwMode="auto">
          <a:xfrm>
            <a:off x="5467351" y="1417638"/>
            <a:ext cx="3324224" cy="246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6875" y="4071461"/>
            <a:ext cx="3676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a - </a:t>
            </a:r>
            <a:r>
              <a:rPr lang="fr-CH" sz="1600" dirty="0" err="1" smtClean="0"/>
              <a:t>undeveloped</a:t>
            </a:r>
            <a:endParaRPr lang="fr-CH" sz="1600" dirty="0" smtClean="0"/>
          </a:p>
          <a:p>
            <a:r>
              <a:rPr lang="fr-CH" sz="1600" dirty="0" smtClean="0"/>
              <a:t>b - </a:t>
            </a:r>
            <a:r>
              <a:rPr lang="fr-CH" sz="1600" dirty="0" err="1" smtClean="0"/>
              <a:t>just</a:t>
            </a:r>
            <a:r>
              <a:rPr lang="fr-CH" sz="1600" dirty="0" smtClean="0"/>
              <a:t> </a:t>
            </a:r>
            <a:r>
              <a:rPr lang="fr-CH" sz="1600" dirty="0" err="1" smtClean="0"/>
              <a:t>initiated</a:t>
            </a:r>
            <a:endParaRPr lang="fr-CH" sz="1600" dirty="0" smtClean="0"/>
          </a:p>
          <a:p>
            <a:r>
              <a:rPr lang="fr-CH" sz="1600" dirty="0"/>
              <a:t>c -</a:t>
            </a:r>
            <a:r>
              <a:rPr lang="fr-CH" sz="1600" dirty="0" smtClean="0"/>
              <a:t> </a:t>
            </a:r>
            <a:r>
              <a:rPr lang="fr-CH" sz="1600" dirty="0" err="1"/>
              <a:t>d</a:t>
            </a:r>
            <a:r>
              <a:rPr lang="fr-CH" sz="1600" dirty="0" err="1" smtClean="0"/>
              <a:t>evelopment</a:t>
            </a:r>
            <a:r>
              <a:rPr lang="fr-CH" sz="1600" dirty="0" smtClean="0"/>
              <a:t> in </a:t>
            </a:r>
            <a:r>
              <a:rPr lang="fr-CH" sz="1600" dirty="0" err="1" smtClean="0"/>
              <a:t>progress</a:t>
            </a:r>
            <a:endParaRPr lang="fr-CH" sz="1600" dirty="0" smtClean="0"/>
          </a:p>
          <a:p>
            <a:r>
              <a:rPr lang="fr-CH" sz="1600" dirty="0" smtClean="0"/>
              <a:t>d - </a:t>
            </a:r>
            <a:r>
              <a:rPr lang="fr-CH" sz="1600" dirty="0" err="1" smtClean="0"/>
              <a:t>developed</a:t>
            </a:r>
            <a:endParaRPr lang="fr-CH" sz="1600" dirty="0" smtClean="0"/>
          </a:p>
          <a:p>
            <a:r>
              <a:rPr lang="fr-CH" sz="1600" dirty="0" smtClean="0"/>
              <a:t>e - </a:t>
            </a:r>
            <a:r>
              <a:rPr lang="fr-CH" sz="1600" dirty="0" err="1" smtClean="0"/>
              <a:t>advanced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73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PWS Component of SWFDP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495800" cy="48974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To:</a:t>
            </a:r>
            <a:endParaRPr lang="en-US" dirty="0"/>
          </a:p>
          <a:p>
            <a:r>
              <a:rPr lang="en-US" dirty="0" smtClean="0"/>
              <a:t>Establish </a:t>
            </a:r>
            <a:r>
              <a:rPr lang="en-US" dirty="0"/>
              <a:t>service delivery </a:t>
            </a:r>
            <a:r>
              <a:rPr lang="en-US" dirty="0" smtClean="0"/>
              <a:t>baseline </a:t>
            </a:r>
          </a:p>
          <a:p>
            <a:r>
              <a:rPr lang="en-US" dirty="0" smtClean="0"/>
              <a:t>Identify gaps</a:t>
            </a:r>
          </a:p>
          <a:p>
            <a:r>
              <a:rPr lang="en-US" dirty="0" smtClean="0"/>
              <a:t>Develop action plan to fill gaps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Can 8"/>
          <p:cNvSpPr/>
          <p:nvPr/>
        </p:nvSpPr>
        <p:spPr>
          <a:xfrm>
            <a:off x="4724400" y="3276599"/>
            <a:ext cx="1066800" cy="1712259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Q </a:t>
            </a:r>
            <a:r>
              <a:rPr lang="en-US" sz="3600" b="1" baseline="-25000" dirty="0" smtClean="0"/>
              <a:t>t=0</a:t>
            </a:r>
            <a:endParaRPr lang="en-US" sz="3600" b="1" baseline="-25000" dirty="0"/>
          </a:p>
        </p:txBody>
      </p:sp>
      <p:sp>
        <p:nvSpPr>
          <p:cNvPr id="12" name="Can 11"/>
          <p:cNvSpPr/>
          <p:nvPr/>
        </p:nvSpPr>
        <p:spPr>
          <a:xfrm>
            <a:off x="7086600" y="1817594"/>
            <a:ext cx="1905000" cy="3162300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Q </a:t>
            </a:r>
            <a:r>
              <a:rPr lang="en-US" sz="3600" b="1" baseline="-25000" dirty="0" smtClean="0"/>
              <a:t>t=12 </a:t>
            </a:r>
            <a:r>
              <a:rPr lang="en-US" sz="3600" b="1" baseline="-25000" dirty="0" err="1" smtClean="0"/>
              <a:t>mois</a:t>
            </a:r>
            <a:endParaRPr lang="en-US" sz="3600" b="1" baseline="-25000" dirty="0"/>
          </a:p>
        </p:txBody>
      </p:sp>
      <p:sp>
        <p:nvSpPr>
          <p:cNvPr id="10" name="Striped Right Arrow 9"/>
          <p:cNvSpPr/>
          <p:nvPr/>
        </p:nvSpPr>
        <p:spPr>
          <a:xfrm>
            <a:off x="5791200" y="4206688"/>
            <a:ext cx="1295400" cy="685800"/>
          </a:xfrm>
          <a:prstGeom prst="striped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Lack of staff</a:t>
            </a:r>
          </a:p>
          <a:p>
            <a:r>
              <a:rPr lang="en-US" dirty="0" smtClean="0"/>
              <a:t>There is staff but they lack SD skills </a:t>
            </a:r>
          </a:p>
          <a:p>
            <a:r>
              <a:rPr lang="en-US" dirty="0" smtClean="0"/>
              <a:t>Staff with skills exist but not assigned clear SD duties</a:t>
            </a:r>
          </a:p>
          <a:p>
            <a:r>
              <a:rPr lang="en-US" dirty="0" smtClean="0"/>
              <a:t>Insufficient communication channels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Website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Email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TV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Radio (National, community, commercial …)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Social media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dirty="0" smtClean="0"/>
              <a:t>Mobile phone </a:t>
            </a:r>
            <a:r>
              <a:rPr lang="fr-CH" dirty="0" err="1" smtClean="0"/>
              <a:t>app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42988" y="6453188"/>
            <a:ext cx="4465637" cy="312737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fld id="{DEA80673-A73F-4D73-96A3-E05FA08B7613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9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BLU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3165</TotalTime>
  <Words>1842</Words>
  <Application>Microsoft Office PowerPoint</Application>
  <PresentationFormat>On-screen Show (4:3)</PresentationFormat>
  <Paragraphs>433</Paragraphs>
  <Slides>38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  <vt:variant>
        <vt:lpstr>Custom Shows</vt:lpstr>
      </vt:variant>
      <vt:variant>
        <vt:i4>4</vt:i4>
      </vt:variant>
    </vt:vector>
  </HeadingPairs>
  <TitlesOfParts>
    <vt:vector size="43" baseType="lpstr">
      <vt:lpstr>WMO_BLUE_Powerpoint_en_fr</vt:lpstr>
      <vt:lpstr>PowerPoint Presentation</vt:lpstr>
      <vt:lpstr>Content</vt:lpstr>
      <vt:lpstr> Introduction to the PWS Programme   </vt:lpstr>
      <vt:lpstr>Purpose of PWS Programme</vt:lpstr>
      <vt:lpstr> The WMO Strategy for Service Delivery </vt:lpstr>
      <vt:lpstr>PowerPoint Presentation</vt:lpstr>
      <vt:lpstr>SSD Survey results</vt:lpstr>
      <vt:lpstr>The PWS Component of SWFDP</vt:lpstr>
      <vt:lpstr>Examples of Gaps</vt:lpstr>
      <vt:lpstr>Examples of Gaps (continued)</vt:lpstr>
      <vt:lpstr>SWFDP Training in PWS</vt:lpstr>
      <vt:lpstr>PowerPoint Presentation</vt:lpstr>
      <vt:lpstr>Impact-Based Forecast and  Warning Services</vt:lpstr>
      <vt:lpstr>Benefits of an Impact Warning Service</vt:lpstr>
      <vt:lpstr>Example</vt:lpstr>
      <vt:lpstr>«WMO Guidelines on Multi-hazard Impact-Based Forecast and Warning Services» </vt:lpstr>
      <vt:lpstr>PowerPoint Presentation</vt:lpstr>
      <vt:lpstr>The Common Alerting Protocol (CAP)</vt:lpstr>
      <vt:lpstr>Structure of a CAP Message</vt:lpstr>
      <vt:lpstr>Implementation of CAP</vt:lpstr>
      <vt:lpstr>PowerPoint Presentation</vt:lpstr>
      <vt:lpstr>WMO Register of Alerting Authorities</vt:lpstr>
      <vt:lpstr>PowerPoint Presentation</vt:lpstr>
      <vt:lpstr>The W MO Alert Hub</vt:lpstr>
      <vt:lpstr>PowerPoint Presentation</vt:lpstr>
      <vt:lpstr>Severe Weather Forecasting Demonstration Project</vt:lpstr>
      <vt:lpstr>SWFDP Training and Improvements in PWS</vt:lpstr>
      <vt:lpstr>PowerPoint Presentation</vt:lpstr>
      <vt:lpstr>PowerPoint Presentation</vt:lpstr>
      <vt:lpstr>PowerPoint Presentation</vt:lpstr>
      <vt:lpstr>Example of TV Studio Assistance: Uganda</vt:lpstr>
      <vt:lpstr>Example of TV Studio Assistance: Uganda</vt:lpstr>
      <vt:lpstr>PowerPoint Presentation</vt:lpstr>
      <vt:lpstr>PowerPoint Presentation</vt:lpstr>
      <vt:lpstr>PowerPoint Presentation</vt:lpstr>
      <vt:lpstr>PowerPoint Presentation</vt:lpstr>
      <vt:lpstr>Accessing the publications</vt:lpstr>
      <vt:lpstr>PowerPoint Presentation</vt:lpstr>
      <vt:lpstr>Custom Show 1</vt:lpstr>
      <vt:lpstr>Custom Show 2</vt:lpstr>
      <vt:lpstr>Custom Show 3</vt:lpstr>
      <vt:lpstr>Service Delivery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Muchemi</dc:creator>
  <cp:lastModifiedBy>nhcserv nhcserv</cp:lastModifiedBy>
  <cp:revision>298</cp:revision>
  <cp:lastPrinted>2016-07-19T12:38:02Z</cp:lastPrinted>
  <dcterms:created xsi:type="dcterms:W3CDTF">2016-06-29T10:08:11Z</dcterms:created>
  <dcterms:modified xsi:type="dcterms:W3CDTF">2017-05-24T19:45:43Z</dcterms:modified>
</cp:coreProperties>
</file>