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5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2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5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1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5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AAB0-C223-409F-A6EB-5C2450F38F81}" type="datetimeFigureOut">
              <a:rPr lang="en-US" smtClean="0"/>
              <a:t>13/04/2017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C516-70C4-43EB-8155-AE1F6F52E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0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72008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Outline of NMCs Presentation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548680"/>
            <a:ext cx="8784976" cy="6309320"/>
          </a:xfrm>
        </p:spPr>
        <p:txBody>
          <a:bodyPr>
            <a:noAutofit/>
          </a:bodyPr>
          <a:lstStyle/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tx1"/>
                </a:solidFill>
              </a:rPr>
              <a:t>Operational capacity (24/7?) </a:t>
            </a:r>
            <a:r>
              <a:rPr lang="en-US" sz="2200" b="1" dirty="0" smtClean="0">
                <a:solidFill>
                  <a:srgbClr val="FF0000"/>
                </a:solidFill>
              </a:rPr>
              <a:t>(3-4 Slides)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Observing stations and types (e.g. Synoptic, upper air, AWS, Radars etc.)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Forecasting capability (accessibility to global NWP products and satellite information, internet status, forecasters’ workstation, forecast preparation , verification of forecast etc.)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Major hydrometeorological </a:t>
            </a:r>
            <a:r>
              <a:rPr lang="en-US" sz="1600" dirty="0" smtClean="0">
                <a:solidFill>
                  <a:schemeClr val="tx1"/>
                </a:solidFill>
              </a:rPr>
              <a:t>hazards 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Human resources (Observers, forecasters, NWP experts, IT staff, etc.)</a:t>
            </a:r>
          </a:p>
          <a:p>
            <a:pPr marL="723900" indent="-280988" algn="l" defTabSz="7207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NMC contingency plan</a:t>
            </a:r>
          </a:p>
          <a:p>
            <a:pPr marL="360363" indent="-360363" algn="l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tx1"/>
                </a:solidFill>
              </a:rPr>
              <a:t>Service </a:t>
            </a:r>
            <a:r>
              <a:rPr lang="en-US" sz="2200" b="1" dirty="0" smtClean="0">
                <a:solidFill>
                  <a:schemeClr val="tx1"/>
                </a:solidFill>
              </a:rPr>
              <a:t>delivery </a:t>
            </a:r>
            <a:r>
              <a:rPr lang="en-US" sz="2200" b="1" dirty="0" smtClean="0">
                <a:solidFill>
                  <a:srgbClr val="FF0000"/>
                </a:solidFill>
              </a:rPr>
              <a:t>(3-4 slides)</a:t>
            </a:r>
            <a:endParaRPr lang="en-US" sz="2200" b="1" dirty="0">
              <a:solidFill>
                <a:srgbClr val="FF0000"/>
              </a:solidFill>
            </a:endParaRP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Dissemination </a:t>
            </a:r>
            <a:r>
              <a:rPr lang="en-US" sz="1600" dirty="0" smtClean="0">
                <a:solidFill>
                  <a:schemeClr val="tx1"/>
                </a:solidFill>
              </a:rPr>
              <a:t>of forecasts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dirty="0" smtClean="0">
                <a:solidFill>
                  <a:schemeClr val="tx1"/>
                </a:solidFill>
              </a:rPr>
              <a:t>warnings (Tele/fax, NMC website, </a:t>
            </a:r>
            <a:r>
              <a:rPr lang="en-US" sz="1600" dirty="0" err="1" smtClean="0">
                <a:solidFill>
                  <a:schemeClr val="tx1"/>
                </a:solidFill>
              </a:rPr>
              <a:t>eMails</a:t>
            </a:r>
            <a:r>
              <a:rPr lang="en-US" sz="1600" dirty="0" smtClean="0">
                <a:solidFill>
                  <a:schemeClr val="tx1"/>
                </a:solidFill>
              </a:rPr>
              <a:t>, mobile phones, use of CAP etc.)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Thresholds for </a:t>
            </a:r>
            <a:r>
              <a:rPr lang="en-US" sz="1600" dirty="0" smtClean="0">
                <a:solidFill>
                  <a:schemeClr val="tx1"/>
                </a:solidFill>
              </a:rPr>
              <a:t>warnings </a:t>
            </a:r>
            <a:r>
              <a:rPr lang="en-US" sz="1600" dirty="0" smtClean="0">
                <a:solidFill>
                  <a:schemeClr val="tx1"/>
                </a:solidFill>
              </a:rPr>
              <a:t>(e.g. Heavy rainfall, strong wind, high waves, dry/wet spell etc.)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Status of coordination and engagement with </a:t>
            </a:r>
            <a:r>
              <a:rPr lang="en-US" sz="1600" dirty="0" smtClean="0">
                <a:solidFill>
                  <a:schemeClr val="tx1"/>
                </a:solidFill>
              </a:rPr>
              <a:t>users (e.g. media, general public, disaster management and civil protection, hydrology etc.)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Standard Operating Procedure (SOPs) among NMC and </a:t>
            </a:r>
            <a:r>
              <a:rPr lang="en-US" sz="1600" dirty="0">
                <a:solidFill>
                  <a:prstClr val="black"/>
                </a:solidFill>
              </a:rPr>
              <a:t>disaster management and civil </a:t>
            </a:r>
            <a:r>
              <a:rPr lang="en-US" sz="1600" dirty="0" smtClean="0">
                <a:solidFill>
                  <a:prstClr val="black"/>
                </a:solidFill>
              </a:rPr>
              <a:t>protection and other relevant agencies?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60363" indent="-360363" algn="l" defTabSz="628650">
              <a:buFont typeface="Wingdings" panose="05000000000000000000" pitchFamily="2" charset="2"/>
              <a:buChar char="Ø"/>
              <a:tabLst>
                <a:tab pos="803275" algn="l"/>
              </a:tabLst>
            </a:pPr>
            <a:r>
              <a:rPr lang="en-US" sz="2200" b="1" dirty="0">
                <a:solidFill>
                  <a:schemeClr val="tx1"/>
                </a:solidFill>
              </a:rPr>
              <a:t>Expectations from SWFDP-Eastern </a:t>
            </a:r>
            <a:r>
              <a:rPr lang="en-US" sz="2200" b="1" dirty="0" smtClean="0">
                <a:solidFill>
                  <a:schemeClr val="tx1"/>
                </a:solidFill>
              </a:rPr>
              <a:t>Caribbean </a:t>
            </a:r>
            <a:r>
              <a:rPr lang="en-US" sz="2200" b="1" dirty="0" smtClean="0">
                <a:solidFill>
                  <a:srgbClr val="FF0000"/>
                </a:solidFill>
              </a:rPr>
              <a:t>(3-4 slides)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Need of additional NWP  and Nowcasting products from Global and Regional centres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Requirement  </a:t>
            </a:r>
            <a:r>
              <a:rPr lang="en-US" sz="1600" dirty="0" smtClean="0">
                <a:solidFill>
                  <a:schemeClr val="tx1"/>
                </a:solidFill>
              </a:rPr>
              <a:t>for any weather work station  for forecasters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Expectations from RFSF Martinique and RSMC Miami (for hurricanes/TC) in terms of Guidance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Capacity building needs  including from RFSF and CIMH </a:t>
            </a: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Any other </a:t>
            </a:r>
            <a:r>
              <a:rPr lang="en-US" sz="1600" dirty="0" smtClean="0">
                <a:solidFill>
                  <a:schemeClr val="tx1"/>
                </a:solidFill>
              </a:rPr>
              <a:t>need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720725" indent="-277813" algn="l" defTabSz="628650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8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221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Outline of NMCs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NMCs Presentation Outline</dc:title>
  <dc:creator>Ata Hussain</dc:creator>
  <cp:lastModifiedBy>Ata Hussain</cp:lastModifiedBy>
  <cp:revision>11</cp:revision>
  <cp:lastPrinted>2017-04-11T08:37:46Z</cp:lastPrinted>
  <dcterms:created xsi:type="dcterms:W3CDTF">2017-04-11T08:06:01Z</dcterms:created>
  <dcterms:modified xsi:type="dcterms:W3CDTF">2017-04-13T09:19:39Z</dcterms:modified>
</cp:coreProperties>
</file>