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bookmarkIdSeed="2">
  <p:sldMasterIdLst>
    <p:sldMasterId id="2147483802" r:id="rId1"/>
    <p:sldMasterId id="2147483818" r:id="rId2"/>
    <p:sldMasterId id="2147483831" r:id="rId3"/>
    <p:sldMasterId id="2147483900" r:id="rId4"/>
    <p:sldMasterId id="2147483913" r:id="rId5"/>
    <p:sldMasterId id="2147483961" r:id="rId6"/>
  </p:sldMasterIdLst>
  <p:notesMasterIdLst>
    <p:notesMasterId r:id="rId38"/>
  </p:notesMasterIdLst>
  <p:handoutMasterIdLst>
    <p:handoutMasterId r:id="rId39"/>
  </p:handoutMasterIdLst>
  <p:sldIdLst>
    <p:sldId id="1450" r:id="rId7"/>
    <p:sldId id="1162" r:id="rId8"/>
    <p:sldId id="1163" r:id="rId9"/>
    <p:sldId id="1372" r:id="rId10"/>
    <p:sldId id="1425" r:id="rId11"/>
    <p:sldId id="1379" r:id="rId12"/>
    <p:sldId id="1381" r:id="rId13"/>
    <p:sldId id="1378" r:id="rId14"/>
    <p:sldId id="1461" r:id="rId15"/>
    <p:sldId id="1384" r:id="rId16"/>
    <p:sldId id="1394" r:id="rId17"/>
    <p:sldId id="1409" r:id="rId18"/>
    <p:sldId id="1411" r:id="rId19"/>
    <p:sldId id="1235" r:id="rId20"/>
    <p:sldId id="1462" r:id="rId21"/>
    <p:sldId id="1431" r:id="rId22"/>
    <p:sldId id="1455" r:id="rId23"/>
    <p:sldId id="1256" r:id="rId24"/>
    <p:sldId id="1446" r:id="rId25"/>
    <p:sldId id="1458" r:id="rId26"/>
    <p:sldId id="1444" r:id="rId27"/>
    <p:sldId id="1445" r:id="rId28"/>
    <p:sldId id="1263" r:id="rId29"/>
    <p:sldId id="1264" r:id="rId30"/>
    <p:sldId id="1439" r:id="rId31"/>
    <p:sldId id="1440" r:id="rId32"/>
    <p:sldId id="1466" r:id="rId33"/>
    <p:sldId id="1467" r:id="rId34"/>
    <p:sldId id="1468" r:id="rId35"/>
    <p:sldId id="1469" r:id="rId36"/>
    <p:sldId id="1470" r:id="rId37"/>
  </p:sldIdLst>
  <p:sldSz cx="9144000" cy="6858000" type="screen4x3"/>
  <p:notesSz cx="6985000" cy="9283700"/>
  <p:embeddedFontLst>
    <p:embeddedFont>
      <p:font typeface="Cordia New" panose="020B0304020202020204" pitchFamily="34" charset="-34"/>
      <p:regular r:id="rId40"/>
      <p:bold r:id="rId41"/>
      <p:italic r:id="rId42"/>
      <p:boldItalic r:id="rId43"/>
    </p:embeddedFont>
    <p:embeddedFont>
      <p:font typeface="ＭＳ Ｐゴシック" panose="020B0600070205080204" pitchFamily="34" charset="-128"/>
      <p:regular r:id="rId44"/>
    </p:embeddedFont>
    <p:embeddedFont>
      <p:font typeface="ＭＳ Ｐゴシック" panose="020B0600070205080204" pitchFamily="34" charset="-128"/>
      <p:regular r:id="rId44"/>
    </p:embeddedFont>
    <p:embeddedFont>
      <p:font typeface="Calibri" panose="020F0502020204030204" pitchFamily="34" charset="0"/>
      <p:regular r:id="rId45"/>
      <p:bold r:id="rId46"/>
      <p:italic r:id="rId47"/>
      <p:boldItalic r:id="rId48"/>
    </p:embeddedFont>
  </p:embeddedFontLst>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176">
          <p15:clr>
            <a:srgbClr val="A4A3A4"/>
          </p15:clr>
        </p15:guide>
        <p15:guide id="2" orient="horz" pos="2520" userDrawn="1">
          <p15:clr>
            <a:srgbClr val="A4A3A4"/>
          </p15:clr>
        </p15:guide>
        <p15:guide id="3" pos="864">
          <p15:clr>
            <a:srgbClr val="A4A3A4"/>
          </p15:clr>
        </p15:guide>
        <p15:guide id="4" pos="2496">
          <p15:clr>
            <a:srgbClr val="A4A3A4"/>
          </p15:clr>
        </p15:guide>
        <p15:guide id="5" pos="1248">
          <p15:clr>
            <a:srgbClr val="A4A3A4"/>
          </p15:clr>
        </p15:guide>
      </p15:sldGuideLst>
    </p:ext>
    <p:ext uri="{2D200454-40CA-4A62-9FC3-DE9A4176ACB9}">
      <p15:notesGuideLst xmlns:p15="http://schemas.microsoft.com/office/powerpoint/2012/main">
        <p15:guide id="1" orient="horz" pos="2924">
          <p15:clr>
            <a:srgbClr val="A4A3A4"/>
          </p15:clr>
        </p15:guide>
        <p15:guide id="2"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16365C"/>
    <a:srgbClr val="FBFBFB"/>
    <a:srgbClr val="CCFFFF"/>
    <a:srgbClr val="CBCBCB"/>
    <a:srgbClr val="E7E7E7"/>
    <a:srgbClr val="DC8CAF"/>
    <a:srgbClr val="DCDCAF"/>
    <a:srgbClr val="8C8C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000" autoAdjust="0"/>
    <p:restoredTop sz="95889" autoAdjust="0"/>
  </p:normalViewPr>
  <p:slideViewPr>
    <p:cSldViewPr snapToGrid="0">
      <p:cViewPr varScale="1">
        <p:scale>
          <a:sx n="117" d="100"/>
          <a:sy n="117" d="100"/>
        </p:scale>
        <p:origin x="252" y="138"/>
      </p:cViewPr>
      <p:guideLst>
        <p:guide orient="horz" pos="4176"/>
        <p:guide orient="horz" pos="2520"/>
        <p:guide pos="864"/>
        <p:guide pos="2496"/>
        <p:guide pos="1248"/>
      </p:guideLst>
    </p:cSldViewPr>
  </p:slideViewPr>
  <p:notesTextViewPr>
    <p:cViewPr>
      <p:scale>
        <a:sx n="3" d="2"/>
        <a:sy n="3" d="2"/>
      </p:scale>
      <p:origin x="0" y="0"/>
    </p:cViewPr>
  </p:notesTextViewPr>
  <p:sorterViewPr>
    <p:cViewPr varScale="1">
      <p:scale>
        <a:sx n="100" d="100"/>
        <a:sy n="100" d="100"/>
      </p:scale>
      <p:origin x="0" y="-4194"/>
    </p:cViewPr>
  </p:sorterViewPr>
  <p:notesViewPr>
    <p:cSldViewPr snapToGrid="0">
      <p:cViewPr varScale="1">
        <p:scale>
          <a:sx n="41" d="100"/>
          <a:sy n="41" d="100"/>
        </p:scale>
        <p:origin x="-1458" y="-72"/>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46"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5.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2.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8754" name="Rectangle 2"/>
          <p:cNvSpPr>
            <a:spLocks noGrp="1" noChangeArrowheads="1"/>
          </p:cNvSpPr>
          <p:nvPr>
            <p:ph type="hdr" sz="quarter"/>
          </p:nvPr>
        </p:nvSpPr>
        <p:spPr bwMode="auto">
          <a:xfrm>
            <a:off x="1" y="0"/>
            <a:ext cx="302904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93" tIns="45596" rIns="91193" bIns="45596" numCol="1" anchor="t" anchorCtr="0" compatLnSpc="1">
            <a:prstTxWarp prst="textNoShape">
              <a:avLst/>
            </a:prstTxWarp>
          </a:bodyPr>
          <a:lstStyle>
            <a:lvl1pPr defTabSz="912065">
              <a:defRPr sz="1200">
                <a:latin typeface="Times New Roman" pitchFamily="18" charset="0"/>
              </a:defRPr>
            </a:lvl1pPr>
          </a:lstStyle>
          <a:p>
            <a:pPr>
              <a:defRPr/>
            </a:pPr>
            <a:endParaRPr lang="en-US"/>
          </a:p>
        </p:txBody>
      </p:sp>
      <p:sp>
        <p:nvSpPr>
          <p:cNvPr id="458755" name="Rectangle 3"/>
          <p:cNvSpPr>
            <a:spLocks noGrp="1" noChangeArrowheads="1"/>
          </p:cNvSpPr>
          <p:nvPr>
            <p:ph type="dt" sz="quarter" idx="1"/>
          </p:nvPr>
        </p:nvSpPr>
        <p:spPr bwMode="auto">
          <a:xfrm>
            <a:off x="3954371" y="0"/>
            <a:ext cx="302904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93" tIns="45596" rIns="91193" bIns="45596" numCol="1" anchor="t" anchorCtr="0" compatLnSpc="1">
            <a:prstTxWarp prst="textNoShape">
              <a:avLst/>
            </a:prstTxWarp>
          </a:bodyPr>
          <a:lstStyle>
            <a:lvl1pPr algn="r" defTabSz="912065">
              <a:defRPr sz="1200">
                <a:latin typeface="Times New Roman" pitchFamily="18" charset="0"/>
              </a:defRPr>
            </a:lvl1pPr>
          </a:lstStyle>
          <a:p>
            <a:pPr>
              <a:defRPr/>
            </a:pPr>
            <a:endParaRPr lang="en-US"/>
          </a:p>
        </p:txBody>
      </p:sp>
      <p:sp>
        <p:nvSpPr>
          <p:cNvPr id="458756" name="Rectangle 4"/>
          <p:cNvSpPr>
            <a:spLocks noGrp="1" noChangeArrowheads="1"/>
          </p:cNvSpPr>
          <p:nvPr>
            <p:ph type="ftr" sz="quarter" idx="2"/>
          </p:nvPr>
        </p:nvSpPr>
        <p:spPr bwMode="auto">
          <a:xfrm>
            <a:off x="1" y="8817612"/>
            <a:ext cx="302904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93" tIns="45596" rIns="91193" bIns="45596" numCol="1" anchor="b" anchorCtr="0" compatLnSpc="1">
            <a:prstTxWarp prst="textNoShape">
              <a:avLst/>
            </a:prstTxWarp>
          </a:bodyPr>
          <a:lstStyle>
            <a:lvl1pPr defTabSz="912065">
              <a:defRPr sz="1200">
                <a:latin typeface="Times New Roman" pitchFamily="18" charset="0"/>
              </a:defRPr>
            </a:lvl1pPr>
          </a:lstStyle>
          <a:p>
            <a:pPr>
              <a:defRPr/>
            </a:pPr>
            <a:endParaRPr lang="en-US"/>
          </a:p>
        </p:txBody>
      </p:sp>
      <p:sp>
        <p:nvSpPr>
          <p:cNvPr id="458757" name="Rectangle 5"/>
          <p:cNvSpPr>
            <a:spLocks noGrp="1" noChangeArrowheads="1"/>
          </p:cNvSpPr>
          <p:nvPr>
            <p:ph type="sldNum" sz="quarter" idx="3"/>
          </p:nvPr>
        </p:nvSpPr>
        <p:spPr bwMode="auto">
          <a:xfrm>
            <a:off x="3954371" y="8817612"/>
            <a:ext cx="302904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93" tIns="45596" rIns="91193" bIns="45596" numCol="1" anchor="b" anchorCtr="0" compatLnSpc="1">
            <a:prstTxWarp prst="textNoShape">
              <a:avLst/>
            </a:prstTxWarp>
          </a:bodyPr>
          <a:lstStyle>
            <a:lvl1pPr algn="r" defTabSz="912065">
              <a:defRPr sz="1200">
                <a:latin typeface="Times New Roman" pitchFamily="18" charset="0"/>
              </a:defRPr>
            </a:lvl1pPr>
          </a:lstStyle>
          <a:p>
            <a:pPr>
              <a:defRPr/>
            </a:pPr>
            <a:fld id="{A6EE9EFD-DD9F-4212-A7A2-ABEE65559D66}" type="slidenum">
              <a:rPr lang="en-US"/>
              <a:pPr>
                <a:defRPr/>
              </a:pPr>
              <a:t>‹#›</a:t>
            </a:fld>
            <a:endParaRPr lang="en-US"/>
          </a:p>
        </p:txBody>
      </p:sp>
    </p:spTree>
    <p:extLst>
      <p:ext uri="{BB962C8B-B14F-4D97-AF65-F5344CB8AC3E}">
        <p14:creationId xmlns:p14="http://schemas.microsoft.com/office/powerpoint/2010/main" val="1525427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1"/>
            <a:ext cx="2994250" cy="467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51" tIns="46425" rIns="92851" bIns="46425" numCol="1" anchor="t" anchorCtr="0" compatLnSpc="1">
            <a:prstTxWarp prst="textNoShape">
              <a:avLst/>
            </a:prstTxWarp>
          </a:bodyPr>
          <a:lstStyle>
            <a:lvl1pPr defTabSz="929635">
              <a:defRPr sz="1200">
                <a:latin typeface="Times New Roman" pitchFamily="18" charset="0"/>
              </a:defRPr>
            </a:lvl1pPr>
          </a:lstStyle>
          <a:p>
            <a:pPr>
              <a:defRPr/>
            </a:pPr>
            <a:endParaRPr lang="en-US"/>
          </a:p>
        </p:txBody>
      </p:sp>
      <p:sp>
        <p:nvSpPr>
          <p:cNvPr id="29699" name="Rectangle 3"/>
          <p:cNvSpPr>
            <a:spLocks noGrp="1" noChangeArrowheads="1"/>
          </p:cNvSpPr>
          <p:nvPr>
            <p:ph type="dt" idx="1"/>
          </p:nvPr>
        </p:nvSpPr>
        <p:spPr bwMode="auto">
          <a:xfrm>
            <a:off x="3990752" y="1"/>
            <a:ext cx="2994249" cy="467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51" tIns="46425" rIns="92851" bIns="46425" numCol="1" anchor="t" anchorCtr="0" compatLnSpc="1">
            <a:prstTxWarp prst="textNoShape">
              <a:avLst/>
            </a:prstTxWarp>
          </a:bodyPr>
          <a:lstStyle>
            <a:lvl1pPr algn="r" defTabSz="929635">
              <a:defRPr sz="1200">
                <a:latin typeface="Times New Roman" pitchFamily="18" charset="0"/>
              </a:defRPr>
            </a:lvl1pPr>
          </a:lstStyle>
          <a:p>
            <a:pPr>
              <a:defRPr/>
            </a:pPr>
            <a:endParaRPr lang="en-US"/>
          </a:p>
        </p:txBody>
      </p:sp>
      <p:sp>
        <p:nvSpPr>
          <p:cNvPr id="97284" name="Rectangle 4"/>
          <p:cNvSpPr>
            <a:spLocks noGrp="1" noRot="1" noChangeAspect="1" noChangeArrowheads="1" noTextEdit="1"/>
          </p:cNvSpPr>
          <p:nvPr>
            <p:ph type="sldImg" idx="2"/>
          </p:nvPr>
        </p:nvSpPr>
        <p:spPr bwMode="auto">
          <a:xfrm>
            <a:off x="1157288" y="700088"/>
            <a:ext cx="4673600" cy="35052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9701" name="Rectangle 5"/>
          <p:cNvSpPr>
            <a:spLocks noGrp="1" noChangeArrowheads="1"/>
          </p:cNvSpPr>
          <p:nvPr>
            <p:ph type="body" sz="quarter" idx="3"/>
          </p:nvPr>
        </p:nvSpPr>
        <p:spPr bwMode="auto">
          <a:xfrm>
            <a:off x="920578" y="4440514"/>
            <a:ext cx="5143845" cy="412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51" tIns="46425" rIns="92851" bIns="4642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9702" name="Rectangle 6"/>
          <p:cNvSpPr>
            <a:spLocks noGrp="1" noChangeArrowheads="1"/>
          </p:cNvSpPr>
          <p:nvPr>
            <p:ph type="ftr" sz="quarter" idx="4"/>
          </p:nvPr>
        </p:nvSpPr>
        <p:spPr bwMode="auto">
          <a:xfrm>
            <a:off x="0" y="8803345"/>
            <a:ext cx="2994250" cy="46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51" tIns="46425" rIns="92851" bIns="46425" numCol="1" anchor="b" anchorCtr="0" compatLnSpc="1">
            <a:prstTxWarp prst="textNoShape">
              <a:avLst/>
            </a:prstTxWarp>
          </a:bodyPr>
          <a:lstStyle>
            <a:lvl1pPr defTabSz="929635">
              <a:defRPr sz="1200">
                <a:latin typeface="Times New Roman" pitchFamily="18" charset="0"/>
              </a:defRPr>
            </a:lvl1pPr>
          </a:lstStyle>
          <a:p>
            <a:pPr>
              <a:defRPr/>
            </a:pPr>
            <a:endParaRPr lang="en-US"/>
          </a:p>
        </p:txBody>
      </p:sp>
      <p:sp>
        <p:nvSpPr>
          <p:cNvPr id="29703" name="Rectangle 7"/>
          <p:cNvSpPr>
            <a:spLocks noGrp="1" noChangeArrowheads="1"/>
          </p:cNvSpPr>
          <p:nvPr>
            <p:ph type="sldNum" sz="quarter" idx="5"/>
          </p:nvPr>
        </p:nvSpPr>
        <p:spPr bwMode="auto">
          <a:xfrm>
            <a:off x="3990752" y="8803345"/>
            <a:ext cx="2994249" cy="46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51" tIns="46425" rIns="92851" bIns="46425" numCol="1" anchor="b" anchorCtr="0" compatLnSpc="1">
            <a:prstTxWarp prst="textNoShape">
              <a:avLst/>
            </a:prstTxWarp>
          </a:bodyPr>
          <a:lstStyle>
            <a:lvl1pPr algn="r" defTabSz="929635">
              <a:defRPr sz="1200">
                <a:latin typeface="Times New Roman" pitchFamily="18" charset="0"/>
              </a:defRPr>
            </a:lvl1pPr>
          </a:lstStyle>
          <a:p>
            <a:pPr>
              <a:defRPr/>
            </a:pPr>
            <a:fld id="{65671A14-4EA5-4397-AA47-87770DEF062B}" type="slidenum">
              <a:rPr lang="en-US"/>
              <a:pPr>
                <a:defRPr/>
              </a:pPr>
              <a:t>‹#›</a:t>
            </a:fld>
            <a:endParaRPr lang="en-US"/>
          </a:p>
        </p:txBody>
      </p:sp>
    </p:spTree>
    <p:extLst>
      <p:ext uri="{BB962C8B-B14F-4D97-AF65-F5344CB8AC3E}">
        <p14:creationId xmlns:p14="http://schemas.microsoft.com/office/powerpoint/2010/main" val="41259686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4EBD6B-9464-405A-A480-6F52015D6120}" type="slidenum">
              <a:rPr lang="en-US" smtClean="0"/>
              <a:pPr>
                <a:defRPr/>
              </a:pPr>
              <a:t>1</a:t>
            </a:fld>
            <a:endParaRPr lang="en-US"/>
          </a:p>
        </p:txBody>
      </p:sp>
    </p:spTree>
    <p:extLst>
      <p:ext uri="{BB962C8B-B14F-4D97-AF65-F5344CB8AC3E}">
        <p14:creationId xmlns:p14="http://schemas.microsoft.com/office/powerpoint/2010/main" val="3959682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33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1433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0498" indent="-288653">
              <a:defRPr sz="2400">
                <a:solidFill>
                  <a:schemeClr val="tx1"/>
                </a:solidFill>
                <a:latin typeface="Arial" charset="0"/>
                <a:ea typeface="ＭＳ Ｐゴシック" charset="0"/>
              </a:defRPr>
            </a:lvl2pPr>
            <a:lvl3pPr marL="1154613" indent="-230923">
              <a:defRPr sz="2400">
                <a:solidFill>
                  <a:schemeClr val="tx1"/>
                </a:solidFill>
                <a:latin typeface="Arial" charset="0"/>
                <a:ea typeface="ＭＳ Ｐゴシック" charset="0"/>
              </a:defRPr>
            </a:lvl3pPr>
            <a:lvl4pPr marL="1616457" indent="-230923">
              <a:defRPr sz="2400">
                <a:solidFill>
                  <a:schemeClr val="tx1"/>
                </a:solidFill>
                <a:latin typeface="Arial" charset="0"/>
                <a:ea typeface="ＭＳ Ｐゴシック" charset="0"/>
              </a:defRPr>
            </a:lvl4pPr>
            <a:lvl5pPr marL="2078302" indent="-230923">
              <a:defRPr sz="2400">
                <a:solidFill>
                  <a:schemeClr val="tx1"/>
                </a:solidFill>
                <a:latin typeface="Arial" charset="0"/>
                <a:ea typeface="ＭＳ Ｐゴシック" charset="0"/>
              </a:defRPr>
            </a:lvl5pPr>
            <a:lvl6pPr marL="2540147" indent="-230923" eaLnBrk="0" fontAlgn="base" hangingPunct="0">
              <a:spcBef>
                <a:spcPct val="0"/>
              </a:spcBef>
              <a:spcAft>
                <a:spcPct val="0"/>
              </a:spcAft>
              <a:defRPr sz="2400">
                <a:solidFill>
                  <a:schemeClr val="tx1"/>
                </a:solidFill>
                <a:latin typeface="Arial" charset="0"/>
                <a:ea typeface="ＭＳ Ｐゴシック" charset="0"/>
              </a:defRPr>
            </a:lvl6pPr>
            <a:lvl7pPr marL="3001993" indent="-230923" eaLnBrk="0" fontAlgn="base" hangingPunct="0">
              <a:spcBef>
                <a:spcPct val="0"/>
              </a:spcBef>
              <a:spcAft>
                <a:spcPct val="0"/>
              </a:spcAft>
              <a:defRPr sz="2400">
                <a:solidFill>
                  <a:schemeClr val="tx1"/>
                </a:solidFill>
                <a:latin typeface="Arial" charset="0"/>
                <a:ea typeface="ＭＳ Ｐゴシック" charset="0"/>
              </a:defRPr>
            </a:lvl7pPr>
            <a:lvl8pPr marL="3463837" indent="-230923" eaLnBrk="0" fontAlgn="base" hangingPunct="0">
              <a:spcBef>
                <a:spcPct val="0"/>
              </a:spcBef>
              <a:spcAft>
                <a:spcPct val="0"/>
              </a:spcAft>
              <a:defRPr sz="2400">
                <a:solidFill>
                  <a:schemeClr val="tx1"/>
                </a:solidFill>
                <a:latin typeface="Arial" charset="0"/>
                <a:ea typeface="ＭＳ Ｐゴシック" charset="0"/>
              </a:defRPr>
            </a:lvl8pPr>
            <a:lvl9pPr marL="3925682" indent="-230923" eaLnBrk="0" fontAlgn="base" hangingPunct="0">
              <a:spcBef>
                <a:spcPct val="0"/>
              </a:spcBef>
              <a:spcAft>
                <a:spcPct val="0"/>
              </a:spcAft>
              <a:defRPr sz="2400">
                <a:solidFill>
                  <a:schemeClr val="tx1"/>
                </a:solidFill>
                <a:latin typeface="Arial" charset="0"/>
                <a:ea typeface="ＭＳ Ｐゴシック" charset="0"/>
              </a:defRPr>
            </a:lvl9pPr>
          </a:lstStyle>
          <a:p>
            <a:fld id="{DF1A3FDD-BD36-7E40-A7CC-D9C770A72210}" type="slidenum">
              <a:rPr lang="en-US" sz="1200">
                <a:solidFill>
                  <a:prstClr val="black"/>
                </a:solidFill>
              </a:rPr>
              <a:pPr/>
              <a:t>28</a:t>
            </a:fld>
            <a:endParaRPr lang="en-US" sz="1200">
              <a:solidFill>
                <a:prstClr val="black"/>
              </a:solidFill>
            </a:endParaRPr>
          </a:p>
        </p:txBody>
      </p:sp>
    </p:spTree>
    <p:extLst>
      <p:ext uri="{BB962C8B-B14F-4D97-AF65-F5344CB8AC3E}">
        <p14:creationId xmlns:p14="http://schemas.microsoft.com/office/powerpoint/2010/main" val="3005331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33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latin typeface="Calibri" charset="0"/>
            </a:endParaRPr>
          </a:p>
        </p:txBody>
      </p:sp>
      <p:sp>
        <p:nvSpPr>
          <p:cNvPr id="1433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0498" indent="-288653">
              <a:defRPr sz="2400">
                <a:solidFill>
                  <a:schemeClr val="tx1"/>
                </a:solidFill>
                <a:latin typeface="Arial" charset="0"/>
                <a:ea typeface="ＭＳ Ｐゴシック" charset="0"/>
              </a:defRPr>
            </a:lvl2pPr>
            <a:lvl3pPr marL="1154613" indent="-230923">
              <a:defRPr sz="2400">
                <a:solidFill>
                  <a:schemeClr val="tx1"/>
                </a:solidFill>
                <a:latin typeface="Arial" charset="0"/>
                <a:ea typeface="ＭＳ Ｐゴシック" charset="0"/>
              </a:defRPr>
            </a:lvl3pPr>
            <a:lvl4pPr marL="1616457" indent="-230923">
              <a:defRPr sz="2400">
                <a:solidFill>
                  <a:schemeClr val="tx1"/>
                </a:solidFill>
                <a:latin typeface="Arial" charset="0"/>
                <a:ea typeface="ＭＳ Ｐゴシック" charset="0"/>
              </a:defRPr>
            </a:lvl4pPr>
            <a:lvl5pPr marL="2078302" indent="-230923">
              <a:defRPr sz="2400">
                <a:solidFill>
                  <a:schemeClr val="tx1"/>
                </a:solidFill>
                <a:latin typeface="Arial" charset="0"/>
                <a:ea typeface="ＭＳ Ｐゴシック" charset="0"/>
              </a:defRPr>
            </a:lvl5pPr>
            <a:lvl6pPr marL="2540147" indent="-230923" eaLnBrk="0" fontAlgn="base" hangingPunct="0">
              <a:spcBef>
                <a:spcPct val="0"/>
              </a:spcBef>
              <a:spcAft>
                <a:spcPct val="0"/>
              </a:spcAft>
              <a:defRPr sz="2400">
                <a:solidFill>
                  <a:schemeClr val="tx1"/>
                </a:solidFill>
                <a:latin typeface="Arial" charset="0"/>
                <a:ea typeface="ＭＳ Ｐゴシック" charset="0"/>
              </a:defRPr>
            </a:lvl6pPr>
            <a:lvl7pPr marL="3001993" indent="-230923" eaLnBrk="0" fontAlgn="base" hangingPunct="0">
              <a:spcBef>
                <a:spcPct val="0"/>
              </a:spcBef>
              <a:spcAft>
                <a:spcPct val="0"/>
              </a:spcAft>
              <a:defRPr sz="2400">
                <a:solidFill>
                  <a:schemeClr val="tx1"/>
                </a:solidFill>
                <a:latin typeface="Arial" charset="0"/>
                <a:ea typeface="ＭＳ Ｐゴシック" charset="0"/>
              </a:defRPr>
            </a:lvl7pPr>
            <a:lvl8pPr marL="3463837" indent="-230923" eaLnBrk="0" fontAlgn="base" hangingPunct="0">
              <a:spcBef>
                <a:spcPct val="0"/>
              </a:spcBef>
              <a:spcAft>
                <a:spcPct val="0"/>
              </a:spcAft>
              <a:defRPr sz="2400">
                <a:solidFill>
                  <a:schemeClr val="tx1"/>
                </a:solidFill>
                <a:latin typeface="Arial" charset="0"/>
                <a:ea typeface="ＭＳ Ｐゴシック" charset="0"/>
              </a:defRPr>
            </a:lvl8pPr>
            <a:lvl9pPr marL="3925682" indent="-230923" eaLnBrk="0" fontAlgn="base" hangingPunct="0">
              <a:spcBef>
                <a:spcPct val="0"/>
              </a:spcBef>
              <a:spcAft>
                <a:spcPct val="0"/>
              </a:spcAft>
              <a:defRPr sz="2400">
                <a:solidFill>
                  <a:schemeClr val="tx1"/>
                </a:solidFill>
                <a:latin typeface="Arial" charset="0"/>
                <a:ea typeface="ＭＳ Ｐゴシック" charset="0"/>
              </a:defRPr>
            </a:lvl9pPr>
          </a:lstStyle>
          <a:p>
            <a:fld id="{DF1A3FDD-BD36-7E40-A7CC-D9C770A72210}" type="slidenum">
              <a:rPr lang="en-US" sz="1200">
                <a:solidFill>
                  <a:prstClr val="black"/>
                </a:solidFill>
              </a:rPr>
              <a:pPr/>
              <a:t>29</a:t>
            </a:fld>
            <a:endParaRPr lang="en-US" sz="1200">
              <a:solidFill>
                <a:prstClr val="black"/>
              </a:solidFill>
            </a:endParaRPr>
          </a:p>
        </p:txBody>
      </p:sp>
    </p:spTree>
    <p:extLst>
      <p:ext uri="{BB962C8B-B14F-4D97-AF65-F5344CB8AC3E}">
        <p14:creationId xmlns:p14="http://schemas.microsoft.com/office/powerpoint/2010/main" val="3560808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33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latin typeface="Calibri" charset="0"/>
            </a:endParaRPr>
          </a:p>
        </p:txBody>
      </p:sp>
      <p:sp>
        <p:nvSpPr>
          <p:cNvPr id="1433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0602" indent="-288693">
              <a:defRPr sz="2400">
                <a:solidFill>
                  <a:schemeClr val="tx1"/>
                </a:solidFill>
                <a:latin typeface="Arial" charset="0"/>
                <a:ea typeface="ＭＳ Ｐゴシック" charset="0"/>
              </a:defRPr>
            </a:lvl2pPr>
            <a:lvl3pPr marL="1154773" indent="-230955">
              <a:defRPr sz="2400">
                <a:solidFill>
                  <a:schemeClr val="tx1"/>
                </a:solidFill>
                <a:latin typeface="Arial" charset="0"/>
                <a:ea typeface="ＭＳ Ｐゴシック" charset="0"/>
              </a:defRPr>
            </a:lvl3pPr>
            <a:lvl4pPr marL="1616682" indent="-230955">
              <a:defRPr sz="2400">
                <a:solidFill>
                  <a:schemeClr val="tx1"/>
                </a:solidFill>
                <a:latin typeface="Arial" charset="0"/>
                <a:ea typeface="ＭＳ Ｐゴシック" charset="0"/>
              </a:defRPr>
            </a:lvl4pPr>
            <a:lvl5pPr marL="2078591" indent="-230955">
              <a:defRPr sz="2400">
                <a:solidFill>
                  <a:schemeClr val="tx1"/>
                </a:solidFill>
                <a:latin typeface="Arial" charset="0"/>
                <a:ea typeface="ＭＳ Ｐゴシック" charset="0"/>
              </a:defRPr>
            </a:lvl5pPr>
            <a:lvl6pPr marL="2540500" indent="-230955" eaLnBrk="0" fontAlgn="base" hangingPunct="0">
              <a:spcBef>
                <a:spcPct val="0"/>
              </a:spcBef>
              <a:spcAft>
                <a:spcPct val="0"/>
              </a:spcAft>
              <a:defRPr sz="2400">
                <a:solidFill>
                  <a:schemeClr val="tx1"/>
                </a:solidFill>
                <a:latin typeface="Arial" charset="0"/>
                <a:ea typeface="ＭＳ Ｐゴシック" charset="0"/>
              </a:defRPr>
            </a:lvl6pPr>
            <a:lvl7pPr marL="3002410" indent="-230955" eaLnBrk="0" fontAlgn="base" hangingPunct="0">
              <a:spcBef>
                <a:spcPct val="0"/>
              </a:spcBef>
              <a:spcAft>
                <a:spcPct val="0"/>
              </a:spcAft>
              <a:defRPr sz="2400">
                <a:solidFill>
                  <a:schemeClr val="tx1"/>
                </a:solidFill>
                <a:latin typeface="Arial" charset="0"/>
                <a:ea typeface="ＭＳ Ｐゴシック" charset="0"/>
              </a:defRPr>
            </a:lvl7pPr>
            <a:lvl8pPr marL="3464319" indent="-230955" eaLnBrk="0" fontAlgn="base" hangingPunct="0">
              <a:spcBef>
                <a:spcPct val="0"/>
              </a:spcBef>
              <a:spcAft>
                <a:spcPct val="0"/>
              </a:spcAft>
              <a:defRPr sz="2400">
                <a:solidFill>
                  <a:schemeClr val="tx1"/>
                </a:solidFill>
                <a:latin typeface="Arial" charset="0"/>
                <a:ea typeface="ＭＳ Ｐゴシック" charset="0"/>
              </a:defRPr>
            </a:lvl8pPr>
            <a:lvl9pPr marL="3926228" indent="-230955" eaLnBrk="0" fontAlgn="base" hangingPunct="0">
              <a:spcBef>
                <a:spcPct val="0"/>
              </a:spcBef>
              <a:spcAft>
                <a:spcPct val="0"/>
              </a:spcAft>
              <a:defRPr sz="2400">
                <a:solidFill>
                  <a:schemeClr val="tx1"/>
                </a:solidFill>
                <a:latin typeface="Arial" charset="0"/>
                <a:ea typeface="ＭＳ Ｐゴシック" charset="0"/>
              </a:defRPr>
            </a:lvl9pPr>
          </a:lstStyle>
          <a:p>
            <a:fld id="{DF1A3FDD-BD36-7E40-A7CC-D9C770A72210}" type="slidenum">
              <a:rPr lang="en-US" sz="1200">
                <a:solidFill>
                  <a:prstClr val="black"/>
                </a:solidFill>
              </a:rPr>
              <a:pPr/>
              <a:t>30</a:t>
            </a:fld>
            <a:endParaRPr lang="en-US" sz="1200">
              <a:solidFill>
                <a:prstClr val="black"/>
              </a:solidFill>
            </a:endParaRPr>
          </a:p>
        </p:txBody>
      </p:sp>
    </p:spTree>
    <p:extLst>
      <p:ext uri="{BB962C8B-B14F-4D97-AF65-F5344CB8AC3E}">
        <p14:creationId xmlns:p14="http://schemas.microsoft.com/office/powerpoint/2010/main" val="4197127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a:ln/>
        </p:spPr>
      </p:sp>
      <p:sp>
        <p:nvSpPr>
          <p:cNvPr id="275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ndParaRPr>
          </a:p>
        </p:txBody>
      </p:sp>
      <p:sp>
        <p:nvSpPr>
          <p:cNvPr id="275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Arial" charset="0"/>
                <a:ea typeface="ＭＳ Ｐゴシック" charset="0"/>
                <a:cs typeface="ＭＳ Ｐゴシック" charset="0"/>
              </a:defRPr>
            </a:lvl1pPr>
            <a:lvl2pPr marL="750602" indent="-288693">
              <a:defRPr sz="3600">
                <a:solidFill>
                  <a:schemeClr val="tx1"/>
                </a:solidFill>
                <a:latin typeface="Arial" charset="0"/>
                <a:ea typeface="ＭＳ Ｐゴシック" charset="0"/>
              </a:defRPr>
            </a:lvl2pPr>
            <a:lvl3pPr marL="1154773" indent="-230955">
              <a:defRPr sz="3600">
                <a:solidFill>
                  <a:schemeClr val="tx1"/>
                </a:solidFill>
                <a:latin typeface="Arial" charset="0"/>
                <a:ea typeface="ＭＳ Ｐゴシック" charset="0"/>
              </a:defRPr>
            </a:lvl3pPr>
            <a:lvl4pPr marL="1616682" indent="-230955">
              <a:defRPr sz="3600">
                <a:solidFill>
                  <a:schemeClr val="tx1"/>
                </a:solidFill>
                <a:latin typeface="Arial" charset="0"/>
                <a:ea typeface="ＭＳ Ｐゴシック" charset="0"/>
              </a:defRPr>
            </a:lvl4pPr>
            <a:lvl5pPr marL="2078591" indent="-230955">
              <a:defRPr sz="3600">
                <a:solidFill>
                  <a:schemeClr val="tx1"/>
                </a:solidFill>
                <a:latin typeface="Arial" charset="0"/>
                <a:ea typeface="ＭＳ Ｐゴシック" charset="0"/>
              </a:defRPr>
            </a:lvl5pPr>
            <a:lvl6pPr marL="2540500" indent="-230955" eaLnBrk="0" fontAlgn="base" hangingPunct="0">
              <a:spcBef>
                <a:spcPct val="0"/>
              </a:spcBef>
              <a:spcAft>
                <a:spcPct val="0"/>
              </a:spcAft>
              <a:defRPr sz="3600">
                <a:solidFill>
                  <a:schemeClr val="tx1"/>
                </a:solidFill>
                <a:latin typeface="Arial" charset="0"/>
                <a:ea typeface="ＭＳ Ｐゴシック" charset="0"/>
              </a:defRPr>
            </a:lvl6pPr>
            <a:lvl7pPr marL="3002410" indent="-230955" eaLnBrk="0" fontAlgn="base" hangingPunct="0">
              <a:spcBef>
                <a:spcPct val="0"/>
              </a:spcBef>
              <a:spcAft>
                <a:spcPct val="0"/>
              </a:spcAft>
              <a:defRPr sz="3600">
                <a:solidFill>
                  <a:schemeClr val="tx1"/>
                </a:solidFill>
                <a:latin typeface="Arial" charset="0"/>
                <a:ea typeface="ＭＳ Ｐゴシック" charset="0"/>
              </a:defRPr>
            </a:lvl7pPr>
            <a:lvl8pPr marL="3464319" indent="-230955" eaLnBrk="0" fontAlgn="base" hangingPunct="0">
              <a:spcBef>
                <a:spcPct val="0"/>
              </a:spcBef>
              <a:spcAft>
                <a:spcPct val="0"/>
              </a:spcAft>
              <a:defRPr sz="3600">
                <a:solidFill>
                  <a:schemeClr val="tx1"/>
                </a:solidFill>
                <a:latin typeface="Arial" charset="0"/>
                <a:ea typeface="ＭＳ Ｐゴシック" charset="0"/>
              </a:defRPr>
            </a:lvl8pPr>
            <a:lvl9pPr marL="3926228" indent="-230955" eaLnBrk="0" fontAlgn="base" hangingPunct="0">
              <a:spcBef>
                <a:spcPct val="0"/>
              </a:spcBef>
              <a:spcAft>
                <a:spcPct val="0"/>
              </a:spcAft>
              <a:defRPr sz="3600">
                <a:solidFill>
                  <a:schemeClr val="tx1"/>
                </a:solidFill>
                <a:latin typeface="Arial" charset="0"/>
                <a:ea typeface="ＭＳ Ｐゴシック" charset="0"/>
              </a:defRPr>
            </a:lvl9pPr>
          </a:lstStyle>
          <a:p>
            <a:fld id="{D2E47232-D7F8-BB4F-9D72-7E09F9B712E5}" type="slidenum">
              <a:rPr lang="en-US" sz="1200">
                <a:solidFill>
                  <a:srgbClr val="000000"/>
                </a:solidFill>
              </a:rPr>
              <a:pPr/>
              <a:t>31</a:t>
            </a:fld>
            <a:endParaRPr lang="en-US" sz="1200">
              <a:solidFill>
                <a:srgbClr val="000000"/>
              </a:solidFill>
            </a:endParaRPr>
          </a:p>
        </p:txBody>
      </p:sp>
    </p:spTree>
    <p:extLst>
      <p:ext uri="{BB962C8B-B14F-4D97-AF65-F5344CB8AC3E}">
        <p14:creationId xmlns:p14="http://schemas.microsoft.com/office/powerpoint/2010/main" val="2989627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4EBD6B-9464-405A-A480-6F52015D6120}"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2594968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4EBD6B-9464-405A-A480-6F52015D6120}"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4201817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4EBD6B-9464-405A-A480-6F52015D6120}"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2832825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4EBD6B-9464-405A-A480-6F52015D6120}"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1760049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4EBD6B-9464-405A-A480-6F52015D6120}"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1820882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4EBD6B-9464-405A-A480-6F52015D6120}"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4117048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defTabSz="929627">
              <a:defRPr sz="2400">
                <a:solidFill>
                  <a:schemeClr val="tx1"/>
                </a:solidFill>
                <a:latin typeface="Arial" charset="0"/>
              </a:defRPr>
            </a:lvl1pPr>
            <a:lvl2pPr marL="741167" indent="-285064" defTabSz="929627">
              <a:defRPr sz="2400">
                <a:solidFill>
                  <a:schemeClr val="tx1"/>
                </a:solidFill>
                <a:latin typeface="Arial" charset="0"/>
              </a:defRPr>
            </a:lvl2pPr>
            <a:lvl3pPr marL="1140257" indent="-228051" defTabSz="929627">
              <a:defRPr sz="2400">
                <a:solidFill>
                  <a:schemeClr val="tx1"/>
                </a:solidFill>
                <a:latin typeface="Arial" charset="0"/>
              </a:defRPr>
            </a:lvl3pPr>
            <a:lvl4pPr marL="1596360" indent="-228051" defTabSz="929627">
              <a:defRPr sz="2400">
                <a:solidFill>
                  <a:schemeClr val="tx1"/>
                </a:solidFill>
                <a:latin typeface="Arial" charset="0"/>
              </a:defRPr>
            </a:lvl4pPr>
            <a:lvl5pPr marL="2052462" indent="-228051" defTabSz="929627">
              <a:defRPr sz="2400">
                <a:solidFill>
                  <a:schemeClr val="tx1"/>
                </a:solidFill>
                <a:latin typeface="Arial" charset="0"/>
              </a:defRPr>
            </a:lvl5pPr>
            <a:lvl6pPr marL="2508565" indent="-228051" defTabSz="929627" eaLnBrk="0" fontAlgn="base" hangingPunct="0">
              <a:spcBef>
                <a:spcPct val="0"/>
              </a:spcBef>
              <a:spcAft>
                <a:spcPct val="0"/>
              </a:spcAft>
              <a:defRPr sz="2400">
                <a:solidFill>
                  <a:schemeClr val="tx1"/>
                </a:solidFill>
                <a:latin typeface="Arial" charset="0"/>
              </a:defRPr>
            </a:lvl6pPr>
            <a:lvl7pPr marL="2964668" indent="-228051" defTabSz="929627" eaLnBrk="0" fontAlgn="base" hangingPunct="0">
              <a:spcBef>
                <a:spcPct val="0"/>
              </a:spcBef>
              <a:spcAft>
                <a:spcPct val="0"/>
              </a:spcAft>
              <a:defRPr sz="2400">
                <a:solidFill>
                  <a:schemeClr val="tx1"/>
                </a:solidFill>
                <a:latin typeface="Arial" charset="0"/>
              </a:defRPr>
            </a:lvl7pPr>
            <a:lvl8pPr marL="3420770" indent="-228051" defTabSz="929627" eaLnBrk="0" fontAlgn="base" hangingPunct="0">
              <a:spcBef>
                <a:spcPct val="0"/>
              </a:spcBef>
              <a:spcAft>
                <a:spcPct val="0"/>
              </a:spcAft>
              <a:defRPr sz="2400">
                <a:solidFill>
                  <a:schemeClr val="tx1"/>
                </a:solidFill>
                <a:latin typeface="Arial" charset="0"/>
              </a:defRPr>
            </a:lvl8pPr>
            <a:lvl9pPr marL="3876873" indent="-228051" defTabSz="929627" eaLnBrk="0" fontAlgn="base" hangingPunct="0">
              <a:spcBef>
                <a:spcPct val="0"/>
              </a:spcBef>
              <a:spcAft>
                <a:spcPct val="0"/>
              </a:spcAft>
              <a:defRPr sz="2400">
                <a:solidFill>
                  <a:schemeClr val="tx1"/>
                </a:solidFill>
                <a:latin typeface="Arial" charset="0"/>
              </a:defRPr>
            </a:lvl9pPr>
          </a:lstStyle>
          <a:p>
            <a:fld id="{D79F0727-6199-440B-B0F5-6E2C907D2B1A}" type="slidenum">
              <a:rPr lang="en-US" sz="1200">
                <a:latin typeface="Times New Roman" pitchFamily="18" charset="0"/>
              </a:rPr>
              <a:pPr/>
              <a:t>17</a:t>
            </a:fld>
            <a:endParaRPr lang="en-US" sz="1200">
              <a:latin typeface="Times New Roman" pitchFamily="18" charset="0"/>
            </a:endParaRPr>
          </a:p>
        </p:txBody>
      </p:sp>
      <p:sp>
        <p:nvSpPr>
          <p:cNvPr id="147459" name="Rectangle 2"/>
          <p:cNvSpPr>
            <a:spLocks noGrp="1" noRot="1" noChangeAspect="1" noChangeArrowheads="1" noTextEdit="1"/>
          </p:cNvSpPr>
          <p:nvPr>
            <p:ph type="sldImg"/>
          </p:nvPr>
        </p:nvSpPr>
        <p:spPr>
          <a:xfrm>
            <a:off x="1171575" y="695325"/>
            <a:ext cx="4641850" cy="3481388"/>
          </a:xfrm>
          <a:ln/>
        </p:spPr>
      </p:sp>
      <p:sp>
        <p:nvSpPr>
          <p:cNvPr id="147460" name="Rectangle 3"/>
          <p:cNvSpPr>
            <a:spLocks noGrp="1" noChangeArrowheads="1"/>
          </p:cNvSpPr>
          <p:nvPr>
            <p:ph type="body" idx="1"/>
          </p:nvPr>
        </p:nvSpPr>
        <p:spPr>
          <a:xfrm>
            <a:off x="699133" y="4410392"/>
            <a:ext cx="5586735" cy="4177348"/>
          </a:xfrm>
          <a:noFill/>
        </p:spPr>
        <p:txBody>
          <a:bodyPr/>
          <a:lstStyle/>
          <a:p>
            <a:endParaRPr lang="en-US" smtClean="0"/>
          </a:p>
        </p:txBody>
      </p:sp>
    </p:spTree>
    <p:extLst>
      <p:ext uri="{BB962C8B-B14F-4D97-AF65-F5344CB8AC3E}">
        <p14:creationId xmlns:p14="http://schemas.microsoft.com/office/powerpoint/2010/main" val="1148540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33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latin typeface="Calibri" charset="0"/>
            </a:endParaRPr>
          </a:p>
        </p:txBody>
      </p:sp>
      <p:sp>
        <p:nvSpPr>
          <p:cNvPr id="1433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0498" indent="-288653">
              <a:defRPr sz="2400">
                <a:solidFill>
                  <a:schemeClr val="tx1"/>
                </a:solidFill>
                <a:latin typeface="Arial" charset="0"/>
                <a:ea typeface="ＭＳ Ｐゴシック" charset="0"/>
              </a:defRPr>
            </a:lvl2pPr>
            <a:lvl3pPr marL="1154613" indent="-230923">
              <a:defRPr sz="2400">
                <a:solidFill>
                  <a:schemeClr val="tx1"/>
                </a:solidFill>
                <a:latin typeface="Arial" charset="0"/>
                <a:ea typeface="ＭＳ Ｐゴシック" charset="0"/>
              </a:defRPr>
            </a:lvl3pPr>
            <a:lvl4pPr marL="1616457" indent="-230923">
              <a:defRPr sz="2400">
                <a:solidFill>
                  <a:schemeClr val="tx1"/>
                </a:solidFill>
                <a:latin typeface="Arial" charset="0"/>
                <a:ea typeface="ＭＳ Ｐゴシック" charset="0"/>
              </a:defRPr>
            </a:lvl4pPr>
            <a:lvl5pPr marL="2078302" indent="-230923">
              <a:defRPr sz="2400">
                <a:solidFill>
                  <a:schemeClr val="tx1"/>
                </a:solidFill>
                <a:latin typeface="Arial" charset="0"/>
                <a:ea typeface="ＭＳ Ｐゴシック" charset="0"/>
              </a:defRPr>
            </a:lvl5pPr>
            <a:lvl6pPr marL="2540147" indent="-230923" eaLnBrk="0" fontAlgn="base" hangingPunct="0">
              <a:spcBef>
                <a:spcPct val="0"/>
              </a:spcBef>
              <a:spcAft>
                <a:spcPct val="0"/>
              </a:spcAft>
              <a:defRPr sz="2400">
                <a:solidFill>
                  <a:schemeClr val="tx1"/>
                </a:solidFill>
                <a:latin typeface="Arial" charset="0"/>
                <a:ea typeface="ＭＳ Ｐゴシック" charset="0"/>
              </a:defRPr>
            </a:lvl6pPr>
            <a:lvl7pPr marL="3001993" indent="-230923" eaLnBrk="0" fontAlgn="base" hangingPunct="0">
              <a:spcBef>
                <a:spcPct val="0"/>
              </a:spcBef>
              <a:spcAft>
                <a:spcPct val="0"/>
              </a:spcAft>
              <a:defRPr sz="2400">
                <a:solidFill>
                  <a:schemeClr val="tx1"/>
                </a:solidFill>
                <a:latin typeface="Arial" charset="0"/>
                <a:ea typeface="ＭＳ Ｐゴシック" charset="0"/>
              </a:defRPr>
            </a:lvl7pPr>
            <a:lvl8pPr marL="3463837" indent="-230923" eaLnBrk="0" fontAlgn="base" hangingPunct="0">
              <a:spcBef>
                <a:spcPct val="0"/>
              </a:spcBef>
              <a:spcAft>
                <a:spcPct val="0"/>
              </a:spcAft>
              <a:defRPr sz="2400">
                <a:solidFill>
                  <a:schemeClr val="tx1"/>
                </a:solidFill>
                <a:latin typeface="Arial" charset="0"/>
                <a:ea typeface="ＭＳ Ｐゴシック" charset="0"/>
              </a:defRPr>
            </a:lvl8pPr>
            <a:lvl9pPr marL="3925682" indent="-230923" eaLnBrk="0" fontAlgn="base" hangingPunct="0">
              <a:spcBef>
                <a:spcPct val="0"/>
              </a:spcBef>
              <a:spcAft>
                <a:spcPct val="0"/>
              </a:spcAft>
              <a:defRPr sz="2400">
                <a:solidFill>
                  <a:schemeClr val="tx1"/>
                </a:solidFill>
                <a:latin typeface="Arial" charset="0"/>
                <a:ea typeface="ＭＳ Ｐゴシック" charset="0"/>
              </a:defRPr>
            </a:lvl9pPr>
          </a:lstStyle>
          <a:p>
            <a:fld id="{DF1A3FDD-BD36-7E40-A7CC-D9C770A72210}" type="slidenum">
              <a:rPr lang="en-US" sz="1200">
                <a:solidFill>
                  <a:prstClr val="black"/>
                </a:solidFill>
              </a:rPr>
              <a:pPr/>
              <a:t>27</a:t>
            </a:fld>
            <a:endParaRPr lang="en-US" sz="1200">
              <a:solidFill>
                <a:prstClr val="black"/>
              </a:solidFill>
            </a:endParaRPr>
          </a:p>
        </p:txBody>
      </p:sp>
    </p:spTree>
    <p:extLst>
      <p:ext uri="{BB962C8B-B14F-4D97-AF65-F5344CB8AC3E}">
        <p14:creationId xmlns:p14="http://schemas.microsoft.com/office/powerpoint/2010/main" val="457750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B829336D-507E-B046-A50D-7DAEE877A45B}" type="slidenum">
              <a:rPr lang="en-US"/>
              <a:pPr/>
              <a:t>‹#›</a:t>
            </a:fld>
            <a:endParaRPr lang="en-US" dirty="0"/>
          </a:p>
        </p:txBody>
      </p:sp>
    </p:spTree>
    <p:extLst>
      <p:ext uri="{BB962C8B-B14F-4D97-AF65-F5344CB8AC3E}">
        <p14:creationId xmlns:p14="http://schemas.microsoft.com/office/powerpoint/2010/main" val="2937644553"/>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A59DCF94-3A1D-F048-BF5B-5D4AEAF96714}" type="slidenum">
              <a:rPr lang="en-US"/>
              <a:pPr/>
              <a:t>‹#›</a:t>
            </a:fld>
            <a:endParaRPr lang="en-US" dirty="0"/>
          </a:p>
        </p:txBody>
      </p:sp>
    </p:spTree>
    <p:extLst>
      <p:ext uri="{BB962C8B-B14F-4D97-AF65-F5344CB8AC3E}">
        <p14:creationId xmlns:p14="http://schemas.microsoft.com/office/powerpoint/2010/main" val="1716568491"/>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88C37363-9C4B-D24B-AE93-BC22F2043A8A}" type="slidenum">
              <a:rPr lang="en-US"/>
              <a:pPr/>
              <a:t>‹#›</a:t>
            </a:fld>
            <a:endParaRPr lang="en-US" dirty="0"/>
          </a:p>
        </p:txBody>
      </p:sp>
    </p:spTree>
    <p:extLst>
      <p:ext uri="{BB962C8B-B14F-4D97-AF65-F5344CB8AC3E}">
        <p14:creationId xmlns:p14="http://schemas.microsoft.com/office/powerpoint/2010/main" val="2960955307"/>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solidFill>
                  <a:schemeClr val="tx1"/>
                </a:solidFill>
              </a:defRPr>
            </a:lvl1pPr>
          </a:lstStyle>
          <a:p>
            <a:pPr>
              <a:defRPr/>
            </a:pPr>
            <a:endParaRPr lang="en-US" dirty="0">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solidFill>
                  <a:schemeClr val="tx1"/>
                </a:solidFill>
              </a:defRPr>
            </a:lvl1pPr>
          </a:lstStyle>
          <a:p>
            <a:pPr>
              <a:defRPr/>
            </a:pPr>
            <a:endParaRPr lang="en-US" dirty="0">
              <a:solidFill>
                <a:srgbClr val="000000"/>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solidFill>
                  <a:schemeClr val="tx1"/>
                </a:solidFill>
              </a:defRPr>
            </a:lvl1pPr>
          </a:lstStyle>
          <a:p>
            <a:fld id="{CCBFBBF2-FEAE-9646-BD0A-A53A111400D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37904008"/>
      </p:ext>
    </p:extLst>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solidFill>
                  <a:schemeClr val="tx1"/>
                </a:solidFill>
              </a:defRPr>
            </a:lvl1pPr>
          </a:lstStyle>
          <a:p>
            <a:pPr>
              <a:defRPr/>
            </a:pPr>
            <a:endParaRPr lang="en-US" dirty="0">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solidFill>
                  <a:schemeClr val="tx1"/>
                </a:solidFill>
              </a:defRPr>
            </a:lvl1pPr>
          </a:lstStyle>
          <a:p>
            <a:pPr>
              <a:defRPr/>
            </a:pPr>
            <a:endParaRPr lang="en-US" dirty="0">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solidFill>
                  <a:schemeClr val="tx1"/>
                </a:solidFill>
              </a:defRPr>
            </a:lvl1pPr>
          </a:lstStyle>
          <a:p>
            <a:fld id="{4FE3ACBC-437C-D441-86A6-D4BDCDAD3E9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84513550"/>
      </p:ext>
    </p:extLst>
  </p:cSld>
  <p:clrMapOvr>
    <a:masterClrMapping/>
  </p:clrMapOvr>
  <p:transition spd="slow">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solidFill>
                  <a:schemeClr val="tx1"/>
                </a:solidFill>
              </a:defRPr>
            </a:lvl1pPr>
          </a:lstStyle>
          <a:p>
            <a:pPr>
              <a:defRPr/>
            </a:pPr>
            <a:endParaRPr lang="en-US" dirty="0">
              <a:solidFill>
                <a:srgbClr val="000000"/>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solidFill>
                  <a:schemeClr val="tx1"/>
                </a:solidFill>
              </a:defRPr>
            </a:lvl1pPr>
          </a:lstStyle>
          <a:p>
            <a:pPr>
              <a:defRPr/>
            </a:pPr>
            <a:endParaRPr lang="en-US" dirty="0">
              <a:solidFill>
                <a:srgbClr val="000000"/>
              </a:solidFill>
            </a:endParaRPr>
          </a:p>
        </p:txBody>
      </p:sp>
      <p:sp>
        <p:nvSpPr>
          <p:cNvPr id="9" name="Slide Number Placeholder 8"/>
          <p:cNvSpPr>
            <a:spLocks noGrp="1"/>
          </p:cNvSpPr>
          <p:nvPr>
            <p:ph type="sldNum" sz="quarter" idx="12"/>
          </p:nvPr>
        </p:nvSpPr>
        <p:spPr>
          <a:xfrm>
            <a:off x="6553200" y="6248400"/>
            <a:ext cx="1905000" cy="457200"/>
          </a:xfrm>
        </p:spPr>
        <p:txBody>
          <a:bodyPr/>
          <a:lstStyle>
            <a:lvl1pPr>
              <a:defRPr>
                <a:solidFill>
                  <a:schemeClr val="tx1"/>
                </a:solidFill>
              </a:defRPr>
            </a:lvl1pPr>
          </a:lstStyle>
          <a:p>
            <a:fld id="{A65C0D53-FED3-C648-BEA3-4EC9C9CD4AB3}"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53723656"/>
      </p:ext>
    </p:extLst>
  </p:cSld>
  <p:clrMapOvr>
    <a:masterClrMapping/>
  </p:clrMapOvr>
  <p:transition spd="slow">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pPr>
              <a:defRPr/>
            </a:pPr>
            <a:fld id="{0939F354-94B7-3B41-A906-42329B60AFA9}" type="slidenum">
              <a:rPr lang="en-US">
                <a:solidFill>
                  <a:srgbClr val="8D9AB3"/>
                </a:solidFill>
              </a:rPr>
              <a:pPr>
                <a:defRPr/>
              </a:pPr>
              <a:t>‹#›</a:t>
            </a:fld>
            <a:endParaRPr lang="en-US">
              <a:solidFill>
                <a:srgbClr val="8D9AB3"/>
              </a:solidFill>
            </a:endParaRPr>
          </a:p>
        </p:txBody>
      </p:sp>
      <p:sp>
        <p:nvSpPr>
          <p:cNvPr id="6" name="Rectangle 219"/>
          <p:cNvSpPr>
            <a:spLocks noGrp="1" noChangeArrowheads="1"/>
          </p:cNvSpPr>
          <p:nvPr>
            <p:ph type="dt" sz="half" idx="11"/>
          </p:nvPr>
        </p:nvSpPr>
        <p:spPr>
          <a:ln/>
        </p:spPr>
        <p:txBody>
          <a:bodyPr/>
          <a:lstStyle>
            <a:lvl1pPr>
              <a:defRPr/>
            </a:lvl1pPr>
          </a:lstStyle>
          <a:p>
            <a:pPr>
              <a:defRPr/>
            </a:pPr>
            <a:endParaRPr lang="en-US">
              <a:solidFill>
                <a:srgbClr val="8D9AB3"/>
              </a:solidFill>
            </a:endParaRPr>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solidFill>
                <a:srgbClr val="8D9AB3"/>
              </a:solidFill>
            </a:endParaRPr>
          </a:p>
        </p:txBody>
      </p:sp>
    </p:spTree>
    <p:extLst>
      <p:ext uri="{BB962C8B-B14F-4D97-AF65-F5344CB8AC3E}">
        <p14:creationId xmlns:p14="http://schemas.microsoft.com/office/powerpoint/2010/main" val="3769109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5D8098-6371-4C22-A886-CF4D8FA7149F}"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5751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5D8098-6371-4C22-A886-CF4D8FA7149F}"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6188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5D8098-6371-4C22-A886-CF4D8FA7149F}"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6912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5D8098-6371-4C22-A886-CF4D8FA7149F}" type="datetimeFigureOut">
              <a:rPr lang="en-US" smtClean="0">
                <a:solidFill>
                  <a:prstClr val="black">
                    <a:tint val="75000"/>
                  </a:prstClr>
                </a:solidFill>
              </a:rPr>
              <a:pPr/>
              <a:t>5/10/2017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0438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1A4D9516-9B50-7741-A13C-E48086AC1CD0}" type="slidenum">
              <a:rPr lang="en-US"/>
              <a:pPr/>
              <a:t>‹#›</a:t>
            </a:fld>
            <a:endParaRPr lang="en-US" dirty="0"/>
          </a:p>
        </p:txBody>
      </p:sp>
    </p:spTree>
    <p:extLst>
      <p:ext uri="{BB962C8B-B14F-4D97-AF65-F5344CB8AC3E}">
        <p14:creationId xmlns:p14="http://schemas.microsoft.com/office/powerpoint/2010/main" val="350461172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5D8098-6371-4C22-A886-CF4D8FA7149F}" type="datetimeFigureOut">
              <a:rPr lang="en-US" smtClean="0">
                <a:solidFill>
                  <a:prstClr val="black">
                    <a:tint val="75000"/>
                  </a:prstClr>
                </a:solidFill>
              </a:rPr>
              <a:pPr/>
              <a:t>5/10/2017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16153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5D8098-6371-4C22-A886-CF4D8FA7149F}" type="datetimeFigureOut">
              <a:rPr lang="en-US" smtClean="0">
                <a:solidFill>
                  <a:prstClr val="black">
                    <a:tint val="75000"/>
                  </a:prstClr>
                </a:solidFill>
              </a:rPr>
              <a:pPr/>
              <a:t>5/10/2017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76769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5D8098-6371-4C22-A886-CF4D8FA7149F}" type="datetimeFigureOut">
              <a:rPr lang="en-US" smtClean="0">
                <a:solidFill>
                  <a:prstClr val="black">
                    <a:tint val="75000"/>
                  </a:prstClr>
                </a:solidFill>
              </a:rPr>
              <a:pPr/>
              <a:t>5/10/2017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7572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5D8098-6371-4C22-A886-CF4D8FA7149F}" type="datetimeFigureOut">
              <a:rPr lang="en-US" smtClean="0">
                <a:solidFill>
                  <a:prstClr val="black">
                    <a:tint val="75000"/>
                  </a:prstClr>
                </a:solidFill>
              </a:rPr>
              <a:pPr/>
              <a:t>5/10/2017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415711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5D8098-6371-4C22-A886-CF4D8FA7149F}" type="datetimeFigureOut">
              <a:rPr lang="en-US" smtClean="0">
                <a:solidFill>
                  <a:prstClr val="black">
                    <a:tint val="75000"/>
                  </a:prstClr>
                </a:solidFill>
              </a:rPr>
              <a:pPr/>
              <a:t>5/10/2017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88338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5D8098-6371-4C22-A886-CF4D8FA7149F}"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1068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5D8098-6371-4C22-A886-CF4D8FA7149F}"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9552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p:txBody>
          <a:bodyPr/>
          <a:lstStyle>
            <a:lvl1pPr>
              <a:defRPr/>
            </a:lvl1pPr>
          </a:lstStyle>
          <a:p>
            <a:pPr>
              <a:defRPr/>
            </a:pPr>
            <a:fld id="{6E202EAC-6D68-4BBF-9B17-BC9680395C73}" type="slidenum">
              <a:rPr lang="en-US">
                <a:solidFill>
                  <a:prstClr val="black">
                    <a:tint val="75000"/>
                  </a:prstClr>
                </a:solidFill>
              </a:rPr>
              <a:pPr>
                <a:defRPr/>
              </a:pPr>
              <a:t>‹#›</a:t>
            </a:fld>
            <a:endParaRPr lang="en-US">
              <a:solidFill>
                <a:prstClr val="black">
                  <a:tint val="75000"/>
                </a:prstClr>
              </a:solidFill>
            </a:endParaRPr>
          </a:p>
        </p:txBody>
      </p:sp>
      <p:sp>
        <p:nvSpPr>
          <p:cNvPr id="6" name="Rectangle 219"/>
          <p:cNvSpPr>
            <a:spLocks noGrp="1" noChangeArrowheads="1"/>
          </p:cNvSpPr>
          <p:nvPr>
            <p:ph type="dt" sz="half" idx="11"/>
          </p:nvPr>
        </p:nvSpPr>
        <p:spPr/>
        <p:txBody>
          <a:bodyPr/>
          <a:lstStyle>
            <a:lvl1pPr>
              <a:defRPr/>
            </a:lvl1pPr>
          </a:lstStyle>
          <a:p>
            <a:pPr>
              <a:defRPr/>
            </a:pPr>
            <a:endParaRPr lang="en-US">
              <a:solidFill>
                <a:prstClr val="black">
                  <a:tint val="75000"/>
                </a:prstClr>
              </a:solidFill>
            </a:endParaRPr>
          </a:p>
        </p:txBody>
      </p:sp>
      <p:sp>
        <p:nvSpPr>
          <p:cNvPr id="7" name="Rectangle 220"/>
          <p:cNvSpPr>
            <a:spLocks noGrp="1" noChangeArrowheads="1"/>
          </p:cNvSpPr>
          <p:nvPr>
            <p:ph type="ftr" sz="quarter" idx="12"/>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2018324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718577-A0A8-4D5D-8C1E-DE09DD779041}" type="slidenum">
              <a:rPr lang="en-US" altLang="en-US"/>
              <a:pPr>
                <a:defRPr/>
              </a:pPr>
              <a:t>‹#›</a:t>
            </a:fld>
            <a:endParaRPr lang="en-US" altLang="en-US"/>
          </a:p>
        </p:txBody>
      </p:sp>
    </p:spTree>
    <p:extLst>
      <p:ext uri="{BB962C8B-B14F-4D97-AF65-F5344CB8AC3E}">
        <p14:creationId xmlns:p14="http://schemas.microsoft.com/office/powerpoint/2010/main" val="3879775516"/>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293CD6-B98B-4587-9CD9-8A39B34B24CB}" type="slidenum">
              <a:rPr lang="en-US" altLang="en-US"/>
              <a:pPr>
                <a:defRPr/>
              </a:pPr>
              <a:t>‹#›</a:t>
            </a:fld>
            <a:endParaRPr lang="en-US" altLang="en-US"/>
          </a:p>
        </p:txBody>
      </p:sp>
    </p:spTree>
    <p:extLst>
      <p:ext uri="{BB962C8B-B14F-4D97-AF65-F5344CB8AC3E}">
        <p14:creationId xmlns:p14="http://schemas.microsoft.com/office/powerpoint/2010/main" val="1744158356"/>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AD5A9BF6-A5B2-7B47-99FA-E6EB8C2678DD}" type="slidenum">
              <a:rPr lang="en-US"/>
              <a:pPr/>
              <a:t>‹#›</a:t>
            </a:fld>
            <a:endParaRPr lang="en-US" dirty="0"/>
          </a:p>
        </p:txBody>
      </p:sp>
    </p:spTree>
    <p:extLst>
      <p:ext uri="{BB962C8B-B14F-4D97-AF65-F5344CB8AC3E}">
        <p14:creationId xmlns:p14="http://schemas.microsoft.com/office/powerpoint/2010/main" val="306070307"/>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CF5E17-F65C-4AC1-AFB8-C3A7F31F263D}" type="slidenum">
              <a:rPr lang="en-US" altLang="en-US"/>
              <a:pPr>
                <a:defRPr/>
              </a:pPr>
              <a:t>‹#›</a:t>
            </a:fld>
            <a:endParaRPr lang="en-US" altLang="en-US"/>
          </a:p>
        </p:txBody>
      </p:sp>
    </p:spTree>
    <p:extLst>
      <p:ext uri="{BB962C8B-B14F-4D97-AF65-F5344CB8AC3E}">
        <p14:creationId xmlns:p14="http://schemas.microsoft.com/office/powerpoint/2010/main" val="4105323697"/>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F11190-03C6-43FE-8383-4B035FD755B6}" type="slidenum">
              <a:rPr lang="en-US" altLang="en-US"/>
              <a:pPr>
                <a:defRPr/>
              </a:pPr>
              <a:t>‹#›</a:t>
            </a:fld>
            <a:endParaRPr lang="en-US" altLang="en-US"/>
          </a:p>
        </p:txBody>
      </p:sp>
    </p:spTree>
    <p:extLst>
      <p:ext uri="{BB962C8B-B14F-4D97-AF65-F5344CB8AC3E}">
        <p14:creationId xmlns:p14="http://schemas.microsoft.com/office/powerpoint/2010/main" val="328427185"/>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BEEE2F9-50CE-4E6F-A743-C145EBD8FE37}" type="slidenum">
              <a:rPr lang="en-US" altLang="en-US"/>
              <a:pPr>
                <a:defRPr/>
              </a:pPr>
              <a:t>‹#›</a:t>
            </a:fld>
            <a:endParaRPr lang="en-US" altLang="en-US"/>
          </a:p>
        </p:txBody>
      </p:sp>
    </p:spTree>
    <p:extLst>
      <p:ext uri="{BB962C8B-B14F-4D97-AF65-F5344CB8AC3E}">
        <p14:creationId xmlns:p14="http://schemas.microsoft.com/office/powerpoint/2010/main" val="878012313"/>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2BCC47E-D3F9-4F03-A395-C83B6BA92D9E}" type="slidenum">
              <a:rPr lang="en-US" altLang="en-US"/>
              <a:pPr>
                <a:defRPr/>
              </a:pPr>
              <a:t>‹#›</a:t>
            </a:fld>
            <a:endParaRPr lang="en-US" altLang="en-US"/>
          </a:p>
        </p:txBody>
      </p:sp>
    </p:spTree>
    <p:extLst>
      <p:ext uri="{BB962C8B-B14F-4D97-AF65-F5344CB8AC3E}">
        <p14:creationId xmlns:p14="http://schemas.microsoft.com/office/powerpoint/2010/main" val="3842977782"/>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A5C922-6F6F-4758-81E5-D08FCE873EC6}" type="slidenum">
              <a:rPr lang="en-US" altLang="en-US"/>
              <a:pPr>
                <a:defRPr/>
              </a:pPr>
              <a:t>‹#›</a:t>
            </a:fld>
            <a:endParaRPr lang="en-US" altLang="en-US"/>
          </a:p>
        </p:txBody>
      </p:sp>
    </p:spTree>
    <p:extLst>
      <p:ext uri="{BB962C8B-B14F-4D97-AF65-F5344CB8AC3E}">
        <p14:creationId xmlns:p14="http://schemas.microsoft.com/office/powerpoint/2010/main" val="2571207165"/>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BDF9B1-FF38-4766-A985-5BAC5825ECEC}" type="slidenum">
              <a:rPr lang="en-US" altLang="en-US"/>
              <a:pPr>
                <a:defRPr/>
              </a:pPr>
              <a:t>‹#›</a:t>
            </a:fld>
            <a:endParaRPr lang="en-US" altLang="en-US"/>
          </a:p>
        </p:txBody>
      </p:sp>
    </p:spTree>
    <p:extLst>
      <p:ext uri="{BB962C8B-B14F-4D97-AF65-F5344CB8AC3E}">
        <p14:creationId xmlns:p14="http://schemas.microsoft.com/office/powerpoint/2010/main" val="1442595413"/>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49F8A0-4DF8-4D04-B61D-C7B5C2CB5195}" type="slidenum">
              <a:rPr lang="en-US" altLang="en-US"/>
              <a:pPr>
                <a:defRPr/>
              </a:pPr>
              <a:t>‹#›</a:t>
            </a:fld>
            <a:endParaRPr lang="en-US" altLang="en-US"/>
          </a:p>
        </p:txBody>
      </p:sp>
    </p:spTree>
    <p:extLst>
      <p:ext uri="{BB962C8B-B14F-4D97-AF65-F5344CB8AC3E}">
        <p14:creationId xmlns:p14="http://schemas.microsoft.com/office/powerpoint/2010/main" val="1000284521"/>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18903D-0F5E-4F78-A125-191FE90CFBEE}" type="slidenum">
              <a:rPr lang="en-US" altLang="en-US"/>
              <a:pPr>
                <a:defRPr/>
              </a:pPr>
              <a:t>‹#›</a:t>
            </a:fld>
            <a:endParaRPr lang="en-US" altLang="en-US"/>
          </a:p>
        </p:txBody>
      </p:sp>
    </p:spTree>
    <p:extLst>
      <p:ext uri="{BB962C8B-B14F-4D97-AF65-F5344CB8AC3E}">
        <p14:creationId xmlns:p14="http://schemas.microsoft.com/office/powerpoint/2010/main" val="770853062"/>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57494C-AF10-4BBE-BC16-16BDBEF073D9}" type="slidenum">
              <a:rPr lang="en-US" altLang="en-US"/>
              <a:pPr>
                <a:defRPr/>
              </a:pPr>
              <a:t>‹#›</a:t>
            </a:fld>
            <a:endParaRPr lang="en-US" altLang="en-US"/>
          </a:p>
        </p:txBody>
      </p:sp>
    </p:spTree>
    <p:extLst>
      <p:ext uri="{BB962C8B-B14F-4D97-AF65-F5344CB8AC3E}">
        <p14:creationId xmlns:p14="http://schemas.microsoft.com/office/powerpoint/2010/main" val="3015266784"/>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solidFill>
                  <a:srgbClr val="000000"/>
                </a:solidFill>
              </a:defRPr>
            </a:lvl1pPr>
          </a:lstStyle>
          <a:p>
            <a:pPr>
              <a:defRPr/>
            </a:pPr>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solidFill>
                  <a:srgbClr val="000000"/>
                </a:solidFill>
              </a:defRPr>
            </a:lvl1pPr>
          </a:lstStyle>
          <a:p>
            <a:pPr>
              <a:defRPr/>
            </a:pP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smtClean="0"/>
            </a:lvl1pPr>
          </a:lstStyle>
          <a:p>
            <a:pPr>
              <a:defRPr/>
            </a:pPr>
            <a:fld id="{CC639810-207E-4104-82C5-456FD9D0B4D4}" type="slidenum">
              <a:rPr lang="en-US" altLang="en-US"/>
              <a:pPr>
                <a:defRPr/>
              </a:pPr>
              <a:t>‹#›</a:t>
            </a:fld>
            <a:endParaRPr lang="en-US" altLang="en-US"/>
          </a:p>
        </p:txBody>
      </p:sp>
    </p:spTree>
    <p:extLst>
      <p:ext uri="{BB962C8B-B14F-4D97-AF65-F5344CB8AC3E}">
        <p14:creationId xmlns:p14="http://schemas.microsoft.com/office/powerpoint/2010/main" val="791845791"/>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04F1BE61-E60C-BB4E-B7D5-E5DD633CB5B2}" type="slidenum">
              <a:rPr lang="en-US"/>
              <a:pPr/>
              <a:t>‹#›</a:t>
            </a:fld>
            <a:endParaRPr lang="en-US" dirty="0"/>
          </a:p>
        </p:txBody>
      </p:sp>
    </p:spTree>
    <p:extLst>
      <p:ext uri="{BB962C8B-B14F-4D97-AF65-F5344CB8AC3E}">
        <p14:creationId xmlns:p14="http://schemas.microsoft.com/office/powerpoint/2010/main" val="2550105699"/>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solidFill>
                  <a:srgbClr val="000000"/>
                </a:solidFill>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solidFill>
                  <a:srgbClr val="000000"/>
                </a:solidFill>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smtClean="0"/>
            </a:lvl1pPr>
          </a:lstStyle>
          <a:p>
            <a:pPr>
              <a:defRPr/>
            </a:pPr>
            <a:fld id="{505D93D5-FB9E-42D8-9565-F55923B2A497}" type="slidenum">
              <a:rPr lang="en-US" altLang="en-US"/>
              <a:pPr>
                <a:defRPr/>
              </a:pPr>
              <a:t>‹#›</a:t>
            </a:fld>
            <a:endParaRPr lang="en-US" altLang="en-US"/>
          </a:p>
        </p:txBody>
      </p:sp>
    </p:spTree>
    <p:extLst>
      <p:ext uri="{BB962C8B-B14F-4D97-AF65-F5344CB8AC3E}">
        <p14:creationId xmlns:p14="http://schemas.microsoft.com/office/powerpoint/2010/main" val="1108591720"/>
      </p:ext>
    </p:extLst>
  </p:cSld>
  <p:clrMapOvr>
    <a:masterClrMapping/>
  </p:clrMapOvr>
  <p:transition spd="slow">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solidFill>
                  <a:srgbClr val="000000"/>
                </a:solidFill>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p:spPr>
        <p:txBody>
          <a:bodyPr/>
          <a:lstStyle>
            <a:lvl1pPr>
              <a:defRPr>
                <a:solidFill>
                  <a:srgbClr val="000000"/>
                </a:solidFill>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smtClean="0"/>
            </a:lvl1pPr>
          </a:lstStyle>
          <a:p>
            <a:pPr>
              <a:defRPr/>
            </a:pPr>
            <a:fld id="{1E13FEC9-3611-4472-921C-6E2148367759}" type="slidenum">
              <a:rPr lang="en-US" altLang="en-US"/>
              <a:pPr>
                <a:defRPr/>
              </a:pPr>
              <a:t>‹#›</a:t>
            </a:fld>
            <a:endParaRPr lang="en-US" altLang="en-US"/>
          </a:p>
        </p:txBody>
      </p:sp>
    </p:spTree>
    <p:extLst>
      <p:ext uri="{BB962C8B-B14F-4D97-AF65-F5344CB8AC3E}">
        <p14:creationId xmlns:p14="http://schemas.microsoft.com/office/powerpoint/2010/main" val="2978628651"/>
      </p:ext>
    </p:extLst>
  </p:cSld>
  <p:clrMapOvr>
    <a:masterClrMapping/>
  </p:clrMapOvr>
  <p:transition spd="slow">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p:txBody>
          <a:bodyPr/>
          <a:lstStyle>
            <a:lvl1pPr>
              <a:defRPr smtClean="0">
                <a:solidFill>
                  <a:srgbClr val="FFFFFF"/>
                </a:solidFill>
              </a:defRPr>
            </a:lvl1pPr>
          </a:lstStyle>
          <a:p>
            <a:pPr>
              <a:defRPr/>
            </a:pPr>
            <a:fld id="{554A1818-E0C7-4B06-A953-59A351F9302A}" type="slidenum">
              <a:rPr lang="en-US" altLang="en-US"/>
              <a:pPr>
                <a:defRPr/>
              </a:pPr>
              <a:t>‹#›</a:t>
            </a:fld>
            <a:endParaRPr lang="en-US" altLang="en-US"/>
          </a:p>
        </p:txBody>
      </p:sp>
      <p:sp>
        <p:nvSpPr>
          <p:cNvPr id="6" name="Rectangle 219"/>
          <p:cNvSpPr>
            <a:spLocks noGrp="1" noChangeArrowheads="1"/>
          </p:cNvSpPr>
          <p:nvPr>
            <p:ph type="dt" sz="half" idx="11"/>
          </p:nvPr>
        </p:nvSpPr>
        <p:spPr/>
        <p:txBody>
          <a:bodyPr/>
          <a:lstStyle>
            <a:lvl1pPr>
              <a:defRPr>
                <a:solidFill>
                  <a:prstClr val="white"/>
                </a:solidFill>
              </a:defRPr>
            </a:lvl1pPr>
          </a:lstStyle>
          <a:p>
            <a:pPr>
              <a:defRPr/>
            </a:pPr>
            <a:endParaRPr lang="en-US"/>
          </a:p>
        </p:txBody>
      </p:sp>
      <p:sp>
        <p:nvSpPr>
          <p:cNvPr id="7" name="Rectangle 220"/>
          <p:cNvSpPr>
            <a:spLocks noGrp="1" noChangeArrowheads="1"/>
          </p:cNvSpPr>
          <p:nvPr>
            <p:ph type="ftr" sz="quarter" idx="12"/>
          </p:nvPr>
        </p:nvSpPr>
        <p:spPr/>
        <p:txBody>
          <a:bodyPr/>
          <a:lstStyle>
            <a:lvl1pPr>
              <a:defRPr>
                <a:solidFill>
                  <a:prstClr val="white"/>
                </a:solidFill>
              </a:defRPr>
            </a:lvl1pPr>
          </a:lstStyle>
          <a:p>
            <a:pPr>
              <a:defRPr/>
            </a:pPr>
            <a:endParaRPr lang="en-US"/>
          </a:p>
        </p:txBody>
      </p:sp>
    </p:spTree>
    <p:extLst>
      <p:ext uri="{BB962C8B-B14F-4D97-AF65-F5344CB8AC3E}">
        <p14:creationId xmlns:p14="http://schemas.microsoft.com/office/powerpoint/2010/main" val="39903546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5D8098-6371-4C22-A886-CF4D8FA7149F}"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90737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5D8098-6371-4C22-A886-CF4D8FA7149F}"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43110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5D8098-6371-4C22-A886-CF4D8FA7149F}"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17484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5D8098-6371-4C22-A886-CF4D8FA7149F}" type="datetimeFigureOut">
              <a:rPr lang="en-US" smtClean="0">
                <a:solidFill>
                  <a:prstClr val="black">
                    <a:tint val="75000"/>
                  </a:prstClr>
                </a:solidFill>
              </a:rPr>
              <a:pPr/>
              <a:t>5/10/2017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1645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5D8098-6371-4C22-A886-CF4D8FA7149F}" type="datetimeFigureOut">
              <a:rPr lang="en-US" smtClean="0">
                <a:solidFill>
                  <a:prstClr val="black">
                    <a:tint val="75000"/>
                  </a:prstClr>
                </a:solidFill>
              </a:rPr>
              <a:pPr/>
              <a:t>5/10/2017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40096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5D8098-6371-4C22-A886-CF4D8FA7149F}" type="datetimeFigureOut">
              <a:rPr lang="en-US" smtClean="0">
                <a:solidFill>
                  <a:prstClr val="black">
                    <a:tint val="75000"/>
                  </a:prstClr>
                </a:solidFill>
              </a:rPr>
              <a:pPr/>
              <a:t>5/10/2017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83424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5D8098-6371-4C22-A886-CF4D8FA7149F}" type="datetimeFigureOut">
              <a:rPr lang="en-US" smtClean="0">
                <a:solidFill>
                  <a:prstClr val="black">
                    <a:tint val="75000"/>
                  </a:prstClr>
                </a:solidFill>
              </a:rPr>
              <a:pPr/>
              <a:t>5/10/2017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4219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fld id="{F254135A-DBDD-214F-8524-E06195FD8465}" type="slidenum">
              <a:rPr lang="en-US"/>
              <a:pPr/>
              <a:t>‹#›</a:t>
            </a:fld>
            <a:endParaRPr lang="en-US" dirty="0"/>
          </a:p>
        </p:txBody>
      </p:sp>
    </p:spTree>
    <p:extLst>
      <p:ext uri="{BB962C8B-B14F-4D97-AF65-F5344CB8AC3E}">
        <p14:creationId xmlns:p14="http://schemas.microsoft.com/office/powerpoint/2010/main" val="494275812"/>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5D8098-6371-4C22-A886-CF4D8FA7149F}" type="datetimeFigureOut">
              <a:rPr lang="en-US" smtClean="0">
                <a:solidFill>
                  <a:prstClr val="black">
                    <a:tint val="75000"/>
                  </a:prstClr>
                </a:solidFill>
              </a:rPr>
              <a:pPr/>
              <a:t>5/10/2017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38501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5D8098-6371-4C22-A886-CF4D8FA7149F}" type="datetimeFigureOut">
              <a:rPr lang="en-US" smtClean="0">
                <a:solidFill>
                  <a:prstClr val="black">
                    <a:tint val="75000"/>
                  </a:prstClr>
                </a:solidFill>
              </a:rPr>
              <a:pPr/>
              <a:t>5/10/2017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03246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5D8098-6371-4C22-A886-CF4D8FA7149F}"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2365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5D8098-6371-4C22-A886-CF4D8FA7149F}"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95378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p:txBody>
          <a:bodyPr/>
          <a:lstStyle>
            <a:lvl1pPr>
              <a:defRPr/>
            </a:lvl1pPr>
          </a:lstStyle>
          <a:p>
            <a:pPr>
              <a:defRPr/>
            </a:pPr>
            <a:fld id="{6E202EAC-6D68-4BBF-9B17-BC9680395C73}" type="slidenum">
              <a:rPr lang="en-US">
                <a:solidFill>
                  <a:prstClr val="black">
                    <a:tint val="75000"/>
                  </a:prstClr>
                </a:solidFill>
              </a:rPr>
              <a:pPr>
                <a:defRPr/>
              </a:pPr>
              <a:t>‹#›</a:t>
            </a:fld>
            <a:endParaRPr lang="en-US">
              <a:solidFill>
                <a:prstClr val="black">
                  <a:tint val="75000"/>
                </a:prstClr>
              </a:solidFill>
            </a:endParaRPr>
          </a:p>
        </p:txBody>
      </p:sp>
      <p:sp>
        <p:nvSpPr>
          <p:cNvPr id="6" name="Rectangle 219"/>
          <p:cNvSpPr>
            <a:spLocks noGrp="1" noChangeArrowheads="1"/>
          </p:cNvSpPr>
          <p:nvPr>
            <p:ph type="dt" sz="half" idx="11"/>
          </p:nvPr>
        </p:nvSpPr>
        <p:spPr/>
        <p:txBody>
          <a:bodyPr/>
          <a:lstStyle>
            <a:lvl1pPr>
              <a:defRPr/>
            </a:lvl1pPr>
          </a:lstStyle>
          <a:p>
            <a:pPr>
              <a:defRPr/>
            </a:pPr>
            <a:endParaRPr lang="en-US">
              <a:solidFill>
                <a:prstClr val="black">
                  <a:tint val="75000"/>
                </a:prstClr>
              </a:solidFill>
            </a:endParaRPr>
          </a:p>
        </p:txBody>
      </p:sp>
      <p:sp>
        <p:nvSpPr>
          <p:cNvPr id="7" name="Rectangle 220"/>
          <p:cNvSpPr>
            <a:spLocks noGrp="1" noChangeArrowheads="1"/>
          </p:cNvSpPr>
          <p:nvPr>
            <p:ph type="ftr" sz="quarter" idx="12"/>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23474054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B829336D-507E-B046-A50D-7DAEE877A45B}" type="slidenum">
              <a:rPr lang="en-US"/>
              <a:pPr/>
              <a:t>‹#›</a:t>
            </a:fld>
            <a:endParaRPr lang="en-US" dirty="0"/>
          </a:p>
        </p:txBody>
      </p:sp>
    </p:spTree>
    <p:extLst>
      <p:ext uri="{BB962C8B-B14F-4D97-AF65-F5344CB8AC3E}">
        <p14:creationId xmlns:p14="http://schemas.microsoft.com/office/powerpoint/2010/main" val="3632077943"/>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1A4D9516-9B50-7741-A13C-E48086AC1CD0}" type="slidenum">
              <a:rPr lang="en-US"/>
              <a:pPr/>
              <a:t>‹#›</a:t>
            </a:fld>
            <a:endParaRPr lang="en-US" dirty="0"/>
          </a:p>
        </p:txBody>
      </p:sp>
    </p:spTree>
    <p:extLst>
      <p:ext uri="{BB962C8B-B14F-4D97-AF65-F5344CB8AC3E}">
        <p14:creationId xmlns:p14="http://schemas.microsoft.com/office/powerpoint/2010/main" val="812017573"/>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AD5A9BF6-A5B2-7B47-99FA-E6EB8C2678DD}" type="slidenum">
              <a:rPr lang="en-US"/>
              <a:pPr/>
              <a:t>‹#›</a:t>
            </a:fld>
            <a:endParaRPr lang="en-US" dirty="0"/>
          </a:p>
        </p:txBody>
      </p:sp>
    </p:spTree>
    <p:extLst>
      <p:ext uri="{BB962C8B-B14F-4D97-AF65-F5344CB8AC3E}">
        <p14:creationId xmlns:p14="http://schemas.microsoft.com/office/powerpoint/2010/main" val="3531142683"/>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04F1BE61-E60C-BB4E-B7D5-E5DD633CB5B2}" type="slidenum">
              <a:rPr lang="en-US"/>
              <a:pPr/>
              <a:t>‹#›</a:t>
            </a:fld>
            <a:endParaRPr lang="en-US" dirty="0"/>
          </a:p>
        </p:txBody>
      </p:sp>
    </p:spTree>
    <p:extLst>
      <p:ext uri="{BB962C8B-B14F-4D97-AF65-F5344CB8AC3E}">
        <p14:creationId xmlns:p14="http://schemas.microsoft.com/office/powerpoint/2010/main" val="1770237754"/>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fld id="{F254135A-DBDD-214F-8524-E06195FD8465}" type="slidenum">
              <a:rPr lang="en-US"/>
              <a:pPr/>
              <a:t>‹#›</a:t>
            </a:fld>
            <a:endParaRPr lang="en-US" dirty="0"/>
          </a:p>
        </p:txBody>
      </p:sp>
    </p:spTree>
    <p:extLst>
      <p:ext uri="{BB962C8B-B14F-4D97-AF65-F5344CB8AC3E}">
        <p14:creationId xmlns:p14="http://schemas.microsoft.com/office/powerpoint/2010/main" val="67483641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fld id="{05D898FC-A072-B545-A236-DFF39B886017}" type="slidenum">
              <a:rPr lang="en-US"/>
              <a:pPr/>
              <a:t>‹#›</a:t>
            </a:fld>
            <a:endParaRPr lang="en-US" dirty="0"/>
          </a:p>
        </p:txBody>
      </p:sp>
    </p:spTree>
    <p:extLst>
      <p:ext uri="{BB962C8B-B14F-4D97-AF65-F5344CB8AC3E}">
        <p14:creationId xmlns:p14="http://schemas.microsoft.com/office/powerpoint/2010/main" val="811114677"/>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fld id="{05D898FC-A072-B545-A236-DFF39B886017}" type="slidenum">
              <a:rPr lang="en-US"/>
              <a:pPr/>
              <a:t>‹#›</a:t>
            </a:fld>
            <a:endParaRPr lang="en-US" dirty="0"/>
          </a:p>
        </p:txBody>
      </p:sp>
    </p:spTree>
    <p:extLst>
      <p:ext uri="{BB962C8B-B14F-4D97-AF65-F5344CB8AC3E}">
        <p14:creationId xmlns:p14="http://schemas.microsoft.com/office/powerpoint/2010/main" val="2521789778"/>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fld id="{928CBB64-D040-1343-8C15-D97451B977C2}" type="slidenum">
              <a:rPr lang="en-US"/>
              <a:pPr/>
              <a:t>‹#›</a:t>
            </a:fld>
            <a:endParaRPr lang="en-US" dirty="0"/>
          </a:p>
        </p:txBody>
      </p:sp>
    </p:spTree>
    <p:extLst>
      <p:ext uri="{BB962C8B-B14F-4D97-AF65-F5344CB8AC3E}">
        <p14:creationId xmlns:p14="http://schemas.microsoft.com/office/powerpoint/2010/main" val="2061090119"/>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83D31A75-C123-7C42-BD3D-BB6C52B48042}" type="slidenum">
              <a:rPr lang="en-US"/>
              <a:pPr/>
              <a:t>‹#›</a:t>
            </a:fld>
            <a:endParaRPr lang="en-US" dirty="0"/>
          </a:p>
        </p:txBody>
      </p:sp>
    </p:spTree>
    <p:extLst>
      <p:ext uri="{BB962C8B-B14F-4D97-AF65-F5344CB8AC3E}">
        <p14:creationId xmlns:p14="http://schemas.microsoft.com/office/powerpoint/2010/main" val="2391911572"/>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88C2C56F-E3A9-EE4B-BB5C-E2A1A9397038}" type="slidenum">
              <a:rPr lang="en-US"/>
              <a:pPr/>
              <a:t>‹#›</a:t>
            </a:fld>
            <a:endParaRPr lang="en-US" dirty="0"/>
          </a:p>
        </p:txBody>
      </p:sp>
    </p:spTree>
    <p:extLst>
      <p:ext uri="{BB962C8B-B14F-4D97-AF65-F5344CB8AC3E}">
        <p14:creationId xmlns:p14="http://schemas.microsoft.com/office/powerpoint/2010/main" val="2724440082"/>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A59DCF94-3A1D-F048-BF5B-5D4AEAF96714}" type="slidenum">
              <a:rPr lang="en-US"/>
              <a:pPr/>
              <a:t>‹#›</a:t>
            </a:fld>
            <a:endParaRPr lang="en-US" dirty="0"/>
          </a:p>
        </p:txBody>
      </p:sp>
    </p:spTree>
    <p:extLst>
      <p:ext uri="{BB962C8B-B14F-4D97-AF65-F5344CB8AC3E}">
        <p14:creationId xmlns:p14="http://schemas.microsoft.com/office/powerpoint/2010/main" val="458020628"/>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88C37363-9C4B-D24B-AE93-BC22F2043A8A}" type="slidenum">
              <a:rPr lang="en-US"/>
              <a:pPr/>
              <a:t>‹#›</a:t>
            </a:fld>
            <a:endParaRPr lang="en-US" dirty="0"/>
          </a:p>
        </p:txBody>
      </p:sp>
    </p:spTree>
    <p:extLst>
      <p:ext uri="{BB962C8B-B14F-4D97-AF65-F5344CB8AC3E}">
        <p14:creationId xmlns:p14="http://schemas.microsoft.com/office/powerpoint/2010/main" val="1725441794"/>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solidFill>
                  <a:schemeClr val="tx1"/>
                </a:solidFill>
              </a:defRPr>
            </a:lvl1pPr>
          </a:lstStyle>
          <a:p>
            <a:pPr>
              <a:defRPr/>
            </a:pPr>
            <a:endParaRPr lang="en-US" dirty="0">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solidFill>
                  <a:schemeClr val="tx1"/>
                </a:solidFill>
              </a:defRPr>
            </a:lvl1pPr>
          </a:lstStyle>
          <a:p>
            <a:pPr>
              <a:defRPr/>
            </a:pPr>
            <a:endParaRPr lang="en-US" dirty="0">
              <a:solidFill>
                <a:srgbClr val="000000"/>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solidFill>
                  <a:schemeClr val="tx1"/>
                </a:solidFill>
              </a:defRPr>
            </a:lvl1pPr>
          </a:lstStyle>
          <a:p>
            <a:fld id="{CCBFBBF2-FEAE-9646-BD0A-A53A111400D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95320665"/>
      </p:ext>
    </p:extLst>
  </p:cSld>
  <p:clrMapOvr>
    <a:masterClrMapping/>
  </p:clrMapOvr>
  <p:transition spd="slow">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solidFill>
                  <a:schemeClr val="tx1"/>
                </a:solidFill>
              </a:defRPr>
            </a:lvl1pPr>
          </a:lstStyle>
          <a:p>
            <a:pPr>
              <a:defRPr/>
            </a:pPr>
            <a:endParaRPr lang="en-US" dirty="0">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solidFill>
                  <a:schemeClr val="tx1"/>
                </a:solidFill>
              </a:defRPr>
            </a:lvl1pPr>
          </a:lstStyle>
          <a:p>
            <a:pPr>
              <a:defRPr/>
            </a:pPr>
            <a:endParaRPr lang="en-US" dirty="0">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solidFill>
                  <a:schemeClr val="tx1"/>
                </a:solidFill>
              </a:defRPr>
            </a:lvl1pPr>
          </a:lstStyle>
          <a:p>
            <a:fld id="{4FE3ACBC-437C-D441-86A6-D4BDCDAD3E9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57296095"/>
      </p:ext>
    </p:extLst>
  </p:cSld>
  <p:clrMapOvr>
    <a:masterClrMapping/>
  </p:clrMapOvr>
  <p:transition spd="slow">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solidFill>
                  <a:schemeClr val="tx1"/>
                </a:solidFill>
              </a:defRPr>
            </a:lvl1pPr>
          </a:lstStyle>
          <a:p>
            <a:pPr>
              <a:defRPr/>
            </a:pPr>
            <a:endParaRPr lang="en-US" dirty="0">
              <a:solidFill>
                <a:srgbClr val="000000"/>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solidFill>
                  <a:schemeClr val="tx1"/>
                </a:solidFill>
              </a:defRPr>
            </a:lvl1pPr>
          </a:lstStyle>
          <a:p>
            <a:pPr>
              <a:defRPr/>
            </a:pPr>
            <a:endParaRPr lang="en-US" dirty="0">
              <a:solidFill>
                <a:srgbClr val="000000"/>
              </a:solidFill>
            </a:endParaRPr>
          </a:p>
        </p:txBody>
      </p:sp>
      <p:sp>
        <p:nvSpPr>
          <p:cNvPr id="9" name="Slide Number Placeholder 8"/>
          <p:cNvSpPr>
            <a:spLocks noGrp="1"/>
          </p:cNvSpPr>
          <p:nvPr>
            <p:ph type="sldNum" sz="quarter" idx="12"/>
          </p:nvPr>
        </p:nvSpPr>
        <p:spPr>
          <a:xfrm>
            <a:off x="6553200" y="6248400"/>
            <a:ext cx="1905000" cy="457200"/>
          </a:xfrm>
        </p:spPr>
        <p:txBody>
          <a:bodyPr/>
          <a:lstStyle>
            <a:lvl1pPr>
              <a:defRPr>
                <a:solidFill>
                  <a:schemeClr val="tx1"/>
                </a:solidFill>
              </a:defRPr>
            </a:lvl1pPr>
          </a:lstStyle>
          <a:p>
            <a:fld id="{A65C0D53-FED3-C648-BEA3-4EC9C9CD4AB3}"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52906470"/>
      </p:ext>
    </p:extLst>
  </p:cSld>
  <p:clrMapOvr>
    <a:masterClrMapping/>
  </p:clrMapOvr>
  <p:transition spd="slow">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pPr>
              <a:defRPr/>
            </a:pPr>
            <a:fld id="{0939F354-94B7-3B41-A906-42329B60AFA9}" type="slidenum">
              <a:rPr lang="en-US">
                <a:solidFill>
                  <a:srgbClr val="8D9AB3"/>
                </a:solidFill>
              </a:rPr>
              <a:pPr>
                <a:defRPr/>
              </a:pPr>
              <a:t>‹#›</a:t>
            </a:fld>
            <a:endParaRPr lang="en-US">
              <a:solidFill>
                <a:srgbClr val="8D9AB3"/>
              </a:solidFill>
            </a:endParaRPr>
          </a:p>
        </p:txBody>
      </p:sp>
      <p:sp>
        <p:nvSpPr>
          <p:cNvPr id="6" name="Rectangle 219"/>
          <p:cNvSpPr>
            <a:spLocks noGrp="1" noChangeArrowheads="1"/>
          </p:cNvSpPr>
          <p:nvPr>
            <p:ph type="dt" sz="half" idx="11"/>
          </p:nvPr>
        </p:nvSpPr>
        <p:spPr>
          <a:ln/>
        </p:spPr>
        <p:txBody>
          <a:bodyPr/>
          <a:lstStyle>
            <a:lvl1pPr>
              <a:defRPr/>
            </a:lvl1pPr>
          </a:lstStyle>
          <a:p>
            <a:pPr>
              <a:defRPr/>
            </a:pPr>
            <a:endParaRPr lang="en-US">
              <a:solidFill>
                <a:srgbClr val="8D9AB3"/>
              </a:solidFill>
            </a:endParaRPr>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solidFill>
                <a:srgbClr val="8D9AB3"/>
              </a:solidFill>
            </a:endParaRPr>
          </a:p>
        </p:txBody>
      </p:sp>
    </p:spTree>
    <p:extLst>
      <p:ext uri="{BB962C8B-B14F-4D97-AF65-F5344CB8AC3E}">
        <p14:creationId xmlns:p14="http://schemas.microsoft.com/office/powerpoint/2010/main" val="4247788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fld id="{928CBB64-D040-1343-8C15-D97451B977C2}" type="slidenum">
              <a:rPr lang="en-US"/>
              <a:pPr/>
              <a:t>‹#›</a:t>
            </a:fld>
            <a:endParaRPr lang="en-US" dirty="0"/>
          </a:p>
        </p:txBody>
      </p:sp>
    </p:spTree>
    <p:extLst>
      <p:ext uri="{BB962C8B-B14F-4D97-AF65-F5344CB8AC3E}">
        <p14:creationId xmlns:p14="http://schemas.microsoft.com/office/powerpoint/2010/main" val="1770474596"/>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atin typeface="Arial" charset="0"/>
              </a:defRPr>
            </a:lvl1pPr>
          </a:lstStyle>
          <a:p>
            <a:pPr>
              <a:defRPr/>
            </a:pPr>
            <a:fld id="{7CFB9A28-1454-0A41-94E7-F7B24E1A9881}" type="datetimeFigureOut">
              <a:rPr lang="en-US"/>
              <a:pPr>
                <a:defRPr/>
              </a:pPr>
              <a:t>5/10/2017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defRPr>
            </a:lvl1pPr>
          </a:lstStyle>
          <a:p>
            <a:pPr>
              <a:defRPr/>
            </a:pPr>
            <a:fld id="{78FFCBA3-5941-0C48-8C7B-BF1256F798FE}" type="slidenum">
              <a:rPr lang="en-US"/>
              <a:pPr>
                <a:defRPr/>
              </a:pPr>
              <a:t>‹#›</a:t>
            </a:fld>
            <a:endParaRPr lang="en-US"/>
          </a:p>
        </p:txBody>
      </p:sp>
    </p:spTree>
    <p:extLst>
      <p:ext uri="{BB962C8B-B14F-4D97-AF65-F5344CB8AC3E}">
        <p14:creationId xmlns:p14="http://schemas.microsoft.com/office/powerpoint/2010/main" val="18966806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Arial" charset="0"/>
              </a:defRPr>
            </a:lvl1pPr>
          </a:lstStyle>
          <a:p>
            <a:pPr>
              <a:defRPr/>
            </a:pPr>
            <a:fld id="{21F4C5F6-B5BF-9D43-809A-FE05CC562A9D}" type="datetimeFigureOut">
              <a:rPr lang="en-US"/>
              <a:pPr>
                <a:defRPr/>
              </a:pPr>
              <a:t>5/10/2017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defRPr>
            </a:lvl1pPr>
          </a:lstStyle>
          <a:p>
            <a:pPr>
              <a:defRPr/>
            </a:pPr>
            <a:fld id="{1F61A421-7B61-D24C-B802-3B3E2CAC7578}" type="slidenum">
              <a:rPr lang="en-US"/>
              <a:pPr>
                <a:defRPr/>
              </a:pPr>
              <a:t>‹#›</a:t>
            </a:fld>
            <a:endParaRPr lang="en-US"/>
          </a:p>
        </p:txBody>
      </p:sp>
    </p:spTree>
    <p:extLst>
      <p:ext uri="{BB962C8B-B14F-4D97-AF65-F5344CB8AC3E}">
        <p14:creationId xmlns:p14="http://schemas.microsoft.com/office/powerpoint/2010/main" val="36669664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atin typeface="Arial" charset="0"/>
              </a:defRPr>
            </a:lvl1pPr>
          </a:lstStyle>
          <a:p>
            <a:pPr>
              <a:defRPr/>
            </a:pPr>
            <a:fld id="{2C74B082-D2D0-5B47-886C-03FF2C03C812}" type="datetimeFigureOut">
              <a:rPr lang="en-US"/>
              <a:pPr>
                <a:defRPr/>
              </a:pPr>
              <a:t>5/10/2017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defRPr>
            </a:lvl1pPr>
          </a:lstStyle>
          <a:p>
            <a:pPr>
              <a:defRPr/>
            </a:pPr>
            <a:fld id="{78E65F63-CBE3-6F44-94B5-78D895052A77}" type="slidenum">
              <a:rPr lang="en-US"/>
              <a:pPr>
                <a:defRPr/>
              </a:pPr>
              <a:t>‹#›</a:t>
            </a:fld>
            <a:endParaRPr lang="en-US"/>
          </a:p>
        </p:txBody>
      </p:sp>
    </p:spTree>
    <p:extLst>
      <p:ext uri="{BB962C8B-B14F-4D97-AF65-F5344CB8AC3E}">
        <p14:creationId xmlns:p14="http://schemas.microsoft.com/office/powerpoint/2010/main" val="5428373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atin typeface="Arial" charset="0"/>
              </a:defRPr>
            </a:lvl1pPr>
          </a:lstStyle>
          <a:p>
            <a:pPr>
              <a:defRPr/>
            </a:pPr>
            <a:fld id="{DCE1B0BF-429B-5C4B-A8C4-9237175B8026}" type="datetimeFigureOut">
              <a:rPr lang="en-US"/>
              <a:pPr>
                <a:defRPr/>
              </a:pPr>
              <a:t>5/10/2017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charset="0"/>
              </a:defRPr>
            </a:lvl1pPr>
          </a:lstStyle>
          <a:p>
            <a:pPr>
              <a:defRPr/>
            </a:pPr>
            <a:fld id="{D8F4DF5E-190A-4E4A-B6DD-528DB94BFD1C}" type="slidenum">
              <a:rPr lang="en-US"/>
              <a:pPr>
                <a:defRPr/>
              </a:pPr>
              <a:t>‹#›</a:t>
            </a:fld>
            <a:endParaRPr lang="en-US"/>
          </a:p>
        </p:txBody>
      </p:sp>
    </p:spTree>
    <p:extLst>
      <p:ext uri="{BB962C8B-B14F-4D97-AF65-F5344CB8AC3E}">
        <p14:creationId xmlns:p14="http://schemas.microsoft.com/office/powerpoint/2010/main" val="24929102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atin typeface="Arial" charset="0"/>
              </a:defRPr>
            </a:lvl1pPr>
          </a:lstStyle>
          <a:p>
            <a:pPr>
              <a:defRPr/>
            </a:pPr>
            <a:fld id="{3D54A096-ED26-FF40-AC50-0431EFBDD133}" type="datetimeFigureOut">
              <a:rPr lang="en-US"/>
              <a:pPr>
                <a:defRPr/>
              </a:pPr>
              <a:t>5/10/2017</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Arial" charset="0"/>
              </a:defRPr>
            </a:lvl1pPr>
          </a:lstStyle>
          <a:p>
            <a:pPr>
              <a:defRPr/>
            </a:pPr>
            <a:fld id="{0E1C9E0D-D6BB-4E46-AE0E-A3EE6CF46969}" type="slidenum">
              <a:rPr lang="en-US"/>
              <a:pPr>
                <a:defRPr/>
              </a:pPr>
              <a:t>‹#›</a:t>
            </a:fld>
            <a:endParaRPr lang="en-US"/>
          </a:p>
        </p:txBody>
      </p:sp>
    </p:spTree>
    <p:extLst>
      <p:ext uri="{BB962C8B-B14F-4D97-AF65-F5344CB8AC3E}">
        <p14:creationId xmlns:p14="http://schemas.microsoft.com/office/powerpoint/2010/main" val="5875675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atin typeface="Arial" charset="0"/>
              </a:defRPr>
            </a:lvl1pPr>
          </a:lstStyle>
          <a:p>
            <a:pPr>
              <a:defRPr/>
            </a:pPr>
            <a:fld id="{4201BBF4-C27B-6B41-915E-5E7238CC0940}" type="datetimeFigureOut">
              <a:rPr lang="en-US"/>
              <a:pPr>
                <a:defRPr/>
              </a:pPr>
              <a:t>5/10/2017</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Arial" charset="0"/>
              </a:defRPr>
            </a:lvl1pPr>
          </a:lstStyle>
          <a:p>
            <a:pPr>
              <a:defRPr/>
            </a:pPr>
            <a:fld id="{6CA82A7A-4F09-664A-A097-120D52ED0B69}" type="slidenum">
              <a:rPr lang="en-US"/>
              <a:pPr>
                <a:defRPr/>
              </a:pPr>
              <a:t>‹#›</a:t>
            </a:fld>
            <a:endParaRPr lang="en-US"/>
          </a:p>
        </p:txBody>
      </p:sp>
    </p:spTree>
    <p:extLst>
      <p:ext uri="{BB962C8B-B14F-4D97-AF65-F5344CB8AC3E}">
        <p14:creationId xmlns:p14="http://schemas.microsoft.com/office/powerpoint/2010/main" val="15103795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Arial" charset="0"/>
              </a:defRPr>
            </a:lvl1pPr>
          </a:lstStyle>
          <a:p>
            <a:pPr>
              <a:defRPr/>
            </a:pPr>
            <a:fld id="{6F6AC643-6F98-3149-81B9-83C356F6DD51}" type="datetimeFigureOut">
              <a:rPr lang="en-US"/>
              <a:pPr>
                <a:defRPr/>
              </a:pPr>
              <a:t>5/10/2017</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Arial" charset="0"/>
              </a:defRPr>
            </a:lvl1pPr>
          </a:lstStyle>
          <a:p>
            <a:pPr>
              <a:defRPr/>
            </a:pPr>
            <a:fld id="{249D132E-FFC9-9044-8A13-4CDECB4C1E91}" type="slidenum">
              <a:rPr lang="en-US"/>
              <a:pPr>
                <a:defRPr/>
              </a:pPr>
              <a:t>‹#›</a:t>
            </a:fld>
            <a:endParaRPr lang="en-US"/>
          </a:p>
        </p:txBody>
      </p:sp>
    </p:spTree>
    <p:extLst>
      <p:ext uri="{BB962C8B-B14F-4D97-AF65-F5344CB8AC3E}">
        <p14:creationId xmlns:p14="http://schemas.microsoft.com/office/powerpoint/2010/main" val="40961376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Arial" charset="0"/>
              </a:defRPr>
            </a:lvl1pPr>
          </a:lstStyle>
          <a:p>
            <a:pPr>
              <a:defRPr/>
            </a:pPr>
            <a:fld id="{A7816AB6-4656-1948-81D0-070F91C95B25}" type="datetimeFigureOut">
              <a:rPr lang="en-US"/>
              <a:pPr>
                <a:defRPr/>
              </a:pPr>
              <a:t>5/10/2017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charset="0"/>
              </a:defRPr>
            </a:lvl1pPr>
          </a:lstStyle>
          <a:p>
            <a:pPr>
              <a:defRPr/>
            </a:pPr>
            <a:fld id="{A4F76D7E-180F-D446-B94C-79D1BAFDFC47}" type="slidenum">
              <a:rPr lang="en-US"/>
              <a:pPr>
                <a:defRPr/>
              </a:pPr>
              <a:t>‹#›</a:t>
            </a:fld>
            <a:endParaRPr lang="en-US"/>
          </a:p>
        </p:txBody>
      </p:sp>
    </p:spTree>
    <p:extLst>
      <p:ext uri="{BB962C8B-B14F-4D97-AF65-F5344CB8AC3E}">
        <p14:creationId xmlns:p14="http://schemas.microsoft.com/office/powerpoint/2010/main" val="17553149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Arial" charset="0"/>
              </a:defRPr>
            </a:lvl1pPr>
          </a:lstStyle>
          <a:p>
            <a:pPr>
              <a:defRPr/>
            </a:pPr>
            <a:fld id="{D7719C5B-1F98-7E4E-A83A-4B310C7DF11F}" type="datetimeFigureOut">
              <a:rPr lang="en-US"/>
              <a:pPr>
                <a:defRPr/>
              </a:pPr>
              <a:t>5/10/2017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charset="0"/>
              </a:defRPr>
            </a:lvl1pPr>
          </a:lstStyle>
          <a:p>
            <a:pPr>
              <a:defRPr/>
            </a:pPr>
            <a:fld id="{51B48D30-C34D-6145-9382-C10119EF8C02}" type="slidenum">
              <a:rPr lang="en-US"/>
              <a:pPr>
                <a:defRPr/>
              </a:pPr>
              <a:t>‹#›</a:t>
            </a:fld>
            <a:endParaRPr lang="en-US"/>
          </a:p>
        </p:txBody>
      </p:sp>
    </p:spTree>
    <p:extLst>
      <p:ext uri="{BB962C8B-B14F-4D97-AF65-F5344CB8AC3E}">
        <p14:creationId xmlns:p14="http://schemas.microsoft.com/office/powerpoint/2010/main" val="6273437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Arial" charset="0"/>
              </a:defRPr>
            </a:lvl1pPr>
          </a:lstStyle>
          <a:p>
            <a:pPr>
              <a:defRPr/>
            </a:pPr>
            <a:fld id="{6058A6FD-6D85-8343-B1D3-3896D3BC357C}" type="datetimeFigureOut">
              <a:rPr lang="en-US"/>
              <a:pPr>
                <a:defRPr/>
              </a:pPr>
              <a:t>5/10/2017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defRPr>
            </a:lvl1pPr>
          </a:lstStyle>
          <a:p>
            <a:pPr>
              <a:defRPr/>
            </a:pPr>
            <a:fld id="{E38FD478-A04E-7F4F-AAE4-CCDD1E67C074}" type="slidenum">
              <a:rPr lang="en-US"/>
              <a:pPr>
                <a:defRPr/>
              </a:pPr>
              <a:t>‹#›</a:t>
            </a:fld>
            <a:endParaRPr lang="en-US"/>
          </a:p>
        </p:txBody>
      </p:sp>
    </p:spTree>
    <p:extLst>
      <p:ext uri="{BB962C8B-B14F-4D97-AF65-F5344CB8AC3E}">
        <p14:creationId xmlns:p14="http://schemas.microsoft.com/office/powerpoint/2010/main" val="841363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83D31A75-C123-7C42-BD3D-BB6C52B48042}" type="slidenum">
              <a:rPr lang="en-US"/>
              <a:pPr/>
              <a:t>‹#›</a:t>
            </a:fld>
            <a:endParaRPr lang="en-US" dirty="0"/>
          </a:p>
        </p:txBody>
      </p:sp>
    </p:spTree>
    <p:extLst>
      <p:ext uri="{BB962C8B-B14F-4D97-AF65-F5344CB8AC3E}">
        <p14:creationId xmlns:p14="http://schemas.microsoft.com/office/powerpoint/2010/main" val="1693861549"/>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Arial" charset="0"/>
              </a:defRPr>
            </a:lvl1pPr>
          </a:lstStyle>
          <a:p>
            <a:pPr>
              <a:defRPr/>
            </a:pPr>
            <a:fld id="{ABE00A85-9FDD-2E47-BBA6-ADDEF20D83CD}" type="datetimeFigureOut">
              <a:rPr lang="en-US"/>
              <a:pPr>
                <a:defRPr/>
              </a:pPr>
              <a:t>5/10/2017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defRPr>
            </a:lvl1pPr>
          </a:lstStyle>
          <a:p>
            <a:pPr>
              <a:defRPr/>
            </a:pPr>
            <a:fld id="{26D25E52-8DB9-E443-971E-EEE2ABD96C0F}" type="slidenum">
              <a:rPr lang="en-US"/>
              <a:pPr>
                <a:defRPr/>
              </a:pPr>
              <a:t>‹#›</a:t>
            </a:fld>
            <a:endParaRPr lang="en-US"/>
          </a:p>
        </p:txBody>
      </p:sp>
    </p:spTree>
    <p:extLst>
      <p:ext uri="{BB962C8B-B14F-4D97-AF65-F5344CB8AC3E}">
        <p14:creationId xmlns:p14="http://schemas.microsoft.com/office/powerpoint/2010/main" val="30038470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p:txBody>
          <a:bodyPr/>
          <a:lstStyle>
            <a:lvl1pPr>
              <a:defRPr smtClean="0">
                <a:latin typeface="Arial" charset="0"/>
              </a:defRPr>
            </a:lvl1pPr>
          </a:lstStyle>
          <a:p>
            <a:pPr>
              <a:defRPr/>
            </a:pPr>
            <a:fld id="{61BF474C-86E0-9C48-A546-E07837FFAC89}" type="slidenum">
              <a:rPr lang="en-US"/>
              <a:pPr>
                <a:defRPr/>
              </a:pPr>
              <a:t>‹#›</a:t>
            </a:fld>
            <a:endParaRPr lang="en-US"/>
          </a:p>
        </p:txBody>
      </p:sp>
      <p:sp>
        <p:nvSpPr>
          <p:cNvPr id="6" name="Rectangle 219"/>
          <p:cNvSpPr>
            <a:spLocks noGrp="1" noChangeArrowheads="1"/>
          </p:cNvSpPr>
          <p:nvPr>
            <p:ph type="dt" sz="half" idx="11"/>
          </p:nvPr>
        </p:nvSpPr>
        <p:spPr/>
        <p:txBody>
          <a:bodyPr rtlCol="0"/>
          <a:lstStyle>
            <a:lvl1pPr fontAlgn="base">
              <a:spcBef>
                <a:spcPct val="0"/>
              </a:spcBef>
              <a:spcAft>
                <a:spcPct val="0"/>
              </a:spcAft>
              <a:defRPr>
                <a:solidFill>
                  <a:prstClr val="black">
                    <a:tint val="75000"/>
                  </a:prstClr>
                </a:solidFill>
                <a:latin typeface="Arial" charset="0"/>
                <a:ea typeface="ＭＳ Ｐゴシック" charset="0"/>
                <a:cs typeface="ＭＳ Ｐゴシック" charset="0"/>
              </a:defRPr>
            </a:lvl1pPr>
          </a:lstStyle>
          <a:p>
            <a:pPr>
              <a:defRPr/>
            </a:pPr>
            <a:endParaRPr lang="en-US"/>
          </a:p>
        </p:txBody>
      </p:sp>
      <p:sp>
        <p:nvSpPr>
          <p:cNvPr id="7" name="Rectangle 220"/>
          <p:cNvSpPr>
            <a:spLocks noGrp="1" noChangeArrowheads="1"/>
          </p:cNvSpPr>
          <p:nvPr>
            <p:ph type="ftr" sz="quarter" idx="12"/>
          </p:nvPr>
        </p:nvSpPr>
        <p:spPr/>
        <p:txBody>
          <a:bodyPr/>
          <a:lstStyle>
            <a:lvl1pPr fontAlgn="base">
              <a:spcBef>
                <a:spcPct val="0"/>
              </a:spcBef>
              <a:spcAft>
                <a:spcPct val="0"/>
              </a:spcAft>
              <a:defRPr>
                <a:latin typeface="Arial" charset="0"/>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811934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88C2C56F-E3A9-EE4B-BB5C-E2A1A9397038}" type="slidenum">
              <a:rPr lang="en-US"/>
              <a:pPr/>
              <a:t>‹#›</a:t>
            </a:fld>
            <a:endParaRPr lang="en-US" dirty="0"/>
          </a:p>
        </p:txBody>
      </p:sp>
    </p:spTree>
    <p:extLst>
      <p:ext uri="{BB962C8B-B14F-4D97-AF65-F5344CB8AC3E}">
        <p14:creationId xmlns:p14="http://schemas.microsoft.com/office/powerpoint/2010/main" val="68711670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1.jpeg"/><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image" Target="../media/image2.jpg"/><Relationship Id="rId2" Type="http://schemas.openxmlformats.org/officeDocument/2006/relationships/slideLayout" Target="../slideLayouts/slideLayout56.xml"/><Relationship Id="rId16" Type="http://schemas.openxmlformats.org/officeDocument/2006/relationships/theme" Target="../theme/theme5.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6.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alphaModFix amt="50000"/>
            <a:lum/>
          </a:blip>
          <a:srcRect/>
          <a:stretch>
            <a:fillRect/>
          </a:stretch>
        </a:blipFill>
        <a:effectLst/>
      </p:bgPr>
    </p:bg>
    <p:spTree>
      <p:nvGrpSpPr>
        <p:cNvPr id="1" name=""/>
        <p:cNvGrpSpPr/>
        <p:nvPr/>
      </p:nvGrpSpPr>
      <p:grpSpPr>
        <a:xfrm>
          <a:off x="0" y="0"/>
          <a:ext cx="0" cy="0"/>
          <a:chOff x="0" y="0"/>
          <a:chExt cx="0" cy="0"/>
        </a:xfrm>
      </p:grpSpPr>
      <p:sp>
        <p:nvSpPr>
          <p:cNvPr id="8194" name="Rectangle 3"/>
          <p:cNvSpPr>
            <a:spLocks noGrp="1" noChangeArrowheads="1"/>
          </p:cNvSpPr>
          <p:nvPr>
            <p:ph type="title"/>
          </p:nvPr>
        </p:nvSpPr>
        <p:spPr bwMode="auto">
          <a:xfrm>
            <a:off x="0" y="0"/>
            <a:ext cx="7696200" cy="13716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lvl="0"/>
            <a:r>
              <a:rPr lang="en-US"/>
              <a:t>Click to edit Master title style</a:t>
            </a:r>
          </a:p>
        </p:txBody>
      </p:sp>
      <p:sp>
        <p:nvSpPr>
          <p:cNvPr id="8195" name="Rectangle 4"/>
          <p:cNvSpPr>
            <a:spLocks noGrp="1" noChangeArrowheads="1"/>
          </p:cNvSpPr>
          <p:nvPr>
            <p:ph type="body" idx="1"/>
          </p:nvPr>
        </p:nvSpPr>
        <p:spPr bwMode="auto">
          <a:xfrm>
            <a:off x="304800" y="1524000"/>
            <a:ext cx="88392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9" name="Rectangle 4"/>
          <p:cNvSpPr>
            <a:spLocks noGrp="1" noChangeArrowheads="1"/>
          </p:cNvSpPr>
          <p:nvPr>
            <p:ph type="dt" sz="half" idx="2"/>
          </p:nvPr>
        </p:nvSpPr>
        <p:spPr bwMode="auto">
          <a:xfrm>
            <a:off x="457200" y="6245225"/>
            <a:ext cx="2133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eaLnBrk="1" hangingPunct="1">
              <a:defRPr/>
            </a:pPr>
            <a:endParaRPr lang="en-US" dirty="0"/>
          </a:p>
        </p:txBody>
      </p:sp>
      <p:sp>
        <p:nvSpPr>
          <p:cNvPr id="10" name="Rectangle 5"/>
          <p:cNvSpPr>
            <a:spLocks noGrp="1" noChangeArrowheads="1"/>
          </p:cNvSpPr>
          <p:nvPr>
            <p:ph type="ftr" sz="quarter" idx="3"/>
          </p:nvPr>
        </p:nvSpPr>
        <p:spPr bwMode="auto">
          <a:xfrm>
            <a:off x="3124200" y="6245225"/>
            <a:ext cx="2895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eaLnBrk="1" hangingPunct="1">
              <a:defRPr/>
            </a:pPr>
            <a:endParaRPr lang="en-US" dirty="0"/>
          </a:p>
        </p:txBody>
      </p:sp>
      <p:sp>
        <p:nvSpPr>
          <p:cNvPr id="11" name="Rectangle 6"/>
          <p:cNvSpPr>
            <a:spLocks noGrp="1" noChangeArrowheads="1"/>
          </p:cNvSpPr>
          <p:nvPr>
            <p:ph type="sldNum" sz="quarter" idx="4"/>
          </p:nvPr>
        </p:nvSpPr>
        <p:spPr bwMode="auto">
          <a:xfrm>
            <a:off x="6553200" y="6245225"/>
            <a:ext cx="2133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2CCC20E-7147-AB42-8A84-080B58C06E53}" type="slidenum">
              <a:rPr lang="en-US"/>
              <a:pPr eaLnBrk="1" hangingPunct="1"/>
              <a:t>‹#›</a:t>
            </a:fld>
            <a:endParaRPr lang="en-US" dirty="0"/>
          </a:p>
        </p:txBody>
      </p:sp>
    </p:spTree>
    <p:extLst>
      <p:ext uri="{BB962C8B-B14F-4D97-AF65-F5344CB8AC3E}">
        <p14:creationId xmlns:p14="http://schemas.microsoft.com/office/powerpoint/2010/main" val="221054653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Lst>
  <p:transition spd="med">
    <p:fade/>
  </p:transition>
  <p:timing>
    <p:tnLst>
      <p:par>
        <p:cTn id="1" dur="indefinite" restart="never" nodeType="tmRoot"/>
      </p:par>
    </p:tnLst>
  </p:timing>
  <p:txStyles>
    <p:title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p:titleStyle>
    <p:bodyStyle>
      <a:lvl1pPr marL="342900" indent="-342900" algn="l" rtl="0" eaLnBrk="0" fontAlgn="base" hangingPunct="0">
        <a:spcBef>
          <a:spcPct val="75000"/>
        </a:spcBef>
        <a:spcAft>
          <a:spcPct val="0"/>
        </a:spcAft>
        <a:defRPr sz="2800">
          <a:solidFill>
            <a:schemeClr val="tx1"/>
          </a:solidFill>
          <a:latin typeface="+mn-lt"/>
          <a:ea typeface="+mn-ea"/>
          <a:cs typeface="+mn-cs"/>
        </a:defRPr>
      </a:lvl1pPr>
      <a:lvl2pPr marL="514350" indent="-285750" algn="l" rtl="0" eaLnBrk="0" fontAlgn="base" hangingPunct="0">
        <a:spcBef>
          <a:spcPct val="0"/>
        </a:spcBef>
        <a:spcAft>
          <a:spcPct val="0"/>
        </a:spcAft>
        <a:buClr>
          <a:schemeClr val="accent2"/>
        </a:buClr>
        <a:buFont typeface="Weather" pitchFamily="2" charset="2"/>
        <a:buChar char="v"/>
        <a:defRPr sz="2400">
          <a:solidFill>
            <a:schemeClr val="tx1"/>
          </a:solidFill>
          <a:latin typeface="TradeGothicCondEighteen" pitchFamily="2" charset="0"/>
          <a:ea typeface="ＭＳ Ｐゴシック" charset="-128"/>
        </a:defRPr>
      </a:lvl2pPr>
      <a:lvl3pPr marL="914400" indent="-228600" algn="l" rtl="0" eaLnBrk="0" fontAlgn="base" hangingPunct="0">
        <a:spcBef>
          <a:spcPct val="20000"/>
        </a:spcBef>
        <a:spcAft>
          <a:spcPct val="0"/>
        </a:spcAft>
        <a:buClr>
          <a:srgbClr val="3333FF"/>
        </a:buClr>
        <a:buSzPct val="95000"/>
        <a:buFont typeface="Weather" pitchFamily="2" charset="2"/>
        <a:buChar char="v"/>
        <a:defRPr sz="2000">
          <a:solidFill>
            <a:schemeClr val="tx1"/>
          </a:solidFill>
          <a:latin typeface="TradeGothicCondEighteen" pitchFamily="2" charset="0"/>
          <a:ea typeface="ＭＳ Ｐゴシック" charset="-128"/>
        </a:defRPr>
      </a:lvl3pPr>
      <a:lvl4pPr marL="1371600" indent="-228600" algn="l" rtl="0" eaLnBrk="0" fontAlgn="base" hangingPunct="0">
        <a:spcBef>
          <a:spcPct val="20000"/>
        </a:spcBef>
        <a:spcAft>
          <a:spcPct val="0"/>
        </a:spcAft>
        <a:buChar char="–"/>
        <a:defRPr>
          <a:solidFill>
            <a:schemeClr val="tx1"/>
          </a:solidFill>
          <a:latin typeface="TradeGothicCondEighteen" pitchFamily="2" charset="0"/>
          <a:ea typeface="ＭＳ Ｐゴシック" charset="-128"/>
        </a:defRPr>
      </a:lvl4pPr>
      <a:lvl5pPr marL="1828800" indent="-228600" algn="l" rtl="0" eaLnBrk="0" fontAlgn="base" hangingPunct="0">
        <a:spcBef>
          <a:spcPct val="20000"/>
        </a:spcBef>
        <a:spcAft>
          <a:spcPct val="0"/>
        </a:spcAft>
        <a:buChar char="»"/>
        <a:defRPr>
          <a:solidFill>
            <a:schemeClr val="tx1"/>
          </a:solidFill>
          <a:latin typeface="TradeGothicCondEighteen" pitchFamily="2" charset="0"/>
          <a:ea typeface="ＭＳ Ｐゴシック" charset="-128"/>
        </a:defRPr>
      </a:lvl5pPr>
      <a:lvl6pPr marL="2286000" indent="-228600" algn="l" rtl="0" fontAlgn="base">
        <a:spcBef>
          <a:spcPct val="20000"/>
        </a:spcBef>
        <a:spcAft>
          <a:spcPct val="0"/>
        </a:spcAft>
        <a:buChar char="»"/>
        <a:defRPr>
          <a:solidFill>
            <a:schemeClr val="tx1"/>
          </a:solidFill>
          <a:latin typeface="TradeGothicCondEighteen" pitchFamily="2" charset="0"/>
        </a:defRPr>
      </a:lvl6pPr>
      <a:lvl7pPr marL="2743200" indent="-228600" algn="l" rtl="0" fontAlgn="base">
        <a:spcBef>
          <a:spcPct val="20000"/>
        </a:spcBef>
        <a:spcAft>
          <a:spcPct val="0"/>
        </a:spcAft>
        <a:buChar char="»"/>
        <a:defRPr>
          <a:solidFill>
            <a:schemeClr val="tx1"/>
          </a:solidFill>
          <a:latin typeface="TradeGothicCondEighteen" pitchFamily="2" charset="0"/>
        </a:defRPr>
      </a:lvl7pPr>
      <a:lvl8pPr marL="3200400" indent="-228600" algn="l" rtl="0" fontAlgn="base">
        <a:spcBef>
          <a:spcPct val="20000"/>
        </a:spcBef>
        <a:spcAft>
          <a:spcPct val="0"/>
        </a:spcAft>
        <a:buChar char="»"/>
        <a:defRPr>
          <a:solidFill>
            <a:schemeClr val="tx1"/>
          </a:solidFill>
          <a:latin typeface="TradeGothicCondEighteen" pitchFamily="2" charset="0"/>
        </a:defRPr>
      </a:lvl8pPr>
      <a:lvl9pPr marL="3657600" indent="-228600" algn="l" rtl="0" fontAlgn="base">
        <a:spcBef>
          <a:spcPct val="20000"/>
        </a:spcBef>
        <a:spcAft>
          <a:spcPct val="0"/>
        </a:spcAft>
        <a:buChar char="»"/>
        <a:defRPr>
          <a:solidFill>
            <a:schemeClr val="tx1"/>
          </a:solidFill>
          <a:latin typeface="TradeGothicCondEighteen" pitchFamily="2"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2D5D8098-6371-4C22-A886-CF4D8FA7149F}" type="datetimeFigureOut">
              <a:rPr lang="en-US" smtClean="0">
                <a:solidFill>
                  <a:prstClr val="black">
                    <a:tint val="75000"/>
                  </a:prstClr>
                </a:solidFill>
                <a:latin typeface="Calibri"/>
              </a:rPr>
              <a:pPr eaLnBrk="1" fontAlgn="auto" hangingPunct="1">
                <a:spcBef>
                  <a:spcPts val="0"/>
                </a:spcBef>
                <a:spcAft>
                  <a:spcPts val="0"/>
                </a:spcAft>
              </a:pPr>
              <a:t>5/10/2017</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E91EBFA5-F91C-4A51-A880-3757611D3C48}" type="slidenum">
              <a:rPr lang="en-US" smtClean="0">
                <a:solidFill>
                  <a:prstClr val="black">
                    <a:tint val="75000"/>
                  </a:prstClr>
                </a:solidFill>
                <a:latin typeface="Calibri"/>
              </a:rPr>
              <a:pPr eaLnBrk="1" fontAlgn="auto" hangingPunct="1">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13962209"/>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alphaModFix amt="50000"/>
            <a:lum/>
          </a:blip>
          <a:srcRect/>
          <a:stretch>
            <a:fillRect/>
          </a:stretch>
        </a:blip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title"/>
          </p:nvPr>
        </p:nvSpPr>
        <p:spPr bwMode="auto">
          <a:xfrm>
            <a:off x="0" y="0"/>
            <a:ext cx="7696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45720" rIns="182880" bIns="45720" numCol="1" anchor="ctr" anchorCtr="0" compatLnSpc="1">
            <a:prstTxWarp prst="textNoShape">
              <a:avLst/>
            </a:prstTxWarp>
          </a:bodyPr>
          <a:lstStyle/>
          <a:p>
            <a:pPr lvl="0"/>
            <a:r>
              <a:rPr lang="en-US" altLang="en-US" smtClean="0"/>
              <a:t>Click to edit Master title style</a:t>
            </a:r>
          </a:p>
        </p:txBody>
      </p:sp>
      <p:sp>
        <p:nvSpPr>
          <p:cNvPr id="2051" name="Rectangle 4"/>
          <p:cNvSpPr>
            <a:spLocks noGrp="1" noChangeArrowheads="1"/>
          </p:cNvSpPr>
          <p:nvPr>
            <p:ph type="body" idx="1"/>
          </p:nvPr>
        </p:nvSpPr>
        <p:spPr bwMode="auto">
          <a:xfrm>
            <a:off x="304800" y="1524000"/>
            <a:ext cx="8839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9" name="Rectangle 4"/>
          <p:cNvSpPr>
            <a:spLocks noGrp="1" noChangeArrowheads="1"/>
          </p:cNvSpPr>
          <p:nvPr>
            <p:ph type="dt" sz="half" idx="2"/>
          </p:nvPr>
        </p:nvSpPr>
        <p:spPr bwMode="auto">
          <a:xfrm>
            <a:off x="457200" y="6245225"/>
            <a:ext cx="2133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pitchFamily="34" charset="-128"/>
                <a:cs typeface="+mn-cs"/>
              </a:defRPr>
            </a:lvl1pPr>
          </a:lstStyle>
          <a:p>
            <a:pPr eaLnBrk="1" hangingPunct="1">
              <a:defRPr/>
            </a:pPr>
            <a:endParaRPr lang="en-US"/>
          </a:p>
        </p:txBody>
      </p:sp>
      <p:sp>
        <p:nvSpPr>
          <p:cNvPr id="10" name="Rectangle 5"/>
          <p:cNvSpPr>
            <a:spLocks noGrp="1" noChangeArrowheads="1"/>
          </p:cNvSpPr>
          <p:nvPr>
            <p:ph type="ftr" sz="quarter" idx="3"/>
          </p:nvPr>
        </p:nvSpPr>
        <p:spPr bwMode="auto">
          <a:xfrm>
            <a:off x="3124200" y="6245225"/>
            <a:ext cx="2895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pitchFamily="34" charset="-128"/>
                <a:cs typeface="+mn-cs"/>
              </a:defRPr>
            </a:lvl1pPr>
          </a:lstStyle>
          <a:p>
            <a:pPr eaLnBrk="1" hangingPunct="1">
              <a:defRPr/>
            </a:pPr>
            <a:endParaRPr lang="en-US"/>
          </a:p>
        </p:txBody>
      </p:sp>
      <p:sp>
        <p:nvSpPr>
          <p:cNvPr id="11" name="Rectangle 6"/>
          <p:cNvSpPr>
            <a:spLocks noGrp="1" noChangeArrowheads="1"/>
          </p:cNvSpPr>
          <p:nvPr>
            <p:ph type="sldNum" sz="quarter" idx="4"/>
          </p:nvPr>
        </p:nvSpPr>
        <p:spPr bwMode="auto">
          <a:xfrm>
            <a:off x="6553200" y="6245225"/>
            <a:ext cx="2133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eaLnBrk="1" hangingPunct="1">
              <a:defRPr/>
            </a:pPr>
            <a:fld id="{FC36B2E7-5510-47EE-B55C-26E7FCF5EC8C}" type="slidenum">
              <a:rPr lang="en-US" altLang="en-US">
                <a:latin typeface="Arial" pitchFamily="34" charset="0"/>
                <a:ea typeface="ＭＳ Ｐゴシック" pitchFamily="34" charset="-128"/>
              </a:rPr>
              <a:pPr eaLnBrk="1" hangingPunct="1">
                <a:defRPr/>
              </a:pPr>
              <a:t>‹#›</a:t>
            </a:fld>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3025453573"/>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Lst>
  <p:transition spd="med">
    <p:fade/>
  </p:transition>
  <p:timing>
    <p:tnLst>
      <p:par>
        <p:cTn id="1" dur="indefinite" restart="never" nodeType="tmRoot"/>
      </p:par>
    </p:tnLst>
  </p:timing>
  <p:txStyles>
    <p:titleStyle>
      <a:lvl1pPr algn="l" rtl="0" eaLnBrk="0" fontAlgn="base" hangingPunct="0">
        <a:lnSpc>
          <a:spcPct val="85000"/>
        </a:lnSpc>
        <a:spcBef>
          <a:spcPct val="0"/>
        </a:spcBef>
        <a:spcAft>
          <a:spcPct val="0"/>
        </a:spcAft>
        <a:defRPr sz="5400">
          <a:solidFill>
            <a:schemeClr val="bg1"/>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5400">
          <a:solidFill>
            <a:schemeClr val="bg1"/>
          </a:solidFill>
          <a:latin typeface="TradeGothicBold" pitchFamily="2" charset="0"/>
          <a:ea typeface="ＭＳ Ｐゴシック" charset="0"/>
          <a:cs typeface="ＭＳ Ｐゴシック"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ea typeface="ＭＳ Ｐゴシック" charset="0"/>
          <a:cs typeface="ＭＳ Ｐゴシック"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ea typeface="ＭＳ Ｐゴシック" charset="0"/>
          <a:cs typeface="ＭＳ Ｐゴシック"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ea typeface="ＭＳ Ｐゴシック" charset="0"/>
          <a:cs typeface="ＭＳ Ｐゴシック"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p:titleStyle>
    <p:bodyStyle>
      <a:lvl1pPr marL="342900" indent="-342900" algn="l" rtl="0" eaLnBrk="0" fontAlgn="base" hangingPunct="0">
        <a:spcBef>
          <a:spcPct val="75000"/>
        </a:spcBef>
        <a:spcAft>
          <a:spcPct val="0"/>
        </a:spcAft>
        <a:defRPr sz="2800">
          <a:solidFill>
            <a:schemeClr val="tx1"/>
          </a:solidFill>
          <a:latin typeface="+mn-lt"/>
          <a:ea typeface="ＭＳ Ｐゴシック" charset="0"/>
          <a:cs typeface="ＭＳ Ｐゴシック" charset="0"/>
        </a:defRPr>
      </a:lvl1pPr>
      <a:lvl2pPr marL="514350" indent="-285750" algn="l" rtl="0" eaLnBrk="0" fontAlgn="base" hangingPunct="0">
        <a:spcBef>
          <a:spcPct val="0"/>
        </a:spcBef>
        <a:spcAft>
          <a:spcPct val="0"/>
        </a:spcAft>
        <a:buClr>
          <a:schemeClr val="accent2"/>
        </a:buClr>
        <a:buFont typeface="Weather" charset="0"/>
        <a:buChar char="v"/>
        <a:defRPr sz="2400">
          <a:solidFill>
            <a:schemeClr val="tx1"/>
          </a:solidFill>
          <a:latin typeface="TradeGothicCondEighteen" pitchFamily="2" charset="0"/>
          <a:ea typeface="ＭＳ Ｐゴシック" charset="-128"/>
          <a:cs typeface="ＭＳ Ｐゴシック" charset="0"/>
        </a:defRPr>
      </a:lvl2pPr>
      <a:lvl3pPr marL="914400" indent="-228600" algn="l" rtl="0" eaLnBrk="0" fontAlgn="base" hangingPunct="0">
        <a:spcBef>
          <a:spcPct val="20000"/>
        </a:spcBef>
        <a:spcAft>
          <a:spcPct val="0"/>
        </a:spcAft>
        <a:buClr>
          <a:srgbClr val="3333FF"/>
        </a:buClr>
        <a:buSzPct val="95000"/>
        <a:buFont typeface="Weather" charset="0"/>
        <a:buChar char="v"/>
        <a:defRPr sz="2000">
          <a:solidFill>
            <a:schemeClr val="tx1"/>
          </a:solidFill>
          <a:latin typeface="TradeGothicCondEighteen" pitchFamily="2" charset="0"/>
          <a:ea typeface="ＭＳ Ｐゴシック" charset="-128"/>
        </a:defRPr>
      </a:lvl3pPr>
      <a:lvl4pPr marL="1371600" indent="-228600" algn="l" rtl="0" eaLnBrk="0" fontAlgn="base" hangingPunct="0">
        <a:spcBef>
          <a:spcPct val="20000"/>
        </a:spcBef>
        <a:spcAft>
          <a:spcPct val="0"/>
        </a:spcAft>
        <a:buChar char="–"/>
        <a:defRPr>
          <a:solidFill>
            <a:schemeClr val="tx1"/>
          </a:solidFill>
          <a:latin typeface="TradeGothicCondEighteen" pitchFamily="2" charset="0"/>
          <a:ea typeface="ＭＳ Ｐゴシック" charset="-128"/>
        </a:defRPr>
      </a:lvl4pPr>
      <a:lvl5pPr marL="1828800" indent="-228600" algn="l" rtl="0" eaLnBrk="0" fontAlgn="base" hangingPunct="0">
        <a:spcBef>
          <a:spcPct val="20000"/>
        </a:spcBef>
        <a:spcAft>
          <a:spcPct val="0"/>
        </a:spcAft>
        <a:buChar char="»"/>
        <a:defRPr>
          <a:solidFill>
            <a:schemeClr val="tx1"/>
          </a:solidFill>
          <a:latin typeface="TradeGothicCondEighteen" pitchFamily="2" charset="0"/>
          <a:ea typeface="ＭＳ Ｐゴシック" charset="-128"/>
        </a:defRPr>
      </a:lvl5pPr>
      <a:lvl6pPr marL="2286000" indent="-228600" algn="l" rtl="0" fontAlgn="base">
        <a:spcBef>
          <a:spcPct val="20000"/>
        </a:spcBef>
        <a:spcAft>
          <a:spcPct val="0"/>
        </a:spcAft>
        <a:buChar char="»"/>
        <a:defRPr>
          <a:solidFill>
            <a:schemeClr val="tx1"/>
          </a:solidFill>
          <a:latin typeface="TradeGothicCondEighteen" pitchFamily="2" charset="0"/>
        </a:defRPr>
      </a:lvl6pPr>
      <a:lvl7pPr marL="2743200" indent="-228600" algn="l" rtl="0" fontAlgn="base">
        <a:spcBef>
          <a:spcPct val="20000"/>
        </a:spcBef>
        <a:spcAft>
          <a:spcPct val="0"/>
        </a:spcAft>
        <a:buChar char="»"/>
        <a:defRPr>
          <a:solidFill>
            <a:schemeClr val="tx1"/>
          </a:solidFill>
          <a:latin typeface="TradeGothicCondEighteen" pitchFamily="2" charset="0"/>
        </a:defRPr>
      </a:lvl7pPr>
      <a:lvl8pPr marL="3200400" indent="-228600" algn="l" rtl="0" fontAlgn="base">
        <a:spcBef>
          <a:spcPct val="20000"/>
        </a:spcBef>
        <a:spcAft>
          <a:spcPct val="0"/>
        </a:spcAft>
        <a:buChar char="»"/>
        <a:defRPr>
          <a:solidFill>
            <a:schemeClr val="tx1"/>
          </a:solidFill>
          <a:latin typeface="TradeGothicCondEighteen" pitchFamily="2" charset="0"/>
        </a:defRPr>
      </a:lvl8pPr>
      <a:lvl9pPr marL="3657600" indent="-228600" algn="l" rtl="0" fontAlgn="base">
        <a:spcBef>
          <a:spcPct val="20000"/>
        </a:spcBef>
        <a:spcAft>
          <a:spcPct val="0"/>
        </a:spcAft>
        <a:buChar char="»"/>
        <a:defRPr>
          <a:solidFill>
            <a:schemeClr val="tx1"/>
          </a:solidFill>
          <a:latin typeface="TradeGothicCondEighteen" pitchFamily="2"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2D5D8098-6371-4C22-A886-CF4D8FA7149F}" type="datetimeFigureOut">
              <a:rPr lang="en-US" smtClean="0">
                <a:solidFill>
                  <a:prstClr val="black">
                    <a:tint val="75000"/>
                  </a:prstClr>
                </a:solidFill>
                <a:latin typeface="Calibri"/>
              </a:rPr>
              <a:pPr eaLnBrk="1" fontAlgn="auto" hangingPunct="1">
                <a:spcBef>
                  <a:spcPts val="0"/>
                </a:spcBef>
                <a:spcAft>
                  <a:spcPts val="0"/>
                </a:spcAft>
              </a:pPr>
              <a:t>5/10/2017</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E91EBFA5-F91C-4A51-A880-3757611D3C48}" type="slidenum">
              <a:rPr lang="en-US" smtClean="0">
                <a:solidFill>
                  <a:prstClr val="black">
                    <a:tint val="75000"/>
                  </a:prstClr>
                </a:solidFill>
                <a:latin typeface="Calibri"/>
              </a:rPr>
              <a:pPr eaLnBrk="1" fontAlgn="auto" hangingPunct="1">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34555397"/>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8194" name="Rectangle 3"/>
          <p:cNvSpPr>
            <a:spLocks noGrp="1" noChangeArrowheads="1"/>
          </p:cNvSpPr>
          <p:nvPr>
            <p:ph type="title"/>
          </p:nvPr>
        </p:nvSpPr>
        <p:spPr bwMode="auto">
          <a:xfrm>
            <a:off x="0" y="0"/>
            <a:ext cx="7696200" cy="13716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lvl="0"/>
            <a:r>
              <a:rPr lang="en-US"/>
              <a:t>Click to edit Master title style</a:t>
            </a:r>
          </a:p>
        </p:txBody>
      </p:sp>
      <p:sp>
        <p:nvSpPr>
          <p:cNvPr id="8195" name="Rectangle 4"/>
          <p:cNvSpPr>
            <a:spLocks noGrp="1" noChangeArrowheads="1"/>
          </p:cNvSpPr>
          <p:nvPr>
            <p:ph type="body" idx="1"/>
          </p:nvPr>
        </p:nvSpPr>
        <p:spPr bwMode="auto">
          <a:xfrm>
            <a:off x="304800" y="1524000"/>
            <a:ext cx="88392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9" name="Rectangle 4"/>
          <p:cNvSpPr>
            <a:spLocks noGrp="1" noChangeArrowheads="1"/>
          </p:cNvSpPr>
          <p:nvPr>
            <p:ph type="dt" sz="half" idx="2"/>
          </p:nvPr>
        </p:nvSpPr>
        <p:spPr bwMode="auto">
          <a:xfrm>
            <a:off x="457200" y="6245225"/>
            <a:ext cx="2133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eaLnBrk="1" hangingPunct="1">
              <a:defRPr/>
            </a:pPr>
            <a:endParaRPr lang="en-US" dirty="0"/>
          </a:p>
        </p:txBody>
      </p:sp>
      <p:sp>
        <p:nvSpPr>
          <p:cNvPr id="10" name="Rectangle 5"/>
          <p:cNvSpPr>
            <a:spLocks noGrp="1" noChangeArrowheads="1"/>
          </p:cNvSpPr>
          <p:nvPr>
            <p:ph type="ftr" sz="quarter" idx="3"/>
          </p:nvPr>
        </p:nvSpPr>
        <p:spPr bwMode="auto">
          <a:xfrm>
            <a:off x="3124200" y="6245225"/>
            <a:ext cx="2895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eaLnBrk="1" hangingPunct="1">
              <a:defRPr/>
            </a:pPr>
            <a:endParaRPr lang="en-US" dirty="0"/>
          </a:p>
        </p:txBody>
      </p:sp>
      <p:sp>
        <p:nvSpPr>
          <p:cNvPr id="11" name="Rectangle 6"/>
          <p:cNvSpPr>
            <a:spLocks noGrp="1" noChangeArrowheads="1"/>
          </p:cNvSpPr>
          <p:nvPr>
            <p:ph type="sldNum" sz="quarter" idx="4"/>
          </p:nvPr>
        </p:nvSpPr>
        <p:spPr bwMode="auto">
          <a:xfrm>
            <a:off x="6553200" y="6245225"/>
            <a:ext cx="2133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2CCC20E-7147-AB42-8A84-080B58C06E53}" type="slidenum">
              <a:rPr lang="en-US"/>
              <a:pPr eaLnBrk="1" hangingPunct="1"/>
              <a:t>‹#›</a:t>
            </a:fld>
            <a:endParaRPr lang="en-US" dirty="0"/>
          </a:p>
        </p:txBody>
      </p:sp>
    </p:spTree>
    <p:extLst>
      <p:ext uri="{BB962C8B-B14F-4D97-AF65-F5344CB8AC3E}">
        <p14:creationId xmlns:p14="http://schemas.microsoft.com/office/powerpoint/2010/main" val="3988194876"/>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28" r:id="rId15"/>
  </p:sldLayoutIdLst>
  <p:transition spd="med">
    <p:fade/>
  </p:transition>
  <p:timing>
    <p:tnLst>
      <p:par>
        <p:cTn id="1" dur="indefinite" restart="never" nodeType="tmRoot"/>
      </p:par>
    </p:tnLst>
  </p:timing>
  <p:txStyles>
    <p:title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p:titleStyle>
    <p:bodyStyle>
      <a:lvl1pPr marL="342900" indent="-342900" algn="l" rtl="0" eaLnBrk="0" fontAlgn="base" hangingPunct="0">
        <a:spcBef>
          <a:spcPct val="75000"/>
        </a:spcBef>
        <a:spcAft>
          <a:spcPct val="0"/>
        </a:spcAft>
        <a:defRPr sz="2800">
          <a:solidFill>
            <a:schemeClr val="tx1"/>
          </a:solidFill>
          <a:latin typeface="+mn-lt"/>
          <a:ea typeface="+mn-ea"/>
          <a:cs typeface="+mn-cs"/>
        </a:defRPr>
      </a:lvl1pPr>
      <a:lvl2pPr marL="514350" indent="-285750" algn="l" rtl="0" eaLnBrk="0" fontAlgn="base" hangingPunct="0">
        <a:spcBef>
          <a:spcPct val="0"/>
        </a:spcBef>
        <a:spcAft>
          <a:spcPct val="0"/>
        </a:spcAft>
        <a:buClr>
          <a:schemeClr val="accent2"/>
        </a:buClr>
        <a:buFont typeface="Weather" pitchFamily="2" charset="2"/>
        <a:buChar char="v"/>
        <a:defRPr sz="2400">
          <a:solidFill>
            <a:schemeClr val="tx1"/>
          </a:solidFill>
          <a:latin typeface="TradeGothicCondEighteen" pitchFamily="2" charset="0"/>
          <a:ea typeface="ＭＳ Ｐゴシック" charset="-128"/>
        </a:defRPr>
      </a:lvl2pPr>
      <a:lvl3pPr marL="914400" indent="-228600" algn="l" rtl="0" eaLnBrk="0" fontAlgn="base" hangingPunct="0">
        <a:spcBef>
          <a:spcPct val="20000"/>
        </a:spcBef>
        <a:spcAft>
          <a:spcPct val="0"/>
        </a:spcAft>
        <a:buClr>
          <a:srgbClr val="3333FF"/>
        </a:buClr>
        <a:buSzPct val="95000"/>
        <a:buFont typeface="Weather" pitchFamily="2" charset="2"/>
        <a:buChar char="v"/>
        <a:defRPr sz="2000">
          <a:solidFill>
            <a:schemeClr val="tx1"/>
          </a:solidFill>
          <a:latin typeface="TradeGothicCondEighteen" pitchFamily="2" charset="0"/>
          <a:ea typeface="ＭＳ Ｐゴシック" charset="-128"/>
        </a:defRPr>
      </a:lvl3pPr>
      <a:lvl4pPr marL="1371600" indent="-228600" algn="l" rtl="0" eaLnBrk="0" fontAlgn="base" hangingPunct="0">
        <a:spcBef>
          <a:spcPct val="20000"/>
        </a:spcBef>
        <a:spcAft>
          <a:spcPct val="0"/>
        </a:spcAft>
        <a:buChar char="–"/>
        <a:defRPr>
          <a:solidFill>
            <a:schemeClr val="tx1"/>
          </a:solidFill>
          <a:latin typeface="TradeGothicCondEighteen" pitchFamily="2" charset="0"/>
          <a:ea typeface="ＭＳ Ｐゴシック" charset="-128"/>
        </a:defRPr>
      </a:lvl4pPr>
      <a:lvl5pPr marL="1828800" indent="-228600" algn="l" rtl="0" eaLnBrk="0" fontAlgn="base" hangingPunct="0">
        <a:spcBef>
          <a:spcPct val="20000"/>
        </a:spcBef>
        <a:spcAft>
          <a:spcPct val="0"/>
        </a:spcAft>
        <a:buChar char="»"/>
        <a:defRPr>
          <a:solidFill>
            <a:schemeClr val="tx1"/>
          </a:solidFill>
          <a:latin typeface="TradeGothicCondEighteen" pitchFamily="2" charset="0"/>
          <a:ea typeface="ＭＳ Ｐゴシック" charset="-128"/>
        </a:defRPr>
      </a:lvl5pPr>
      <a:lvl6pPr marL="2286000" indent="-228600" algn="l" rtl="0" fontAlgn="base">
        <a:spcBef>
          <a:spcPct val="20000"/>
        </a:spcBef>
        <a:spcAft>
          <a:spcPct val="0"/>
        </a:spcAft>
        <a:buChar char="»"/>
        <a:defRPr>
          <a:solidFill>
            <a:schemeClr val="tx1"/>
          </a:solidFill>
          <a:latin typeface="TradeGothicCondEighteen" pitchFamily="2" charset="0"/>
        </a:defRPr>
      </a:lvl6pPr>
      <a:lvl7pPr marL="2743200" indent="-228600" algn="l" rtl="0" fontAlgn="base">
        <a:spcBef>
          <a:spcPct val="20000"/>
        </a:spcBef>
        <a:spcAft>
          <a:spcPct val="0"/>
        </a:spcAft>
        <a:buChar char="»"/>
        <a:defRPr>
          <a:solidFill>
            <a:schemeClr val="tx1"/>
          </a:solidFill>
          <a:latin typeface="TradeGothicCondEighteen" pitchFamily="2" charset="0"/>
        </a:defRPr>
      </a:lvl7pPr>
      <a:lvl8pPr marL="3200400" indent="-228600" algn="l" rtl="0" fontAlgn="base">
        <a:spcBef>
          <a:spcPct val="20000"/>
        </a:spcBef>
        <a:spcAft>
          <a:spcPct val="0"/>
        </a:spcAft>
        <a:buChar char="»"/>
        <a:defRPr>
          <a:solidFill>
            <a:schemeClr val="tx1"/>
          </a:solidFill>
          <a:latin typeface="TradeGothicCondEighteen" pitchFamily="2" charset="0"/>
        </a:defRPr>
      </a:lvl8pPr>
      <a:lvl9pPr marL="3657600" indent="-228600" algn="l" rtl="0" fontAlgn="base">
        <a:spcBef>
          <a:spcPct val="20000"/>
        </a:spcBef>
        <a:spcAft>
          <a:spcPct val="0"/>
        </a:spcAft>
        <a:buChar char="»"/>
        <a:defRPr>
          <a:solidFill>
            <a:schemeClr val="tx1"/>
          </a:solidFill>
          <a:latin typeface="TradeGothicCondEighteen" pitchFamily="2"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alphaModFix amt="30000"/>
          </a:blip>
          <a:srcRect/>
          <a:stretch>
            <a:fillRect/>
          </a:stretch>
        </a:blipFill>
        <a:effectLst/>
      </p:bgPr>
    </p:bg>
    <p:spTree>
      <p:nvGrpSpPr>
        <p:cNvPr id="1" name=""/>
        <p:cNvGrpSpPr/>
        <p:nvPr/>
      </p:nvGrpSpPr>
      <p:grpSpPr>
        <a:xfrm>
          <a:off x="0" y="0"/>
          <a:ext cx="0" cy="0"/>
          <a:chOff x="0" y="0"/>
          <a:chExt cx="0" cy="0"/>
        </a:xfrm>
      </p:grpSpPr>
      <p:sp>
        <p:nvSpPr>
          <p:cNvPr id="307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charset="0"/>
                <a:cs typeface="MS PGothic" charset="0"/>
              </a:defRPr>
            </a:lvl1pPr>
          </a:lstStyle>
          <a:p>
            <a:pPr>
              <a:defRPr/>
            </a:pPr>
            <a:fld id="{ABB0B685-EDB6-C343-96CE-DF4F7095EAD6}" type="datetimeFigureOut">
              <a:rPr lang="en-US">
                <a:ea typeface="ＭＳ Ｐゴシック" charset="0"/>
              </a:rPr>
              <a:pPr>
                <a:defRPr/>
              </a:pPr>
              <a:t>5/10/2017</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charset="0"/>
                <a:cs typeface="MS PGothic" charset="0"/>
              </a:defRPr>
            </a:lvl1pPr>
          </a:lstStyle>
          <a:p>
            <a:pPr>
              <a:defRPr/>
            </a:pPr>
            <a:fld id="{78DBC3C3-0053-AB47-851A-1EACB4807C37}"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4109090"/>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MS PGothic"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MS PGothic"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MS PGothic"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56.xml"/><Relationship Id="rId5" Type="http://schemas.openxmlformats.org/officeDocument/2006/relationships/image" Target="../media/image7.gif"/><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15.tif"/><Relationship Id="rId1" Type="http://schemas.openxmlformats.org/officeDocument/2006/relationships/slideLayout" Target="../slideLayouts/slideLayout22.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wmf"/><Relationship Id="rId1" Type="http://schemas.openxmlformats.org/officeDocument/2006/relationships/slideLayout" Target="../slideLayouts/slideLayout22.xml"/><Relationship Id="rId4" Type="http://schemas.openxmlformats.org/officeDocument/2006/relationships/image" Target="../media/image31.gif"/></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wmf"/><Relationship Id="rId1" Type="http://schemas.openxmlformats.org/officeDocument/2006/relationships/slideLayout" Target="../slideLayouts/slideLayout22.xml"/><Relationship Id="rId4" Type="http://schemas.openxmlformats.org/officeDocument/2006/relationships/image" Target="../media/image32.gif"/></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5.xml"/><Relationship Id="rId6" Type="http://schemas.openxmlformats.org/officeDocument/2006/relationships/image" Target="../media/image35.jpeg"/><Relationship Id="rId5" Type="http://schemas.openxmlformats.org/officeDocument/2006/relationships/image" Target="../media/image34.gif"/><Relationship Id="rId4" Type="http://schemas.openxmlformats.org/officeDocument/2006/relationships/image" Target="../media/image28.wmf"/></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8.wmf"/></Relationships>
</file>

<file path=ppt/slides/_rels/slide2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1.xml"/><Relationship Id="rId1" Type="http://schemas.openxmlformats.org/officeDocument/2006/relationships/slideLayout" Target="../slideLayouts/slideLayout75.xml"/><Relationship Id="rId5" Type="http://schemas.openxmlformats.org/officeDocument/2006/relationships/image" Target="../media/image28.wmf"/><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8.wmf"/></Relationships>
</file>

<file path=ppt/slides/_rels/slide31.xml.rels><?xml version="1.0" encoding="UTF-8" standalone="yes"?>
<Relationships xmlns="http://schemas.openxmlformats.org/package/2006/relationships"><Relationship Id="rId3" Type="http://schemas.openxmlformats.org/officeDocument/2006/relationships/image" Target="../media/image28.wmf"/><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49.xml"/><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49.xml"/><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9.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49.xml"/><Relationship Id="rId4" Type="http://schemas.openxmlformats.org/officeDocument/2006/relationships/image" Target="../media/image8.gif"/></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
            <a:off x="409574" y="2438536"/>
            <a:ext cx="3143250" cy="2781300"/>
          </a:xfrm>
          <a:prstGeom prst="rect">
            <a:avLst/>
          </a:prstGeom>
          <a:noFill/>
          <a:ln w="9525">
            <a:noFill/>
            <a:miter lim="800000"/>
            <a:headEnd/>
            <a:tailEnd/>
          </a:ln>
          <a:effectLst>
            <a:outerShdw blurRad="127000" dist="1270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7" name="Rectangle 94"/>
          <p:cNvSpPr>
            <a:spLocks noChangeArrowheads="1"/>
          </p:cNvSpPr>
          <p:nvPr/>
        </p:nvSpPr>
        <p:spPr bwMode="auto">
          <a:xfrm>
            <a:off x="3393440" y="1943447"/>
            <a:ext cx="5588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0" hangingPunct="0">
              <a:lnSpc>
                <a:spcPct val="90000"/>
              </a:lnSpc>
              <a:spcBef>
                <a:spcPct val="20000"/>
              </a:spcBef>
              <a:buClr>
                <a:srgbClr val="FFFF00"/>
              </a:buClr>
              <a:buSzPct val="75000"/>
              <a:buFont typeface="Monotype Sorts" pitchFamily="2" charset="2"/>
              <a:buNone/>
              <a:defRPr/>
            </a:pPr>
            <a:r>
              <a:rPr lang="en-US" sz="2800" b="1" dirty="0" smtClean="0">
                <a:solidFill>
                  <a:srgbClr val="2D2D8A">
                    <a:lumMod val="75000"/>
                  </a:srgbClr>
                </a:solidFill>
                <a:latin typeface="Calibri" pitchFamily="34" charset="0"/>
                <a:cs typeface="Calibri" pitchFamily="34" charset="0"/>
              </a:rPr>
              <a:t>	RSMC Miami provides </a:t>
            </a:r>
            <a:r>
              <a:rPr lang="en-US" sz="2800" b="1" dirty="0">
                <a:solidFill>
                  <a:srgbClr val="2D2D8A">
                    <a:lumMod val="75000"/>
                  </a:srgbClr>
                </a:solidFill>
                <a:latin typeface="Calibri" pitchFamily="34" charset="0"/>
                <a:cs typeface="Calibri" pitchFamily="34" charset="0"/>
              </a:rPr>
              <a:t>the “</a:t>
            </a:r>
            <a:r>
              <a:rPr lang="en-US" sz="2800" b="1" dirty="0" smtClean="0">
                <a:solidFill>
                  <a:srgbClr val="2D2D8A">
                    <a:lumMod val="75000"/>
                  </a:srgbClr>
                </a:solidFill>
                <a:latin typeface="Calibri" pitchFamily="34" charset="0"/>
                <a:cs typeface="Calibri" pitchFamily="34" charset="0"/>
              </a:rPr>
              <a:t>big picture” that complements </a:t>
            </a:r>
            <a:r>
              <a:rPr lang="en-US" sz="2800" b="1" dirty="0">
                <a:solidFill>
                  <a:srgbClr val="2D2D8A">
                    <a:lumMod val="75000"/>
                  </a:srgbClr>
                </a:solidFill>
                <a:latin typeface="Calibri" pitchFamily="34" charset="0"/>
                <a:cs typeface="Calibri" pitchFamily="34" charset="0"/>
              </a:rPr>
              <a:t>and guides local </a:t>
            </a:r>
            <a:r>
              <a:rPr lang="en-US" sz="2800" b="1" dirty="0" smtClean="0">
                <a:solidFill>
                  <a:srgbClr val="2D2D8A">
                    <a:lumMod val="75000"/>
                  </a:srgbClr>
                </a:solidFill>
                <a:latin typeface="Calibri" pitchFamily="34" charset="0"/>
                <a:cs typeface="Calibri" pitchFamily="34" charset="0"/>
              </a:rPr>
              <a:t>U.S. NWS and Caribbean NMC forecast offices products</a:t>
            </a:r>
            <a:endParaRPr lang="en-US" sz="2800" b="1" dirty="0">
              <a:solidFill>
                <a:srgbClr val="2D2D8A">
                  <a:lumMod val="75000"/>
                </a:srgbClr>
              </a:solidFill>
              <a:latin typeface="Calibri" pitchFamily="34" charset="0"/>
              <a:cs typeface="Calibri" pitchFamily="34" charset="0"/>
            </a:endParaRPr>
          </a:p>
        </p:txBody>
      </p:sp>
      <p:sp>
        <p:nvSpPr>
          <p:cNvPr id="11" name="Title 1"/>
          <p:cNvSpPr txBox="1">
            <a:spLocks/>
          </p:cNvSpPr>
          <p:nvPr/>
        </p:nvSpPr>
        <p:spPr bwMode="auto">
          <a:xfrm>
            <a:off x="0" y="0"/>
            <a:ext cx="9144000" cy="1554480"/>
          </a:xfrm>
          <a:prstGeom prst="rect">
            <a:avLst/>
          </a:prstGeom>
          <a:solidFill>
            <a:srgbClr val="000066"/>
          </a:solidFill>
          <a:ln w="9525">
            <a:noFill/>
            <a:miter lim="800000"/>
            <a:headEnd/>
            <a:tailEnd/>
          </a:ln>
        </p:spPr>
        <p:txBody>
          <a:bodyPr vert="horz" wrap="square" lIns="182880" tIns="45720" rIns="182880" bIns="45720" numCol="1" anchor="ctr" anchorCtr="0" compatLnSpc="1">
            <a:prstTxWarp prst="textNoShape">
              <a:avLst/>
            </a:prstTxWarp>
            <a:noAutofit/>
          </a:bodyP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sz="4400" i="1" kern="0" dirty="0" smtClean="0">
                <a:solidFill>
                  <a:srgbClr val="FFFFFF"/>
                </a:solidFill>
                <a:latin typeface="Calibri" panose="020F0502020204030204" pitchFamily="34" charset="0"/>
                <a:cs typeface="Calibri" panose="020F0502020204030204" pitchFamily="34" charset="0"/>
              </a:rPr>
              <a:t>RSMC Miami </a:t>
            </a:r>
          </a:p>
          <a:p>
            <a:r>
              <a:rPr lang="en-US" sz="4400" i="1" kern="0" dirty="0" smtClean="0">
                <a:solidFill>
                  <a:srgbClr val="FFFFFF"/>
                </a:solidFill>
                <a:latin typeface="Calibri" panose="020F0502020204030204" pitchFamily="34" charset="0"/>
                <a:cs typeface="Calibri" panose="020F0502020204030204" pitchFamily="34" charset="0"/>
              </a:rPr>
              <a:t>Tropical Cyclone Products</a:t>
            </a:r>
            <a:endParaRPr lang="en-US" sz="4400" i="1" kern="0" dirty="0">
              <a:solidFill>
                <a:srgbClr val="FFFFFF"/>
              </a:solidFill>
              <a:latin typeface="Calibri" panose="020F0502020204030204" pitchFamily="34" charset="0"/>
              <a:cs typeface="Calibri" panose="020F0502020204030204" pitchFamily="34" charset="0"/>
            </a:endParaRPr>
          </a:p>
        </p:txBody>
      </p:sp>
      <p:pic>
        <p:nvPicPr>
          <p:cNvPr id="8195" name="Picture 3" descr="Inline image 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53" t="1075" r="723" b="1345"/>
          <a:stretch/>
        </p:blipFill>
        <p:spPr bwMode="auto">
          <a:xfrm>
            <a:off x="2809567" y="3613353"/>
            <a:ext cx="3355319" cy="2743200"/>
          </a:xfrm>
          <a:prstGeom prst="rect">
            <a:avLst/>
          </a:prstGeom>
          <a:noFill/>
          <a:ln>
            <a:noFill/>
          </a:ln>
          <a:effectLst>
            <a:outerShdw blurRad="127000" dist="127000" dir="2700000" algn="tl"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Inline image 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32" t="1178" r="916" b="1149"/>
          <a:stretch/>
        </p:blipFill>
        <p:spPr bwMode="auto">
          <a:xfrm rot="232582">
            <a:off x="5829425" y="4083207"/>
            <a:ext cx="3132800" cy="2560320"/>
          </a:xfrm>
          <a:prstGeom prst="rect">
            <a:avLst/>
          </a:prstGeom>
          <a:noFill/>
          <a:ln>
            <a:noFill/>
          </a:ln>
          <a:effectLst>
            <a:outerShdw blurRad="127000" dist="127000" dir="2700000" algn="tl"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741953"/>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94" y="1670685"/>
            <a:ext cx="6614160" cy="5187315"/>
          </a:xfrm>
          <a:prstGeom prst="rect">
            <a:avLst/>
          </a:prstGeom>
          <a:effectLst>
            <a:outerShdw blurRad="63500" dist="63500" dir="2700000" algn="tl" rotWithShape="0">
              <a:prstClr val="black">
                <a:alpha val="40000"/>
              </a:prstClr>
            </a:outerShdw>
          </a:effectLst>
        </p:spPr>
      </p:pic>
      <p:sp>
        <p:nvSpPr>
          <p:cNvPr id="31" name="Yellow Highlight" hidden="1"/>
          <p:cNvSpPr/>
          <p:nvPr/>
        </p:nvSpPr>
        <p:spPr>
          <a:xfrm>
            <a:off x="533216" y="2484011"/>
            <a:ext cx="5943600" cy="384048"/>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 name="Picture 1" hidden="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432" y="3375463"/>
            <a:ext cx="6398514" cy="5030343"/>
          </a:xfrm>
          <a:prstGeom prst="rect">
            <a:avLst/>
          </a:prstGeom>
        </p:spPr>
      </p:pic>
      <p:sp>
        <p:nvSpPr>
          <p:cNvPr id="33" name="Yellow Highlight" hidden="1"/>
          <p:cNvSpPr/>
          <p:nvPr/>
        </p:nvSpPr>
        <p:spPr>
          <a:xfrm>
            <a:off x="3186638" y="3018007"/>
            <a:ext cx="731520" cy="640080"/>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Yellow Highlight" hidden="1"/>
          <p:cNvSpPr/>
          <p:nvPr/>
        </p:nvSpPr>
        <p:spPr>
          <a:xfrm>
            <a:off x="4019193" y="3018007"/>
            <a:ext cx="731520" cy="640080"/>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Yellow Highlight" hidden="1"/>
          <p:cNvSpPr/>
          <p:nvPr/>
        </p:nvSpPr>
        <p:spPr>
          <a:xfrm>
            <a:off x="4842029" y="3021516"/>
            <a:ext cx="731520" cy="640080"/>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Yellow Highlight" hidden="1"/>
          <p:cNvSpPr/>
          <p:nvPr/>
        </p:nvSpPr>
        <p:spPr>
          <a:xfrm>
            <a:off x="5669522" y="3024638"/>
            <a:ext cx="758952" cy="640080"/>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Yellow Highlight" hidden="1"/>
          <p:cNvSpPr/>
          <p:nvPr/>
        </p:nvSpPr>
        <p:spPr>
          <a:xfrm>
            <a:off x="534711" y="2977747"/>
            <a:ext cx="1755648" cy="784583"/>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Yellow Highlight" hidden="1"/>
          <p:cNvSpPr/>
          <p:nvPr/>
        </p:nvSpPr>
        <p:spPr>
          <a:xfrm>
            <a:off x="2357963" y="3713332"/>
            <a:ext cx="731520" cy="365760"/>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Yellow Highlight" hidden="1"/>
          <p:cNvSpPr/>
          <p:nvPr/>
        </p:nvSpPr>
        <p:spPr>
          <a:xfrm>
            <a:off x="3177377" y="3713332"/>
            <a:ext cx="731520" cy="457200"/>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Yellow Highlight" hidden="1"/>
          <p:cNvSpPr/>
          <p:nvPr/>
        </p:nvSpPr>
        <p:spPr>
          <a:xfrm>
            <a:off x="776812" y="4265987"/>
            <a:ext cx="5426105" cy="2569713"/>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itle 1"/>
          <p:cNvSpPr txBox="1">
            <a:spLocks/>
          </p:cNvSpPr>
          <p:nvPr/>
        </p:nvSpPr>
        <p:spPr bwMode="auto">
          <a:xfrm>
            <a:off x="0" y="0"/>
            <a:ext cx="9144000" cy="1554480"/>
          </a:xfrm>
          <a:prstGeom prst="rect">
            <a:avLst/>
          </a:prstGeom>
          <a:solidFill>
            <a:srgbClr val="000066"/>
          </a:solidFill>
          <a:ln w="9525">
            <a:noFill/>
            <a:miter lim="800000"/>
            <a:headEnd/>
            <a:tailEnd/>
          </a:ln>
        </p:spPr>
        <p:txBody>
          <a:bodyPr vert="horz" wrap="square" lIns="182880" tIns="45720" rIns="182880" bIns="45720" numCol="1" anchor="ctr" anchorCtr="0" compatLnSpc="1">
            <a:prstTxWarp prst="textNoShape">
              <a:avLst/>
            </a:prstTxWarp>
            <a:noAutofit/>
          </a:bodyP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sz="6600" b="1" kern="0" dirty="0" smtClean="0">
                <a:solidFill>
                  <a:srgbClr val="FFFF00"/>
                </a:solidFill>
                <a:latin typeface="Calibri" panose="020F0502020204030204" pitchFamily="34" charset="0"/>
                <a:cs typeface="Calibri" panose="020F0502020204030204" pitchFamily="34" charset="0"/>
              </a:rPr>
              <a:t>Public Advisory</a:t>
            </a:r>
            <a:r>
              <a:rPr lang="en-US" sz="7200" b="1" kern="0" dirty="0" smtClean="0">
                <a:latin typeface="Calibri" panose="020F0502020204030204" pitchFamily="34" charset="0"/>
                <a:cs typeface="Calibri" panose="020F0502020204030204" pitchFamily="34" charset="0"/>
              </a:rPr>
              <a:t/>
            </a:r>
            <a:br>
              <a:rPr lang="en-US" sz="7200" b="1" kern="0" dirty="0" smtClean="0">
                <a:latin typeface="Calibri" panose="020F0502020204030204" pitchFamily="34" charset="0"/>
                <a:cs typeface="Calibri" panose="020F0502020204030204" pitchFamily="34" charset="0"/>
              </a:rPr>
            </a:br>
            <a:r>
              <a:rPr lang="en-US" sz="4300" i="1" kern="0" dirty="0" smtClean="0">
                <a:latin typeface="Calibri" panose="020F0502020204030204" pitchFamily="34" charset="0"/>
                <a:cs typeface="Calibri" panose="020F0502020204030204" pitchFamily="34" charset="0"/>
              </a:rPr>
              <a:t>Location. Strength. Hazards. Warnings.</a:t>
            </a:r>
            <a:endParaRPr lang="en-US" sz="4300" i="1" kern="0" dirty="0">
              <a:latin typeface="Calibri" panose="020F0502020204030204" pitchFamily="34" charset="0"/>
              <a:cs typeface="Calibri" panose="020F0502020204030204" pitchFamily="34" charset="0"/>
            </a:endParaRPr>
          </a:p>
        </p:txBody>
      </p:sp>
      <p:sp>
        <p:nvSpPr>
          <p:cNvPr id="42" name="Rectangle 41"/>
          <p:cNvSpPr/>
          <p:nvPr/>
        </p:nvSpPr>
        <p:spPr>
          <a:xfrm>
            <a:off x="395811" y="2179867"/>
            <a:ext cx="6501554" cy="9325630"/>
          </a:xfrm>
          <a:prstGeom prst="rect">
            <a:avLst/>
          </a:prstGeom>
          <a:noFill/>
        </p:spPr>
        <p:txBody>
          <a:bodyPr wrap="square">
            <a:spAutoFit/>
          </a:bodyPr>
          <a:lstStyle/>
          <a:p>
            <a:r>
              <a:rPr lang="en-US" sz="1200" dirty="0" smtClean="0">
                <a:latin typeface="Courier New" panose="02070309020205020404" pitchFamily="49" charset="0"/>
                <a:cs typeface="Courier New" panose="02070309020205020404" pitchFamily="49" charset="0"/>
              </a:rPr>
              <a:t>HURRICANE </a:t>
            </a:r>
            <a:r>
              <a:rPr lang="en-US" sz="1200" dirty="0">
                <a:latin typeface="Courier New" panose="02070309020205020404" pitchFamily="49" charset="0"/>
                <a:cs typeface="Courier New" panose="02070309020205020404" pitchFamily="49" charset="0"/>
              </a:rPr>
              <a:t>ISAAC ADVISORY NUMBER  34</a:t>
            </a:r>
          </a:p>
          <a:p>
            <a:r>
              <a:rPr lang="en-US" sz="1200" dirty="0">
                <a:latin typeface="Courier New" panose="02070309020205020404" pitchFamily="49" charset="0"/>
                <a:cs typeface="Courier New" panose="02070309020205020404" pitchFamily="49" charset="0"/>
              </a:rPr>
              <a:t>NWS NATIONAL HURRICANE CENTER MIAMI FL       AL092012</a:t>
            </a:r>
          </a:p>
          <a:p>
            <a:r>
              <a:rPr lang="en-US" sz="1200" dirty="0">
                <a:latin typeface="Courier New" panose="02070309020205020404" pitchFamily="49" charset="0"/>
                <a:cs typeface="Courier New" panose="02070309020205020404" pitchFamily="49" charset="0"/>
              </a:rPr>
              <a:t>1000 AM CDT WED AUG 29 2012</a:t>
            </a:r>
          </a:p>
          <a:p>
            <a:r>
              <a:rPr lang="en-US" sz="1200" dirty="0">
                <a:latin typeface="Courier New" panose="02070309020205020404" pitchFamily="49" charset="0"/>
                <a:cs typeface="Courier New" panose="02070309020205020404" pitchFamily="49" charset="0"/>
              </a:rPr>
              <a:t> </a:t>
            </a:r>
          </a:p>
          <a:p>
            <a:pPr marL="0" marR="0">
              <a:spcBef>
                <a:spcPts val="0"/>
              </a:spcBef>
              <a:spcAft>
                <a:spcPts val="0"/>
              </a:spcAft>
            </a:pPr>
            <a:r>
              <a:rPr lang="en-US" sz="1200" dirty="0">
                <a:latin typeface="Courier New" panose="02070309020205020404" pitchFamily="49" charset="0"/>
                <a:cs typeface="Courier New" panose="02070309020205020404" pitchFamily="49" charset="0"/>
              </a:rPr>
              <a:t>... ISAAC DRENCHING SOUTHEASTERN LOUISIANA...DANGEROUS STORM SURGE</a:t>
            </a:r>
          </a:p>
          <a:p>
            <a:pPr>
              <a:spcBef>
                <a:spcPts val="0"/>
              </a:spcBef>
              <a:spcAft>
                <a:spcPts val="0"/>
              </a:spcAft>
            </a:pPr>
            <a:r>
              <a:rPr lang="en-US" sz="1200" dirty="0">
                <a:latin typeface="Courier New" panose="02070309020205020404" pitchFamily="49" charset="0"/>
                <a:cs typeface="Courier New" panose="02070309020205020404" pitchFamily="49" charset="0"/>
              </a:rPr>
              <a:t>AND FLOOD THREAT FROM HEAVY RAINS LIKELY TO CONTINUE THROUGH</a:t>
            </a:r>
          </a:p>
          <a:p>
            <a:r>
              <a:rPr lang="en-US" sz="1200" dirty="0">
                <a:latin typeface="Courier New" panose="02070309020205020404" pitchFamily="49" charset="0"/>
                <a:cs typeface="Courier New" panose="02070309020205020404" pitchFamily="49" charset="0"/>
              </a:rPr>
              <a:t>TONIGHT...</a:t>
            </a:r>
          </a:p>
          <a:p>
            <a:r>
              <a:rPr lang="en-US" sz="1200" dirty="0">
                <a:latin typeface="Courier New" panose="02070309020205020404" pitchFamily="49" charset="0"/>
                <a:cs typeface="Courier New" panose="02070309020205020404" pitchFamily="49" charset="0"/>
              </a:rPr>
              <a:t> </a:t>
            </a:r>
            <a:endParaRPr lang="en-US" sz="1200" dirty="0" smtClean="0">
              <a:latin typeface="Courier New" panose="02070309020205020404" pitchFamily="49" charset="0"/>
              <a:cs typeface="Courier New" panose="02070309020205020404" pitchFamily="49" charset="0"/>
            </a:endParaRPr>
          </a:p>
          <a:p>
            <a:r>
              <a:rPr lang="en-US" sz="1200" dirty="0" smtClean="0">
                <a:latin typeface="Courier New" panose="02070309020205020404" pitchFamily="49" charset="0"/>
                <a:cs typeface="Courier New" panose="02070309020205020404" pitchFamily="49" charset="0"/>
              </a:rPr>
              <a:t> </a:t>
            </a:r>
          </a:p>
          <a:p>
            <a:r>
              <a:rPr lang="en-US" sz="1200" dirty="0" smtClean="0">
                <a:latin typeface="Courier New" panose="02070309020205020404" pitchFamily="49" charset="0"/>
                <a:cs typeface="Courier New" panose="02070309020205020404" pitchFamily="49" charset="0"/>
              </a:rPr>
              <a:t>SUMMARY </a:t>
            </a:r>
            <a:r>
              <a:rPr lang="en-US" sz="1200" dirty="0">
                <a:latin typeface="Courier New" panose="02070309020205020404" pitchFamily="49" charset="0"/>
                <a:cs typeface="Courier New" panose="02070309020205020404" pitchFamily="49" charset="0"/>
              </a:rPr>
              <a:t>OF 1000 AM CDT...1500 UTC...INFORMATION</a:t>
            </a:r>
          </a:p>
          <a:p>
            <a:r>
              <a:rPr lang="en-US" sz="1200" dirty="0">
                <a:latin typeface="Courier New" panose="02070309020205020404" pitchFamily="49" charset="0"/>
                <a:cs typeface="Courier New" panose="02070309020205020404" pitchFamily="49" charset="0"/>
              </a:rPr>
              <a:t>-----------------------------------------------</a:t>
            </a:r>
          </a:p>
          <a:p>
            <a:r>
              <a:rPr lang="en-US" sz="1200" dirty="0">
                <a:latin typeface="Courier New" panose="02070309020205020404" pitchFamily="49" charset="0"/>
                <a:cs typeface="Courier New" panose="02070309020205020404" pitchFamily="49" charset="0"/>
              </a:rPr>
              <a:t>LOCATION...29.6N 90.7W</a:t>
            </a:r>
          </a:p>
          <a:p>
            <a:r>
              <a:rPr lang="en-US" sz="1200" dirty="0">
                <a:latin typeface="Courier New" panose="02070309020205020404" pitchFamily="49" charset="0"/>
                <a:cs typeface="Courier New" panose="02070309020205020404" pitchFamily="49" charset="0"/>
              </a:rPr>
              <a:t>ABOUT 0 MI...0 KM N OF HOUMA LOUISIANA</a:t>
            </a:r>
          </a:p>
          <a:p>
            <a:r>
              <a:rPr lang="en-US" sz="1200" dirty="0">
                <a:latin typeface="Courier New" panose="02070309020205020404" pitchFamily="49" charset="0"/>
                <a:cs typeface="Courier New" panose="02070309020205020404" pitchFamily="49" charset="0"/>
              </a:rPr>
              <a:t>ABOUT 45 MI...75 KM SW OF NEW ORLEANS LOUISIANA</a:t>
            </a:r>
          </a:p>
          <a:p>
            <a:r>
              <a:rPr lang="en-US" sz="1200" dirty="0">
                <a:latin typeface="Courier New" panose="02070309020205020404" pitchFamily="49" charset="0"/>
                <a:cs typeface="Courier New" panose="02070309020205020404" pitchFamily="49" charset="0"/>
              </a:rPr>
              <a:t>MAXIMUM SUSTAINED WINDS...75 MPH...120 KM/H</a:t>
            </a:r>
          </a:p>
          <a:p>
            <a:r>
              <a:rPr lang="en-US" sz="1200" dirty="0">
                <a:latin typeface="Courier New" panose="02070309020205020404" pitchFamily="49" charset="0"/>
                <a:cs typeface="Courier New" panose="02070309020205020404" pitchFamily="49" charset="0"/>
              </a:rPr>
              <a:t>PRESENT MOVEMENT...NW OR 310 DEGREES AT 6 MPH...9 KM/H</a:t>
            </a:r>
          </a:p>
          <a:p>
            <a:r>
              <a:rPr lang="en-US" sz="1200" dirty="0">
                <a:latin typeface="Courier New" panose="02070309020205020404" pitchFamily="49" charset="0"/>
                <a:cs typeface="Courier New" panose="02070309020205020404" pitchFamily="49" charset="0"/>
              </a:rPr>
              <a:t>MINIMUM CENTRAL PRESSURE...972 MB...28.70 INCHES</a:t>
            </a:r>
          </a:p>
          <a:p>
            <a:r>
              <a:rPr lang="en-US" sz="1200" dirty="0">
                <a:latin typeface="Courier New" panose="02070309020205020404" pitchFamily="49" charset="0"/>
                <a:cs typeface="Courier New" panose="02070309020205020404" pitchFamily="49" charset="0"/>
              </a:rPr>
              <a:t> </a:t>
            </a:r>
            <a:endParaRPr lang="en-US" sz="1200" dirty="0" smtClean="0">
              <a:latin typeface="Courier New" panose="02070309020205020404" pitchFamily="49" charset="0"/>
              <a:cs typeface="Courier New" panose="02070309020205020404" pitchFamily="49" charset="0"/>
            </a:endParaRPr>
          </a:p>
          <a:p>
            <a:r>
              <a:rPr lang="en-US" sz="1200" dirty="0" smtClean="0">
                <a:latin typeface="Courier New" panose="02070309020205020404" pitchFamily="49" charset="0"/>
                <a:cs typeface="Courier New" panose="02070309020205020404" pitchFamily="49" charset="0"/>
              </a:rPr>
              <a:t> </a:t>
            </a:r>
          </a:p>
          <a:p>
            <a:r>
              <a:rPr lang="en-US" sz="1200" dirty="0" smtClean="0">
                <a:latin typeface="Courier New" panose="02070309020205020404" pitchFamily="49" charset="0"/>
                <a:cs typeface="Courier New" panose="02070309020205020404" pitchFamily="49" charset="0"/>
              </a:rPr>
              <a:t>WATCHES </a:t>
            </a:r>
            <a:r>
              <a:rPr lang="en-US" sz="1200" dirty="0">
                <a:latin typeface="Courier New" panose="02070309020205020404" pitchFamily="49" charset="0"/>
                <a:cs typeface="Courier New" panose="02070309020205020404" pitchFamily="49" charset="0"/>
              </a:rPr>
              <a:t>AND WARNINGS</a:t>
            </a:r>
          </a:p>
          <a:p>
            <a:r>
              <a:rPr lang="en-US" sz="1200" dirty="0">
                <a:latin typeface="Courier New" panose="02070309020205020404" pitchFamily="49" charset="0"/>
                <a:cs typeface="Courier New" panose="02070309020205020404" pitchFamily="49" charset="0"/>
              </a:rPr>
              <a:t>--------------------</a:t>
            </a:r>
          </a:p>
          <a:p>
            <a:r>
              <a:rPr lang="en-US" sz="1200" dirty="0">
                <a:latin typeface="Courier New" panose="02070309020205020404" pitchFamily="49" charset="0"/>
                <a:cs typeface="Courier New" panose="02070309020205020404" pitchFamily="49" charset="0"/>
              </a:rPr>
              <a:t>CHANGES WITH THIS ADVISORY...</a:t>
            </a:r>
          </a:p>
          <a:p>
            <a:r>
              <a:rPr lang="en-US" sz="1200" dirty="0">
                <a:latin typeface="Courier New" panose="02070309020205020404" pitchFamily="49" charset="0"/>
                <a:cs typeface="Courier New" panose="02070309020205020404" pitchFamily="49" charset="0"/>
              </a:rPr>
              <a:t> </a:t>
            </a:r>
          </a:p>
          <a:p>
            <a:r>
              <a:rPr lang="en-US" sz="1200" dirty="0" smtClean="0">
                <a:latin typeface="Courier New" panose="02070309020205020404" pitchFamily="49" charset="0"/>
                <a:cs typeface="Courier New" panose="02070309020205020404" pitchFamily="49" charset="0"/>
              </a:rPr>
              <a:t>The Tropical Storm Warning has </a:t>
            </a:r>
            <a:r>
              <a:rPr lang="en-US" sz="1200" dirty="0">
                <a:latin typeface="Courier New" panose="02070309020205020404" pitchFamily="49" charset="0"/>
                <a:cs typeface="Courier New" panose="02070309020205020404" pitchFamily="49" charset="0"/>
              </a:rPr>
              <a:t>b</a:t>
            </a:r>
            <a:r>
              <a:rPr lang="en-US" sz="1200" dirty="0" smtClean="0">
                <a:latin typeface="Courier New" panose="02070309020205020404" pitchFamily="49" charset="0"/>
                <a:cs typeface="Courier New" panose="02070309020205020404" pitchFamily="49" charset="0"/>
              </a:rPr>
              <a:t>een </a:t>
            </a:r>
            <a:r>
              <a:rPr lang="en-US" sz="1200" dirty="0">
                <a:latin typeface="Courier New" panose="02070309020205020404" pitchFamily="49" charset="0"/>
                <a:cs typeface="Courier New" panose="02070309020205020404" pitchFamily="49" charset="0"/>
              </a:rPr>
              <a:t>d</a:t>
            </a:r>
            <a:r>
              <a:rPr lang="en-US" sz="1200" dirty="0" smtClean="0">
                <a:latin typeface="Courier New" panose="02070309020205020404" pitchFamily="49" charset="0"/>
                <a:cs typeface="Courier New" panose="02070309020205020404" pitchFamily="49" charset="0"/>
              </a:rPr>
              <a:t>iscontinued </a:t>
            </a:r>
            <a:r>
              <a:rPr lang="en-US" sz="1200" dirty="0">
                <a:latin typeface="Courier New" panose="02070309020205020404" pitchFamily="49" charset="0"/>
                <a:cs typeface="Courier New" panose="02070309020205020404" pitchFamily="49" charset="0"/>
              </a:rPr>
              <a:t>e</a:t>
            </a:r>
            <a:r>
              <a:rPr lang="en-US" sz="1200" dirty="0" smtClean="0">
                <a:latin typeface="Courier New" panose="02070309020205020404" pitchFamily="49" charset="0"/>
                <a:cs typeface="Courier New" panose="02070309020205020404" pitchFamily="49" charset="0"/>
              </a:rPr>
              <a:t>ast </a:t>
            </a:r>
            <a:r>
              <a:rPr lang="en-US" sz="1200" dirty="0">
                <a:latin typeface="Courier New" panose="02070309020205020404" pitchFamily="49" charset="0"/>
                <a:cs typeface="Courier New" panose="02070309020205020404" pitchFamily="49" charset="0"/>
              </a:rPr>
              <a:t>o</a:t>
            </a:r>
            <a:r>
              <a:rPr lang="en-US" sz="1200" dirty="0" smtClean="0">
                <a:latin typeface="Courier New" panose="02070309020205020404" pitchFamily="49" charset="0"/>
                <a:cs typeface="Courier New" panose="02070309020205020404" pitchFamily="49" charset="0"/>
              </a:rPr>
              <a:t>f the</a:t>
            </a:r>
          </a:p>
          <a:p>
            <a:r>
              <a:rPr lang="en-US" sz="1200" dirty="0" smtClean="0">
                <a:latin typeface="Courier New" panose="02070309020205020404" pitchFamily="49" charset="0"/>
                <a:cs typeface="Courier New" panose="02070309020205020404" pitchFamily="49" charset="0"/>
              </a:rPr>
              <a:t>Alabama-</a:t>
            </a:r>
            <a:r>
              <a:rPr lang="en-US" sz="1200" dirty="0">
                <a:latin typeface="Courier New" panose="02070309020205020404" pitchFamily="49" charset="0"/>
                <a:cs typeface="Courier New" panose="02070309020205020404" pitchFamily="49" charset="0"/>
              </a:rPr>
              <a:t>F</a:t>
            </a:r>
            <a:r>
              <a:rPr lang="en-US" sz="1200" dirty="0" smtClean="0">
                <a:latin typeface="Courier New" panose="02070309020205020404" pitchFamily="49" charset="0"/>
                <a:cs typeface="Courier New" panose="02070309020205020404" pitchFamily="49" charset="0"/>
              </a:rPr>
              <a:t>lorida border.</a:t>
            </a:r>
          </a:p>
          <a:p>
            <a:r>
              <a:rPr lang="en-US" sz="1200" dirty="0" smtClean="0">
                <a:latin typeface="Courier New" panose="02070309020205020404" pitchFamily="49" charset="0"/>
                <a:cs typeface="Courier New" panose="02070309020205020404" pitchFamily="49" charset="0"/>
              </a:rPr>
              <a:t> </a:t>
            </a:r>
            <a:endParaRPr lang="en-US" sz="1200" dirty="0">
              <a:latin typeface="Courier New" panose="02070309020205020404" pitchFamily="49" charset="0"/>
              <a:cs typeface="Courier New" panose="02070309020205020404" pitchFamily="49" charset="0"/>
            </a:endParaRPr>
          </a:p>
          <a:p>
            <a:r>
              <a:rPr lang="en-US" sz="1200" dirty="0">
                <a:latin typeface="Courier New" panose="02070309020205020404" pitchFamily="49" charset="0"/>
                <a:cs typeface="Courier New" panose="02070309020205020404" pitchFamily="49" charset="0"/>
              </a:rPr>
              <a:t>SUMMARY OF WATCHES AND WARNINGS IN EFFECT...</a:t>
            </a:r>
          </a:p>
          <a:p>
            <a:r>
              <a:rPr lang="en-US" sz="1200" dirty="0">
                <a:latin typeface="Courier New" panose="02070309020205020404" pitchFamily="49" charset="0"/>
                <a:cs typeface="Courier New" panose="02070309020205020404" pitchFamily="49" charset="0"/>
              </a:rPr>
              <a:t> </a:t>
            </a:r>
          </a:p>
          <a:p>
            <a:r>
              <a:rPr lang="en-US" sz="1200" dirty="0">
                <a:latin typeface="Courier New" panose="02070309020205020404" pitchFamily="49" charset="0"/>
                <a:cs typeface="Courier New" panose="02070309020205020404" pitchFamily="49" charset="0"/>
              </a:rPr>
              <a:t>A HURRICANE WARNING IS IN EFFECT FOR...</a:t>
            </a:r>
          </a:p>
          <a:p>
            <a:r>
              <a:rPr lang="en-US" sz="1200" dirty="0">
                <a:latin typeface="Courier New" panose="02070309020205020404" pitchFamily="49" charset="0"/>
                <a:cs typeface="Courier New" panose="02070309020205020404" pitchFamily="49" charset="0"/>
              </a:rPr>
              <a:t>* EAST OF MORGAN CITY LOUISIANA TO THE MISSISSIPPI-ALABAMA BORDER...</a:t>
            </a:r>
          </a:p>
          <a:p>
            <a:r>
              <a:rPr lang="en-US" sz="1200" dirty="0">
                <a:latin typeface="Courier New" panose="02070309020205020404" pitchFamily="49" charset="0"/>
                <a:cs typeface="Courier New" panose="02070309020205020404" pitchFamily="49" charset="0"/>
              </a:rPr>
              <a:t>INCLUDING METROPOLITAN NEW ORLEANS...LAKE PONTCHARTRAIN...AND LAKE</a:t>
            </a:r>
          </a:p>
          <a:p>
            <a:r>
              <a:rPr lang="en-US" sz="1200" dirty="0">
                <a:latin typeface="Courier New" panose="02070309020205020404" pitchFamily="49" charset="0"/>
                <a:cs typeface="Courier New" panose="02070309020205020404" pitchFamily="49" charset="0"/>
              </a:rPr>
              <a:t>MAUREPAS</a:t>
            </a:r>
          </a:p>
          <a:p>
            <a:r>
              <a:rPr lang="en-US" sz="1200" dirty="0">
                <a:latin typeface="Courier New" panose="02070309020205020404" pitchFamily="49" charset="0"/>
                <a:cs typeface="Courier New" panose="02070309020205020404" pitchFamily="49" charset="0"/>
              </a:rPr>
              <a:t> </a:t>
            </a:r>
          </a:p>
          <a:p>
            <a:r>
              <a:rPr lang="en-US" sz="1200" dirty="0">
                <a:latin typeface="Courier New" panose="02070309020205020404" pitchFamily="49" charset="0"/>
                <a:cs typeface="Courier New" panose="02070309020205020404" pitchFamily="49" charset="0"/>
              </a:rPr>
              <a:t>A HURRICANE WATCH IS IN EFFECT FOR...</a:t>
            </a:r>
          </a:p>
          <a:p>
            <a:r>
              <a:rPr lang="en-US" sz="1200" dirty="0">
                <a:latin typeface="Courier New" panose="02070309020205020404" pitchFamily="49" charset="0"/>
                <a:cs typeface="Courier New" panose="02070309020205020404" pitchFamily="49" charset="0"/>
              </a:rPr>
              <a:t>* INTRACOASTAL CITY TO MORGAN CITY LOUISIANA</a:t>
            </a:r>
          </a:p>
          <a:p>
            <a:r>
              <a:rPr lang="en-US" sz="1200" dirty="0">
                <a:latin typeface="Courier New" panose="02070309020205020404" pitchFamily="49" charset="0"/>
                <a:cs typeface="Courier New" panose="02070309020205020404" pitchFamily="49" charset="0"/>
              </a:rPr>
              <a:t> </a:t>
            </a:r>
          </a:p>
          <a:p>
            <a:r>
              <a:rPr lang="en-US" sz="1200" dirty="0">
                <a:latin typeface="Courier New" panose="02070309020205020404" pitchFamily="49" charset="0"/>
                <a:cs typeface="Courier New" panose="02070309020205020404" pitchFamily="49" charset="0"/>
              </a:rPr>
              <a:t>A TROPICAL STORM WARNING IS IN EFFECT FOR...</a:t>
            </a:r>
          </a:p>
          <a:p>
            <a:r>
              <a:rPr lang="en-US" sz="1200" dirty="0">
                <a:latin typeface="Courier New" panose="02070309020205020404" pitchFamily="49" charset="0"/>
                <a:cs typeface="Courier New" panose="02070309020205020404" pitchFamily="49" charset="0"/>
              </a:rPr>
              <a:t>* EAST OF THE MISSISSIPPI-ALABAMA BORDER TO THE ALABAMA-FLORIDA</a:t>
            </a:r>
          </a:p>
          <a:p>
            <a:r>
              <a:rPr lang="en-US" sz="1200" dirty="0">
                <a:latin typeface="Courier New" panose="02070309020205020404" pitchFamily="49" charset="0"/>
                <a:cs typeface="Courier New" panose="02070309020205020404" pitchFamily="49" charset="0"/>
              </a:rPr>
              <a:t>BORDER</a:t>
            </a:r>
          </a:p>
          <a:p>
            <a:r>
              <a:rPr lang="en-US" sz="1200" dirty="0">
                <a:latin typeface="Courier New" panose="02070309020205020404" pitchFamily="49" charset="0"/>
                <a:cs typeface="Courier New" panose="02070309020205020404" pitchFamily="49" charset="0"/>
              </a:rPr>
              <a:t>* MORGAN CITY TO SABINE PASS TEXAS</a:t>
            </a:r>
          </a:p>
          <a:p>
            <a:r>
              <a:rPr lang="en-US" sz="1200" dirty="0">
                <a:latin typeface="Courier New" panose="02070309020205020404" pitchFamily="49" charset="0"/>
                <a:cs typeface="Courier New" panose="02070309020205020404" pitchFamily="49" charset="0"/>
              </a:rPr>
              <a:t> </a:t>
            </a:r>
          </a:p>
          <a:p>
            <a:r>
              <a:rPr lang="en-US" sz="1200" dirty="0">
                <a:latin typeface="Courier New" panose="02070309020205020404" pitchFamily="49" charset="0"/>
                <a:cs typeface="Courier New" panose="02070309020205020404" pitchFamily="49" charset="0"/>
              </a:rPr>
              <a:t>A TROPICAL STORM WATCH IS IN EFFECT FOR...</a:t>
            </a:r>
          </a:p>
          <a:p>
            <a:r>
              <a:rPr lang="en-US" sz="1200" dirty="0">
                <a:latin typeface="Courier New" panose="02070309020205020404" pitchFamily="49" charset="0"/>
                <a:cs typeface="Courier New" panose="02070309020205020404" pitchFamily="49" charset="0"/>
              </a:rPr>
              <a:t>* EAST OF HIGH ISLAND TEXAS TO JUST WEST OF SABINE PASS</a:t>
            </a:r>
          </a:p>
          <a:p>
            <a:r>
              <a:rPr lang="en-US" sz="1200" dirty="0">
                <a:latin typeface="Courier New" panose="02070309020205020404" pitchFamily="49" charset="0"/>
                <a:cs typeface="Courier New" panose="02070309020205020404" pitchFamily="49" charset="0"/>
              </a:rPr>
              <a:t> </a:t>
            </a:r>
          </a:p>
          <a:p>
            <a:r>
              <a:rPr lang="en-US" sz="1200" dirty="0">
                <a:latin typeface="Courier New" panose="02070309020205020404" pitchFamily="49" charset="0"/>
                <a:cs typeface="Courier New" panose="02070309020205020404" pitchFamily="49" charset="0"/>
              </a:rPr>
              <a:t>FOR STORM INFORMATION SPECIFIC TO YOUR AREA...PLEASE MONITOR</a:t>
            </a:r>
          </a:p>
          <a:p>
            <a:r>
              <a:rPr lang="en-US" sz="1200" dirty="0">
                <a:latin typeface="Courier New" panose="02070309020205020404" pitchFamily="49" charset="0"/>
                <a:cs typeface="Courier New" panose="02070309020205020404" pitchFamily="49" charset="0"/>
              </a:rPr>
              <a:t>PRODUCTS ISSUED BY YOUR LOCAL NATIONAL WEATHER SERVICE FORECAST</a:t>
            </a:r>
          </a:p>
          <a:p>
            <a:r>
              <a:rPr lang="en-US" sz="1200" dirty="0">
                <a:latin typeface="Courier New" panose="02070309020205020404" pitchFamily="49" charset="0"/>
                <a:cs typeface="Courier New" panose="02070309020205020404" pitchFamily="49" charset="0"/>
              </a:rPr>
              <a:t>OFFICE. </a:t>
            </a:r>
          </a:p>
          <a:p>
            <a:r>
              <a:rPr lang="en-US" sz="1200" dirty="0">
                <a:latin typeface="Courier New" panose="02070309020205020404" pitchFamily="49" charset="0"/>
                <a:cs typeface="Courier New" panose="02070309020205020404" pitchFamily="49" charset="0"/>
              </a:rPr>
              <a:t> </a:t>
            </a:r>
          </a:p>
          <a:p>
            <a:endParaRPr lang="en-US" sz="1200" dirty="0">
              <a:latin typeface="Courier New" panose="02070309020205020404" pitchFamily="49" charset="0"/>
              <a:cs typeface="Courier New" panose="02070309020205020404" pitchFamily="49" charset="0"/>
            </a:endParaRPr>
          </a:p>
        </p:txBody>
      </p:sp>
      <p:sp>
        <p:nvSpPr>
          <p:cNvPr id="43" name="Rectangle 42"/>
          <p:cNvSpPr/>
          <p:nvPr/>
        </p:nvSpPr>
        <p:spPr>
          <a:xfrm>
            <a:off x="5939939" y="3559294"/>
            <a:ext cx="2968282" cy="1200329"/>
          </a:xfrm>
          <a:prstGeom prst="rect">
            <a:avLst/>
          </a:prstGeom>
          <a:solidFill>
            <a:srgbClr val="BFBFB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045493" y="3559294"/>
            <a:ext cx="3103386" cy="1200329"/>
          </a:xfrm>
          <a:prstGeom prst="rect">
            <a:avLst/>
          </a:prstGeom>
        </p:spPr>
        <p:txBody>
          <a:bodyPr wrap="square">
            <a:spAutoFit/>
          </a:bodyPr>
          <a:lstStyle/>
          <a:p>
            <a:pPr marL="182880" indent="-182880">
              <a:buFont typeface="Arial" panose="020B0604020202020204" pitchFamily="34" charset="0"/>
              <a:buChar char="•"/>
            </a:pPr>
            <a:r>
              <a:rPr lang="en-US" b="1" dirty="0" smtClean="0">
                <a:solidFill>
                  <a:srgbClr val="132F49"/>
                </a:solidFill>
                <a:latin typeface="+mj-lt"/>
              </a:rPr>
              <a:t>Plain-language text</a:t>
            </a:r>
            <a:endParaRPr lang="en-US" dirty="0">
              <a:solidFill>
                <a:srgbClr val="132F49"/>
              </a:solidFill>
              <a:latin typeface="+mj-lt"/>
            </a:endParaRPr>
          </a:p>
          <a:p>
            <a:pPr marL="182880" indent="-182880">
              <a:buFont typeface="Arial" panose="020B0604020202020204" pitchFamily="34" charset="0"/>
              <a:buChar char="•"/>
            </a:pPr>
            <a:r>
              <a:rPr lang="en-US" b="1" dirty="0" smtClean="0">
                <a:solidFill>
                  <a:srgbClr val="132F49"/>
                </a:solidFill>
                <a:latin typeface="+mj-lt"/>
              </a:rPr>
              <a:t>Originally intended as “rip and read”</a:t>
            </a:r>
          </a:p>
        </p:txBody>
      </p:sp>
      <p:sp>
        <p:nvSpPr>
          <p:cNvPr id="45" name="Rectangle 44"/>
          <p:cNvSpPr/>
          <p:nvPr/>
        </p:nvSpPr>
        <p:spPr>
          <a:xfrm>
            <a:off x="5935060" y="5529984"/>
            <a:ext cx="2968282" cy="461665"/>
          </a:xfrm>
          <a:prstGeom prst="rect">
            <a:avLst/>
          </a:prstGeom>
          <a:solidFill>
            <a:srgbClr val="BFBFB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6040614" y="5529984"/>
            <a:ext cx="3103386" cy="461665"/>
          </a:xfrm>
          <a:prstGeom prst="rect">
            <a:avLst/>
          </a:prstGeom>
        </p:spPr>
        <p:txBody>
          <a:bodyPr wrap="square">
            <a:spAutoFit/>
          </a:bodyPr>
          <a:lstStyle/>
          <a:p>
            <a:r>
              <a:rPr lang="en-US" b="1" dirty="0" err="1" smtClean="0">
                <a:solidFill>
                  <a:srgbClr val="132F49"/>
                </a:solidFill>
                <a:latin typeface="+mj-lt"/>
              </a:rPr>
              <a:t>miXeD-caSe</a:t>
            </a:r>
            <a:r>
              <a:rPr lang="en-US" b="1" dirty="0" smtClean="0">
                <a:solidFill>
                  <a:srgbClr val="132F49"/>
                </a:solidFill>
                <a:latin typeface="+mj-lt"/>
              </a:rPr>
              <a:t> in 2015</a:t>
            </a:r>
          </a:p>
        </p:txBody>
      </p:sp>
      <p:sp>
        <p:nvSpPr>
          <p:cNvPr id="47" name="Rectangle 46" hidden="1"/>
          <p:cNvSpPr/>
          <p:nvPr/>
        </p:nvSpPr>
        <p:spPr>
          <a:xfrm>
            <a:off x="395811" y="2179867"/>
            <a:ext cx="6625180" cy="5632311"/>
          </a:xfrm>
          <a:prstGeom prst="rect">
            <a:avLst/>
          </a:prstGeom>
        </p:spPr>
        <p:txBody>
          <a:bodyPr wrap="square">
            <a:spAutoFit/>
          </a:bodyPr>
          <a:lstStyle/>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SPECIAL TROPICAL WEATHER OUTLOOK</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NWS NATIONAL HURRICANE CENTER MIAMI FL</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430 PM EDT MON JUN 30 2014</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 </a:t>
            </a:r>
          </a:p>
          <a:p>
            <a:pPr marL="0" marR="0">
              <a:spcBef>
                <a:spcPts val="0"/>
              </a:spcBef>
              <a:spcAft>
                <a:spcPts val="0"/>
              </a:spcAft>
            </a:pPr>
            <a:r>
              <a:rPr lang="en-US" sz="1200" dirty="0" smtClean="0">
                <a:latin typeface="Courier New" panose="02070309020205020404" pitchFamily="49" charset="0"/>
                <a:ea typeface="Calibri" panose="020F0502020204030204" pitchFamily="34" charset="0"/>
                <a:cs typeface="Courier New" panose="02070309020205020404" pitchFamily="49" charset="0"/>
              </a:rPr>
              <a:t>Special </a:t>
            </a:r>
            <a:r>
              <a:rPr lang="en-US" sz="1200" dirty="0">
                <a:latin typeface="Courier New" panose="02070309020205020404" pitchFamily="49" charset="0"/>
                <a:ea typeface="Calibri" panose="020F0502020204030204" pitchFamily="34" charset="0"/>
                <a:cs typeface="Courier New" panose="02070309020205020404" pitchFamily="49" charset="0"/>
              </a:rPr>
              <a:t>outlook issued to update discussion of the area of low</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pressure east of Florida.</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 </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Updated:  An Air Force Reserve unit reconnaissance aircraft is</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investigating the area of low pressure centered about 110 miles east</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of Melbourne, Florida.  While the low is well defined, the</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associated thunderstorm activity is just below the organizational</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threshold required to initiate tropical cyclone advisories.</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Environmental conditions continue to be favorable for development,</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and only a slight increase in the organization and persistence of</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the thunderstorm activity would result in the formation of a</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tropical depression.</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 </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Data from the reconnaissance aircraft indicate that peak sustained</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winds with the low are about 30-35 mph.  The low is moving</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southwestward at around 5 mph, but is expected to turn westward</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tonight and northward by Wednesday when it will be near the east</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coast of Florida. If this system becomes a tropical cyclone, a</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tropical storm watch could be required for portions of the central</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or northern Atlantic coast of Florida.  A turn toward the northeast</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near the southeastern U.S. coast is expected by Thursday.</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 Formation chance through 48 hours...high...80 percent.</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 Formation chance through 5 days...high...80 percent.</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 </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Forecaster Franklin</a:t>
            </a:r>
            <a:endParaRPr lang="en-US" sz="1200" dirty="0">
              <a:effectLst/>
              <a:latin typeface="Courier New" panose="02070309020205020404" pitchFamily="49" charset="0"/>
              <a:ea typeface="Calibri" panose="020F0502020204030204" pitchFamily="34" charset="0"/>
              <a:cs typeface="Courier New" panose="02070309020205020404" pitchFamily="49" charset="0"/>
            </a:endParaRPr>
          </a:p>
        </p:txBody>
      </p:sp>
    </p:spTree>
    <p:extLst>
      <p:ext uri="{BB962C8B-B14F-4D97-AF65-F5344CB8AC3E}">
        <p14:creationId xmlns:p14="http://schemas.microsoft.com/office/powerpoint/2010/main" val="421362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 presetClass="entr" presetSubtype="0" fill="hold" grpId="0" nodeType="afterEffect">
                                  <p:stCondLst>
                                    <p:cond delay="50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32"/>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3"/>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34"/>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5"/>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3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36"/>
                                        </p:tgtEl>
                                        <p:attrNameLst>
                                          <p:attrName>style.visibility</p:attrName>
                                        </p:attrNameLst>
                                      </p:cBhvr>
                                      <p:to>
                                        <p:strVal val="hidden"/>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29"/>
                                        </p:tgtEl>
                                        <p:attrNameLst>
                                          <p:attrName>style.visibility</p:attrName>
                                        </p:attrNameLst>
                                      </p:cBhvr>
                                      <p:to>
                                        <p:strVal val="hidden"/>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37"/>
                                        </p:tgtEl>
                                        <p:attrNameLst>
                                          <p:attrName>style.visibility</p:attrName>
                                        </p:attrNameLst>
                                      </p:cBhvr>
                                      <p:to>
                                        <p:strVal val="hidden"/>
                                      </p:to>
                                    </p:set>
                                  </p:childTnLst>
                                </p:cTn>
                              </p:par>
                            </p:childTnLst>
                          </p:cTn>
                        </p:par>
                        <p:par>
                          <p:cTn id="60" fill="hold">
                            <p:stCondLst>
                              <p:cond delay="0"/>
                            </p:stCondLst>
                            <p:childTnLst>
                              <p:par>
                                <p:cTn id="61" presetID="1" presetClass="entr" presetSubtype="0" fill="hold" grpId="0" nodeType="after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par>
                                <p:cTn id="63" presetID="22" presetClass="entr" presetSubtype="2" fill="hold" grpId="0" nodeType="withEffect">
                                  <p:stCondLst>
                                    <p:cond delay="500"/>
                                  </p:stCondLst>
                                  <p:childTnLst>
                                    <p:set>
                                      <p:cBhvr>
                                        <p:cTn id="64" dur="1" fill="hold">
                                          <p:stCondLst>
                                            <p:cond delay="0"/>
                                          </p:stCondLst>
                                        </p:cTn>
                                        <p:tgtEl>
                                          <p:spTgt spid="43"/>
                                        </p:tgtEl>
                                        <p:attrNameLst>
                                          <p:attrName>style.visibility</p:attrName>
                                        </p:attrNameLst>
                                      </p:cBhvr>
                                      <p:to>
                                        <p:strVal val="visible"/>
                                      </p:to>
                                    </p:set>
                                    <p:animEffect transition="in" filter="wipe(right)">
                                      <p:cBhvr>
                                        <p:cTn id="65" dur="500"/>
                                        <p:tgtEl>
                                          <p:spTgt spid="43"/>
                                        </p:tgtEl>
                                      </p:cBhvr>
                                    </p:animEffect>
                                  </p:childTnLst>
                                </p:cTn>
                              </p:par>
                              <p:par>
                                <p:cTn id="66" presetID="22" presetClass="entr" presetSubtype="2" fill="hold" grpId="0" nodeType="withEffect">
                                  <p:stCondLst>
                                    <p:cond delay="500"/>
                                  </p:stCondLst>
                                  <p:childTnLst>
                                    <p:set>
                                      <p:cBhvr>
                                        <p:cTn id="67" dur="1" fill="hold">
                                          <p:stCondLst>
                                            <p:cond delay="0"/>
                                          </p:stCondLst>
                                        </p:cTn>
                                        <p:tgtEl>
                                          <p:spTgt spid="44"/>
                                        </p:tgtEl>
                                        <p:attrNameLst>
                                          <p:attrName>style.visibility</p:attrName>
                                        </p:attrNameLst>
                                      </p:cBhvr>
                                      <p:to>
                                        <p:strVal val="visible"/>
                                      </p:to>
                                    </p:set>
                                    <p:animEffect transition="in" filter="wipe(right)">
                                      <p:cBhvr>
                                        <p:cTn id="68" dur="500"/>
                                        <p:tgtEl>
                                          <p:spTgt spid="44"/>
                                        </p:tgtEl>
                                      </p:cBhvr>
                                    </p:animEffect>
                                  </p:childTnLst>
                                </p:cTn>
                              </p:par>
                            </p:childTnLst>
                          </p:cTn>
                        </p:par>
                        <p:par>
                          <p:cTn id="69" fill="hold">
                            <p:stCondLst>
                              <p:cond delay="1000"/>
                            </p:stCondLst>
                            <p:childTnLst>
                              <p:par>
                                <p:cTn id="70" presetID="22" presetClass="entr" presetSubtype="2" fill="hold" grpId="0" nodeType="afterEffect">
                                  <p:stCondLst>
                                    <p:cond delay="2000"/>
                                  </p:stCondLst>
                                  <p:childTnLst>
                                    <p:set>
                                      <p:cBhvr>
                                        <p:cTn id="71" dur="1" fill="hold">
                                          <p:stCondLst>
                                            <p:cond delay="0"/>
                                          </p:stCondLst>
                                        </p:cTn>
                                        <p:tgtEl>
                                          <p:spTgt spid="45"/>
                                        </p:tgtEl>
                                        <p:attrNameLst>
                                          <p:attrName>style.visibility</p:attrName>
                                        </p:attrNameLst>
                                      </p:cBhvr>
                                      <p:to>
                                        <p:strVal val="visible"/>
                                      </p:to>
                                    </p:set>
                                    <p:animEffect transition="in" filter="wipe(right)">
                                      <p:cBhvr>
                                        <p:cTn id="72" dur="500"/>
                                        <p:tgtEl>
                                          <p:spTgt spid="45"/>
                                        </p:tgtEl>
                                      </p:cBhvr>
                                    </p:animEffect>
                                  </p:childTnLst>
                                </p:cTn>
                              </p:par>
                              <p:par>
                                <p:cTn id="73" presetID="22" presetClass="entr" presetSubtype="2" fill="hold" grpId="0" nodeType="withEffect">
                                  <p:stCondLst>
                                    <p:cond delay="2000"/>
                                  </p:stCondLst>
                                  <p:childTnLst>
                                    <p:set>
                                      <p:cBhvr>
                                        <p:cTn id="74" dur="1" fill="hold">
                                          <p:stCondLst>
                                            <p:cond delay="0"/>
                                          </p:stCondLst>
                                        </p:cTn>
                                        <p:tgtEl>
                                          <p:spTgt spid="46"/>
                                        </p:tgtEl>
                                        <p:attrNameLst>
                                          <p:attrName>style.visibility</p:attrName>
                                        </p:attrNameLst>
                                      </p:cBhvr>
                                      <p:to>
                                        <p:strVal val="visible"/>
                                      </p:to>
                                    </p:set>
                                    <p:animEffect transition="in" filter="wipe(right)">
                                      <p:cBhvr>
                                        <p:cTn id="7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3" grpId="0" animBg="1"/>
      <p:bldP spid="33" grpId="1" animBg="1"/>
      <p:bldP spid="34" grpId="0" animBg="1"/>
      <p:bldP spid="34" grpId="1" animBg="1"/>
      <p:bldP spid="35" grpId="0" animBg="1"/>
      <p:bldP spid="35" grpId="1" animBg="1"/>
      <p:bldP spid="36" grpId="0" animBg="1"/>
      <p:bldP spid="36" grpId="1" animBg="1"/>
      <p:bldP spid="32" grpId="0" animBg="1"/>
      <p:bldP spid="32" grpId="1" animBg="1"/>
      <p:bldP spid="29" grpId="0" animBg="1"/>
      <p:bldP spid="29" grpId="1" animBg="1"/>
      <p:bldP spid="37" grpId="0" animBg="1"/>
      <p:bldP spid="37" grpId="1" animBg="1"/>
      <p:bldP spid="38" grpId="0" animBg="1"/>
      <p:bldP spid="43" grpId="0" animBg="1"/>
      <p:bldP spid="44" grpId="0"/>
      <p:bldP spid="45" grpId="0" animBg="1"/>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94" y="1670685"/>
            <a:ext cx="6614160" cy="5187315"/>
          </a:xfrm>
          <a:prstGeom prst="rect">
            <a:avLst/>
          </a:prstGeom>
          <a:effectLst>
            <a:outerShdw blurRad="63500" dist="63500" dir="2700000" algn="tl" rotWithShape="0">
              <a:prstClr val="black">
                <a:alpha val="40000"/>
              </a:prstClr>
            </a:outerShdw>
          </a:effectLst>
        </p:spPr>
      </p:pic>
      <p:sp>
        <p:nvSpPr>
          <p:cNvPr id="26" name="Yellow Highlight"/>
          <p:cNvSpPr/>
          <p:nvPr/>
        </p:nvSpPr>
        <p:spPr>
          <a:xfrm>
            <a:off x="395810" y="3338455"/>
            <a:ext cx="6261664" cy="128462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Yellow Highlight" hidden="1"/>
          <p:cNvSpPr/>
          <p:nvPr/>
        </p:nvSpPr>
        <p:spPr>
          <a:xfrm>
            <a:off x="533216" y="2484011"/>
            <a:ext cx="5943600" cy="384048"/>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 name="Picture 1" hidden="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432" y="3375463"/>
            <a:ext cx="6398514" cy="5030343"/>
          </a:xfrm>
          <a:prstGeom prst="rect">
            <a:avLst/>
          </a:prstGeom>
        </p:spPr>
      </p:pic>
      <p:sp>
        <p:nvSpPr>
          <p:cNvPr id="33" name="Yellow Highlight" hidden="1"/>
          <p:cNvSpPr/>
          <p:nvPr/>
        </p:nvSpPr>
        <p:spPr>
          <a:xfrm>
            <a:off x="3186638" y="3018007"/>
            <a:ext cx="731520" cy="640080"/>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Yellow Highlight" hidden="1"/>
          <p:cNvSpPr/>
          <p:nvPr/>
        </p:nvSpPr>
        <p:spPr>
          <a:xfrm>
            <a:off x="4019193" y="3018007"/>
            <a:ext cx="731520" cy="640080"/>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Yellow Highlight" hidden="1"/>
          <p:cNvSpPr/>
          <p:nvPr/>
        </p:nvSpPr>
        <p:spPr>
          <a:xfrm>
            <a:off x="4842029" y="3021516"/>
            <a:ext cx="731520" cy="640080"/>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Yellow Highlight" hidden="1"/>
          <p:cNvSpPr/>
          <p:nvPr/>
        </p:nvSpPr>
        <p:spPr>
          <a:xfrm>
            <a:off x="5669522" y="3024638"/>
            <a:ext cx="758952" cy="640080"/>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Yellow Highlight" hidden="1"/>
          <p:cNvSpPr/>
          <p:nvPr/>
        </p:nvSpPr>
        <p:spPr>
          <a:xfrm>
            <a:off x="534711" y="2977747"/>
            <a:ext cx="1755648" cy="784583"/>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Yellow Highlight" hidden="1"/>
          <p:cNvSpPr/>
          <p:nvPr/>
        </p:nvSpPr>
        <p:spPr>
          <a:xfrm>
            <a:off x="2357963" y="3713332"/>
            <a:ext cx="731520" cy="365760"/>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Yellow Highlight" hidden="1"/>
          <p:cNvSpPr/>
          <p:nvPr/>
        </p:nvSpPr>
        <p:spPr>
          <a:xfrm>
            <a:off x="3177377" y="3713332"/>
            <a:ext cx="731520" cy="457200"/>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Yellow Highlight" hidden="1"/>
          <p:cNvSpPr/>
          <p:nvPr/>
        </p:nvSpPr>
        <p:spPr>
          <a:xfrm>
            <a:off x="776812" y="4265987"/>
            <a:ext cx="5426105" cy="2569713"/>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Yellow Highlight" hidden="1"/>
          <p:cNvSpPr/>
          <p:nvPr/>
        </p:nvSpPr>
        <p:spPr>
          <a:xfrm>
            <a:off x="395810" y="5440488"/>
            <a:ext cx="6261664" cy="134939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hidden="1"/>
          <p:cNvSpPr/>
          <p:nvPr/>
        </p:nvSpPr>
        <p:spPr>
          <a:xfrm>
            <a:off x="395811" y="2179867"/>
            <a:ext cx="6501554" cy="9325630"/>
          </a:xfrm>
          <a:prstGeom prst="rect">
            <a:avLst/>
          </a:prstGeom>
          <a:noFill/>
        </p:spPr>
        <p:txBody>
          <a:bodyPr wrap="square">
            <a:spAutoFit/>
          </a:bodyPr>
          <a:lstStyle/>
          <a:p>
            <a:r>
              <a:rPr lang="en-US" sz="1200" b="1" dirty="0" smtClean="0">
                <a:latin typeface="Courier New" panose="02070309020205020404" pitchFamily="49" charset="0"/>
                <a:cs typeface="Courier New" panose="02070309020205020404" pitchFamily="49" charset="0"/>
              </a:rPr>
              <a:t>HURRICANE </a:t>
            </a:r>
            <a:r>
              <a:rPr lang="en-US" sz="1200" b="1" dirty="0">
                <a:latin typeface="Courier New" panose="02070309020205020404" pitchFamily="49" charset="0"/>
                <a:cs typeface="Courier New" panose="02070309020205020404" pitchFamily="49" charset="0"/>
              </a:rPr>
              <a:t>ISAAC ADVISORY NUMBER  34</a:t>
            </a:r>
          </a:p>
          <a:p>
            <a:r>
              <a:rPr lang="en-US" sz="1200" b="1" dirty="0">
                <a:latin typeface="Courier New" panose="02070309020205020404" pitchFamily="49" charset="0"/>
                <a:cs typeface="Courier New" panose="02070309020205020404" pitchFamily="49" charset="0"/>
              </a:rPr>
              <a:t>NWS NATIONAL HURRICANE CENTER MIAMI FL       AL092012</a:t>
            </a:r>
          </a:p>
          <a:p>
            <a:r>
              <a:rPr lang="en-US" sz="1200" b="1" dirty="0">
                <a:latin typeface="Courier New" panose="02070309020205020404" pitchFamily="49" charset="0"/>
                <a:cs typeface="Courier New" panose="02070309020205020404" pitchFamily="49" charset="0"/>
              </a:rPr>
              <a:t>1000 AM CDT WED AUG 29 2012</a:t>
            </a:r>
          </a:p>
          <a:p>
            <a:r>
              <a:rPr lang="en-US" sz="1200" b="1" dirty="0">
                <a:latin typeface="Courier New" panose="02070309020205020404" pitchFamily="49" charset="0"/>
                <a:cs typeface="Courier New" panose="02070309020205020404" pitchFamily="49" charset="0"/>
              </a:rPr>
              <a:t> </a:t>
            </a:r>
          </a:p>
          <a:p>
            <a:pPr marL="0" marR="0">
              <a:spcBef>
                <a:spcPts val="0"/>
              </a:spcBef>
              <a:spcAft>
                <a:spcPts val="0"/>
              </a:spcAft>
            </a:pPr>
            <a:r>
              <a:rPr lang="en-US" sz="1200" b="1" dirty="0">
                <a:latin typeface="Courier New" panose="02070309020205020404" pitchFamily="49" charset="0"/>
                <a:cs typeface="Courier New" panose="02070309020205020404" pitchFamily="49" charset="0"/>
              </a:rPr>
              <a:t>... ISAAC DRENCHING SOUTHEASTERN LOUISIANA...DANGEROUS STORM SURGE</a:t>
            </a:r>
          </a:p>
          <a:p>
            <a:pPr>
              <a:spcBef>
                <a:spcPts val="0"/>
              </a:spcBef>
              <a:spcAft>
                <a:spcPts val="0"/>
              </a:spcAft>
            </a:pPr>
            <a:r>
              <a:rPr lang="en-US" sz="1200" b="1" dirty="0">
                <a:latin typeface="Courier New" panose="02070309020205020404" pitchFamily="49" charset="0"/>
                <a:cs typeface="Courier New" panose="02070309020205020404" pitchFamily="49" charset="0"/>
              </a:rPr>
              <a:t>AND FLOOD THREAT FROM HEAVY RAINS LIKELY TO CONTINUE THROUGH</a:t>
            </a:r>
          </a:p>
          <a:p>
            <a:r>
              <a:rPr lang="en-US" sz="1200" b="1" dirty="0">
                <a:latin typeface="Courier New" panose="02070309020205020404" pitchFamily="49" charset="0"/>
                <a:cs typeface="Courier New" panose="02070309020205020404" pitchFamily="49" charset="0"/>
              </a:rPr>
              <a:t>TONIGHT...</a:t>
            </a:r>
          </a:p>
          <a:p>
            <a:r>
              <a:rPr lang="en-US" sz="1200" b="1" dirty="0">
                <a:latin typeface="Courier New" panose="02070309020205020404" pitchFamily="49" charset="0"/>
                <a:cs typeface="Courier New" panose="02070309020205020404" pitchFamily="49" charset="0"/>
              </a:rPr>
              <a:t> </a:t>
            </a:r>
          </a:p>
          <a:p>
            <a:r>
              <a:rPr lang="en-US" sz="1200" b="1" dirty="0">
                <a:latin typeface="Courier New" panose="02070309020205020404" pitchFamily="49" charset="0"/>
                <a:cs typeface="Courier New" panose="02070309020205020404" pitchFamily="49" charset="0"/>
              </a:rPr>
              <a:t> </a:t>
            </a:r>
          </a:p>
          <a:p>
            <a:r>
              <a:rPr lang="en-US" sz="1200" b="1" dirty="0">
                <a:latin typeface="Courier New" panose="02070309020205020404" pitchFamily="49" charset="0"/>
                <a:cs typeface="Courier New" panose="02070309020205020404" pitchFamily="49" charset="0"/>
              </a:rPr>
              <a:t>SUMMARY OF 1000 AM CDT...1500 UTC...INFORMATION</a:t>
            </a:r>
          </a:p>
          <a:p>
            <a:r>
              <a:rPr lang="en-US" sz="1200" b="1" dirty="0">
                <a:latin typeface="Courier New" panose="02070309020205020404" pitchFamily="49" charset="0"/>
                <a:cs typeface="Courier New" panose="02070309020205020404" pitchFamily="49" charset="0"/>
              </a:rPr>
              <a:t>-----------------------------------------------</a:t>
            </a:r>
          </a:p>
          <a:p>
            <a:r>
              <a:rPr lang="en-US" sz="1200" b="1" dirty="0">
                <a:latin typeface="Courier New" panose="02070309020205020404" pitchFamily="49" charset="0"/>
                <a:cs typeface="Courier New" panose="02070309020205020404" pitchFamily="49" charset="0"/>
              </a:rPr>
              <a:t>LOCATION...29.6N 90.7W</a:t>
            </a:r>
          </a:p>
          <a:p>
            <a:r>
              <a:rPr lang="en-US" sz="1200" b="1" dirty="0">
                <a:latin typeface="Courier New" panose="02070309020205020404" pitchFamily="49" charset="0"/>
                <a:cs typeface="Courier New" panose="02070309020205020404" pitchFamily="49" charset="0"/>
              </a:rPr>
              <a:t>ABOUT 0 MI...0 KM N OF HOUMA LOUISIANA</a:t>
            </a:r>
          </a:p>
          <a:p>
            <a:r>
              <a:rPr lang="en-US" sz="1200" b="1" dirty="0">
                <a:latin typeface="Courier New" panose="02070309020205020404" pitchFamily="49" charset="0"/>
                <a:cs typeface="Courier New" panose="02070309020205020404" pitchFamily="49" charset="0"/>
              </a:rPr>
              <a:t>ABOUT 45 MI...75 KM SW OF NEW ORLEANS LOUISIANA</a:t>
            </a:r>
          </a:p>
          <a:p>
            <a:r>
              <a:rPr lang="en-US" sz="1200" b="1" dirty="0">
                <a:latin typeface="Courier New" panose="02070309020205020404" pitchFamily="49" charset="0"/>
                <a:cs typeface="Courier New" panose="02070309020205020404" pitchFamily="49" charset="0"/>
              </a:rPr>
              <a:t>MAXIMUM SUSTAINED WINDS...75 MPH...120 KM/H</a:t>
            </a:r>
          </a:p>
          <a:p>
            <a:r>
              <a:rPr lang="en-US" sz="1200" b="1" dirty="0">
                <a:latin typeface="Courier New" panose="02070309020205020404" pitchFamily="49" charset="0"/>
                <a:cs typeface="Courier New" panose="02070309020205020404" pitchFamily="49" charset="0"/>
              </a:rPr>
              <a:t>PRESENT MOVEMENT...NW OR 310 DEGREES AT 6 MPH...9 KM/H</a:t>
            </a:r>
          </a:p>
          <a:p>
            <a:r>
              <a:rPr lang="en-US" sz="1200" b="1" dirty="0">
                <a:latin typeface="Courier New" panose="02070309020205020404" pitchFamily="49" charset="0"/>
                <a:cs typeface="Courier New" panose="02070309020205020404" pitchFamily="49" charset="0"/>
              </a:rPr>
              <a:t>MINIMUM CENTRAL PRESSURE...972 MB...28.70 INCHES</a:t>
            </a:r>
          </a:p>
          <a:p>
            <a:r>
              <a:rPr lang="en-US" sz="1200" b="1" dirty="0">
                <a:latin typeface="Courier New" panose="02070309020205020404" pitchFamily="49" charset="0"/>
                <a:cs typeface="Courier New" panose="02070309020205020404" pitchFamily="49" charset="0"/>
              </a:rPr>
              <a:t> </a:t>
            </a:r>
          </a:p>
          <a:p>
            <a:r>
              <a:rPr lang="en-US" sz="1200" b="1" dirty="0">
                <a:latin typeface="Courier New" panose="02070309020205020404" pitchFamily="49" charset="0"/>
                <a:cs typeface="Courier New" panose="02070309020205020404" pitchFamily="49" charset="0"/>
              </a:rPr>
              <a:t> </a:t>
            </a:r>
          </a:p>
          <a:p>
            <a:r>
              <a:rPr lang="en-US" sz="1200" b="1" dirty="0">
                <a:latin typeface="Courier New" panose="02070309020205020404" pitchFamily="49" charset="0"/>
                <a:cs typeface="Courier New" panose="02070309020205020404" pitchFamily="49" charset="0"/>
              </a:rPr>
              <a:t>WATCHES AND WARNINGS</a:t>
            </a:r>
          </a:p>
          <a:p>
            <a:r>
              <a:rPr lang="en-US" sz="1200" b="1" dirty="0">
                <a:latin typeface="Courier New" panose="02070309020205020404" pitchFamily="49" charset="0"/>
                <a:cs typeface="Courier New" panose="02070309020205020404" pitchFamily="49" charset="0"/>
              </a:rPr>
              <a:t>--------------------</a:t>
            </a:r>
          </a:p>
          <a:p>
            <a:r>
              <a:rPr lang="en-US" sz="1200" b="1" dirty="0">
                <a:latin typeface="Courier New" panose="02070309020205020404" pitchFamily="49" charset="0"/>
                <a:cs typeface="Courier New" panose="02070309020205020404" pitchFamily="49" charset="0"/>
              </a:rPr>
              <a:t>CHANGES WITH THIS ADVISORY...</a:t>
            </a:r>
          </a:p>
          <a:p>
            <a:r>
              <a:rPr lang="en-US" sz="1200" b="1" dirty="0">
                <a:latin typeface="Courier New" panose="02070309020205020404" pitchFamily="49" charset="0"/>
                <a:cs typeface="Courier New" panose="02070309020205020404" pitchFamily="49" charset="0"/>
              </a:rPr>
              <a:t> </a:t>
            </a:r>
          </a:p>
          <a:p>
            <a:r>
              <a:rPr lang="en-US" sz="1200" b="1" dirty="0" smtClean="0">
                <a:latin typeface="Courier New" panose="02070309020205020404" pitchFamily="49" charset="0"/>
                <a:cs typeface="Courier New" panose="02070309020205020404" pitchFamily="49" charset="0"/>
              </a:rPr>
              <a:t>The Tropical Storm Warning has </a:t>
            </a:r>
            <a:r>
              <a:rPr lang="en-US" sz="1200" b="1" dirty="0">
                <a:latin typeface="Courier New" panose="02070309020205020404" pitchFamily="49" charset="0"/>
                <a:cs typeface="Courier New" panose="02070309020205020404" pitchFamily="49" charset="0"/>
              </a:rPr>
              <a:t>b</a:t>
            </a:r>
            <a:r>
              <a:rPr lang="en-US" sz="1200" b="1" dirty="0" smtClean="0">
                <a:latin typeface="Courier New" panose="02070309020205020404" pitchFamily="49" charset="0"/>
                <a:cs typeface="Courier New" panose="02070309020205020404" pitchFamily="49" charset="0"/>
              </a:rPr>
              <a:t>een </a:t>
            </a:r>
            <a:r>
              <a:rPr lang="en-US" sz="1200" b="1" dirty="0">
                <a:latin typeface="Courier New" panose="02070309020205020404" pitchFamily="49" charset="0"/>
                <a:cs typeface="Courier New" panose="02070309020205020404" pitchFamily="49" charset="0"/>
              </a:rPr>
              <a:t>d</a:t>
            </a:r>
            <a:r>
              <a:rPr lang="en-US" sz="1200" b="1" dirty="0" smtClean="0">
                <a:latin typeface="Courier New" panose="02070309020205020404" pitchFamily="49" charset="0"/>
                <a:cs typeface="Courier New" panose="02070309020205020404" pitchFamily="49" charset="0"/>
              </a:rPr>
              <a:t>iscontinued </a:t>
            </a:r>
            <a:r>
              <a:rPr lang="en-US" sz="1200" b="1" dirty="0">
                <a:latin typeface="Courier New" panose="02070309020205020404" pitchFamily="49" charset="0"/>
                <a:cs typeface="Courier New" panose="02070309020205020404" pitchFamily="49" charset="0"/>
              </a:rPr>
              <a:t>e</a:t>
            </a:r>
            <a:r>
              <a:rPr lang="en-US" sz="1200" b="1" dirty="0" smtClean="0">
                <a:latin typeface="Courier New" panose="02070309020205020404" pitchFamily="49" charset="0"/>
                <a:cs typeface="Courier New" panose="02070309020205020404" pitchFamily="49" charset="0"/>
              </a:rPr>
              <a:t>ast </a:t>
            </a:r>
            <a:r>
              <a:rPr lang="en-US" sz="1200" b="1" dirty="0">
                <a:latin typeface="Courier New" panose="02070309020205020404" pitchFamily="49" charset="0"/>
                <a:cs typeface="Courier New" panose="02070309020205020404" pitchFamily="49" charset="0"/>
              </a:rPr>
              <a:t>o</a:t>
            </a:r>
            <a:r>
              <a:rPr lang="en-US" sz="1200" b="1" dirty="0" smtClean="0">
                <a:latin typeface="Courier New" panose="02070309020205020404" pitchFamily="49" charset="0"/>
                <a:cs typeface="Courier New" panose="02070309020205020404" pitchFamily="49" charset="0"/>
              </a:rPr>
              <a:t>f the</a:t>
            </a:r>
          </a:p>
          <a:p>
            <a:r>
              <a:rPr lang="en-US" sz="1200" b="1" dirty="0" smtClean="0">
                <a:latin typeface="Courier New" panose="02070309020205020404" pitchFamily="49" charset="0"/>
                <a:cs typeface="Courier New" panose="02070309020205020404" pitchFamily="49" charset="0"/>
              </a:rPr>
              <a:t>Alabama-</a:t>
            </a:r>
            <a:r>
              <a:rPr lang="en-US" sz="1200" b="1" dirty="0">
                <a:latin typeface="Courier New" panose="02070309020205020404" pitchFamily="49" charset="0"/>
                <a:cs typeface="Courier New" panose="02070309020205020404" pitchFamily="49" charset="0"/>
              </a:rPr>
              <a:t>F</a:t>
            </a:r>
            <a:r>
              <a:rPr lang="en-US" sz="1200" b="1" dirty="0" smtClean="0">
                <a:latin typeface="Courier New" panose="02070309020205020404" pitchFamily="49" charset="0"/>
                <a:cs typeface="Courier New" panose="02070309020205020404" pitchFamily="49" charset="0"/>
              </a:rPr>
              <a:t>lorida border.</a:t>
            </a:r>
          </a:p>
          <a:p>
            <a:r>
              <a:rPr lang="en-US" sz="1200" b="1" dirty="0" smtClean="0">
                <a:latin typeface="Courier New" panose="02070309020205020404" pitchFamily="49" charset="0"/>
                <a:cs typeface="Courier New" panose="02070309020205020404" pitchFamily="49" charset="0"/>
              </a:rPr>
              <a:t> </a:t>
            </a:r>
            <a:endParaRPr lang="en-US" sz="1200" b="1" dirty="0">
              <a:latin typeface="Courier New" panose="02070309020205020404" pitchFamily="49" charset="0"/>
              <a:cs typeface="Courier New" panose="02070309020205020404" pitchFamily="49" charset="0"/>
            </a:endParaRPr>
          </a:p>
          <a:p>
            <a:r>
              <a:rPr lang="en-US" sz="1200" b="1" dirty="0">
                <a:latin typeface="Courier New" panose="02070309020205020404" pitchFamily="49" charset="0"/>
                <a:cs typeface="Courier New" panose="02070309020205020404" pitchFamily="49" charset="0"/>
              </a:rPr>
              <a:t>SUMMARY OF WATCHES AND WARNINGS IN EFFECT...</a:t>
            </a:r>
          </a:p>
          <a:p>
            <a:r>
              <a:rPr lang="en-US" sz="1200" b="1" dirty="0">
                <a:latin typeface="Courier New" panose="02070309020205020404" pitchFamily="49" charset="0"/>
                <a:cs typeface="Courier New" panose="02070309020205020404" pitchFamily="49" charset="0"/>
              </a:rPr>
              <a:t> </a:t>
            </a:r>
          </a:p>
          <a:p>
            <a:r>
              <a:rPr lang="en-US" sz="1200" b="1" dirty="0">
                <a:latin typeface="Courier New" panose="02070309020205020404" pitchFamily="49" charset="0"/>
                <a:cs typeface="Courier New" panose="02070309020205020404" pitchFamily="49" charset="0"/>
              </a:rPr>
              <a:t>A HURRICANE WARNING IS IN EFFECT FOR...</a:t>
            </a:r>
          </a:p>
          <a:p>
            <a:r>
              <a:rPr lang="en-US" sz="1200" b="1" dirty="0">
                <a:latin typeface="Courier New" panose="02070309020205020404" pitchFamily="49" charset="0"/>
                <a:cs typeface="Courier New" panose="02070309020205020404" pitchFamily="49" charset="0"/>
              </a:rPr>
              <a:t>* EAST OF MORGAN CITY LOUISIANA TO THE MISSISSIPPI-ALABAMA BORDER...</a:t>
            </a:r>
          </a:p>
          <a:p>
            <a:r>
              <a:rPr lang="en-US" sz="1200" b="1" dirty="0">
                <a:latin typeface="Courier New" panose="02070309020205020404" pitchFamily="49" charset="0"/>
                <a:cs typeface="Courier New" panose="02070309020205020404" pitchFamily="49" charset="0"/>
              </a:rPr>
              <a:t>INCLUDING METROPOLITAN NEW ORLEANS...LAKE PONTCHARTRAIN...AND LAKE</a:t>
            </a:r>
          </a:p>
          <a:p>
            <a:r>
              <a:rPr lang="en-US" sz="1200" b="1" dirty="0">
                <a:latin typeface="Courier New" panose="02070309020205020404" pitchFamily="49" charset="0"/>
                <a:cs typeface="Courier New" panose="02070309020205020404" pitchFamily="49" charset="0"/>
              </a:rPr>
              <a:t>MAUREPAS</a:t>
            </a:r>
          </a:p>
          <a:p>
            <a:r>
              <a:rPr lang="en-US" sz="1200" b="1" dirty="0">
                <a:latin typeface="Courier New" panose="02070309020205020404" pitchFamily="49" charset="0"/>
                <a:cs typeface="Courier New" panose="02070309020205020404" pitchFamily="49" charset="0"/>
              </a:rPr>
              <a:t> </a:t>
            </a:r>
          </a:p>
          <a:p>
            <a:r>
              <a:rPr lang="en-US" sz="1200" b="1" dirty="0">
                <a:latin typeface="Courier New" panose="02070309020205020404" pitchFamily="49" charset="0"/>
                <a:cs typeface="Courier New" panose="02070309020205020404" pitchFamily="49" charset="0"/>
              </a:rPr>
              <a:t>A HURRICANE WATCH IS IN EFFECT FOR...</a:t>
            </a:r>
          </a:p>
          <a:p>
            <a:r>
              <a:rPr lang="en-US" sz="1200" b="1" dirty="0">
                <a:latin typeface="Courier New" panose="02070309020205020404" pitchFamily="49" charset="0"/>
                <a:cs typeface="Courier New" panose="02070309020205020404" pitchFamily="49" charset="0"/>
              </a:rPr>
              <a:t>* INTRACOASTAL CITY TO MORGAN CITY LOUISIANA</a:t>
            </a:r>
          </a:p>
          <a:p>
            <a:r>
              <a:rPr lang="en-US" sz="1200" b="1" dirty="0">
                <a:latin typeface="Courier New" panose="02070309020205020404" pitchFamily="49" charset="0"/>
                <a:cs typeface="Courier New" panose="02070309020205020404" pitchFamily="49" charset="0"/>
              </a:rPr>
              <a:t> </a:t>
            </a:r>
          </a:p>
          <a:p>
            <a:r>
              <a:rPr lang="en-US" sz="1200" b="1" dirty="0">
                <a:latin typeface="Courier New" panose="02070309020205020404" pitchFamily="49" charset="0"/>
                <a:cs typeface="Courier New" panose="02070309020205020404" pitchFamily="49" charset="0"/>
              </a:rPr>
              <a:t>A TROPICAL STORM WARNING IS IN EFFECT FOR...</a:t>
            </a:r>
          </a:p>
          <a:p>
            <a:r>
              <a:rPr lang="en-US" sz="1200" b="1" dirty="0">
                <a:latin typeface="Courier New" panose="02070309020205020404" pitchFamily="49" charset="0"/>
                <a:cs typeface="Courier New" panose="02070309020205020404" pitchFamily="49" charset="0"/>
              </a:rPr>
              <a:t>* EAST OF THE MISSISSIPPI-ALABAMA BORDER TO THE ALABAMA-FLORIDA</a:t>
            </a:r>
          </a:p>
          <a:p>
            <a:r>
              <a:rPr lang="en-US" sz="1200" b="1" dirty="0">
                <a:latin typeface="Courier New" panose="02070309020205020404" pitchFamily="49" charset="0"/>
                <a:cs typeface="Courier New" panose="02070309020205020404" pitchFamily="49" charset="0"/>
              </a:rPr>
              <a:t>BORDER</a:t>
            </a:r>
          </a:p>
          <a:p>
            <a:r>
              <a:rPr lang="en-US" sz="1200" b="1" dirty="0">
                <a:latin typeface="Courier New" panose="02070309020205020404" pitchFamily="49" charset="0"/>
                <a:cs typeface="Courier New" panose="02070309020205020404" pitchFamily="49" charset="0"/>
              </a:rPr>
              <a:t>* MORGAN CITY TO SABINE PASS TEXAS</a:t>
            </a:r>
          </a:p>
          <a:p>
            <a:r>
              <a:rPr lang="en-US" sz="1200" b="1" dirty="0">
                <a:latin typeface="Courier New" panose="02070309020205020404" pitchFamily="49" charset="0"/>
                <a:cs typeface="Courier New" panose="02070309020205020404" pitchFamily="49" charset="0"/>
              </a:rPr>
              <a:t> </a:t>
            </a:r>
          </a:p>
          <a:p>
            <a:r>
              <a:rPr lang="en-US" sz="1200" b="1" dirty="0">
                <a:latin typeface="Courier New" panose="02070309020205020404" pitchFamily="49" charset="0"/>
                <a:cs typeface="Courier New" panose="02070309020205020404" pitchFamily="49" charset="0"/>
              </a:rPr>
              <a:t>A TROPICAL STORM WATCH IS IN EFFECT FOR...</a:t>
            </a:r>
          </a:p>
          <a:p>
            <a:r>
              <a:rPr lang="en-US" sz="1200" b="1" dirty="0">
                <a:latin typeface="Courier New" panose="02070309020205020404" pitchFamily="49" charset="0"/>
                <a:cs typeface="Courier New" panose="02070309020205020404" pitchFamily="49" charset="0"/>
              </a:rPr>
              <a:t>* EAST OF HIGH ISLAND TEXAS TO JUST WEST OF SABINE PASS</a:t>
            </a:r>
          </a:p>
          <a:p>
            <a:r>
              <a:rPr lang="en-US" sz="1200" b="1" dirty="0">
                <a:latin typeface="Courier New" panose="02070309020205020404" pitchFamily="49" charset="0"/>
                <a:cs typeface="Courier New" panose="02070309020205020404" pitchFamily="49" charset="0"/>
              </a:rPr>
              <a:t> </a:t>
            </a:r>
          </a:p>
          <a:p>
            <a:r>
              <a:rPr lang="en-US" sz="1200" b="1" dirty="0">
                <a:latin typeface="Courier New" panose="02070309020205020404" pitchFamily="49" charset="0"/>
                <a:cs typeface="Courier New" panose="02070309020205020404" pitchFamily="49" charset="0"/>
              </a:rPr>
              <a:t>FOR STORM INFORMATION SPECIFIC TO YOUR AREA...PLEASE MONITOR</a:t>
            </a:r>
          </a:p>
          <a:p>
            <a:r>
              <a:rPr lang="en-US" sz="1200" b="1" dirty="0">
                <a:latin typeface="Courier New" panose="02070309020205020404" pitchFamily="49" charset="0"/>
                <a:cs typeface="Courier New" panose="02070309020205020404" pitchFamily="49" charset="0"/>
              </a:rPr>
              <a:t>PRODUCTS ISSUED BY YOUR LOCAL NATIONAL WEATHER SERVICE FORECAST</a:t>
            </a:r>
          </a:p>
          <a:p>
            <a:r>
              <a:rPr lang="en-US" sz="1200" b="1" dirty="0">
                <a:latin typeface="Courier New" panose="02070309020205020404" pitchFamily="49" charset="0"/>
                <a:cs typeface="Courier New" panose="02070309020205020404" pitchFamily="49" charset="0"/>
              </a:rPr>
              <a:t>OFFICE. </a:t>
            </a:r>
          </a:p>
          <a:p>
            <a:r>
              <a:rPr lang="en-US" sz="1200" b="1" dirty="0">
                <a:latin typeface="Courier New" panose="02070309020205020404" pitchFamily="49" charset="0"/>
                <a:cs typeface="Courier New" panose="02070309020205020404" pitchFamily="49" charset="0"/>
              </a:rPr>
              <a:t> </a:t>
            </a:r>
          </a:p>
          <a:p>
            <a:endParaRPr lang="en-US" sz="1200" b="1" dirty="0">
              <a:latin typeface="Courier New" panose="02070309020205020404" pitchFamily="49" charset="0"/>
              <a:cs typeface="Courier New" panose="02070309020205020404" pitchFamily="49" charset="0"/>
            </a:endParaRPr>
          </a:p>
        </p:txBody>
      </p:sp>
      <p:sp>
        <p:nvSpPr>
          <p:cNvPr id="47" name="Rectangle 46" hidden="1"/>
          <p:cNvSpPr/>
          <p:nvPr/>
        </p:nvSpPr>
        <p:spPr>
          <a:xfrm>
            <a:off x="395811" y="2179867"/>
            <a:ext cx="6625180" cy="5632311"/>
          </a:xfrm>
          <a:prstGeom prst="rect">
            <a:avLst/>
          </a:prstGeom>
        </p:spPr>
        <p:txBody>
          <a:bodyPr wrap="square">
            <a:spAutoFit/>
          </a:bodyPr>
          <a:lstStyle/>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SPECIAL TROPICAL WEATHER OUTLOOK</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NWS NATIONAL HURRICANE CENTER MIAMI FL</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430 PM EDT MON JUN 30 2014</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 </a:t>
            </a:r>
          </a:p>
          <a:p>
            <a:pPr marL="0" marR="0">
              <a:spcBef>
                <a:spcPts val="0"/>
              </a:spcBef>
              <a:spcAft>
                <a:spcPts val="0"/>
              </a:spcAft>
            </a:pPr>
            <a:r>
              <a:rPr lang="en-US" sz="1200" dirty="0" smtClean="0">
                <a:latin typeface="Courier New" panose="02070309020205020404" pitchFamily="49" charset="0"/>
                <a:ea typeface="Calibri" panose="020F0502020204030204" pitchFamily="34" charset="0"/>
                <a:cs typeface="Courier New" panose="02070309020205020404" pitchFamily="49" charset="0"/>
              </a:rPr>
              <a:t>Special </a:t>
            </a:r>
            <a:r>
              <a:rPr lang="en-US" sz="1200" dirty="0">
                <a:latin typeface="Courier New" panose="02070309020205020404" pitchFamily="49" charset="0"/>
                <a:ea typeface="Calibri" panose="020F0502020204030204" pitchFamily="34" charset="0"/>
                <a:cs typeface="Courier New" panose="02070309020205020404" pitchFamily="49" charset="0"/>
              </a:rPr>
              <a:t>outlook issued to update discussion of the area of low</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pressure east of Florida.</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 </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Updated:  An Air Force Reserve unit reconnaissance aircraft is</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investigating the area of low pressure centered about 110 miles east</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of Melbourne, Florida.  While the low is well defined, the</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associated thunderstorm activity is just below the organizational</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threshold required to initiate tropical cyclone advisories.</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Environmental conditions continue to be favorable for development,</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and only a slight increase in the organization and persistence of</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the thunderstorm activity would result in the formation of a</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tropical depression.</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 </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Data from the reconnaissance aircraft indicate that peak sustained</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winds with the low are about 30-35 mph.  The low is moving</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southwestward at around 5 mph, but is expected to turn westward</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tonight and northward by Wednesday when it will be near the east</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coast of Florida. If this system becomes a tropical cyclone, a</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tropical storm watch could be required for portions of the central</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or northern Atlantic coast of Florida.  A turn toward the northeast</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near the southeastern U.S. coast is expected by Thursday.</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 Formation chance through 48 hours...high...80 percent.</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 Formation chance through 5 days...high...80 percent.</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 </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Forecaster Franklin</a:t>
            </a:r>
            <a:endParaRPr lang="en-US" sz="1200" dirty="0">
              <a:effectLst/>
              <a:latin typeface="Courier New" panose="02070309020205020404" pitchFamily="49" charset="0"/>
              <a:ea typeface="Calibri" panose="020F0502020204030204" pitchFamily="34" charset="0"/>
              <a:cs typeface="Courier New" panose="02070309020205020404" pitchFamily="49" charset="0"/>
            </a:endParaRPr>
          </a:p>
        </p:txBody>
      </p:sp>
      <p:sp>
        <p:nvSpPr>
          <p:cNvPr id="24" name="Title 1"/>
          <p:cNvSpPr txBox="1">
            <a:spLocks/>
          </p:cNvSpPr>
          <p:nvPr/>
        </p:nvSpPr>
        <p:spPr bwMode="auto">
          <a:xfrm>
            <a:off x="0" y="0"/>
            <a:ext cx="9144000" cy="1554480"/>
          </a:xfrm>
          <a:prstGeom prst="rect">
            <a:avLst/>
          </a:prstGeom>
          <a:solidFill>
            <a:srgbClr val="000066"/>
          </a:solidFill>
          <a:ln w="9525">
            <a:noFill/>
            <a:miter lim="800000"/>
            <a:headEnd/>
            <a:tailEnd/>
          </a:ln>
        </p:spPr>
        <p:txBody>
          <a:bodyPr vert="horz" wrap="square" lIns="182880" tIns="45720" rIns="182880" bIns="45720" numCol="1" anchor="ctr" anchorCtr="0" compatLnSpc="1">
            <a:prstTxWarp prst="textNoShape">
              <a:avLst/>
            </a:prstTxWarp>
            <a:noAutofit/>
          </a:bodyP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sz="6600" b="1" kern="0" dirty="0" smtClean="0">
                <a:solidFill>
                  <a:srgbClr val="FFFF00"/>
                </a:solidFill>
                <a:latin typeface="Calibri" panose="020F0502020204030204" pitchFamily="34" charset="0"/>
                <a:cs typeface="Calibri" panose="020F0502020204030204" pitchFamily="34" charset="0"/>
              </a:rPr>
              <a:t>Forecast Advisory</a:t>
            </a:r>
            <a:r>
              <a:rPr lang="en-US" sz="7200" b="1" kern="0" dirty="0" smtClean="0">
                <a:latin typeface="Calibri" panose="020F0502020204030204" pitchFamily="34" charset="0"/>
                <a:cs typeface="Calibri" panose="020F0502020204030204" pitchFamily="34" charset="0"/>
              </a:rPr>
              <a:t/>
            </a:r>
            <a:br>
              <a:rPr lang="en-US" sz="7200" b="1" kern="0" dirty="0" smtClean="0">
                <a:latin typeface="Calibri" panose="020F0502020204030204" pitchFamily="34" charset="0"/>
                <a:cs typeface="Calibri" panose="020F0502020204030204" pitchFamily="34" charset="0"/>
              </a:rPr>
            </a:br>
            <a:r>
              <a:rPr lang="en-US" sz="4300" i="1" kern="0" dirty="0" smtClean="0">
                <a:latin typeface="Calibri" panose="020F0502020204030204" pitchFamily="34" charset="0"/>
                <a:cs typeface="Calibri" panose="020F0502020204030204" pitchFamily="34" charset="0"/>
              </a:rPr>
              <a:t>Position. Size. Radii. Intensity.</a:t>
            </a:r>
            <a:endParaRPr lang="en-US" sz="4300" i="1" kern="0" dirty="0">
              <a:latin typeface="Calibri" panose="020F0502020204030204" pitchFamily="34" charset="0"/>
              <a:cs typeface="Calibri" panose="020F0502020204030204" pitchFamily="34" charset="0"/>
            </a:endParaRPr>
          </a:p>
        </p:txBody>
      </p:sp>
      <p:sp>
        <p:nvSpPr>
          <p:cNvPr id="25" name="Rectangle 24"/>
          <p:cNvSpPr/>
          <p:nvPr/>
        </p:nvSpPr>
        <p:spPr>
          <a:xfrm>
            <a:off x="395810" y="2148451"/>
            <a:ext cx="6839042" cy="5078313"/>
          </a:xfrm>
          <a:prstGeom prst="rect">
            <a:avLst/>
          </a:prstGeom>
        </p:spPr>
        <p:txBody>
          <a:bodyPr wrap="square">
            <a:spAutoFit/>
          </a:bodyPr>
          <a:lstStyle/>
          <a:p>
            <a:r>
              <a:rPr lang="en-US" sz="1200" dirty="0">
                <a:latin typeface="Courier New" panose="02070309020205020404" pitchFamily="49" charset="0"/>
                <a:cs typeface="Courier New" panose="02070309020205020404" pitchFamily="49" charset="0"/>
              </a:rPr>
              <a:t>HURRICANE ISAAC FORECAST/ADVISORY NUMBER  34</a:t>
            </a:r>
          </a:p>
          <a:p>
            <a:r>
              <a:rPr lang="en-US" sz="1200" dirty="0">
                <a:latin typeface="Courier New" panose="02070309020205020404" pitchFamily="49" charset="0"/>
                <a:cs typeface="Courier New" panose="02070309020205020404" pitchFamily="49" charset="0"/>
              </a:rPr>
              <a:t>NWS NATIONAL HURRICANE CENTER MIAMI FL       AL092012</a:t>
            </a:r>
          </a:p>
          <a:p>
            <a:r>
              <a:rPr lang="en-US" sz="1200" dirty="0">
                <a:latin typeface="Courier New" panose="02070309020205020404" pitchFamily="49" charset="0"/>
                <a:cs typeface="Courier New" panose="02070309020205020404" pitchFamily="49" charset="0"/>
              </a:rPr>
              <a:t>1500 UTC WED AUG 29 2012</a:t>
            </a:r>
          </a:p>
          <a:p>
            <a:r>
              <a:rPr lang="en-US" sz="1200" dirty="0">
                <a:latin typeface="Courier New" panose="02070309020205020404" pitchFamily="49" charset="0"/>
                <a:cs typeface="Courier New" panose="02070309020205020404" pitchFamily="49" charset="0"/>
              </a:rPr>
              <a:t>  </a:t>
            </a:r>
          </a:p>
          <a:p>
            <a:r>
              <a:rPr lang="en-US" sz="1200" dirty="0">
                <a:latin typeface="Courier New" panose="02070309020205020404" pitchFamily="49" charset="0"/>
                <a:cs typeface="Courier New" panose="02070309020205020404" pitchFamily="49" charset="0"/>
              </a:rPr>
              <a:t>THE TROPICAL STORM WARNING HAS BEEN DISCONTINUED EAST OF THE</a:t>
            </a:r>
          </a:p>
          <a:p>
            <a:r>
              <a:rPr lang="en-US" sz="1200" dirty="0">
                <a:latin typeface="Courier New" panose="02070309020205020404" pitchFamily="49" charset="0"/>
                <a:cs typeface="Courier New" panose="02070309020205020404" pitchFamily="49" charset="0"/>
              </a:rPr>
              <a:t>ALABAMA-FLORIDA BORDER.</a:t>
            </a:r>
          </a:p>
          <a:p>
            <a:r>
              <a:rPr lang="en-US" sz="1200" dirty="0">
                <a:latin typeface="Courier New" panose="02070309020205020404" pitchFamily="49" charset="0"/>
                <a:cs typeface="Courier New" panose="02070309020205020404" pitchFamily="49" charset="0"/>
              </a:rPr>
              <a:t> </a:t>
            </a:r>
          </a:p>
          <a:p>
            <a:r>
              <a:rPr lang="en-US" sz="1200" dirty="0">
                <a:latin typeface="Courier New" panose="02070309020205020404" pitchFamily="49" charset="0"/>
                <a:cs typeface="Courier New" panose="02070309020205020404" pitchFamily="49" charset="0"/>
              </a:rPr>
              <a:t>SUMMARY OF WATCHES AND WARNINGS IN EFFECT...</a:t>
            </a:r>
          </a:p>
          <a:p>
            <a:r>
              <a:rPr lang="en-US" sz="1200" dirty="0">
                <a:latin typeface="Courier New" panose="02070309020205020404" pitchFamily="49" charset="0"/>
                <a:cs typeface="Courier New" panose="02070309020205020404" pitchFamily="49" charset="0"/>
              </a:rPr>
              <a:t> </a:t>
            </a:r>
          </a:p>
          <a:p>
            <a:r>
              <a:rPr lang="en-US" sz="1200" dirty="0">
                <a:latin typeface="Courier New" panose="02070309020205020404" pitchFamily="49" charset="0"/>
                <a:cs typeface="Courier New" panose="02070309020205020404" pitchFamily="49" charset="0"/>
              </a:rPr>
              <a:t>A HURRICANE WARNING IS IN EFFECT FOR...</a:t>
            </a:r>
          </a:p>
          <a:p>
            <a:r>
              <a:rPr lang="en-US" sz="1200" dirty="0">
                <a:latin typeface="Courier New" panose="02070309020205020404" pitchFamily="49" charset="0"/>
                <a:cs typeface="Courier New" panose="02070309020205020404" pitchFamily="49" charset="0"/>
              </a:rPr>
              <a:t>* EAST OF MORGAN CITY LOUISIANA TO THE MISSISSIPPI-ALABAMA BORDER...</a:t>
            </a:r>
          </a:p>
          <a:p>
            <a:r>
              <a:rPr lang="en-US" sz="1200" dirty="0">
                <a:latin typeface="Courier New" panose="02070309020205020404" pitchFamily="49" charset="0"/>
                <a:cs typeface="Courier New" panose="02070309020205020404" pitchFamily="49" charset="0"/>
              </a:rPr>
              <a:t>INCLUDING METROPOLITAN NEW ORLEANS...LAKE PONTCHARTRAIN...AND LAKE</a:t>
            </a:r>
          </a:p>
          <a:p>
            <a:r>
              <a:rPr lang="en-US" sz="1200" dirty="0">
                <a:latin typeface="Courier New" panose="02070309020205020404" pitchFamily="49" charset="0"/>
                <a:cs typeface="Courier New" panose="02070309020205020404" pitchFamily="49" charset="0"/>
              </a:rPr>
              <a:t>MAUREPAS</a:t>
            </a:r>
          </a:p>
          <a:p>
            <a:r>
              <a:rPr lang="en-US" sz="1200" dirty="0">
                <a:latin typeface="Courier New" panose="02070309020205020404" pitchFamily="49" charset="0"/>
                <a:cs typeface="Courier New" panose="02070309020205020404" pitchFamily="49" charset="0"/>
              </a:rPr>
              <a:t> </a:t>
            </a:r>
          </a:p>
          <a:p>
            <a:r>
              <a:rPr lang="en-US" sz="1200" dirty="0">
                <a:latin typeface="Courier New" panose="02070309020205020404" pitchFamily="49" charset="0"/>
                <a:cs typeface="Courier New" panose="02070309020205020404" pitchFamily="49" charset="0"/>
              </a:rPr>
              <a:t>HURRICANE CENTER LOCATED NEAR 29.6N  90.7W AT 29/1500Z</a:t>
            </a:r>
          </a:p>
          <a:p>
            <a:r>
              <a:rPr lang="en-US" sz="1200" dirty="0">
                <a:latin typeface="Courier New" panose="02070309020205020404" pitchFamily="49" charset="0"/>
                <a:cs typeface="Courier New" panose="02070309020205020404" pitchFamily="49" charset="0"/>
              </a:rPr>
              <a:t>POSITION ACCURATE WITHIN  15 NM</a:t>
            </a:r>
          </a:p>
          <a:p>
            <a:r>
              <a:rPr lang="en-US" sz="1200" dirty="0">
                <a:latin typeface="Courier New" panose="02070309020205020404" pitchFamily="49" charset="0"/>
                <a:cs typeface="Courier New" panose="02070309020205020404" pitchFamily="49" charset="0"/>
              </a:rPr>
              <a:t> </a:t>
            </a:r>
          </a:p>
          <a:p>
            <a:r>
              <a:rPr lang="en-US" sz="1200" dirty="0">
                <a:latin typeface="Courier New" panose="02070309020205020404" pitchFamily="49" charset="0"/>
                <a:cs typeface="Courier New" panose="02070309020205020404" pitchFamily="49" charset="0"/>
              </a:rPr>
              <a:t>PRESENT MOVEMENT TOWARD THE NORTHWEST OR 310 DEGREES AT   5 KT</a:t>
            </a:r>
          </a:p>
          <a:p>
            <a:r>
              <a:rPr lang="en-US" sz="1200" dirty="0">
                <a:latin typeface="Courier New" panose="02070309020205020404" pitchFamily="49" charset="0"/>
                <a:cs typeface="Courier New" panose="02070309020205020404" pitchFamily="49" charset="0"/>
              </a:rPr>
              <a:t> </a:t>
            </a:r>
          </a:p>
          <a:p>
            <a:r>
              <a:rPr lang="en-US" sz="1200" dirty="0">
                <a:latin typeface="Courier New" panose="02070309020205020404" pitchFamily="49" charset="0"/>
                <a:cs typeface="Courier New" panose="02070309020205020404" pitchFamily="49" charset="0"/>
              </a:rPr>
              <a:t>ESTIMATED MINIMUM CENTRAL PRESSURE  972 MB</a:t>
            </a:r>
          </a:p>
          <a:p>
            <a:r>
              <a:rPr lang="en-US" sz="1200" dirty="0">
                <a:latin typeface="Courier New" panose="02070309020205020404" pitchFamily="49" charset="0"/>
                <a:cs typeface="Courier New" panose="02070309020205020404" pitchFamily="49" charset="0"/>
              </a:rPr>
              <a:t>MAX SUSTAINED WINDS  65 KT WITH GUSTS TO  80 KT.</a:t>
            </a:r>
          </a:p>
          <a:p>
            <a:r>
              <a:rPr lang="en-US" sz="1200" dirty="0">
                <a:latin typeface="Courier New" panose="02070309020205020404" pitchFamily="49" charset="0"/>
                <a:cs typeface="Courier New" panose="02070309020205020404" pitchFamily="49" charset="0"/>
              </a:rPr>
              <a:t>64 KT....... 30NE  40SE   0SW   0NW.</a:t>
            </a:r>
          </a:p>
          <a:p>
            <a:r>
              <a:rPr lang="en-US" sz="1200" dirty="0">
                <a:latin typeface="Courier New" panose="02070309020205020404" pitchFamily="49" charset="0"/>
                <a:cs typeface="Courier New" panose="02070309020205020404" pitchFamily="49" charset="0"/>
              </a:rPr>
              <a:t>50 KT....... 80NE  70SE  40SW  40NW.</a:t>
            </a:r>
          </a:p>
          <a:p>
            <a:r>
              <a:rPr lang="en-US" sz="1200" dirty="0">
                <a:latin typeface="Courier New" panose="02070309020205020404" pitchFamily="49" charset="0"/>
                <a:cs typeface="Courier New" panose="02070309020205020404" pitchFamily="49" charset="0"/>
              </a:rPr>
              <a:t>34 KT.......150NE 150SE 140SW 100NW.</a:t>
            </a:r>
          </a:p>
          <a:p>
            <a:r>
              <a:rPr lang="en-US" sz="1200" dirty="0">
                <a:latin typeface="Courier New" panose="02070309020205020404" pitchFamily="49" charset="0"/>
                <a:cs typeface="Courier New" panose="02070309020205020404" pitchFamily="49" charset="0"/>
              </a:rPr>
              <a:t>12 FT SEAS..180NE 240SE  90SW   0NW.</a:t>
            </a:r>
          </a:p>
          <a:p>
            <a:r>
              <a:rPr lang="en-US" sz="1200" dirty="0">
                <a:latin typeface="Courier New" panose="02070309020205020404" pitchFamily="49" charset="0"/>
                <a:cs typeface="Courier New" panose="02070309020205020404" pitchFamily="49" charset="0"/>
              </a:rPr>
              <a:t>WINDS AND SEAS VARY GREATLY IN EACH QUADRANT.  RADII IN NAUTICAL</a:t>
            </a:r>
          </a:p>
          <a:p>
            <a:r>
              <a:rPr lang="en-US" sz="1200" dirty="0">
                <a:latin typeface="Courier New" panose="02070309020205020404" pitchFamily="49" charset="0"/>
                <a:cs typeface="Courier New" panose="02070309020205020404" pitchFamily="49" charset="0"/>
              </a:rPr>
              <a:t>MILES ARE THE LARGEST RADII EXPECTED ANYWHERE IN THAT QUADRANT.</a:t>
            </a:r>
          </a:p>
        </p:txBody>
      </p:sp>
      <p:sp>
        <p:nvSpPr>
          <p:cNvPr id="27" name="Rectangle 26"/>
          <p:cNvSpPr/>
          <p:nvPr/>
        </p:nvSpPr>
        <p:spPr>
          <a:xfrm>
            <a:off x="6027957" y="2147594"/>
            <a:ext cx="2968282" cy="830997"/>
          </a:xfrm>
          <a:prstGeom prst="rect">
            <a:avLst/>
          </a:prstGeom>
          <a:solidFill>
            <a:srgbClr val="BFBFB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016548" y="2147594"/>
            <a:ext cx="3103386" cy="830997"/>
          </a:xfrm>
          <a:prstGeom prst="rect">
            <a:avLst/>
          </a:prstGeom>
        </p:spPr>
        <p:txBody>
          <a:bodyPr wrap="square">
            <a:spAutoFit/>
          </a:bodyPr>
          <a:lstStyle/>
          <a:p>
            <a:r>
              <a:rPr lang="en-US" b="1" dirty="0" smtClean="0">
                <a:solidFill>
                  <a:srgbClr val="132F49"/>
                </a:solidFill>
                <a:latin typeface="+mj-lt"/>
              </a:rPr>
              <a:t>Only source for all</a:t>
            </a:r>
            <a:br>
              <a:rPr lang="en-US" b="1" dirty="0" smtClean="0">
                <a:solidFill>
                  <a:srgbClr val="132F49"/>
                </a:solidFill>
                <a:latin typeface="+mj-lt"/>
              </a:rPr>
            </a:br>
            <a:r>
              <a:rPr lang="en-US" b="1" dirty="0" smtClean="0">
                <a:solidFill>
                  <a:srgbClr val="132F49"/>
                </a:solidFill>
                <a:latin typeface="+mj-lt"/>
              </a:rPr>
              <a:t>the forecast data</a:t>
            </a:r>
          </a:p>
        </p:txBody>
      </p:sp>
      <p:sp>
        <p:nvSpPr>
          <p:cNvPr id="40" name="Rectangle 39"/>
          <p:cNvSpPr/>
          <p:nvPr/>
        </p:nvSpPr>
        <p:spPr>
          <a:xfrm>
            <a:off x="6018100" y="4499821"/>
            <a:ext cx="2968282" cy="1015663"/>
          </a:xfrm>
          <a:prstGeom prst="rect">
            <a:avLst/>
          </a:prstGeom>
          <a:solidFill>
            <a:srgbClr val="BFBFB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027957" y="4499821"/>
            <a:ext cx="3103386" cy="1015663"/>
          </a:xfrm>
          <a:prstGeom prst="rect">
            <a:avLst/>
          </a:prstGeom>
        </p:spPr>
        <p:txBody>
          <a:bodyPr wrap="square">
            <a:spAutoFit/>
          </a:bodyPr>
          <a:lstStyle/>
          <a:p>
            <a:r>
              <a:rPr lang="en-US" sz="2000" b="1" dirty="0" smtClean="0">
                <a:solidFill>
                  <a:srgbClr val="132F49"/>
                </a:solidFill>
                <a:latin typeface="+mj-lt"/>
              </a:rPr>
              <a:t>Data is used in HURREVAC and other commercial tracking software</a:t>
            </a:r>
          </a:p>
        </p:txBody>
      </p:sp>
      <p:sp>
        <p:nvSpPr>
          <p:cNvPr id="43" name="Right Arrow 42"/>
          <p:cNvSpPr/>
          <p:nvPr/>
        </p:nvSpPr>
        <p:spPr>
          <a:xfrm rot="10800000">
            <a:off x="5766339" y="3099796"/>
            <a:ext cx="3377658" cy="951778"/>
          </a:xfrm>
          <a:prstGeom prst="rightArrow">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5970706" y="3343274"/>
            <a:ext cx="3186546" cy="461665"/>
          </a:xfrm>
          <a:prstGeom prst="rect">
            <a:avLst/>
          </a:prstGeom>
        </p:spPr>
        <p:txBody>
          <a:bodyPr wrap="square">
            <a:spAutoFit/>
          </a:bodyPr>
          <a:lstStyle/>
          <a:p>
            <a:r>
              <a:rPr lang="en-US" b="1" dirty="0" smtClean="0">
                <a:solidFill>
                  <a:srgbClr val="132F49"/>
                </a:solidFill>
                <a:latin typeface="+mj-lt"/>
              </a:rPr>
              <a:t>Watches and Warnings</a:t>
            </a:r>
            <a:endParaRPr lang="en-US" dirty="0">
              <a:solidFill>
                <a:srgbClr val="132F49"/>
              </a:solidFill>
              <a:latin typeface="+mj-lt"/>
            </a:endParaRPr>
          </a:p>
        </p:txBody>
      </p:sp>
    </p:spTree>
    <p:extLst>
      <p:ext uri="{BB962C8B-B14F-4D97-AF65-F5344CB8AC3E}">
        <p14:creationId xmlns:p14="http://schemas.microsoft.com/office/powerpoint/2010/main" val="310006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 presetClass="entr" presetSubtype="0" fill="hold" grpId="0" nodeType="afterEffect">
                                  <p:stCondLst>
                                    <p:cond delay="50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32"/>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3"/>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34"/>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5"/>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3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36"/>
                                        </p:tgtEl>
                                        <p:attrNameLst>
                                          <p:attrName>style.visibility</p:attrName>
                                        </p:attrNameLst>
                                      </p:cBhvr>
                                      <p:to>
                                        <p:strVal val="hidden"/>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29"/>
                                        </p:tgtEl>
                                        <p:attrNameLst>
                                          <p:attrName>style.visibility</p:attrName>
                                        </p:attrNameLst>
                                      </p:cBhvr>
                                      <p:to>
                                        <p:strVal val="hidden"/>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37"/>
                                        </p:tgtEl>
                                        <p:attrNameLst>
                                          <p:attrName>style.visibility</p:attrName>
                                        </p:attrNameLst>
                                      </p:cBhvr>
                                      <p:to>
                                        <p:strVal val="hidden"/>
                                      </p:to>
                                    </p:set>
                                  </p:childTnLst>
                                </p:cTn>
                              </p:par>
                            </p:childTnLst>
                          </p:cTn>
                        </p:par>
                        <p:par>
                          <p:cTn id="60" fill="hold">
                            <p:stCondLst>
                              <p:cond delay="0"/>
                            </p:stCondLst>
                            <p:childTnLst>
                              <p:par>
                                <p:cTn id="61" presetID="1" presetClass="entr" presetSubtype="0" fill="hold" grpId="0" nodeType="after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par>
                          <p:cTn id="63" fill="hold">
                            <p:stCondLst>
                              <p:cond delay="0"/>
                            </p:stCondLst>
                            <p:childTnLst>
                              <p:par>
                                <p:cTn id="64" presetID="1" presetClass="entr" presetSubtype="0"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par>
                                <p:cTn id="66" presetID="22" presetClass="entr" presetSubtype="2" fill="hold" grpId="0" nodeType="withEffect">
                                  <p:stCondLst>
                                    <p:cond delay="500"/>
                                  </p:stCondLst>
                                  <p:childTnLst>
                                    <p:set>
                                      <p:cBhvr>
                                        <p:cTn id="67" dur="1" fill="hold">
                                          <p:stCondLst>
                                            <p:cond delay="0"/>
                                          </p:stCondLst>
                                        </p:cTn>
                                        <p:tgtEl>
                                          <p:spTgt spid="27"/>
                                        </p:tgtEl>
                                        <p:attrNameLst>
                                          <p:attrName>style.visibility</p:attrName>
                                        </p:attrNameLst>
                                      </p:cBhvr>
                                      <p:to>
                                        <p:strVal val="visible"/>
                                      </p:to>
                                    </p:set>
                                    <p:animEffect transition="in" filter="wipe(right)">
                                      <p:cBhvr>
                                        <p:cTn id="68" dur="500"/>
                                        <p:tgtEl>
                                          <p:spTgt spid="27"/>
                                        </p:tgtEl>
                                      </p:cBhvr>
                                    </p:animEffect>
                                  </p:childTnLst>
                                </p:cTn>
                              </p:par>
                              <p:par>
                                <p:cTn id="69" presetID="22" presetClass="entr" presetSubtype="2" fill="hold" grpId="0" nodeType="withEffect">
                                  <p:stCondLst>
                                    <p:cond delay="500"/>
                                  </p:stCondLst>
                                  <p:childTnLst>
                                    <p:set>
                                      <p:cBhvr>
                                        <p:cTn id="70" dur="1" fill="hold">
                                          <p:stCondLst>
                                            <p:cond delay="0"/>
                                          </p:stCondLst>
                                        </p:cTn>
                                        <p:tgtEl>
                                          <p:spTgt spid="28"/>
                                        </p:tgtEl>
                                        <p:attrNameLst>
                                          <p:attrName>style.visibility</p:attrName>
                                        </p:attrNameLst>
                                      </p:cBhvr>
                                      <p:to>
                                        <p:strVal val="visible"/>
                                      </p:to>
                                    </p:set>
                                    <p:animEffect transition="in" filter="wipe(right)">
                                      <p:cBhvr>
                                        <p:cTn id="71" dur="500"/>
                                        <p:tgtEl>
                                          <p:spTgt spid="2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grpId="0" nodeType="clickEffect">
                                  <p:stCondLst>
                                    <p:cond delay="500"/>
                                  </p:stCondLst>
                                  <p:childTnLst>
                                    <p:set>
                                      <p:cBhvr>
                                        <p:cTn id="75" dur="1" fill="hold">
                                          <p:stCondLst>
                                            <p:cond delay="0"/>
                                          </p:stCondLst>
                                        </p:cTn>
                                        <p:tgtEl>
                                          <p:spTgt spid="43"/>
                                        </p:tgtEl>
                                        <p:attrNameLst>
                                          <p:attrName>style.visibility</p:attrName>
                                        </p:attrNameLst>
                                      </p:cBhvr>
                                      <p:to>
                                        <p:strVal val="visible"/>
                                      </p:to>
                                    </p:set>
                                    <p:animEffect transition="in" filter="wipe(right)">
                                      <p:cBhvr>
                                        <p:cTn id="76" dur="500"/>
                                        <p:tgtEl>
                                          <p:spTgt spid="43"/>
                                        </p:tgtEl>
                                      </p:cBhvr>
                                    </p:animEffect>
                                  </p:childTnLst>
                                </p:cTn>
                              </p:par>
                              <p:par>
                                <p:cTn id="77" presetID="22" presetClass="entr" presetSubtype="2" fill="hold" grpId="0" nodeType="withEffect">
                                  <p:stCondLst>
                                    <p:cond delay="500"/>
                                  </p:stCondLst>
                                  <p:childTnLst>
                                    <p:set>
                                      <p:cBhvr>
                                        <p:cTn id="78" dur="1" fill="hold">
                                          <p:stCondLst>
                                            <p:cond delay="0"/>
                                          </p:stCondLst>
                                        </p:cTn>
                                        <p:tgtEl>
                                          <p:spTgt spid="44"/>
                                        </p:tgtEl>
                                        <p:attrNameLst>
                                          <p:attrName>style.visibility</p:attrName>
                                        </p:attrNameLst>
                                      </p:cBhvr>
                                      <p:to>
                                        <p:strVal val="visible"/>
                                      </p:to>
                                    </p:set>
                                    <p:animEffect transition="in" filter="wipe(right)">
                                      <p:cBhvr>
                                        <p:cTn id="79" dur="500"/>
                                        <p:tgtEl>
                                          <p:spTgt spid="44"/>
                                        </p:tgtEl>
                                      </p:cBhvr>
                                    </p:animEffect>
                                  </p:childTnLst>
                                </p:cTn>
                              </p:par>
                            </p:childTnLst>
                          </p:cTn>
                        </p:par>
                        <p:par>
                          <p:cTn id="80" fill="hold">
                            <p:stCondLst>
                              <p:cond delay="1000"/>
                            </p:stCondLst>
                            <p:childTnLst>
                              <p:par>
                                <p:cTn id="81" presetID="1" presetClass="entr" presetSubtype="0" fill="hold" grpId="0" nodeType="after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childTnLst>
                          </p:cTn>
                        </p:par>
                        <p:par>
                          <p:cTn id="83" fill="hold">
                            <p:stCondLst>
                              <p:cond delay="1000"/>
                            </p:stCondLst>
                            <p:childTnLst>
                              <p:par>
                                <p:cTn id="84" presetID="22" presetClass="entr" presetSubtype="2" fill="hold" grpId="0" nodeType="afterEffect">
                                  <p:stCondLst>
                                    <p:cond delay="2000"/>
                                  </p:stCondLst>
                                  <p:childTnLst>
                                    <p:set>
                                      <p:cBhvr>
                                        <p:cTn id="85" dur="1" fill="hold">
                                          <p:stCondLst>
                                            <p:cond delay="0"/>
                                          </p:stCondLst>
                                        </p:cTn>
                                        <p:tgtEl>
                                          <p:spTgt spid="40"/>
                                        </p:tgtEl>
                                        <p:attrNameLst>
                                          <p:attrName>style.visibility</p:attrName>
                                        </p:attrNameLst>
                                      </p:cBhvr>
                                      <p:to>
                                        <p:strVal val="visible"/>
                                      </p:to>
                                    </p:set>
                                    <p:animEffect transition="in" filter="wipe(right)">
                                      <p:cBhvr>
                                        <p:cTn id="86" dur="500"/>
                                        <p:tgtEl>
                                          <p:spTgt spid="40"/>
                                        </p:tgtEl>
                                      </p:cBhvr>
                                    </p:animEffect>
                                  </p:childTnLst>
                                </p:cTn>
                              </p:par>
                              <p:par>
                                <p:cTn id="87" presetID="22" presetClass="entr" presetSubtype="2" fill="hold" grpId="0" nodeType="withEffect">
                                  <p:stCondLst>
                                    <p:cond delay="2000"/>
                                  </p:stCondLst>
                                  <p:childTnLst>
                                    <p:set>
                                      <p:cBhvr>
                                        <p:cTn id="88" dur="1" fill="hold">
                                          <p:stCondLst>
                                            <p:cond delay="0"/>
                                          </p:stCondLst>
                                        </p:cTn>
                                        <p:tgtEl>
                                          <p:spTgt spid="41"/>
                                        </p:tgtEl>
                                        <p:attrNameLst>
                                          <p:attrName>style.visibility</p:attrName>
                                        </p:attrNameLst>
                                      </p:cBhvr>
                                      <p:to>
                                        <p:strVal val="visible"/>
                                      </p:to>
                                    </p:set>
                                    <p:animEffect transition="in" filter="wipe(right)">
                                      <p:cBhvr>
                                        <p:cTn id="8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1" grpId="0" animBg="1"/>
      <p:bldP spid="31" grpId="1" animBg="1"/>
      <p:bldP spid="33" grpId="0" animBg="1"/>
      <p:bldP spid="33" grpId="1" animBg="1"/>
      <p:bldP spid="34" grpId="0" animBg="1"/>
      <p:bldP spid="34" grpId="1" animBg="1"/>
      <p:bldP spid="35" grpId="0" animBg="1"/>
      <p:bldP spid="35" grpId="1" animBg="1"/>
      <p:bldP spid="36" grpId="0" animBg="1"/>
      <p:bldP spid="36" grpId="1" animBg="1"/>
      <p:bldP spid="32" grpId="0" animBg="1"/>
      <p:bldP spid="32" grpId="1" animBg="1"/>
      <p:bldP spid="29" grpId="0" animBg="1"/>
      <p:bldP spid="29" grpId="1" animBg="1"/>
      <p:bldP spid="37" grpId="0" animBg="1"/>
      <p:bldP spid="37" grpId="1" animBg="1"/>
      <p:bldP spid="38" grpId="0" animBg="1"/>
      <p:bldP spid="20" grpId="0" animBg="1"/>
      <p:bldP spid="27" grpId="0" animBg="1"/>
      <p:bldP spid="28" grpId="0"/>
      <p:bldP spid="40" grpId="0" animBg="1"/>
      <p:bldP spid="41" grpId="0"/>
      <p:bldP spid="43" grpId="0" animBg="1"/>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94" y="1670685"/>
            <a:ext cx="6614160" cy="5187315"/>
          </a:xfrm>
          <a:prstGeom prst="rect">
            <a:avLst/>
          </a:prstGeom>
          <a:effectLst>
            <a:outerShdw blurRad="63500" dist="63500" dir="2700000" algn="tl" rotWithShape="0">
              <a:prstClr val="black">
                <a:alpha val="40000"/>
              </a:prstClr>
            </a:outerShdw>
          </a:effectLst>
        </p:spPr>
      </p:pic>
      <p:sp>
        <p:nvSpPr>
          <p:cNvPr id="27" name="Yellow Highlight"/>
          <p:cNvSpPr/>
          <p:nvPr/>
        </p:nvSpPr>
        <p:spPr>
          <a:xfrm>
            <a:off x="411479" y="2770464"/>
            <a:ext cx="6230407" cy="2461936"/>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Yellow Highlight" hidden="1"/>
          <p:cNvSpPr/>
          <p:nvPr/>
        </p:nvSpPr>
        <p:spPr>
          <a:xfrm>
            <a:off x="533216" y="2484011"/>
            <a:ext cx="5943600" cy="384048"/>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 name="Picture 1" hidden="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432" y="3375463"/>
            <a:ext cx="6398514" cy="5030343"/>
          </a:xfrm>
          <a:prstGeom prst="rect">
            <a:avLst/>
          </a:prstGeom>
        </p:spPr>
      </p:pic>
      <p:sp>
        <p:nvSpPr>
          <p:cNvPr id="33" name="Yellow Highlight" hidden="1"/>
          <p:cNvSpPr/>
          <p:nvPr/>
        </p:nvSpPr>
        <p:spPr>
          <a:xfrm>
            <a:off x="3186638" y="3018007"/>
            <a:ext cx="731520" cy="640080"/>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Yellow Highlight" hidden="1"/>
          <p:cNvSpPr/>
          <p:nvPr/>
        </p:nvSpPr>
        <p:spPr>
          <a:xfrm>
            <a:off x="4019193" y="3018007"/>
            <a:ext cx="731520" cy="640080"/>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Yellow Highlight" hidden="1"/>
          <p:cNvSpPr/>
          <p:nvPr/>
        </p:nvSpPr>
        <p:spPr>
          <a:xfrm>
            <a:off x="4842029" y="3021516"/>
            <a:ext cx="731520" cy="640080"/>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Yellow Highlight" hidden="1"/>
          <p:cNvSpPr/>
          <p:nvPr/>
        </p:nvSpPr>
        <p:spPr>
          <a:xfrm>
            <a:off x="5669522" y="3024638"/>
            <a:ext cx="758952" cy="640080"/>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Yellow Highlight" hidden="1"/>
          <p:cNvSpPr/>
          <p:nvPr/>
        </p:nvSpPr>
        <p:spPr>
          <a:xfrm>
            <a:off x="534711" y="2977747"/>
            <a:ext cx="1755648" cy="784583"/>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Yellow Highlight" hidden="1"/>
          <p:cNvSpPr/>
          <p:nvPr/>
        </p:nvSpPr>
        <p:spPr>
          <a:xfrm>
            <a:off x="2357963" y="3713332"/>
            <a:ext cx="731520" cy="365760"/>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Yellow Highlight" hidden="1"/>
          <p:cNvSpPr/>
          <p:nvPr/>
        </p:nvSpPr>
        <p:spPr>
          <a:xfrm>
            <a:off x="3177377" y="3713332"/>
            <a:ext cx="731520" cy="457200"/>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Yellow Highlight" hidden="1"/>
          <p:cNvSpPr/>
          <p:nvPr/>
        </p:nvSpPr>
        <p:spPr>
          <a:xfrm>
            <a:off x="776812" y="4265987"/>
            <a:ext cx="5426105" cy="2569713"/>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Yellow Highlight" hidden="1"/>
          <p:cNvSpPr/>
          <p:nvPr/>
        </p:nvSpPr>
        <p:spPr>
          <a:xfrm>
            <a:off x="351454" y="4172902"/>
            <a:ext cx="6400800" cy="182880"/>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3200">
              <a:solidFill>
                <a:prstClr val="white"/>
              </a:solidFill>
            </a:endParaRPr>
          </a:p>
        </p:txBody>
      </p:sp>
      <p:sp>
        <p:nvSpPr>
          <p:cNvPr id="25" name="Title 1"/>
          <p:cNvSpPr txBox="1">
            <a:spLocks/>
          </p:cNvSpPr>
          <p:nvPr/>
        </p:nvSpPr>
        <p:spPr bwMode="auto">
          <a:xfrm>
            <a:off x="0" y="0"/>
            <a:ext cx="9144000" cy="1554480"/>
          </a:xfrm>
          <a:prstGeom prst="rect">
            <a:avLst/>
          </a:prstGeom>
          <a:solidFill>
            <a:srgbClr val="000066"/>
          </a:solidFill>
          <a:ln w="9525">
            <a:noFill/>
            <a:miter lim="800000"/>
            <a:headEnd/>
            <a:tailEnd/>
          </a:ln>
        </p:spPr>
        <p:txBody>
          <a:bodyPr vert="horz" wrap="square" lIns="182880" tIns="45720" rIns="182880" bIns="45720" numCol="1" anchor="ctr" anchorCtr="0" compatLnSpc="1">
            <a:prstTxWarp prst="textNoShape">
              <a:avLst/>
            </a:prstTxWarp>
            <a:noAutofit/>
          </a:bodyP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sz="6600" b="1" kern="0" dirty="0" smtClean="0">
                <a:solidFill>
                  <a:srgbClr val="FFFF00"/>
                </a:solidFill>
                <a:latin typeface="Calibri" panose="020F0502020204030204" pitchFamily="34" charset="0"/>
                <a:cs typeface="Calibri" panose="020F0502020204030204" pitchFamily="34" charset="0"/>
              </a:rPr>
              <a:t>Forecast Discussion</a:t>
            </a:r>
            <a:r>
              <a:rPr lang="en-US" sz="7200" b="1" kern="0" dirty="0" smtClean="0">
                <a:latin typeface="Calibri" panose="020F0502020204030204" pitchFamily="34" charset="0"/>
                <a:cs typeface="Calibri" panose="020F0502020204030204" pitchFamily="34" charset="0"/>
              </a:rPr>
              <a:t/>
            </a:r>
            <a:br>
              <a:rPr lang="en-US" sz="7200" b="1" kern="0" dirty="0" smtClean="0">
                <a:latin typeface="Calibri" panose="020F0502020204030204" pitchFamily="34" charset="0"/>
                <a:cs typeface="Calibri" panose="020F0502020204030204" pitchFamily="34" charset="0"/>
              </a:rPr>
            </a:br>
            <a:r>
              <a:rPr lang="en-US" sz="4300" i="1" kern="0" dirty="0" smtClean="0">
                <a:latin typeface="Calibri" panose="020F0502020204030204" pitchFamily="34" charset="0"/>
                <a:cs typeface="Calibri" panose="020F0502020204030204" pitchFamily="34" charset="0"/>
              </a:rPr>
              <a:t>Confidence. Scenarios. Key Concerns.</a:t>
            </a:r>
            <a:endParaRPr lang="en-US" sz="4300" i="1" kern="0" dirty="0">
              <a:latin typeface="Calibri" panose="020F0502020204030204" pitchFamily="34" charset="0"/>
              <a:cs typeface="Calibri" panose="020F0502020204030204" pitchFamily="34" charset="0"/>
            </a:endParaRPr>
          </a:p>
        </p:txBody>
      </p:sp>
      <p:sp>
        <p:nvSpPr>
          <p:cNvPr id="28" name="Right Arrow 27"/>
          <p:cNvSpPr/>
          <p:nvPr/>
        </p:nvSpPr>
        <p:spPr>
          <a:xfrm rot="10800000">
            <a:off x="6675975" y="2486427"/>
            <a:ext cx="2298435" cy="3322652"/>
          </a:xfrm>
          <a:prstGeom prst="rightArrow">
            <a:avLst>
              <a:gd name="adj1" fmla="val 50000"/>
              <a:gd name="adj2" fmla="val 0"/>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TextBox 39"/>
          <p:cNvSpPr txBox="1"/>
          <p:nvPr/>
        </p:nvSpPr>
        <p:spPr>
          <a:xfrm>
            <a:off x="6675976" y="3415061"/>
            <a:ext cx="2298435" cy="1560427"/>
          </a:xfrm>
          <a:prstGeom prst="rect">
            <a:avLst/>
          </a:prstGeom>
          <a:noFill/>
        </p:spPr>
        <p:txBody>
          <a:bodyPr wrap="square" rtlCol="0">
            <a:spAutoFit/>
          </a:bodyPr>
          <a:lstStyle/>
          <a:p>
            <a:pPr marL="228600" indent="-137160">
              <a:lnSpc>
                <a:spcPct val="80000"/>
              </a:lnSpc>
              <a:spcAft>
                <a:spcPts val="900"/>
              </a:spcAft>
              <a:buFont typeface="Arial" panose="020B0604020202020204" pitchFamily="34" charset="0"/>
              <a:buChar char="•"/>
            </a:pPr>
            <a:r>
              <a:rPr lang="en-US" sz="2000" b="1" dirty="0" smtClean="0">
                <a:solidFill>
                  <a:srgbClr val="000066"/>
                </a:solidFill>
                <a:latin typeface="Calibri"/>
              </a:rPr>
              <a:t>Relevant  Observations</a:t>
            </a:r>
          </a:p>
          <a:p>
            <a:pPr marL="228600" indent="-137160">
              <a:lnSpc>
                <a:spcPct val="80000"/>
              </a:lnSpc>
              <a:spcAft>
                <a:spcPts val="900"/>
              </a:spcAft>
              <a:buFont typeface="Arial" panose="020B0604020202020204" pitchFamily="34" charset="0"/>
              <a:buChar char="•"/>
            </a:pPr>
            <a:r>
              <a:rPr lang="en-US" sz="2000" b="1" dirty="0">
                <a:solidFill>
                  <a:srgbClr val="000066"/>
                </a:solidFill>
                <a:latin typeface="Calibri"/>
              </a:rPr>
              <a:t>M</a:t>
            </a:r>
            <a:r>
              <a:rPr lang="en-US" sz="2000" b="1" dirty="0" smtClean="0">
                <a:solidFill>
                  <a:srgbClr val="000066"/>
                </a:solidFill>
                <a:latin typeface="Calibri"/>
              </a:rPr>
              <a:t>odel Guidance</a:t>
            </a:r>
          </a:p>
          <a:p>
            <a:pPr marL="228600" indent="-137160">
              <a:lnSpc>
                <a:spcPct val="80000"/>
              </a:lnSpc>
              <a:spcAft>
                <a:spcPts val="900"/>
              </a:spcAft>
              <a:buFont typeface="Arial" panose="020B0604020202020204" pitchFamily="34" charset="0"/>
              <a:buChar char="•"/>
            </a:pPr>
            <a:r>
              <a:rPr lang="en-US" sz="2000" b="1" dirty="0">
                <a:solidFill>
                  <a:srgbClr val="000066"/>
                </a:solidFill>
                <a:latin typeface="Calibri"/>
              </a:rPr>
              <a:t>F</a:t>
            </a:r>
            <a:r>
              <a:rPr lang="en-US" sz="2000" b="1" dirty="0" smtClean="0">
                <a:solidFill>
                  <a:srgbClr val="000066"/>
                </a:solidFill>
                <a:latin typeface="Calibri"/>
              </a:rPr>
              <a:t>orecast </a:t>
            </a:r>
            <a:r>
              <a:rPr lang="en-US" sz="2000" b="1" dirty="0">
                <a:solidFill>
                  <a:srgbClr val="000066"/>
                </a:solidFill>
                <a:latin typeface="Calibri"/>
              </a:rPr>
              <a:t>U</a:t>
            </a:r>
            <a:r>
              <a:rPr lang="en-US" sz="2000" b="1" dirty="0" smtClean="0">
                <a:solidFill>
                  <a:srgbClr val="000066"/>
                </a:solidFill>
                <a:latin typeface="Calibri"/>
              </a:rPr>
              <a:t>ncertainties</a:t>
            </a:r>
            <a:endParaRPr lang="en-US" sz="2000" b="1" dirty="0">
              <a:solidFill>
                <a:srgbClr val="000066"/>
              </a:solidFill>
              <a:latin typeface="Calibri"/>
            </a:endParaRPr>
          </a:p>
        </p:txBody>
      </p:sp>
      <p:sp>
        <p:nvSpPr>
          <p:cNvPr id="42" name="Right Arrow 41"/>
          <p:cNvSpPr/>
          <p:nvPr/>
        </p:nvSpPr>
        <p:spPr>
          <a:xfrm rot="10800000">
            <a:off x="6675974" y="2483114"/>
            <a:ext cx="2264348" cy="884414"/>
          </a:xfrm>
          <a:prstGeom prst="rightArrow">
            <a:avLst>
              <a:gd name="adj1" fmla="val 50000"/>
              <a:gd name="adj2" fmla="val 0"/>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xtBox 43"/>
          <p:cNvSpPr txBox="1"/>
          <p:nvPr/>
        </p:nvSpPr>
        <p:spPr>
          <a:xfrm>
            <a:off x="6675975" y="2708560"/>
            <a:ext cx="2634945" cy="400110"/>
          </a:xfrm>
          <a:prstGeom prst="rect">
            <a:avLst/>
          </a:prstGeom>
          <a:noFill/>
        </p:spPr>
        <p:txBody>
          <a:bodyPr wrap="square" rtlCol="0">
            <a:spAutoFit/>
          </a:bodyPr>
          <a:lstStyle/>
          <a:p>
            <a:r>
              <a:rPr lang="en-US" sz="2000" b="1" smtClean="0">
                <a:solidFill>
                  <a:srgbClr val="000066"/>
                </a:solidFill>
                <a:latin typeface="Calibri"/>
              </a:rPr>
              <a:t>Forecast </a:t>
            </a:r>
            <a:r>
              <a:rPr lang="en-US" sz="2000" b="1" dirty="0" smtClean="0">
                <a:solidFill>
                  <a:srgbClr val="000066"/>
                </a:solidFill>
                <a:latin typeface="Calibri"/>
              </a:rPr>
              <a:t>reasoning</a:t>
            </a:r>
            <a:endParaRPr lang="en-US" sz="2000" b="1" dirty="0">
              <a:solidFill>
                <a:srgbClr val="000066"/>
              </a:solidFill>
              <a:latin typeface="Calibri"/>
            </a:endParaRPr>
          </a:p>
        </p:txBody>
      </p:sp>
      <p:sp>
        <p:nvSpPr>
          <p:cNvPr id="23" name="Rectangle 22"/>
          <p:cNvSpPr>
            <a:spLocks noChangeArrowheads="1"/>
          </p:cNvSpPr>
          <p:nvPr/>
        </p:nvSpPr>
        <p:spPr bwMode="auto">
          <a:xfrm>
            <a:off x="408215" y="1912879"/>
            <a:ext cx="6170385" cy="1745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rPr>
              <a:t>HURRICANE JOAQUIN DISCUSSION NUMBER</a:t>
            </a:r>
            <a:r>
              <a:rPr kumimoji="0" lang="en-US" altLang="en-US" sz="1200" i="0" u="none" strike="noStrike" cap="none" normalizeH="0" dirty="0" smtClean="0">
                <a:ln>
                  <a:noFill/>
                </a:ln>
                <a:solidFill>
                  <a:schemeClr val="tx1"/>
                </a:solidFill>
                <a:effectLst/>
                <a:latin typeface="Courier New" panose="02070309020205020404" pitchFamily="49" charset="0"/>
                <a:cs typeface="Courier New" panose="02070309020205020404" pitchFamily="49" charset="0"/>
              </a:rPr>
              <a:t>  </a:t>
            </a:r>
            <a:r>
              <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rPr>
              <a:t>15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rPr>
              <a:t>NWS NATIONAL HURRICANE CENTER MIAMI FL       AL112015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rPr>
              <a:t>1100 AM EDT THU OCT 01 2015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latin typeface="Courier New" panose="02070309020205020404" pitchFamily="49"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rPr>
              <a:t>An Air Force Reserve Hurricane Hunter aircraft reported 700-mb flight-level winds of 119 </a:t>
            </a:r>
            <a:r>
              <a:rPr kumimoji="0" lang="en-US" altLang="en-US" sz="1200" i="0" u="none" strike="noStrike" cap="none" normalizeH="0" baseline="0" dirty="0" err="1" smtClean="0">
                <a:ln>
                  <a:noFill/>
                </a:ln>
                <a:solidFill>
                  <a:schemeClr val="tx1"/>
                </a:solidFill>
                <a:effectLst/>
                <a:latin typeface="Courier New" panose="02070309020205020404" pitchFamily="49" charset="0"/>
                <a:cs typeface="Courier New" panose="02070309020205020404" pitchFamily="49" charset="0"/>
              </a:rPr>
              <a:t>kt</a:t>
            </a:r>
            <a:r>
              <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rPr>
              <a:t> in the northwestern eyewall, with a 117 </a:t>
            </a:r>
            <a:r>
              <a:rPr kumimoji="0" lang="en-US" altLang="en-US" sz="1200" i="0" u="none" strike="noStrike" cap="none" normalizeH="0" baseline="0" dirty="0" err="1" smtClean="0">
                <a:ln>
                  <a:noFill/>
                </a:ln>
                <a:solidFill>
                  <a:schemeClr val="tx1"/>
                </a:solidFill>
                <a:effectLst/>
                <a:latin typeface="Courier New" panose="02070309020205020404" pitchFamily="49" charset="0"/>
                <a:cs typeface="Courier New" panose="02070309020205020404" pitchFamily="49" charset="0"/>
              </a:rPr>
              <a:t>kt</a:t>
            </a:r>
            <a:r>
              <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rPr>
              <a:t> surface wind estimate from the Stepped Frequency Microwave Radiometer in the southwestern eyewall. The latest central pressure was 942 </a:t>
            </a:r>
            <a:r>
              <a:rPr kumimoji="0" lang="en-US" altLang="en-US" sz="1200" i="0" u="none" strike="noStrike" cap="none" normalizeH="0" baseline="0" dirty="0" err="1" smtClean="0">
                <a:ln>
                  <a:noFill/>
                </a:ln>
                <a:solidFill>
                  <a:schemeClr val="tx1"/>
                </a:solidFill>
                <a:effectLst/>
                <a:latin typeface="Courier New" panose="02070309020205020404" pitchFamily="49" charset="0"/>
                <a:cs typeface="Courier New" panose="02070309020205020404" pitchFamily="49" charset="0"/>
              </a:rPr>
              <a:t>mb</a:t>
            </a:r>
            <a:r>
              <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rPr>
              <a:t>. Based on these data, the advisory intensity is increased to 110 kt. Satellite imagery indicates that an eye is trying to form in the central dense overcast, and that the cirrus outflow is good in all directions. Joaquin is expected to intensify a little more in the next 12 to 24 hours as it remains over very warm waters and in an environment of decreasing vertical shear. After that time, there could be some fluctuations in intensity due to eyewall replacement cycles. There is some uncertainty in the intensity forecast in the 48-96 hour period. The statistical models suggest that Joaquin should weaken due to increasing shear. However, several of the global models forecast the hurricane to move into an area of strong upper-level divergence and show a falling central pressure. The new forecast will continue to show weakening during this time, but it would not be a surprise if it is stronger than currently forecast. The initial motion is 220/5. Water vapor imagery shows a mid- to upper-level ridge north of the hurricane, with a developing deep-layer trough over the eastern and southeastern United States. The dynamical models forecast this trough to become a cut-off low as it moves southeastward and weakens the ridge. This pattern evolution should cause Joaquin to turn northwestward in 24 hours or so and then turn northward. After 36 hours, the guidance remains very divergent. The Canadian, GFDL, HWRF, and NAVGEM models forecast Joaquin to turn northwestward and make landfall over the Carolinas and mid-Atlantic States. The ECMWF continues to forecast a slower northeastward motion taking Joaquin near Bermuda and out to sea. The UKMET and GFS are in between these extremes showing a generally northward motion. Given the spread and the possibility that the 1200 UTC guidance could show additional changes, the forecast track after 36 hours is nudged only slightly to the east at this time. The new track lies to the east of the </a:t>
            </a:r>
            <a:r>
              <a:rPr kumimoji="0" lang="en-US" altLang="en-US" sz="1200" i="0" u="none" strike="noStrike" cap="none" normalizeH="0" baseline="0" dirty="0" err="1" smtClean="0">
                <a:ln>
                  <a:noFill/>
                </a:ln>
                <a:solidFill>
                  <a:schemeClr val="tx1"/>
                </a:solidFill>
                <a:effectLst/>
                <a:latin typeface="Courier New" panose="02070309020205020404" pitchFamily="49" charset="0"/>
                <a:cs typeface="Courier New" panose="02070309020205020404" pitchFamily="49" charset="0"/>
              </a:rPr>
              <a:t>landfalling</a:t>
            </a:r>
            <a:r>
              <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rPr>
              <a:t> models, but to the west of the GFS, UKMET, ECMWF, and the various consensus models. Further adjustments to the track may be needed later today depending on how the models do (or do not) change.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smtClean="0">
              <a:latin typeface="Courier New" panose="02070309020205020404" pitchFamily="49"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latin typeface="Courier New" panose="02070309020205020404" pitchFamily="49"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rPr>
              <a:t>KEY MESSAGES: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latin typeface="Courier New" panose="02070309020205020404" pitchFamily="49" charset="0"/>
              <a:cs typeface="Courier New" panose="02070309020205020404" pitchFamily="49"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rPr>
              <a:t>1. Preparations to protect life and property in the central Bahamas should be complete. The slow motion of Joaquin over the next day or so will bring a prolonged period of hurricane force winds, storm surge, and very heavy rainfall to those islands. </a:t>
            </a:r>
            <a:endParaRPr lang="en-US" altLang="en-US" sz="1200" dirty="0">
              <a:latin typeface="Courier New" panose="02070309020205020404" pitchFamily="49" charset="0"/>
              <a:cs typeface="Courier New" panose="02070309020205020404" pitchFamily="49" charset="0"/>
            </a:endParaRPr>
          </a:p>
          <a:p>
            <a:pPr marR="0" lvl="0" algn="l" defTabSz="914400" rtl="0" eaLnBrk="0" fontAlgn="base" latinLnBrk="0" hangingPunct="0">
              <a:lnSpc>
                <a:spcPct val="100000"/>
              </a:lnSpc>
              <a:spcBef>
                <a:spcPct val="0"/>
              </a:spcBef>
              <a:spcAft>
                <a:spcPct val="0"/>
              </a:spcAft>
              <a:buClrTx/>
              <a:buSzTx/>
              <a:tabLst/>
            </a:pPr>
            <a:endPar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rPr>
              <a:t>2. Confidence in the details of the forecast after 72 hours is still low, since there have been some large changes in the model guidance overnight and a large spread in the model solutions remains, with potential impacts from the Carolinas through New England. It is also possible that Joaquin will remain far from the U.S. east coast. A hurricane watch for the U.S. coast would likely not occur until at least Friday morning. </a:t>
            </a:r>
          </a:p>
          <a:p>
            <a:pPr marR="0" lvl="0" algn="l" defTabSz="914400" rtl="0" eaLnBrk="0" fontAlgn="base" latinLnBrk="0" hangingPunct="0">
              <a:lnSpc>
                <a:spcPct val="100000"/>
              </a:lnSpc>
              <a:spcBef>
                <a:spcPct val="0"/>
              </a:spcBef>
              <a:spcAft>
                <a:spcPct val="0"/>
              </a:spcAft>
              <a:buClrTx/>
              <a:buSzTx/>
              <a:tabLst/>
            </a:pPr>
            <a:endPar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rPr>
              <a:t>3. Efforts to provide the forecast models with as much data as possible continue, with twice daily NOAA G-IV jet missions in the storm environment, and extra NWS balloon launches. </a:t>
            </a:r>
          </a:p>
          <a:p>
            <a:pPr marR="0" lvl="0" algn="l" defTabSz="914400" rtl="0" eaLnBrk="0" fontAlgn="base" latinLnBrk="0" hangingPunct="0">
              <a:lnSpc>
                <a:spcPct val="100000"/>
              </a:lnSpc>
              <a:spcBef>
                <a:spcPct val="0"/>
              </a:spcBef>
              <a:spcAft>
                <a:spcPct val="0"/>
              </a:spcAft>
              <a:buClrTx/>
              <a:buSzTx/>
              <a:tabLst/>
            </a:pPr>
            <a:endPar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rPr>
              <a:t>4. It's too early to talk about specific wind, rain, or surge impacts from Joaquin in the United States. Regardless of Joaquin's track, strong onshore winds will create minor to moderate coastal flooding along the coasts of the mid-Atlantic and northeastern states through the weekend.</a:t>
            </a:r>
          </a:p>
          <a:p>
            <a:pPr marR="0" lvl="0" algn="l" defTabSz="914400" rtl="0" eaLnBrk="0" fontAlgn="base" latinLnBrk="0" hangingPunct="0">
              <a:lnSpc>
                <a:spcPct val="100000"/>
              </a:lnSpc>
              <a:spcBef>
                <a:spcPct val="0"/>
              </a:spcBef>
              <a:spcAft>
                <a:spcPct val="0"/>
              </a:spcAft>
              <a:buClrTx/>
              <a:buSzTx/>
              <a:tabLst/>
            </a:pPr>
            <a:r>
              <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rPr>
              <a:t> </a:t>
            </a:r>
          </a:p>
          <a:p>
            <a:pPr marR="0" lvl="0" algn="l" defTabSz="914400" rtl="0" eaLnBrk="0" fontAlgn="base" latinLnBrk="0" hangingPunct="0">
              <a:lnSpc>
                <a:spcPct val="100000"/>
              </a:lnSpc>
              <a:spcBef>
                <a:spcPct val="0"/>
              </a:spcBef>
              <a:spcAft>
                <a:spcPct val="0"/>
              </a:spcAft>
              <a:buClrTx/>
              <a:buSzTx/>
              <a:tabLst/>
            </a:pPr>
            <a:r>
              <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rPr>
              <a:t>5. Many portions of the eastern U.S. are currently experiencing heavy rains and gusty winds associated with a frontal system. These heavy rains are likely to continue for the next few days, even if the center of Joaquin stays offshore. The resulting inland flood potential could complicate preparations for Joaquin should it head toward the coast, and even more substantial inland flooding is possible if Joaquin later passes near or over these same areas. </a:t>
            </a:r>
          </a:p>
          <a:p>
            <a:pPr marR="0" lvl="0" algn="l" defTabSz="914400" rtl="0" eaLnBrk="0" fontAlgn="base" latinLnBrk="0" hangingPunct="0">
              <a:lnSpc>
                <a:spcPct val="100000"/>
              </a:lnSpc>
              <a:spcBef>
                <a:spcPct val="0"/>
              </a:spcBef>
              <a:spcAft>
                <a:spcPct val="0"/>
              </a:spcAft>
              <a:buClrTx/>
              <a:buSzTx/>
              <a:tabLst/>
            </a:pPr>
            <a:endParaRPr lang="en-US" altLang="en-US" sz="1200" dirty="0">
              <a:latin typeface="Courier New" panose="02070309020205020404" pitchFamily="49" charset="0"/>
              <a:cs typeface="Courier New" panose="02070309020205020404" pitchFamily="49" charset="0"/>
            </a:endParaRPr>
          </a:p>
          <a:p>
            <a:pPr marR="0" lvl="0" algn="l" defTabSz="914400" rtl="0" eaLnBrk="0" fontAlgn="base" latinLnBrk="0" hangingPunct="0">
              <a:lnSpc>
                <a:spcPct val="100000"/>
              </a:lnSpc>
              <a:spcBef>
                <a:spcPct val="0"/>
              </a:spcBef>
              <a:spcAft>
                <a:spcPct val="0"/>
              </a:spcAft>
              <a:buClrTx/>
              <a:buSzTx/>
              <a:tabLst/>
            </a:pPr>
            <a:endPar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rPr>
              <a:t>FORECAST POSITIONS AND MAX WINDS </a:t>
            </a:r>
          </a:p>
          <a:p>
            <a:pPr marR="0" lvl="0" algn="l" defTabSz="914400" rtl="0" eaLnBrk="0" fontAlgn="base" latinLnBrk="0" hangingPunct="0">
              <a:lnSpc>
                <a:spcPct val="100000"/>
              </a:lnSpc>
              <a:spcBef>
                <a:spcPct val="0"/>
              </a:spcBef>
              <a:spcAft>
                <a:spcPct val="0"/>
              </a:spcAft>
              <a:buClrTx/>
              <a:buSzTx/>
              <a:tabLst/>
            </a:pPr>
            <a:endParaRPr lang="en-US" altLang="en-US" sz="1200" dirty="0">
              <a:latin typeface="Courier New" panose="02070309020205020404" pitchFamily="49" charset="0"/>
              <a:cs typeface="Courier New" panose="02070309020205020404" pitchFamily="49"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rPr>
              <a:t>INIT  01/1500Z  23.0N  73.9W  110 KT  125 MPH </a:t>
            </a:r>
          </a:p>
          <a:p>
            <a:pPr marR="0" lvl="0" algn="l" defTabSz="914400" rtl="0" eaLnBrk="0" fontAlgn="base" latinLnBrk="0" hangingPunct="0">
              <a:lnSpc>
                <a:spcPct val="100000"/>
              </a:lnSpc>
              <a:spcBef>
                <a:spcPct val="0"/>
              </a:spcBef>
              <a:spcAft>
                <a:spcPct val="0"/>
              </a:spcAft>
              <a:buClrTx/>
              <a:buSzTx/>
              <a:tabLst/>
            </a:pPr>
            <a:r>
              <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rPr>
              <a:t> 12H  02/0000Z  22.9N  74.2W  115 KT  130 MPH </a:t>
            </a:r>
          </a:p>
          <a:p>
            <a:pPr marR="0" lvl="0" algn="l" defTabSz="914400" rtl="0" eaLnBrk="0" fontAlgn="base" latinLnBrk="0" hangingPunct="0">
              <a:lnSpc>
                <a:spcPct val="100000"/>
              </a:lnSpc>
              <a:spcBef>
                <a:spcPct val="0"/>
              </a:spcBef>
              <a:spcAft>
                <a:spcPct val="0"/>
              </a:spcAft>
              <a:buClrTx/>
              <a:buSzTx/>
              <a:tabLst/>
            </a:pPr>
            <a:r>
              <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rPr>
              <a:t> 24H  02/1200Z  23.7N  74.6W  120 KT  140 MPH </a:t>
            </a:r>
          </a:p>
          <a:p>
            <a:pPr marR="0" lvl="0" algn="l" defTabSz="914400" rtl="0" eaLnBrk="0" fontAlgn="base" latinLnBrk="0" hangingPunct="0">
              <a:lnSpc>
                <a:spcPct val="100000"/>
              </a:lnSpc>
              <a:spcBef>
                <a:spcPct val="0"/>
              </a:spcBef>
              <a:spcAft>
                <a:spcPct val="0"/>
              </a:spcAft>
              <a:buClrTx/>
              <a:buSzTx/>
              <a:tabLst/>
            </a:pPr>
            <a:r>
              <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rPr>
              <a:t> 36H  03/0000Z  25.2N  74.4W  120 KT  140 MPH </a:t>
            </a:r>
          </a:p>
          <a:p>
            <a:pPr marR="0" lvl="0" algn="l" defTabSz="914400" rtl="0" eaLnBrk="0" fontAlgn="base" latinLnBrk="0" hangingPunct="0">
              <a:lnSpc>
                <a:spcPct val="100000"/>
              </a:lnSpc>
              <a:spcBef>
                <a:spcPct val="0"/>
              </a:spcBef>
              <a:spcAft>
                <a:spcPct val="0"/>
              </a:spcAft>
              <a:buClrTx/>
              <a:buSzTx/>
              <a:tabLst/>
            </a:pPr>
            <a:r>
              <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rPr>
              <a:t> 48H  03/1200Z  27.5N  73.7W  110 KT  125 MPH </a:t>
            </a:r>
          </a:p>
          <a:p>
            <a:pPr marR="0" lvl="0" algn="l" defTabSz="914400" rtl="0" eaLnBrk="0" fontAlgn="base" latinLnBrk="0" hangingPunct="0">
              <a:lnSpc>
                <a:spcPct val="100000"/>
              </a:lnSpc>
              <a:spcBef>
                <a:spcPct val="0"/>
              </a:spcBef>
              <a:spcAft>
                <a:spcPct val="0"/>
              </a:spcAft>
              <a:buClrTx/>
              <a:buSzTx/>
              <a:tabLst/>
            </a:pPr>
            <a:r>
              <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rPr>
              <a:t> 72H  04/1200Z  32.0N  73.0W   95 KT  110 MPH </a:t>
            </a:r>
          </a:p>
          <a:p>
            <a:pPr marR="0" lvl="0" algn="l" defTabSz="914400" rtl="0" eaLnBrk="0" fontAlgn="base" latinLnBrk="0" hangingPunct="0">
              <a:lnSpc>
                <a:spcPct val="100000"/>
              </a:lnSpc>
              <a:spcBef>
                <a:spcPct val="0"/>
              </a:spcBef>
              <a:spcAft>
                <a:spcPct val="0"/>
              </a:spcAft>
              <a:buClrTx/>
              <a:buSzTx/>
              <a:tabLst/>
            </a:pPr>
            <a:r>
              <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rPr>
              <a:t> 96H  05/1200Z  36.0N  73.5W   75 KT   85 MPH </a:t>
            </a:r>
          </a:p>
          <a:p>
            <a:pPr marR="0" lvl="0" algn="l" defTabSz="914400" rtl="0" eaLnBrk="0" fontAlgn="base" latinLnBrk="0" hangingPunct="0">
              <a:lnSpc>
                <a:spcPct val="100000"/>
              </a:lnSpc>
              <a:spcBef>
                <a:spcPct val="0"/>
              </a:spcBef>
              <a:spcAft>
                <a:spcPct val="0"/>
              </a:spcAft>
              <a:buClrTx/>
              <a:buSzTx/>
              <a:tabLst/>
            </a:pPr>
            <a:r>
              <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rPr>
              <a:t>120H  06/1200Z  40.0N  72.5W   55 KT   65 MPH </a:t>
            </a:r>
          </a:p>
          <a:p>
            <a:pPr marR="0" lvl="0" algn="l" defTabSz="914400" rtl="0" eaLnBrk="0" fontAlgn="base" latinLnBrk="0" hangingPunct="0">
              <a:lnSpc>
                <a:spcPct val="100000"/>
              </a:lnSpc>
              <a:spcBef>
                <a:spcPct val="0"/>
              </a:spcBef>
              <a:spcAft>
                <a:spcPct val="0"/>
              </a:spcAft>
              <a:buClrTx/>
              <a:buSzTx/>
              <a:tabLst/>
            </a:pPr>
            <a:endParaRPr lang="en-US" altLang="en-US" sz="1200" dirty="0">
              <a:latin typeface="Courier New" panose="02070309020205020404" pitchFamily="49" charset="0"/>
              <a:cs typeface="Courier New" panose="02070309020205020404" pitchFamily="49"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rPr>
              <a:t>$$ </a:t>
            </a:r>
          </a:p>
          <a:p>
            <a:pPr marR="0" lvl="0" algn="l" defTabSz="914400" rtl="0" eaLnBrk="0" fontAlgn="base" latinLnBrk="0" hangingPunct="0">
              <a:lnSpc>
                <a:spcPct val="100000"/>
              </a:lnSpc>
              <a:spcBef>
                <a:spcPct val="0"/>
              </a:spcBef>
              <a:spcAft>
                <a:spcPct val="0"/>
              </a:spcAft>
              <a:buClrTx/>
              <a:buSzTx/>
              <a:tabLst/>
            </a:pPr>
            <a:r>
              <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rPr>
              <a:t>Forecaster </a:t>
            </a:r>
            <a:r>
              <a:rPr kumimoji="0" lang="en-US" altLang="en-US" sz="1200" i="0" u="none" strike="noStrike" cap="none" normalizeH="0" baseline="0" dirty="0" err="1" smtClean="0">
                <a:ln>
                  <a:noFill/>
                </a:ln>
                <a:solidFill>
                  <a:schemeClr val="tx1"/>
                </a:solidFill>
                <a:effectLst/>
                <a:latin typeface="Courier New" panose="02070309020205020404" pitchFamily="49" charset="0"/>
                <a:cs typeface="Courier New" panose="02070309020205020404" pitchFamily="49" charset="0"/>
              </a:rPr>
              <a:t>Beven</a:t>
            </a:r>
            <a:r>
              <a:rPr kumimoji="0" lang="en-US" altLang="en-US" sz="1200"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rPr>
              <a:t> </a:t>
            </a:r>
          </a:p>
        </p:txBody>
      </p:sp>
    </p:spTree>
    <p:extLst>
      <p:ext uri="{BB962C8B-B14F-4D97-AF65-F5344CB8AC3E}">
        <p14:creationId xmlns:p14="http://schemas.microsoft.com/office/powerpoint/2010/main" val="24444963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 presetClass="entr" presetSubtype="0" fill="hold" grpId="0" nodeType="afterEffect">
                                  <p:stCondLst>
                                    <p:cond delay="50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32"/>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3"/>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34"/>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5"/>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3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36"/>
                                        </p:tgtEl>
                                        <p:attrNameLst>
                                          <p:attrName>style.visibility</p:attrName>
                                        </p:attrNameLst>
                                      </p:cBhvr>
                                      <p:to>
                                        <p:strVal val="hidden"/>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29"/>
                                        </p:tgtEl>
                                        <p:attrNameLst>
                                          <p:attrName>style.visibility</p:attrName>
                                        </p:attrNameLst>
                                      </p:cBhvr>
                                      <p:to>
                                        <p:strVal val="hidden"/>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37"/>
                                        </p:tgtEl>
                                        <p:attrNameLst>
                                          <p:attrName>style.visibility</p:attrName>
                                        </p:attrNameLst>
                                      </p:cBhvr>
                                      <p:to>
                                        <p:strVal val="hidden"/>
                                      </p:to>
                                    </p:set>
                                  </p:childTnLst>
                                </p:cTn>
                              </p:par>
                            </p:childTnLst>
                          </p:cTn>
                        </p:par>
                        <p:par>
                          <p:cTn id="60" fill="hold">
                            <p:stCondLst>
                              <p:cond delay="0"/>
                            </p:stCondLst>
                            <p:childTnLst>
                              <p:par>
                                <p:cTn id="61" presetID="1" presetClass="entr" presetSubtype="0" fill="hold" grpId="0" nodeType="after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par>
                                <p:cTn id="63" presetID="10" presetClass="entr" presetSubtype="0" fill="hold" grpId="0" nodeType="withEffect">
                                  <p:stCondLst>
                                    <p:cond delay="50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1500"/>
                                        <p:tgtEl>
                                          <p:spTgt spid="27"/>
                                        </p:tgtEl>
                                      </p:cBhvr>
                                    </p:animEffect>
                                  </p:childTnLst>
                                </p:cTn>
                              </p:par>
                              <p:par>
                                <p:cTn id="69" presetID="22" presetClass="entr" presetSubtype="2" fill="hold" grpId="0" nodeType="withEffect">
                                  <p:stCondLst>
                                    <p:cond delay="500"/>
                                  </p:stCondLst>
                                  <p:childTnLst>
                                    <p:set>
                                      <p:cBhvr>
                                        <p:cTn id="70" dur="1" fill="hold">
                                          <p:stCondLst>
                                            <p:cond delay="0"/>
                                          </p:stCondLst>
                                        </p:cTn>
                                        <p:tgtEl>
                                          <p:spTgt spid="42"/>
                                        </p:tgtEl>
                                        <p:attrNameLst>
                                          <p:attrName>style.visibility</p:attrName>
                                        </p:attrNameLst>
                                      </p:cBhvr>
                                      <p:to>
                                        <p:strVal val="visible"/>
                                      </p:to>
                                    </p:set>
                                    <p:animEffect transition="in" filter="wipe(right)">
                                      <p:cBhvr>
                                        <p:cTn id="71" dur="500"/>
                                        <p:tgtEl>
                                          <p:spTgt spid="42"/>
                                        </p:tgtEl>
                                      </p:cBhvr>
                                    </p:animEffect>
                                  </p:childTnLst>
                                </p:cTn>
                              </p:par>
                              <p:par>
                                <p:cTn id="72" presetID="22" presetClass="entr" presetSubtype="2" fill="hold" grpId="0" nodeType="withEffect">
                                  <p:stCondLst>
                                    <p:cond delay="500"/>
                                  </p:stCondLst>
                                  <p:childTnLst>
                                    <p:set>
                                      <p:cBhvr>
                                        <p:cTn id="73" dur="1" fill="hold">
                                          <p:stCondLst>
                                            <p:cond delay="0"/>
                                          </p:stCondLst>
                                        </p:cTn>
                                        <p:tgtEl>
                                          <p:spTgt spid="44"/>
                                        </p:tgtEl>
                                        <p:attrNameLst>
                                          <p:attrName>style.visibility</p:attrName>
                                        </p:attrNameLst>
                                      </p:cBhvr>
                                      <p:to>
                                        <p:strVal val="visible"/>
                                      </p:to>
                                    </p:set>
                                    <p:animEffect transition="in" filter="wipe(right)">
                                      <p:cBhvr>
                                        <p:cTn id="74" dur="500"/>
                                        <p:tgtEl>
                                          <p:spTgt spid="44"/>
                                        </p:tgtEl>
                                      </p:cBhvr>
                                    </p:animEffect>
                                  </p:childTnLst>
                                </p:cTn>
                              </p:par>
                            </p:childTnLst>
                          </p:cTn>
                        </p:par>
                        <p:par>
                          <p:cTn id="75" fill="hold">
                            <p:stCondLst>
                              <p:cond delay="1500"/>
                            </p:stCondLst>
                            <p:childTnLst>
                              <p:par>
                                <p:cTn id="76" presetID="22" presetClass="entr" presetSubtype="2" fill="hold" grpId="0" nodeType="afterEffect">
                                  <p:stCondLst>
                                    <p:cond delay="500"/>
                                  </p:stCondLst>
                                  <p:childTnLst>
                                    <p:set>
                                      <p:cBhvr>
                                        <p:cTn id="77" dur="1" fill="hold">
                                          <p:stCondLst>
                                            <p:cond delay="0"/>
                                          </p:stCondLst>
                                        </p:cTn>
                                        <p:tgtEl>
                                          <p:spTgt spid="28"/>
                                        </p:tgtEl>
                                        <p:attrNameLst>
                                          <p:attrName>style.visibility</p:attrName>
                                        </p:attrNameLst>
                                      </p:cBhvr>
                                      <p:to>
                                        <p:strVal val="visible"/>
                                      </p:to>
                                    </p:set>
                                    <p:animEffect transition="in" filter="wipe(right)">
                                      <p:cBhvr>
                                        <p:cTn id="78" dur="500"/>
                                        <p:tgtEl>
                                          <p:spTgt spid="28"/>
                                        </p:tgtEl>
                                      </p:cBhvr>
                                    </p:animEffect>
                                  </p:childTnLst>
                                </p:cTn>
                              </p:par>
                              <p:par>
                                <p:cTn id="79" presetID="22" presetClass="entr" presetSubtype="2" fill="hold" grpId="0" nodeType="withEffect">
                                  <p:stCondLst>
                                    <p:cond delay="500"/>
                                  </p:stCondLst>
                                  <p:childTnLst>
                                    <p:set>
                                      <p:cBhvr>
                                        <p:cTn id="80" dur="1" fill="hold">
                                          <p:stCondLst>
                                            <p:cond delay="0"/>
                                          </p:stCondLst>
                                        </p:cTn>
                                        <p:tgtEl>
                                          <p:spTgt spid="40"/>
                                        </p:tgtEl>
                                        <p:attrNameLst>
                                          <p:attrName>style.visibility</p:attrName>
                                        </p:attrNameLst>
                                      </p:cBhvr>
                                      <p:to>
                                        <p:strVal val="visible"/>
                                      </p:to>
                                    </p:set>
                                    <p:animEffect transition="in" filter="wipe(right)">
                                      <p:cBhvr>
                                        <p:cTn id="8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1" grpId="1" animBg="1"/>
      <p:bldP spid="33" grpId="0" animBg="1"/>
      <p:bldP spid="33" grpId="1" animBg="1"/>
      <p:bldP spid="34" grpId="0" animBg="1"/>
      <p:bldP spid="34" grpId="1" animBg="1"/>
      <p:bldP spid="35" grpId="0" animBg="1"/>
      <p:bldP spid="35" grpId="1" animBg="1"/>
      <p:bldP spid="36" grpId="0" animBg="1"/>
      <p:bldP spid="36" grpId="1" animBg="1"/>
      <p:bldP spid="32" grpId="0" animBg="1"/>
      <p:bldP spid="32" grpId="1" animBg="1"/>
      <p:bldP spid="29" grpId="0" animBg="1"/>
      <p:bldP spid="29" grpId="1" animBg="1"/>
      <p:bldP spid="37" grpId="0" animBg="1"/>
      <p:bldP spid="37" grpId="1" animBg="1"/>
      <p:bldP spid="38" grpId="0" animBg="1"/>
      <p:bldP spid="17" grpId="0" animBg="1"/>
      <p:bldP spid="28" grpId="0" animBg="1"/>
      <p:bldP spid="40" grpId="0"/>
      <p:bldP spid="42" grpId="0" animBg="1"/>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94" y="1670685"/>
            <a:ext cx="6614160" cy="5187315"/>
          </a:xfrm>
          <a:prstGeom prst="rect">
            <a:avLst/>
          </a:prstGeom>
          <a:effectLst>
            <a:outerShdw blurRad="63500" dist="63500" dir="2700000" algn="tl" rotWithShape="0">
              <a:prstClr val="black">
                <a:alpha val="40000"/>
              </a:prstClr>
            </a:outerShdw>
          </a:effectLst>
        </p:spPr>
      </p:pic>
      <p:sp>
        <p:nvSpPr>
          <p:cNvPr id="31" name="Yellow Highlight" hidden="1"/>
          <p:cNvSpPr/>
          <p:nvPr/>
        </p:nvSpPr>
        <p:spPr>
          <a:xfrm>
            <a:off x="533216" y="2484011"/>
            <a:ext cx="5943600" cy="384048"/>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 name="Picture 1" hidden="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432" y="3375463"/>
            <a:ext cx="6398514" cy="5030343"/>
          </a:xfrm>
          <a:prstGeom prst="rect">
            <a:avLst/>
          </a:prstGeom>
        </p:spPr>
      </p:pic>
      <p:sp>
        <p:nvSpPr>
          <p:cNvPr id="33" name="Yellow Highlight" hidden="1"/>
          <p:cNvSpPr/>
          <p:nvPr/>
        </p:nvSpPr>
        <p:spPr>
          <a:xfrm>
            <a:off x="3186638" y="3018007"/>
            <a:ext cx="731520" cy="640080"/>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Yellow Highlight" hidden="1"/>
          <p:cNvSpPr/>
          <p:nvPr/>
        </p:nvSpPr>
        <p:spPr>
          <a:xfrm>
            <a:off x="4019193" y="3018007"/>
            <a:ext cx="731520" cy="640080"/>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Yellow Highlight" hidden="1"/>
          <p:cNvSpPr/>
          <p:nvPr/>
        </p:nvSpPr>
        <p:spPr>
          <a:xfrm>
            <a:off x="4842029" y="3021516"/>
            <a:ext cx="731520" cy="640080"/>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Yellow Highlight" hidden="1"/>
          <p:cNvSpPr/>
          <p:nvPr/>
        </p:nvSpPr>
        <p:spPr>
          <a:xfrm>
            <a:off x="5669522" y="3024638"/>
            <a:ext cx="758952" cy="640080"/>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Yellow Highlight" hidden="1"/>
          <p:cNvSpPr/>
          <p:nvPr/>
        </p:nvSpPr>
        <p:spPr>
          <a:xfrm>
            <a:off x="534711" y="2977747"/>
            <a:ext cx="1755648" cy="784583"/>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Yellow Highlight" hidden="1"/>
          <p:cNvSpPr/>
          <p:nvPr/>
        </p:nvSpPr>
        <p:spPr>
          <a:xfrm>
            <a:off x="2357963" y="3713332"/>
            <a:ext cx="731520" cy="365760"/>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Yellow Highlight" hidden="1"/>
          <p:cNvSpPr/>
          <p:nvPr/>
        </p:nvSpPr>
        <p:spPr>
          <a:xfrm>
            <a:off x="3177377" y="3713332"/>
            <a:ext cx="731520" cy="457200"/>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Yellow Highlight" hidden="1"/>
          <p:cNvSpPr/>
          <p:nvPr/>
        </p:nvSpPr>
        <p:spPr>
          <a:xfrm>
            <a:off x="776812" y="4265987"/>
            <a:ext cx="5426105" cy="2569713"/>
          </a:xfrm>
          <a:prstGeom prst="rect">
            <a:avLst/>
          </a:prstGeom>
          <a:solidFill>
            <a:srgbClr val="FFFF00">
              <a:alpha val="6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Yellow Highlight" hidden="1"/>
          <p:cNvSpPr/>
          <p:nvPr/>
        </p:nvSpPr>
        <p:spPr>
          <a:xfrm>
            <a:off x="351454" y="4172902"/>
            <a:ext cx="6400800" cy="182880"/>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3200">
              <a:solidFill>
                <a:prstClr val="white"/>
              </a:solidFill>
            </a:endParaRPr>
          </a:p>
        </p:txBody>
      </p:sp>
      <p:sp>
        <p:nvSpPr>
          <p:cNvPr id="25" name="Title 1"/>
          <p:cNvSpPr txBox="1">
            <a:spLocks/>
          </p:cNvSpPr>
          <p:nvPr/>
        </p:nvSpPr>
        <p:spPr bwMode="auto">
          <a:xfrm>
            <a:off x="0" y="0"/>
            <a:ext cx="9144000" cy="1554480"/>
          </a:xfrm>
          <a:prstGeom prst="rect">
            <a:avLst/>
          </a:prstGeom>
          <a:solidFill>
            <a:srgbClr val="000066"/>
          </a:solidFill>
          <a:ln w="9525">
            <a:noFill/>
            <a:miter lim="800000"/>
            <a:headEnd/>
            <a:tailEnd/>
          </a:ln>
        </p:spPr>
        <p:txBody>
          <a:bodyPr vert="horz" wrap="square" lIns="182880" tIns="45720" rIns="182880" bIns="45720" numCol="1" anchor="ctr" anchorCtr="0" compatLnSpc="1">
            <a:prstTxWarp prst="textNoShape">
              <a:avLst/>
            </a:prstTxWarp>
            <a:noAutofit/>
          </a:bodyP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sz="6600" b="1" kern="0" dirty="0" smtClean="0">
                <a:solidFill>
                  <a:srgbClr val="FFFF00"/>
                </a:solidFill>
                <a:latin typeface="Calibri" panose="020F0502020204030204" pitchFamily="34" charset="0"/>
                <a:cs typeface="Calibri" panose="020F0502020204030204" pitchFamily="34" charset="0"/>
              </a:rPr>
              <a:t>Tropical Cyclone Update</a:t>
            </a:r>
            <a:r>
              <a:rPr lang="en-US" sz="7200" b="1" kern="0" dirty="0" smtClean="0">
                <a:latin typeface="Calibri" panose="020F0502020204030204" pitchFamily="34" charset="0"/>
                <a:cs typeface="Calibri" panose="020F0502020204030204" pitchFamily="34" charset="0"/>
              </a:rPr>
              <a:t/>
            </a:r>
            <a:br>
              <a:rPr lang="en-US" sz="7200" b="1" kern="0" dirty="0" smtClean="0">
                <a:latin typeface="Calibri" panose="020F0502020204030204" pitchFamily="34" charset="0"/>
                <a:cs typeface="Calibri" panose="020F0502020204030204" pitchFamily="34" charset="0"/>
              </a:rPr>
            </a:br>
            <a:r>
              <a:rPr lang="en-US" sz="4200" i="1" kern="0" dirty="0" smtClean="0">
                <a:latin typeface="Calibri" panose="020F0502020204030204" pitchFamily="34" charset="0"/>
                <a:cs typeface="Calibri" panose="020F0502020204030204" pitchFamily="34" charset="0"/>
              </a:rPr>
              <a:t>Unexpected Changes. Location. Landfall.</a:t>
            </a:r>
            <a:endParaRPr lang="en-US" sz="4200" i="1" kern="0" dirty="0">
              <a:latin typeface="Calibri" panose="020F0502020204030204" pitchFamily="34" charset="0"/>
              <a:cs typeface="Calibri" panose="020F0502020204030204" pitchFamily="34" charset="0"/>
            </a:endParaRPr>
          </a:p>
        </p:txBody>
      </p:sp>
      <p:sp>
        <p:nvSpPr>
          <p:cNvPr id="42" name="Right Arrow 41"/>
          <p:cNvSpPr/>
          <p:nvPr/>
        </p:nvSpPr>
        <p:spPr>
          <a:xfrm rot="10800000">
            <a:off x="6467991" y="2188865"/>
            <a:ext cx="2705777" cy="1245738"/>
          </a:xfrm>
          <a:prstGeom prst="rightArrow">
            <a:avLst>
              <a:gd name="adj1" fmla="val 50000"/>
              <a:gd name="adj2" fmla="val 0"/>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411481" y="2130740"/>
            <a:ext cx="6444574" cy="5189113"/>
          </a:xfrm>
          <a:prstGeom prst="rect">
            <a:avLst/>
          </a:prstGeom>
        </p:spPr>
        <p:txBody>
          <a:bodyPr wrap="square">
            <a:spAutoFit/>
          </a:bodyPr>
          <a:lstStyle/>
          <a:p>
            <a:pPr>
              <a:lnSpc>
                <a:spcPct val="80000"/>
              </a:lnSpc>
            </a:pPr>
            <a:r>
              <a:rPr lang="en-US" sz="1200" dirty="0" smtClean="0">
                <a:latin typeface="Courier New" panose="02070309020205020404" pitchFamily="49" charset="0"/>
                <a:cs typeface="Courier New" panose="02070309020205020404" pitchFamily="49" charset="0"/>
              </a:rPr>
              <a:t>HURRICANE </a:t>
            </a:r>
            <a:r>
              <a:rPr lang="en-US" sz="1200" dirty="0">
                <a:latin typeface="Courier New" panose="02070309020205020404" pitchFamily="49" charset="0"/>
                <a:cs typeface="Courier New" panose="02070309020205020404" pitchFamily="49" charset="0"/>
              </a:rPr>
              <a:t>ISAAC TROPICAL CYCLONE UPDATE</a:t>
            </a:r>
          </a:p>
          <a:p>
            <a:pPr>
              <a:lnSpc>
                <a:spcPct val="80000"/>
              </a:lnSpc>
            </a:pPr>
            <a:r>
              <a:rPr lang="en-US" sz="1200" dirty="0">
                <a:latin typeface="Courier New" panose="02070309020205020404" pitchFamily="49" charset="0"/>
                <a:cs typeface="Courier New" panose="02070309020205020404" pitchFamily="49" charset="0"/>
              </a:rPr>
              <a:t>NWS NATIONAL HURRICANE CENTER MIAMI FL       AL092012</a:t>
            </a:r>
          </a:p>
          <a:p>
            <a:pPr>
              <a:lnSpc>
                <a:spcPct val="80000"/>
              </a:lnSpc>
            </a:pPr>
            <a:r>
              <a:rPr lang="en-US" sz="1200" dirty="0">
                <a:latin typeface="Courier New" panose="02070309020205020404" pitchFamily="49" charset="0"/>
                <a:cs typeface="Courier New" panose="02070309020205020404" pitchFamily="49" charset="0"/>
              </a:rPr>
              <a:t>1100 AM CDT WED AUG 29 2012</a:t>
            </a:r>
          </a:p>
          <a:p>
            <a:pPr>
              <a:lnSpc>
                <a:spcPct val="80000"/>
              </a:lnSpc>
            </a:pPr>
            <a:endParaRPr lang="en-US" sz="1200" dirty="0">
              <a:latin typeface="Courier New" panose="02070309020205020404" pitchFamily="49" charset="0"/>
              <a:cs typeface="Courier New" panose="02070309020205020404" pitchFamily="49" charset="0"/>
            </a:endParaRPr>
          </a:p>
          <a:p>
            <a:pPr>
              <a:lnSpc>
                <a:spcPct val="90000"/>
              </a:lnSpc>
            </a:pPr>
            <a:r>
              <a:rPr lang="en-US" sz="1200" dirty="0">
                <a:latin typeface="Courier New" panose="02070309020205020404" pitchFamily="49" charset="0"/>
                <a:cs typeface="Courier New" panose="02070309020205020404" pitchFamily="49" charset="0"/>
              </a:rPr>
              <a:t>...ISAAC CONTINUES TO MOVE SLOWLY </a:t>
            </a:r>
            <a:r>
              <a:rPr lang="en-US" sz="1200" dirty="0" smtClean="0">
                <a:latin typeface="Courier New" panose="02070309020205020404" pitchFamily="49" charset="0"/>
                <a:cs typeface="Courier New" panose="02070309020205020404" pitchFamily="49" charset="0"/>
              </a:rPr>
              <a:t>OVER SOUTHEASTERN LOUISIANA... HEAVY </a:t>
            </a:r>
            <a:r>
              <a:rPr lang="en-US" sz="1200" dirty="0">
                <a:latin typeface="Courier New" panose="02070309020205020404" pitchFamily="49" charset="0"/>
                <a:cs typeface="Courier New" panose="02070309020205020404" pitchFamily="49" charset="0"/>
              </a:rPr>
              <a:t>SQUALLS LASHING NEW ORELANS AND THE </a:t>
            </a:r>
            <a:r>
              <a:rPr lang="en-US" sz="1200" dirty="0" smtClean="0">
                <a:latin typeface="Courier New" panose="02070309020205020404" pitchFamily="49" charset="0"/>
                <a:cs typeface="Courier New" panose="02070309020205020404" pitchFamily="49" charset="0"/>
              </a:rPr>
              <a:t>MISSISSIPPI COAST</a:t>
            </a:r>
            <a:r>
              <a:rPr lang="en-US" sz="1200" dirty="0">
                <a:latin typeface="Courier New" panose="02070309020205020404" pitchFamily="49" charset="0"/>
                <a:cs typeface="Courier New" panose="02070309020205020404" pitchFamily="49" charset="0"/>
              </a:rPr>
              <a:t>...</a:t>
            </a:r>
          </a:p>
          <a:p>
            <a:pPr>
              <a:lnSpc>
                <a:spcPct val="90000"/>
              </a:lnSpc>
            </a:pPr>
            <a:endParaRPr lang="en-US" sz="1200" dirty="0">
              <a:latin typeface="Courier New" panose="02070309020205020404" pitchFamily="49" charset="0"/>
              <a:cs typeface="Courier New" panose="02070309020205020404" pitchFamily="49" charset="0"/>
            </a:endParaRPr>
          </a:p>
          <a:p>
            <a:pPr>
              <a:lnSpc>
                <a:spcPct val="90000"/>
              </a:lnSpc>
            </a:pPr>
            <a:r>
              <a:rPr lang="en-US" sz="1200" dirty="0" smtClean="0">
                <a:latin typeface="Courier New" panose="02070309020205020404" pitchFamily="49" charset="0"/>
                <a:cs typeface="Courier New" panose="02070309020205020404" pitchFamily="49" charset="0"/>
              </a:rPr>
              <a:t>At 1100 am CDT...1600 UTC...The center of hurricane Isaac was</a:t>
            </a:r>
          </a:p>
          <a:p>
            <a:pPr>
              <a:lnSpc>
                <a:spcPct val="90000"/>
              </a:lnSpc>
            </a:pPr>
            <a:r>
              <a:rPr lang="en-US" sz="1200" dirty="0" smtClean="0">
                <a:latin typeface="Courier New" panose="02070309020205020404" pitchFamily="49" charset="0"/>
                <a:cs typeface="Courier New" panose="02070309020205020404" pitchFamily="49" charset="0"/>
              </a:rPr>
              <a:t>Estimated near latitude 29.6 north...Longitude 90.7 west...Or very</a:t>
            </a:r>
          </a:p>
          <a:p>
            <a:pPr>
              <a:lnSpc>
                <a:spcPct val="90000"/>
              </a:lnSpc>
            </a:pPr>
            <a:r>
              <a:rPr lang="en-US" sz="1200" dirty="0" smtClean="0">
                <a:latin typeface="Courier New" panose="02070309020205020404" pitchFamily="49" charset="0"/>
                <a:cs typeface="Courier New" panose="02070309020205020404" pitchFamily="49" charset="0"/>
              </a:rPr>
              <a:t>Near </a:t>
            </a:r>
            <a:r>
              <a:rPr lang="en-US" sz="1200" dirty="0">
                <a:latin typeface="Courier New" panose="02070309020205020404" pitchFamily="49" charset="0"/>
                <a:cs typeface="Courier New" panose="02070309020205020404" pitchFamily="49" charset="0"/>
              </a:rPr>
              <a:t>H</a:t>
            </a:r>
            <a:r>
              <a:rPr lang="en-US" sz="1200" dirty="0" smtClean="0">
                <a:latin typeface="Courier New" panose="02070309020205020404" pitchFamily="49" charset="0"/>
                <a:cs typeface="Courier New" panose="02070309020205020404" pitchFamily="49" charset="0"/>
              </a:rPr>
              <a:t>ouma </a:t>
            </a:r>
            <a:r>
              <a:rPr lang="en-US" sz="1200" dirty="0">
                <a:latin typeface="Courier New" panose="02070309020205020404" pitchFamily="49" charset="0"/>
                <a:cs typeface="Courier New" panose="02070309020205020404" pitchFamily="49" charset="0"/>
              </a:rPr>
              <a:t>L</a:t>
            </a:r>
            <a:r>
              <a:rPr lang="en-US" sz="1200" dirty="0" smtClean="0">
                <a:latin typeface="Courier New" panose="02070309020205020404" pitchFamily="49" charset="0"/>
                <a:cs typeface="Courier New" panose="02070309020205020404" pitchFamily="49" charset="0"/>
              </a:rPr>
              <a:t>ouisiana...And about 45 miles southwest of New </a:t>
            </a:r>
            <a:r>
              <a:rPr lang="en-US" sz="1200" dirty="0">
                <a:latin typeface="Courier New" panose="02070309020205020404" pitchFamily="49" charset="0"/>
                <a:cs typeface="Courier New" panose="02070309020205020404" pitchFamily="49" charset="0"/>
              </a:rPr>
              <a:t>O</a:t>
            </a:r>
            <a:r>
              <a:rPr lang="en-US" sz="1200" dirty="0" smtClean="0">
                <a:latin typeface="Courier New" panose="02070309020205020404" pitchFamily="49" charset="0"/>
                <a:cs typeface="Courier New" panose="02070309020205020404" pitchFamily="49" charset="0"/>
              </a:rPr>
              <a:t>rleans</a:t>
            </a:r>
          </a:p>
          <a:p>
            <a:pPr>
              <a:lnSpc>
                <a:spcPct val="90000"/>
              </a:lnSpc>
            </a:pPr>
            <a:r>
              <a:rPr lang="en-US" sz="1200" dirty="0" smtClean="0">
                <a:latin typeface="Courier New" panose="02070309020205020404" pitchFamily="49" charset="0"/>
                <a:cs typeface="Courier New" panose="02070309020205020404" pitchFamily="49" charset="0"/>
              </a:rPr>
              <a:t>Louisiana. Isaac is moving toward the northwest near 6 mph...9</a:t>
            </a:r>
          </a:p>
          <a:p>
            <a:pPr>
              <a:lnSpc>
                <a:spcPct val="90000"/>
              </a:lnSpc>
            </a:pPr>
            <a:r>
              <a:rPr lang="en-US" sz="1200" dirty="0" smtClean="0">
                <a:latin typeface="Courier New" panose="02070309020205020404" pitchFamily="49" charset="0"/>
                <a:cs typeface="Courier New" panose="02070309020205020404" pitchFamily="49" charset="0"/>
              </a:rPr>
              <a:t>Km/h and this general motion is expected to continue through tonight.</a:t>
            </a:r>
          </a:p>
          <a:p>
            <a:pPr>
              <a:lnSpc>
                <a:spcPct val="90000"/>
              </a:lnSpc>
            </a:pPr>
            <a:endParaRPr lang="en-US" sz="1200" dirty="0" smtClean="0">
              <a:latin typeface="Courier New" panose="02070309020205020404" pitchFamily="49" charset="0"/>
              <a:cs typeface="Courier New" panose="02070309020205020404" pitchFamily="49" charset="0"/>
            </a:endParaRPr>
          </a:p>
          <a:p>
            <a:pPr>
              <a:lnSpc>
                <a:spcPct val="90000"/>
              </a:lnSpc>
            </a:pPr>
            <a:r>
              <a:rPr lang="en-US" sz="1200" dirty="0" smtClean="0">
                <a:latin typeface="Courier New" panose="02070309020205020404" pitchFamily="49" charset="0"/>
                <a:cs typeface="Courier New" panose="02070309020205020404" pitchFamily="49" charset="0"/>
              </a:rPr>
              <a:t>A gust to 67 mph was recently reported at Shell Beach, Louisiana.</a:t>
            </a:r>
          </a:p>
          <a:p>
            <a:pPr>
              <a:lnSpc>
                <a:spcPct val="90000"/>
              </a:lnSpc>
            </a:pPr>
            <a:r>
              <a:rPr lang="en-US" sz="1200" dirty="0" smtClean="0">
                <a:latin typeface="Courier New" panose="02070309020205020404" pitchFamily="49" charset="0"/>
                <a:cs typeface="Courier New" panose="02070309020205020404" pitchFamily="49" charset="0"/>
              </a:rPr>
              <a:t>Tropical storm conditions continue along the Mississippi and</a:t>
            </a:r>
          </a:p>
          <a:p>
            <a:pPr>
              <a:lnSpc>
                <a:spcPct val="90000"/>
              </a:lnSpc>
            </a:pPr>
            <a:r>
              <a:rPr lang="en-US" sz="1200" dirty="0" smtClean="0">
                <a:latin typeface="Courier New" panose="02070309020205020404" pitchFamily="49" charset="0"/>
                <a:cs typeface="Courier New" panose="02070309020205020404" pitchFamily="49" charset="0"/>
              </a:rPr>
              <a:t>Alabama coasts.</a:t>
            </a:r>
          </a:p>
          <a:p>
            <a:pPr>
              <a:lnSpc>
                <a:spcPct val="90000"/>
              </a:lnSpc>
            </a:pPr>
            <a:endParaRPr lang="en-US" sz="1200" dirty="0">
              <a:latin typeface="Courier New" panose="02070309020205020404" pitchFamily="49" charset="0"/>
              <a:cs typeface="Courier New" panose="02070309020205020404" pitchFamily="49" charset="0"/>
            </a:endParaRPr>
          </a:p>
          <a:p>
            <a:pPr>
              <a:lnSpc>
                <a:spcPct val="90000"/>
              </a:lnSpc>
            </a:pPr>
            <a:r>
              <a:rPr lang="en-US" sz="1200" dirty="0">
                <a:latin typeface="Courier New" panose="02070309020205020404" pitchFamily="49" charset="0"/>
                <a:cs typeface="Courier New" panose="02070309020205020404" pitchFamily="49" charset="0"/>
              </a:rPr>
              <a:t>SUMMARY OF 1100 AM CDT...1600 UTC...INFORMATION</a:t>
            </a:r>
          </a:p>
          <a:p>
            <a:pPr>
              <a:lnSpc>
                <a:spcPct val="90000"/>
              </a:lnSpc>
            </a:pPr>
            <a:r>
              <a:rPr lang="en-US" sz="1200" dirty="0">
                <a:latin typeface="Courier New" panose="02070309020205020404" pitchFamily="49" charset="0"/>
                <a:cs typeface="Courier New" panose="02070309020205020404" pitchFamily="49" charset="0"/>
              </a:rPr>
              <a:t>--------------------------------------------------</a:t>
            </a:r>
          </a:p>
          <a:p>
            <a:pPr>
              <a:lnSpc>
                <a:spcPct val="90000"/>
              </a:lnSpc>
            </a:pPr>
            <a:r>
              <a:rPr lang="en-US" sz="1200" dirty="0">
                <a:latin typeface="Courier New" panose="02070309020205020404" pitchFamily="49" charset="0"/>
                <a:cs typeface="Courier New" panose="02070309020205020404" pitchFamily="49" charset="0"/>
              </a:rPr>
              <a:t>LOCATION...29.6N 90.7W</a:t>
            </a:r>
          </a:p>
          <a:p>
            <a:pPr>
              <a:lnSpc>
                <a:spcPct val="90000"/>
              </a:lnSpc>
            </a:pPr>
            <a:r>
              <a:rPr lang="en-US" sz="1200" dirty="0">
                <a:latin typeface="Courier New" panose="02070309020205020404" pitchFamily="49" charset="0"/>
                <a:cs typeface="Courier New" panose="02070309020205020404" pitchFamily="49" charset="0"/>
              </a:rPr>
              <a:t>ABOUT 1 MI...2 KM W OF HOUMA LOUISIANA</a:t>
            </a:r>
          </a:p>
          <a:p>
            <a:pPr>
              <a:lnSpc>
                <a:spcPct val="90000"/>
              </a:lnSpc>
            </a:pPr>
            <a:r>
              <a:rPr lang="en-US" sz="1200" dirty="0">
                <a:latin typeface="Courier New" panose="02070309020205020404" pitchFamily="49" charset="0"/>
                <a:cs typeface="Courier New" panose="02070309020205020404" pitchFamily="49" charset="0"/>
              </a:rPr>
              <a:t>ABOUT 45 MI...75 KM SW OF NEW ORLEANS LOUISIANA</a:t>
            </a:r>
          </a:p>
          <a:p>
            <a:pPr>
              <a:lnSpc>
                <a:spcPct val="90000"/>
              </a:lnSpc>
            </a:pPr>
            <a:r>
              <a:rPr lang="en-US" sz="1200" dirty="0">
                <a:latin typeface="Courier New" panose="02070309020205020404" pitchFamily="49" charset="0"/>
                <a:cs typeface="Courier New" panose="02070309020205020404" pitchFamily="49" charset="0"/>
              </a:rPr>
              <a:t>MAXIMUM SUSTAINED WINDS...75 MPH...120 KM/H</a:t>
            </a:r>
          </a:p>
          <a:p>
            <a:pPr>
              <a:lnSpc>
                <a:spcPct val="90000"/>
              </a:lnSpc>
            </a:pPr>
            <a:r>
              <a:rPr lang="en-US" sz="1200" dirty="0">
                <a:latin typeface="Courier New" panose="02070309020205020404" pitchFamily="49" charset="0"/>
                <a:cs typeface="Courier New" panose="02070309020205020404" pitchFamily="49" charset="0"/>
              </a:rPr>
              <a:t>PRESENT MOVEMENT...NW OR 310 DEGREES AT 6 MPH...9 KM/H</a:t>
            </a:r>
          </a:p>
          <a:p>
            <a:pPr>
              <a:lnSpc>
                <a:spcPct val="90000"/>
              </a:lnSpc>
            </a:pPr>
            <a:r>
              <a:rPr lang="en-US" sz="1200" dirty="0">
                <a:latin typeface="Courier New" panose="02070309020205020404" pitchFamily="49" charset="0"/>
                <a:cs typeface="Courier New" panose="02070309020205020404" pitchFamily="49" charset="0"/>
              </a:rPr>
              <a:t>MINIMUM CENTRAL PRESSURE...972 MB...28.70 INCHES</a:t>
            </a:r>
          </a:p>
          <a:p>
            <a:pPr>
              <a:lnSpc>
                <a:spcPct val="90000"/>
              </a:lnSpc>
            </a:pPr>
            <a:r>
              <a:rPr lang="en-US" sz="1200" dirty="0">
                <a:latin typeface="Courier New" panose="02070309020205020404" pitchFamily="49" charset="0"/>
                <a:cs typeface="Courier New" panose="02070309020205020404" pitchFamily="49" charset="0"/>
              </a:rPr>
              <a:t> </a:t>
            </a:r>
          </a:p>
          <a:p>
            <a:pPr>
              <a:lnSpc>
                <a:spcPct val="90000"/>
              </a:lnSpc>
            </a:pPr>
            <a:r>
              <a:rPr lang="en-US" sz="1200" dirty="0">
                <a:latin typeface="Courier New" panose="02070309020205020404" pitchFamily="49" charset="0"/>
                <a:cs typeface="Courier New" panose="02070309020205020404" pitchFamily="49" charset="0"/>
              </a:rPr>
              <a:t>$$</a:t>
            </a:r>
          </a:p>
          <a:p>
            <a:pPr>
              <a:lnSpc>
                <a:spcPct val="90000"/>
              </a:lnSpc>
            </a:pPr>
            <a:r>
              <a:rPr lang="en-US" sz="1200" dirty="0">
                <a:latin typeface="Courier New" panose="02070309020205020404" pitchFamily="49" charset="0"/>
                <a:cs typeface="Courier New" panose="02070309020205020404" pitchFamily="49" charset="0"/>
              </a:rPr>
              <a:t>FORECASTER STEWART/BEVEN/ZELINSKY</a:t>
            </a:r>
          </a:p>
          <a:p>
            <a:pPr>
              <a:lnSpc>
                <a:spcPct val="90000"/>
              </a:lnSpc>
            </a:pPr>
            <a:r>
              <a:rPr lang="en-US" sz="1200" dirty="0">
                <a:latin typeface="Courier New" panose="02070309020205020404" pitchFamily="49" charset="0"/>
                <a:cs typeface="Courier New" panose="02070309020205020404" pitchFamily="49" charset="0"/>
              </a:rPr>
              <a:t> </a:t>
            </a:r>
          </a:p>
          <a:p>
            <a:r>
              <a:rPr lang="en-US" sz="1200" dirty="0">
                <a:latin typeface="Courier New" panose="02070309020205020404" pitchFamily="49" charset="0"/>
                <a:cs typeface="Courier New" panose="02070309020205020404" pitchFamily="49" charset="0"/>
              </a:rPr>
              <a:t>NNNN</a:t>
            </a:r>
          </a:p>
        </p:txBody>
      </p:sp>
      <p:sp>
        <p:nvSpPr>
          <p:cNvPr id="21" name="Right Arrow 20"/>
          <p:cNvSpPr/>
          <p:nvPr/>
        </p:nvSpPr>
        <p:spPr>
          <a:xfrm rot="10800000">
            <a:off x="6472055" y="3053080"/>
            <a:ext cx="2705777" cy="848592"/>
          </a:xfrm>
          <a:prstGeom prst="rightArrow">
            <a:avLst>
              <a:gd name="adj1" fmla="val 50000"/>
              <a:gd name="adj2" fmla="val 0"/>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ight Arrow 21"/>
          <p:cNvSpPr/>
          <p:nvPr/>
        </p:nvSpPr>
        <p:spPr>
          <a:xfrm rot="10800000">
            <a:off x="6476121" y="3566160"/>
            <a:ext cx="2705777" cy="1245738"/>
          </a:xfrm>
          <a:prstGeom prst="rightArrow">
            <a:avLst>
              <a:gd name="adj1" fmla="val 50000"/>
              <a:gd name="adj2" fmla="val 0"/>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ight Arrow 22"/>
          <p:cNvSpPr/>
          <p:nvPr/>
        </p:nvSpPr>
        <p:spPr>
          <a:xfrm rot="10800000">
            <a:off x="6476119" y="4114800"/>
            <a:ext cx="2705777" cy="2280153"/>
          </a:xfrm>
          <a:prstGeom prst="rightArrow">
            <a:avLst>
              <a:gd name="adj1" fmla="val 50000"/>
              <a:gd name="adj2" fmla="val 0"/>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 Box 4"/>
          <p:cNvSpPr txBox="1">
            <a:spLocks noChangeArrowheads="1"/>
          </p:cNvSpPr>
          <p:nvPr/>
        </p:nvSpPr>
        <p:spPr bwMode="auto">
          <a:xfrm>
            <a:off x="6467991" y="2188865"/>
            <a:ext cx="2715929" cy="368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endParaRPr lang="en-US" sz="2000" b="1" dirty="0" smtClean="0">
              <a:solidFill>
                <a:srgbClr val="FFFF00"/>
              </a:solidFill>
              <a:latin typeface="+mj-lt"/>
            </a:endParaRPr>
          </a:p>
          <a:p>
            <a:pPr marL="182880" indent="-182880">
              <a:lnSpc>
                <a:spcPct val="85000"/>
              </a:lnSpc>
              <a:spcBef>
                <a:spcPts val="0"/>
              </a:spcBef>
              <a:spcAft>
                <a:spcPts val="2400"/>
              </a:spcAft>
              <a:buFont typeface="Arial" panose="020B0604020202020204" pitchFamily="34" charset="0"/>
              <a:buChar char="•"/>
              <a:defRPr/>
            </a:pPr>
            <a:r>
              <a:rPr lang="en-US" sz="2000" b="1" dirty="0" smtClean="0">
                <a:solidFill>
                  <a:srgbClr val="000066"/>
                </a:solidFill>
                <a:latin typeface="+mj-lt"/>
                <a:cs typeface="Calibri" pitchFamily="34" charset="0"/>
              </a:rPr>
              <a:t>Unexpected changes</a:t>
            </a:r>
            <a:br>
              <a:rPr lang="en-US" sz="2000" b="1" dirty="0" smtClean="0">
                <a:solidFill>
                  <a:srgbClr val="000066"/>
                </a:solidFill>
                <a:latin typeface="+mj-lt"/>
                <a:cs typeface="Calibri" pitchFamily="34" charset="0"/>
              </a:rPr>
            </a:br>
            <a:r>
              <a:rPr lang="en-US" sz="2000" b="1" dirty="0" smtClean="0">
                <a:solidFill>
                  <a:srgbClr val="000066"/>
                </a:solidFill>
                <a:latin typeface="+mj-lt"/>
                <a:cs typeface="Calibri" pitchFamily="34" charset="0"/>
              </a:rPr>
              <a:t>occur</a:t>
            </a:r>
            <a:r>
              <a:rPr lang="en-US" sz="2000" b="1" dirty="0">
                <a:solidFill>
                  <a:srgbClr val="000066"/>
                </a:solidFill>
                <a:latin typeface="+mj-lt"/>
                <a:cs typeface="Calibri" pitchFamily="34" charset="0"/>
              </a:rPr>
              <a:t> </a:t>
            </a:r>
            <a:r>
              <a:rPr lang="en-US" sz="2000" b="1" dirty="0" smtClean="0">
                <a:solidFill>
                  <a:srgbClr val="000066"/>
                </a:solidFill>
                <a:latin typeface="+mj-lt"/>
                <a:cs typeface="Calibri" pitchFamily="34" charset="0"/>
              </a:rPr>
              <a:t>in </a:t>
            </a:r>
            <a:r>
              <a:rPr lang="en-US" sz="2000" b="1" dirty="0">
                <a:solidFill>
                  <a:srgbClr val="000066"/>
                </a:solidFill>
                <a:latin typeface="+mj-lt"/>
                <a:cs typeface="Calibri" pitchFamily="34" charset="0"/>
              </a:rPr>
              <a:t>the </a:t>
            </a:r>
            <a:r>
              <a:rPr lang="en-US" sz="2000" b="1" dirty="0" smtClean="0">
                <a:solidFill>
                  <a:srgbClr val="000066"/>
                </a:solidFill>
                <a:latin typeface="+mj-lt"/>
                <a:cs typeface="Calibri" pitchFamily="34" charset="0"/>
              </a:rPr>
              <a:t>cyclone</a:t>
            </a:r>
          </a:p>
          <a:p>
            <a:pPr marL="182880" lvl="0" indent="-182880">
              <a:lnSpc>
                <a:spcPct val="85000"/>
              </a:lnSpc>
              <a:spcBef>
                <a:spcPts val="0"/>
              </a:spcBef>
              <a:spcAft>
                <a:spcPts val="2400"/>
              </a:spcAft>
              <a:buFont typeface="Arial" panose="020B0604020202020204" pitchFamily="34" charset="0"/>
              <a:buChar char="•"/>
              <a:defRPr/>
            </a:pPr>
            <a:r>
              <a:rPr lang="en-US" sz="2000" b="1" dirty="0">
                <a:solidFill>
                  <a:srgbClr val="000066"/>
                </a:solidFill>
                <a:latin typeface="Calibri"/>
                <a:cs typeface="Calibri" pitchFamily="34" charset="0"/>
              </a:rPr>
              <a:t>Cyclone </a:t>
            </a:r>
            <a:r>
              <a:rPr lang="en-US" sz="2000" b="1" dirty="0" smtClean="0">
                <a:solidFill>
                  <a:srgbClr val="000066"/>
                </a:solidFill>
                <a:latin typeface="Calibri"/>
                <a:cs typeface="Calibri" pitchFamily="34" charset="0"/>
              </a:rPr>
              <a:t>landfall</a:t>
            </a:r>
            <a:endParaRPr lang="en-US" sz="2000" b="1" dirty="0" smtClean="0">
              <a:solidFill>
                <a:srgbClr val="000066"/>
              </a:solidFill>
              <a:latin typeface="+mj-lt"/>
              <a:cs typeface="Calibri" pitchFamily="34" charset="0"/>
            </a:endParaRPr>
          </a:p>
          <a:p>
            <a:pPr marL="182880" indent="-182880">
              <a:lnSpc>
                <a:spcPct val="85000"/>
              </a:lnSpc>
              <a:spcBef>
                <a:spcPts val="0"/>
              </a:spcBef>
              <a:spcAft>
                <a:spcPts val="2400"/>
              </a:spcAft>
              <a:buFont typeface="Arial" panose="020B0604020202020204" pitchFamily="34" charset="0"/>
              <a:buChar char="•"/>
              <a:defRPr/>
            </a:pPr>
            <a:r>
              <a:rPr lang="en-US" sz="2000" b="1" dirty="0" smtClean="0">
                <a:solidFill>
                  <a:srgbClr val="000066"/>
                </a:solidFill>
                <a:latin typeface="+mj-lt"/>
                <a:cs typeface="Calibri" pitchFamily="34" charset="0"/>
              </a:rPr>
              <a:t>Issuing international</a:t>
            </a:r>
            <a:br>
              <a:rPr lang="en-US" sz="2000" b="1" dirty="0" smtClean="0">
                <a:solidFill>
                  <a:srgbClr val="000066"/>
                </a:solidFill>
                <a:latin typeface="+mj-lt"/>
                <a:cs typeface="Calibri" pitchFamily="34" charset="0"/>
              </a:rPr>
            </a:br>
            <a:r>
              <a:rPr lang="en-US" sz="2000" b="1" dirty="0" smtClean="0">
                <a:solidFill>
                  <a:srgbClr val="000066"/>
                </a:solidFill>
                <a:latin typeface="+mj-lt"/>
                <a:cs typeface="Calibri" pitchFamily="34" charset="0"/>
              </a:rPr>
              <a:t>watches </a:t>
            </a:r>
            <a:r>
              <a:rPr lang="en-US" sz="2000" b="1" dirty="0">
                <a:solidFill>
                  <a:srgbClr val="000066"/>
                </a:solidFill>
                <a:latin typeface="+mj-lt"/>
                <a:cs typeface="Calibri" pitchFamily="34" charset="0"/>
              </a:rPr>
              <a:t>and </a:t>
            </a:r>
            <a:r>
              <a:rPr lang="en-US" sz="2000" b="1" dirty="0" smtClean="0">
                <a:solidFill>
                  <a:srgbClr val="000066"/>
                </a:solidFill>
                <a:latin typeface="+mj-lt"/>
                <a:cs typeface="Calibri" pitchFamily="34" charset="0"/>
              </a:rPr>
              <a:t>warnings</a:t>
            </a:r>
          </a:p>
          <a:p>
            <a:pPr marL="182880" indent="-182880">
              <a:lnSpc>
                <a:spcPct val="85000"/>
              </a:lnSpc>
              <a:spcBef>
                <a:spcPts val="0"/>
              </a:spcBef>
              <a:spcAft>
                <a:spcPts val="2400"/>
              </a:spcAft>
              <a:buFont typeface="Arial" panose="020B0604020202020204" pitchFamily="34" charset="0"/>
              <a:buChar char="•"/>
              <a:defRPr/>
            </a:pPr>
            <a:r>
              <a:rPr lang="en-US" sz="2000" b="1" dirty="0" smtClean="0">
                <a:solidFill>
                  <a:srgbClr val="000066"/>
                </a:solidFill>
                <a:latin typeface="+mj-lt"/>
                <a:cs typeface="Calibri" pitchFamily="34" charset="0"/>
              </a:rPr>
              <a:t>1-hourly position estimates when a cyclone with an eye  is nearing land</a:t>
            </a:r>
            <a:r>
              <a:rPr lang="en-US" sz="2000" b="1" dirty="0" smtClean="0">
                <a:solidFill>
                  <a:srgbClr val="000066"/>
                </a:solidFill>
                <a:effectLst>
                  <a:outerShdw blurRad="38100" dist="38100" dir="2700000" algn="tl">
                    <a:srgbClr val="C0C0C0"/>
                  </a:outerShdw>
                </a:effectLst>
                <a:latin typeface="+mj-lt"/>
                <a:cs typeface="Calibri" pitchFamily="34" charset="0"/>
              </a:rPr>
              <a:t> </a:t>
            </a:r>
            <a:endParaRPr lang="en-US" sz="2000" b="1" dirty="0">
              <a:solidFill>
                <a:srgbClr val="000066"/>
              </a:solidFill>
              <a:effectLst>
                <a:outerShdw blurRad="38100" dist="38100" dir="2700000" algn="tl">
                  <a:srgbClr val="C0C0C0"/>
                </a:outerShdw>
              </a:effectLst>
              <a:latin typeface="+mj-lt"/>
              <a:cs typeface="Calibri" pitchFamily="34" charset="0"/>
            </a:endParaRPr>
          </a:p>
        </p:txBody>
      </p:sp>
    </p:spTree>
    <p:extLst>
      <p:ext uri="{BB962C8B-B14F-4D97-AF65-F5344CB8AC3E}">
        <p14:creationId xmlns:p14="http://schemas.microsoft.com/office/powerpoint/2010/main" val="2071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 presetClass="entr" presetSubtype="0" fill="hold" grpId="0" nodeType="afterEffect">
                                  <p:stCondLst>
                                    <p:cond delay="50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32"/>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3"/>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34"/>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5"/>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3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36"/>
                                        </p:tgtEl>
                                        <p:attrNameLst>
                                          <p:attrName>style.visibility</p:attrName>
                                        </p:attrNameLst>
                                      </p:cBhvr>
                                      <p:to>
                                        <p:strVal val="hidden"/>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29"/>
                                        </p:tgtEl>
                                        <p:attrNameLst>
                                          <p:attrName>style.visibility</p:attrName>
                                        </p:attrNameLst>
                                      </p:cBhvr>
                                      <p:to>
                                        <p:strVal val="hidden"/>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37"/>
                                        </p:tgtEl>
                                        <p:attrNameLst>
                                          <p:attrName>style.visibility</p:attrName>
                                        </p:attrNameLst>
                                      </p:cBhvr>
                                      <p:to>
                                        <p:strVal val="hidden"/>
                                      </p:to>
                                    </p:set>
                                  </p:childTnLst>
                                </p:cTn>
                              </p:par>
                            </p:childTnLst>
                          </p:cTn>
                        </p:par>
                        <p:par>
                          <p:cTn id="60" fill="hold">
                            <p:stCondLst>
                              <p:cond delay="0"/>
                            </p:stCondLst>
                            <p:childTnLst>
                              <p:par>
                                <p:cTn id="61" presetID="1" presetClass="entr" presetSubtype="0" fill="hold" grpId="0" nodeType="after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par>
                                <p:cTn id="63" presetID="10" presetClass="entr" presetSubtype="0" fill="hold" grpId="0" nodeType="withEffect">
                                  <p:stCondLst>
                                    <p:cond delay="50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par>
                                <p:cTn id="66" presetID="22" presetClass="entr" presetSubtype="2" fill="hold" grpId="0" nodeType="withEffect">
                                  <p:stCondLst>
                                    <p:cond delay="500"/>
                                  </p:stCondLst>
                                  <p:childTnLst>
                                    <p:set>
                                      <p:cBhvr>
                                        <p:cTn id="67" dur="1" fill="hold">
                                          <p:stCondLst>
                                            <p:cond delay="0"/>
                                          </p:stCondLst>
                                        </p:cTn>
                                        <p:tgtEl>
                                          <p:spTgt spid="20">
                                            <p:txEl>
                                              <p:pRg st="1" end="1"/>
                                            </p:txEl>
                                          </p:spTgt>
                                        </p:tgtEl>
                                        <p:attrNameLst>
                                          <p:attrName>style.visibility</p:attrName>
                                        </p:attrNameLst>
                                      </p:cBhvr>
                                      <p:to>
                                        <p:strVal val="visible"/>
                                      </p:to>
                                    </p:set>
                                    <p:animEffect transition="in" filter="wipe(right)">
                                      <p:cBhvr>
                                        <p:cTn id="68" dur="500"/>
                                        <p:tgtEl>
                                          <p:spTgt spid="20">
                                            <p:txEl>
                                              <p:pRg st="1" end="1"/>
                                            </p:txEl>
                                          </p:spTgt>
                                        </p:tgtEl>
                                      </p:cBhvr>
                                    </p:animEffect>
                                  </p:childTnLst>
                                </p:cTn>
                              </p:par>
                              <p:par>
                                <p:cTn id="69" presetID="22" presetClass="entr" presetSubtype="2" fill="hold" grpId="0" nodeType="withEffect">
                                  <p:stCondLst>
                                    <p:cond delay="500"/>
                                  </p:stCondLst>
                                  <p:childTnLst>
                                    <p:set>
                                      <p:cBhvr>
                                        <p:cTn id="70" dur="1" fill="hold">
                                          <p:stCondLst>
                                            <p:cond delay="0"/>
                                          </p:stCondLst>
                                        </p:cTn>
                                        <p:tgtEl>
                                          <p:spTgt spid="42"/>
                                        </p:tgtEl>
                                        <p:attrNameLst>
                                          <p:attrName>style.visibility</p:attrName>
                                        </p:attrNameLst>
                                      </p:cBhvr>
                                      <p:to>
                                        <p:strVal val="visible"/>
                                      </p:to>
                                    </p:set>
                                    <p:animEffect transition="in" filter="wipe(right)">
                                      <p:cBhvr>
                                        <p:cTn id="71" dur="500"/>
                                        <p:tgtEl>
                                          <p:spTgt spid="42"/>
                                        </p:tgtEl>
                                      </p:cBhvr>
                                    </p:animEffect>
                                  </p:childTnLst>
                                </p:cTn>
                              </p:par>
                            </p:childTnLst>
                          </p:cTn>
                        </p:par>
                        <p:par>
                          <p:cTn id="72" fill="hold">
                            <p:stCondLst>
                              <p:cond delay="1000"/>
                            </p:stCondLst>
                            <p:childTnLst>
                              <p:par>
                                <p:cTn id="73" presetID="22" presetClass="entr" presetSubtype="2" fill="hold" grpId="0" nodeType="afterEffect">
                                  <p:stCondLst>
                                    <p:cond delay="750"/>
                                  </p:stCondLst>
                                  <p:childTnLst>
                                    <p:set>
                                      <p:cBhvr>
                                        <p:cTn id="74" dur="1" fill="hold">
                                          <p:stCondLst>
                                            <p:cond delay="0"/>
                                          </p:stCondLst>
                                        </p:cTn>
                                        <p:tgtEl>
                                          <p:spTgt spid="20">
                                            <p:txEl>
                                              <p:pRg st="2" end="2"/>
                                            </p:txEl>
                                          </p:spTgt>
                                        </p:tgtEl>
                                        <p:attrNameLst>
                                          <p:attrName>style.visibility</p:attrName>
                                        </p:attrNameLst>
                                      </p:cBhvr>
                                      <p:to>
                                        <p:strVal val="visible"/>
                                      </p:to>
                                    </p:set>
                                    <p:animEffect transition="in" filter="wipe(right)">
                                      <p:cBhvr>
                                        <p:cTn id="75" dur="500"/>
                                        <p:tgtEl>
                                          <p:spTgt spid="20">
                                            <p:txEl>
                                              <p:pRg st="2" end="2"/>
                                            </p:txEl>
                                          </p:spTgt>
                                        </p:tgtEl>
                                      </p:cBhvr>
                                    </p:animEffect>
                                  </p:childTnLst>
                                </p:cTn>
                              </p:par>
                              <p:par>
                                <p:cTn id="76" presetID="22" presetClass="entr" presetSubtype="2" fill="hold" grpId="0" nodeType="withEffect">
                                  <p:stCondLst>
                                    <p:cond delay="750"/>
                                  </p:stCondLst>
                                  <p:childTnLst>
                                    <p:set>
                                      <p:cBhvr>
                                        <p:cTn id="77" dur="1" fill="hold">
                                          <p:stCondLst>
                                            <p:cond delay="0"/>
                                          </p:stCondLst>
                                        </p:cTn>
                                        <p:tgtEl>
                                          <p:spTgt spid="21"/>
                                        </p:tgtEl>
                                        <p:attrNameLst>
                                          <p:attrName>style.visibility</p:attrName>
                                        </p:attrNameLst>
                                      </p:cBhvr>
                                      <p:to>
                                        <p:strVal val="visible"/>
                                      </p:to>
                                    </p:set>
                                    <p:animEffect transition="in" filter="wipe(right)">
                                      <p:cBhvr>
                                        <p:cTn id="78" dur="500"/>
                                        <p:tgtEl>
                                          <p:spTgt spid="21"/>
                                        </p:tgtEl>
                                      </p:cBhvr>
                                    </p:animEffect>
                                  </p:childTnLst>
                                </p:cTn>
                              </p:par>
                            </p:childTnLst>
                          </p:cTn>
                        </p:par>
                        <p:par>
                          <p:cTn id="79" fill="hold">
                            <p:stCondLst>
                              <p:cond delay="2250"/>
                            </p:stCondLst>
                            <p:childTnLst>
                              <p:par>
                                <p:cTn id="80" presetID="22" presetClass="entr" presetSubtype="2" fill="hold" grpId="0" nodeType="afterEffect">
                                  <p:stCondLst>
                                    <p:cond delay="750"/>
                                  </p:stCondLst>
                                  <p:childTnLst>
                                    <p:set>
                                      <p:cBhvr>
                                        <p:cTn id="81" dur="1" fill="hold">
                                          <p:stCondLst>
                                            <p:cond delay="0"/>
                                          </p:stCondLst>
                                        </p:cTn>
                                        <p:tgtEl>
                                          <p:spTgt spid="20">
                                            <p:txEl>
                                              <p:pRg st="3" end="3"/>
                                            </p:txEl>
                                          </p:spTgt>
                                        </p:tgtEl>
                                        <p:attrNameLst>
                                          <p:attrName>style.visibility</p:attrName>
                                        </p:attrNameLst>
                                      </p:cBhvr>
                                      <p:to>
                                        <p:strVal val="visible"/>
                                      </p:to>
                                    </p:set>
                                    <p:animEffect transition="in" filter="wipe(right)">
                                      <p:cBhvr>
                                        <p:cTn id="82" dur="500"/>
                                        <p:tgtEl>
                                          <p:spTgt spid="20">
                                            <p:txEl>
                                              <p:pRg st="3" end="3"/>
                                            </p:txEl>
                                          </p:spTgt>
                                        </p:tgtEl>
                                      </p:cBhvr>
                                    </p:animEffect>
                                  </p:childTnLst>
                                </p:cTn>
                              </p:par>
                              <p:par>
                                <p:cTn id="83" presetID="22" presetClass="entr" presetSubtype="2" fill="hold" grpId="0" nodeType="withEffect">
                                  <p:stCondLst>
                                    <p:cond delay="750"/>
                                  </p:stCondLst>
                                  <p:childTnLst>
                                    <p:set>
                                      <p:cBhvr>
                                        <p:cTn id="84" dur="1" fill="hold">
                                          <p:stCondLst>
                                            <p:cond delay="0"/>
                                          </p:stCondLst>
                                        </p:cTn>
                                        <p:tgtEl>
                                          <p:spTgt spid="22"/>
                                        </p:tgtEl>
                                        <p:attrNameLst>
                                          <p:attrName>style.visibility</p:attrName>
                                        </p:attrNameLst>
                                      </p:cBhvr>
                                      <p:to>
                                        <p:strVal val="visible"/>
                                      </p:to>
                                    </p:set>
                                    <p:animEffect transition="in" filter="wipe(right)">
                                      <p:cBhvr>
                                        <p:cTn id="85" dur="500"/>
                                        <p:tgtEl>
                                          <p:spTgt spid="22"/>
                                        </p:tgtEl>
                                      </p:cBhvr>
                                    </p:animEffect>
                                  </p:childTnLst>
                                </p:cTn>
                              </p:par>
                            </p:childTnLst>
                          </p:cTn>
                        </p:par>
                        <p:par>
                          <p:cTn id="86" fill="hold">
                            <p:stCondLst>
                              <p:cond delay="3500"/>
                            </p:stCondLst>
                            <p:childTnLst>
                              <p:par>
                                <p:cTn id="87" presetID="22" presetClass="entr" presetSubtype="2" fill="hold" grpId="0" nodeType="afterEffect">
                                  <p:stCondLst>
                                    <p:cond delay="750"/>
                                  </p:stCondLst>
                                  <p:childTnLst>
                                    <p:set>
                                      <p:cBhvr>
                                        <p:cTn id="88" dur="1" fill="hold">
                                          <p:stCondLst>
                                            <p:cond delay="0"/>
                                          </p:stCondLst>
                                        </p:cTn>
                                        <p:tgtEl>
                                          <p:spTgt spid="20">
                                            <p:txEl>
                                              <p:pRg st="4" end="4"/>
                                            </p:txEl>
                                          </p:spTgt>
                                        </p:tgtEl>
                                        <p:attrNameLst>
                                          <p:attrName>style.visibility</p:attrName>
                                        </p:attrNameLst>
                                      </p:cBhvr>
                                      <p:to>
                                        <p:strVal val="visible"/>
                                      </p:to>
                                    </p:set>
                                    <p:animEffect transition="in" filter="wipe(right)">
                                      <p:cBhvr>
                                        <p:cTn id="89" dur="500"/>
                                        <p:tgtEl>
                                          <p:spTgt spid="20">
                                            <p:txEl>
                                              <p:pRg st="4" end="4"/>
                                            </p:txEl>
                                          </p:spTgt>
                                        </p:tgtEl>
                                      </p:cBhvr>
                                    </p:animEffect>
                                  </p:childTnLst>
                                </p:cTn>
                              </p:par>
                              <p:par>
                                <p:cTn id="90" presetID="22" presetClass="entr" presetSubtype="2" fill="hold" grpId="0" nodeType="withEffect">
                                  <p:stCondLst>
                                    <p:cond delay="750"/>
                                  </p:stCondLst>
                                  <p:childTnLst>
                                    <p:set>
                                      <p:cBhvr>
                                        <p:cTn id="91" dur="1" fill="hold">
                                          <p:stCondLst>
                                            <p:cond delay="0"/>
                                          </p:stCondLst>
                                        </p:cTn>
                                        <p:tgtEl>
                                          <p:spTgt spid="23"/>
                                        </p:tgtEl>
                                        <p:attrNameLst>
                                          <p:attrName>style.visibility</p:attrName>
                                        </p:attrNameLst>
                                      </p:cBhvr>
                                      <p:to>
                                        <p:strVal val="visible"/>
                                      </p:to>
                                    </p:set>
                                    <p:animEffect transition="in" filter="wipe(right)">
                                      <p:cBhvr>
                                        <p:cTn id="9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3" grpId="0" animBg="1"/>
      <p:bldP spid="33" grpId="1" animBg="1"/>
      <p:bldP spid="34" grpId="0" animBg="1"/>
      <p:bldP spid="34" grpId="1" animBg="1"/>
      <p:bldP spid="35" grpId="0" animBg="1"/>
      <p:bldP spid="35" grpId="1" animBg="1"/>
      <p:bldP spid="36" grpId="0" animBg="1"/>
      <p:bldP spid="36" grpId="1" animBg="1"/>
      <p:bldP spid="32" grpId="0" animBg="1"/>
      <p:bldP spid="32" grpId="1" animBg="1"/>
      <p:bldP spid="29" grpId="0" animBg="1"/>
      <p:bldP spid="29" grpId="1" animBg="1"/>
      <p:bldP spid="37" grpId="0" animBg="1"/>
      <p:bldP spid="37" grpId="1" animBg="1"/>
      <p:bldP spid="38" grpId="0" animBg="1"/>
      <p:bldP spid="17" grpId="0" animBg="1"/>
      <p:bldP spid="42" grpId="0" animBg="1"/>
      <p:bldP spid="21" grpId="0" animBg="1"/>
      <p:bldP spid="22" grpId="0" animBg="1"/>
      <p:bldP spid="23" grpId="0" animBg="1"/>
      <p:bldP spid="20"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96896"/>
          </a:xfrm>
          <a:solidFill>
            <a:srgbClr val="000066"/>
          </a:solidFill>
        </p:spPr>
        <p:txBody>
          <a:bodyPr>
            <a:noAutofit/>
          </a:bodyPr>
          <a:lstStyle/>
          <a:p>
            <a:r>
              <a:rPr lang="en-US" sz="7200" b="1" dirty="0" smtClean="0">
                <a:solidFill>
                  <a:srgbClr val="FFFF00"/>
                </a:solidFill>
                <a:latin typeface="Calibri" panose="020F0502020204030204" pitchFamily="34" charset="0"/>
                <a:cs typeface="Calibri" panose="020F0502020204030204" pitchFamily="34" charset="0"/>
              </a:rPr>
              <a:t>There is a storm.</a:t>
            </a:r>
            <a:r>
              <a:rPr lang="en-US" sz="7200" b="1" dirty="0" smtClean="0">
                <a:latin typeface="Calibri" panose="020F0502020204030204" pitchFamily="34" charset="0"/>
                <a:cs typeface="Calibri" panose="020F0502020204030204" pitchFamily="34" charset="0"/>
              </a:rPr>
              <a:t/>
            </a:r>
            <a:br>
              <a:rPr lang="en-US" sz="7200" b="1" dirty="0" smtClean="0">
                <a:latin typeface="Calibri" panose="020F0502020204030204" pitchFamily="34" charset="0"/>
                <a:cs typeface="Calibri" panose="020F0502020204030204" pitchFamily="34" charset="0"/>
              </a:rPr>
            </a:br>
            <a:r>
              <a:rPr lang="en-US" i="1" dirty="0" smtClean="0">
                <a:latin typeface="Calibri" panose="020F0502020204030204" pitchFamily="34" charset="0"/>
                <a:cs typeface="Calibri" panose="020F0502020204030204" pitchFamily="34" charset="0"/>
              </a:rPr>
              <a:t>Where is the greatest concern?</a:t>
            </a:r>
            <a:br>
              <a:rPr lang="en-US" i="1" dirty="0" smtClean="0">
                <a:latin typeface="Calibri" panose="020F0502020204030204" pitchFamily="34" charset="0"/>
                <a:cs typeface="Calibri" panose="020F0502020204030204" pitchFamily="34" charset="0"/>
              </a:rPr>
            </a:br>
            <a:r>
              <a:rPr lang="en-US" i="1" dirty="0" smtClean="0">
                <a:latin typeface="Calibri" panose="020F0502020204030204" pitchFamily="34" charset="0"/>
                <a:cs typeface="Calibri" panose="020F0502020204030204" pitchFamily="34" charset="0"/>
              </a:rPr>
              <a:t>When will the hazards begin?</a:t>
            </a:r>
            <a:endParaRPr lang="en-US" i="1" dirty="0">
              <a:latin typeface="Calibri" panose="020F0502020204030204" pitchFamily="34" charset="0"/>
              <a:cs typeface="Calibri" panose="020F0502020204030204" pitchFamily="34" charset="0"/>
            </a:endParaRPr>
          </a:p>
        </p:txBody>
      </p:sp>
      <p:sp>
        <p:nvSpPr>
          <p:cNvPr id="5" name="Content Placeholder 2"/>
          <p:cNvSpPr txBox="1">
            <a:spLocks/>
          </p:cNvSpPr>
          <p:nvPr/>
        </p:nvSpPr>
        <p:spPr>
          <a:xfrm>
            <a:off x="0" y="1603606"/>
            <a:ext cx="9144000" cy="5257800"/>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marR="0" lvl="0" indent="-6858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800" b="1" i="0" u="none" strike="noStrike" kern="1200" cap="none" spc="0" normalizeH="0" baseline="0" noProof="0" dirty="0" smtClean="0">
                <a:ln>
                  <a:noFill/>
                </a:ln>
                <a:solidFill>
                  <a:srgbClr val="000066"/>
                </a:solidFill>
                <a:effectLst/>
                <a:uLnTx/>
                <a:uFillTx/>
                <a:latin typeface="Calibri"/>
                <a:ea typeface="+mn-ea"/>
                <a:cs typeface="+mn-cs"/>
              </a:rPr>
              <a:t>Watches and Warnings</a:t>
            </a:r>
            <a:endParaRPr kumimoji="0" lang="en-US" sz="4800" b="1" i="0" u="none" strike="noStrike" kern="1200" cap="none" spc="0" normalizeH="0" baseline="0" noProof="0" dirty="0">
              <a:ln>
                <a:noFill/>
              </a:ln>
              <a:solidFill>
                <a:srgbClr val="000066"/>
              </a:solidFill>
              <a:effectLst/>
              <a:uLnTx/>
              <a:uFillTx/>
              <a:latin typeface="Calibri"/>
              <a:ea typeface="+mn-ea"/>
              <a:cs typeface="+mn-cs"/>
            </a:endParaRPr>
          </a:p>
        </p:txBody>
      </p:sp>
    </p:spTree>
    <p:extLst>
      <p:ext uri="{BB962C8B-B14F-4D97-AF65-F5344CB8AC3E}">
        <p14:creationId xmlns:p14="http://schemas.microsoft.com/office/powerpoint/2010/main" val="9432724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0" y="1603606"/>
            <a:ext cx="9144000" cy="5257800"/>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marR="0" lvl="0" indent="-6858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4800" b="1" i="0" u="none" strike="noStrike" kern="1200" cap="none" spc="0" normalizeH="0" baseline="0" noProof="0" dirty="0">
              <a:ln>
                <a:noFill/>
              </a:ln>
              <a:solidFill>
                <a:srgbClr val="000066"/>
              </a:solidFill>
              <a:effectLst/>
              <a:uLnTx/>
              <a:uFillTx/>
              <a:latin typeface="Calibri"/>
              <a:ea typeface="+mn-ea"/>
              <a:cs typeface="+mn-cs"/>
            </a:endParaRPr>
          </a:p>
        </p:txBody>
      </p:sp>
      <p:sp>
        <p:nvSpPr>
          <p:cNvPr id="3" name="Title 2"/>
          <p:cNvSpPr>
            <a:spLocks noGrp="1"/>
          </p:cNvSpPr>
          <p:nvPr>
            <p:ph type="title"/>
          </p:nvPr>
        </p:nvSpPr>
        <p:spPr/>
        <p:txBody>
          <a:bodyPr/>
          <a:lstStyle/>
          <a:p>
            <a:endParaRPr lang="en-US"/>
          </a:p>
        </p:txBody>
      </p:sp>
      <p:sp>
        <p:nvSpPr>
          <p:cNvPr id="6" name="Title 1"/>
          <p:cNvSpPr txBox="1">
            <a:spLocks/>
          </p:cNvSpPr>
          <p:nvPr/>
        </p:nvSpPr>
        <p:spPr bwMode="auto">
          <a:xfrm>
            <a:off x="0" y="0"/>
            <a:ext cx="9144000" cy="1554480"/>
          </a:xfrm>
          <a:prstGeom prst="rect">
            <a:avLst/>
          </a:prstGeom>
          <a:solidFill>
            <a:srgbClr val="000066"/>
          </a:solidFill>
          <a:ln w="9525">
            <a:noFill/>
            <a:miter lim="800000"/>
            <a:headEnd/>
            <a:tailEnd/>
          </a:ln>
        </p:spPr>
        <p:txBody>
          <a:bodyPr vert="horz" wrap="square" lIns="182880" tIns="45720" rIns="182880" bIns="45720" numCol="1" anchor="ctr" anchorCtr="0" compatLnSpc="1">
            <a:prstTxWarp prst="textNoShape">
              <a:avLst/>
            </a:prstTxWarp>
            <a:noAutofit/>
          </a:bodyP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sz="6600" b="1" kern="0" dirty="0" smtClean="0">
                <a:solidFill>
                  <a:srgbClr val="FFFF00"/>
                </a:solidFill>
                <a:latin typeface="Calibri" panose="020F0502020204030204" pitchFamily="34" charset="0"/>
                <a:cs typeface="Calibri" panose="020F0502020204030204" pitchFamily="34" charset="0"/>
              </a:rPr>
              <a:t>Watches &amp; Warnings</a:t>
            </a:r>
            <a:r>
              <a:rPr lang="en-US" sz="7200" b="1" kern="0" dirty="0" smtClean="0">
                <a:solidFill>
                  <a:srgbClr val="FFFFFF"/>
                </a:solidFill>
                <a:latin typeface="Calibri" panose="020F0502020204030204" pitchFamily="34" charset="0"/>
                <a:cs typeface="Calibri" panose="020F0502020204030204" pitchFamily="34" charset="0"/>
              </a:rPr>
              <a:t/>
            </a:r>
            <a:br>
              <a:rPr lang="en-US" sz="7200" b="1" kern="0" dirty="0" smtClean="0">
                <a:solidFill>
                  <a:srgbClr val="FFFFFF"/>
                </a:solidFill>
                <a:latin typeface="Calibri" panose="020F0502020204030204" pitchFamily="34" charset="0"/>
                <a:cs typeface="Calibri" panose="020F0502020204030204" pitchFamily="34" charset="0"/>
              </a:rPr>
            </a:br>
            <a:r>
              <a:rPr lang="en-US" sz="4400" i="1" kern="0" dirty="0">
                <a:solidFill>
                  <a:srgbClr val="FFFFFF"/>
                </a:solidFill>
                <a:latin typeface="Calibri" panose="020F0502020204030204" pitchFamily="34" charset="0"/>
                <a:cs typeface="Calibri" panose="020F0502020204030204" pitchFamily="34" charset="0"/>
              </a:rPr>
              <a:t>Where. When. What. Action.</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5910" y="1616087"/>
            <a:ext cx="3898090" cy="3879106"/>
          </a:xfrm>
          <a:prstGeom prst="rect">
            <a:avLst/>
          </a:prstGeom>
        </p:spPr>
      </p:pic>
      <p:sp>
        <p:nvSpPr>
          <p:cNvPr id="11" name="Rectangle 8"/>
          <p:cNvSpPr txBox="1">
            <a:spLocks noChangeArrowheads="1"/>
          </p:cNvSpPr>
          <p:nvPr/>
        </p:nvSpPr>
        <p:spPr bwMode="auto">
          <a:xfrm>
            <a:off x="-187568" y="1406776"/>
            <a:ext cx="55948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20000"/>
              </a:spcBef>
              <a:buFont typeface="Arial" charset="0"/>
              <a:buChar char="•"/>
            </a:pPr>
            <a:endParaRPr lang="en-US" sz="2500" dirty="0" smtClean="0">
              <a:latin typeface="Calibri" charset="0"/>
            </a:endParaRPr>
          </a:p>
          <a:p>
            <a:pPr marL="0" indent="0">
              <a:lnSpc>
                <a:spcPct val="80000"/>
              </a:lnSpc>
              <a:spcBef>
                <a:spcPct val="20000"/>
              </a:spcBef>
            </a:pPr>
            <a:r>
              <a:rPr lang="en-US" sz="3100" b="1" dirty="0" smtClean="0">
                <a:latin typeface="Calibri" charset="0"/>
              </a:rPr>
              <a:t>  </a:t>
            </a:r>
            <a:r>
              <a:rPr lang="en-US" sz="3100" b="1" dirty="0" smtClean="0">
                <a:solidFill>
                  <a:srgbClr val="000066"/>
                </a:solidFill>
                <a:latin typeface="Calibri" charset="0"/>
              </a:rPr>
              <a:t> </a:t>
            </a:r>
            <a:r>
              <a:rPr lang="en-US" sz="3200" b="1" dirty="0">
                <a:solidFill>
                  <a:srgbClr val="000066"/>
                </a:solidFill>
                <a:latin typeface="Calibri" charset="0"/>
              </a:rPr>
              <a:t>Storm Surge Watch </a:t>
            </a:r>
          </a:p>
          <a:p>
            <a:pPr marL="548640" lvl="1" indent="-274320">
              <a:lnSpc>
                <a:spcPct val="80000"/>
              </a:lnSpc>
              <a:spcBef>
                <a:spcPct val="20000"/>
              </a:spcBef>
              <a:buFont typeface="Arial"/>
              <a:buChar char="•"/>
            </a:pPr>
            <a:r>
              <a:rPr lang="en-US" dirty="0">
                <a:solidFill>
                  <a:srgbClr val="000066"/>
                </a:solidFill>
                <a:latin typeface="Calibri" charset="0"/>
              </a:rPr>
              <a:t>There is the </a:t>
            </a:r>
            <a:r>
              <a:rPr lang="en-US" i="1" u="sng" dirty="0">
                <a:solidFill>
                  <a:srgbClr val="000066"/>
                </a:solidFill>
                <a:latin typeface="Calibri" charset="0"/>
              </a:rPr>
              <a:t>possibility</a:t>
            </a:r>
            <a:r>
              <a:rPr lang="en-US" dirty="0">
                <a:solidFill>
                  <a:srgbClr val="000066"/>
                </a:solidFill>
                <a:latin typeface="Calibri" charset="0"/>
              </a:rPr>
              <a:t> of life-threatening inundation from rising water moving inland from the shoreline somewhere within the specified area, generally within</a:t>
            </a:r>
            <a:br>
              <a:rPr lang="en-US" dirty="0">
                <a:solidFill>
                  <a:srgbClr val="000066"/>
                </a:solidFill>
                <a:latin typeface="Calibri" charset="0"/>
              </a:rPr>
            </a:br>
            <a:r>
              <a:rPr lang="en-US" i="1" u="sng" dirty="0" smtClean="0">
                <a:solidFill>
                  <a:srgbClr val="000066"/>
                </a:solidFill>
                <a:latin typeface="Calibri" charset="0"/>
              </a:rPr>
              <a:t>48 </a:t>
            </a:r>
            <a:r>
              <a:rPr lang="en-US" i="1" u="sng" dirty="0">
                <a:solidFill>
                  <a:srgbClr val="000066"/>
                </a:solidFill>
                <a:latin typeface="Calibri" charset="0"/>
              </a:rPr>
              <a:t>hours</a:t>
            </a:r>
            <a:r>
              <a:rPr lang="en-US" dirty="0">
                <a:solidFill>
                  <a:srgbClr val="000066"/>
                </a:solidFill>
                <a:latin typeface="Calibri" charset="0"/>
              </a:rPr>
              <a:t>. </a:t>
            </a:r>
            <a:endParaRPr lang="en-US" dirty="0" smtClean="0">
              <a:solidFill>
                <a:srgbClr val="000066"/>
              </a:solidFill>
              <a:latin typeface="Calibri" charset="0"/>
            </a:endParaRPr>
          </a:p>
          <a:p>
            <a:pPr marL="457200" lvl="1" indent="0">
              <a:lnSpc>
                <a:spcPct val="80000"/>
              </a:lnSpc>
              <a:spcBef>
                <a:spcPct val="20000"/>
              </a:spcBef>
            </a:pPr>
            <a:endParaRPr lang="en-US" sz="3100" b="1" dirty="0">
              <a:solidFill>
                <a:srgbClr val="000066"/>
              </a:solidFill>
              <a:latin typeface="Calibri" charset="0"/>
            </a:endParaRPr>
          </a:p>
          <a:p>
            <a:pPr marL="0" indent="0">
              <a:lnSpc>
                <a:spcPct val="80000"/>
              </a:lnSpc>
              <a:spcBef>
                <a:spcPct val="20000"/>
              </a:spcBef>
            </a:pPr>
            <a:r>
              <a:rPr lang="en-US" sz="3200" b="1" dirty="0" smtClean="0">
                <a:solidFill>
                  <a:srgbClr val="000066"/>
                </a:solidFill>
                <a:latin typeface="Calibri" charset="0"/>
              </a:rPr>
              <a:t>   Storm Surge Warning </a:t>
            </a:r>
          </a:p>
          <a:p>
            <a:pPr marL="548640" lvl="1" indent="-274320">
              <a:lnSpc>
                <a:spcPct val="80000"/>
              </a:lnSpc>
              <a:spcBef>
                <a:spcPct val="20000"/>
              </a:spcBef>
              <a:buFont typeface="Arial"/>
              <a:buChar char="•"/>
            </a:pPr>
            <a:r>
              <a:rPr lang="en-US" dirty="0" smtClean="0">
                <a:solidFill>
                  <a:srgbClr val="000066"/>
                </a:solidFill>
                <a:latin typeface="Calibri" charset="0"/>
              </a:rPr>
              <a:t>There is a </a:t>
            </a:r>
            <a:r>
              <a:rPr lang="en-US" i="1" u="sng" dirty="0" smtClean="0">
                <a:solidFill>
                  <a:srgbClr val="000066"/>
                </a:solidFill>
                <a:latin typeface="Calibri" charset="0"/>
              </a:rPr>
              <a:t>danger</a:t>
            </a:r>
            <a:r>
              <a:rPr lang="en-US" dirty="0" smtClean="0">
                <a:solidFill>
                  <a:srgbClr val="000066"/>
                </a:solidFill>
                <a:latin typeface="Calibri" charset="0"/>
              </a:rPr>
              <a:t> of life-threatening inundation </a:t>
            </a:r>
            <a:r>
              <a:rPr lang="en-US" dirty="0">
                <a:solidFill>
                  <a:srgbClr val="000066"/>
                </a:solidFill>
                <a:latin typeface="Calibri" charset="0"/>
              </a:rPr>
              <a:t>from rising water moving inland from the shoreline </a:t>
            </a:r>
            <a:r>
              <a:rPr lang="en-US" dirty="0" smtClean="0">
                <a:solidFill>
                  <a:srgbClr val="000066"/>
                </a:solidFill>
                <a:latin typeface="Calibri" charset="0"/>
              </a:rPr>
              <a:t>somewhere within the specified area, generally within </a:t>
            </a:r>
            <a:r>
              <a:rPr lang="en-US" i="1" u="sng" dirty="0" smtClean="0">
                <a:solidFill>
                  <a:srgbClr val="000066"/>
                </a:solidFill>
                <a:latin typeface="Calibri" charset="0"/>
              </a:rPr>
              <a:t>36 hours</a:t>
            </a:r>
            <a:r>
              <a:rPr lang="en-US" dirty="0" smtClean="0">
                <a:solidFill>
                  <a:srgbClr val="000066"/>
                </a:solidFill>
                <a:latin typeface="Calibri" charset="0"/>
              </a:rPr>
              <a:t>. </a:t>
            </a:r>
          </a:p>
          <a:p>
            <a:pPr marL="457200" lvl="1" indent="0">
              <a:lnSpc>
                <a:spcPct val="80000"/>
              </a:lnSpc>
              <a:spcBef>
                <a:spcPct val="20000"/>
              </a:spcBef>
            </a:pPr>
            <a:endParaRPr lang="en-US" sz="2600" dirty="0">
              <a:latin typeface="Calibri" charset="0"/>
            </a:endParaRPr>
          </a:p>
          <a:p>
            <a:pPr marL="0" indent="0">
              <a:lnSpc>
                <a:spcPct val="80000"/>
              </a:lnSpc>
              <a:spcBef>
                <a:spcPct val="20000"/>
              </a:spcBef>
            </a:pPr>
            <a:r>
              <a:rPr lang="en-US" sz="3200" b="1" dirty="0" smtClean="0">
                <a:latin typeface="Calibri" charset="0"/>
              </a:rPr>
              <a:t>   </a:t>
            </a:r>
            <a:endParaRPr lang="en-US" dirty="0" smtClean="0">
              <a:latin typeface="Calibri" charset="0"/>
            </a:endParaRPr>
          </a:p>
          <a:p>
            <a:pPr marL="457200" lvl="1" indent="0">
              <a:lnSpc>
                <a:spcPct val="80000"/>
              </a:lnSpc>
              <a:spcBef>
                <a:spcPct val="20000"/>
              </a:spcBef>
            </a:pPr>
            <a:endParaRPr lang="en-US" dirty="0">
              <a:latin typeface="Calibri" charset="0"/>
            </a:endParaRPr>
          </a:p>
          <a:p>
            <a:pPr marL="57150" indent="0">
              <a:lnSpc>
                <a:spcPct val="80000"/>
              </a:lnSpc>
              <a:spcBef>
                <a:spcPct val="20000"/>
              </a:spcBef>
            </a:pPr>
            <a:r>
              <a:rPr lang="en-US" sz="3200" b="1" dirty="0">
                <a:latin typeface="Calibri" charset="0"/>
              </a:rPr>
              <a:t>	</a:t>
            </a:r>
          </a:p>
          <a:p>
            <a:pPr marL="457200" lvl="1" indent="0">
              <a:lnSpc>
                <a:spcPct val="80000"/>
              </a:lnSpc>
              <a:spcBef>
                <a:spcPct val="20000"/>
              </a:spcBef>
            </a:pPr>
            <a:endParaRPr lang="en-US" sz="2800" dirty="0" smtClean="0">
              <a:latin typeface="Calibri" charset="0"/>
            </a:endParaRPr>
          </a:p>
          <a:p>
            <a:pPr marL="457200" lvl="1" indent="0">
              <a:lnSpc>
                <a:spcPct val="80000"/>
              </a:lnSpc>
              <a:spcBef>
                <a:spcPct val="20000"/>
              </a:spcBef>
            </a:pPr>
            <a:endParaRPr lang="en-US" sz="2800" dirty="0">
              <a:latin typeface="Calibri" charset="0"/>
            </a:endParaRPr>
          </a:p>
        </p:txBody>
      </p:sp>
    </p:spTree>
    <p:extLst>
      <p:ext uri="{BB962C8B-B14F-4D97-AF65-F5344CB8AC3E}">
        <p14:creationId xmlns:p14="http://schemas.microsoft.com/office/powerpoint/2010/main" val="5674564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894" y="1670685"/>
            <a:ext cx="6614160" cy="5187315"/>
          </a:xfrm>
          <a:prstGeom prst="rect">
            <a:avLst/>
          </a:prstGeom>
          <a:effectLst>
            <a:outerShdw blurRad="63500" dist="63500" dir="2700000" algn="tl" rotWithShape="0">
              <a:prstClr val="black">
                <a:alpha val="40000"/>
              </a:prstClr>
            </a:outerShdw>
          </a:effectLst>
        </p:spPr>
      </p:pic>
      <p:sp>
        <p:nvSpPr>
          <p:cNvPr id="5" name="Rectangle 10"/>
          <p:cNvSpPr>
            <a:spLocks noChangeArrowheads="1"/>
          </p:cNvSpPr>
          <p:nvPr/>
        </p:nvSpPr>
        <p:spPr bwMode="auto">
          <a:xfrm>
            <a:off x="532818" y="2454057"/>
            <a:ext cx="6032311" cy="470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lnSpc>
                <a:spcPct val="80000"/>
              </a:lnSpc>
              <a:spcBef>
                <a:spcPts val="0"/>
              </a:spcBef>
              <a:spcAft>
                <a:spcPts val="0"/>
              </a:spcAft>
              <a:defRPr/>
            </a:pPr>
            <a:r>
              <a:rPr lang="en-US" sz="3200" b="1" kern="0" dirty="0" smtClean="0">
                <a:solidFill>
                  <a:srgbClr val="000066"/>
                </a:solidFill>
                <a:latin typeface="Calibri"/>
              </a:rPr>
              <a:t>Hurricane Watch</a:t>
            </a:r>
            <a:endParaRPr lang="en-US" sz="2800" kern="0" dirty="0" smtClean="0">
              <a:solidFill>
                <a:srgbClr val="000066"/>
              </a:solidFill>
              <a:latin typeface="Calibri"/>
            </a:endParaRPr>
          </a:p>
          <a:p>
            <a:pPr lvl="1" indent="-274320" eaLnBrk="1" fontAlgn="auto" hangingPunct="1">
              <a:lnSpc>
                <a:spcPct val="80000"/>
              </a:lnSpc>
              <a:spcBef>
                <a:spcPts val="0"/>
              </a:spcBef>
              <a:spcAft>
                <a:spcPts val="0"/>
              </a:spcAft>
              <a:buFontTx/>
              <a:buChar char="•"/>
              <a:defRPr/>
            </a:pPr>
            <a:r>
              <a:rPr lang="en-US" kern="0" dirty="0" smtClean="0">
                <a:solidFill>
                  <a:srgbClr val="000066"/>
                </a:solidFill>
                <a:latin typeface="Calibri"/>
              </a:rPr>
              <a:t>Hurricane conditions are </a:t>
            </a:r>
            <a:r>
              <a:rPr lang="en-US" u="sng" kern="0" dirty="0" smtClean="0">
                <a:solidFill>
                  <a:srgbClr val="000066"/>
                </a:solidFill>
                <a:latin typeface="Calibri"/>
              </a:rPr>
              <a:t>possible</a:t>
            </a:r>
            <a:r>
              <a:rPr lang="en-US" kern="0" dirty="0" smtClean="0">
                <a:solidFill>
                  <a:srgbClr val="000066"/>
                </a:solidFill>
                <a:latin typeface="Calibri"/>
              </a:rPr>
              <a:t> within the watch area, generally within </a:t>
            </a:r>
            <a:r>
              <a:rPr lang="en-US" u="sng" kern="0" dirty="0" smtClean="0">
                <a:solidFill>
                  <a:srgbClr val="000066"/>
                </a:solidFill>
                <a:latin typeface="Calibri"/>
              </a:rPr>
              <a:t>48</a:t>
            </a:r>
            <a:r>
              <a:rPr lang="en-US" kern="0" dirty="0" smtClean="0">
                <a:solidFill>
                  <a:srgbClr val="000066"/>
                </a:solidFill>
                <a:latin typeface="Calibri"/>
              </a:rPr>
              <a:t> hours</a:t>
            </a:r>
          </a:p>
          <a:p>
            <a:pPr marL="342900" indent="-342900" eaLnBrk="1" fontAlgn="auto" hangingPunct="1">
              <a:lnSpc>
                <a:spcPct val="80000"/>
              </a:lnSpc>
              <a:spcBef>
                <a:spcPts val="0"/>
              </a:spcBef>
              <a:spcAft>
                <a:spcPts val="0"/>
              </a:spcAft>
              <a:buFontTx/>
              <a:buChar char="•"/>
              <a:defRPr/>
            </a:pPr>
            <a:endParaRPr lang="en-US" sz="2800" kern="0" dirty="0" smtClean="0">
              <a:solidFill>
                <a:srgbClr val="000066"/>
              </a:solidFill>
              <a:latin typeface="Calibri"/>
            </a:endParaRPr>
          </a:p>
          <a:p>
            <a:pPr marL="342900" indent="-342900" eaLnBrk="1" fontAlgn="auto" hangingPunct="1">
              <a:lnSpc>
                <a:spcPct val="80000"/>
              </a:lnSpc>
              <a:spcBef>
                <a:spcPct val="20000"/>
              </a:spcBef>
              <a:spcAft>
                <a:spcPts val="0"/>
              </a:spcAft>
              <a:defRPr/>
            </a:pPr>
            <a:endParaRPr lang="en-US" b="1" kern="0" dirty="0" smtClean="0">
              <a:solidFill>
                <a:prstClr val="black"/>
              </a:solidFill>
            </a:endParaRPr>
          </a:p>
          <a:p>
            <a:pPr eaLnBrk="1" fontAlgn="auto" hangingPunct="1">
              <a:lnSpc>
                <a:spcPct val="80000"/>
              </a:lnSpc>
              <a:spcBef>
                <a:spcPts val="0"/>
              </a:spcBef>
              <a:spcAft>
                <a:spcPts val="0"/>
              </a:spcAft>
              <a:defRPr/>
            </a:pPr>
            <a:r>
              <a:rPr lang="en-US" sz="3200" b="1" kern="0" dirty="0">
                <a:solidFill>
                  <a:srgbClr val="000066"/>
                </a:solidFill>
                <a:latin typeface="Calibri"/>
              </a:rPr>
              <a:t>Hurricane </a:t>
            </a:r>
            <a:r>
              <a:rPr lang="en-US" sz="3200" b="1" kern="0" dirty="0" smtClean="0">
                <a:solidFill>
                  <a:srgbClr val="000066"/>
                </a:solidFill>
                <a:latin typeface="Calibri"/>
              </a:rPr>
              <a:t>Warning</a:t>
            </a:r>
            <a:endParaRPr lang="en-US" sz="2800" kern="0" dirty="0">
              <a:solidFill>
                <a:srgbClr val="000066"/>
              </a:solidFill>
              <a:latin typeface="Calibri"/>
            </a:endParaRPr>
          </a:p>
          <a:p>
            <a:pPr lvl="1" indent="-274320" eaLnBrk="1" fontAlgn="auto" hangingPunct="1">
              <a:lnSpc>
                <a:spcPct val="80000"/>
              </a:lnSpc>
              <a:spcBef>
                <a:spcPts val="0"/>
              </a:spcBef>
              <a:spcAft>
                <a:spcPts val="0"/>
              </a:spcAft>
              <a:buFontTx/>
              <a:buChar char="•"/>
              <a:defRPr/>
            </a:pPr>
            <a:r>
              <a:rPr lang="en-US" kern="0" dirty="0">
                <a:solidFill>
                  <a:srgbClr val="000066"/>
                </a:solidFill>
                <a:latin typeface="Calibri"/>
              </a:rPr>
              <a:t>Hurricane conditions are </a:t>
            </a:r>
            <a:r>
              <a:rPr lang="en-US" u="sng" kern="0" dirty="0" smtClean="0">
                <a:solidFill>
                  <a:srgbClr val="000066"/>
                </a:solidFill>
                <a:latin typeface="Calibri"/>
              </a:rPr>
              <a:t>expected </a:t>
            </a:r>
            <a:r>
              <a:rPr lang="en-US" kern="0" dirty="0" smtClean="0">
                <a:solidFill>
                  <a:srgbClr val="000066"/>
                </a:solidFill>
                <a:latin typeface="Calibri"/>
              </a:rPr>
              <a:t>within </a:t>
            </a:r>
            <a:r>
              <a:rPr lang="en-US" kern="0" dirty="0">
                <a:solidFill>
                  <a:srgbClr val="000066"/>
                </a:solidFill>
                <a:latin typeface="Calibri"/>
              </a:rPr>
              <a:t>the </a:t>
            </a:r>
            <a:r>
              <a:rPr lang="en-US" kern="0" dirty="0" smtClean="0">
                <a:solidFill>
                  <a:srgbClr val="000066"/>
                </a:solidFill>
                <a:latin typeface="Calibri"/>
              </a:rPr>
              <a:t>warning area</a:t>
            </a:r>
            <a:r>
              <a:rPr lang="en-US" kern="0" dirty="0">
                <a:solidFill>
                  <a:srgbClr val="000066"/>
                </a:solidFill>
                <a:latin typeface="Calibri"/>
              </a:rPr>
              <a:t>, generally within </a:t>
            </a:r>
            <a:r>
              <a:rPr lang="en-US" u="sng" kern="0" dirty="0" smtClean="0">
                <a:solidFill>
                  <a:srgbClr val="000066"/>
                </a:solidFill>
                <a:latin typeface="Calibri"/>
              </a:rPr>
              <a:t>36 </a:t>
            </a:r>
            <a:r>
              <a:rPr lang="en-US" kern="0" dirty="0" smtClean="0">
                <a:solidFill>
                  <a:srgbClr val="000066"/>
                </a:solidFill>
                <a:latin typeface="Calibri"/>
              </a:rPr>
              <a:t>hours</a:t>
            </a:r>
          </a:p>
          <a:p>
            <a:pPr marL="182880" lvl="1" eaLnBrk="1" fontAlgn="auto" hangingPunct="1">
              <a:lnSpc>
                <a:spcPct val="80000"/>
              </a:lnSpc>
              <a:spcBef>
                <a:spcPts val="0"/>
              </a:spcBef>
              <a:spcAft>
                <a:spcPts val="0"/>
              </a:spcAft>
              <a:defRPr/>
            </a:pPr>
            <a:r>
              <a:rPr lang="en-US" sz="2800" kern="0" dirty="0" smtClean="0">
                <a:solidFill>
                  <a:srgbClr val="000066"/>
                </a:solidFill>
                <a:latin typeface="Calibri"/>
              </a:rPr>
              <a:t/>
            </a:r>
            <a:br>
              <a:rPr lang="en-US" sz="2800" kern="0" dirty="0" smtClean="0">
                <a:solidFill>
                  <a:srgbClr val="000066"/>
                </a:solidFill>
                <a:latin typeface="Calibri"/>
              </a:rPr>
            </a:br>
            <a:r>
              <a:rPr lang="en-US" sz="2800" kern="0" dirty="0" smtClean="0">
                <a:solidFill>
                  <a:srgbClr val="000066"/>
                </a:solidFill>
                <a:latin typeface="Calibri"/>
              </a:rPr>
              <a:t/>
            </a:r>
            <a:br>
              <a:rPr lang="en-US" sz="2800" kern="0" dirty="0" smtClean="0">
                <a:solidFill>
                  <a:srgbClr val="000066"/>
                </a:solidFill>
                <a:latin typeface="Calibri"/>
              </a:rPr>
            </a:br>
            <a:endParaRPr lang="en-US" sz="2800" kern="0" dirty="0">
              <a:solidFill>
                <a:srgbClr val="000066"/>
              </a:solidFill>
              <a:latin typeface="Calibri"/>
            </a:endParaRPr>
          </a:p>
          <a:p>
            <a:pPr marL="342900" indent="-342900" eaLnBrk="1" fontAlgn="auto" hangingPunct="1">
              <a:lnSpc>
                <a:spcPct val="80000"/>
              </a:lnSpc>
              <a:spcBef>
                <a:spcPct val="20000"/>
              </a:spcBef>
              <a:spcAft>
                <a:spcPts val="0"/>
              </a:spcAft>
              <a:buFontTx/>
              <a:buChar char="•"/>
              <a:defRPr/>
            </a:pPr>
            <a:endParaRPr lang="en-US" sz="2800" kern="0" dirty="0" smtClean="0">
              <a:solidFill>
                <a:prstClr val="black"/>
              </a:solidFill>
            </a:endParaRPr>
          </a:p>
        </p:txBody>
      </p:sp>
      <p:sp>
        <p:nvSpPr>
          <p:cNvPr id="6" name="Title 1"/>
          <p:cNvSpPr txBox="1">
            <a:spLocks/>
          </p:cNvSpPr>
          <p:nvPr/>
        </p:nvSpPr>
        <p:spPr bwMode="auto">
          <a:xfrm>
            <a:off x="0" y="0"/>
            <a:ext cx="9144000" cy="1554480"/>
          </a:xfrm>
          <a:prstGeom prst="rect">
            <a:avLst/>
          </a:prstGeom>
          <a:solidFill>
            <a:srgbClr val="000066"/>
          </a:solidFill>
          <a:ln w="9525">
            <a:noFill/>
            <a:miter lim="800000"/>
            <a:headEnd/>
            <a:tailEnd/>
          </a:ln>
        </p:spPr>
        <p:txBody>
          <a:bodyPr vert="horz" wrap="square" lIns="182880" tIns="45720" rIns="182880" bIns="45720" numCol="1" anchor="ctr" anchorCtr="0" compatLnSpc="1">
            <a:prstTxWarp prst="textNoShape">
              <a:avLst/>
            </a:prstTxWarp>
            <a:noAutofit/>
          </a:bodyP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sz="6600" b="1" kern="0" dirty="0" smtClean="0">
                <a:solidFill>
                  <a:srgbClr val="FFFF00"/>
                </a:solidFill>
                <a:latin typeface="Calibri" panose="020F0502020204030204" pitchFamily="34" charset="0"/>
                <a:cs typeface="Calibri" panose="020F0502020204030204" pitchFamily="34" charset="0"/>
              </a:rPr>
              <a:t>Watches &amp; Warnings</a:t>
            </a:r>
            <a:r>
              <a:rPr lang="en-US" sz="7200" b="1" kern="0" dirty="0" smtClean="0">
                <a:solidFill>
                  <a:srgbClr val="FFFFFF"/>
                </a:solidFill>
                <a:latin typeface="Calibri" panose="020F0502020204030204" pitchFamily="34" charset="0"/>
                <a:cs typeface="Calibri" panose="020F0502020204030204" pitchFamily="34" charset="0"/>
              </a:rPr>
              <a:t/>
            </a:r>
            <a:br>
              <a:rPr lang="en-US" sz="7200" b="1" kern="0" dirty="0" smtClean="0">
                <a:solidFill>
                  <a:srgbClr val="FFFFFF"/>
                </a:solidFill>
                <a:latin typeface="Calibri" panose="020F0502020204030204" pitchFamily="34" charset="0"/>
                <a:cs typeface="Calibri" panose="020F0502020204030204" pitchFamily="34" charset="0"/>
              </a:rPr>
            </a:br>
            <a:r>
              <a:rPr lang="en-US" sz="4400" i="1" kern="0" dirty="0">
                <a:solidFill>
                  <a:srgbClr val="FFFFFF"/>
                </a:solidFill>
                <a:latin typeface="Calibri" panose="020F0502020204030204" pitchFamily="34" charset="0"/>
                <a:cs typeface="Calibri" panose="020F0502020204030204" pitchFamily="34" charset="0"/>
              </a:rPr>
              <a:t>Where. When. What. Action.</a:t>
            </a:r>
          </a:p>
        </p:txBody>
      </p:sp>
      <p:sp>
        <p:nvSpPr>
          <p:cNvPr id="10" name="Right Arrow 9"/>
          <p:cNvSpPr/>
          <p:nvPr/>
        </p:nvSpPr>
        <p:spPr>
          <a:xfrm rot="10800000">
            <a:off x="86616" y="5547410"/>
            <a:ext cx="6924716" cy="1473957"/>
          </a:xfrm>
          <a:prstGeom prst="rightArrow">
            <a:avLst>
              <a:gd name="adj1" fmla="val 50000"/>
              <a:gd name="adj2" fmla="val 0"/>
            </a:avLst>
          </a:prstGeom>
          <a:solidFill>
            <a:sysClr val="window" lastClr="FFFFFF">
              <a:lumMod val="75000"/>
            </a:sys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1" name="Text Box 4"/>
          <p:cNvSpPr txBox="1">
            <a:spLocks noChangeArrowheads="1"/>
          </p:cNvSpPr>
          <p:nvPr/>
        </p:nvSpPr>
        <p:spPr bwMode="auto">
          <a:xfrm>
            <a:off x="139744" y="5669256"/>
            <a:ext cx="6856053"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endParaRPr lang="en-US" sz="2000" b="1" dirty="0" smtClean="0">
              <a:latin typeface="Calibri"/>
            </a:endParaRPr>
          </a:p>
          <a:p>
            <a:pPr lvl="0" eaLnBrk="1" fontAlgn="auto" hangingPunct="1">
              <a:lnSpc>
                <a:spcPct val="80000"/>
              </a:lnSpc>
              <a:spcBef>
                <a:spcPts val="0"/>
              </a:spcBef>
              <a:spcAft>
                <a:spcPts val="0"/>
              </a:spcAft>
              <a:defRPr/>
            </a:pPr>
            <a:r>
              <a:rPr lang="en-US" sz="2000" b="1" kern="0" dirty="0" smtClean="0">
                <a:latin typeface="Calibri"/>
              </a:rPr>
              <a:t>Note</a:t>
            </a:r>
            <a:r>
              <a:rPr lang="en-US" sz="2000" b="1" kern="0" dirty="0">
                <a:latin typeface="Calibri"/>
              </a:rPr>
              <a:t>: </a:t>
            </a:r>
            <a:r>
              <a:rPr lang="en-US" sz="2000" kern="0" dirty="0">
                <a:latin typeface="Calibri"/>
              </a:rPr>
              <a:t>The lead time for Hurricane Watches and Warnings is tied to the anticipated </a:t>
            </a:r>
            <a:r>
              <a:rPr lang="en-US" sz="2000" b="1" u="sng" kern="0" dirty="0">
                <a:latin typeface="Calibri"/>
              </a:rPr>
              <a:t>arrival time of tropical-storm-force winds</a:t>
            </a:r>
          </a:p>
          <a:p>
            <a:pPr marL="182880" indent="-182880">
              <a:lnSpc>
                <a:spcPct val="85000"/>
              </a:lnSpc>
              <a:spcBef>
                <a:spcPts val="0"/>
              </a:spcBef>
              <a:spcAft>
                <a:spcPts val="2400"/>
              </a:spcAft>
              <a:buFont typeface="Arial" panose="020B0604020202020204" pitchFamily="34" charset="0"/>
              <a:buChar char="•"/>
              <a:defRPr/>
            </a:pPr>
            <a:endParaRPr lang="en-US" sz="2000" b="1" dirty="0">
              <a:effectLst>
                <a:outerShdw blurRad="38100" dist="38100" dir="2700000" algn="tl">
                  <a:srgbClr val="C0C0C0"/>
                </a:outerShdw>
              </a:effectLst>
              <a:latin typeface="Calibri"/>
              <a:cs typeface="Calibri" pitchFamily="34" charset="0"/>
            </a:endParaRPr>
          </a:p>
        </p:txBody>
      </p:sp>
    </p:spTree>
    <p:extLst>
      <p:ext uri="{BB962C8B-B14F-4D97-AF65-F5344CB8AC3E}">
        <p14:creationId xmlns:p14="http://schemas.microsoft.com/office/powerpoint/2010/main" val="14021107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0" presetClass="entr" presetSubtype="0" fill="hold" grpId="0" nodeType="withEffect">
                                  <p:stCondLst>
                                    <p:cond delay="75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500"/>
                                        <p:tgtEl>
                                          <p:spTgt spid="11">
                                            <p:txEl>
                                              <p:pRg st="1" end="1"/>
                                            </p:txEl>
                                          </p:spTgt>
                                        </p:tgtEl>
                                      </p:cBhvr>
                                    </p:animEffect>
                                  </p:childTnLst>
                                </p:cTn>
                              </p:par>
                              <p:par>
                                <p:cTn id="12" presetID="10" presetClass="entr" presetSubtype="0" fill="hold" grpId="0" nodeType="withEffect">
                                  <p:stCondLst>
                                    <p:cond delay="75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nline 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280" y="1086156"/>
            <a:ext cx="7097440" cy="5828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Inline image 1"/>
          <p:cNvPicPr>
            <a:picLocks noChangeAspect="1" noChangeArrowheads="1"/>
          </p:cNvPicPr>
          <p:nvPr/>
        </p:nvPicPr>
        <p:blipFill rotWithShape="1">
          <a:blip r:embed="rId3">
            <a:extLst>
              <a:ext uri="{28A0092B-C50C-407E-A947-70E740481C1C}">
                <a14:useLocalDpi xmlns:a14="http://schemas.microsoft.com/office/drawing/2010/main" val="0"/>
              </a:ext>
            </a:extLst>
          </a:blip>
          <a:srcRect r="82209" b="87045"/>
          <a:stretch/>
        </p:blipFill>
        <p:spPr bwMode="auto">
          <a:xfrm>
            <a:off x="1023279" y="886057"/>
            <a:ext cx="1262721" cy="83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0" y="0"/>
            <a:ext cx="9144000" cy="1554480"/>
          </a:xfrm>
          <a:prstGeom prst="rect">
            <a:avLst/>
          </a:prstGeom>
          <a:solidFill>
            <a:srgbClr val="000066"/>
          </a:solidFill>
          <a:ln w="9525">
            <a:noFill/>
            <a:miter lim="800000"/>
            <a:headEnd/>
            <a:tailEnd/>
          </a:ln>
        </p:spPr>
        <p:txBody>
          <a:bodyPr vert="horz" wrap="square" lIns="182880" tIns="45720" rIns="182880" bIns="45720" numCol="1" anchor="ctr" anchorCtr="0" compatLnSpc="1">
            <a:prstTxWarp prst="textNoShape">
              <a:avLst/>
            </a:prstTxWarp>
            <a:noAutofit/>
          </a:bodyP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sz="6600" b="1" kern="0" dirty="0" smtClean="0">
                <a:solidFill>
                  <a:srgbClr val="FFFF00"/>
                </a:solidFill>
                <a:latin typeface="Calibri" panose="020F0502020204030204" pitchFamily="34" charset="0"/>
                <a:cs typeface="Calibri" panose="020F0502020204030204" pitchFamily="34" charset="0"/>
              </a:rPr>
              <a:t>5 Day – Forecast Cone</a:t>
            </a:r>
            <a:r>
              <a:rPr lang="en-US" b="1" i="1" kern="0" dirty="0" smtClean="0">
                <a:solidFill>
                  <a:srgbClr val="FFFF00"/>
                </a:solidFill>
                <a:latin typeface="Calibri" panose="020F0502020204030204" pitchFamily="34" charset="0"/>
                <a:cs typeface="Calibri" panose="020F0502020204030204" pitchFamily="34" charset="0"/>
              </a:rPr>
              <a:t/>
            </a:r>
            <a:br>
              <a:rPr lang="en-US" b="1" i="1" kern="0" dirty="0" smtClean="0">
                <a:solidFill>
                  <a:srgbClr val="FFFF00"/>
                </a:solidFill>
                <a:latin typeface="Calibri" panose="020F0502020204030204" pitchFamily="34" charset="0"/>
                <a:cs typeface="Calibri" panose="020F0502020204030204" pitchFamily="34" charset="0"/>
              </a:rPr>
            </a:br>
            <a:r>
              <a:rPr lang="en-US" sz="4300" i="1" kern="0" dirty="0" smtClean="0">
                <a:latin typeface="Calibri" panose="020F0502020204030204" pitchFamily="34" charset="0"/>
                <a:cs typeface="Calibri" panose="020F0502020204030204" pitchFamily="34" charset="0"/>
              </a:rPr>
              <a:t>Probable Track. Watches. Warnings.</a:t>
            </a:r>
            <a:endParaRPr lang="en-US" sz="4300" i="1" kern="0" dirty="0">
              <a:solidFill>
                <a:srgbClr val="FFFF00"/>
              </a:solidFill>
              <a:latin typeface="Calibri" panose="020F0502020204030204" pitchFamily="34" charset="0"/>
              <a:cs typeface="Calibri" panose="020F0502020204030204" pitchFamily="34" charset="0"/>
            </a:endParaRPr>
          </a:p>
        </p:txBody>
      </p:sp>
      <p:pic>
        <p:nvPicPr>
          <p:cNvPr id="4" name="Picture 2" descr="Inline image 1"/>
          <p:cNvPicPr>
            <a:picLocks noChangeAspect="1" noChangeArrowheads="1"/>
          </p:cNvPicPr>
          <p:nvPr/>
        </p:nvPicPr>
        <p:blipFill rotWithShape="1">
          <a:blip r:embed="rId3">
            <a:extLst>
              <a:ext uri="{28A0092B-C50C-407E-A947-70E740481C1C}">
                <a14:useLocalDpi xmlns:a14="http://schemas.microsoft.com/office/drawing/2010/main" val="0"/>
              </a:ext>
            </a:extLst>
          </a:blip>
          <a:srcRect l="74291" t="12250" b="79939"/>
          <a:stretch/>
        </p:blipFill>
        <p:spPr bwMode="auto">
          <a:xfrm>
            <a:off x="6296024" y="1554479"/>
            <a:ext cx="1824695" cy="45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9742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txBox="1">
            <a:spLocks/>
          </p:cNvSpPr>
          <p:nvPr/>
        </p:nvSpPr>
        <p:spPr bwMode="auto">
          <a:xfrm>
            <a:off x="0" y="0"/>
            <a:ext cx="9144000" cy="1554480"/>
          </a:xfrm>
          <a:prstGeom prst="rect">
            <a:avLst/>
          </a:prstGeom>
          <a:solidFill>
            <a:srgbClr val="000066"/>
          </a:solidFill>
          <a:ln w="9525">
            <a:noFill/>
            <a:miter lim="800000"/>
            <a:headEnd/>
            <a:tailEnd/>
          </a:ln>
        </p:spPr>
        <p:txBody>
          <a:bodyPr vert="horz" wrap="square" lIns="182880" tIns="45720" rIns="182880" bIns="45720" numCol="1" anchor="ctr" anchorCtr="0" compatLnSpc="1">
            <a:prstTxWarp prst="textNoShape">
              <a:avLst/>
            </a:prstTxWarp>
            <a:noAutofit/>
          </a:bodyP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sz="6600" b="1" kern="0" dirty="0" smtClean="0">
                <a:solidFill>
                  <a:srgbClr val="FFFF00"/>
                </a:solidFill>
                <a:latin typeface="Calibri" panose="020F0502020204030204" pitchFamily="34" charset="0"/>
                <a:cs typeface="Calibri" panose="020F0502020204030204" pitchFamily="34" charset="0"/>
              </a:rPr>
              <a:t>Wind Speed Probabilities</a:t>
            </a:r>
            <a:r>
              <a:rPr lang="en-US" sz="7200" b="1" kern="0" dirty="0" smtClean="0">
                <a:latin typeface="Calibri" panose="020F0502020204030204" pitchFamily="34" charset="0"/>
                <a:cs typeface="Calibri" panose="020F0502020204030204" pitchFamily="34" charset="0"/>
              </a:rPr>
              <a:t/>
            </a:r>
            <a:br>
              <a:rPr lang="en-US" sz="7200" b="1" kern="0" dirty="0" smtClean="0">
                <a:latin typeface="Calibri" panose="020F0502020204030204" pitchFamily="34" charset="0"/>
                <a:cs typeface="Calibri" panose="020F0502020204030204" pitchFamily="34" charset="0"/>
              </a:rPr>
            </a:br>
            <a:r>
              <a:rPr lang="en-US" sz="4300" i="1" kern="0" dirty="0" smtClean="0">
                <a:latin typeface="Calibri" panose="020F0502020204030204" pitchFamily="34" charset="0"/>
                <a:cs typeface="Calibri" panose="020F0502020204030204" pitchFamily="34" charset="0"/>
              </a:rPr>
              <a:t>How Likely. Arrival Times. Inland Threat</a:t>
            </a:r>
            <a:endParaRPr lang="en-US" sz="4300" i="1" kern="0" dirty="0">
              <a:latin typeface="Calibri" panose="020F0502020204030204" pitchFamily="34" charset="0"/>
              <a:cs typeface="Calibri" panose="020F0502020204030204" pitchFamily="34" charset="0"/>
            </a:endParaRPr>
          </a:p>
        </p:txBody>
      </p:sp>
      <p:pic>
        <p:nvPicPr>
          <p:cNvPr id="1026" name="Picture 2" descr="Loading Storm Graphics Loo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25410"/>
            <a:ext cx="5791200" cy="46277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6163340" y="2608089"/>
            <a:ext cx="2884967" cy="1754326"/>
          </a:xfrm>
          <a:prstGeom prst="rect">
            <a:avLst/>
          </a:prstGeom>
        </p:spPr>
        <p:txBody>
          <a:bodyPr wrap="square">
            <a:spAutoFit/>
          </a:bodyPr>
          <a:lstStyle/>
          <a:p>
            <a:pPr lvl="0" fontAlgn="auto">
              <a:spcBef>
                <a:spcPts val="0"/>
              </a:spcBef>
              <a:spcAft>
                <a:spcPts val="0"/>
              </a:spcAft>
            </a:pPr>
            <a:r>
              <a:rPr lang="en-US" b="1" dirty="0">
                <a:solidFill>
                  <a:prstClr val="black"/>
                </a:solidFill>
                <a:latin typeface="Calibri"/>
              </a:rPr>
              <a:t>Depicts location-specific probabilities </a:t>
            </a:r>
          </a:p>
          <a:p>
            <a:pPr marL="342900" lvl="0" indent="-342900" fontAlgn="auto">
              <a:spcBef>
                <a:spcPts val="0"/>
              </a:spcBef>
              <a:spcAft>
                <a:spcPts val="0"/>
              </a:spcAft>
              <a:buFont typeface="Arial" panose="020B0604020202020204" pitchFamily="34" charset="0"/>
              <a:buChar char="•"/>
            </a:pPr>
            <a:r>
              <a:rPr lang="en-US" sz="2000" dirty="0">
                <a:solidFill>
                  <a:prstClr val="black"/>
                </a:solidFill>
                <a:latin typeface="Calibri"/>
              </a:rPr>
              <a:t>Tropical-storm-force</a:t>
            </a:r>
          </a:p>
          <a:p>
            <a:pPr marL="342900" lvl="0" indent="-342900" fontAlgn="auto">
              <a:spcBef>
                <a:spcPts val="0"/>
              </a:spcBef>
              <a:spcAft>
                <a:spcPts val="0"/>
              </a:spcAft>
              <a:buFont typeface="Arial" panose="020B0604020202020204" pitchFamily="34" charset="0"/>
              <a:buChar char="•"/>
            </a:pPr>
            <a:r>
              <a:rPr lang="en-US" sz="2000" dirty="0">
                <a:solidFill>
                  <a:prstClr val="black"/>
                </a:solidFill>
                <a:latin typeface="Calibri"/>
              </a:rPr>
              <a:t>58 mph</a:t>
            </a:r>
          </a:p>
          <a:p>
            <a:pPr marL="342900" lvl="0" indent="-342900" fontAlgn="auto">
              <a:spcBef>
                <a:spcPts val="0"/>
              </a:spcBef>
              <a:spcAft>
                <a:spcPts val="0"/>
              </a:spcAft>
              <a:buFont typeface="Arial" panose="020B0604020202020204" pitchFamily="34" charset="0"/>
              <a:buChar char="•"/>
            </a:pPr>
            <a:r>
              <a:rPr lang="en-US" sz="2000" dirty="0">
                <a:solidFill>
                  <a:prstClr val="black"/>
                </a:solidFill>
                <a:latin typeface="Calibri"/>
              </a:rPr>
              <a:t>Hurricane-force</a:t>
            </a:r>
            <a:endParaRPr lang="en-US" dirty="0"/>
          </a:p>
        </p:txBody>
      </p:sp>
    </p:spTree>
    <p:extLst>
      <p:ext uri="{BB962C8B-B14F-4D97-AF65-F5344CB8AC3E}">
        <p14:creationId xmlns:p14="http://schemas.microsoft.com/office/powerpoint/2010/main" val="1974989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0"/>
            <a:ext cx="9144000" cy="1554480"/>
          </a:xfrm>
          <a:prstGeom prst="rect">
            <a:avLst/>
          </a:prstGeom>
          <a:solidFill>
            <a:srgbClr val="000066"/>
          </a:solidFill>
          <a:ln w="9525">
            <a:noFill/>
            <a:miter lim="800000"/>
            <a:headEnd/>
            <a:tailEnd/>
          </a:ln>
        </p:spPr>
        <p:txBody>
          <a:bodyPr vert="horz" wrap="square" lIns="182880" tIns="45720" rIns="182880" bIns="45720" numCol="1" anchor="ctr" anchorCtr="0" compatLnSpc="1">
            <a:prstTxWarp prst="textNoShape">
              <a:avLst/>
            </a:prstTxWarp>
            <a:noAutofit/>
          </a:bodyP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sz="6600" b="1" kern="0" dirty="0" smtClean="0">
                <a:solidFill>
                  <a:srgbClr val="FFFF00"/>
                </a:solidFill>
                <a:latin typeface="Calibri" panose="020F0502020204030204" pitchFamily="34" charset="0"/>
                <a:cs typeface="Calibri" panose="020F0502020204030204" pitchFamily="34" charset="0"/>
              </a:rPr>
              <a:t>Wind Speed Probabilities</a:t>
            </a:r>
            <a:r>
              <a:rPr lang="en-US" sz="7200" b="1" kern="0" dirty="0" smtClean="0">
                <a:latin typeface="Calibri" panose="020F0502020204030204" pitchFamily="34" charset="0"/>
                <a:cs typeface="Calibri" panose="020F0502020204030204" pitchFamily="34" charset="0"/>
              </a:rPr>
              <a:t/>
            </a:r>
            <a:br>
              <a:rPr lang="en-US" sz="7200" b="1" kern="0" dirty="0" smtClean="0">
                <a:latin typeface="Calibri" panose="020F0502020204030204" pitchFamily="34" charset="0"/>
                <a:cs typeface="Calibri" panose="020F0502020204030204" pitchFamily="34" charset="0"/>
              </a:rPr>
            </a:br>
            <a:r>
              <a:rPr lang="en-US" sz="4300" i="1" kern="0" dirty="0" smtClean="0">
                <a:latin typeface="Calibri" panose="020F0502020204030204" pitchFamily="34" charset="0"/>
                <a:cs typeface="Calibri" panose="020F0502020204030204" pitchFamily="34" charset="0"/>
              </a:rPr>
              <a:t>How Likely. Arrival Times. Inland Threat</a:t>
            </a:r>
            <a:endParaRPr lang="en-US" sz="4300" i="1" kern="0" dirty="0">
              <a:latin typeface="Calibri" panose="020F0502020204030204" pitchFamily="34" charset="0"/>
              <a:cs typeface="Calibri" panose="020F0502020204030204" pitchFamily="34" charset="0"/>
            </a:endParaRPr>
          </a:p>
        </p:txBody>
      </p:sp>
      <p:pic>
        <p:nvPicPr>
          <p:cNvPr id="1026" name="Picture 2" descr="Loading Storm Graphics Loo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25410"/>
            <a:ext cx="5791200" cy="46277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6163340" y="2608089"/>
            <a:ext cx="2884967" cy="1754326"/>
          </a:xfrm>
          <a:prstGeom prst="rect">
            <a:avLst/>
          </a:prstGeom>
        </p:spPr>
        <p:txBody>
          <a:bodyPr wrap="square">
            <a:spAutoFit/>
          </a:bodyPr>
          <a:lstStyle/>
          <a:p>
            <a:pPr lvl="0" fontAlgn="auto">
              <a:spcBef>
                <a:spcPts val="0"/>
              </a:spcBef>
              <a:spcAft>
                <a:spcPts val="0"/>
              </a:spcAft>
            </a:pPr>
            <a:r>
              <a:rPr lang="en-US" b="1" dirty="0">
                <a:solidFill>
                  <a:prstClr val="black"/>
                </a:solidFill>
                <a:latin typeface="Calibri"/>
              </a:rPr>
              <a:t>Depicts location-specific probabilities </a:t>
            </a:r>
          </a:p>
          <a:p>
            <a:pPr marL="342900" lvl="0" indent="-342900" fontAlgn="auto">
              <a:spcBef>
                <a:spcPts val="0"/>
              </a:spcBef>
              <a:spcAft>
                <a:spcPts val="0"/>
              </a:spcAft>
              <a:buFont typeface="Arial" panose="020B0604020202020204" pitchFamily="34" charset="0"/>
              <a:buChar char="•"/>
            </a:pPr>
            <a:r>
              <a:rPr lang="en-US" sz="2000" dirty="0">
                <a:solidFill>
                  <a:prstClr val="black"/>
                </a:solidFill>
                <a:latin typeface="Calibri"/>
              </a:rPr>
              <a:t>Tropical-storm-force</a:t>
            </a:r>
          </a:p>
          <a:p>
            <a:pPr marL="342900" lvl="0" indent="-342900" fontAlgn="auto">
              <a:spcBef>
                <a:spcPts val="0"/>
              </a:spcBef>
              <a:spcAft>
                <a:spcPts val="0"/>
              </a:spcAft>
              <a:buFont typeface="Arial" panose="020B0604020202020204" pitchFamily="34" charset="0"/>
              <a:buChar char="•"/>
            </a:pPr>
            <a:r>
              <a:rPr lang="en-US" sz="2000" dirty="0">
                <a:solidFill>
                  <a:prstClr val="black"/>
                </a:solidFill>
                <a:latin typeface="Calibri"/>
              </a:rPr>
              <a:t>58 mph</a:t>
            </a:r>
          </a:p>
          <a:p>
            <a:pPr marL="342900" lvl="0" indent="-342900" fontAlgn="auto">
              <a:spcBef>
                <a:spcPts val="0"/>
              </a:spcBef>
              <a:spcAft>
                <a:spcPts val="0"/>
              </a:spcAft>
              <a:buFont typeface="Arial" panose="020B0604020202020204" pitchFamily="34" charset="0"/>
              <a:buChar char="•"/>
            </a:pPr>
            <a:r>
              <a:rPr lang="en-US" sz="2000" dirty="0">
                <a:solidFill>
                  <a:prstClr val="black"/>
                </a:solidFill>
                <a:latin typeface="Calibri"/>
              </a:rPr>
              <a:t>Hurricane-force</a:t>
            </a:r>
            <a:endParaRPr lang="en-US" dirty="0"/>
          </a:p>
        </p:txBody>
      </p:sp>
      <p:pic>
        <p:nvPicPr>
          <p:cNvPr id="4098" name="Picture 2" descr="Inline 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884" y="1842909"/>
            <a:ext cx="5900928" cy="484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31693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bwMode="auto">
          <a:xfrm>
            <a:off x="0" y="0"/>
            <a:ext cx="9144000" cy="1554480"/>
          </a:xfrm>
          <a:prstGeom prst="rect">
            <a:avLst/>
          </a:prstGeom>
          <a:solidFill>
            <a:srgbClr val="000066"/>
          </a:solidFill>
          <a:ln w="9525">
            <a:noFill/>
            <a:miter lim="800000"/>
            <a:headEnd/>
            <a:tailEnd/>
          </a:ln>
        </p:spPr>
        <p:txBody>
          <a:bodyPr vert="horz" wrap="square" lIns="182880" tIns="45720" rIns="182880" bIns="45720" numCol="1" anchor="ctr" anchorCtr="0" compatLnSpc="1">
            <a:prstTxWarp prst="textNoShape">
              <a:avLst/>
            </a:prstTxWarp>
            <a:noAutofit/>
          </a:bodyP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sz="6200" b="1" kern="0" dirty="0" smtClean="0">
                <a:solidFill>
                  <a:srgbClr val="FFFF00"/>
                </a:solidFill>
                <a:latin typeface="Calibri" panose="020F0502020204030204" pitchFamily="34" charset="0"/>
                <a:cs typeface="Calibri" panose="020F0502020204030204" pitchFamily="34" charset="0"/>
              </a:rPr>
              <a:t>National Hurricane Center</a:t>
            </a:r>
            <a:r>
              <a:rPr lang="en-US" sz="7200" b="1" kern="0" dirty="0" smtClean="0">
                <a:latin typeface="Calibri" panose="020F0502020204030204" pitchFamily="34" charset="0"/>
                <a:cs typeface="Calibri" panose="020F0502020204030204" pitchFamily="34" charset="0"/>
              </a:rPr>
              <a:t/>
            </a:r>
            <a:br>
              <a:rPr lang="en-US" sz="7200" b="1" kern="0" dirty="0" smtClean="0">
                <a:latin typeface="Calibri" panose="020F0502020204030204" pitchFamily="34" charset="0"/>
                <a:cs typeface="Calibri" panose="020F0502020204030204" pitchFamily="34" charset="0"/>
              </a:rPr>
            </a:br>
            <a:r>
              <a:rPr lang="en-US" sz="4400" i="1" kern="0" dirty="0" smtClean="0">
                <a:latin typeface="Calibri" panose="020F0502020204030204" pitchFamily="34" charset="0"/>
                <a:cs typeface="Calibri" panose="020F0502020204030204" pitchFamily="34" charset="0"/>
              </a:rPr>
              <a:t>Text Products</a:t>
            </a:r>
            <a:endParaRPr lang="en-US" sz="4400" i="1" kern="0" dirty="0">
              <a:latin typeface="Calibri" panose="020F0502020204030204" pitchFamily="34" charset="0"/>
              <a:cs typeface="Calibri" panose="020F0502020204030204" pitchFamily="34" charset="0"/>
            </a:endParaRPr>
          </a:p>
        </p:txBody>
      </p:sp>
      <p:sp>
        <p:nvSpPr>
          <p:cNvPr id="10" name="Rectangle 2"/>
          <p:cNvSpPr txBox="1">
            <a:spLocks noChangeArrowheads="1"/>
          </p:cNvSpPr>
          <p:nvPr/>
        </p:nvSpPr>
        <p:spPr bwMode="auto">
          <a:xfrm>
            <a:off x="548640" y="20574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nSpc>
                <a:spcPct val="90000"/>
              </a:lnSpc>
              <a:buClr>
                <a:srgbClr val="002060"/>
              </a:buClr>
              <a:buSzPct val="75000"/>
              <a:buFont typeface="Wingdings" pitchFamily="2" charset="2"/>
              <a:buChar char="Ø"/>
            </a:pPr>
            <a:r>
              <a:rPr lang="en-US" b="1" kern="0" dirty="0">
                <a:solidFill>
                  <a:srgbClr val="000066"/>
                </a:solidFill>
                <a:latin typeface="Calibri" pitchFamily="34" charset="0"/>
                <a:cs typeface="Calibri" pitchFamily="34" charset="0"/>
              </a:rPr>
              <a:t>Tropical Weather </a:t>
            </a:r>
            <a:r>
              <a:rPr lang="en-US" b="1" kern="0" dirty="0" smtClean="0">
                <a:solidFill>
                  <a:srgbClr val="000066"/>
                </a:solidFill>
                <a:latin typeface="Calibri" pitchFamily="34" charset="0"/>
                <a:cs typeface="Calibri" pitchFamily="34" charset="0"/>
              </a:rPr>
              <a:t>Outlook</a:t>
            </a:r>
          </a:p>
          <a:p>
            <a:pPr>
              <a:lnSpc>
                <a:spcPct val="90000"/>
              </a:lnSpc>
              <a:buClr>
                <a:srgbClr val="002060"/>
              </a:buClr>
              <a:buSzPct val="75000"/>
              <a:buFont typeface="Wingdings" pitchFamily="2" charset="2"/>
              <a:buChar char="Ø"/>
            </a:pPr>
            <a:r>
              <a:rPr lang="en-US" b="1" kern="0" dirty="0" smtClean="0">
                <a:solidFill>
                  <a:srgbClr val="000066"/>
                </a:solidFill>
                <a:latin typeface="Calibri" pitchFamily="34" charset="0"/>
                <a:cs typeface="Calibri" pitchFamily="34" charset="0"/>
              </a:rPr>
              <a:t>Public Advisory</a:t>
            </a:r>
          </a:p>
          <a:p>
            <a:pPr>
              <a:lnSpc>
                <a:spcPct val="90000"/>
              </a:lnSpc>
              <a:buClr>
                <a:srgbClr val="002060"/>
              </a:buClr>
              <a:buSzPct val="75000"/>
              <a:buFont typeface="Wingdings" pitchFamily="2" charset="2"/>
              <a:buChar char="Ø"/>
            </a:pPr>
            <a:r>
              <a:rPr lang="en-US" b="1" kern="0" dirty="0" smtClean="0">
                <a:solidFill>
                  <a:srgbClr val="000066"/>
                </a:solidFill>
                <a:latin typeface="Calibri" pitchFamily="34" charset="0"/>
                <a:cs typeface="Calibri" pitchFamily="34" charset="0"/>
              </a:rPr>
              <a:t>Forecast Advisory</a:t>
            </a:r>
          </a:p>
          <a:p>
            <a:pPr>
              <a:lnSpc>
                <a:spcPct val="90000"/>
              </a:lnSpc>
              <a:buClr>
                <a:srgbClr val="002060"/>
              </a:buClr>
              <a:buSzPct val="75000"/>
              <a:buFont typeface="Wingdings" pitchFamily="2" charset="2"/>
              <a:buChar char="Ø"/>
            </a:pPr>
            <a:r>
              <a:rPr lang="en-US" b="1" kern="0" dirty="0" smtClean="0">
                <a:solidFill>
                  <a:srgbClr val="000066"/>
                </a:solidFill>
                <a:latin typeface="Calibri" pitchFamily="34" charset="0"/>
                <a:cs typeface="Calibri" pitchFamily="34" charset="0"/>
              </a:rPr>
              <a:t>Forecast Discussion</a:t>
            </a:r>
          </a:p>
          <a:p>
            <a:pPr>
              <a:lnSpc>
                <a:spcPct val="90000"/>
              </a:lnSpc>
              <a:buClr>
                <a:srgbClr val="002060"/>
              </a:buClr>
              <a:buSzPct val="75000"/>
              <a:buFont typeface="Wingdings" pitchFamily="2" charset="2"/>
              <a:buChar char="Ø"/>
            </a:pPr>
            <a:r>
              <a:rPr lang="en-US" b="1" kern="0" dirty="0" smtClean="0">
                <a:solidFill>
                  <a:srgbClr val="000066"/>
                </a:solidFill>
                <a:latin typeface="Calibri" pitchFamily="34" charset="0"/>
                <a:cs typeface="Calibri" pitchFamily="34" charset="0"/>
              </a:rPr>
              <a:t>Wind Speed Probabilities</a:t>
            </a:r>
          </a:p>
          <a:p>
            <a:pPr>
              <a:lnSpc>
                <a:spcPct val="90000"/>
              </a:lnSpc>
              <a:buClr>
                <a:srgbClr val="002060"/>
              </a:buClr>
              <a:buSzPct val="75000"/>
              <a:buFont typeface="Wingdings" pitchFamily="2" charset="2"/>
              <a:buChar char="Ø"/>
            </a:pPr>
            <a:r>
              <a:rPr lang="en-US" b="1" kern="0" dirty="0" smtClean="0">
                <a:solidFill>
                  <a:srgbClr val="000066"/>
                </a:solidFill>
                <a:latin typeface="Calibri" pitchFamily="34" charset="0"/>
                <a:cs typeface="Calibri" pitchFamily="34" charset="0"/>
              </a:rPr>
              <a:t>Tropical Cyclone Update</a:t>
            </a:r>
          </a:p>
          <a:p>
            <a:pPr>
              <a:lnSpc>
                <a:spcPct val="90000"/>
              </a:lnSpc>
              <a:buClr>
                <a:srgbClr val="4F81BD"/>
              </a:buClr>
              <a:buSzPct val="75000"/>
              <a:buFont typeface="Wingdings" pitchFamily="2" charset="2"/>
              <a:buChar char="Ø"/>
            </a:pPr>
            <a:r>
              <a:rPr lang="en-US" b="1" kern="0" dirty="0" smtClean="0">
                <a:solidFill>
                  <a:srgbClr val="4F81BD"/>
                </a:solidFill>
                <a:latin typeface="Calibri" pitchFamily="34" charset="0"/>
                <a:cs typeface="Calibri" pitchFamily="34" charset="0"/>
              </a:rPr>
              <a:t>Tropical Cyclone Reports</a:t>
            </a:r>
          </a:p>
          <a:p>
            <a:pPr>
              <a:lnSpc>
                <a:spcPct val="90000"/>
              </a:lnSpc>
              <a:buClr>
                <a:srgbClr val="4F81BD"/>
              </a:buClr>
              <a:buSzPct val="75000"/>
              <a:buFont typeface="Wingdings" pitchFamily="2" charset="2"/>
              <a:buChar char="Ø"/>
            </a:pPr>
            <a:r>
              <a:rPr lang="en-US" b="1" kern="0" dirty="0" smtClean="0">
                <a:solidFill>
                  <a:srgbClr val="4F81BD"/>
                </a:solidFill>
                <a:latin typeface="Calibri" pitchFamily="34" charset="0"/>
                <a:cs typeface="Calibri" pitchFamily="34" charset="0"/>
              </a:rPr>
              <a:t>Monthly Tropical Weather Summary</a:t>
            </a:r>
          </a:p>
        </p:txBody>
      </p:sp>
    </p:spTree>
    <p:extLst>
      <p:ext uri="{BB962C8B-B14F-4D97-AF65-F5344CB8AC3E}">
        <p14:creationId xmlns:p14="http://schemas.microsoft.com/office/powerpoint/2010/main" val="628794757"/>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0" y="0"/>
            <a:ext cx="9144000" cy="1554480"/>
          </a:xfrm>
          <a:prstGeom prst="rect">
            <a:avLst/>
          </a:prstGeom>
          <a:solidFill>
            <a:srgbClr val="000066"/>
          </a:solidFill>
          <a:ln w="9525">
            <a:noFill/>
            <a:miter lim="800000"/>
            <a:headEnd/>
            <a:tailEnd/>
          </a:ln>
        </p:spPr>
        <p:txBody>
          <a:bodyPr vert="horz" wrap="square" lIns="182880" tIns="45720" rIns="182880" bIns="45720" numCol="1" anchor="ctr" anchorCtr="0" compatLnSpc="1">
            <a:prstTxWarp prst="textNoShape">
              <a:avLst/>
            </a:prstTxWarp>
            <a:noAutofit/>
          </a:bodyP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sz="6600" b="1" kern="0" dirty="0" smtClean="0">
                <a:solidFill>
                  <a:srgbClr val="FFFF00"/>
                </a:solidFill>
                <a:cs typeface="Calibri" panose="020F0502020204030204" pitchFamily="34" charset="0"/>
              </a:rPr>
              <a:t>Time of Arrival Graphic</a:t>
            </a:r>
          </a:p>
          <a:p>
            <a:r>
              <a:rPr lang="en-US" sz="4400" i="1" kern="0" dirty="0" smtClean="0">
                <a:solidFill>
                  <a:prstClr val="white"/>
                </a:solidFill>
                <a:cs typeface="Calibri" panose="020F0502020204030204" pitchFamily="34" charset="0"/>
              </a:rPr>
              <a:t>Timing of Onset of TS-force winds</a:t>
            </a:r>
          </a:p>
        </p:txBody>
      </p:sp>
      <p:sp>
        <p:nvSpPr>
          <p:cNvPr id="7" name="TextBox 6"/>
          <p:cNvSpPr txBox="1"/>
          <p:nvPr/>
        </p:nvSpPr>
        <p:spPr>
          <a:xfrm>
            <a:off x="228600" y="1500559"/>
            <a:ext cx="5105400" cy="4635115"/>
          </a:xfrm>
          <a:prstGeom prst="rect">
            <a:avLst/>
          </a:prstGeom>
          <a:noFill/>
          <a:ln w="25400">
            <a:noFill/>
          </a:ln>
        </p:spPr>
        <p:txBody>
          <a:bodyPr wrap="square" rtlCol="0">
            <a:spAutoFit/>
          </a:bodyPr>
          <a:lstStyle/>
          <a:p>
            <a:pPr eaLnBrk="0" hangingPunct="0"/>
            <a:endParaRPr lang="en-US" sz="2000" b="1" dirty="0">
              <a:solidFill>
                <a:prstClr val="black"/>
              </a:solidFill>
              <a:latin typeface="Calibri"/>
            </a:endParaRPr>
          </a:p>
          <a:p>
            <a:pPr fontAlgn="auto">
              <a:spcBef>
                <a:spcPts val="0"/>
              </a:spcBef>
              <a:spcAft>
                <a:spcPts val="0"/>
              </a:spcAft>
            </a:pPr>
            <a:r>
              <a:rPr lang="en-US" b="1" dirty="0">
                <a:solidFill>
                  <a:prstClr val="black"/>
                </a:solidFill>
                <a:latin typeface="Calibri"/>
              </a:rPr>
              <a:t>Earliest </a:t>
            </a:r>
            <a:r>
              <a:rPr lang="en-US" b="1" dirty="0" smtClean="0">
                <a:solidFill>
                  <a:prstClr val="black"/>
                </a:solidFill>
                <a:latin typeface="Calibri"/>
              </a:rPr>
              <a:t>reasonable (10%) onset</a:t>
            </a:r>
          </a:p>
          <a:p>
            <a:pPr fontAlgn="auto">
              <a:spcBef>
                <a:spcPts val="0"/>
              </a:spcBef>
              <a:spcAft>
                <a:spcPts val="0"/>
              </a:spcAft>
            </a:pPr>
            <a:r>
              <a:rPr lang="en-US" sz="2000" dirty="0" smtClean="0">
                <a:solidFill>
                  <a:prstClr val="black"/>
                </a:solidFill>
                <a:latin typeface="Calibri"/>
              </a:rPr>
              <a:t>Depicts the time window that one can safely assume will be free from TS-force winds</a:t>
            </a:r>
            <a:br>
              <a:rPr lang="en-US" sz="2000" dirty="0" smtClean="0">
                <a:solidFill>
                  <a:prstClr val="black"/>
                </a:solidFill>
                <a:latin typeface="Calibri"/>
              </a:rPr>
            </a:br>
            <a:endParaRPr lang="en-US" sz="2400" dirty="0">
              <a:solidFill>
                <a:srgbClr val="000066"/>
              </a:solidFill>
              <a:latin typeface="Calibri"/>
            </a:endParaRPr>
          </a:p>
          <a:p>
            <a:pPr fontAlgn="auto">
              <a:spcBef>
                <a:spcPts val="0"/>
              </a:spcBef>
              <a:spcAft>
                <a:spcPts val="0"/>
              </a:spcAft>
            </a:pPr>
            <a:r>
              <a:rPr lang="en-US" b="1" dirty="0">
                <a:solidFill>
                  <a:prstClr val="black"/>
                </a:solidFill>
                <a:latin typeface="Calibri"/>
              </a:rPr>
              <a:t>Most l</a:t>
            </a:r>
            <a:r>
              <a:rPr lang="en-US" b="1" dirty="0" smtClean="0">
                <a:solidFill>
                  <a:prstClr val="black"/>
                </a:solidFill>
                <a:latin typeface="Calibri"/>
              </a:rPr>
              <a:t>ikely (50%) onset</a:t>
            </a:r>
          </a:p>
          <a:p>
            <a:pPr fontAlgn="auto">
              <a:spcBef>
                <a:spcPts val="0"/>
              </a:spcBef>
              <a:spcAft>
                <a:spcPts val="0"/>
              </a:spcAft>
            </a:pPr>
            <a:r>
              <a:rPr lang="en-US" sz="2000" dirty="0">
                <a:solidFill>
                  <a:prstClr val="black"/>
                </a:solidFill>
                <a:latin typeface="Calibri"/>
              </a:rPr>
              <a:t>D</a:t>
            </a:r>
            <a:r>
              <a:rPr lang="en-US" sz="2000" dirty="0" smtClean="0">
                <a:solidFill>
                  <a:prstClr val="black"/>
                </a:solidFill>
                <a:latin typeface="Calibri"/>
              </a:rPr>
              <a:t>epicts </a:t>
            </a:r>
            <a:r>
              <a:rPr lang="en-US" sz="2000" dirty="0">
                <a:solidFill>
                  <a:prstClr val="black"/>
                </a:solidFill>
                <a:latin typeface="Calibri"/>
              </a:rPr>
              <a:t>the time before or after which the onset is equally </a:t>
            </a:r>
            <a:r>
              <a:rPr lang="en-US" sz="2000" dirty="0" smtClean="0">
                <a:solidFill>
                  <a:prstClr val="black"/>
                </a:solidFill>
                <a:latin typeface="Calibri"/>
              </a:rPr>
              <a:t>likely</a:t>
            </a:r>
          </a:p>
          <a:p>
            <a:pPr fontAlgn="auto">
              <a:spcBef>
                <a:spcPts val="0"/>
              </a:spcBef>
              <a:spcAft>
                <a:spcPts val="0"/>
              </a:spcAft>
            </a:pPr>
            <a:endParaRPr lang="en-US" sz="2000" dirty="0">
              <a:solidFill>
                <a:prstClr val="black"/>
              </a:solidFill>
              <a:latin typeface="Calibri"/>
            </a:endParaRPr>
          </a:p>
          <a:p>
            <a:pPr fontAlgn="auto">
              <a:spcBef>
                <a:spcPts val="0"/>
              </a:spcBef>
              <a:spcAft>
                <a:spcPts val="0"/>
              </a:spcAft>
            </a:pPr>
            <a:endParaRPr lang="en-US" sz="2000" dirty="0">
              <a:solidFill>
                <a:prstClr val="black"/>
              </a:solidFill>
              <a:latin typeface="Calibri"/>
            </a:endParaRPr>
          </a:p>
          <a:p>
            <a:pPr fontAlgn="auto">
              <a:spcBef>
                <a:spcPts val="0"/>
              </a:spcBef>
              <a:spcAft>
                <a:spcPts val="0"/>
              </a:spcAft>
            </a:pPr>
            <a:r>
              <a:rPr lang="en-US" b="1" dirty="0" smtClean="0">
                <a:solidFill>
                  <a:prstClr val="black"/>
                </a:solidFill>
                <a:latin typeface="Calibri"/>
              </a:rPr>
              <a:t>Accounts </a:t>
            </a:r>
            <a:r>
              <a:rPr lang="en-US" b="1" dirty="0">
                <a:solidFill>
                  <a:prstClr val="black"/>
                </a:solidFill>
                <a:latin typeface="Calibri"/>
              </a:rPr>
              <a:t>for track, intensity, and size uncertainties.</a:t>
            </a:r>
          </a:p>
          <a:p>
            <a:pPr marL="342900" indent="-342900" eaLnBrk="0" hangingPunct="0">
              <a:lnSpc>
                <a:spcPct val="80000"/>
              </a:lnSpc>
              <a:buFont typeface="Arial" panose="020B0604020202020204" pitchFamily="34" charset="0"/>
              <a:buChar char="•"/>
            </a:pPr>
            <a:endParaRPr lang="en-US" sz="2400" b="1" dirty="0">
              <a:solidFill>
                <a:srgbClr val="000066"/>
              </a:solidFill>
              <a:latin typeface="Calibri"/>
            </a:endParaRPr>
          </a:p>
          <a:p>
            <a:pPr marL="342900" indent="-342900" eaLnBrk="0" hangingPunct="0">
              <a:lnSpc>
                <a:spcPct val="80000"/>
              </a:lnSpc>
              <a:buFont typeface="Arial" panose="020B0604020202020204" pitchFamily="34" charset="0"/>
              <a:buChar char="•"/>
            </a:pPr>
            <a:endParaRPr lang="en-US" sz="2000" dirty="0">
              <a:solidFill>
                <a:prstClr val="black"/>
              </a:solidFill>
              <a:latin typeface="Calibri"/>
            </a:endParaRPr>
          </a:p>
        </p:txBody>
      </p:sp>
      <p:pic>
        <p:nvPicPr>
          <p:cNvPr id="5" name="Picture 4" descr="al142016100412034p10wsp3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278" y="1620979"/>
            <a:ext cx="3301522" cy="2551176"/>
          </a:xfrm>
          <a:prstGeom prst="rect">
            <a:avLst/>
          </a:prstGeom>
          <a:ln>
            <a:solidFill>
              <a:schemeClr val="tx1"/>
            </a:solidFill>
          </a:ln>
        </p:spPr>
      </p:pic>
      <p:pic>
        <p:nvPicPr>
          <p:cNvPr id="8" name="Picture 7" descr="al142016100412034p50wsp3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4249882"/>
            <a:ext cx="3276600" cy="2531918"/>
          </a:xfrm>
          <a:prstGeom prst="rect">
            <a:avLst/>
          </a:prstGeom>
          <a:ln>
            <a:solidFill>
              <a:schemeClr val="tx1"/>
            </a:solidFill>
          </a:ln>
        </p:spPr>
      </p:pic>
    </p:spTree>
    <p:extLst>
      <p:ext uri="{BB962C8B-B14F-4D97-AF65-F5344CB8AC3E}">
        <p14:creationId xmlns:p14="http://schemas.microsoft.com/office/powerpoint/2010/main" val="25493765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166884" y="2502195"/>
            <a:ext cx="2896154" cy="2893100"/>
          </a:xfrm>
          <a:prstGeom prst="rect">
            <a:avLst/>
          </a:prstGeom>
          <a:noFill/>
          <a:ln w="25400">
            <a:noFill/>
          </a:ln>
        </p:spPr>
        <p:txBody>
          <a:bodyPr wrap="square" rtlCol="0">
            <a:spAutoFit/>
          </a:bodyPr>
          <a:lstStyle/>
          <a:p>
            <a:endParaRPr lang="en-US" sz="2600" b="1" dirty="0">
              <a:latin typeface="+mn-lt"/>
            </a:endParaRPr>
          </a:p>
          <a:p>
            <a:pPr marL="457200" indent="-457200">
              <a:buFont typeface="Arial" panose="020B0604020202020204" pitchFamily="34" charset="0"/>
              <a:buChar char="•"/>
            </a:pPr>
            <a:r>
              <a:rPr lang="en-US" sz="2600" b="1" dirty="0">
                <a:latin typeface="+mn-lt"/>
              </a:rPr>
              <a:t>Wind field</a:t>
            </a:r>
          </a:p>
          <a:p>
            <a:endParaRPr lang="en-US" sz="2600" b="1" dirty="0">
              <a:latin typeface="+mn-lt"/>
            </a:endParaRPr>
          </a:p>
          <a:p>
            <a:pPr marL="457200" indent="-457200">
              <a:buFont typeface="Arial" panose="020B0604020202020204" pitchFamily="34" charset="0"/>
              <a:buChar char="•"/>
            </a:pPr>
            <a:r>
              <a:rPr lang="en-US" sz="2600" b="1" dirty="0">
                <a:latin typeface="+mn-lt"/>
              </a:rPr>
              <a:t>Past track</a:t>
            </a:r>
          </a:p>
          <a:p>
            <a:endParaRPr lang="en-US" sz="2600" b="1" dirty="0">
              <a:latin typeface="+mn-lt"/>
            </a:endParaRPr>
          </a:p>
          <a:p>
            <a:pPr marL="457200" indent="-457200">
              <a:buFont typeface="Arial" panose="020B0604020202020204" pitchFamily="34" charset="0"/>
              <a:buChar char="•"/>
            </a:pPr>
            <a:r>
              <a:rPr lang="en-US" sz="2600" b="1" dirty="0" smtClean="0">
                <a:latin typeface="+mn-lt"/>
              </a:rPr>
              <a:t>Current watches</a:t>
            </a:r>
            <a:r>
              <a:rPr lang="en-US" sz="2600" b="1" dirty="0">
                <a:latin typeface="+mn-lt"/>
              </a:rPr>
              <a:t> </a:t>
            </a:r>
            <a:r>
              <a:rPr lang="en-US" sz="2600" b="1" dirty="0" smtClean="0">
                <a:latin typeface="+mn-lt"/>
              </a:rPr>
              <a:t>&amp; warnings</a:t>
            </a:r>
            <a:endParaRPr lang="en-US" sz="2600" b="1" dirty="0">
              <a:latin typeface="+mn-lt"/>
            </a:endParaRPr>
          </a:p>
        </p:txBody>
      </p:sp>
      <p:sp>
        <p:nvSpPr>
          <p:cNvPr id="8" name="Title 1"/>
          <p:cNvSpPr txBox="1">
            <a:spLocks/>
          </p:cNvSpPr>
          <p:nvPr/>
        </p:nvSpPr>
        <p:spPr bwMode="auto">
          <a:xfrm>
            <a:off x="0" y="0"/>
            <a:ext cx="9144000" cy="1554480"/>
          </a:xfrm>
          <a:prstGeom prst="rect">
            <a:avLst/>
          </a:prstGeom>
          <a:solidFill>
            <a:srgbClr val="000066"/>
          </a:solidFill>
          <a:ln w="9525">
            <a:noFill/>
            <a:miter lim="800000"/>
            <a:headEnd/>
            <a:tailEnd/>
          </a:ln>
        </p:spPr>
        <p:txBody>
          <a:bodyPr vert="horz" wrap="square" lIns="182880" tIns="45720" rIns="182880" bIns="45720" numCol="1" anchor="ctr" anchorCtr="0" compatLnSpc="1">
            <a:prstTxWarp prst="textNoShape">
              <a:avLst/>
            </a:prstTxWarp>
            <a:noAutofit/>
          </a:bodyP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sz="6600" b="1" kern="0" dirty="0" smtClean="0">
                <a:solidFill>
                  <a:srgbClr val="FFFF00"/>
                </a:solidFill>
                <a:latin typeface="Calibri" panose="020F0502020204030204" pitchFamily="34" charset="0"/>
                <a:cs typeface="Calibri" panose="020F0502020204030204" pitchFamily="34" charset="0"/>
              </a:rPr>
              <a:t>Surface Wind Field</a:t>
            </a:r>
            <a:r>
              <a:rPr lang="en-US" sz="7200" b="1" kern="0" dirty="0" smtClean="0">
                <a:latin typeface="Calibri" panose="020F0502020204030204" pitchFamily="34" charset="0"/>
                <a:cs typeface="Calibri" panose="020F0502020204030204" pitchFamily="34" charset="0"/>
              </a:rPr>
              <a:t/>
            </a:r>
            <a:br>
              <a:rPr lang="en-US" sz="7200" b="1" kern="0" dirty="0" smtClean="0">
                <a:latin typeface="Calibri" panose="020F0502020204030204" pitchFamily="34" charset="0"/>
                <a:cs typeface="Calibri" panose="020F0502020204030204" pitchFamily="34" charset="0"/>
              </a:rPr>
            </a:br>
            <a:r>
              <a:rPr lang="en-US" sz="4400" i="1" kern="0" dirty="0" smtClean="0">
                <a:latin typeface="Calibri" panose="020F0502020204030204" pitchFamily="34" charset="0"/>
                <a:cs typeface="Calibri" panose="020F0502020204030204" pitchFamily="34" charset="0"/>
              </a:rPr>
              <a:t>Size. Watches. Warnings.</a:t>
            </a:r>
            <a:endParaRPr lang="en-US" sz="4400" i="1" kern="0" dirty="0">
              <a:latin typeface="Calibri" panose="020F0502020204030204" pitchFamily="34" charset="0"/>
              <a:cs typeface="Calibri" panose="020F0502020204030204" pitchFamily="34" charset="0"/>
            </a:endParaRPr>
          </a:p>
        </p:txBody>
      </p:sp>
      <p:pic>
        <p:nvPicPr>
          <p:cNvPr id="4100" name="Picture 4" descr="Loading Storm Graphics Loo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29384"/>
            <a:ext cx="5783580" cy="46268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Inline 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532" y="1918527"/>
            <a:ext cx="5862934" cy="4815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4226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519205" y="2209800"/>
            <a:ext cx="2586038" cy="3074688"/>
          </a:xfrm>
          <a:prstGeom prst="rect">
            <a:avLst/>
          </a:prstGeom>
          <a:noFill/>
          <a:ln w="25400">
            <a:noFill/>
          </a:ln>
        </p:spPr>
        <p:txBody>
          <a:bodyPr wrap="square" rtlCol="0">
            <a:spAutoFit/>
          </a:bodyPr>
          <a:lstStyle/>
          <a:p>
            <a:endParaRPr lang="en-US" sz="2000" b="1" dirty="0">
              <a:latin typeface="+mn-lt"/>
            </a:endParaRPr>
          </a:p>
          <a:p>
            <a:pPr>
              <a:lnSpc>
                <a:spcPct val="80000"/>
              </a:lnSpc>
            </a:pPr>
            <a:r>
              <a:rPr lang="en-US" b="1" dirty="0" smtClean="0">
                <a:latin typeface="+mn-lt"/>
              </a:rPr>
              <a:t>Areas potentially affected by the Tropical Cyclone</a:t>
            </a:r>
            <a:br>
              <a:rPr lang="en-US" b="1" dirty="0" smtClean="0">
                <a:latin typeface="+mn-lt"/>
              </a:rPr>
            </a:br>
            <a:r>
              <a:rPr lang="en-US" sz="2000" dirty="0" smtClean="0">
                <a:latin typeface="+mn-lt"/>
              </a:rPr>
              <a:t>(through that advisory)</a:t>
            </a:r>
            <a:br>
              <a:rPr lang="en-US" sz="2000" dirty="0" smtClean="0">
                <a:latin typeface="+mn-lt"/>
              </a:rPr>
            </a:br>
            <a:endParaRPr lang="en-US" sz="2000" dirty="0" smtClean="0">
              <a:latin typeface="+mn-lt"/>
            </a:endParaRPr>
          </a:p>
          <a:p>
            <a:pPr marL="342900" indent="-342900">
              <a:lnSpc>
                <a:spcPct val="80000"/>
              </a:lnSpc>
              <a:spcAft>
                <a:spcPts val="1200"/>
              </a:spcAft>
              <a:buFont typeface="Arial" panose="020B0604020202020204" pitchFamily="34" charset="0"/>
              <a:buChar char="•"/>
            </a:pPr>
            <a:r>
              <a:rPr lang="en-US" b="1" dirty="0">
                <a:latin typeface="+mn-lt"/>
              </a:rPr>
              <a:t>T</a:t>
            </a:r>
            <a:r>
              <a:rPr lang="en-US" b="1" dirty="0" smtClean="0">
                <a:latin typeface="+mn-lt"/>
              </a:rPr>
              <a:t>ropical Storm</a:t>
            </a:r>
            <a:r>
              <a:rPr lang="en-US" sz="2000" b="1" dirty="0" smtClean="0">
                <a:latin typeface="+mn-lt"/>
              </a:rPr>
              <a:t/>
            </a:r>
            <a:br>
              <a:rPr lang="en-US" sz="2000" b="1" dirty="0" smtClean="0">
                <a:latin typeface="+mn-lt"/>
              </a:rPr>
            </a:br>
            <a:r>
              <a:rPr lang="en-US" sz="2000" dirty="0" smtClean="0">
                <a:latin typeface="+mn-lt"/>
              </a:rPr>
              <a:t>(in orange) </a:t>
            </a:r>
            <a:endParaRPr lang="en-US" sz="2000" dirty="0">
              <a:latin typeface="+mn-lt"/>
            </a:endParaRPr>
          </a:p>
          <a:p>
            <a:pPr marL="342900" indent="-342900">
              <a:lnSpc>
                <a:spcPct val="80000"/>
              </a:lnSpc>
              <a:spcAft>
                <a:spcPts val="1200"/>
              </a:spcAft>
              <a:buFont typeface="Arial" panose="020B0604020202020204" pitchFamily="34" charset="0"/>
              <a:buChar char="•"/>
            </a:pPr>
            <a:r>
              <a:rPr lang="en-US" b="1" dirty="0" smtClean="0">
                <a:latin typeface="+mn-lt"/>
              </a:rPr>
              <a:t>Hurricane</a:t>
            </a:r>
            <a:r>
              <a:rPr lang="en-US" sz="2000" b="1" dirty="0">
                <a:latin typeface="+mn-lt"/>
              </a:rPr>
              <a:t/>
            </a:r>
            <a:br>
              <a:rPr lang="en-US" sz="2000" b="1" dirty="0">
                <a:latin typeface="+mn-lt"/>
              </a:rPr>
            </a:br>
            <a:r>
              <a:rPr lang="en-US" sz="2000" dirty="0" smtClean="0">
                <a:latin typeface="+mn-lt"/>
              </a:rPr>
              <a:t>(in red)</a:t>
            </a:r>
            <a:endParaRPr lang="en-US" sz="2000" dirty="0">
              <a:latin typeface="+mn-lt"/>
            </a:endParaRPr>
          </a:p>
        </p:txBody>
      </p:sp>
      <p:sp>
        <p:nvSpPr>
          <p:cNvPr id="8" name="Title 1"/>
          <p:cNvSpPr txBox="1">
            <a:spLocks/>
          </p:cNvSpPr>
          <p:nvPr/>
        </p:nvSpPr>
        <p:spPr bwMode="auto">
          <a:xfrm>
            <a:off x="0" y="0"/>
            <a:ext cx="9144000" cy="1554480"/>
          </a:xfrm>
          <a:prstGeom prst="rect">
            <a:avLst/>
          </a:prstGeom>
          <a:solidFill>
            <a:srgbClr val="000066"/>
          </a:solidFill>
          <a:ln w="9525">
            <a:noFill/>
            <a:miter lim="800000"/>
            <a:headEnd/>
            <a:tailEnd/>
          </a:ln>
        </p:spPr>
        <p:txBody>
          <a:bodyPr vert="horz" wrap="square" lIns="182880" tIns="45720" rIns="182880" bIns="45720" numCol="1" anchor="ctr" anchorCtr="0" compatLnSpc="1">
            <a:prstTxWarp prst="textNoShape">
              <a:avLst/>
            </a:prstTxWarp>
            <a:noAutofit/>
          </a:bodyP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sz="6600" b="1" kern="0" dirty="0" smtClean="0">
                <a:solidFill>
                  <a:srgbClr val="FFFF00"/>
                </a:solidFill>
                <a:latin typeface="Calibri" panose="020F0502020204030204" pitchFamily="34" charset="0"/>
                <a:cs typeface="Calibri" panose="020F0502020204030204" pitchFamily="34" charset="0"/>
              </a:rPr>
              <a:t>Cumulative Wind History</a:t>
            </a:r>
            <a:r>
              <a:rPr lang="en-US" sz="7200" b="1" kern="0" dirty="0" smtClean="0">
                <a:latin typeface="Calibri" panose="020F0502020204030204" pitchFamily="34" charset="0"/>
                <a:cs typeface="Calibri" panose="020F0502020204030204" pitchFamily="34" charset="0"/>
              </a:rPr>
              <a:t/>
            </a:r>
            <a:br>
              <a:rPr lang="en-US" sz="7200" b="1" kern="0" dirty="0" smtClean="0">
                <a:latin typeface="Calibri" panose="020F0502020204030204" pitchFamily="34" charset="0"/>
                <a:cs typeface="Calibri" panose="020F0502020204030204" pitchFamily="34" charset="0"/>
              </a:rPr>
            </a:br>
            <a:r>
              <a:rPr lang="en-US" sz="4400" i="1" kern="0" dirty="0" smtClean="0">
                <a:latin typeface="Calibri" panose="020F0502020204030204" pitchFamily="34" charset="0"/>
                <a:cs typeface="Calibri" panose="020F0502020204030204" pitchFamily="34" charset="0"/>
              </a:rPr>
              <a:t>Areas Affected</a:t>
            </a:r>
            <a:endParaRPr lang="en-US" sz="4400" i="1" kern="0" dirty="0">
              <a:latin typeface="Calibri" panose="020F0502020204030204" pitchFamily="34" charset="0"/>
              <a:cs typeface="Calibri" panose="020F0502020204030204" pitchFamily="34" charset="0"/>
            </a:endParaRPr>
          </a:p>
        </p:txBody>
      </p:sp>
      <p:pic>
        <p:nvPicPr>
          <p:cNvPr id="2" name="Picture 2" descr="Inline 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154" y="1953164"/>
            <a:ext cx="625610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9230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671" y="1050342"/>
            <a:ext cx="7626658" cy="5807658"/>
          </a:xfrm>
          <a:prstGeom prst="rect">
            <a:avLst/>
          </a:prstGeom>
          <a:ln>
            <a:solidFill>
              <a:schemeClr val="tx1"/>
            </a:solidFill>
          </a:ln>
        </p:spPr>
      </p:pic>
      <p:pic>
        <p:nvPicPr>
          <p:cNvPr id="5" name="Picture 2" descr="http://www.nhc.noaa.gov/surge/inundation/images/inundation-uppertexas-example_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339" y="731520"/>
            <a:ext cx="7665322" cy="61264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bwMode="auto">
          <a:xfrm>
            <a:off x="0" y="0"/>
            <a:ext cx="9144000" cy="1554480"/>
          </a:xfrm>
          <a:prstGeom prst="rect">
            <a:avLst/>
          </a:prstGeom>
          <a:solidFill>
            <a:srgbClr val="000066"/>
          </a:solidFill>
          <a:ln w="9525">
            <a:noFill/>
            <a:miter lim="800000"/>
            <a:headEnd/>
            <a:tailEnd/>
          </a:ln>
        </p:spPr>
        <p:txBody>
          <a:bodyPr vert="horz" wrap="square" lIns="182880" tIns="45720" rIns="182880" bIns="45720" numCol="1" anchor="ctr" anchorCtr="0" compatLnSpc="1">
            <a:prstTxWarp prst="textNoShape">
              <a:avLst/>
            </a:prstTxWarp>
            <a:noAutofit/>
          </a:bodyP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sz="6600" b="1" kern="0" dirty="0" smtClean="0">
                <a:solidFill>
                  <a:srgbClr val="FFFF00"/>
                </a:solidFill>
                <a:latin typeface="Calibri" panose="020F0502020204030204" pitchFamily="34" charset="0"/>
                <a:cs typeface="Calibri" panose="020F0502020204030204" pitchFamily="34" charset="0"/>
              </a:rPr>
              <a:t>Storm Surge</a:t>
            </a:r>
            <a:r>
              <a:rPr lang="en-US" sz="7200" b="1" kern="0" dirty="0" smtClean="0">
                <a:latin typeface="Calibri" panose="020F0502020204030204" pitchFamily="34" charset="0"/>
                <a:cs typeface="Calibri" panose="020F0502020204030204" pitchFamily="34" charset="0"/>
              </a:rPr>
              <a:t/>
            </a:r>
            <a:br>
              <a:rPr lang="en-US" sz="7200" b="1" kern="0" dirty="0" smtClean="0">
                <a:latin typeface="Calibri" panose="020F0502020204030204" pitchFamily="34" charset="0"/>
                <a:cs typeface="Calibri" panose="020F0502020204030204" pitchFamily="34" charset="0"/>
              </a:rPr>
            </a:br>
            <a:r>
              <a:rPr lang="en-US" sz="4400" i="1" kern="0" dirty="0" smtClean="0">
                <a:latin typeface="Calibri" panose="020F0502020204030204" pitchFamily="34" charset="0"/>
                <a:cs typeface="Calibri" panose="020F0502020204030204" pitchFamily="34" charset="0"/>
              </a:rPr>
              <a:t>Potential Inundation Graphic</a:t>
            </a:r>
            <a:endParaRPr lang="en-US" sz="4400" i="1"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42553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1290771"/>
            <a:ext cx="5867400" cy="5838825"/>
          </a:xfrm>
          <a:prstGeom prst="rect">
            <a:avLst/>
          </a:prstGeom>
        </p:spPr>
      </p:pic>
      <p:pic>
        <p:nvPicPr>
          <p:cNvPr id="2" name="Picture 8" descr="WSFOLOGO"/>
          <p:cNvPicPr>
            <a:picLocks noChangeAspect="1" noChangeArrowheads="1"/>
          </p:cNvPicPr>
          <p:nvPr/>
        </p:nvPicPr>
        <p:blipFill>
          <a:blip r:embed="rId3" cstate="print"/>
          <a:srcRect/>
          <a:stretch>
            <a:fillRect/>
          </a:stretch>
        </p:blipFill>
        <p:spPr bwMode="auto">
          <a:xfrm>
            <a:off x="8413750" y="73025"/>
            <a:ext cx="649288" cy="641350"/>
          </a:xfrm>
          <a:prstGeom prst="rect">
            <a:avLst/>
          </a:prstGeom>
          <a:noFill/>
          <a:ln w="9525">
            <a:noFill/>
            <a:miter lim="800000"/>
            <a:headEnd/>
            <a:tailEnd/>
          </a:ln>
        </p:spPr>
      </p:pic>
      <p:pic>
        <p:nvPicPr>
          <p:cNvPr id="3" name="Picture 9"/>
          <p:cNvPicPr>
            <a:picLocks noChangeAspect="1" noChangeArrowheads="1"/>
          </p:cNvPicPr>
          <p:nvPr/>
        </p:nvPicPr>
        <p:blipFill>
          <a:blip r:embed="rId4" cstate="print"/>
          <a:srcRect/>
          <a:stretch>
            <a:fillRect/>
          </a:stretch>
        </p:blipFill>
        <p:spPr bwMode="auto">
          <a:xfrm>
            <a:off x="76200" y="76200"/>
            <a:ext cx="639763" cy="639763"/>
          </a:xfrm>
          <a:prstGeom prst="rect">
            <a:avLst/>
          </a:prstGeom>
          <a:noFill/>
          <a:ln w="9525">
            <a:noFill/>
            <a:miter lim="800000"/>
            <a:headEnd/>
            <a:tailEnd/>
          </a:ln>
        </p:spPr>
      </p:pic>
      <p:sp>
        <p:nvSpPr>
          <p:cNvPr id="4" name="Rectangle 8"/>
          <p:cNvSpPr>
            <a:spLocks noChangeArrowheads="1"/>
          </p:cNvSpPr>
          <p:nvPr/>
        </p:nvSpPr>
        <p:spPr bwMode="auto">
          <a:xfrm>
            <a:off x="685800" y="-76200"/>
            <a:ext cx="76962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rIns="182880" anchor="ctr"/>
          <a:lstStyle/>
          <a:p>
            <a:pPr algn="ctr"/>
            <a:r>
              <a:rPr lang="en-US" sz="4000" b="1" dirty="0">
                <a:solidFill>
                  <a:srgbClr val="1F497D">
                    <a:lumMod val="75000"/>
                  </a:srgbClr>
                </a:solidFill>
                <a:latin typeface="Calibri" pitchFamily="34" charset="0"/>
                <a:cs typeface="Calibri" pitchFamily="34" charset="0"/>
              </a:rPr>
              <a:t>NHC Tropical Cyclone </a:t>
            </a:r>
            <a:br>
              <a:rPr lang="en-US" sz="4000" b="1" dirty="0">
                <a:solidFill>
                  <a:srgbClr val="1F497D">
                    <a:lumMod val="75000"/>
                  </a:srgbClr>
                </a:solidFill>
                <a:latin typeface="Calibri" pitchFamily="34" charset="0"/>
                <a:cs typeface="Calibri" pitchFamily="34" charset="0"/>
              </a:rPr>
            </a:br>
            <a:r>
              <a:rPr lang="en-US" sz="4000" b="1" dirty="0">
                <a:solidFill>
                  <a:srgbClr val="1F497D">
                    <a:lumMod val="75000"/>
                  </a:srgbClr>
                </a:solidFill>
                <a:latin typeface="Calibri" pitchFamily="34" charset="0"/>
                <a:cs typeface="Calibri" pitchFamily="34" charset="0"/>
              </a:rPr>
              <a:t>Advisory Products</a:t>
            </a:r>
          </a:p>
        </p:txBody>
      </p:sp>
      <p:sp>
        <p:nvSpPr>
          <p:cNvPr id="8" name="Title 1"/>
          <p:cNvSpPr txBox="1">
            <a:spLocks/>
          </p:cNvSpPr>
          <p:nvPr/>
        </p:nvSpPr>
        <p:spPr bwMode="auto">
          <a:xfrm>
            <a:off x="0" y="0"/>
            <a:ext cx="9144000" cy="1554480"/>
          </a:xfrm>
          <a:prstGeom prst="rect">
            <a:avLst/>
          </a:prstGeom>
          <a:solidFill>
            <a:srgbClr val="000066"/>
          </a:solidFill>
          <a:ln w="9525">
            <a:noFill/>
            <a:miter lim="800000"/>
            <a:headEnd/>
            <a:tailEnd/>
          </a:ln>
        </p:spPr>
        <p:txBody>
          <a:bodyPr vert="horz" wrap="square" lIns="182880" tIns="45720" rIns="182880" bIns="45720" numCol="1" anchor="ctr" anchorCtr="0" compatLnSpc="1">
            <a:prstTxWarp prst="textNoShape">
              <a:avLst/>
            </a:prstTxWarp>
            <a:noAutofit/>
          </a:bodyP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sz="6600" b="1" kern="0" dirty="0" smtClean="0">
                <a:solidFill>
                  <a:srgbClr val="FFFF00"/>
                </a:solidFill>
                <a:latin typeface="Calibri" panose="020F0502020204030204" pitchFamily="34" charset="0"/>
                <a:cs typeface="Calibri" panose="020F0502020204030204" pitchFamily="34" charset="0"/>
              </a:rPr>
              <a:t>Storm Surge Warning</a:t>
            </a:r>
            <a:r>
              <a:rPr lang="en-US" sz="7200" b="1" kern="0" dirty="0" smtClean="0">
                <a:latin typeface="Calibri" panose="020F0502020204030204" pitchFamily="34" charset="0"/>
                <a:cs typeface="Calibri" panose="020F0502020204030204" pitchFamily="34" charset="0"/>
              </a:rPr>
              <a:t/>
            </a:r>
            <a:br>
              <a:rPr lang="en-US" sz="7200" b="1" kern="0" dirty="0" smtClean="0">
                <a:latin typeface="Calibri" panose="020F0502020204030204" pitchFamily="34" charset="0"/>
                <a:cs typeface="Calibri" panose="020F0502020204030204" pitchFamily="34" charset="0"/>
              </a:rPr>
            </a:br>
            <a:r>
              <a:rPr lang="en-US" sz="4400" i="1" kern="0" dirty="0" smtClean="0">
                <a:latin typeface="Calibri" panose="020F0502020204030204" pitchFamily="34" charset="0"/>
                <a:cs typeface="Calibri" panose="020F0502020204030204" pitchFamily="34" charset="0"/>
              </a:rPr>
              <a:t>Graphic</a:t>
            </a:r>
            <a:endParaRPr lang="en-US" sz="4400" i="1" kern="0"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5"/>
          <a:srcRect l="33065" t="75648" r="50605" b="19903"/>
          <a:stretch/>
        </p:blipFill>
        <p:spPr>
          <a:xfrm>
            <a:off x="5205414" y="5591907"/>
            <a:ext cx="2144956" cy="562708"/>
          </a:xfrm>
          <a:prstGeom prst="rect">
            <a:avLst/>
          </a:prstGeom>
        </p:spPr>
      </p:pic>
    </p:spTree>
    <p:extLst>
      <p:ext uri="{BB962C8B-B14F-4D97-AF65-F5344CB8AC3E}">
        <p14:creationId xmlns:p14="http://schemas.microsoft.com/office/powerpoint/2010/main" val="3932282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WSFOLOGO"/>
          <p:cNvPicPr>
            <a:picLocks noChangeAspect="1" noChangeArrowheads="1"/>
          </p:cNvPicPr>
          <p:nvPr/>
        </p:nvPicPr>
        <p:blipFill>
          <a:blip r:embed="rId2" cstate="print"/>
          <a:srcRect/>
          <a:stretch>
            <a:fillRect/>
          </a:stretch>
        </p:blipFill>
        <p:spPr bwMode="auto">
          <a:xfrm>
            <a:off x="8413750" y="73025"/>
            <a:ext cx="649288" cy="641350"/>
          </a:xfrm>
          <a:prstGeom prst="rect">
            <a:avLst/>
          </a:prstGeom>
          <a:noFill/>
          <a:ln w="9525">
            <a:noFill/>
            <a:miter lim="800000"/>
            <a:headEnd/>
            <a:tailEnd/>
          </a:ln>
        </p:spPr>
      </p:pic>
      <p:pic>
        <p:nvPicPr>
          <p:cNvPr id="3" name="Picture 9"/>
          <p:cNvPicPr>
            <a:picLocks noChangeAspect="1" noChangeArrowheads="1"/>
          </p:cNvPicPr>
          <p:nvPr/>
        </p:nvPicPr>
        <p:blipFill>
          <a:blip r:embed="rId3" cstate="print"/>
          <a:srcRect/>
          <a:stretch>
            <a:fillRect/>
          </a:stretch>
        </p:blipFill>
        <p:spPr bwMode="auto">
          <a:xfrm>
            <a:off x="76200" y="76200"/>
            <a:ext cx="639763" cy="639763"/>
          </a:xfrm>
          <a:prstGeom prst="rect">
            <a:avLst/>
          </a:prstGeom>
          <a:noFill/>
          <a:ln w="9525">
            <a:noFill/>
            <a:miter lim="800000"/>
            <a:headEnd/>
            <a:tailEnd/>
          </a:ln>
        </p:spPr>
      </p:pic>
      <p:sp>
        <p:nvSpPr>
          <p:cNvPr id="4" name="Rectangle 8"/>
          <p:cNvSpPr>
            <a:spLocks noChangeArrowheads="1"/>
          </p:cNvSpPr>
          <p:nvPr/>
        </p:nvSpPr>
        <p:spPr bwMode="auto">
          <a:xfrm>
            <a:off x="685800" y="-76200"/>
            <a:ext cx="76962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rIns="182880" anchor="ctr"/>
          <a:lstStyle/>
          <a:p>
            <a:pPr algn="ctr"/>
            <a:r>
              <a:rPr lang="en-US" sz="4000" b="1" dirty="0">
                <a:solidFill>
                  <a:srgbClr val="1F497D">
                    <a:lumMod val="75000"/>
                  </a:srgbClr>
                </a:solidFill>
                <a:latin typeface="Calibri" pitchFamily="34" charset="0"/>
                <a:cs typeface="Calibri" pitchFamily="34" charset="0"/>
              </a:rPr>
              <a:t>NHC Tropical Cyclone </a:t>
            </a:r>
            <a:br>
              <a:rPr lang="en-US" sz="4000" b="1" dirty="0">
                <a:solidFill>
                  <a:srgbClr val="1F497D">
                    <a:lumMod val="75000"/>
                  </a:srgbClr>
                </a:solidFill>
                <a:latin typeface="Calibri" pitchFamily="34" charset="0"/>
                <a:cs typeface="Calibri" pitchFamily="34" charset="0"/>
              </a:rPr>
            </a:br>
            <a:r>
              <a:rPr lang="en-US" sz="4000" b="1" dirty="0">
                <a:solidFill>
                  <a:srgbClr val="1F497D">
                    <a:lumMod val="75000"/>
                  </a:srgbClr>
                </a:solidFill>
                <a:latin typeface="Calibri" pitchFamily="34" charset="0"/>
                <a:cs typeface="Calibri" pitchFamily="34" charset="0"/>
              </a:rPr>
              <a:t>Advisory Products</a:t>
            </a:r>
          </a:p>
        </p:txBody>
      </p:sp>
      <p:pic>
        <p:nvPicPr>
          <p:cNvPr id="9" name="Picture 2" descr="http://www.nhc.noaa.gov/storm_graphics/AT14/refresh/AL1416WPCQPF+gif/095334WPCQPF_sm.gif"/>
          <p:cNvPicPr>
            <a:picLocks noChangeAspect="1" noChangeArrowheads="1"/>
          </p:cNvPicPr>
          <p:nvPr/>
        </p:nvPicPr>
        <p:blipFill rotWithShape="1">
          <a:blip r:embed="rId4">
            <a:extLst>
              <a:ext uri="{28A0092B-C50C-407E-A947-70E740481C1C}">
                <a14:useLocalDpi xmlns:a14="http://schemas.microsoft.com/office/drawing/2010/main" val="0"/>
              </a:ext>
            </a:extLst>
          </a:blip>
          <a:srcRect l="-176" t="23" r="-38" b="-180"/>
          <a:stretch/>
        </p:blipFill>
        <p:spPr bwMode="auto">
          <a:xfrm>
            <a:off x="791633" y="829732"/>
            <a:ext cx="7560734" cy="604520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bwMode="auto">
          <a:xfrm>
            <a:off x="0" y="0"/>
            <a:ext cx="9144000" cy="1554480"/>
          </a:xfrm>
          <a:prstGeom prst="rect">
            <a:avLst/>
          </a:prstGeom>
          <a:solidFill>
            <a:srgbClr val="000066"/>
          </a:solidFill>
          <a:ln w="9525">
            <a:noFill/>
            <a:miter lim="800000"/>
            <a:headEnd/>
            <a:tailEnd/>
          </a:ln>
        </p:spPr>
        <p:txBody>
          <a:bodyPr vert="horz" wrap="square" lIns="182880" tIns="45720" rIns="182880" bIns="45720" numCol="1" anchor="ctr" anchorCtr="0" compatLnSpc="1">
            <a:prstTxWarp prst="textNoShape">
              <a:avLst/>
            </a:prstTxWarp>
            <a:noAutofit/>
          </a:bodyP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sz="6600" b="1" kern="0" dirty="0" smtClean="0">
                <a:solidFill>
                  <a:srgbClr val="FFFF00"/>
                </a:solidFill>
                <a:latin typeface="Calibri" panose="020F0502020204030204" pitchFamily="34" charset="0"/>
                <a:cs typeface="Calibri" panose="020F0502020204030204" pitchFamily="34" charset="0"/>
              </a:rPr>
              <a:t>U.S. Rainfall </a:t>
            </a:r>
            <a:r>
              <a:rPr lang="en-US" sz="7200" b="1" kern="0" dirty="0">
                <a:solidFill>
                  <a:srgbClr val="FFFF00"/>
                </a:solidFill>
                <a:latin typeface="Calibri" panose="020F0502020204030204" pitchFamily="34" charset="0"/>
                <a:cs typeface="Calibri" panose="020F0502020204030204" pitchFamily="34" charset="0"/>
              </a:rPr>
              <a:t>Potential</a:t>
            </a:r>
            <a:r>
              <a:rPr lang="en-US" sz="7200" b="1" kern="0" dirty="0" smtClean="0">
                <a:latin typeface="Calibri" panose="020F0502020204030204" pitchFamily="34" charset="0"/>
                <a:cs typeface="Calibri" panose="020F0502020204030204" pitchFamily="34" charset="0"/>
              </a:rPr>
              <a:t/>
            </a:r>
            <a:br>
              <a:rPr lang="en-US" sz="7200" b="1" kern="0" dirty="0" smtClean="0">
                <a:latin typeface="Calibri" panose="020F0502020204030204" pitchFamily="34" charset="0"/>
                <a:cs typeface="Calibri" panose="020F0502020204030204" pitchFamily="34" charset="0"/>
              </a:rPr>
            </a:br>
            <a:r>
              <a:rPr lang="en-US" sz="4400" i="1" kern="0" dirty="0">
                <a:latin typeface="Calibri" panose="020F0502020204030204" pitchFamily="34" charset="0"/>
                <a:cs typeface="Calibri" panose="020F0502020204030204" pitchFamily="34" charset="0"/>
              </a:rPr>
              <a:t>Weather Prediction Center</a:t>
            </a:r>
          </a:p>
        </p:txBody>
      </p:sp>
    </p:spTree>
    <p:extLst>
      <p:ext uri="{BB962C8B-B14F-4D97-AF65-F5344CB8AC3E}">
        <p14:creationId xmlns:p14="http://schemas.microsoft.com/office/powerpoint/2010/main" val="25091750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WSFOLOGO"/>
          <p:cNvPicPr>
            <a:picLocks noChangeAspect="1" noChangeArrowheads="1"/>
          </p:cNvPicPr>
          <p:nvPr/>
        </p:nvPicPr>
        <p:blipFill>
          <a:blip r:embed="rId2" cstate="print"/>
          <a:srcRect/>
          <a:stretch>
            <a:fillRect/>
          </a:stretch>
        </p:blipFill>
        <p:spPr bwMode="auto">
          <a:xfrm>
            <a:off x="8413750" y="73025"/>
            <a:ext cx="649288" cy="641350"/>
          </a:xfrm>
          <a:prstGeom prst="rect">
            <a:avLst/>
          </a:prstGeom>
          <a:noFill/>
          <a:ln w="9525">
            <a:noFill/>
            <a:miter lim="800000"/>
            <a:headEnd/>
            <a:tailEnd/>
          </a:ln>
        </p:spPr>
      </p:pic>
      <p:pic>
        <p:nvPicPr>
          <p:cNvPr id="3" name="Picture 9"/>
          <p:cNvPicPr>
            <a:picLocks noChangeAspect="1" noChangeArrowheads="1"/>
          </p:cNvPicPr>
          <p:nvPr/>
        </p:nvPicPr>
        <p:blipFill>
          <a:blip r:embed="rId3" cstate="print"/>
          <a:srcRect/>
          <a:stretch>
            <a:fillRect/>
          </a:stretch>
        </p:blipFill>
        <p:spPr bwMode="auto">
          <a:xfrm>
            <a:off x="76200" y="76200"/>
            <a:ext cx="639763" cy="639763"/>
          </a:xfrm>
          <a:prstGeom prst="rect">
            <a:avLst/>
          </a:prstGeom>
          <a:noFill/>
          <a:ln w="9525">
            <a:noFill/>
            <a:miter lim="800000"/>
            <a:headEnd/>
            <a:tailEnd/>
          </a:ln>
        </p:spPr>
      </p:pic>
      <p:sp>
        <p:nvSpPr>
          <p:cNvPr id="4" name="Rectangle 8"/>
          <p:cNvSpPr>
            <a:spLocks noChangeArrowheads="1"/>
          </p:cNvSpPr>
          <p:nvPr/>
        </p:nvSpPr>
        <p:spPr bwMode="auto">
          <a:xfrm>
            <a:off x="685800" y="-76200"/>
            <a:ext cx="76962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rIns="182880" anchor="ctr"/>
          <a:lstStyle/>
          <a:p>
            <a:pPr algn="ctr"/>
            <a:r>
              <a:rPr lang="en-US" sz="4000" b="1" dirty="0">
                <a:solidFill>
                  <a:srgbClr val="1F497D">
                    <a:lumMod val="75000"/>
                  </a:srgbClr>
                </a:solidFill>
                <a:latin typeface="Calibri" pitchFamily="34" charset="0"/>
                <a:cs typeface="Calibri" pitchFamily="34" charset="0"/>
              </a:rPr>
              <a:t>NHC Tropical Cyclone </a:t>
            </a:r>
            <a:br>
              <a:rPr lang="en-US" sz="4000" b="1" dirty="0">
                <a:solidFill>
                  <a:srgbClr val="1F497D">
                    <a:lumMod val="75000"/>
                  </a:srgbClr>
                </a:solidFill>
                <a:latin typeface="Calibri" pitchFamily="34" charset="0"/>
                <a:cs typeface="Calibri" pitchFamily="34" charset="0"/>
              </a:rPr>
            </a:br>
            <a:r>
              <a:rPr lang="en-US" sz="4000" b="1" dirty="0">
                <a:solidFill>
                  <a:srgbClr val="1F497D">
                    <a:lumMod val="75000"/>
                  </a:srgbClr>
                </a:solidFill>
                <a:latin typeface="Calibri" pitchFamily="34" charset="0"/>
                <a:cs typeface="Calibri" pitchFamily="34" charset="0"/>
              </a:rPr>
              <a:t>Advisory Products</a:t>
            </a:r>
          </a:p>
        </p:txBody>
      </p:sp>
      <p:pic>
        <p:nvPicPr>
          <p:cNvPr id="1026" name="Picture 2" descr="http://www.wpc.ncep.noaa.gov/archives/ero/20161008/94e_2016100809.gif"/>
          <p:cNvPicPr>
            <a:picLocks noChangeAspect="1" noChangeArrowheads="1"/>
          </p:cNvPicPr>
          <p:nvPr/>
        </p:nvPicPr>
        <p:blipFill rotWithShape="1">
          <a:blip r:embed="rId4">
            <a:extLst>
              <a:ext uri="{28A0092B-C50C-407E-A947-70E740481C1C}">
                <a14:useLocalDpi xmlns:a14="http://schemas.microsoft.com/office/drawing/2010/main" val="0"/>
              </a:ext>
            </a:extLst>
          </a:blip>
          <a:srcRect r="555" b="792"/>
          <a:stretch/>
        </p:blipFill>
        <p:spPr bwMode="auto">
          <a:xfrm>
            <a:off x="716150" y="1455204"/>
            <a:ext cx="7711700" cy="539496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bwMode="auto">
          <a:xfrm>
            <a:off x="0" y="0"/>
            <a:ext cx="9144000" cy="1554480"/>
          </a:xfrm>
          <a:prstGeom prst="rect">
            <a:avLst/>
          </a:prstGeom>
          <a:solidFill>
            <a:srgbClr val="000066"/>
          </a:solidFill>
          <a:ln w="9525">
            <a:noFill/>
            <a:miter lim="800000"/>
            <a:headEnd/>
            <a:tailEnd/>
          </a:ln>
        </p:spPr>
        <p:txBody>
          <a:bodyPr vert="horz" wrap="square" lIns="182880" tIns="45720" rIns="182880" bIns="45720" numCol="1" anchor="ctr" anchorCtr="0" compatLnSpc="1">
            <a:prstTxWarp prst="textNoShape">
              <a:avLst/>
            </a:prstTxWarp>
            <a:noAutofit/>
          </a:bodyP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sz="6600" b="1" kern="0" dirty="0" smtClean="0">
                <a:solidFill>
                  <a:srgbClr val="FFFF00"/>
                </a:solidFill>
                <a:latin typeface="Calibri" panose="020F0502020204030204" pitchFamily="34" charset="0"/>
                <a:cs typeface="Calibri" panose="020F0502020204030204" pitchFamily="34" charset="0"/>
              </a:rPr>
              <a:t>Excessive Rainfall </a:t>
            </a:r>
            <a:r>
              <a:rPr lang="en-US" sz="7200" b="1" kern="0" dirty="0" smtClean="0">
                <a:latin typeface="Calibri" panose="020F0502020204030204" pitchFamily="34" charset="0"/>
                <a:cs typeface="Calibri" panose="020F0502020204030204" pitchFamily="34" charset="0"/>
              </a:rPr>
              <a:t/>
            </a:r>
            <a:br>
              <a:rPr lang="en-US" sz="7200" b="1" kern="0" dirty="0" smtClean="0">
                <a:latin typeface="Calibri" panose="020F0502020204030204" pitchFamily="34" charset="0"/>
                <a:cs typeface="Calibri" panose="020F0502020204030204" pitchFamily="34" charset="0"/>
              </a:rPr>
            </a:br>
            <a:r>
              <a:rPr lang="en-US" sz="4400" i="1" kern="0" dirty="0" smtClean="0">
                <a:latin typeface="Calibri" panose="020F0502020204030204" pitchFamily="34" charset="0"/>
                <a:cs typeface="Calibri" panose="020F0502020204030204" pitchFamily="34" charset="0"/>
              </a:rPr>
              <a:t>Weather </a:t>
            </a:r>
            <a:r>
              <a:rPr lang="en-US" sz="4400" i="1" kern="0" dirty="0">
                <a:latin typeface="Calibri" panose="020F0502020204030204" pitchFamily="34" charset="0"/>
                <a:cs typeface="Calibri" panose="020F0502020204030204" pitchFamily="34" charset="0"/>
              </a:rPr>
              <a:t>P</a:t>
            </a:r>
            <a:r>
              <a:rPr lang="en-US" sz="4400" i="1" kern="0" dirty="0" smtClean="0">
                <a:latin typeface="Calibri" panose="020F0502020204030204" pitchFamily="34" charset="0"/>
                <a:cs typeface="Calibri" panose="020F0502020204030204" pitchFamily="34" charset="0"/>
              </a:rPr>
              <a:t>rediction Center</a:t>
            </a:r>
            <a:endParaRPr lang="en-US" sz="4400" i="1"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92026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762000" y="-152400"/>
            <a:ext cx="7696200" cy="1371600"/>
          </a:xfrm>
          <a:prstGeom prst="rect">
            <a:avLst/>
          </a:prstGeom>
          <a:noFill/>
          <a:ln w="9525">
            <a:noFill/>
            <a:miter lim="800000"/>
            <a:headEnd/>
            <a:tailEnd/>
          </a:ln>
        </p:spPr>
        <p:txBody>
          <a:bodyPr lIns="182880" rIns="182880" anchor="ct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gn="ctr">
              <a:defRPr/>
            </a:pPr>
            <a:r>
              <a:rPr lang="en-US" sz="3600" b="1" kern="0" dirty="0" smtClean="0">
                <a:solidFill>
                  <a:srgbClr val="000066"/>
                </a:solidFill>
              </a:rPr>
              <a:t>Watches and Warnings Before Tropical Cyclone Formation</a:t>
            </a:r>
            <a:endParaRPr lang="en-US" sz="3600" b="1" i="1" kern="0" dirty="0">
              <a:solidFill>
                <a:srgbClr val="000066"/>
              </a:solidFill>
            </a:endParaRPr>
          </a:p>
        </p:txBody>
      </p:sp>
      <p:pic>
        <p:nvPicPr>
          <p:cNvPr id="142339" name="Picture 8"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57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340" name="Picture 12" descr="WSFO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4400" y="152400"/>
            <a:ext cx="463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41" name="Rectangle 8"/>
          <p:cNvSpPr txBox="1">
            <a:spLocks noChangeArrowheads="1"/>
          </p:cNvSpPr>
          <p:nvPr/>
        </p:nvSpPr>
        <p:spPr bwMode="auto">
          <a:xfrm>
            <a:off x="76200" y="762000"/>
            <a:ext cx="58674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20000"/>
              </a:spcBef>
              <a:buFont typeface="Arial" charset="0"/>
              <a:buChar char="•"/>
            </a:pPr>
            <a:endParaRPr lang="en-US" sz="2500" dirty="0" smtClean="0">
              <a:solidFill>
                <a:prstClr val="white"/>
              </a:solidFill>
              <a:latin typeface="Calibri" charset="0"/>
            </a:endParaRPr>
          </a:p>
          <a:p>
            <a:pPr eaLnBrk="1" hangingPunct="1">
              <a:lnSpc>
                <a:spcPct val="80000"/>
              </a:lnSpc>
              <a:spcBef>
                <a:spcPct val="20000"/>
              </a:spcBef>
              <a:buFont typeface="Arial" charset="0"/>
              <a:buChar char="•"/>
            </a:pPr>
            <a:r>
              <a:rPr lang="en-US" sz="2500" dirty="0" smtClean="0">
                <a:solidFill>
                  <a:srgbClr val="000066"/>
                </a:solidFill>
                <a:latin typeface="Calibri" charset="0"/>
              </a:rPr>
              <a:t>NHC has the </a:t>
            </a:r>
            <a:r>
              <a:rPr lang="en-US" sz="2500" u="sng" dirty="0" smtClean="0">
                <a:solidFill>
                  <a:srgbClr val="000066"/>
                </a:solidFill>
                <a:latin typeface="Calibri" charset="0"/>
              </a:rPr>
              <a:t>option</a:t>
            </a:r>
            <a:r>
              <a:rPr lang="en-US" sz="2500" dirty="0" smtClean="0">
                <a:solidFill>
                  <a:srgbClr val="000066"/>
                </a:solidFill>
                <a:latin typeface="Calibri" charset="0"/>
              </a:rPr>
              <a:t> to issue advisories, watches, and warnings for disturbances that are not yet a tropical cyclone but which pose a threat of bringing tropical storm or hurricane conditions to land within 48 hours.</a:t>
            </a:r>
          </a:p>
          <a:p>
            <a:pPr marL="0" indent="0" eaLnBrk="1" hangingPunct="1">
              <a:lnSpc>
                <a:spcPct val="80000"/>
              </a:lnSpc>
              <a:spcBef>
                <a:spcPct val="20000"/>
              </a:spcBef>
            </a:pPr>
            <a:r>
              <a:rPr lang="en-US" sz="2500" dirty="0" smtClean="0">
                <a:solidFill>
                  <a:srgbClr val="000066"/>
                </a:solidFill>
                <a:latin typeface="Calibri" charset="0"/>
              </a:rPr>
              <a:t> </a:t>
            </a:r>
          </a:p>
          <a:p>
            <a:pPr eaLnBrk="1" hangingPunct="1">
              <a:lnSpc>
                <a:spcPct val="80000"/>
              </a:lnSpc>
              <a:spcBef>
                <a:spcPct val="20000"/>
              </a:spcBef>
              <a:buFont typeface="Arial" charset="0"/>
              <a:buChar char="•"/>
            </a:pPr>
            <a:r>
              <a:rPr lang="en-US" sz="2500" dirty="0" smtClean="0">
                <a:solidFill>
                  <a:srgbClr val="000066"/>
                </a:solidFill>
                <a:latin typeface="Calibri" charset="0"/>
              </a:rPr>
              <a:t>Regular Tropical Storm and Hurricane Watch</a:t>
            </a:r>
            <a:r>
              <a:rPr lang="en-US" sz="2500" dirty="0">
                <a:solidFill>
                  <a:srgbClr val="000066"/>
                </a:solidFill>
                <a:latin typeface="Calibri" charset="0"/>
              </a:rPr>
              <a:t> </a:t>
            </a:r>
            <a:r>
              <a:rPr lang="en-US" sz="2500" dirty="0" smtClean="0">
                <a:solidFill>
                  <a:srgbClr val="000066"/>
                </a:solidFill>
                <a:latin typeface="Calibri" charset="0"/>
              </a:rPr>
              <a:t>and Warning criteria would apply</a:t>
            </a:r>
          </a:p>
          <a:p>
            <a:pPr marL="800100" lvl="1" indent="-342900" eaLnBrk="1" hangingPunct="1">
              <a:lnSpc>
                <a:spcPct val="80000"/>
              </a:lnSpc>
              <a:spcBef>
                <a:spcPct val="20000"/>
              </a:spcBef>
              <a:buFont typeface="Arial" panose="020B0604020202020204" pitchFamily="34" charset="0"/>
              <a:buChar char="•"/>
            </a:pPr>
            <a:r>
              <a:rPr lang="en-US" sz="2200" dirty="0" smtClean="0">
                <a:solidFill>
                  <a:srgbClr val="000066"/>
                </a:solidFill>
                <a:latin typeface="Calibri" charset="0"/>
                <a:cs typeface="ＭＳ Ｐゴシック" charset="0"/>
              </a:rPr>
              <a:t>Watch – conditions possible within 48 h</a:t>
            </a:r>
          </a:p>
          <a:p>
            <a:pPr marL="800100" lvl="1" indent="-342900" eaLnBrk="1" hangingPunct="1">
              <a:lnSpc>
                <a:spcPct val="80000"/>
              </a:lnSpc>
              <a:spcBef>
                <a:spcPct val="20000"/>
              </a:spcBef>
              <a:buFont typeface="Arial" panose="020B0604020202020204" pitchFamily="34" charset="0"/>
              <a:buChar char="•"/>
            </a:pPr>
            <a:r>
              <a:rPr lang="en-US" sz="2200" dirty="0" smtClean="0">
                <a:solidFill>
                  <a:srgbClr val="000066"/>
                </a:solidFill>
                <a:latin typeface="Calibri" charset="0"/>
                <a:cs typeface="ＭＳ Ｐゴシック" charset="0"/>
              </a:rPr>
              <a:t>Warning – conditions expected within 36 h</a:t>
            </a:r>
          </a:p>
          <a:p>
            <a:pPr lvl="1" eaLnBrk="1" hangingPunct="1">
              <a:lnSpc>
                <a:spcPct val="80000"/>
              </a:lnSpc>
              <a:spcBef>
                <a:spcPct val="20000"/>
              </a:spcBef>
              <a:buFont typeface="Arial" charset="0"/>
              <a:buChar char="–"/>
            </a:pPr>
            <a:endParaRPr lang="en-US" sz="2200" dirty="0" smtClean="0">
              <a:solidFill>
                <a:srgbClr val="000066"/>
              </a:solidFill>
              <a:latin typeface="Calibri" charset="0"/>
              <a:cs typeface="ＭＳ Ｐゴシック" charset="0"/>
            </a:endParaRPr>
          </a:p>
          <a:p>
            <a:pPr eaLnBrk="1" hangingPunct="1">
              <a:lnSpc>
                <a:spcPct val="80000"/>
              </a:lnSpc>
              <a:spcBef>
                <a:spcPct val="20000"/>
              </a:spcBef>
              <a:buFont typeface="Arial" panose="020B0604020202020204" pitchFamily="34" charset="0"/>
              <a:buChar char="•"/>
            </a:pPr>
            <a:r>
              <a:rPr lang="en-US" sz="2500" dirty="0" smtClean="0">
                <a:solidFill>
                  <a:srgbClr val="000066"/>
                </a:solidFill>
                <a:latin typeface="Calibri" charset="0"/>
              </a:rPr>
              <a:t>Systems would be identified as </a:t>
            </a:r>
            <a:r>
              <a:rPr lang="en-US" sz="2500" b="1" dirty="0" smtClean="0">
                <a:solidFill>
                  <a:srgbClr val="000066"/>
                </a:solidFill>
                <a:latin typeface="Calibri" charset="0"/>
              </a:rPr>
              <a:t>Potential Tropical Cyclones</a:t>
            </a:r>
          </a:p>
          <a:p>
            <a:pPr marL="800100" lvl="1" indent="-342900" eaLnBrk="1" hangingPunct="1">
              <a:lnSpc>
                <a:spcPct val="80000"/>
              </a:lnSpc>
              <a:spcBef>
                <a:spcPct val="20000"/>
              </a:spcBef>
              <a:buFont typeface="Arial" panose="020B0604020202020204" pitchFamily="34" charset="0"/>
              <a:buChar char="•"/>
            </a:pPr>
            <a:r>
              <a:rPr lang="en-US" sz="2300" i="1" dirty="0" smtClean="0">
                <a:solidFill>
                  <a:srgbClr val="000066"/>
                </a:solidFill>
                <a:latin typeface="Calibri" charset="0"/>
                <a:cs typeface="ＭＳ Ｐゴシック" charset="0"/>
              </a:rPr>
              <a:t>Same </a:t>
            </a:r>
            <a:r>
              <a:rPr lang="en-US" sz="2300" i="1" dirty="0">
                <a:solidFill>
                  <a:srgbClr val="000066"/>
                </a:solidFill>
                <a:latin typeface="Calibri" charset="0"/>
                <a:cs typeface="ＭＳ Ｐゴシック" charset="0"/>
              </a:rPr>
              <a:t>numbering system as depressions – “One”, “Two”, etc.</a:t>
            </a:r>
          </a:p>
          <a:p>
            <a:pPr lvl="1" eaLnBrk="1" hangingPunct="1">
              <a:lnSpc>
                <a:spcPct val="80000"/>
              </a:lnSpc>
              <a:spcBef>
                <a:spcPct val="20000"/>
              </a:spcBef>
              <a:buFont typeface="Arial" charset="0"/>
              <a:buChar char="–"/>
            </a:pPr>
            <a:endParaRPr lang="en-US" sz="2200" dirty="0" smtClean="0">
              <a:solidFill>
                <a:srgbClr val="000066"/>
              </a:solidFill>
              <a:latin typeface="Calibri" charset="0"/>
              <a:cs typeface="ＭＳ Ｐゴシック" charset="0"/>
            </a:endParaRPr>
          </a:p>
          <a:p>
            <a:pPr marL="0" indent="0" eaLnBrk="1" hangingPunct="1">
              <a:lnSpc>
                <a:spcPct val="80000"/>
              </a:lnSpc>
              <a:spcBef>
                <a:spcPct val="20000"/>
              </a:spcBef>
            </a:pPr>
            <a:endParaRPr lang="en-US" sz="2600" dirty="0" smtClean="0">
              <a:solidFill>
                <a:srgbClr val="000066"/>
              </a:solidFill>
              <a:latin typeface="Calibri" charset="0"/>
            </a:endParaRPr>
          </a:p>
        </p:txBody>
      </p:sp>
      <p:pic>
        <p:nvPicPr>
          <p:cNvPr id="9" name="Picture 2" descr="C:\Users\dbrown\Desktop\Tomas_29-30Oct10.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1295400"/>
            <a:ext cx="3005864"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6553200" y="1295400"/>
            <a:ext cx="1653167" cy="400110"/>
          </a:xfrm>
          <a:prstGeom prst="rect">
            <a:avLst/>
          </a:prstGeom>
          <a:solidFill>
            <a:srgbClr val="BBE0E3"/>
          </a:solidFill>
          <a:ln>
            <a:solidFill>
              <a:srgbClr val="000000"/>
            </a:solidFill>
          </a:ln>
        </p:spPr>
        <p:txBody>
          <a:bodyPr wrap="none">
            <a:spAutoFit/>
          </a:bodyPr>
          <a:lstStyle/>
          <a:p>
            <a:pPr eaLnBrk="1" fontAlgn="auto" hangingPunct="1">
              <a:spcBef>
                <a:spcPts val="0"/>
              </a:spcBef>
              <a:spcAft>
                <a:spcPts val="0"/>
              </a:spcAft>
              <a:defRPr/>
            </a:pPr>
            <a:r>
              <a:rPr lang="en-US" sz="2000" b="1" kern="0" dirty="0">
                <a:solidFill>
                  <a:srgbClr val="000000"/>
                </a:solidFill>
                <a:latin typeface="Arial" pitchFamily="34" charset="0"/>
                <a:ea typeface="MS PGothic" panose="020B0600070205080204" pitchFamily="34" charset="-128"/>
                <a:cs typeface="ＭＳ Ｐゴシック" charset="0"/>
              </a:rPr>
              <a:t>Tomas 2010</a:t>
            </a:r>
          </a:p>
        </p:txBody>
      </p:sp>
      <p:pic>
        <p:nvPicPr>
          <p:cNvPr id="3" name="Picture 2" descr="20160927.1745.goes13.x.vis1km.97LINVEST.30kts-1008mb-113N-525W.100pc.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9800" y="3505200"/>
            <a:ext cx="2981158" cy="2981158"/>
          </a:xfrm>
          <a:prstGeom prst="rect">
            <a:avLst/>
          </a:prstGeom>
        </p:spPr>
      </p:pic>
      <p:sp>
        <p:nvSpPr>
          <p:cNvPr id="12" name="TextBox 11"/>
          <p:cNvSpPr txBox="1"/>
          <p:nvPr/>
        </p:nvSpPr>
        <p:spPr>
          <a:xfrm>
            <a:off x="6324600" y="6076890"/>
            <a:ext cx="2351350" cy="400110"/>
          </a:xfrm>
          <a:prstGeom prst="rect">
            <a:avLst/>
          </a:prstGeom>
          <a:solidFill>
            <a:srgbClr val="BBE0E3"/>
          </a:solidFill>
          <a:ln>
            <a:solidFill>
              <a:srgbClr val="000000"/>
            </a:solidFill>
          </a:ln>
        </p:spPr>
        <p:txBody>
          <a:bodyPr wrap="none">
            <a:spAutoFit/>
          </a:bodyPr>
          <a:lstStyle/>
          <a:p>
            <a:pPr eaLnBrk="1" fontAlgn="auto" hangingPunct="1">
              <a:spcBef>
                <a:spcPts val="0"/>
              </a:spcBef>
              <a:spcAft>
                <a:spcPts val="0"/>
              </a:spcAft>
              <a:defRPr/>
            </a:pPr>
            <a:r>
              <a:rPr lang="en-US" sz="2000" b="1" kern="0" dirty="0" smtClean="0">
                <a:solidFill>
                  <a:srgbClr val="000000"/>
                </a:solidFill>
                <a:latin typeface="Arial" pitchFamily="34" charset="0"/>
                <a:ea typeface="MS PGothic" panose="020B0600070205080204" pitchFamily="34" charset="-128"/>
                <a:cs typeface="ＭＳ Ｐゴシック" charset="0"/>
              </a:rPr>
              <a:t>Pre-Matthew 2016</a:t>
            </a:r>
            <a:endParaRPr lang="en-US" sz="2000" b="1" kern="0" dirty="0">
              <a:solidFill>
                <a:srgbClr val="000000"/>
              </a:solidFill>
              <a:latin typeface="Arial" pitchFamily="34" charset="0"/>
              <a:ea typeface="MS PGothic" panose="020B0600070205080204" pitchFamily="34" charset="-128"/>
              <a:cs typeface="ＭＳ Ｐゴシック" charset="0"/>
            </a:endParaRPr>
          </a:p>
        </p:txBody>
      </p:sp>
    </p:spTree>
    <p:extLst>
      <p:ext uri="{BB962C8B-B14F-4D97-AF65-F5344CB8AC3E}">
        <p14:creationId xmlns:p14="http://schemas.microsoft.com/office/powerpoint/2010/main" val="9583421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762000" y="-152400"/>
            <a:ext cx="7696200" cy="1371600"/>
          </a:xfrm>
          <a:prstGeom prst="rect">
            <a:avLst/>
          </a:prstGeom>
          <a:noFill/>
          <a:ln w="9525">
            <a:noFill/>
            <a:miter lim="800000"/>
            <a:headEnd/>
            <a:tailEnd/>
          </a:ln>
        </p:spPr>
        <p:txBody>
          <a:bodyPr lIns="182880" rIns="182880" anchor="ct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gn="ctr">
              <a:defRPr/>
            </a:pPr>
            <a:r>
              <a:rPr lang="en-US" sz="3600" b="1" kern="0" dirty="0" smtClean="0">
                <a:solidFill>
                  <a:srgbClr val="000066"/>
                </a:solidFill>
              </a:rPr>
              <a:t>Watches and Warnings Before Tropical Cyclone Formation</a:t>
            </a:r>
            <a:endParaRPr lang="en-US" sz="3600" b="1" i="1" kern="0" dirty="0">
              <a:solidFill>
                <a:srgbClr val="000066"/>
              </a:solidFill>
            </a:endParaRPr>
          </a:p>
        </p:txBody>
      </p:sp>
      <p:pic>
        <p:nvPicPr>
          <p:cNvPr id="142339" name="Picture 8"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57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340" name="Picture 12" descr="WSFO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4400" y="152400"/>
            <a:ext cx="463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41" name="Rectangle 8"/>
          <p:cNvSpPr txBox="1">
            <a:spLocks noChangeArrowheads="1"/>
          </p:cNvSpPr>
          <p:nvPr/>
        </p:nvSpPr>
        <p:spPr bwMode="auto">
          <a:xfrm>
            <a:off x="0" y="762000"/>
            <a:ext cx="56388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20000"/>
              </a:spcBef>
              <a:buFont typeface="Arial" charset="0"/>
              <a:buChar char="•"/>
            </a:pPr>
            <a:endParaRPr lang="en-US" dirty="0" smtClean="0">
              <a:solidFill>
                <a:prstClr val="white"/>
              </a:solidFill>
              <a:latin typeface="Calibri" charset="0"/>
            </a:endParaRPr>
          </a:p>
          <a:p>
            <a:pPr eaLnBrk="1" hangingPunct="1">
              <a:lnSpc>
                <a:spcPct val="80000"/>
              </a:lnSpc>
              <a:spcBef>
                <a:spcPct val="20000"/>
              </a:spcBef>
              <a:buFont typeface="Arial" charset="0"/>
              <a:buChar char="•"/>
            </a:pPr>
            <a:r>
              <a:rPr lang="en-US" dirty="0" smtClean="0">
                <a:solidFill>
                  <a:srgbClr val="000066"/>
                </a:solidFill>
                <a:latin typeface="Calibri" charset="0"/>
              </a:rPr>
              <a:t>Accompanied by the standard suite of NHC advisory products at standard advisory times</a:t>
            </a:r>
          </a:p>
          <a:p>
            <a:pPr lvl="1" eaLnBrk="1" hangingPunct="1">
              <a:lnSpc>
                <a:spcPct val="80000"/>
              </a:lnSpc>
              <a:spcBef>
                <a:spcPct val="20000"/>
              </a:spcBef>
              <a:buFont typeface="Arial" charset="0"/>
              <a:buChar char="•"/>
            </a:pPr>
            <a:r>
              <a:rPr lang="en-US" sz="1800" dirty="0" smtClean="0">
                <a:solidFill>
                  <a:srgbClr val="000066"/>
                </a:solidFill>
                <a:latin typeface="Calibri" charset="0"/>
                <a:cs typeface="ＭＳ Ｐゴシック" charset="0"/>
              </a:rPr>
              <a:t>Public Advisory (including Intermediates) </a:t>
            </a:r>
            <a:endParaRPr lang="en-US" sz="1800" dirty="0">
              <a:solidFill>
                <a:srgbClr val="000066"/>
              </a:solidFill>
              <a:latin typeface="Calibri" charset="0"/>
              <a:cs typeface="ＭＳ Ｐゴシック" charset="0"/>
            </a:endParaRPr>
          </a:p>
          <a:p>
            <a:pPr lvl="1" eaLnBrk="1" hangingPunct="1">
              <a:lnSpc>
                <a:spcPct val="80000"/>
              </a:lnSpc>
              <a:spcBef>
                <a:spcPct val="20000"/>
              </a:spcBef>
              <a:buFont typeface="Arial" charset="0"/>
              <a:buChar char="•"/>
            </a:pPr>
            <a:r>
              <a:rPr lang="en-US" sz="1800" dirty="0">
                <a:solidFill>
                  <a:srgbClr val="000066"/>
                </a:solidFill>
                <a:latin typeface="Calibri" charset="0"/>
                <a:cs typeface="ＭＳ Ｐゴシック" charset="0"/>
              </a:rPr>
              <a:t>Forecast Advisory</a:t>
            </a:r>
          </a:p>
          <a:p>
            <a:pPr lvl="1" eaLnBrk="1" hangingPunct="1">
              <a:lnSpc>
                <a:spcPct val="80000"/>
              </a:lnSpc>
              <a:spcBef>
                <a:spcPct val="20000"/>
              </a:spcBef>
              <a:buFont typeface="Arial" charset="0"/>
              <a:buChar char="•"/>
            </a:pPr>
            <a:r>
              <a:rPr lang="en-US" sz="1800" dirty="0">
                <a:solidFill>
                  <a:srgbClr val="000066"/>
                </a:solidFill>
                <a:latin typeface="Calibri" charset="0"/>
                <a:cs typeface="ＭＳ Ｐゴシック" charset="0"/>
              </a:rPr>
              <a:t>Discussion</a:t>
            </a:r>
          </a:p>
          <a:p>
            <a:pPr lvl="1" eaLnBrk="1" hangingPunct="1">
              <a:lnSpc>
                <a:spcPct val="80000"/>
              </a:lnSpc>
              <a:spcBef>
                <a:spcPct val="20000"/>
              </a:spcBef>
              <a:buFont typeface="Arial" charset="0"/>
              <a:buChar char="•"/>
            </a:pPr>
            <a:r>
              <a:rPr lang="en-US" sz="1800" dirty="0">
                <a:solidFill>
                  <a:srgbClr val="000066"/>
                </a:solidFill>
                <a:latin typeface="Calibri" charset="0"/>
                <a:cs typeface="ＭＳ Ｐゴシック" charset="0"/>
              </a:rPr>
              <a:t>Wind Speed Probabilities</a:t>
            </a:r>
          </a:p>
          <a:p>
            <a:pPr lvl="1" eaLnBrk="1" hangingPunct="1">
              <a:lnSpc>
                <a:spcPct val="80000"/>
              </a:lnSpc>
              <a:spcBef>
                <a:spcPct val="20000"/>
              </a:spcBef>
              <a:buFont typeface="Arial" charset="0"/>
              <a:buChar char="•"/>
            </a:pPr>
            <a:r>
              <a:rPr lang="en-US" sz="1800" dirty="0">
                <a:solidFill>
                  <a:srgbClr val="000066"/>
                </a:solidFill>
                <a:latin typeface="Calibri" charset="0"/>
                <a:cs typeface="ＭＳ Ｐゴシック" charset="0"/>
              </a:rPr>
              <a:t>Cone </a:t>
            </a:r>
            <a:r>
              <a:rPr lang="en-US" sz="1800" dirty="0" smtClean="0">
                <a:solidFill>
                  <a:srgbClr val="000066"/>
                </a:solidFill>
                <a:latin typeface="Calibri" charset="0"/>
                <a:cs typeface="ＭＳ Ｐゴシック" charset="0"/>
              </a:rPr>
              <a:t>graphic</a:t>
            </a:r>
          </a:p>
          <a:p>
            <a:pPr lvl="1" eaLnBrk="1" hangingPunct="1">
              <a:lnSpc>
                <a:spcPct val="80000"/>
              </a:lnSpc>
              <a:spcBef>
                <a:spcPct val="20000"/>
              </a:spcBef>
              <a:buFont typeface="Arial" charset="0"/>
              <a:buChar char="•"/>
            </a:pPr>
            <a:r>
              <a:rPr lang="en-US" sz="1800" dirty="0" smtClean="0">
                <a:solidFill>
                  <a:srgbClr val="000066"/>
                </a:solidFill>
                <a:latin typeface="Calibri" charset="0"/>
                <a:cs typeface="ＭＳ Ｐゴシック" charset="0"/>
              </a:rPr>
              <a:t>Storm surge products, as needed</a:t>
            </a:r>
          </a:p>
          <a:p>
            <a:pPr lvl="1" eaLnBrk="1" hangingPunct="1">
              <a:lnSpc>
                <a:spcPct val="80000"/>
              </a:lnSpc>
              <a:spcBef>
                <a:spcPct val="20000"/>
              </a:spcBef>
              <a:buFont typeface="Arial" charset="0"/>
              <a:buChar char="•"/>
            </a:pPr>
            <a:endParaRPr lang="en-US" i="1" dirty="0" smtClean="0">
              <a:solidFill>
                <a:srgbClr val="000066"/>
              </a:solidFill>
              <a:latin typeface="Calibri" charset="0"/>
              <a:cs typeface="ＭＳ Ｐゴシック" charset="0"/>
            </a:endParaRPr>
          </a:p>
          <a:p>
            <a:pPr eaLnBrk="1" hangingPunct="1">
              <a:lnSpc>
                <a:spcPct val="80000"/>
              </a:lnSpc>
              <a:spcBef>
                <a:spcPct val="20000"/>
              </a:spcBef>
              <a:buFont typeface="Arial" charset="0"/>
              <a:buChar char="•"/>
            </a:pPr>
            <a:r>
              <a:rPr lang="en-US" dirty="0" smtClean="0">
                <a:solidFill>
                  <a:srgbClr val="000066"/>
                </a:solidFill>
                <a:latin typeface="Calibri" charset="0"/>
              </a:rPr>
              <a:t>Genesis probabilities will appear in both the Tropical Weather Outlook and the Public Advisory. </a:t>
            </a:r>
          </a:p>
          <a:p>
            <a:pPr eaLnBrk="1" hangingPunct="1">
              <a:lnSpc>
                <a:spcPct val="80000"/>
              </a:lnSpc>
              <a:spcBef>
                <a:spcPct val="20000"/>
              </a:spcBef>
              <a:buFont typeface="Arial" charset="0"/>
              <a:buChar char="•"/>
            </a:pPr>
            <a:endParaRPr lang="en-US" dirty="0" smtClean="0">
              <a:solidFill>
                <a:srgbClr val="000066"/>
              </a:solidFill>
              <a:latin typeface="Calibri" charset="0"/>
            </a:endParaRPr>
          </a:p>
          <a:p>
            <a:pPr eaLnBrk="1" hangingPunct="1">
              <a:lnSpc>
                <a:spcPct val="80000"/>
              </a:lnSpc>
              <a:spcBef>
                <a:spcPct val="20000"/>
              </a:spcBef>
              <a:buFont typeface="Arial" charset="0"/>
              <a:buChar char="•"/>
            </a:pPr>
            <a:r>
              <a:rPr lang="en-US" dirty="0" smtClean="0">
                <a:solidFill>
                  <a:srgbClr val="000066"/>
                </a:solidFill>
                <a:latin typeface="Calibri" charset="0"/>
              </a:rPr>
              <a:t>The Graphical TWO will no longer display a formation area for these systems, to avoid confusion with the (now available) 5-day track forecast and cone graphic.  </a:t>
            </a:r>
          </a:p>
          <a:p>
            <a:pPr eaLnBrk="1" hangingPunct="1">
              <a:lnSpc>
                <a:spcPct val="80000"/>
              </a:lnSpc>
              <a:spcBef>
                <a:spcPct val="20000"/>
              </a:spcBef>
              <a:buFont typeface="Arial" charset="0"/>
              <a:buChar char="•"/>
            </a:pPr>
            <a:endParaRPr lang="en-US" sz="2600" dirty="0">
              <a:solidFill>
                <a:srgbClr val="000066"/>
              </a:solidFill>
              <a:latin typeface="Calibri" charset="0"/>
            </a:endParaRPr>
          </a:p>
          <a:p>
            <a:pPr marL="0" indent="0" eaLnBrk="1" hangingPunct="1">
              <a:lnSpc>
                <a:spcPct val="80000"/>
              </a:lnSpc>
              <a:spcBef>
                <a:spcPct val="20000"/>
              </a:spcBef>
            </a:pPr>
            <a:endParaRPr lang="en-US" sz="2600" dirty="0">
              <a:solidFill>
                <a:srgbClr val="000066"/>
              </a:solidFill>
              <a:latin typeface="Calibri" charset="0"/>
            </a:endParaRPr>
          </a:p>
          <a:p>
            <a:pPr eaLnBrk="1" hangingPunct="1">
              <a:lnSpc>
                <a:spcPct val="80000"/>
              </a:lnSpc>
              <a:spcBef>
                <a:spcPct val="20000"/>
              </a:spcBef>
              <a:buFont typeface="Arial" charset="0"/>
              <a:buChar char="•"/>
            </a:pPr>
            <a:endParaRPr lang="en-US" sz="2600" dirty="0" smtClean="0">
              <a:solidFill>
                <a:srgbClr val="000066"/>
              </a:solidFill>
              <a:latin typeface="Calibri" charset="0"/>
            </a:endParaRPr>
          </a:p>
          <a:p>
            <a:pPr eaLnBrk="1" hangingPunct="1">
              <a:lnSpc>
                <a:spcPct val="80000"/>
              </a:lnSpc>
              <a:spcBef>
                <a:spcPct val="20000"/>
              </a:spcBef>
              <a:buFont typeface="Arial" charset="0"/>
              <a:buChar char="•"/>
            </a:pPr>
            <a:endParaRPr lang="en-US" sz="2600" i="1" dirty="0">
              <a:solidFill>
                <a:srgbClr val="000066"/>
              </a:solidFill>
              <a:latin typeface="Calibri" charset="0"/>
            </a:endParaRPr>
          </a:p>
        </p:txBody>
      </p:sp>
      <p:pic>
        <p:nvPicPr>
          <p:cNvPr id="2" name="Picture 1" descr="two_atl_0d0.png"/>
          <p:cNvPicPr>
            <a:picLocks noChangeAspect="1"/>
          </p:cNvPicPr>
          <p:nvPr/>
        </p:nvPicPr>
        <p:blipFill rotWithShape="1">
          <a:blip r:embed="rId5">
            <a:extLst>
              <a:ext uri="{28A0092B-C50C-407E-A947-70E740481C1C}">
                <a14:useLocalDpi xmlns:a14="http://schemas.microsoft.com/office/drawing/2010/main" val="0"/>
              </a:ext>
            </a:extLst>
          </a:blip>
          <a:srcRect r="10344"/>
          <a:stretch/>
        </p:blipFill>
        <p:spPr>
          <a:xfrm>
            <a:off x="5714999" y="4191000"/>
            <a:ext cx="3376083" cy="2514600"/>
          </a:xfrm>
          <a:prstGeom prst="rect">
            <a:avLst/>
          </a:prstGeom>
          <a:ln>
            <a:solidFill>
              <a:schemeClr val="tx1"/>
            </a:solidFill>
          </a:ln>
        </p:spPr>
      </p:pic>
      <p:sp>
        <p:nvSpPr>
          <p:cNvPr id="6" name="TextBox 5"/>
          <p:cNvSpPr txBox="1"/>
          <p:nvPr/>
        </p:nvSpPr>
        <p:spPr>
          <a:xfrm>
            <a:off x="7162800" y="5029200"/>
            <a:ext cx="1905000" cy="369332"/>
          </a:xfrm>
          <a:prstGeom prst="rect">
            <a:avLst/>
          </a:prstGeom>
          <a:solidFill>
            <a:srgbClr val="000143"/>
          </a:solidFill>
        </p:spPr>
        <p:txBody>
          <a:bodyPr wrap="square" rtlCol="0">
            <a:spAutoFit/>
          </a:bodyPr>
          <a:lstStyle/>
          <a:p>
            <a:pPr eaLnBrk="1" hangingPunct="1"/>
            <a:endParaRPr lang="en-US" sz="1800" dirty="0">
              <a:solidFill>
                <a:prstClr val="black"/>
              </a:solidFill>
              <a:latin typeface="Arial" pitchFamily="34" charset="0"/>
              <a:ea typeface="ＭＳ Ｐゴシック" charset="0"/>
              <a:cs typeface="ＭＳ Ｐゴシック" charset="0"/>
            </a:endParaRPr>
          </a:p>
        </p:txBody>
      </p:sp>
      <p:sp>
        <p:nvSpPr>
          <p:cNvPr id="10" name="TextBox 9"/>
          <p:cNvSpPr txBox="1"/>
          <p:nvPr/>
        </p:nvSpPr>
        <p:spPr>
          <a:xfrm>
            <a:off x="5715000" y="6050280"/>
            <a:ext cx="685800" cy="274320"/>
          </a:xfrm>
          <a:prstGeom prst="rect">
            <a:avLst/>
          </a:prstGeom>
          <a:solidFill>
            <a:srgbClr val="000143"/>
          </a:solidFill>
        </p:spPr>
        <p:txBody>
          <a:bodyPr wrap="square" rtlCol="0">
            <a:spAutoFit/>
          </a:bodyPr>
          <a:lstStyle/>
          <a:p>
            <a:pPr eaLnBrk="1" hangingPunct="1"/>
            <a:endParaRPr lang="en-US" sz="1800" dirty="0">
              <a:solidFill>
                <a:prstClr val="black"/>
              </a:solidFill>
              <a:latin typeface="Arial" pitchFamily="34" charset="0"/>
              <a:ea typeface="ＭＳ Ｐゴシック" charset="0"/>
              <a:cs typeface="ＭＳ Ｐゴシック" charset="0"/>
            </a:endParaRPr>
          </a:p>
        </p:txBody>
      </p:sp>
      <p:sp>
        <p:nvSpPr>
          <p:cNvPr id="7" name="TextBox 6"/>
          <p:cNvSpPr txBox="1"/>
          <p:nvPr/>
        </p:nvSpPr>
        <p:spPr>
          <a:xfrm>
            <a:off x="9067800" y="8001000"/>
            <a:ext cx="184666" cy="369332"/>
          </a:xfrm>
          <a:prstGeom prst="rect">
            <a:avLst/>
          </a:prstGeom>
          <a:noFill/>
        </p:spPr>
        <p:txBody>
          <a:bodyPr wrap="none" rtlCol="0">
            <a:spAutoFit/>
          </a:bodyPr>
          <a:lstStyle/>
          <a:p>
            <a:pPr eaLnBrk="1" hangingPunct="1"/>
            <a:endParaRPr lang="en-US" sz="1800" dirty="0">
              <a:solidFill>
                <a:prstClr val="black"/>
              </a:solidFill>
              <a:latin typeface="Arial" pitchFamily="34" charset="0"/>
              <a:ea typeface="ＭＳ Ｐゴシック" charset="0"/>
              <a:cs typeface="ＭＳ Ｐゴシック" charset="0"/>
            </a:endParaRPr>
          </a:p>
        </p:txBody>
      </p:sp>
      <p:sp>
        <p:nvSpPr>
          <p:cNvPr id="8" name="TextBox 7"/>
          <p:cNvSpPr txBox="1"/>
          <p:nvPr/>
        </p:nvSpPr>
        <p:spPr>
          <a:xfrm>
            <a:off x="7620385" y="5861304"/>
            <a:ext cx="304415" cy="307777"/>
          </a:xfrm>
          <a:prstGeom prst="rect">
            <a:avLst/>
          </a:prstGeom>
          <a:noFill/>
        </p:spPr>
        <p:txBody>
          <a:bodyPr wrap="none" rtlCol="0">
            <a:spAutoFit/>
          </a:bodyPr>
          <a:lstStyle/>
          <a:p>
            <a:pPr eaLnBrk="1" hangingPunct="1"/>
            <a:r>
              <a:rPr lang="en-US" sz="1400" b="1" dirty="0" smtClean="0">
                <a:solidFill>
                  <a:srgbClr val="FF0000"/>
                </a:solidFill>
                <a:latin typeface="Arial" pitchFamily="34" charset="0"/>
                <a:ea typeface="ＭＳ Ｐゴシック" charset="0"/>
                <a:cs typeface="ＭＳ Ｐゴシック" charset="0"/>
              </a:rPr>
              <a:t>X</a:t>
            </a:r>
            <a:endParaRPr lang="en-US" sz="1400" b="1" dirty="0">
              <a:solidFill>
                <a:srgbClr val="FF0000"/>
              </a:solidFill>
              <a:latin typeface="Arial" pitchFamily="34" charset="0"/>
              <a:ea typeface="ＭＳ Ｐゴシック" charset="0"/>
              <a:cs typeface="ＭＳ Ｐゴシック" charset="0"/>
            </a:endParaRPr>
          </a:p>
        </p:txBody>
      </p:sp>
      <p:sp>
        <p:nvSpPr>
          <p:cNvPr id="13" name="TextBox 12"/>
          <p:cNvSpPr txBox="1"/>
          <p:nvPr/>
        </p:nvSpPr>
        <p:spPr>
          <a:xfrm>
            <a:off x="7615226" y="5715000"/>
            <a:ext cx="842974" cy="276999"/>
          </a:xfrm>
          <a:prstGeom prst="rect">
            <a:avLst/>
          </a:prstGeom>
          <a:noFill/>
        </p:spPr>
        <p:txBody>
          <a:bodyPr wrap="none" rtlCol="0">
            <a:spAutoFit/>
          </a:bodyPr>
          <a:lstStyle/>
          <a:p>
            <a:pPr eaLnBrk="1" hangingPunct="1"/>
            <a:r>
              <a:rPr lang="en-US" sz="12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pitchFamily="34" charset="0"/>
                <a:ea typeface="ＭＳ Ｐゴシック" charset="0"/>
                <a:cs typeface="ＭＳ Ｐゴシック" charset="0"/>
              </a:rPr>
              <a:t>Fourteen</a:t>
            </a:r>
            <a:endParaRPr lang="en-US" sz="12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pitchFamily="34" charset="0"/>
              <a:ea typeface="ＭＳ Ｐゴシック" charset="0"/>
              <a:cs typeface="ＭＳ Ｐゴシック" charset="0"/>
            </a:endParaRPr>
          </a:p>
        </p:txBody>
      </p:sp>
      <p:pic>
        <p:nvPicPr>
          <p:cNvPr id="4" name="Picture 3" descr="AL142017_5day_cone_no_line_and_wind.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3664" y="1346278"/>
            <a:ext cx="3374136" cy="2768522"/>
          </a:xfrm>
          <a:prstGeom prst="rect">
            <a:avLst/>
          </a:prstGeom>
          <a:ln>
            <a:solidFill>
              <a:schemeClr val="tx1"/>
            </a:solidFill>
          </a:ln>
        </p:spPr>
      </p:pic>
    </p:spTree>
    <p:extLst>
      <p:ext uri="{BB962C8B-B14F-4D97-AF65-F5344CB8AC3E}">
        <p14:creationId xmlns:p14="http://schemas.microsoft.com/office/powerpoint/2010/main" val="38291353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219200"/>
            <a:ext cx="4349750" cy="5257800"/>
          </a:xfrm>
          <a:prstGeom prst="rect">
            <a:avLst/>
          </a:prstGeom>
          <a:effectLst>
            <a:outerShdw blurRad="63500" dist="63500" dir="2700000" algn="tl" rotWithShape="0">
              <a:prstClr val="black">
                <a:alpha val="40000"/>
              </a:prstClr>
            </a:outerShdw>
          </a:effectLst>
        </p:spPr>
      </p:pic>
      <p:sp>
        <p:nvSpPr>
          <p:cNvPr id="5" name="Title 1"/>
          <p:cNvSpPr txBox="1">
            <a:spLocks/>
          </p:cNvSpPr>
          <p:nvPr/>
        </p:nvSpPr>
        <p:spPr bwMode="auto">
          <a:xfrm>
            <a:off x="762000" y="-152400"/>
            <a:ext cx="7696200" cy="1371600"/>
          </a:xfrm>
          <a:prstGeom prst="rect">
            <a:avLst/>
          </a:prstGeom>
          <a:noFill/>
          <a:ln w="9525">
            <a:noFill/>
            <a:miter lim="800000"/>
            <a:headEnd/>
            <a:tailEnd/>
          </a:ln>
        </p:spPr>
        <p:txBody>
          <a:bodyPr lIns="182880" rIns="182880" anchor="ct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gn="ctr">
              <a:defRPr/>
            </a:pPr>
            <a:r>
              <a:rPr lang="en-US" sz="3600" b="1" kern="0" dirty="0" smtClean="0">
                <a:solidFill>
                  <a:srgbClr val="000066"/>
                </a:solidFill>
              </a:rPr>
              <a:t>Watches and Warnings Before Tropical Cyclone Formation</a:t>
            </a:r>
            <a:endParaRPr lang="en-US" sz="3600" b="1" i="1" kern="0" dirty="0">
              <a:solidFill>
                <a:srgbClr val="000066"/>
              </a:solidFill>
            </a:endParaRPr>
          </a:p>
        </p:txBody>
      </p:sp>
      <p:pic>
        <p:nvPicPr>
          <p:cNvPr id="142339" name="Picture 8" descr="NOA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457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340" name="Picture 12" descr="WSFO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4400" y="152400"/>
            <a:ext cx="463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41" name="Rectangle 8"/>
          <p:cNvSpPr txBox="1">
            <a:spLocks noChangeArrowheads="1"/>
          </p:cNvSpPr>
          <p:nvPr/>
        </p:nvSpPr>
        <p:spPr bwMode="auto">
          <a:xfrm>
            <a:off x="76200" y="1371600"/>
            <a:ext cx="448945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20000"/>
              </a:spcBef>
              <a:buFont typeface="Arial" charset="0"/>
              <a:buChar char="•"/>
            </a:pPr>
            <a:endParaRPr lang="en-US" sz="2500" dirty="0" smtClean="0">
              <a:solidFill>
                <a:prstClr val="white"/>
              </a:solidFill>
              <a:latin typeface="Calibri" charset="0"/>
            </a:endParaRPr>
          </a:p>
          <a:p>
            <a:pPr eaLnBrk="1" hangingPunct="1">
              <a:lnSpc>
                <a:spcPct val="80000"/>
              </a:lnSpc>
              <a:spcBef>
                <a:spcPct val="20000"/>
              </a:spcBef>
              <a:buFont typeface="Arial" charset="0"/>
              <a:buChar char="•"/>
            </a:pPr>
            <a:r>
              <a:rPr lang="en-US" sz="2500" i="1" dirty="0" smtClean="0">
                <a:solidFill>
                  <a:srgbClr val="000066"/>
                </a:solidFill>
                <a:latin typeface="Calibri" charset="0"/>
              </a:rPr>
              <a:t>Issued only for systems threatening land within the watch/warning time frame.</a:t>
            </a:r>
          </a:p>
          <a:p>
            <a:pPr eaLnBrk="1" hangingPunct="1">
              <a:lnSpc>
                <a:spcPct val="80000"/>
              </a:lnSpc>
              <a:spcBef>
                <a:spcPct val="20000"/>
              </a:spcBef>
              <a:buFont typeface="Arial" charset="0"/>
              <a:buChar char="•"/>
            </a:pPr>
            <a:endParaRPr lang="en-US" sz="2500" dirty="0">
              <a:solidFill>
                <a:srgbClr val="000066"/>
              </a:solidFill>
              <a:latin typeface="Calibri" charset="0"/>
            </a:endParaRPr>
          </a:p>
          <a:p>
            <a:pPr eaLnBrk="1" hangingPunct="1">
              <a:lnSpc>
                <a:spcPct val="80000"/>
              </a:lnSpc>
              <a:spcBef>
                <a:spcPct val="20000"/>
              </a:spcBef>
              <a:buFont typeface="Arial" charset="0"/>
              <a:buChar char="•"/>
            </a:pPr>
            <a:r>
              <a:rPr lang="en-US" sz="2500" dirty="0" smtClean="0">
                <a:solidFill>
                  <a:srgbClr val="000066"/>
                </a:solidFill>
                <a:latin typeface="Calibri" charset="0"/>
              </a:rPr>
              <a:t>Advisory packages will be discontinued when watches and warnings are no longer necessary.  This could result in occasional gaps in product issuance when the threat is not imminent.</a:t>
            </a:r>
          </a:p>
          <a:p>
            <a:pPr eaLnBrk="1" hangingPunct="1">
              <a:lnSpc>
                <a:spcPct val="80000"/>
              </a:lnSpc>
              <a:spcBef>
                <a:spcPct val="20000"/>
              </a:spcBef>
              <a:buFont typeface="Arial" charset="0"/>
              <a:buChar char="•"/>
            </a:pPr>
            <a:endParaRPr lang="en-US" sz="2500" dirty="0" smtClean="0">
              <a:solidFill>
                <a:srgbClr val="000066"/>
              </a:solidFill>
              <a:latin typeface="Calibri" charset="0"/>
            </a:endParaRPr>
          </a:p>
          <a:p>
            <a:pPr marL="0" indent="0" eaLnBrk="1" hangingPunct="1">
              <a:lnSpc>
                <a:spcPct val="80000"/>
              </a:lnSpc>
              <a:spcBef>
                <a:spcPct val="20000"/>
              </a:spcBef>
            </a:pPr>
            <a:endParaRPr lang="en-US" i="1" dirty="0">
              <a:solidFill>
                <a:srgbClr val="000066"/>
              </a:solidFill>
              <a:latin typeface="Calibri" charset="0"/>
            </a:endParaRPr>
          </a:p>
          <a:p>
            <a:pPr eaLnBrk="1" hangingPunct="1">
              <a:lnSpc>
                <a:spcPct val="80000"/>
              </a:lnSpc>
              <a:spcBef>
                <a:spcPct val="20000"/>
              </a:spcBef>
              <a:buFont typeface="Arial" charset="0"/>
              <a:buChar char="•"/>
            </a:pPr>
            <a:endParaRPr lang="en-US" sz="2600" dirty="0">
              <a:solidFill>
                <a:srgbClr val="000066"/>
              </a:solidFill>
              <a:latin typeface="Calibri" charset="0"/>
            </a:endParaRPr>
          </a:p>
          <a:p>
            <a:pPr marL="0" indent="0" eaLnBrk="1" hangingPunct="1">
              <a:lnSpc>
                <a:spcPct val="80000"/>
              </a:lnSpc>
              <a:spcBef>
                <a:spcPct val="20000"/>
              </a:spcBef>
            </a:pPr>
            <a:endParaRPr lang="en-US" sz="2600" dirty="0">
              <a:solidFill>
                <a:srgbClr val="000066"/>
              </a:solidFill>
              <a:latin typeface="Calibri" charset="0"/>
            </a:endParaRPr>
          </a:p>
          <a:p>
            <a:pPr eaLnBrk="1" hangingPunct="1">
              <a:lnSpc>
                <a:spcPct val="80000"/>
              </a:lnSpc>
              <a:spcBef>
                <a:spcPct val="20000"/>
              </a:spcBef>
              <a:buFont typeface="Arial" charset="0"/>
              <a:buChar char="•"/>
            </a:pPr>
            <a:endParaRPr lang="en-US" sz="2600" dirty="0" smtClean="0">
              <a:solidFill>
                <a:srgbClr val="000066"/>
              </a:solidFill>
              <a:latin typeface="Calibri" charset="0"/>
            </a:endParaRPr>
          </a:p>
          <a:p>
            <a:pPr eaLnBrk="1" hangingPunct="1">
              <a:lnSpc>
                <a:spcPct val="80000"/>
              </a:lnSpc>
              <a:spcBef>
                <a:spcPct val="20000"/>
              </a:spcBef>
              <a:buFont typeface="Arial" charset="0"/>
              <a:buChar char="•"/>
            </a:pPr>
            <a:endParaRPr lang="en-US" sz="2600" i="1" dirty="0">
              <a:solidFill>
                <a:srgbClr val="000066"/>
              </a:solidFill>
              <a:latin typeface="Calibri" charset="0"/>
            </a:endParaRPr>
          </a:p>
          <a:p>
            <a:pPr eaLnBrk="1" hangingPunct="1">
              <a:lnSpc>
                <a:spcPct val="80000"/>
              </a:lnSpc>
              <a:spcBef>
                <a:spcPct val="20000"/>
              </a:spcBef>
              <a:buFont typeface="Arial" charset="0"/>
              <a:buChar char="•"/>
            </a:pPr>
            <a:endParaRPr lang="en-US" sz="2600" i="1" dirty="0" smtClean="0">
              <a:solidFill>
                <a:srgbClr val="000066"/>
              </a:solidFill>
              <a:latin typeface="Calibri" charset="0"/>
            </a:endParaRPr>
          </a:p>
        </p:txBody>
      </p:sp>
      <p:sp>
        <p:nvSpPr>
          <p:cNvPr id="9" name="Rectangle 8"/>
          <p:cNvSpPr>
            <a:spLocks noChangeArrowheads="1"/>
          </p:cNvSpPr>
          <p:nvPr/>
        </p:nvSpPr>
        <p:spPr bwMode="auto">
          <a:xfrm>
            <a:off x="4800600" y="1600200"/>
            <a:ext cx="3962400" cy="494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defRPr/>
            </a:pPr>
            <a:endParaRPr lang="en-US" altLang="en-US" sz="900" b="1" dirty="0" smtClean="0">
              <a:solidFill>
                <a:srgbClr val="000000"/>
              </a:solidFill>
              <a:latin typeface="Courier New" panose="02070309020205020404" pitchFamily="49" charset="0"/>
              <a:cs typeface="Courier New" panose="02070309020205020404" pitchFamily="49" charset="0"/>
            </a:endParaRPr>
          </a:p>
          <a:p>
            <a:pPr eaLnBrk="1" hangingPunct="1">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POTENTIAL TROPICAL CYCLONE ONE PUBLIC ADVISORY NUMBER 1</a:t>
            </a:r>
          </a:p>
          <a:p>
            <a:pPr eaLnBrk="1" hangingPunct="1">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NWS NATIONAL HURRICANE CENTER MIAMI FL       AL012016</a:t>
            </a:r>
          </a:p>
          <a:p>
            <a:pPr eaLnBrk="1" hangingPunct="1">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400 PM CDT WED JUN 5 2016</a:t>
            </a:r>
          </a:p>
          <a:p>
            <a:pPr eaLnBrk="1" hangingPunct="1">
              <a:spcBef>
                <a:spcPct val="0"/>
              </a:spcBef>
              <a:buFontTx/>
              <a:buNone/>
              <a:defRPr/>
            </a:pPr>
            <a:r>
              <a:rPr lang="en-US" altLang="en-US" sz="850" b="1" dirty="0" smtClean="0">
                <a:solidFill>
                  <a:srgbClr val="000000"/>
                </a:solidFill>
                <a:latin typeface="Cordia New" panose="020B0304020202020204" pitchFamily="34" charset="-34"/>
                <a:cs typeface="Cordia New" panose="020B0304020202020204" pitchFamily="34" charset="-34"/>
              </a:rPr>
              <a:t> </a:t>
            </a:r>
          </a:p>
          <a:p>
            <a:pPr eaLnBrk="1" hangingPunct="1">
              <a:spcBef>
                <a:spcPct val="0"/>
              </a:spcBef>
              <a:buFontTx/>
              <a:buNone/>
              <a:defRPr/>
            </a:pPr>
            <a:r>
              <a:rPr lang="en-US" altLang="en-US" sz="850" b="1" dirty="0" smtClean="0">
                <a:solidFill>
                  <a:prstClr val="black"/>
                </a:solidFill>
                <a:latin typeface="Courier New" panose="02070309020205020404" pitchFamily="49" charset="0"/>
                <a:cs typeface="Courier New" panose="02070309020205020404" pitchFamily="49" charset="0"/>
              </a:rPr>
              <a:t>...TROPICAL DISTURBANCE OVER THE EAST-CENTRAL GULF OF MEXICO EXPECTED TO BECOME A TROPICAL STORM...</a:t>
            </a:r>
          </a:p>
          <a:p>
            <a:pPr eaLnBrk="1" hangingPunct="1">
              <a:spcBef>
                <a:spcPct val="0"/>
              </a:spcBef>
              <a:buFontTx/>
              <a:buNone/>
              <a:defRPr/>
            </a:pPr>
            <a:r>
              <a:rPr lang="en-US" altLang="en-US" sz="850" b="1" dirty="0" smtClean="0">
                <a:solidFill>
                  <a:prstClr val="black"/>
                </a:solidFill>
                <a:latin typeface="Courier New" panose="02070309020205020404" pitchFamily="49" charset="0"/>
                <a:cs typeface="Courier New" panose="02070309020205020404" pitchFamily="49" charset="0"/>
              </a:rPr>
              <a:t>...TROPICAL STORM WARNING ISSUED FOR PORTIONS OF THE WEST COAST OF FLORIDA..</a:t>
            </a:r>
            <a:r>
              <a:rPr lang="en-US" altLang="en-US" sz="850" b="1" dirty="0" smtClean="0">
                <a:solidFill>
                  <a:prstClr val="black"/>
                </a:solidFill>
                <a:latin typeface="Cordia New" panose="020B0304020202020204" pitchFamily="34" charset="-34"/>
                <a:cs typeface="Cordia New" panose="020B0304020202020204" pitchFamily="34" charset="-34"/>
              </a:rPr>
              <a:t>.</a:t>
            </a:r>
          </a:p>
          <a:p>
            <a:pPr eaLnBrk="1" hangingPunct="1">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 </a:t>
            </a:r>
          </a:p>
          <a:p>
            <a:pPr eaLnBrk="1" hangingPunct="1">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 </a:t>
            </a:r>
          </a:p>
          <a:p>
            <a:pPr eaLnBrk="1" hangingPunct="1">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SUMMARY OF 400 PM CDT...2100 UTC...INFORMATION</a:t>
            </a:r>
          </a:p>
          <a:p>
            <a:pPr eaLnBrk="1" hangingPunct="1">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a:t>
            </a:r>
          </a:p>
          <a:p>
            <a:pPr eaLnBrk="1" hangingPunct="1">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LOCATION...25.3N 86.5W</a:t>
            </a:r>
          </a:p>
          <a:p>
            <a:pPr eaLnBrk="1" hangingPunct="1">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ABOUT 310 MI...500 KM SW OF TAMPA</a:t>
            </a:r>
          </a:p>
          <a:p>
            <a:pPr eaLnBrk="1" hangingPunct="1">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ABOUT 320 MI...510 KM SSW OF APALACHICOLA FLORIDA</a:t>
            </a:r>
          </a:p>
          <a:p>
            <a:pPr eaLnBrk="1" hangingPunct="1">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MAXIMUM SUSTAINED WINDS...35 MPH...55 KM/H</a:t>
            </a:r>
          </a:p>
          <a:p>
            <a:pPr eaLnBrk="1" hangingPunct="1">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PRESENT MOVEMENT...N OR 360 DEGREES AT 3 MPH...6 KM/H</a:t>
            </a:r>
          </a:p>
          <a:p>
            <a:pPr eaLnBrk="1" hangingPunct="1">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MINIMUM CENTRAL PRESSURE...1010 MB...29.92 INCHES</a:t>
            </a:r>
          </a:p>
          <a:p>
            <a:pPr eaLnBrk="1" hangingPunct="1">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 </a:t>
            </a:r>
          </a:p>
          <a:p>
            <a:pPr eaLnBrk="1" hangingPunct="1">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 </a:t>
            </a:r>
          </a:p>
          <a:p>
            <a:pPr eaLnBrk="1" hangingPunct="1">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WATCHES AND WARNINGS</a:t>
            </a:r>
          </a:p>
          <a:p>
            <a:pPr eaLnBrk="1" hangingPunct="1">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a:t>
            </a:r>
          </a:p>
          <a:p>
            <a:pPr eaLnBrk="1" hangingPunct="1">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CHANGES WITH THIS ADVISORY...</a:t>
            </a:r>
          </a:p>
          <a:p>
            <a:pPr eaLnBrk="1" hangingPunct="1">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 </a:t>
            </a:r>
          </a:p>
          <a:p>
            <a:pPr eaLnBrk="1" hangingPunct="1">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A Tropical Storm Warning has been issued fro the west coast of Florida from Boca Grande to </a:t>
            </a:r>
            <a:r>
              <a:rPr lang="en-US" altLang="en-US" sz="850" b="1" dirty="0" err="1" smtClean="0">
                <a:solidFill>
                  <a:srgbClr val="000000"/>
                </a:solidFill>
                <a:latin typeface="Courier New" panose="02070309020205020404" pitchFamily="49" charset="0"/>
                <a:cs typeface="Courier New" panose="02070309020205020404" pitchFamily="49" charset="0"/>
              </a:rPr>
              <a:t>Ochlockonee</a:t>
            </a:r>
            <a:r>
              <a:rPr lang="en-US" altLang="en-US" sz="850" b="1" dirty="0" smtClean="0">
                <a:solidFill>
                  <a:srgbClr val="000000"/>
                </a:solidFill>
                <a:latin typeface="Courier New" panose="02070309020205020404" pitchFamily="49" charset="0"/>
                <a:cs typeface="Courier New" panose="02070309020205020404" pitchFamily="49" charset="0"/>
              </a:rPr>
              <a:t> River. </a:t>
            </a:r>
          </a:p>
          <a:p>
            <a:pPr eaLnBrk="1" hangingPunct="1">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 </a:t>
            </a:r>
          </a:p>
          <a:p>
            <a:pPr eaLnBrk="1" hangingPunct="1">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SUMMARY OF WATCHES AND WARNINGS IN EFFECT...</a:t>
            </a:r>
          </a:p>
          <a:p>
            <a:pPr eaLnBrk="1" hangingPunct="1">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 </a:t>
            </a:r>
          </a:p>
          <a:p>
            <a:pPr eaLnBrk="1" hangingPunct="1">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A Tropical Storm Warning is in effect for...</a:t>
            </a:r>
          </a:p>
          <a:p>
            <a:pPr eaLnBrk="1" hangingPunct="1">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 The west coast of Florida from Boca Grande to Ochlocknee River</a:t>
            </a:r>
          </a:p>
          <a:p>
            <a:pPr eaLnBrk="1" hangingPunct="1">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 </a:t>
            </a:r>
          </a:p>
          <a:p>
            <a:pPr eaLnBrk="1" hangingPunct="1">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A Tropical Storm Warning means that tropical storm conditions are expected somewhere within the warning</a:t>
            </a:r>
          </a:p>
          <a:p>
            <a:pPr eaLnBrk="1" hangingPunct="1">
              <a:spcBef>
                <a:spcPct val="0"/>
              </a:spcBef>
              <a:buFontTx/>
              <a:buNone/>
              <a:defRPr/>
            </a:pPr>
            <a:endParaRPr lang="en-US" altLang="en-US" sz="900" b="1" dirty="0" smtClean="0">
              <a:solidFill>
                <a:srgbClr val="00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352048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0" y="0"/>
            <a:ext cx="9144000" cy="1554480"/>
          </a:xfrm>
          <a:prstGeom prst="rect">
            <a:avLst/>
          </a:prstGeom>
          <a:solidFill>
            <a:srgbClr val="000066"/>
          </a:solidFill>
          <a:ln w="9525">
            <a:noFill/>
            <a:miter lim="800000"/>
            <a:headEnd/>
            <a:tailEnd/>
          </a:ln>
        </p:spPr>
        <p:txBody>
          <a:bodyPr vert="horz" wrap="square" lIns="182880" tIns="45720" rIns="182880" bIns="45720" numCol="1" anchor="ctr" anchorCtr="0" compatLnSpc="1">
            <a:prstTxWarp prst="textNoShape">
              <a:avLst/>
            </a:prstTxWarp>
            <a:noAutofit/>
          </a:bodyP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sz="7200" b="1" kern="0" dirty="0" smtClean="0">
                <a:latin typeface="Calibri" panose="020F0502020204030204" pitchFamily="34" charset="0"/>
                <a:cs typeface="Calibri" panose="020F0502020204030204" pitchFamily="34" charset="0"/>
              </a:rPr>
              <a:t>RSMC Miami</a:t>
            </a:r>
            <a:br>
              <a:rPr lang="en-US" sz="7200" b="1" kern="0" dirty="0" smtClean="0">
                <a:latin typeface="Calibri" panose="020F0502020204030204" pitchFamily="34" charset="0"/>
                <a:cs typeface="Calibri" panose="020F0502020204030204" pitchFamily="34" charset="0"/>
              </a:rPr>
            </a:br>
            <a:r>
              <a:rPr lang="en-US" sz="4400" i="1" kern="0" dirty="0" smtClean="0">
                <a:latin typeface="Calibri" panose="020F0502020204030204" pitchFamily="34" charset="0"/>
                <a:cs typeface="Calibri" panose="020F0502020204030204" pitchFamily="34" charset="0"/>
              </a:rPr>
              <a:t>Graphical Products</a:t>
            </a:r>
            <a:endParaRPr lang="en-US" sz="4400" i="1" kern="0" dirty="0">
              <a:latin typeface="Calibri" panose="020F0502020204030204" pitchFamily="34" charset="0"/>
              <a:cs typeface="Calibri" panose="020F0502020204030204" pitchFamily="34" charset="0"/>
            </a:endParaRPr>
          </a:p>
        </p:txBody>
      </p:sp>
      <p:sp>
        <p:nvSpPr>
          <p:cNvPr id="8" name="Rectangle 2"/>
          <p:cNvSpPr txBox="1">
            <a:spLocks noChangeArrowheads="1"/>
          </p:cNvSpPr>
          <p:nvPr/>
        </p:nvSpPr>
        <p:spPr bwMode="auto">
          <a:xfrm>
            <a:off x="528903" y="2040288"/>
            <a:ext cx="8229600" cy="445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nSpc>
                <a:spcPct val="90000"/>
              </a:lnSpc>
              <a:buClr>
                <a:srgbClr val="000066"/>
              </a:buClr>
              <a:buSzPct val="75000"/>
              <a:buFont typeface="Wingdings" panose="05000000000000000000" pitchFamily="2" charset="2"/>
              <a:buChar char="Ø"/>
              <a:defRPr/>
            </a:pPr>
            <a:r>
              <a:rPr lang="en-US" b="1" kern="0" dirty="0">
                <a:solidFill>
                  <a:srgbClr val="000066"/>
                </a:solidFill>
                <a:latin typeface="Calibri" pitchFamily="34" charset="0"/>
                <a:cs typeface="Calibri" pitchFamily="34" charset="0"/>
              </a:rPr>
              <a:t>Graphical Tropical Weather Outlook</a:t>
            </a:r>
          </a:p>
          <a:p>
            <a:pPr marR="0" lvl="0" algn="l" defTabSz="914400" rtl="0" eaLnBrk="0" fontAlgn="base" latinLnBrk="0" hangingPunct="0">
              <a:lnSpc>
                <a:spcPct val="90000"/>
              </a:lnSpc>
              <a:spcBef>
                <a:spcPct val="20000"/>
              </a:spcBef>
              <a:spcAft>
                <a:spcPct val="0"/>
              </a:spcAft>
              <a:buClr>
                <a:srgbClr val="000066"/>
              </a:buClr>
              <a:buSzPct val="75000"/>
              <a:buFont typeface="Wingdings" panose="05000000000000000000" pitchFamily="2" charset="2"/>
              <a:buChar char="Ø"/>
              <a:tabLst/>
              <a:defRPr/>
            </a:pPr>
            <a:r>
              <a:rPr kumimoji="0" lang="en-US" b="1" i="0" u="none" strike="noStrike" kern="0" cap="none" spc="0" normalizeH="0" baseline="0" noProof="0" dirty="0" smtClean="0">
                <a:ln>
                  <a:noFill/>
                </a:ln>
                <a:solidFill>
                  <a:srgbClr val="000066"/>
                </a:solidFill>
                <a:effectLst/>
                <a:uLnTx/>
                <a:uFillTx/>
                <a:latin typeface="Calibri" pitchFamily="34" charset="0"/>
                <a:cs typeface="Calibri" pitchFamily="34" charset="0"/>
              </a:rPr>
              <a:t>Track Forecast Cone</a:t>
            </a:r>
          </a:p>
          <a:p>
            <a:pPr marR="0" lvl="0" algn="l" defTabSz="914400" rtl="0" eaLnBrk="0" fontAlgn="base" latinLnBrk="0" hangingPunct="0">
              <a:lnSpc>
                <a:spcPct val="90000"/>
              </a:lnSpc>
              <a:spcBef>
                <a:spcPct val="20000"/>
              </a:spcBef>
              <a:spcAft>
                <a:spcPct val="0"/>
              </a:spcAft>
              <a:buClr>
                <a:srgbClr val="000066"/>
              </a:buClr>
              <a:buSzPct val="75000"/>
              <a:buFont typeface="Wingdings" panose="05000000000000000000" pitchFamily="2" charset="2"/>
              <a:buChar char="Ø"/>
              <a:tabLst/>
              <a:defRPr/>
            </a:pPr>
            <a:r>
              <a:rPr kumimoji="0" lang="en-US" b="1" i="0" u="none" strike="noStrike" kern="0" cap="none" spc="0" normalizeH="0" baseline="0" noProof="0" dirty="0" smtClean="0">
                <a:ln>
                  <a:noFill/>
                </a:ln>
                <a:solidFill>
                  <a:srgbClr val="000066"/>
                </a:solidFill>
                <a:effectLst/>
                <a:uLnTx/>
                <a:uFillTx/>
                <a:latin typeface="Calibri" pitchFamily="34" charset="0"/>
                <a:cs typeface="Calibri" pitchFamily="34" charset="0"/>
              </a:rPr>
              <a:t>Surface Wind Field</a:t>
            </a:r>
          </a:p>
          <a:p>
            <a:pPr marR="0" lvl="0" algn="l" defTabSz="914400" rtl="0" eaLnBrk="0" fontAlgn="base" latinLnBrk="0" hangingPunct="0">
              <a:lnSpc>
                <a:spcPct val="90000"/>
              </a:lnSpc>
              <a:spcBef>
                <a:spcPct val="20000"/>
              </a:spcBef>
              <a:spcAft>
                <a:spcPct val="0"/>
              </a:spcAft>
              <a:buClr>
                <a:srgbClr val="000066"/>
              </a:buClr>
              <a:buSzPct val="75000"/>
              <a:buFont typeface="Wingdings" panose="05000000000000000000" pitchFamily="2" charset="2"/>
              <a:buChar char="Ø"/>
              <a:tabLst/>
              <a:defRPr/>
            </a:pPr>
            <a:r>
              <a:rPr kumimoji="0" lang="en-US" b="1" i="0" u="none" strike="noStrike" kern="0" cap="none" spc="0" normalizeH="0" baseline="0" noProof="0" dirty="0" smtClean="0">
                <a:ln>
                  <a:noFill/>
                </a:ln>
                <a:solidFill>
                  <a:srgbClr val="000066"/>
                </a:solidFill>
                <a:effectLst/>
                <a:uLnTx/>
                <a:uFillTx/>
                <a:latin typeface="Calibri" pitchFamily="34" charset="0"/>
                <a:cs typeface="Calibri" pitchFamily="34" charset="0"/>
              </a:rPr>
              <a:t>Wind Speed Probabilities</a:t>
            </a:r>
          </a:p>
          <a:p>
            <a:pPr marR="0" lvl="0" algn="l" defTabSz="914400" rtl="0" eaLnBrk="0" fontAlgn="base" latinLnBrk="0" hangingPunct="0">
              <a:lnSpc>
                <a:spcPct val="90000"/>
              </a:lnSpc>
              <a:spcBef>
                <a:spcPct val="20000"/>
              </a:spcBef>
              <a:spcAft>
                <a:spcPct val="0"/>
              </a:spcAft>
              <a:buClr>
                <a:srgbClr val="000066"/>
              </a:buClr>
              <a:buSzPct val="75000"/>
              <a:buFont typeface="Wingdings" panose="05000000000000000000" pitchFamily="2" charset="2"/>
              <a:buChar char="Ø"/>
              <a:tabLst/>
              <a:defRPr/>
            </a:pPr>
            <a:r>
              <a:rPr kumimoji="0" lang="en-US" b="1" i="0" u="none" strike="noStrike" kern="0" cap="none" spc="0" normalizeH="0" baseline="0" noProof="0" dirty="0" smtClean="0">
                <a:ln>
                  <a:noFill/>
                </a:ln>
                <a:solidFill>
                  <a:srgbClr val="000066"/>
                </a:solidFill>
                <a:effectLst/>
                <a:uLnTx/>
                <a:uFillTx/>
                <a:latin typeface="Calibri" pitchFamily="34" charset="0"/>
                <a:cs typeface="Calibri" pitchFamily="34" charset="0"/>
              </a:rPr>
              <a:t>Cumulative Wind History</a:t>
            </a:r>
          </a:p>
          <a:p>
            <a:pPr marR="0" lvl="0" algn="l" defTabSz="914400" rtl="0" eaLnBrk="0" fontAlgn="base" latinLnBrk="0" hangingPunct="0">
              <a:lnSpc>
                <a:spcPct val="90000"/>
              </a:lnSpc>
              <a:spcBef>
                <a:spcPct val="20000"/>
              </a:spcBef>
              <a:spcAft>
                <a:spcPct val="0"/>
              </a:spcAft>
              <a:buClr>
                <a:srgbClr val="000066"/>
              </a:buClr>
              <a:buSzPct val="75000"/>
              <a:buFont typeface="Wingdings" panose="05000000000000000000" pitchFamily="2" charset="2"/>
              <a:buChar char="Ø"/>
              <a:tabLst/>
              <a:defRPr/>
            </a:pPr>
            <a:r>
              <a:rPr kumimoji="0" lang="en-US" b="1" i="0" u="none" strike="noStrike" kern="0" cap="none" spc="0" normalizeH="0" baseline="0" noProof="0" dirty="0" smtClean="0">
                <a:ln>
                  <a:noFill/>
                </a:ln>
                <a:solidFill>
                  <a:srgbClr val="000066"/>
                </a:solidFill>
                <a:effectLst/>
                <a:uLnTx/>
                <a:uFillTx/>
                <a:latin typeface="Calibri" pitchFamily="34" charset="0"/>
                <a:cs typeface="Calibri" pitchFamily="34" charset="0"/>
              </a:rPr>
              <a:t>Storm Surge Probabilities</a:t>
            </a:r>
          </a:p>
          <a:p>
            <a:pPr marR="0" lvl="0" algn="l" defTabSz="914400" rtl="0" eaLnBrk="0" fontAlgn="base" latinLnBrk="0" hangingPunct="0">
              <a:lnSpc>
                <a:spcPct val="90000"/>
              </a:lnSpc>
              <a:spcBef>
                <a:spcPct val="20000"/>
              </a:spcBef>
              <a:spcAft>
                <a:spcPct val="0"/>
              </a:spcAft>
              <a:buClr>
                <a:srgbClr val="000066"/>
              </a:buClr>
              <a:buSzPct val="75000"/>
              <a:buFont typeface="Wingdings" panose="05000000000000000000" pitchFamily="2" charset="2"/>
              <a:buChar char="Ø"/>
              <a:tabLst/>
              <a:defRPr/>
            </a:pPr>
            <a:r>
              <a:rPr lang="en-US" b="1" kern="0" dirty="0" smtClean="0">
                <a:solidFill>
                  <a:srgbClr val="000066"/>
                </a:solidFill>
                <a:latin typeface="Calibri" pitchFamily="34" charset="0"/>
                <a:cs typeface="Calibri" pitchFamily="34" charset="0"/>
              </a:rPr>
              <a:t>Potential Storm Surge Flooding Map</a:t>
            </a:r>
          </a:p>
          <a:p>
            <a:pPr marR="0" lvl="0" algn="l" defTabSz="914400" rtl="0" eaLnBrk="0" fontAlgn="base" latinLnBrk="0" hangingPunct="0">
              <a:lnSpc>
                <a:spcPct val="90000"/>
              </a:lnSpc>
              <a:spcBef>
                <a:spcPct val="20000"/>
              </a:spcBef>
              <a:spcAft>
                <a:spcPct val="0"/>
              </a:spcAft>
              <a:buClr>
                <a:srgbClr val="000066"/>
              </a:buClr>
              <a:buSzPct val="75000"/>
              <a:buFont typeface="Wingdings" panose="05000000000000000000" pitchFamily="2" charset="2"/>
              <a:buChar char="Ø"/>
              <a:tabLst/>
              <a:defRPr/>
            </a:pPr>
            <a:r>
              <a:rPr kumimoji="0" lang="en-US" b="1" i="0" u="none" strike="noStrike" kern="0" cap="none" spc="0" normalizeH="0" baseline="0" noProof="0" dirty="0" smtClean="0">
                <a:ln>
                  <a:noFill/>
                </a:ln>
                <a:solidFill>
                  <a:srgbClr val="000066"/>
                </a:solidFill>
                <a:effectLst/>
                <a:uLnTx/>
                <a:uFillTx/>
                <a:latin typeface="Calibri" pitchFamily="34" charset="0"/>
                <a:cs typeface="Calibri" pitchFamily="34" charset="0"/>
              </a:rPr>
              <a:t>Storm Surge Warning</a:t>
            </a:r>
            <a:r>
              <a:rPr kumimoji="0" lang="en-US" b="1" i="0" u="none" strike="noStrike" kern="0" cap="none" spc="0" normalizeH="0" noProof="0" dirty="0" smtClean="0">
                <a:ln>
                  <a:noFill/>
                </a:ln>
                <a:solidFill>
                  <a:srgbClr val="000066"/>
                </a:solidFill>
                <a:effectLst/>
                <a:uLnTx/>
                <a:uFillTx/>
                <a:latin typeface="Calibri" pitchFamily="34" charset="0"/>
                <a:cs typeface="Calibri" pitchFamily="34" charset="0"/>
              </a:rPr>
              <a:t> Graphic</a:t>
            </a:r>
            <a:endParaRPr kumimoji="0" lang="en-US" b="1" i="0" u="none" strike="noStrike" kern="0" cap="none" spc="0" normalizeH="0" baseline="0" noProof="0" dirty="0" smtClean="0">
              <a:ln>
                <a:noFill/>
              </a:ln>
              <a:solidFill>
                <a:srgbClr val="000066"/>
              </a:solidFill>
              <a:effectLst/>
              <a:uLnTx/>
              <a:uFillTx/>
              <a:latin typeface="Calibri" pitchFamily="34" charset="0"/>
              <a:cs typeface="Calibri" pitchFamily="34" charset="0"/>
            </a:endParaRPr>
          </a:p>
          <a:p>
            <a:pPr marL="342900" marR="0" lvl="0" indent="-342900" algn="l" defTabSz="914400" rtl="0" eaLnBrk="0" fontAlgn="base" latinLnBrk="0" hangingPunct="0">
              <a:lnSpc>
                <a:spcPct val="90000"/>
              </a:lnSpc>
              <a:spcBef>
                <a:spcPct val="20000"/>
              </a:spcBef>
              <a:spcAft>
                <a:spcPct val="0"/>
              </a:spcAft>
              <a:buClr>
                <a:srgbClr val="FFFF00"/>
              </a:buClr>
              <a:buSzPct val="75000"/>
              <a:buFont typeface="Monotype Sorts" pitchFamily="2" charset="2"/>
              <a:buNone/>
              <a:tabLst/>
              <a:defRPr/>
            </a:pPr>
            <a:endParaRPr kumimoji="0" lang="en-US" b="1" i="0" u="none" strike="noStrike" kern="0" cap="none" spc="0" normalizeH="0" baseline="0" noProof="0" dirty="0" smtClean="0">
              <a:ln>
                <a:noFill/>
              </a:ln>
              <a:solidFill>
                <a:srgbClr val="FF3300"/>
              </a:solidFill>
              <a:effectLst>
                <a:outerShdw blurRad="38100" dist="38100" dir="2700000" algn="tl">
                  <a:srgbClr val="C0C0C0"/>
                </a:outerShdw>
              </a:effectLst>
              <a:uLnTx/>
              <a:uFillTx/>
              <a:latin typeface="Times New Roman"/>
            </a:endParaRPr>
          </a:p>
        </p:txBody>
      </p:sp>
    </p:spTree>
    <p:extLst>
      <p:ext uri="{BB962C8B-B14F-4D97-AF65-F5344CB8AC3E}">
        <p14:creationId xmlns:p14="http://schemas.microsoft.com/office/powerpoint/2010/main" val="3224592217"/>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685800" y="-228600"/>
            <a:ext cx="7696200" cy="1371600"/>
          </a:xfrm>
          <a:prstGeom prst="rect">
            <a:avLst/>
          </a:prstGeom>
          <a:noFill/>
          <a:ln w="9525">
            <a:noFill/>
            <a:miter lim="800000"/>
            <a:headEnd/>
            <a:tailEnd/>
          </a:ln>
        </p:spPr>
        <p:txBody>
          <a:bodyPr lIns="182880" rIns="182880" anchor="ct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gn="ctr">
              <a:defRPr/>
            </a:pPr>
            <a:r>
              <a:rPr lang="en-US" sz="3600" b="1" kern="0" dirty="0" smtClean="0">
                <a:solidFill>
                  <a:srgbClr val="000066"/>
                </a:solidFill>
              </a:rPr>
              <a:t>Update to NHC Graphical Products</a:t>
            </a:r>
            <a:endParaRPr lang="en-US" sz="3600" b="1" i="1" kern="0" dirty="0">
              <a:solidFill>
                <a:srgbClr val="000066"/>
              </a:solidFill>
            </a:endParaRPr>
          </a:p>
        </p:txBody>
      </p:sp>
      <p:pic>
        <p:nvPicPr>
          <p:cNvPr id="142339" name="Picture 8"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57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340" name="Picture 12" descr="WSFO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4400" y="152400"/>
            <a:ext cx="463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41" name="Rectangle 8"/>
          <p:cNvSpPr txBox="1">
            <a:spLocks noChangeArrowheads="1"/>
          </p:cNvSpPr>
          <p:nvPr/>
        </p:nvSpPr>
        <p:spPr bwMode="auto">
          <a:xfrm>
            <a:off x="0" y="914400"/>
            <a:ext cx="4953000"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20000"/>
              </a:spcBef>
              <a:buFont typeface="Arial" charset="0"/>
              <a:buChar char="•"/>
            </a:pPr>
            <a:endParaRPr lang="en-US" sz="2500" dirty="0" smtClean="0">
              <a:solidFill>
                <a:prstClr val="white"/>
              </a:solidFill>
              <a:latin typeface="Calibri" charset="0"/>
            </a:endParaRPr>
          </a:p>
          <a:p>
            <a:pPr eaLnBrk="1" hangingPunct="1">
              <a:lnSpc>
                <a:spcPct val="80000"/>
              </a:lnSpc>
              <a:spcBef>
                <a:spcPct val="20000"/>
              </a:spcBef>
              <a:buFont typeface="Arial" charset="0"/>
              <a:buChar char="•"/>
            </a:pPr>
            <a:r>
              <a:rPr lang="en-US" dirty="0" smtClean="0">
                <a:solidFill>
                  <a:srgbClr val="000066"/>
                </a:solidFill>
                <a:latin typeface="Calibri" charset="0"/>
              </a:rPr>
              <a:t>NHC will be updating the look of its tropical cyclone advisory graphics.</a:t>
            </a:r>
          </a:p>
          <a:p>
            <a:pPr eaLnBrk="1" hangingPunct="1">
              <a:lnSpc>
                <a:spcPct val="80000"/>
              </a:lnSpc>
              <a:spcBef>
                <a:spcPct val="20000"/>
              </a:spcBef>
              <a:buFont typeface="Arial" charset="0"/>
              <a:buChar char="•"/>
            </a:pPr>
            <a:endParaRPr lang="en-US" i="1" dirty="0">
              <a:solidFill>
                <a:srgbClr val="000066"/>
              </a:solidFill>
              <a:latin typeface="Calibri" charset="0"/>
            </a:endParaRPr>
          </a:p>
          <a:p>
            <a:pPr eaLnBrk="1" hangingPunct="1">
              <a:lnSpc>
                <a:spcPct val="80000"/>
              </a:lnSpc>
              <a:spcBef>
                <a:spcPct val="20000"/>
              </a:spcBef>
              <a:buFont typeface="Arial" charset="0"/>
              <a:buChar char="•"/>
            </a:pPr>
            <a:r>
              <a:rPr lang="en-US" dirty="0" smtClean="0">
                <a:solidFill>
                  <a:srgbClr val="000066"/>
                </a:solidFill>
                <a:latin typeface="Calibri" charset="0"/>
              </a:rPr>
              <a:t>Graphics suite will have consistent background maps and colors and a “cleaner” look and feel. </a:t>
            </a:r>
            <a:endParaRPr lang="en-US" dirty="0">
              <a:solidFill>
                <a:srgbClr val="000066"/>
              </a:solidFill>
              <a:latin typeface="Calibri" charset="0"/>
            </a:endParaRPr>
          </a:p>
          <a:p>
            <a:pPr lvl="1" eaLnBrk="1" hangingPunct="1">
              <a:lnSpc>
                <a:spcPct val="80000"/>
              </a:lnSpc>
              <a:spcBef>
                <a:spcPct val="20000"/>
              </a:spcBef>
              <a:buFont typeface="Arial" charset="0"/>
              <a:buChar char="–"/>
            </a:pPr>
            <a:endParaRPr lang="en-US" sz="2200" dirty="0" smtClean="0">
              <a:solidFill>
                <a:srgbClr val="000066"/>
              </a:solidFill>
              <a:latin typeface="Calibri" charset="0"/>
              <a:cs typeface="ＭＳ Ｐゴシック" charset="0"/>
            </a:endParaRPr>
          </a:p>
          <a:p>
            <a:pPr eaLnBrk="1" hangingPunct="1">
              <a:lnSpc>
                <a:spcPct val="80000"/>
              </a:lnSpc>
              <a:spcBef>
                <a:spcPct val="20000"/>
              </a:spcBef>
              <a:buFont typeface="Arial" panose="020B0604020202020204" pitchFamily="34" charset="0"/>
              <a:buChar char="•"/>
            </a:pPr>
            <a:r>
              <a:rPr lang="en-US" dirty="0" smtClean="0">
                <a:solidFill>
                  <a:srgbClr val="000066"/>
                </a:solidFill>
                <a:latin typeface="Calibri" charset="0"/>
              </a:rPr>
              <a:t>Storm size information (initial wind field) can now be toggled onto the cone graphic.  This will reinforce that hazardous conditions occur outside the cone.</a:t>
            </a:r>
          </a:p>
          <a:p>
            <a:pPr marL="0" indent="0" eaLnBrk="1" hangingPunct="1">
              <a:lnSpc>
                <a:spcPct val="80000"/>
              </a:lnSpc>
              <a:spcBef>
                <a:spcPct val="20000"/>
              </a:spcBef>
            </a:pPr>
            <a:r>
              <a:rPr lang="en-US" sz="2200" dirty="0" smtClean="0">
                <a:solidFill>
                  <a:srgbClr val="000066"/>
                </a:solidFill>
                <a:latin typeface="Calibri" charset="0"/>
              </a:rPr>
              <a:t> </a:t>
            </a:r>
          </a:p>
          <a:p>
            <a:pPr marL="0" indent="0" eaLnBrk="1" hangingPunct="1">
              <a:lnSpc>
                <a:spcPct val="80000"/>
              </a:lnSpc>
              <a:spcBef>
                <a:spcPct val="20000"/>
              </a:spcBef>
            </a:pPr>
            <a:endParaRPr lang="en-US" sz="2600" dirty="0" smtClean="0">
              <a:solidFill>
                <a:srgbClr val="000066"/>
              </a:solidFill>
              <a:latin typeface="Calibri"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2762" y="914399"/>
            <a:ext cx="4047860" cy="3321319"/>
          </a:xfrm>
          <a:prstGeom prst="rect">
            <a:avLst/>
          </a:prstGeom>
          <a:ln>
            <a:solidFill>
              <a:schemeClr val="tx1"/>
            </a:solidFill>
          </a:ln>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3000" y="4309872"/>
            <a:ext cx="2650700" cy="1938528"/>
          </a:xfrm>
          <a:prstGeom prst="rect">
            <a:avLst/>
          </a:prstGeom>
          <a:ln>
            <a:solidFill>
              <a:schemeClr val="tx1"/>
            </a:solidFill>
          </a:ln>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5600" y="4845319"/>
            <a:ext cx="2353690" cy="1936481"/>
          </a:xfrm>
          <a:prstGeom prst="rect">
            <a:avLst/>
          </a:prstGeom>
          <a:ln>
            <a:solidFill>
              <a:schemeClr val="tx1"/>
            </a:solidFill>
          </a:ln>
        </p:spPr>
      </p:pic>
    </p:spTree>
    <p:extLst>
      <p:ext uri="{BB962C8B-B14F-4D97-AF65-F5344CB8AC3E}">
        <p14:creationId xmlns:p14="http://schemas.microsoft.com/office/powerpoint/2010/main" val="39402835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8" descr="WSFO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3750" y="73025"/>
            <a:ext cx="64928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443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639763"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8"/>
          <p:cNvSpPr>
            <a:spLocks noChangeArrowheads="1"/>
          </p:cNvSpPr>
          <p:nvPr/>
        </p:nvSpPr>
        <p:spPr bwMode="auto">
          <a:xfrm>
            <a:off x="685800" y="-76200"/>
            <a:ext cx="76962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82880" rIns="182880" anchor="ctr"/>
          <a:lstStyle/>
          <a:p>
            <a:pPr algn="ctr" eaLnBrk="1" hangingPunct="1">
              <a:defRPr/>
            </a:pPr>
            <a:r>
              <a:rPr lang="en-US" sz="4000" b="1" dirty="0">
                <a:solidFill>
                  <a:srgbClr val="1F497D">
                    <a:lumMod val="75000"/>
                  </a:srgbClr>
                </a:solidFill>
                <a:latin typeface="Calibri" pitchFamily="34" charset="0"/>
                <a:cs typeface="Calibri" pitchFamily="34" charset="0"/>
              </a:rPr>
              <a:t>NHC Tropical Cyclone </a:t>
            </a:r>
            <a:br>
              <a:rPr lang="en-US" sz="4000" b="1" dirty="0">
                <a:solidFill>
                  <a:srgbClr val="1F497D">
                    <a:lumMod val="75000"/>
                  </a:srgbClr>
                </a:solidFill>
                <a:latin typeface="Calibri" pitchFamily="34" charset="0"/>
                <a:cs typeface="Calibri" pitchFamily="34" charset="0"/>
              </a:rPr>
            </a:br>
            <a:r>
              <a:rPr lang="en-US" sz="4000" b="1" dirty="0">
                <a:solidFill>
                  <a:srgbClr val="1F497D">
                    <a:lumMod val="75000"/>
                  </a:srgbClr>
                </a:solidFill>
                <a:latin typeface="Calibri" pitchFamily="34" charset="0"/>
                <a:cs typeface="Calibri" pitchFamily="34" charset="0"/>
              </a:rPr>
              <a:t>Advisory Products</a:t>
            </a:r>
          </a:p>
        </p:txBody>
      </p:sp>
      <p:sp>
        <p:nvSpPr>
          <p:cNvPr id="9" name="TextBox 8"/>
          <p:cNvSpPr txBox="1"/>
          <p:nvPr/>
        </p:nvSpPr>
        <p:spPr>
          <a:xfrm>
            <a:off x="5867400" y="2100263"/>
            <a:ext cx="3200400" cy="1938337"/>
          </a:xfrm>
          <a:prstGeom prst="rect">
            <a:avLst/>
          </a:prstGeom>
          <a:noFill/>
        </p:spPr>
        <p:txBody>
          <a:bodyPr>
            <a:spAutoFit/>
          </a:bodyPr>
          <a:lstStyle/>
          <a:p>
            <a:pPr algn="ctr" eaLnBrk="1" hangingPunct="1">
              <a:defRPr/>
            </a:pPr>
            <a:r>
              <a:rPr lang="en-US" sz="2000" b="1" dirty="0">
                <a:solidFill>
                  <a:prstClr val="black"/>
                </a:solidFill>
                <a:latin typeface="Calibri"/>
              </a:rPr>
              <a:t>Graphics depicts location-specific cumulative probabilities of tropical-storm-force, 50-kt, and hurricane-force winds.</a:t>
            </a:r>
            <a:br>
              <a:rPr lang="en-US" sz="2000" b="1" dirty="0">
                <a:solidFill>
                  <a:prstClr val="black"/>
                </a:solidFill>
                <a:latin typeface="Calibri"/>
              </a:rPr>
            </a:br>
            <a:endParaRPr lang="en-US" sz="2000" b="1" dirty="0">
              <a:solidFill>
                <a:prstClr val="black"/>
              </a:solidFill>
              <a:latin typeface="Calibri"/>
            </a:endParaRPr>
          </a:p>
        </p:txBody>
      </p:sp>
      <p:sp>
        <p:nvSpPr>
          <p:cNvPr id="8" name="Title 1"/>
          <p:cNvSpPr txBox="1">
            <a:spLocks/>
          </p:cNvSpPr>
          <p:nvPr/>
        </p:nvSpPr>
        <p:spPr bwMode="auto">
          <a:xfrm>
            <a:off x="0" y="0"/>
            <a:ext cx="9144000" cy="1874838"/>
          </a:xfrm>
          <a:prstGeom prst="rect">
            <a:avLst/>
          </a:prstGeom>
          <a:solidFill>
            <a:srgbClr val="000066"/>
          </a:solidFill>
          <a:ln w="9525">
            <a:noFill/>
            <a:miter lim="800000"/>
            <a:headEnd/>
            <a:tailEnd/>
          </a:ln>
        </p:spPr>
        <p:txBody>
          <a:bodyPr lIns="182880" rIns="182880" anchor="ct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defRPr/>
            </a:pPr>
            <a:r>
              <a:rPr lang="en-US" sz="6600" b="1" kern="0" dirty="0" smtClean="0">
                <a:solidFill>
                  <a:srgbClr val="FFFF00"/>
                </a:solidFill>
                <a:cs typeface="Calibri" panose="020F0502020204030204" pitchFamily="34" charset="0"/>
              </a:rPr>
              <a:t>Wind Speed Probabilities</a:t>
            </a:r>
            <a:r>
              <a:rPr lang="en-US" sz="7200" b="1" kern="0" dirty="0" smtClean="0">
                <a:solidFill>
                  <a:prstClr val="white"/>
                </a:solidFill>
                <a:cs typeface="Calibri" panose="020F0502020204030204" pitchFamily="34" charset="0"/>
              </a:rPr>
              <a:t/>
            </a:r>
            <a:br>
              <a:rPr lang="en-US" sz="7200" b="1" kern="0" dirty="0" smtClean="0">
                <a:solidFill>
                  <a:prstClr val="white"/>
                </a:solidFill>
                <a:cs typeface="Calibri" panose="020F0502020204030204" pitchFamily="34" charset="0"/>
              </a:rPr>
            </a:br>
            <a:r>
              <a:rPr lang="en-US" sz="4300" i="1" kern="0" dirty="0" smtClean="0">
                <a:solidFill>
                  <a:prstClr val="white"/>
                </a:solidFill>
                <a:cs typeface="Calibri" panose="020F0502020204030204" pitchFamily="34" charset="0"/>
              </a:rPr>
              <a:t>How Likely. Arrival Times. Inland Threat</a:t>
            </a:r>
            <a:endParaRPr lang="en-US" sz="4300" i="1" kern="0" dirty="0">
              <a:solidFill>
                <a:prstClr val="white"/>
              </a:solidFill>
              <a:cs typeface="Calibri" panose="020F0502020204030204" pitchFamily="34" charset="0"/>
            </a:endParaRPr>
          </a:p>
        </p:txBody>
      </p:sp>
      <p:sp>
        <p:nvSpPr>
          <p:cNvPr id="274439"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Arial" charset="0"/>
                <a:ea typeface="ＭＳ Ｐゴシック" charset="0"/>
                <a:cs typeface="ＭＳ Ｐゴシック" charset="0"/>
              </a:defRPr>
            </a:lvl1pPr>
            <a:lvl2pPr marL="742950" indent="-285750">
              <a:defRPr sz="3600">
                <a:solidFill>
                  <a:schemeClr val="tx1"/>
                </a:solidFill>
                <a:latin typeface="Arial" charset="0"/>
                <a:ea typeface="ＭＳ Ｐゴシック" charset="0"/>
              </a:defRPr>
            </a:lvl2pPr>
            <a:lvl3pPr marL="1143000" indent="-228600">
              <a:defRPr sz="3600">
                <a:solidFill>
                  <a:schemeClr val="tx1"/>
                </a:solidFill>
                <a:latin typeface="Arial" charset="0"/>
                <a:ea typeface="ＭＳ Ｐゴシック" charset="0"/>
              </a:defRPr>
            </a:lvl3pPr>
            <a:lvl4pPr marL="1600200" indent="-228600">
              <a:defRPr sz="3600">
                <a:solidFill>
                  <a:schemeClr val="tx1"/>
                </a:solidFill>
                <a:latin typeface="Arial" charset="0"/>
                <a:ea typeface="ＭＳ Ｐゴシック" charset="0"/>
              </a:defRPr>
            </a:lvl4pPr>
            <a:lvl5pPr marL="2057400" indent="-22860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fld id="{BDC5F1A3-19E1-3741-AA50-6E2293D9A5C0}" type="slidenum">
              <a:rPr lang="en-US" sz="1200">
                <a:solidFill>
                  <a:srgbClr val="000000"/>
                </a:solidFill>
              </a:rPr>
              <a:pPr/>
              <a:t>31</a:t>
            </a:fld>
            <a:endParaRPr lang="en-US" sz="1200">
              <a:solidFill>
                <a:srgbClr val="000000"/>
              </a:solidFill>
            </a:endParaRPr>
          </a:p>
        </p:txBody>
      </p:sp>
      <p:pic>
        <p:nvPicPr>
          <p:cNvPr id="274440"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905000"/>
            <a:ext cx="3429000" cy="2820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4441"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7000" y="3352800"/>
            <a:ext cx="3433763" cy="282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4442"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4038" y="3956050"/>
            <a:ext cx="3433762" cy="282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918664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894" y="1670685"/>
            <a:ext cx="6614160" cy="5187315"/>
          </a:xfrm>
          <a:prstGeom prst="rect">
            <a:avLst/>
          </a:prstGeom>
          <a:effectLst>
            <a:outerShdw blurRad="63500" dist="63500" dir="2700000" algn="tl" rotWithShape="0">
              <a:prstClr val="black">
                <a:alpha val="40000"/>
              </a:prstClr>
            </a:outerShdw>
          </a:effectLst>
        </p:spPr>
      </p:pic>
      <p:sp>
        <p:nvSpPr>
          <p:cNvPr id="31" name="Yellow Highlight" hidden="1"/>
          <p:cNvSpPr/>
          <p:nvPr/>
        </p:nvSpPr>
        <p:spPr>
          <a:xfrm>
            <a:off x="1416898" y="2928468"/>
            <a:ext cx="5943600" cy="384048"/>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Yellow Highlight" hidden="1"/>
          <p:cNvSpPr/>
          <p:nvPr/>
        </p:nvSpPr>
        <p:spPr>
          <a:xfrm>
            <a:off x="3225357" y="3466811"/>
            <a:ext cx="777240" cy="64008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2432" y="3375463"/>
            <a:ext cx="6398514" cy="5030343"/>
          </a:xfrm>
          <a:prstGeom prst="rect">
            <a:avLst/>
          </a:prstGeom>
        </p:spPr>
      </p:pic>
      <p:sp>
        <p:nvSpPr>
          <p:cNvPr id="33" name="Yellow Highlight" hidden="1"/>
          <p:cNvSpPr/>
          <p:nvPr/>
        </p:nvSpPr>
        <p:spPr>
          <a:xfrm>
            <a:off x="4070320" y="3462464"/>
            <a:ext cx="731520" cy="64008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Yellow Highlight" hidden="1"/>
          <p:cNvSpPr/>
          <p:nvPr/>
        </p:nvSpPr>
        <p:spPr>
          <a:xfrm>
            <a:off x="4902875" y="3462464"/>
            <a:ext cx="731520" cy="64008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Yellow Highlight" hidden="1"/>
          <p:cNvSpPr/>
          <p:nvPr/>
        </p:nvSpPr>
        <p:spPr>
          <a:xfrm>
            <a:off x="5725711" y="3465973"/>
            <a:ext cx="731520" cy="64008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Yellow Highlight" hidden="1"/>
          <p:cNvSpPr/>
          <p:nvPr/>
        </p:nvSpPr>
        <p:spPr>
          <a:xfrm>
            <a:off x="6553204" y="3469095"/>
            <a:ext cx="758952" cy="64008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Yellow Highlight" hidden="1"/>
          <p:cNvSpPr/>
          <p:nvPr/>
        </p:nvSpPr>
        <p:spPr>
          <a:xfrm>
            <a:off x="1418393" y="3422204"/>
            <a:ext cx="1755648" cy="784583"/>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Yellow Highlight" hidden="1"/>
          <p:cNvSpPr/>
          <p:nvPr/>
        </p:nvSpPr>
        <p:spPr>
          <a:xfrm>
            <a:off x="3241645" y="4157789"/>
            <a:ext cx="731520" cy="36576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Yellow Highlight" hidden="1"/>
          <p:cNvSpPr/>
          <p:nvPr/>
        </p:nvSpPr>
        <p:spPr>
          <a:xfrm>
            <a:off x="4061059" y="4157789"/>
            <a:ext cx="731520" cy="45720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Yellow Highlight" hidden="1"/>
          <p:cNvSpPr/>
          <p:nvPr/>
        </p:nvSpPr>
        <p:spPr>
          <a:xfrm>
            <a:off x="1660494" y="4710444"/>
            <a:ext cx="5426105" cy="2569713"/>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Yellow Highlight"/>
          <p:cNvSpPr/>
          <p:nvPr/>
        </p:nvSpPr>
        <p:spPr>
          <a:xfrm>
            <a:off x="3962400" y="3680199"/>
            <a:ext cx="2847050" cy="20382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Yellow Highlight"/>
          <p:cNvSpPr/>
          <p:nvPr/>
        </p:nvSpPr>
        <p:spPr>
          <a:xfrm>
            <a:off x="374110" y="4615543"/>
            <a:ext cx="2665181" cy="20382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Yellow Highlight"/>
          <p:cNvSpPr/>
          <p:nvPr/>
        </p:nvSpPr>
        <p:spPr>
          <a:xfrm>
            <a:off x="374110" y="3884023"/>
            <a:ext cx="6435340" cy="731520"/>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Title 1"/>
          <p:cNvSpPr txBox="1">
            <a:spLocks/>
          </p:cNvSpPr>
          <p:nvPr/>
        </p:nvSpPr>
        <p:spPr bwMode="auto">
          <a:xfrm>
            <a:off x="0" y="0"/>
            <a:ext cx="9144000" cy="1554480"/>
          </a:xfrm>
          <a:prstGeom prst="rect">
            <a:avLst/>
          </a:prstGeom>
          <a:solidFill>
            <a:srgbClr val="000066"/>
          </a:solidFill>
          <a:ln w="9525">
            <a:noFill/>
            <a:miter lim="800000"/>
            <a:headEnd/>
            <a:tailEnd/>
          </a:ln>
        </p:spPr>
        <p:txBody>
          <a:bodyPr vert="horz" wrap="square" lIns="182880" tIns="45720" rIns="182880" bIns="45720" numCol="1" anchor="ctr" anchorCtr="0" compatLnSpc="1">
            <a:prstTxWarp prst="textNoShape">
              <a:avLst/>
            </a:prstTxWarp>
            <a:noAutofit/>
          </a:bodyP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sz="6600" b="1" kern="0" dirty="0" smtClean="0">
                <a:solidFill>
                  <a:srgbClr val="FFFF00"/>
                </a:solidFill>
                <a:cs typeface="Calibri" panose="020F0502020204030204" pitchFamily="34" charset="0"/>
              </a:rPr>
              <a:t>Tropical Outlook</a:t>
            </a:r>
            <a:r>
              <a:rPr lang="en-US" sz="7200" b="1" kern="0" dirty="0" smtClean="0">
                <a:solidFill>
                  <a:prstClr val="white"/>
                </a:solidFill>
                <a:cs typeface="Calibri" panose="020F0502020204030204" pitchFamily="34" charset="0"/>
              </a:rPr>
              <a:t/>
            </a:r>
            <a:br>
              <a:rPr lang="en-US" sz="7200" b="1" kern="0" dirty="0" smtClean="0">
                <a:solidFill>
                  <a:prstClr val="white"/>
                </a:solidFill>
                <a:cs typeface="Calibri" panose="020F0502020204030204" pitchFamily="34" charset="0"/>
              </a:rPr>
            </a:br>
            <a:r>
              <a:rPr lang="en-US" sz="4300" i="1" kern="0" dirty="0">
                <a:latin typeface="Calibri" panose="020F0502020204030204" pitchFamily="34" charset="0"/>
                <a:cs typeface="Calibri" panose="020F0502020204030204" pitchFamily="34" charset="0"/>
              </a:rPr>
              <a:t>A</a:t>
            </a:r>
            <a:r>
              <a:rPr lang="en-US" sz="4300" i="1" kern="0" dirty="0" smtClean="0">
                <a:latin typeface="Calibri" panose="020F0502020204030204" pitchFamily="34" charset="0"/>
                <a:cs typeface="Calibri" panose="020F0502020204030204" pitchFamily="34" charset="0"/>
              </a:rPr>
              <a:t>ssessment </a:t>
            </a:r>
            <a:r>
              <a:rPr lang="en-US" sz="4300" i="1" kern="0" dirty="0">
                <a:latin typeface="Calibri" panose="020F0502020204030204" pitchFamily="34" charset="0"/>
                <a:cs typeface="Calibri" panose="020F0502020204030204" pitchFamily="34" charset="0"/>
              </a:rPr>
              <a:t>of tropical </a:t>
            </a:r>
            <a:r>
              <a:rPr lang="en-US" sz="4300" i="1" kern="0" dirty="0" smtClean="0">
                <a:latin typeface="Calibri" panose="020F0502020204030204" pitchFamily="34" charset="0"/>
                <a:cs typeface="Calibri" panose="020F0502020204030204" pitchFamily="34" charset="0"/>
              </a:rPr>
              <a:t>activity</a:t>
            </a:r>
            <a:endParaRPr lang="en-US" sz="4300" i="1" kern="0" dirty="0">
              <a:solidFill>
                <a:prstClr val="white"/>
              </a:solidFill>
              <a:cs typeface="Calibri" panose="020F0502020204030204" pitchFamily="34" charset="0"/>
            </a:endParaRPr>
          </a:p>
        </p:txBody>
      </p:sp>
      <p:sp>
        <p:nvSpPr>
          <p:cNvPr id="20" name="Right Arrow 19"/>
          <p:cNvSpPr/>
          <p:nvPr/>
        </p:nvSpPr>
        <p:spPr>
          <a:xfrm rot="10800000">
            <a:off x="6668428" y="3278938"/>
            <a:ext cx="2376420" cy="1780745"/>
          </a:xfrm>
          <a:prstGeom prst="rightArrow">
            <a:avLst>
              <a:gd name="adj1" fmla="val 50000"/>
              <a:gd name="adj2" fmla="val 47877"/>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223247" y="3755518"/>
            <a:ext cx="2201802" cy="914096"/>
          </a:xfrm>
          <a:prstGeom prst="rect">
            <a:avLst/>
          </a:prstGeom>
        </p:spPr>
        <p:txBody>
          <a:bodyPr wrap="square">
            <a:spAutoFit/>
          </a:bodyPr>
          <a:lstStyle/>
          <a:p>
            <a:pPr>
              <a:lnSpc>
                <a:spcPct val="80000"/>
              </a:lnSpc>
              <a:spcAft>
                <a:spcPts val="600"/>
              </a:spcAft>
            </a:pPr>
            <a:r>
              <a:rPr lang="en-US" sz="2000" b="1" dirty="0" smtClean="0">
                <a:solidFill>
                  <a:srgbClr val="132F49"/>
                </a:solidFill>
                <a:latin typeface="+mj-lt"/>
              </a:rPr>
              <a:t>Potential for development?</a:t>
            </a:r>
          </a:p>
          <a:p>
            <a:pPr>
              <a:lnSpc>
                <a:spcPct val="80000"/>
              </a:lnSpc>
              <a:spcAft>
                <a:spcPts val="600"/>
              </a:spcAft>
            </a:pPr>
            <a:r>
              <a:rPr lang="en-US" sz="2000" b="1" dirty="0" smtClean="0">
                <a:solidFill>
                  <a:srgbClr val="132F49"/>
                </a:solidFill>
                <a:latin typeface="+mj-lt"/>
              </a:rPr>
              <a:t>Headed where? </a:t>
            </a:r>
            <a:endParaRPr lang="en-US" sz="2000" dirty="0">
              <a:solidFill>
                <a:srgbClr val="132F49"/>
              </a:solidFill>
              <a:latin typeface="+mj-lt"/>
            </a:endParaRPr>
          </a:p>
        </p:txBody>
      </p:sp>
      <p:sp>
        <p:nvSpPr>
          <p:cNvPr id="25" name="Rectangle 24"/>
          <p:cNvSpPr/>
          <p:nvPr/>
        </p:nvSpPr>
        <p:spPr>
          <a:xfrm>
            <a:off x="374110" y="2188292"/>
            <a:ext cx="6579150" cy="3970318"/>
          </a:xfrm>
          <a:prstGeom prst="rect">
            <a:avLst/>
          </a:prstGeom>
        </p:spPr>
        <p:txBody>
          <a:bodyPr wrap="square">
            <a:spAutoFit/>
          </a:bodyPr>
          <a:lstStyle/>
          <a:p>
            <a:pPr lvl="0"/>
            <a:r>
              <a:rPr lang="en-US" sz="1200" dirty="0">
                <a:solidFill>
                  <a:srgbClr val="000000"/>
                </a:solidFill>
                <a:latin typeface="Courier New" panose="02070309020205020404" pitchFamily="49" charset="0"/>
                <a:cs typeface="Courier New" panose="02070309020205020404" pitchFamily="49" charset="0"/>
              </a:rPr>
              <a:t>TROPICAL WEATHER OUTLOOK</a:t>
            </a:r>
          </a:p>
          <a:p>
            <a:pPr lvl="0"/>
            <a:r>
              <a:rPr lang="en-US" sz="1200" dirty="0">
                <a:solidFill>
                  <a:srgbClr val="000000"/>
                </a:solidFill>
                <a:latin typeface="Courier New" panose="02070309020205020404" pitchFamily="49" charset="0"/>
                <a:cs typeface="Courier New" panose="02070309020205020404" pitchFamily="49" charset="0"/>
              </a:rPr>
              <a:t>NWS NATIONAL HURRICANE CENTER MIAMI FL</a:t>
            </a:r>
          </a:p>
          <a:p>
            <a:pPr lvl="0"/>
            <a:r>
              <a:rPr lang="en-US" sz="1200" dirty="0">
                <a:solidFill>
                  <a:srgbClr val="000000"/>
                </a:solidFill>
                <a:latin typeface="Courier New" panose="02070309020205020404" pitchFamily="49" charset="0"/>
                <a:cs typeface="Courier New" panose="02070309020205020404" pitchFamily="49" charset="0"/>
              </a:rPr>
              <a:t>800 PM EDT MON OCT 20 2014</a:t>
            </a:r>
          </a:p>
          <a:p>
            <a:pPr lvl="0"/>
            <a:endParaRPr lang="en-US" sz="1200" dirty="0">
              <a:solidFill>
                <a:srgbClr val="000000"/>
              </a:solidFill>
              <a:latin typeface="Courier New" panose="02070309020205020404" pitchFamily="49" charset="0"/>
              <a:cs typeface="Courier New" panose="02070309020205020404" pitchFamily="49" charset="0"/>
            </a:endParaRPr>
          </a:p>
          <a:p>
            <a:pPr lvl="0"/>
            <a:r>
              <a:rPr lang="en-US" sz="1200" dirty="0">
                <a:solidFill>
                  <a:srgbClr val="000000"/>
                </a:solidFill>
                <a:latin typeface="Courier New" panose="02070309020205020404" pitchFamily="49" charset="0"/>
                <a:cs typeface="Courier New" panose="02070309020205020404" pitchFamily="49" charset="0"/>
              </a:rPr>
              <a:t>For the North Atlantic...Caribbean Sea and the Gulf of Mexico:</a:t>
            </a:r>
          </a:p>
          <a:p>
            <a:pPr lvl="0"/>
            <a:endParaRPr lang="en-US" sz="1200" dirty="0">
              <a:solidFill>
                <a:srgbClr val="000000"/>
              </a:solidFill>
              <a:latin typeface="Courier New" panose="02070309020205020404" pitchFamily="49" charset="0"/>
              <a:cs typeface="Courier New" panose="02070309020205020404" pitchFamily="49" charset="0"/>
            </a:endParaRPr>
          </a:p>
          <a:p>
            <a:pPr lvl="0"/>
            <a:r>
              <a:rPr lang="en-US" sz="1200" dirty="0">
                <a:solidFill>
                  <a:srgbClr val="000000"/>
                </a:solidFill>
                <a:latin typeface="Courier New" panose="02070309020205020404" pitchFamily="49" charset="0"/>
                <a:cs typeface="Courier New" panose="02070309020205020404" pitchFamily="49" charset="0"/>
              </a:rPr>
              <a:t>Showers and thunderstorms associated with an area of low pressure</a:t>
            </a:r>
          </a:p>
          <a:p>
            <a:pPr lvl="0"/>
            <a:r>
              <a:rPr lang="en-US" sz="1200" dirty="0">
                <a:solidFill>
                  <a:srgbClr val="000000"/>
                </a:solidFill>
                <a:latin typeface="Courier New" panose="02070309020205020404" pitchFamily="49" charset="0"/>
                <a:cs typeface="Courier New" panose="02070309020205020404" pitchFamily="49" charset="0"/>
              </a:rPr>
              <a:t>located over the southwestern Bay of Campeche have changed little</a:t>
            </a:r>
          </a:p>
          <a:p>
            <a:pPr lvl="0"/>
            <a:r>
              <a:rPr lang="en-US" sz="1200" dirty="0">
                <a:solidFill>
                  <a:srgbClr val="000000"/>
                </a:solidFill>
                <a:latin typeface="Courier New" panose="02070309020205020404" pitchFamily="49" charset="0"/>
                <a:cs typeface="Courier New" panose="02070309020205020404" pitchFamily="49" charset="0"/>
              </a:rPr>
              <a:t>in organization since this afternoon.  This system has the potential</a:t>
            </a:r>
          </a:p>
          <a:p>
            <a:pPr lvl="0"/>
            <a:r>
              <a:rPr lang="en-US" sz="1200" dirty="0">
                <a:solidFill>
                  <a:srgbClr val="000000"/>
                </a:solidFill>
                <a:latin typeface="Courier New" panose="02070309020205020404" pitchFamily="49" charset="0"/>
                <a:cs typeface="Courier New" panose="02070309020205020404" pitchFamily="49" charset="0"/>
              </a:rPr>
              <a:t>to become a tropical cyclone during the next couple of days while it</a:t>
            </a:r>
          </a:p>
          <a:p>
            <a:pPr lvl="0"/>
            <a:r>
              <a:rPr lang="en-US" sz="1200" dirty="0">
                <a:solidFill>
                  <a:srgbClr val="000000"/>
                </a:solidFill>
                <a:latin typeface="Courier New" panose="02070309020205020404" pitchFamily="49" charset="0"/>
                <a:cs typeface="Courier New" panose="02070309020205020404" pitchFamily="49" charset="0"/>
              </a:rPr>
              <a:t>moves slowly eastward across the southern Bay of Campeche. Later</a:t>
            </a:r>
          </a:p>
          <a:p>
            <a:pPr lvl="0"/>
            <a:r>
              <a:rPr lang="en-US" sz="1200" dirty="0">
                <a:solidFill>
                  <a:srgbClr val="000000"/>
                </a:solidFill>
                <a:latin typeface="Courier New" panose="02070309020205020404" pitchFamily="49" charset="0"/>
                <a:cs typeface="Courier New" panose="02070309020205020404" pitchFamily="49" charset="0"/>
              </a:rPr>
              <a:t>in the week, the low is forecast to interact and possibly merge</a:t>
            </a:r>
          </a:p>
          <a:p>
            <a:pPr lvl="0"/>
            <a:r>
              <a:rPr lang="en-US" sz="1200" dirty="0">
                <a:solidFill>
                  <a:srgbClr val="000000"/>
                </a:solidFill>
                <a:latin typeface="Courier New" panose="02070309020205020404" pitchFamily="49" charset="0"/>
                <a:cs typeface="Courier New" panose="02070309020205020404" pitchFamily="49" charset="0"/>
              </a:rPr>
              <a:t>with a frontal system over the southeastern Gulf of Mexico or</a:t>
            </a:r>
          </a:p>
          <a:p>
            <a:pPr lvl="0"/>
            <a:r>
              <a:rPr lang="en-US" sz="1200" dirty="0">
                <a:solidFill>
                  <a:srgbClr val="000000"/>
                </a:solidFill>
                <a:latin typeface="Courier New" panose="02070309020205020404" pitchFamily="49" charset="0"/>
                <a:cs typeface="Courier New" panose="02070309020205020404" pitchFamily="49" charset="0"/>
              </a:rPr>
              <a:t>northwestern Caribbean Sea.  An Air Force Reserve reconnaissance</a:t>
            </a:r>
          </a:p>
          <a:p>
            <a:pPr lvl="0"/>
            <a:r>
              <a:rPr lang="en-US" sz="1200" dirty="0">
                <a:solidFill>
                  <a:srgbClr val="000000"/>
                </a:solidFill>
                <a:latin typeface="Courier New" panose="02070309020205020404" pitchFamily="49" charset="0"/>
                <a:cs typeface="Courier New" panose="02070309020205020404" pitchFamily="49" charset="0"/>
              </a:rPr>
              <a:t>aircraft is scheduled to investigate the disturbance tomorrow</a:t>
            </a:r>
          </a:p>
          <a:p>
            <a:pPr lvl="0"/>
            <a:r>
              <a:rPr lang="en-US" sz="1200" dirty="0">
                <a:solidFill>
                  <a:srgbClr val="000000"/>
                </a:solidFill>
                <a:latin typeface="Courier New" panose="02070309020205020404" pitchFamily="49" charset="0"/>
                <a:cs typeface="Courier New" panose="02070309020205020404" pitchFamily="49" charset="0"/>
              </a:rPr>
              <a:t>afternoon, if necessary. Interests in the Yucatan Peninsula should</a:t>
            </a:r>
          </a:p>
          <a:p>
            <a:pPr lvl="0"/>
            <a:r>
              <a:rPr lang="en-US" sz="1200" dirty="0">
                <a:solidFill>
                  <a:srgbClr val="000000"/>
                </a:solidFill>
                <a:latin typeface="Courier New" panose="02070309020205020404" pitchFamily="49" charset="0"/>
                <a:cs typeface="Courier New" panose="02070309020205020404" pitchFamily="49" charset="0"/>
              </a:rPr>
              <a:t>monitor the progress of this system.</a:t>
            </a:r>
          </a:p>
          <a:p>
            <a:pPr lvl="0"/>
            <a:r>
              <a:rPr lang="en-US" sz="1200" dirty="0">
                <a:solidFill>
                  <a:srgbClr val="000000"/>
                </a:solidFill>
                <a:latin typeface="Courier New" panose="02070309020205020404" pitchFamily="49" charset="0"/>
                <a:cs typeface="Courier New" panose="02070309020205020404" pitchFamily="49" charset="0"/>
              </a:rPr>
              <a:t>* Formation chance through 48 hours...medium...50 percent.</a:t>
            </a:r>
          </a:p>
          <a:p>
            <a:pPr marL="171450" lvl="0" indent="-171450">
              <a:buFont typeface="Arial" panose="020B0604020202020204" pitchFamily="34" charset="0"/>
              <a:buChar char="•"/>
            </a:pPr>
            <a:r>
              <a:rPr lang="en-US" sz="1200" dirty="0" smtClean="0">
                <a:solidFill>
                  <a:srgbClr val="000000"/>
                </a:solidFill>
                <a:latin typeface="Courier New" panose="02070309020205020404" pitchFamily="49" charset="0"/>
                <a:cs typeface="Courier New" panose="02070309020205020404" pitchFamily="49" charset="0"/>
              </a:rPr>
              <a:t>Formation </a:t>
            </a:r>
            <a:r>
              <a:rPr lang="en-US" sz="1200" dirty="0">
                <a:solidFill>
                  <a:srgbClr val="000000"/>
                </a:solidFill>
                <a:latin typeface="Courier New" panose="02070309020205020404" pitchFamily="49" charset="0"/>
                <a:cs typeface="Courier New" panose="02070309020205020404" pitchFamily="49" charset="0"/>
              </a:rPr>
              <a:t>chance through 5 days...medium...60 percent</a:t>
            </a:r>
            <a:r>
              <a:rPr lang="en-US" sz="1200" dirty="0" smtClean="0">
                <a:solidFill>
                  <a:srgbClr val="000000"/>
                </a:solidFill>
                <a:latin typeface="Courier New" panose="02070309020205020404" pitchFamily="49" charset="0"/>
                <a:cs typeface="Courier New" panose="02070309020205020404" pitchFamily="49" charset="0"/>
              </a:rPr>
              <a:t>.</a:t>
            </a:r>
          </a:p>
          <a:p>
            <a:pPr marL="171450" lvl="0" indent="-171450">
              <a:buFont typeface="Arial" panose="020B0604020202020204" pitchFamily="34" charset="0"/>
              <a:buChar char="•"/>
            </a:pPr>
            <a:endParaRPr lang="en-US" sz="1200" dirty="0">
              <a:solidFill>
                <a:srgbClr val="000000"/>
              </a:solidFill>
              <a:latin typeface="Courier New" panose="02070309020205020404" pitchFamily="49" charset="0"/>
              <a:cs typeface="Courier New" panose="02070309020205020404" pitchFamily="49" charset="0"/>
            </a:endParaRPr>
          </a:p>
          <a:p>
            <a:pPr lvl="0"/>
            <a:r>
              <a:rPr lang="en-US" sz="1200" dirty="0" smtClean="0">
                <a:solidFill>
                  <a:srgbClr val="000000"/>
                </a:solidFill>
                <a:latin typeface="Courier New" panose="02070309020205020404" pitchFamily="49" charset="0"/>
                <a:cs typeface="Courier New" panose="02070309020205020404" pitchFamily="49" charset="0"/>
              </a:rPr>
              <a:t>Forecaster Brown</a:t>
            </a:r>
            <a:endParaRPr lang="en-US" sz="1200" dirty="0">
              <a:solidFill>
                <a:srgbClr val="00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83310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 presetClass="entr" presetSubtype="0" fill="hold" grpId="0" nodeType="afterEffect">
                                  <p:stCondLst>
                                    <p:cond delay="50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32"/>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1"/>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33"/>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4"/>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35"/>
                                        </p:tgtEl>
                                        <p:attrNameLst>
                                          <p:attrName>style.visibility</p:attrName>
                                        </p:attrNameLst>
                                      </p:cBhvr>
                                      <p:to>
                                        <p:strVal val="hidden"/>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36"/>
                                        </p:tgtEl>
                                        <p:attrNameLst>
                                          <p:attrName>style.visibility</p:attrName>
                                        </p:attrNameLst>
                                      </p:cBhvr>
                                      <p:to>
                                        <p:strVal val="hidden"/>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29"/>
                                        </p:tgtEl>
                                        <p:attrNameLst>
                                          <p:attrName>style.visibility</p:attrName>
                                        </p:attrNameLst>
                                      </p:cBhvr>
                                      <p:to>
                                        <p:strVal val="hidden"/>
                                      </p:to>
                                    </p:set>
                                  </p:childTnLst>
                                </p:cTn>
                              </p:par>
                            </p:childTnLst>
                          </p:cTn>
                        </p:par>
                        <p:par>
                          <p:cTn id="60" fill="hold">
                            <p:stCondLst>
                              <p:cond delay="0"/>
                            </p:stCondLst>
                            <p:childTnLst>
                              <p:par>
                                <p:cTn id="61" presetID="1" presetClass="entr" presetSubtype="0" fill="hold" grpId="0" nodeType="after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37"/>
                                        </p:tgtEl>
                                        <p:attrNameLst>
                                          <p:attrName>style.visibility</p:attrName>
                                        </p:attrNameLst>
                                      </p:cBhvr>
                                      <p:to>
                                        <p:strVal val="hidden"/>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38"/>
                                        </p:tgtEl>
                                        <p:attrNameLst>
                                          <p:attrName>style.visibility</p:attrName>
                                        </p:attrNameLst>
                                      </p:cBhvr>
                                      <p:to>
                                        <p:strVal val="visible"/>
                                      </p:to>
                                    </p:set>
                                  </p:childTnLst>
                                </p:cTn>
                              </p:par>
                            </p:childTnLst>
                          </p:cTn>
                        </p:par>
                        <p:par>
                          <p:cTn id="70" fill="hold">
                            <p:stCondLst>
                              <p:cond delay="0"/>
                            </p:stCondLst>
                            <p:childTnLst>
                              <p:par>
                                <p:cTn id="71" presetID="22" presetClass="entr" presetSubtype="2" fill="hold" grpId="0" nodeType="afterEffect">
                                  <p:stCondLst>
                                    <p:cond delay="500"/>
                                  </p:stCondLst>
                                  <p:childTnLst>
                                    <p:set>
                                      <p:cBhvr>
                                        <p:cTn id="72" dur="1" fill="hold">
                                          <p:stCondLst>
                                            <p:cond delay="0"/>
                                          </p:stCondLst>
                                        </p:cTn>
                                        <p:tgtEl>
                                          <p:spTgt spid="20"/>
                                        </p:tgtEl>
                                        <p:attrNameLst>
                                          <p:attrName>style.visibility</p:attrName>
                                        </p:attrNameLst>
                                      </p:cBhvr>
                                      <p:to>
                                        <p:strVal val="visible"/>
                                      </p:to>
                                    </p:set>
                                    <p:animEffect transition="in" filter="wipe(right)">
                                      <p:cBhvr>
                                        <p:cTn id="73" dur="500"/>
                                        <p:tgtEl>
                                          <p:spTgt spid="20"/>
                                        </p:tgtEl>
                                      </p:cBhvr>
                                    </p:animEffect>
                                  </p:childTnLst>
                                </p:cTn>
                              </p:par>
                              <p:par>
                                <p:cTn id="74" presetID="22" presetClass="entr" presetSubtype="2" fill="hold" grpId="0" nodeType="withEffect">
                                  <p:stCondLst>
                                    <p:cond delay="500"/>
                                  </p:stCondLst>
                                  <p:childTnLst>
                                    <p:set>
                                      <p:cBhvr>
                                        <p:cTn id="75" dur="1" fill="hold">
                                          <p:stCondLst>
                                            <p:cond delay="0"/>
                                          </p:stCondLst>
                                        </p:cTn>
                                        <p:tgtEl>
                                          <p:spTgt spid="22"/>
                                        </p:tgtEl>
                                        <p:attrNameLst>
                                          <p:attrName>style.visibility</p:attrName>
                                        </p:attrNameLst>
                                      </p:cBhvr>
                                      <p:to>
                                        <p:strVal val="visible"/>
                                      </p:to>
                                    </p:set>
                                    <p:animEffect transition="in" filter="wipe(right)">
                                      <p:cBhvr>
                                        <p:cTn id="76" dur="500"/>
                                        <p:tgtEl>
                                          <p:spTgt spid="22"/>
                                        </p:tgtEl>
                                      </p:cBhvr>
                                    </p:animEffect>
                                  </p:childTnLst>
                                </p:cTn>
                              </p:par>
                            </p:childTnLst>
                          </p:cTn>
                        </p:par>
                        <p:par>
                          <p:cTn id="77" fill="hold">
                            <p:stCondLst>
                              <p:cond delay="1000"/>
                            </p:stCondLst>
                            <p:childTnLst>
                              <p:par>
                                <p:cTn id="78" presetID="1" presetClass="entr" presetSubtype="0" fill="hold" grpId="0" nodeType="afterEffect">
                                  <p:stCondLst>
                                    <p:cond delay="0"/>
                                  </p:stCondLst>
                                  <p:childTnLst>
                                    <p:set>
                                      <p:cBhvr>
                                        <p:cTn id="79" dur="1" fill="hold">
                                          <p:stCondLst>
                                            <p:cond delay="0"/>
                                          </p:stCondLst>
                                        </p:cTn>
                                        <p:tgtEl>
                                          <p:spTgt spid="24"/>
                                        </p:tgtEl>
                                        <p:attrNameLst>
                                          <p:attrName>style.visibility</p:attrName>
                                        </p:attrNameLst>
                                      </p:cBhvr>
                                      <p:to>
                                        <p:strVal val="visible"/>
                                      </p:to>
                                    </p:set>
                                  </p:childTnLst>
                                </p:cTn>
                              </p:par>
                            </p:childTnLst>
                          </p:cTn>
                        </p:par>
                        <p:par>
                          <p:cTn id="80" fill="hold">
                            <p:stCondLst>
                              <p:cond delay="1000"/>
                            </p:stCondLst>
                            <p:childTnLst>
                              <p:par>
                                <p:cTn id="81" presetID="1" presetClass="entr" presetSubtype="0" fill="hold" grpId="0" nodeType="afterEffect">
                                  <p:stCondLst>
                                    <p:cond delay="0"/>
                                  </p:stCondLst>
                                  <p:childTnLst>
                                    <p:set>
                                      <p:cBhvr>
                                        <p:cTn id="82" dur="1" fill="hold">
                                          <p:stCondLst>
                                            <p:cond delay="0"/>
                                          </p:stCondLst>
                                        </p:cTn>
                                        <p:tgtEl>
                                          <p:spTgt spid="19"/>
                                        </p:tgtEl>
                                        <p:attrNameLst>
                                          <p:attrName>style.visibility</p:attrName>
                                        </p:attrNameLst>
                                      </p:cBhvr>
                                      <p:to>
                                        <p:strVal val="visible"/>
                                      </p:to>
                                    </p:set>
                                  </p:childTnLst>
                                </p:cTn>
                              </p:par>
                            </p:childTnLst>
                          </p:cTn>
                        </p:par>
                        <p:par>
                          <p:cTn id="83" fill="hold">
                            <p:stCondLst>
                              <p:cond delay="1000"/>
                            </p:stCondLst>
                            <p:childTnLst>
                              <p:par>
                                <p:cTn id="84" presetID="1" presetClass="entr" presetSubtype="0" fill="hold" grpId="0" nodeType="afterEffect">
                                  <p:stCondLst>
                                    <p:cond delay="0"/>
                                  </p:stCondLst>
                                  <p:childTnLst>
                                    <p:set>
                                      <p:cBhvr>
                                        <p:cTn id="8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21" grpId="0" animBg="1"/>
      <p:bldP spid="21" grpId="1" animBg="1"/>
      <p:bldP spid="33" grpId="0" animBg="1"/>
      <p:bldP spid="33" grpId="1" animBg="1"/>
      <p:bldP spid="34" grpId="0" animBg="1"/>
      <p:bldP spid="34" grpId="1" animBg="1"/>
      <p:bldP spid="35" grpId="0" animBg="1"/>
      <p:bldP spid="35" grpId="1" animBg="1"/>
      <p:bldP spid="36" grpId="0" animBg="1"/>
      <p:bldP spid="36" grpId="1" animBg="1"/>
      <p:bldP spid="32" grpId="0" animBg="1"/>
      <p:bldP spid="32" grpId="1" animBg="1"/>
      <p:bldP spid="29" grpId="0" animBg="1"/>
      <p:bldP spid="29" grpId="1" animBg="1"/>
      <p:bldP spid="37" grpId="0" animBg="1"/>
      <p:bldP spid="37" grpId="1" animBg="1"/>
      <p:bldP spid="38" grpId="0" animBg="1"/>
      <p:bldP spid="23" grpId="0" animBg="1"/>
      <p:bldP spid="19" grpId="0" animBg="1"/>
      <p:bldP spid="24" grpId="0" animBg="1"/>
      <p:bldP spid="20" grpId="0" animBg="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894" y="1670685"/>
            <a:ext cx="6614160" cy="5187315"/>
          </a:xfrm>
          <a:prstGeom prst="rect">
            <a:avLst/>
          </a:prstGeom>
          <a:effectLst>
            <a:outerShdw blurRad="63500" dist="63500" dir="2700000" algn="tl" rotWithShape="0">
              <a:prstClr val="black">
                <a:alpha val="40000"/>
              </a:prstClr>
            </a:outerShdw>
          </a:effectLst>
        </p:spPr>
      </p:pic>
      <p:sp>
        <p:nvSpPr>
          <p:cNvPr id="31" name="Yellow Highlight" hidden="1"/>
          <p:cNvSpPr/>
          <p:nvPr/>
        </p:nvSpPr>
        <p:spPr>
          <a:xfrm>
            <a:off x="1416898" y="2928468"/>
            <a:ext cx="5943600" cy="384048"/>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Yellow Highlight" hidden="1"/>
          <p:cNvSpPr/>
          <p:nvPr/>
        </p:nvSpPr>
        <p:spPr>
          <a:xfrm>
            <a:off x="3225357" y="3466811"/>
            <a:ext cx="777240" cy="64008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2432" y="3375463"/>
            <a:ext cx="6398514" cy="5030343"/>
          </a:xfrm>
          <a:prstGeom prst="rect">
            <a:avLst/>
          </a:prstGeom>
        </p:spPr>
      </p:pic>
      <p:sp>
        <p:nvSpPr>
          <p:cNvPr id="33" name="Yellow Highlight" hidden="1"/>
          <p:cNvSpPr/>
          <p:nvPr/>
        </p:nvSpPr>
        <p:spPr>
          <a:xfrm>
            <a:off x="4070320" y="3462464"/>
            <a:ext cx="731520" cy="64008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Yellow Highlight" hidden="1"/>
          <p:cNvSpPr/>
          <p:nvPr/>
        </p:nvSpPr>
        <p:spPr>
          <a:xfrm>
            <a:off x="4902875" y="3462464"/>
            <a:ext cx="731520" cy="64008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Yellow Highlight" hidden="1"/>
          <p:cNvSpPr/>
          <p:nvPr/>
        </p:nvSpPr>
        <p:spPr>
          <a:xfrm>
            <a:off x="5725711" y="3465973"/>
            <a:ext cx="731520" cy="64008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Yellow Highlight" hidden="1"/>
          <p:cNvSpPr/>
          <p:nvPr/>
        </p:nvSpPr>
        <p:spPr>
          <a:xfrm>
            <a:off x="6553204" y="3469095"/>
            <a:ext cx="758952" cy="64008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Yellow Highlight" hidden="1"/>
          <p:cNvSpPr/>
          <p:nvPr/>
        </p:nvSpPr>
        <p:spPr>
          <a:xfrm>
            <a:off x="1418393" y="3422204"/>
            <a:ext cx="1755648" cy="784583"/>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Yellow Highlight" hidden="1"/>
          <p:cNvSpPr/>
          <p:nvPr/>
        </p:nvSpPr>
        <p:spPr>
          <a:xfrm>
            <a:off x="3241645" y="4157789"/>
            <a:ext cx="731520" cy="36576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Yellow Highlight" hidden="1"/>
          <p:cNvSpPr/>
          <p:nvPr/>
        </p:nvSpPr>
        <p:spPr>
          <a:xfrm>
            <a:off x="4061059" y="4157789"/>
            <a:ext cx="731520" cy="45720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Yellow Highlight" hidden="1"/>
          <p:cNvSpPr/>
          <p:nvPr/>
        </p:nvSpPr>
        <p:spPr>
          <a:xfrm>
            <a:off x="1660494" y="4710444"/>
            <a:ext cx="5426105" cy="2569713"/>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Title 1"/>
          <p:cNvSpPr txBox="1">
            <a:spLocks/>
          </p:cNvSpPr>
          <p:nvPr/>
        </p:nvSpPr>
        <p:spPr bwMode="auto">
          <a:xfrm>
            <a:off x="0" y="0"/>
            <a:ext cx="9144000" cy="1554480"/>
          </a:xfrm>
          <a:prstGeom prst="rect">
            <a:avLst/>
          </a:prstGeom>
          <a:solidFill>
            <a:srgbClr val="000066"/>
          </a:solidFill>
          <a:ln w="9525">
            <a:noFill/>
            <a:miter lim="800000"/>
            <a:headEnd/>
            <a:tailEnd/>
          </a:ln>
        </p:spPr>
        <p:txBody>
          <a:bodyPr vert="horz" wrap="square" lIns="182880" tIns="45720" rIns="182880" bIns="45720" numCol="1" anchor="ctr" anchorCtr="0" compatLnSpc="1">
            <a:prstTxWarp prst="textNoShape">
              <a:avLst/>
            </a:prstTxWarp>
            <a:noAutofit/>
          </a:bodyP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sz="6600" b="1" kern="0" dirty="0" smtClean="0">
                <a:solidFill>
                  <a:srgbClr val="FFFF00"/>
                </a:solidFill>
                <a:cs typeface="Calibri" panose="020F0502020204030204" pitchFamily="34" charset="0"/>
              </a:rPr>
              <a:t>Tropical Outlook</a:t>
            </a:r>
            <a:r>
              <a:rPr lang="en-US" sz="7200" b="1" kern="0" dirty="0" smtClean="0">
                <a:solidFill>
                  <a:prstClr val="white"/>
                </a:solidFill>
                <a:cs typeface="Calibri" panose="020F0502020204030204" pitchFamily="34" charset="0"/>
              </a:rPr>
              <a:t/>
            </a:r>
            <a:br>
              <a:rPr lang="en-US" sz="7200" b="1" kern="0" dirty="0" smtClean="0">
                <a:solidFill>
                  <a:prstClr val="white"/>
                </a:solidFill>
                <a:cs typeface="Calibri" panose="020F0502020204030204" pitchFamily="34" charset="0"/>
              </a:rPr>
            </a:br>
            <a:r>
              <a:rPr lang="en-US" sz="4300" i="1" kern="0" dirty="0">
                <a:latin typeface="Calibri" panose="020F0502020204030204" pitchFamily="34" charset="0"/>
                <a:cs typeface="Calibri" panose="020F0502020204030204" pitchFamily="34" charset="0"/>
              </a:rPr>
              <a:t>A</a:t>
            </a:r>
            <a:r>
              <a:rPr lang="en-US" sz="4300" i="1" kern="0" dirty="0" smtClean="0">
                <a:latin typeface="Calibri" panose="020F0502020204030204" pitchFamily="34" charset="0"/>
                <a:cs typeface="Calibri" panose="020F0502020204030204" pitchFamily="34" charset="0"/>
              </a:rPr>
              <a:t>ssessment </a:t>
            </a:r>
            <a:r>
              <a:rPr lang="en-US" sz="4300" i="1" kern="0" dirty="0">
                <a:latin typeface="Calibri" panose="020F0502020204030204" pitchFamily="34" charset="0"/>
                <a:cs typeface="Calibri" panose="020F0502020204030204" pitchFamily="34" charset="0"/>
              </a:rPr>
              <a:t>of tropical </a:t>
            </a:r>
            <a:r>
              <a:rPr lang="en-US" sz="4300" i="1" kern="0" dirty="0" smtClean="0">
                <a:latin typeface="Calibri" panose="020F0502020204030204" pitchFamily="34" charset="0"/>
                <a:cs typeface="Calibri" panose="020F0502020204030204" pitchFamily="34" charset="0"/>
              </a:rPr>
              <a:t>activity</a:t>
            </a:r>
            <a:endParaRPr lang="en-US" sz="4300" i="1" kern="0" dirty="0">
              <a:solidFill>
                <a:prstClr val="white"/>
              </a:solidFill>
              <a:cs typeface="Calibri" panose="020F0502020204030204" pitchFamily="34" charset="0"/>
            </a:endParaRPr>
          </a:p>
        </p:txBody>
      </p:sp>
      <p:sp>
        <p:nvSpPr>
          <p:cNvPr id="20" name="Right Arrow 19"/>
          <p:cNvSpPr/>
          <p:nvPr/>
        </p:nvSpPr>
        <p:spPr>
          <a:xfrm rot="10800000">
            <a:off x="6668423" y="4406534"/>
            <a:ext cx="2321337" cy="836024"/>
          </a:xfrm>
          <a:prstGeom prst="rightArrow">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049674" y="4616355"/>
            <a:ext cx="2059490" cy="400110"/>
          </a:xfrm>
          <a:prstGeom prst="rect">
            <a:avLst/>
          </a:prstGeom>
        </p:spPr>
        <p:txBody>
          <a:bodyPr wrap="square">
            <a:spAutoFit/>
          </a:bodyPr>
          <a:lstStyle/>
          <a:p>
            <a:r>
              <a:rPr lang="en-US" sz="2000" b="1" dirty="0" smtClean="0">
                <a:solidFill>
                  <a:srgbClr val="132F49"/>
                </a:solidFill>
                <a:latin typeface="+mj-lt"/>
              </a:rPr>
              <a:t>Sending a plane?</a:t>
            </a:r>
            <a:endParaRPr lang="en-US" sz="2000" dirty="0">
              <a:solidFill>
                <a:srgbClr val="132F49"/>
              </a:solidFill>
              <a:latin typeface="+mj-lt"/>
            </a:endParaRPr>
          </a:p>
        </p:txBody>
      </p:sp>
      <p:sp>
        <p:nvSpPr>
          <p:cNvPr id="24" name="Yellow Highlight"/>
          <p:cNvSpPr/>
          <p:nvPr/>
        </p:nvSpPr>
        <p:spPr>
          <a:xfrm>
            <a:off x="374110" y="4930563"/>
            <a:ext cx="2296901" cy="216569"/>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Yellow Highlight"/>
          <p:cNvSpPr/>
          <p:nvPr/>
        </p:nvSpPr>
        <p:spPr>
          <a:xfrm>
            <a:off x="361878" y="4776538"/>
            <a:ext cx="6294318" cy="216568"/>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Yellow Highlight"/>
          <p:cNvSpPr/>
          <p:nvPr/>
        </p:nvSpPr>
        <p:spPr>
          <a:xfrm>
            <a:off x="2995863" y="4622512"/>
            <a:ext cx="3672564" cy="154026"/>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374110" y="2188292"/>
            <a:ext cx="6579150" cy="3970318"/>
          </a:xfrm>
          <a:prstGeom prst="rect">
            <a:avLst/>
          </a:prstGeom>
        </p:spPr>
        <p:txBody>
          <a:bodyPr wrap="square">
            <a:spAutoFit/>
          </a:bodyPr>
          <a:lstStyle/>
          <a:p>
            <a:pPr lvl="0"/>
            <a:r>
              <a:rPr lang="en-US" sz="1200" dirty="0">
                <a:solidFill>
                  <a:srgbClr val="000000"/>
                </a:solidFill>
                <a:latin typeface="Courier New" panose="02070309020205020404" pitchFamily="49" charset="0"/>
                <a:cs typeface="Courier New" panose="02070309020205020404" pitchFamily="49" charset="0"/>
              </a:rPr>
              <a:t>TROPICAL WEATHER OUTLOOK</a:t>
            </a:r>
          </a:p>
          <a:p>
            <a:pPr lvl="0"/>
            <a:r>
              <a:rPr lang="en-US" sz="1200" dirty="0">
                <a:solidFill>
                  <a:srgbClr val="000000"/>
                </a:solidFill>
                <a:latin typeface="Courier New" panose="02070309020205020404" pitchFamily="49" charset="0"/>
                <a:cs typeface="Courier New" panose="02070309020205020404" pitchFamily="49" charset="0"/>
              </a:rPr>
              <a:t>NWS NATIONAL HURRICANE CENTER MIAMI FL</a:t>
            </a:r>
          </a:p>
          <a:p>
            <a:pPr lvl="0"/>
            <a:r>
              <a:rPr lang="en-US" sz="1200" dirty="0">
                <a:solidFill>
                  <a:srgbClr val="000000"/>
                </a:solidFill>
                <a:latin typeface="Courier New" panose="02070309020205020404" pitchFamily="49" charset="0"/>
                <a:cs typeface="Courier New" panose="02070309020205020404" pitchFamily="49" charset="0"/>
              </a:rPr>
              <a:t>800 PM EDT MON OCT 20 2014</a:t>
            </a:r>
          </a:p>
          <a:p>
            <a:pPr lvl="0"/>
            <a:endParaRPr lang="en-US" sz="1200" dirty="0">
              <a:solidFill>
                <a:srgbClr val="000000"/>
              </a:solidFill>
              <a:latin typeface="Courier New" panose="02070309020205020404" pitchFamily="49" charset="0"/>
              <a:cs typeface="Courier New" panose="02070309020205020404" pitchFamily="49" charset="0"/>
            </a:endParaRPr>
          </a:p>
          <a:p>
            <a:pPr lvl="0"/>
            <a:r>
              <a:rPr lang="en-US" sz="1200" dirty="0">
                <a:solidFill>
                  <a:srgbClr val="000000"/>
                </a:solidFill>
                <a:latin typeface="Courier New" panose="02070309020205020404" pitchFamily="49" charset="0"/>
                <a:cs typeface="Courier New" panose="02070309020205020404" pitchFamily="49" charset="0"/>
              </a:rPr>
              <a:t>For the North Atlantic...Caribbean Sea and the Gulf of Mexico:</a:t>
            </a:r>
          </a:p>
          <a:p>
            <a:pPr lvl="0"/>
            <a:endParaRPr lang="en-US" sz="1200" dirty="0">
              <a:solidFill>
                <a:srgbClr val="000000"/>
              </a:solidFill>
              <a:latin typeface="Courier New" panose="02070309020205020404" pitchFamily="49" charset="0"/>
              <a:cs typeface="Courier New" panose="02070309020205020404" pitchFamily="49" charset="0"/>
            </a:endParaRPr>
          </a:p>
          <a:p>
            <a:pPr lvl="0"/>
            <a:r>
              <a:rPr lang="en-US" sz="1200" dirty="0">
                <a:solidFill>
                  <a:srgbClr val="000000"/>
                </a:solidFill>
                <a:latin typeface="Courier New" panose="02070309020205020404" pitchFamily="49" charset="0"/>
                <a:cs typeface="Courier New" panose="02070309020205020404" pitchFamily="49" charset="0"/>
              </a:rPr>
              <a:t>Showers and thunderstorms associated with an area of low pressure</a:t>
            </a:r>
          </a:p>
          <a:p>
            <a:pPr lvl="0"/>
            <a:r>
              <a:rPr lang="en-US" sz="1200" dirty="0">
                <a:solidFill>
                  <a:srgbClr val="000000"/>
                </a:solidFill>
                <a:latin typeface="Courier New" panose="02070309020205020404" pitchFamily="49" charset="0"/>
                <a:cs typeface="Courier New" panose="02070309020205020404" pitchFamily="49" charset="0"/>
              </a:rPr>
              <a:t>located over the southwestern Bay of Campeche have changed little</a:t>
            </a:r>
          </a:p>
          <a:p>
            <a:pPr lvl="0"/>
            <a:r>
              <a:rPr lang="en-US" sz="1200" dirty="0">
                <a:solidFill>
                  <a:srgbClr val="000000"/>
                </a:solidFill>
                <a:latin typeface="Courier New" panose="02070309020205020404" pitchFamily="49" charset="0"/>
                <a:cs typeface="Courier New" panose="02070309020205020404" pitchFamily="49" charset="0"/>
              </a:rPr>
              <a:t>in organization since this afternoon.  This system has the potential</a:t>
            </a:r>
          </a:p>
          <a:p>
            <a:pPr lvl="0"/>
            <a:r>
              <a:rPr lang="en-US" sz="1200" dirty="0">
                <a:solidFill>
                  <a:srgbClr val="000000"/>
                </a:solidFill>
                <a:latin typeface="Courier New" panose="02070309020205020404" pitchFamily="49" charset="0"/>
                <a:cs typeface="Courier New" panose="02070309020205020404" pitchFamily="49" charset="0"/>
              </a:rPr>
              <a:t>to become a tropical cyclone during the next couple of days while it</a:t>
            </a:r>
          </a:p>
          <a:p>
            <a:pPr lvl="0"/>
            <a:r>
              <a:rPr lang="en-US" sz="1200" dirty="0">
                <a:solidFill>
                  <a:srgbClr val="000000"/>
                </a:solidFill>
                <a:latin typeface="Courier New" panose="02070309020205020404" pitchFamily="49" charset="0"/>
                <a:cs typeface="Courier New" panose="02070309020205020404" pitchFamily="49" charset="0"/>
              </a:rPr>
              <a:t>moves slowly eastward across the southern Bay of Campeche. Later</a:t>
            </a:r>
          </a:p>
          <a:p>
            <a:pPr lvl="0"/>
            <a:r>
              <a:rPr lang="en-US" sz="1200" dirty="0">
                <a:solidFill>
                  <a:srgbClr val="000000"/>
                </a:solidFill>
                <a:latin typeface="Courier New" panose="02070309020205020404" pitchFamily="49" charset="0"/>
                <a:cs typeface="Courier New" panose="02070309020205020404" pitchFamily="49" charset="0"/>
              </a:rPr>
              <a:t>in the week, the low is forecast to interact and possibly merge</a:t>
            </a:r>
          </a:p>
          <a:p>
            <a:pPr lvl="0"/>
            <a:r>
              <a:rPr lang="en-US" sz="1200" dirty="0">
                <a:solidFill>
                  <a:srgbClr val="000000"/>
                </a:solidFill>
                <a:latin typeface="Courier New" panose="02070309020205020404" pitchFamily="49" charset="0"/>
                <a:cs typeface="Courier New" panose="02070309020205020404" pitchFamily="49" charset="0"/>
              </a:rPr>
              <a:t>with a frontal system over the southeastern Gulf of Mexico or</a:t>
            </a:r>
          </a:p>
          <a:p>
            <a:pPr lvl="0"/>
            <a:r>
              <a:rPr lang="en-US" sz="1200" dirty="0">
                <a:solidFill>
                  <a:srgbClr val="000000"/>
                </a:solidFill>
                <a:latin typeface="Courier New" panose="02070309020205020404" pitchFamily="49" charset="0"/>
                <a:cs typeface="Courier New" panose="02070309020205020404" pitchFamily="49" charset="0"/>
              </a:rPr>
              <a:t>northwestern Caribbean Sea.  An Air Force Reserve reconnaissance</a:t>
            </a:r>
          </a:p>
          <a:p>
            <a:pPr lvl="0"/>
            <a:r>
              <a:rPr lang="en-US" sz="1200" dirty="0">
                <a:solidFill>
                  <a:srgbClr val="000000"/>
                </a:solidFill>
                <a:latin typeface="Courier New" panose="02070309020205020404" pitchFamily="49" charset="0"/>
                <a:cs typeface="Courier New" panose="02070309020205020404" pitchFamily="49" charset="0"/>
              </a:rPr>
              <a:t>aircraft is scheduled to investigate the disturbance tomorrow</a:t>
            </a:r>
          </a:p>
          <a:p>
            <a:pPr lvl="0"/>
            <a:r>
              <a:rPr lang="en-US" sz="1200" dirty="0">
                <a:solidFill>
                  <a:srgbClr val="000000"/>
                </a:solidFill>
                <a:latin typeface="Courier New" panose="02070309020205020404" pitchFamily="49" charset="0"/>
                <a:cs typeface="Courier New" panose="02070309020205020404" pitchFamily="49" charset="0"/>
              </a:rPr>
              <a:t>afternoon, if necessary. Interests in the Yucatan Peninsula should</a:t>
            </a:r>
          </a:p>
          <a:p>
            <a:pPr lvl="0"/>
            <a:r>
              <a:rPr lang="en-US" sz="1200" dirty="0">
                <a:solidFill>
                  <a:srgbClr val="000000"/>
                </a:solidFill>
                <a:latin typeface="Courier New" panose="02070309020205020404" pitchFamily="49" charset="0"/>
                <a:cs typeface="Courier New" panose="02070309020205020404" pitchFamily="49" charset="0"/>
              </a:rPr>
              <a:t>monitor the progress of this system.</a:t>
            </a:r>
          </a:p>
          <a:p>
            <a:pPr lvl="0"/>
            <a:r>
              <a:rPr lang="en-US" sz="1200" dirty="0">
                <a:solidFill>
                  <a:srgbClr val="000000"/>
                </a:solidFill>
                <a:latin typeface="Courier New" panose="02070309020205020404" pitchFamily="49" charset="0"/>
                <a:cs typeface="Courier New" panose="02070309020205020404" pitchFamily="49" charset="0"/>
              </a:rPr>
              <a:t>* Formation chance through 48 hours...medium...50 percent.</a:t>
            </a:r>
          </a:p>
          <a:p>
            <a:pPr marL="171450" lvl="0" indent="-171450">
              <a:buFont typeface="Arial" panose="020B0604020202020204" pitchFamily="34" charset="0"/>
              <a:buChar char="•"/>
            </a:pPr>
            <a:r>
              <a:rPr lang="en-US" sz="1200" dirty="0" smtClean="0">
                <a:solidFill>
                  <a:srgbClr val="000000"/>
                </a:solidFill>
                <a:latin typeface="Courier New" panose="02070309020205020404" pitchFamily="49" charset="0"/>
                <a:cs typeface="Courier New" panose="02070309020205020404" pitchFamily="49" charset="0"/>
              </a:rPr>
              <a:t>Formation </a:t>
            </a:r>
            <a:r>
              <a:rPr lang="en-US" sz="1200" dirty="0">
                <a:solidFill>
                  <a:srgbClr val="000000"/>
                </a:solidFill>
                <a:latin typeface="Courier New" panose="02070309020205020404" pitchFamily="49" charset="0"/>
                <a:cs typeface="Courier New" panose="02070309020205020404" pitchFamily="49" charset="0"/>
              </a:rPr>
              <a:t>chance through 5 days...medium...60 percent</a:t>
            </a:r>
            <a:r>
              <a:rPr lang="en-US" sz="1200" dirty="0" smtClean="0">
                <a:solidFill>
                  <a:srgbClr val="000000"/>
                </a:solidFill>
                <a:latin typeface="Courier New" panose="02070309020205020404" pitchFamily="49" charset="0"/>
                <a:cs typeface="Courier New" panose="02070309020205020404" pitchFamily="49" charset="0"/>
              </a:rPr>
              <a:t>.</a:t>
            </a:r>
          </a:p>
          <a:p>
            <a:pPr marL="171450" lvl="0" indent="-171450">
              <a:buFont typeface="Arial" panose="020B0604020202020204" pitchFamily="34" charset="0"/>
              <a:buChar char="•"/>
            </a:pPr>
            <a:endParaRPr lang="en-US" sz="1200" dirty="0">
              <a:solidFill>
                <a:srgbClr val="000000"/>
              </a:solidFill>
              <a:latin typeface="Courier New" panose="02070309020205020404" pitchFamily="49" charset="0"/>
              <a:cs typeface="Courier New" panose="02070309020205020404" pitchFamily="49" charset="0"/>
            </a:endParaRPr>
          </a:p>
          <a:p>
            <a:pPr lvl="0"/>
            <a:r>
              <a:rPr lang="en-US" sz="1200" dirty="0" smtClean="0">
                <a:solidFill>
                  <a:srgbClr val="000000"/>
                </a:solidFill>
                <a:latin typeface="Courier New" panose="02070309020205020404" pitchFamily="49" charset="0"/>
                <a:cs typeface="Courier New" panose="02070309020205020404" pitchFamily="49" charset="0"/>
              </a:rPr>
              <a:t>Forecaster Brown</a:t>
            </a:r>
            <a:endParaRPr lang="en-US" sz="1200" dirty="0">
              <a:solidFill>
                <a:srgbClr val="00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5038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 presetClass="entr" presetSubtype="0" fill="hold" grpId="0" nodeType="afterEffect">
                                  <p:stCondLst>
                                    <p:cond delay="50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32"/>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1"/>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33"/>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4"/>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35"/>
                                        </p:tgtEl>
                                        <p:attrNameLst>
                                          <p:attrName>style.visibility</p:attrName>
                                        </p:attrNameLst>
                                      </p:cBhvr>
                                      <p:to>
                                        <p:strVal val="hidden"/>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36"/>
                                        </p:tgtEl>
                                        <p:attrNameLst>
                                          <p:attrName>style.visibility</p:attrName>
                                        </p:attrNameLst>
                                      </p:cBhvr>
                                      <p:to>
                                        <p:strVal val="hidden"/>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29"/>
                                        </p:tgtEl>
                                        <p:attrNameLst>
                                          <p:attrName>style.visibility</p:attrName>
                                        </p:attrNameLst>
                                      </p:cBhvr>
                                      <p:to>
                                        <p:strVal val="hidden"/>
                                      </p:to>
                                    </p:set>
                                  </p:childTnLst>
                                </p:cTn>
                              </p:par>
                            </p:childTnLst>
                          </p:cTn>
                        </p:par>
                        <p:par>
                          <p:cTn id="60" fill="hold">
                            <p:stCondLst>
                              <p:cond delay="0"/>
                            </p:stCondLst>
                            <p:childTnLst>
                              <p:par>
                                <p:cTn id="61" presetID="1" presetClass="entr" presetSubtype="0" fill="hold" grpId="0" nodeType="after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37"/>
                                        </p:tgtEl>
                                        <p:attrNameLst>
                                          <p:attrName>style.visibility</p:attrName>
                                        </p:attrNameLst>
                                      </p:cBhvr>
                                      <p:to>
                                        <p:strVal val="hidden"/>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38"/>
                                        </p:tgtEl>
                                        <p:attrNameLst>
                                          <p:attrName>style.visibility</p:attrName>
                                        </p:attrNameLst>
                                      </p:cBhvr>
                                      <p:to>
                                        <p:strVal val="visible"/>
                                      </p:to>
                                    </p:set>
                                  </p:childTnLst>
                                </p:cTn>
                              </p:par>
                            </p:childTnLst>
                          </p:cTn>
                        </p:par>
                        <p:par>
                          <p:cTn id="70" fill="hold">
                            <p:stCondLst>
                              <p:cond delay="0"/>
                            </p:stCondLst>
                            <p:childTnLst>
                              <p:par>
                                <p:cTn id="71" presetID="22" presetClass="entr" presetSubtype="2" fill="hold" grpId="0" nodeType="afterEffect">
                                  <p:stCondLst>
                                    <p:cond delay="500"/>
                                  </p:stCondLst>
                                  <p:childTnLst>
                                    <p:set>
                                      <p:cBhvr>
                                        <p:cTn id="72" dur="1" fill="hold">
                                          <p:stCondLst>
                                            <p:cond delay="0"/>
                                          </p:stCondLst>
                                        </p:cTn>
                                        <p:tgtEl>
                                          <p:spTgt spid="20"/>
                                        </p:tgtEl>
                                        <p:attrNameLst>
                                          <p:attrName>style.visibility</p:attrName>
                                        </p:attrNameLst>
                                      </p:cBhvr>
                                      <p:to>
                                        <p:strVal val="visible"/>
                                      </p:to>
                                    </p:set>
                                    <p:animEffect transition="in" filter="wipe(right)">
                                      <p:cBhvr>
                                        <p:cTn id="73" dur="500"/>
                                        <p:tgtEl>
                                          <p:spTgt spid="20"/>
                                        </p:tgtEl>
                                      </p:cBhvr>
                                    </p:animEffect>
                                  </p:childTnLst>
                                </p:cTn>
                              </p:par>
                              <p:par>
                                <p:cTn id="74" presetID="22" presetClass="entr" presetSubtype="2" fill="hold" grpId="0" nodeType="withEffect">
                                  <p:stCondLst>
                                    <p:cond delay="500"/>
                                  </p:stCondLst>
                                  <p:childTnLst>
                                    <p:set>
                                      <p:cBhvr>
                                        <p:cTn id="75" dur="1" fill="hold">
                                          <p:stCondLst>
                                            <p:cond delay="0"/>
                                          </p:stCondLst>
                                        </p:cTn>
                                        <p:tgtEl>
                                          <p:spTgt spid="22"/>
                                        </p:tgtEl>
                                        <p:attrNameLst>
                                          <p:attrName>style.visibility</p:attrName>
                                        </p:attrNameLst>
                                      </p:cBhvr>
                                      <p:to>
                                        <p:strVal val="visible"/>
                                      </p:to>
                                    </p:set>
                                    <p:animEffect transition="in" filter="wipe(right)">
                                      <p:cBhvr>
                                        <p:cTn id="76" dur="500"/>
                                        <p:tgtEl>
                                          <p:spTgt spid="22"/>
                                        </p:tgtEl>
                                      </p:cBhvr>
                                    </p:animEffect>
                                  </p:childTnLst>
                                </p:cTn>
                              </p:par>
                            </p:childTnLst>
                          </p:cTn>
                        </p:par>
                        <p:par>
                          <p:cTn id="77" fill="hold">
                            <p:stCondLst>
                              <p:cond delay="1000"/>
                            </p:stCondLst>
                            <p:childTnLst>
                              <p:par>
                                <p:cTn id="78" presetID="1" presetClass="entr" presetSubtype="0" fill="hold" grpId="0" nodeType="afterEffect">
                                  <p:stCondLst>
                                    <p:cond delay="0"/>
                                  </p:stCondLst>
                                  <p:childTnLst>
                                    <p:set>
                                      <p:cBhvr>
                                        <p:cTn id="79" dur="1" fill="hold">
                                          <p:stCondLst>
                                            <p:cond delay="0"/>
                                          </p:stCondLst>
                                        </p:cTn>
                                        <p:tgtEl>
                                          <p:spTgt spid="24"/>
                                        </p:tgtEl>
                                        <p:attrNameLst>
                                          <p:attrName>style.visibility</p:attrName>
                                        </p:attrNameLst>
                                      </p:cBhvr>
                                      <p:to>
                                        <p:strVal val="visible"/>
                                      </p:to>
                                    </p:set>
                                  </p:childTnLst>
                                </p:cTn>
                              </p:par>
                            </p:childTnLst>
                          </p:cTn>
                        </p:par>
                        <p:par>
                          <p:cTn id="80" fill="hold">
                            <p:stCondLst>
                              <p:cond delay="1000"/>
                            </p:stCondLst>
                            <p:childTnLst>
                              <p:par>
                                <p:cTn id="81" presetID="1" presetClass="entr" presetSubtype="0"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par>
                          <p:cTn id="83" fill="hold">
                            <p:stCondLst>
                              <p:cond delay="1000"/>
                            </p:stCondLst>
                            <p:childTnLst>
                              <p:par>
                                <p:cTn id="84" presetID="1" presetClass="entr" presetSubtype="0" fill="hold" grpId="0" nodeType="afterEffect">
                                  <p:stCondLst>
                                    <p:cond delay="0"/>
                                  </p:stCondLst>
                                  <p:childTnLst>
                                    <p:set>
                                      <p:cBhvr>
                                        <p:cTn id="8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21" grpId="0" animBg="1"/>
      <p:bldP spid="21" grpId="1" animBg="1"/>
      <p:bldP spid="33" grpId="0" animBg="1"/>
      <p:bldP spid="33" grpId="1" animBg="1"/>
      <p:bldP spid="34" grpId="0" animBg="1"/>
      <p:bldP spid="34" grpId="1" animBg="1"/>
      <p:bldP spid="35" grpId="0" animBg="1"/>
      <p:bldP spid="35" grpId="1" animBg="1"/>
      <p:bldP spid="36" grpId="0" animBg="1"/>
      <p:bldP spid="36" grpId="1" animBg="1"/>
      <p:bldP spid="32" grpId="0" animBg="1"/>
      <p:bldP spid="32" grpId="1" animBg="1"/>
      <p:bldP spid="29" grpId="0" animBg="1"/>
      <p:bldP spid="29" grpId="1" animBg="1"/>
      <p:bldP spid="37" grpId="0" animBg="1"/>
      <p:bldP spid="37" grpId="1" animBg="1"/>
      <p:bldP spid="38" grpId="0" animBg="1"/>
      <p:bldP spid="20" grpId="0" animBg="1"/>
      <p:bldP spid="22" grpId="0"/>
      <p:bldP spid="24" grpId="0" animBg="1"/>
      <p:bldP spid="23"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893" y="1670685"/>
            <a:ext cx="5780723" cy="5187315"/>
          </a:xfrm>
          <a:prstGeom prst="rect">
            <a:avLst/>
          </a:prstGeom>
          <a:effectLst>
            <a:outerShdw blurRad="63500" dist="63500" dir="2700000" algn="tl" rotWithShape="0">
              <a:prstClr val="black">
                <a:alpha val="40000"/>
              </a:prstClr>
            </a:outerShdw>
          </a:effectLst>
        </p:spPr>
      </p:pic>
      <p:sp>
        <p:nvSpPr>
          <p:cNvPr id="31" name="Yellow Highlight" hidden="1"/>
          <p:cNvSpPr/>
          <p:nvPr/>
        </p:nvSpPr>
        <p:spPr>
          <a:xfrm>
            <a:off x="1416898" y="2928468"/>
            <a:ext cx="5943600" cy="384048"/>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Yellow Highlight" hidden="1"/>
          <p:cNvSpPr/>
          <p:nvPr/>
        </p:nvSpPr>
        <p:spPr>
          <a:xfrm>
            <a:off x="3225357" y="3466811"/>
            <a:ext cx="777240" cy="64008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2432" y="3375463"/>
            <a:ext cx="6398514" cy="5030343"/>
          </a:xfrm>
          <a:prstGeom prst="rect">
            <a:avLst/>
          </a:prstGeom>
        </p:spPr>
      </p:pic>
      <p:sp>
        <p:nvSpPr>
          <p:cNvPr id="33" name="Yellow Highlight" hidden="1"/>
          <p:cNvSpPr/>
          <p:nvPr/>
        </p:nvSpPr>
        <p:spPr>
          <a:xfrm>
            <a:off x="4070320" y="3462464"/>
            <a:ext cx="731520" cy="64008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Yellow Highlight" hidden="1"/>
          <p:cNvSpPr/>
          <p:nvPr/>
        </p:nvSpPr>
        <p:spPr>
          <a:xfrm>
            <a:off x="4902875" y="3462464"/>
            <a:ext cx="731520" cy="64008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Yellow Highlight" hidden="1"/>
          <p:cNvSpPr/>
          <p:nvPr/>
        </p:nvSpPr>
        <p:spPr>
          <a:xfrm>
            <a:off x="5725711" y="3465973"/>
            <a:ext cx="731520" cy="64008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Yellow Highlight" hidden="1"/>
          <p:cNvSpPr/>
          <p:nvPr/>
        </p:nvSpPr>
        <p:spPr>
          <a:xfrm>
            <a:off x="6553204" y="3469095"/>
            <a:ext cx="758952" cy="64008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Yellow Highlight" hidden="1"/>
          <p:cNvSpPr/>
          <p:nvPr/>
        </p:nvSpPr>
        <p:spPr>
          <a:xfrm>
            <a:off x="1418393" y="3422204"/>
            <a:ext cx="1755648" cy="784583"/>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Yellow Highlight" hidden="1"/>
          <p:cNvSpPr/>
          <p:nvPr/>
        </p:nvSpPr>
        <p:spPr>
          <a:xfrm>
            <a:off x="3241645" y="4157789"/>
            <a:ext cx="731520" cy="36576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Yellow Highlight" hidden="1"/>
          <p:cNvSpPr/>
          <p:nvPr/>
        </p:nvSpPr>
        <p:spPr>
          <a:xfrm>
            <a:off x="4061059" y="4157789"/>
            <a:ext cx="731520" cy="45720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Yellow Highlight" hidden="1"/>
          <p:cNvSpPr/>
          <p:nvPr/>
        </p:nvSpPr>
        <p:spPr>
          <a:xfrm>
            <a:off x="1660494" y="4710444"/>
            <a:ext cx="5426105" cy="2569713"/>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3" name="Picture 2" descr="http://www.nhc.noaa.gov/archive/xgtwo/atl/201410120233/two_atl_2d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441" y="2249804"/>
            <a:ext cx="5381625" cy="4200525"/>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b="5796"/>
          <a:stretch/>
        </p:blipFill>
        <p:spPr>
          <a:xfrm>
            <a:off x="457200" y="5897881"/>
            <a:ext cx="5349240" cy="502920"/>
          </a:xfrm>
          <a:prstGeom prst="rect">
            <a:avLst/>
          </a:prstGeom>
        </p:spPr>
      </p:pic>
      <p:sp>
        <p:nvSpPr>
          <p:cNvPr id="24" name="Right Arrow 23"/>
          <p:cNvSpPr/>
          <p:nvPr/>
        </p:nvSpPr>
        <p:spPr>
          <a:xfrm rot="10800000">
            <a:off x="4533900" y="3808626"/>
            <a:ext cx="4343400" cy="2286000"/>
          </a:xfrm>
          <a:prstGeom prst="rightArrow">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400">
              <a:solidFill>
                <a:srgbClr val="FFFFFF"/>
              </a:solidFill>
            </a:endParaRPr>
          </a:p>
        </p:txBody>
      </p:sp>
      <p:sp>
        <p:nvSpPr>
          <p:cNvPr id="28" name="Rectangle 2"/>
          <p:cNvSpPr txBox="1">
            <a:spLocks noChangeArrowheads="1"/>
          </p:cNvSpPr>
          <p:nvPr/>
        </p:nvSpPr>
        <p:spPr bwMode="auto">
          <a:xfrm>
            <a:off x="5715000" y="4410074"/>
            <a:ext cx="3614737" cy="1005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nSpc>
                <a:spcPct val="90000"/>
              </a:lnSpc>
              <a:buClr>
                <a:srgbClr val="2D2D8A">
                  <a:lumMod val="75000"/>
                </a:srgbClr>
              </a:buClr>
              <a:buSzPct val="75000"/>
              <a:defRPr/>
            </a:pPr>
            <a:r>
              <a:rPr lang="en-US" sz="2400" b="1" kern="0" dirty="0" smtClean="0">
                <a:solidFill>
                  <a:srgbClr val="2D2D8A">
                    <a:lumMod val="75000"/>
                  </a:srgbClr>
                </a:solidFill>
                <a:latin typeface="Calibri" pitchFamily="34" charset="0"/>
                <a:cs typeface="Calibri" pitchFamily="34" charset="0"/>
              </a:rPr>
              <a:t>Categorical</a:t>
            </a:r>
            <a:br>
              <a:rPr lang="en-US" sz="2400" b="1" kern="0" dirty="0" smtClean="0">
                <a:solidFill>
                  <a:srgbClr val="2D2D8A">
                    <a:lumMod val="75000"/>
                  </a:srgbClr>
                </a:solidFill>
                <a:latin typeface="Calibri" pitchFamily="34" charset="0"/>
                <a:cs typeface="Calibri" pitchFamily="34" charset="0"/>
              </a:rPr>
            </a:br>
            <a:r>
              <a:rPr lang="en-US" sz="2000" kern="0" dirty="0" smtClean="0">
                <a:solidFill>
                  <a:srgbClr val="2D2D8A">
                    <a:lumMod val="75000"/>
                  </a:srgbClr>
                </a:solidFill>
                <a:latin typeface="Calibri" pitchFamily="34" charset="0"/>
                <a:cs typeface="Calibri" pitchFamily="34" charset="0"/>
              </a:rPr>
              <a:t>(</a:t>
            </a:r>
            <a:r>
              <a:rPr lang="en-US" sz="2000" kern="0" dirty="0" smtClean="0">
                <a:solidFill>
                  <a:srgbClr val="000066"/>
                </a:solidFill>
                <a:latin typeface="Calibri" pitchFamily="34" charset="0"/>
                <a:cs typeface="Calibri" pitchFamily="34" charset="0"/>
              </a:rPr>
              <a:t>Low, Medium, and High</a:t>
            </a:r>
            <a:r>
              <a:rPr lang="en-US" sz="2000" kern="0" dirty="0" smtClean="0">
                <a:solidFill>
                  <a:srgbClr val="2D2D8A">
                    <a:lumMod val="75000"/>
                  </a:srgbClr>
                </a:solidFill>
                <a:latin typeface="Calibri" pitchFamily="34" charset="0"/>
                <a:cs typeface="Calibri" pitchFamily="34" charset="0"/>
              </a:rPr>
              <a:t>)</a:t>
            </a:r>
          </a:p>
          <a:p>
            <a:pPr>
              <a:lnSpc>
                <a:spcPct val="90000"/>
              </a:lnSpc>
              <a:buClr>
                <a:srgbClr val="2D2D8A">
                  <a:lumMod val="75000"/>
                </a:srgbClr>
              </a:buClr>
              <a:buSzPct val="75000"/>
              <a:defRPr/>
            </a:pPr>
            <a:r>
              <a:rPr lang="en-US" sz="2400" b="1" kern="0" dirty="0">
                <a:solidFill>
                  <a:srgbClr val="2D2D8A">
                    <a:lumMod val="75000"/>
                  </a:srgbClr>
                </a:solidFill>
                <a:latin typeface="Calibri" pitchFamily="34" charset="0"/>
                <a:cs typeface="Calibri" pitchFamily="34" charset="0"/>
              </a:rPr>
              <a:t>P</a:t>
            </a:r>
            <a:r>
              <a:rPr lang="en-US" sz="2400" b="1" kern="0" dirty="0" smtClean="0">
                <a:solidFill>
                  <a:srgbClr val="2D2D8A">
                    <a:lumMod val="75000"/>
                  </a:srgbClr>
                </a:solidFill>
                <a:latin typeface="Calibri" pitchFamily="34" charset="0"/>
                <a:cs typeface="Calibri" pitchFamily="34" charset="0"/>
              </a:rPr>
              <a:t>robabilities</a:t>
            </a:r>
          </a:p>
          <a:p>
            <a:pPr marL="0" indent="0">
              <a:lnSpc>
                <a:spcPct val="90000"/>
              </a:lnSpc>
              <a:buClr>
                <a:srgbClr val="2D2D8A">
                  <a:lumMod val="75000"/>
                </a:srgbClr>
              </a:buClr>
              <a:buSzPct val="75000"/>
              <a:buFontTx/>
              <a:buNone/>
              <a:defRPr/>
            </a:pPr>
            <a:r>
              <a:rPr lang="en-US" sz="2400" b="1" kern="0" dirty="0" smtClean="0">
                <a:solidFill>
                  <a:srgbClr val="2D2D8A">
                    <a:lumMod val="75000"/>
                  </a:srgbClr>
                </a:solidFill>
                <a:latin typeface="Calibri" pitchFamily="34" charset="0"/>
                <a:cs typeface="Calibri" pitchFamily="34" charset="0"/>
              </a:rPr>
              <a:t> </a:t>
            </a:r>
            <a:endParaRPr lang="en-US" sz="2400" b="1" kern="0" dirty="0" smtClean="0">
              <a:solidFill>
                <a:srgbClr val="FFFF00"/>
              </a:solidFill>
              <a:latin typeface="Calibri" pitchFamily="34" charset="0"/>
              <a:cs typeface="Calibri" pitchFamily="34" charset="0"/>
            </a:endParaRPr>
          </a:p>
          <a:p>
            <a:pPr marL="0" indent="0">
              <a:lnSpc>
                <a:spcPct val="90000"/>
              </a:lnSpc>
              <a:buClr>
                <a:srgbClr val="2D2D8A">
                  <a:lumMod val="75000"/>
                </a:srgbClr>
              </a:buClr>
              <a:buSzPct val="75000"/>
              <a:buFontTx/>
              <a:buNone/>
              <a:defRPr/>
            </a:pPr>
            <a:endParaRPr lang="en-US" sz="2400" kern="0" dirty="0" smtClean="0">
              <a:solidFill>
                <a:srgbClr val="2D2D8A">
                  <a:lumMod val="75000"/>
                </a:srgbClr>
              </a:solidFill>
              <a:latin typeface="Calibri" pitchFamily="34" charset="0"/>
              <a:cs typeface="Calibri" pitchFamily="34" charset="0"/>
            </a:endParaRPr>
          </a:p>
          <a:p>
            <a:pPr>
              <a:lnSpc>
                <a:spcPct val="90000"/>
              </a:lnSpc>
              <a:buClr>
                <a:srgbClr val="2D2D8A">
                  <a:lumMod val="75000"/>
                </a:srgbClr>
              </a:buClr>
              <a:buSzPct val="75000"/>
              <a:defRPr/>
            </a:pPr>
            <a:endParaRPr lang="en-US" sz="2400" kern="0" dirty="0" smtClean="0">
              <a:solidFill>
                <a:srgbClr val="FF3300"/>
              </a:solidFill>
              <a:effectLst>
                <a:outerShdw blurRad="38100" dist="38100" dir="2700000" algn="tl">
                  <a:srgbClr val="C0C0C0"/>
                </a:outerShdw>
              </a:effectLst>
              <a:latin typeface="Times New Roman"/>
            </a:endParaRPr>
          </a:p>
        </p:txBody>
      </p:sp>
      <p:sp>
        <p:nvSpPr>
          <p:cNvPr id="3" name="Rectangle 2"/>
          <p:cNvSpPr/>
          <p:nvPr/>
        </p:nvSpPr>
        <p:spPr>
          <a:xfrm>
            <a:off x="6093619" y="2044865"/>
            <a:ext cx="3009899" cy="2308324"/>
          </a:xfrm>
          <a:prstGeom prst="rect">
            <a:avLst/>
          </a:prstGeom>
        </p:spPr>
        <p:txBody>
          <a:bodyPr wrap="square">
            <a:spAutoFit/>
          </a:bodyPr>
          <a:lstStyle/>
          <a:p>
            <a:pPr marL="0" indent="0">
              <a:lnSpc>
                <a:spcPct val="90000"/>
              </a:lnSpc>
              <a:buClr>
                <a:srgbClr val="2D2D8A">
                  <a:lumMod val="75000"/>
                </a:srgbClr>
              </a:buClr>
              <a:buSzPct val="75000"/>
              <a:buFontTx/>
              <a:buNone/>
              <a:defRPr/>
            </a:pPr>
            <a:r>
              <a:rPr lang="en-US" b="1" kern="0" dirty="0">
                <a:solidFill>
                  <a:srgbClr val="2D2D8A">
                    <a:lumMod val="75000"/>
                  </a:srgbClr>
                </a:solidFill>
                <a:latin typeface="Calibri" pitchFamily="34" charset="0"/>
                <a:cs typeface="Calibri" pitchFamily="34" charset="0"/>
              </a:rPr>
              <a:t>C</a:t>
            </a:r>
            <a:r>
              <a:rPr lang="en-US" b="1" u="sng" kern="0" dirty="0">
                <a:solidFill>
                  <a:srgbClr val="2D2D8A">
                    <a:lumMod val="75000"/>
                  </a:srgbClr>
                </a:solidFill>
                <a:latin typeface="Calibri" pitchFamily="34" charset="0"/>
                <a:cs typeface="Calibri" pitchFamily="34" charset="0"/>
              </a:rPr>
              <a:t>urrent</a:t>
            </a:r>
            <a:r>
              <a:rPr lang="en-US" b="1" kern="0" dirty="0">
                <a:solidFill>
                  <a:srgbClr val="2D2D8A">
                    <a:lumMod val="75000"/>
                  </a:srgbClr>
                </a:solidFill>
                <a:latin typeface="Calibri" pitchFamily="34" charset="0"/>
                <a:cs typeface="Calibri" pitchFamily="34" charset="0"/>
              </a:rPr>
              <a:t> location of disturbances</a:t>
            </a:r>
            <a:br>
              <a:rPr lang="en-US" b="1" kern="0" dirty="0">
                <a:solidFill>
                  <a:srgbClr val="2D2D8A">
                    <a:lumMod val="75000"/>
                  </a:srgbClr>
                </a:solidFill>
                <a:latin typeface="Calibri" pitchFamily="34" charset="0"/>
                <a:cs typeface="Calibri" pitchFamily="34" charset="0"/>
              </a:rPr>
            </a:br>
            <a:r>
              <a:rPr lang="en-US" sz="2000" kern="0" dirty="0">
                <a:solidFill>
                  <a:srgbClr val="2D2D8A">
                    <a:lumMod val="75000"/>
                  </a:srgbClr>
                </a:solidFill>
                <a:latin typeface="Calibri" pitchFamily="34" charset="0"/>
                <a:cs typeface="Calibri" pitchFamily="34" charset="0"/>
              </a:rPr>
              <a:t>(discussed in the Tropical Weather Outlook)</a:t>
            </a:r>
          </a:p>
          <a:p>
            <a:pPr marL="0" indent="0">
              <a:lnSpc>
                <a:spcPct val="90000"/>
              </a:lnSpc>
              <a:buClr>
                <a:srgbClr val="2D2D8A">
                  <a:lumMod val="75000"/>
                </a:srgbClr>
              </a:buClr>
              <a:buSzPct val="75000"/>
              <a:buFontTx/>
              <a:buNone/>
              <a:defRPr/>
            </a:pPr>
            <a:endParaRPr lang="en-US" b="1" kern="0" dirty="0">
              <a:solidFill>
                <a:srgbClr val="2D2D8A">
                  <a:lumMod val="75000"/>
                </a:srgbClr>
              </a:solidFill>
              <a:latin typeface="Calibri" pitchFamily="34" charset="0"/>
              <a:cs typeface="Calibri" pitchFamily="34" charset="0"/>
            </a:endParaRPr>
          </a:p>
          <a:p>
            <a:pPr marL="0" indent="0">
              <a:lnSpc>
                <a:spcPct val="90000"/>
              </a:lnSpc>
              <a:buClr>
                <a:srgbClr val="2D2D8A">
                  <a:lumMod val="75000"/>
                </a:srgbClr>
              </a:buClr>
              <a:buSzPct val="75000"/>
              <a:buFontTx/>
              <a:buNone/>
              <a:defRPr/>
            </a:pPr>
            <a:r>
              <a:rPr lang="en-US" b="1" kern="0" dirty="0">
                <a:solidFill>
                  <a:srgbClr val="2D2D8A">
                    <a:lumMod val="75000"/>
                  </a:srgbClr>
                </a:solidFill>
                <a:latin typeface="Calibri" pitchFamily="34" charset="0"/>
                <a:cs typeface="Calibri" pitchFamily="34" charset="0"/>
              </a:rPr>
              <a:t>Formation chance during the next 48 </a:t>
            </a:r>
            <a:r>
              <a:rPr lang="en-US" b="1" kern="0" dirty="0" err="1" smtClean="0">
                <a:solidFill>
                  <a:srgbClr val="2D2D8A">
                    <a:lumMod val="75000"/>
                  </a:srgbClr>
                </a:solidFill>
                <a:latin typeface="Calibri" pitchFamily="34" charset="0"/>
                <a:cs typeface="Calibri" pitchFamily="34" charset="0"/>
              </a:rPr>
              <a:t>hrs</a:t>
            </a:r>
            <a:endParaRPr lang="en-US" b="1" kern="0" dirty="0">
              <a:solidFill>
                <a:srgbClr val="2D2D8A">
                  <a:lumMod val="75000"/>
                </a:srgbClr>
              </a:solidFill>
              <a:latin typeface="Calibri" pitchFamily="34" charset="0"/>
              <a:cs typeface="Calibri" pitchFamily="34" charset="0"/>
            </a:endParaRPr>
          </a:p>
        </p:txBody>
      </p:sp>
      <p:sp>
        <p:nvSpPr>
          <p:cNvPr id="20" name="Title 1"/>
          <p:cNvSpPr txBox="1">
            <a:spLocks/>
          </p:cNvSpPr>
          <p:nvPr/>
        </p:nvSpPr>
        <p:spPr bwMode="auto">
          <a:xfrm>
            <a:off x="0" y="0"/>
            <a:ext cx="9144000" cy="1554480"/>
          </a:xfrm>
          <a:prstGeom prst="rect">
            <a:avLst/>
          </a:prstGeom>
          <a:solidFill>
            <a:srgbClr val="000066"/>
          </a:solidFill>
          <a:ln w="9525">
            <a:noFill/>
            <a:miter lim="800000"/>
            <a:headEnd/>
            <a:tailEnd/>
          </a:ln>
        </p:spPr>
        <p:txBody>
          <a:bodyPr vert="horz" wrap="square" lIns="182880" tIns="45720" rIns="182880" bIns="45720" numCol="1" anchor="ctr" anchorCtr="0" compatLnSpc="1">
            <a:prstTxWarp prst="textNoShape">
              <a:avLst/>
            </a:prstTxWarp>
            <a:noAutofit/>
          </a:bodyP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sz="6600" b="1" kern="0" dirty="0" smtClean="0">
                <a:solidFill>
                  <a:srgbClr val="FFFF00"/>
                </a:solidFill>
                <a:latin typeface="Calibri" panose="020F0502020204030204" pitchFamily="34" charset="0"/>
                <a:cs typeface="Calibri" panose="020F0502020204030204" pitchFamily="34" charset="0"/>
              </a:rPr>
              <a:t>Tropical Outlook</a:t>
            </a:r>
            <a:r>
              <a:rPr lang="en-US" sz="7200" b="1" kern="0" dirty="0" smtClean="0">
                <a:solidFill>
                  <a:srgbClr val="FFFFFF"/>
                </a:solidFill>
                <a:latin typeface="Calibri" panose="020F0502020204030204" pitchFamily="34" charset="0"/>
                <a:cs typeface="Calibri" panose="020F0502020204030204" pitchFamily="34" charset="0"/>
              </a:rPr>
              <a:t/>
            </a:r>
            <a:br>
              <a:rPr lang="en-US" sz="7200" b="1" kern="0" dirty="0" smtClean="0">
                <a:solidFill>
                  <a:srgbClr val="FFFFFF"/>
                </a:solidFill>
                <a:latin typeface="Calibri" panose="020F0502020204030204" pitchFamily="34" charset="0"/>
                <a:cs typeface="Calibri" panose="020F0502020204030204" pitchFamily="34" charset="0"/>
              </a:rPr>
            </a:br>
            <a:r>
              <a:rPr lang="en-US" sz="4400" i="1" kern="0" dirty="0" smtClean="0">
                <a:solidFill>
                  <a:srgbClr val="FFFFFF"/>
                </a:solidFill>
                <a:latin typeface="Calibri" panose="020F0502020204030204" pitchFamily="34" charset="0"/>
                <a:cs typeface="Calibri" panose="020F0502020204030204" pitchFamily="34" charset="0"/>
              </a:rPr>
              <a:t>2-Day Formation Potential</a:t>
            </a:r>
            <a:endParaRPr lang="en-US" sz="4400" i="1" kern="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124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 presetClass="entr" presetSubtype="0" fill="hold" grpId="0" nodeType="afterEffect">
                                  <p:stCondLst>
                                    <p:cond delay="50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32"/>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1"/>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33"/>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4"/>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35"/>
                                        </p:tgtEl>
                                        <p:attrNameLst>
                                          <p:attrName>style.visibility</p:attrName>
                                        </p:attrNameLst>
                                      </p:cBhvr>
                                      <p:to>
                                        <p:strVal val="hidden"/>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36"/>
                                        </p:tgtEl>
                                        <p:attrNameLst>
                                          <p:attrName>style.visibility</p:attrName>
                                        </p:attrNameLst>
                                      </p:cBhvr>
                                      <p:to>
                                        <p:strVal val="hidden"/>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29"/>
                                        </p:tgtEl>
                                        <p:attrNameLst>
                                          <p:attrName>style.visibility</p:attrName>
                                        </p:attrNameLst>
                                      </p:cBhvr>
                                      <p:to>
                                        <p:strVal val="hidden"/>
                                      </p:to>
                                    </p:set>
                                  </p:childTnLst>
                                </p:cTn>
                              </p:par>
                            </p:childTnLst>
                          </p:cTn>
                        </p:par>
                        <p:par>
                          <p:cTn id="60" fill="hold">
                            <p:stCondLst>
                              <p:cond delay="0"/>
                            </p:stCondLst>
                            <p:childTnLst>
                              <p:par>
                                <p:cTn id="61" presetID="1" presetClass="entr" presetSubtype="0" fill="hold" grpId="0" nodeType="after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37"/>
                                        </p:tgtEl>
                                        <p:attrNameLst>
                                          <p:attrName>style.visibility</p:attrName>
                                        </p:attrNameLst>
                                      </p:cBhvr>
                                      <p:to>
                                        <p:strVal val="hidden"/>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38"/>
                                        </p:tgtEl>
                                        <p:attrNameLst>
                                          <p:attrName>style.visibility</p:attrName>
                                        </p:attrNameLst>
                                      </p:cBhvr>
                                      <p:to>
                                        <p:strVal val="visible"/>
                                      </p:to>
                                    </p:set>
                                  </p:childTnLst>
                                </p:cTn>
                              </p:par>
                            </p:childTnLst>
                          </p:cTn>
                        </p:par>
                        <p:par>
                          <p:cTn id="70" fill="hold">
                            <p:stCondLst>
                              <p:cond delay="0"/>
                            </p:stCondLst>
                            <p:childTnLst>
                              <p:par>
                                <p:cTn id="71" presetID="22" presetClass="entr" presetSubtype="2" fill="hold" grpId="0" nodeType="afterEffect">
                                  <p:stCondLst>
                                    <p:cond delay="500"/>
                                  </p:stCondLst>
                                  <p:childTnLst>
                                    <p:set>
                                      <p:cBhvr>
                                        <p:cTn id="72" dur="1" fill="hold">
                                          <p:stCondLst>
                                            <p:cond delay="0"/>
                                          </p:stCondLst>
                                        </p:cTn>
                                        <p:tgtEl>
                                          <p:spTgt spid="24"/>
                                        </p:tgtEl>
                                        <p:attrNameLst>
                                          <p:attrName>style.visibility</p:attrName>
                                        </p:attrNameLst>
                                      </p:cBhvr>
                                      <p:to>
                                        <p:strVal val="visible"/>
                                      </p:to>
                                    </p:set>
                                    <p:animEffect transition="in" filter="wipe(right)">
                                      <p:cBhvr>
                                        <p:cTn id="7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21" grpId="0" animBg="1"/>
      <p:bldP spid="21" grpId="1" animBg="1"/>
      <p:bldP spid="33" grpId="0" animBg="1"/>
      <p:bldP spid="33" grpId="1" animBg="1"/>
      <p:bldP spid="34" grpId="0" animBg="1"/>
      <p:bldP spid="34" grpId="1" animBg="1"/>
      <p:bldP spid="35" grpId="0" animBg="1"/>
      <p:bldP spid="35" grpId="1" animBg="1"/>
      <p:bldP spid="36" grpId="0" animBg="1"/>
      <p:bldP spid="36" grpId="1" animBg="1"/>
      <p:bldP spid="32" grpId="0" animBg="1"/>
      <p:bldP spid="32" grpId="1" animBg="1"/>
      <p:bldP spid="29" grpId="0" animBg="1"/>
      <p:bldP spid="29" grpId="1" animBg="1"/>
      <p:bldP spid="37" grpId="0" animBg="1"/>
      <p:bldP spid="37" grpId="1" animBg="1"/>
      <p:bldP spid="38"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893" y="1670685"/>
            <a:ext cx="5780723" cy="5187315"/>
          </a:xfrm>
          <a:prstGeom prst="rect">
            <a:avLst/>
          </a:prstGeom>
          <a:effectLst>
            <a:outerShdw blurRad="63500" dist="63500" dir="2700000" algn="tl" rotWithShape="0">
              <a:prstClr val="black">
                <a:alpha val="40000"/>
              </a:prstClr>
            </a:outerShdw>
          </a:effectLst>
        </p:spPr>
      </p:pic>
      <p:sp>
        <p:nvSpPr>
          <p:cNvPr id="31" name="Yellow Highlight" hidden="1"/>
          <p:cNvSpPr/>
          <p:nvPr/>
        </p:nvSpPr>
        <p:spPr>
          <a:xfrm>
            <a:off x="1416898" y="2928468"/>
            <a:ext cx="5943600" cy="384048"/>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Yellow Highlight" hidden="1"/>
          <p:cNvSpPr/>
          <p:nvPr/>
        </p:nvSpPr>
        <p:spPr>
          <a:xfrm>
            <a:off x="3225357" y="3466811"/>
            <a:ext cx="777240" cy="64008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2432" y="3375463"/>
            <a:ext cx="6398514" cy="5030343"/>
          </a:xfrm>
          <a:prstGeom prst="rect">
            <a:avLst/>
          </a:prstGeom>
        </p:spPr>
      </p:pic>
      <p:sp>
        <p:nvSpPr>
          <p:cNvPr id="33" name="Yellow Highlight" hidden="1"/>
          <p:cNvSpPr/>
          <p:nvPr/>
        </p:nvSpPr>
        <p:spPr>
          <a:xfrm>
            <a:off x="4070320" y="3462464"/>
            <a:ext cx="731520" cy="64008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Yellow Highlight" hidden="1"/>
          <p:cNvSpPr/>
          <p:nvPr/>
        </p:nvSpPr>
        <p:spPr>
          <a:xfrm>
            <a:off x="4902875" y="3462464"/>
            <a:ext cx="731520" cy="64008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Yellow Highlight" hidden="1"/>
          <p:cNvSpPr/>
          <p:nvPr/>
        </p:nvSpPr>
        <p:spPr>
          <a:xfrm>
            <a:off x="5725711" y="3465973"/>
            <a:ext cx="731520" cy="64008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Yellow Highlight" hidden="1"/>
          <p:cNvSpPr/>
          <p:nvPr/>
        </p:nvSpPr>
        <p:spPr>
          <a:xfrm>
            <a:off x="6553204" y="3469095"/>
            <a:ext cx="758952" cy="64008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Yellow Highlight" hidden="1"/>
          <p:cNvSpPr/>
          <p:nvPr/>
        </p:nvSpPr>
        <p:spPr>
          <a:xfrm>
            <a:off x="1418393" y="3422204"/>
            <a:ext cx="1755648" cy="784583"/>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Yellow Highlight" hidden="1"/>
          <p:cNvSpPr/>
          <p:nvPr/>
        </p:nvSpPr>
        <p:spPr>
          <a:xfrm>
            <a:off x="3241645" y="4157789"/>
            <a:ext cx="731520" cy="36576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Yellow Highlight" hidden="1"/>
          <p:cNvSpPr/>
          <p:nvPr/>
        </p:nvSpPr>
        <p:spPr>
          <a:xfrm>
            <a:off x="4061059" y="4157789"/>
            <a:ext cx="731520" cy="45720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Yellow Highlight" hidden="1"/>
          <p:cNvSpPr/>
          <p:nvPr/>
        </p:nvSpPr>
        <p:spPr>
          <a:xfrm>
            <a:off x="1660494" y="4710444"/>
            <a:ext cx="5426105" cy="2569713"/>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3" name="Picture 2" descr="http://www.nhc.noaa.gov/archive/xgtwo/atl/201410120233/two_atl_2d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441" y="2249804"/>
            <a:ext cx="5381625" cy="4200525"/>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bwMode="auto">
          <a:xfrm>
            <a:off x="0" y="0"/>
            <a:ext cx="9144000" cy="1554480"/>
          </a:xfrm>
          <a:prstGeom prst="rect">
            <a:avLst/>
          </a:prstGeom>
          <a:solidFill>
            <a:srgbClr val="000066"/>
          </a:solidFill>
          <a:ln w="9525">
            <a:noFill/>
            <a:miter lim="800000"/>
            <a:headEnd/>
            <a:tailEnd/>
          </a:ln>
        </p:spPr>
        <p:txBody>
          <a:bodyPr vert="horz" wrap="square" lIns="182880" tIns="45720" rIns="182880" bIns="45720" numCol="1" anchor="ctr" anchorCtr="0" compatLnSpc="1">
            <a:prstTxWarp prst="textNoShape">
              <a:avLst/>
            </a:prstTxWarp>
            <a:noAutofit/>
          </a:bodyP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sz="6600" b="1" kern="0" dirty="0" smtClean="0">
                <a:solidFill>
                  <a:srgbClr val="FFFF00"/>
                </a:solidFill>
                <a:latin typeface="Calibri" panose="020F0502020204030204" pitchFamily="34" charset="0"/>
                <a:cs typeface="Calibri" panose="020F0502020204030204" pitchFamily="34" charset="0"/>
              </a:rPr>
              <a:t>Tropical Outlook</a:t>
            </a:r>
            <a:r>
              <a:rPr lang="en-US" sz="7200" b="1" kern="0" dirty="0" smtClean="0">
                <a:solidFill>
                  <a:srgbClr val="FFFFFF"/>
                </a:solidFill>
                <a:latin typeface="Calibri" panose="020F0502020204030204" pitchFamily="34" charset="0"/>
                <a:cs typeface="Calibri" panose="020F0502020204030204" pitchFamily="34" charset="0"/>
              </a:rPr>
              <a:t/>
            </a:r>
            <a:br>
              <a:rPr lang="en-US" sz="7200" b="1" kern="0" dirty="0" smtClean="0">
                <a:solidFill>
                  <a:srgbClr val="FFFFFF"/>
                </a:solidFill>
                <a:latin typeface="Calibri" panose="020F0502020204030204" pitchFamily="34" charset="0"/>
                <a:cs typeface="Calibri" panose="020F0502020204030204" pitchFamily="34" charset="0"/>
              </a:rPr>
            </a:br>
            <a:r>
              <a:rPr lang="en-US" sz="4400" i="1" kern="0" dirty="0">
                <a:solidFill>
                  <a:srgbClr val="FFFFFF"/>
                </a:solidFill>
                <a:latin typeface="Calibri" panose="020F0502020204030204" pitchFamily="34" charset="0"/>
                <a:cs typeface="Calibri" panose="020F0502020204030204" pitchFamily="34" charset="0"/>
              </a:rPr>
              <a:t>5</a:t>
            </a:r>
            <a:r>
              <a:rPr lang="en-US" sz="4400" i="1" kern="0" dirty="0" smtClean="0">
                <a:solidFill>
                  <a:srgbClr val="FFFFFF"/>
                </a:solidFill>
                <a:latin typeface="Calibri" panose="020F0502020204030204" pitchFamily="34" charset="0"/>
                <a:cs typeface="Calibri" panose="020F0502020204030204" pitchFamily="34" charset="0"/>
              </a:rPr>
              <a:t>-Day Formation Potential</a:t>
            </a:r>
            <a:endParaRPr lang="en-US" sz="4400" i="1" kern="0" dirty="0">
              <a:solidFill>
                <a:srgbClr val="FFFFFF"/>
              </a:solidFill>
              <a:latin typeface="Calibri" panose="020F0502020204030204" pitchFamily="34" charset="0"/>
              <a:cs typeface="Calibri" panose="020F0502020204030204" pitchFamily="34" charset="0"/>
            </a:endParaRPr>
          </a:p>
        </p:txBody>
      </p:sp>
      <p:pic>
        <p:nvPicPr>
          <p:cNvPr id="24" name="Picture 2" descr="http://www.nhc.noaa.gov/archive/xgtwo/atl/201410120233/two_atl_5d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441" y="2249803"/>
            <a:ext cx="5381625" cy="4200525"/>
          </a:xfrm>
          <a:prstGeom prst="rect">
            <a:avLst/>
          </a:prstGeom>
          <a:noFill/>
          <a:ln w="9525">
            <a:solidFill>
              <a:sysClr val="windowText" lastClr="000000"/>
            </a:solidFill>
          </a:ln>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rotWithShape="1">
          <a:blip r:embed="rId7">
            <a:extLst>
              <a:ext uri="{28A0092B-C50C-407E-A947-70E740481C1C}">
                <a14:useLocalDpi xmlns:a14="http://schemas.microsoft.com/office/drawing/2010/main" val="0"/>
              </a:ext>
            </a:extLst>
          </a:blip>
          <a:srcRect l="7934" t="34018" r="7438" b="5268"/>
          <a:stretch/>
        </p:blipFill>
        <p:spPr>
          <a:xfrm>
            <a:off x="517642" y="5943601"/>
            <a:ext cx="5273558" cy="457200"/>
          </a:xfrm>
          <a:prstGeom prst="rect">
            <a:avLst/>
          </a:prstGeom>
        </p:spPr>
      </p:pic>
      <p:sp>
        <p:nvSpPr>
          <p:cNvPr id="26" name="Rectangle 25"/>
          <p:cNvSpPr/>
          <p:nvPr/>
        </p:nvSpPr>
        <p:spPr>
          <a:xfrm>
            <a:off x="6022614" y="2370989"/>
            <a:ext cx="3121386" cy="2723823"/>
          </a:xfrm>
          <a:prstGeom prst="rect">
            <a:avLst/>
          </a:prstGeom>
        </p:spPr>
        <p:txBody>
          <a:bodyPr wrap="square">
            <a:spAutoFit/>
          </a:bodyPr>
          <a:lstStyle/>
          <a:p>
            <a:pPr marL="285750" indent="-285750" eaLnBrk="0" hangingPunct="0">
              <a:lnSpc>
                <a:spcPct val="80000"/>
              </a:lnSpc>
              <a:spcBef>
                <a:spcPts val="600"/>
              </a:spcBef>
              <a:spcAft>
                <a:spcPts val="1200"/>
              </a:spcAft>
              <a:buFont typeface="Arial" panose="020B0604020202020204" pitchFamily="34" charset="0"/>
              <a:buChar char="•"/>
            </a:pPr>
            <a:r>
              <a:rPr lang="en-US" altLang="en-US" sz="2000" dirty="0">
                <a:solidFill>
                  <a:srgbClr val="000066"/>
                </a:solidFill>
                <a:latin typeface="Calibri" pitchFamily="34" charset="0"/>
              </a:rPr>
              <a:t>F</a:t>
            </a:r>
            <a:r>
              <a:rPr lang="en-US" altLang="en-US" sz="2000" dirty="0" smtClean="0">
                <a:solidFill>
                  <a:srgbClr val="000066"/>
                </a:solidFill>
                <a:latin typeface="Calibri" pitchFamily="34" charset="0"/>
              </a:rPr>
              <a:t>ormation potential during the next 5 days</a:t>
            </a:r>
          </a:p>
          <a:p>
            <a:pPr marL="285750" indent="-285750" eaLnBrk="0" hangingPunct="0">
              <a:lnSpc>
                <a:spcPct val="80000"/>
              </a:lnSpc>
              <a:spcBef>
                <a:spcPts val="600"/>
              </a:spcBef>
              <a:spcAft>
                <a:spcPts val="1200"/>
              </a:spcAft>
              <a:buFont typeface="Arial" panose="020B0604020202020204" pitchFamily="34" charset="0"/>
              <a:buChar char="•"/>
            </a:pPr>
            <a:r>
              <a:rPr lang="en-US" altLang="en-US" sz="2000" dirty="0" smtClean="0">
                <a:solidFill>
                  <a:srgbClr val="000066"/>
                </a:solidFill>
                <a:latin typeface="Calibri" pitchFamily="34" charset="0"/>
              </a:rPr>
              <a:t>Initial </a:t>
            </a:r>
            <a:r>
              <a:rPr lang="en-US" altLang="en-US" sz="2000" dirty="0">
                <a:solidFill>
                  <a:srgbClr val="000066"/>
                </a:solidFill>
                <a:latin typeface="Calibri" pitchFamily="34" charset="0"/>
              </a:rPr>
              <a:t>location of disturbance (X) </a:t>
            </a:r>
            <a:r>
              <a:rPr lang="en-US" altLang="en-US" sz="2000" dirty="0" smtClean="0">
                <a:solidFill>
                  <a:srgbClr val="000066"/>
                </a:solidFill>
                <a:latin typeface="Calibri" pitchFamily="34" charset="0"/>
              </a:rPr>
              <a:t>indicated</a:t>
            </a:r>
          </a:p>
          <a:p>
            <a:pPr marL="285750" indent="-285750" eaLnBrk="0" hangingPunct="0">
              <a:lnSpc>
                <a:spcPct val="80000"/>
              </a:lnSpc>
              <a:spcBef>
                <a:spcPts val="600"/>
              </a:spcBef>
              <a:spcAft>
                <a:spcPts val="1200"/>
              </a:spcAft>
              <a:buFont typeface="Arial" panose="020B0604020202020204" pitchFamily="34" charset="0"/>
              <a:buChar char="•"/>
            </a:pPr>
            <a:r>
              <a:rPr lang="en-US" altLang="en-US" sz="2000" dirty="0" smtClean="0">
                <a:solidFill>
                  <a:srgbClr val="000066"/>
                </a:solidFill>
                <a:latin typeface="Calibri" pitchFamily="34" charset="0"/>
              </a:rPr>
              <a:t>Shading </a:t>
            </a:r>
            <a:r>
              <a:rPr lang="en-US" altLang="en-US" sz="2000" dirty="0">
                <a:solidFill>
                  <a:srgbClr val="000066"/>
                </a:solidFill>
                <a:latin typeface="Calibri" pitchFamily="34" charset="0"/>
              </a:rPr>
              <a:t>represents potential formation </a:t>
            </a:r>
            <a:r>
              <a:rPr lang="en-US" altLang="en-US" sz="2000" dirty="0" smtClean="0">
                <a:solidFill>
                  <a:srgbClr val="000066"/>
                </a:solidFill>
                <a:latin typeface="Calibri" pitchFamily="34" charset="0"/>
              </a:rPr>
              <a:t>area</a:t>
            </a:r>
          </a:p>
          <a:p>
            <a:pPr marL="285750" indent="-285750" eaLnBrk="0" hangingPunct="0">
              <a:spcBef>
                <a:spcPts val="1200"/>
              </a:spcBef>
              <a:buFont typeface="Arial" panose="020B0604020202020204" pitchFamily="34" charset="0"/>
              <a:buChar char="•"/>
            </a:pPr>
            <a:endParaRPr lang="en-US" sz="2400" dirty="0">
              <a:solidFill>
                <a:srgbClr val="000066"/>
              </a:solidFill>
            </a:endParaRPr>
          </a:p>
        </p:txBody>
      </p:sp>
      <p:sp>
        <p:nvSpPr>
          <p:cNvPr id="27" name="Right Arrow 26"/>
          <p:cNvSpPr/>
          <p:nvPr/>
        </p:nvSpPr>
        <p:spPr>
          <a:xfrm rot="10800000">
            <a:off x="4473145" y="4287957"/>
            <a:ext cx="4585129" cy="1752600"/>
          </a:xfrm>
          <a:prstGeom prst="rightArrow">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400">
              <a:solidFill>
                <a:srgbClr val="FFFFFF"/>
              </a:solidFill>
            </a:endParaRPr>
          </a:p>
        </p:txBody>
      </p:sp>
      <p:sp>
        <p:nvSpPr>
          <p:cNvPr id="28" name="Rectangle 27"/>
          <p:cNvSpPr/>
          <p:nvPr/>
        </p:nvSpPr>
        <p:spPr>
          <a:xfrm>
            <a:off x="4920370" y="4748758"/>
            <a:ext cx="4227968" cy="830997"/>
          </a:xfrm>
          <a:prstGeom prst="rect">
            <a:avLst/>
          </a:prstGeom>
        </p:spPr>
        <p:txBody>
          <a:bodyPr wrap="square">
            <a:spAutoFit/>
          </a:bodyPr>
          <a:lstStyle/>
          <a:p>
            <a:pPr eaLnBrk="0" hangingPunct="0"/>
            <a:r>
              <a:rPr lang="en-US" sz="2400" b="1" dirty="0">
                <a:solidFill>
                  <a:srgbClr val="132F49"/>
                </a:solidFill>
                <a:latin typeface="+mn-lt"/>
              </a:rPr>
              <a:t>What’s the chance this </a:t>
            </a:r>
            <a:r>
              <a:rPr lang="en-US" sz="2400" b="1" dirty="0" smtClean="0">
                <a:solidFill>
                  <a:srgbClr val="132F49"/>
                </a:solidFill>
                <a:latin typeface="+mn-lt"/>
              </a:rPr>
              <a:t>area</a:t>
            </a:r>
            <a:br>
              <a:rPr lang="en-US" sz="2400" b="1" dirty="0" smtClean="0">
                <a:solidFill>
                  <a:srgbClr val="132F49"/>
                </a:solidFill>
                <a:latin typeface="+mn-lt"/>
              </a:rPr>
            </a:br>
            <a:r>
              <a:rPr lang="en-US" sz="2400" b="1" dirty="0" smtClean="0">
                <a:solidFill>
                  <a:srgbClr val="132F49"/>
                </a:solidFill>
                <a:latin typeface="+mn-lt"/>
              </a:rPr>
              <a:t>forms during the next 5 days?</a:t>
            </a:r>
            <a:endParaRPr lang="en-US" sz="2400" b="1" dirty="0">
              <a:solidFill>
                <a:srgbClr val="132F49"/>
              </a:solidFill>
              <a:latin typeface="+mn-lt"/>
            </a:endParaRPr>
          </a:p>
        </p:txBody>
      </p:sp>
    </p:spTree>
    <p:extLst>
      <p:ext uri="{BB962C8B-B14F-4D97-AF65-F5344CB8AC3E}">
        <p14:creationId xmlns:p14="http://schemas.microsoft.com/office/powerpoint/2010/main" val="166631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 presetClass="entr" presetSubtype="0" fill="hold" grpId="0" nodeType="afterEffect">
                                  <p:stCondLst>
                                    <p:cond delay="50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32"/>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1"/>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33"/>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4"/>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35"/>
                                        </p:tgtEl>
                                        <p:attrNameLst>
                                          <p:attrName>style.visibility</p:attrName>
                                        </p:attrNameLst>
                                      </p:cBhvr>
                                      <p:to>
                                        <p:strVal val="hidden"/>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36"/>
                                        </p:tgtEl>
                                        <p:attrNameLst>
                                          <p:attrName>style.visibility</p:attrName>
                                        </p:attrNameLst>
                                      </p:cBhvr>
                                      <p:to>
                                        <p:strVal val="hidden"/>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29"/>
                                        </p:tgtEl>
                                        <p:attrNameLst>
                                          <p:attrName>style.visibility</p:attrName>
                                        </p:attrNameLst>
                                      </p:cBhvr>
                                      <p:to>
                                        <p:strVal val="hidden"/>
                                      </p:to>
                                    </p:set>
                                  </p:childTnLst>
                                </p:cTn>
                              </p:par>
                            </p:childTnLst>
                          </p:cTn>
                        </p:par>
                        <p:par>
                          <p:cTn id="60" fill="hold">
                            <p:stCondLst>
                              <p:cond delay="0"/>
                            </p:stCondLst>
                            <p:childTnLst>
                              <p:par>
                                <p:cTn id="61" presetID="1" presetClass="entr" presetSubtype="0" fill="hold" grpId="0" nodeType="after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37"/>
                                        </p:tgtEl>
                                        <p:attrNameLst>
                                          <p:attrName>style.visibility</p:attrName>
                                        </p:attrNameLst>
                                      </p:cBhvr>
                                      <p:to>
                                        <p:strVal val="hidden"/>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38"/>
                                        </p:tgtEl>
                                        <p:attrNameLst>
                                          <p:attrName>style.visibility</p:attrName>
                                        </p:attrNameLst>
                                      </p:cBhvr>
                                      <p:to>
                                        <p:strVal val="visible"/>
                                      </p:to>
                                    </p:set>
                                  </p:childTnLst>
                                </p:cTn>
                              </p:par>
                            </p:childTnLst>
                          </p:cTn>
                        </p:par>
                        <p:par>
                          <p:cTn id="70" fill="hold">
                            <p:stCondLst>
                              <p:cond delay="0"/>
                            </p:stCondLst>
                            <p:childTnLst>
                              <p:par>
                                <p:cTn id="71" presetID="22" presetClass="entr" presetSubtype="2" fill="hold" grpId="0" nodeType="afterEffect">
                                  <p:stCondLst>
                                    <p:cond delay="500"/>
                                  </p:stCondLst>
                                  <p:childTnLst>
                                    <p:set>
                                      <p:cBhvr>
                                        <p:cTn id="72" dur="1" fill="hold">
                                          <p:stCondLst>
                                            <p:cond delay="0"/>
                                          </p:stCondLst>
                                        </p:cTn>
                                        <p:tgtEl>
                                          <p:spTgt spid="27"/>
                                        </p:tgtEl>
                                        <p:attrNameLst>
                                          <p:attrName>style.visibility</p:attrName>
                                        </p:attrNameLst>
                                      </p:cBhvr>
                                      <p:to>
                                        <p:strVal val="visible"/>
                                      </p:to>
                                    </p:set>
                                    <p:animEffect transition="in" filter="wipe(right)">
                                      <p:cBhvr>
                                        <p:cTn id="73" dur="500"/>
                                        <p:tgtEl>
                                          <p:spTgt spid="27"/>
                                        </p:tgtEl>
                                      </p:cBhvr>
                                    </p:animEffect>
                                  </p:childTnLst>
                                </p:cTn>
                              </p:par>
                              <p:par>
                                <p:cTn id="74" presetID="22" presetClass="entr" presetSubtype="2" fill="hold" grpId="0" nodeType="withEffect">
                                  <p:stCondLst>
                                    <p:cond delay="500"/>
                                  </p:stCondLst>
                                  <p:childTnLst>
                                    <p:set>
                                      <p:cBhvr>
                                        <p:cTn id="75" dur="1" fill="hold">
                                          <p:stCondLst>
                                            <p:cond delay="0"/>
                                          </p:stCondLst>
                                        </p:cTn>
                                        <p:tgtEl>
                                          <p:spTgt spid="28"/>
                                        </p:tgtEl>
                                        <p:attrNameLst>
                                          <p:attrName>style.visibility</p:attrName>
                                        </p:attrNameLst>
                                      </p:cBhvr>
                                      <p:to>
                                        <p:strVal val="visible"/>
                                      </p:to>
                                    </p:set>
                                    <p:animEffect transition="in" filter="wipe(right)">
                                      <p:cBhvr>
                                        <p:cTn id="7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21" grpId="0" animBg="1"/>
      <p:bldP spid="21" grpId="1" animBg="1"/>
      <p:bldP spid="33" grpId="0" animBg="1"/>
      <p:bldP spid="33" grpId="1" animBg="1"/>
      <p:bldP spid="34" grpId="0" animBg="1"/>
      <p:bldP spid="34" grpId="1" animBg="1"/>
      <p:bldP spid="35" grpId="0" animBg="1"/>
      <p:bldP spid="35" grpId="1" animBg="1"/>
      <p:bldP spid="36" grpId="0" animBg="1"/>
      <p:bldP spid="36" grpId="1" animBg="1"/>
      <p:bldP spid="32" grpId="0" animBg="1"/>
      <p:bldP spid="32" grpId="1" animBg="1"/>
      <p:bldP spid="29" grpId="0" animBg="1"/>
      <p:bldP spid="29" grpId="1" animBg="1"/>
      <p:bldP spid="37" grpId="0" animBg="1"/>
      <p:bldP spid="37" grpId="1" animBg="1"/>
      <p:bldP spid="38" grpId="0" animBg="1"/>
      <p:bldP spid="27" grpId="0" animBg="1"/>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894" y="1670685"/>
            <a:ext cx="6614160" cy="5187315"/>
          </a:xfrm>
          <a:prstGeom prst="rect">
            <a:avLst/>
          </a:prstGeom>
          <a:effectLst>
            <a:outerShdw blurRad="63500" dist="63500" dir="2700000" algn="tl" rotWithShape="0">
              <a:prstClr val="black">
                <a:alpha val="40000"/>
              </a:prstClr>
            </a:outerShdw>
          </a:effectLst>
        </p:spPr>
      </p:pic>
      <p:sp>
        <p:nvSpPr>
          <p:cNvPr id="31" name="Yellow Highlight" hidden="1"/>
          <p:cNvSpPr/>
          <p:nvPr/>
        </p:nvSpPr>
        <p:spPr>
          <a:xfrm>
            <a:off x="1416898" y="2928468"/>
            <a:ext cx="5943600" cy="384048"/>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Yellow Highlight" hidden="1"/>
          <p:cNvSpPr/>
          <p:nvPr/>
        </p:nvSpPr>
        <p:spPr>
          <a:xfrm>
            <a:off x="3225357" y="3466811"/>
            <a:ext cx="777240" cy="64008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2432" y="3375463"/>
            <a:ext cx="6398514" cy="5030343"/>
          </a:xfrm>
          <a:prstGeom prst="rect">
            <a:avLst/>
          </a:prstGeom>
        </p:spPr>
      </p:pic>
      <p:sp>
        <p:nvSpPr>
          <p:cNvPr id="33" name="Yellow Highlight" hidden="1"/>
          <p:cNvSpPr/>
          <p:nvPr/>
        </p:nvSpPr>
        <p:spPr>
          <a:xfrm>
            <a:off x="4070320" y="3462464"/>
            <a:ext cx="731520" cy="64008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Yellow Highlight" hidden="1"/>
          <p:cNvSpPr/>
          <p:nvPr/>
        </p:nvSpPr>
        <p:spPr>
          <a:xfrm>
            <a:off x="4902875" y="3462464"/>
            <a:ext cx="731520" cy="64008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Yellow Highlight" hidden="1"/>
          <p:cNvSpPr/>
          <p:nvPr/>
        </p:nvSpPr>
        <p:spPr>
          <a:xfrm>
            <a:off x="5725711" y="3465973"/>
            <a:ext cx="731520" cy="64008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Yellow Highlight" hidden="1"/>
          <p:cNvSpPr/>
          <p:nvPr/>
        </p:nvSpPr>
        <p:spPr>
          <a:xfrm>
            <a:off x="6553204" y="3469095"/>
            <a:ext cx="758952" cy="64008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Yellow Highlight" hidden="1"/>
          <p:cNvSpPr/>
          <p:nvPr/>
        </p:nvSpPr>
        <p:spPr>
          <a:xfrm>
            <a:off x="1418393" y="3422204"/>
            <a:ext cx="1755648" cy="784583"/>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Yellow Highlight" hidden="1"/>
          <p:cNvSpPr/>
          <p:nvPr/>
        </p:nvSpPr>
        <p:spPr>
          <a:xfrm>
            <a:off x="3241645" y="4157789"/>
            <a:ext cx="731520" cy="36576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Yellow Highlight" hidden="1"/>
          <p:cNvSpPr/>
          <p:nvPr/>
        </p:nvSpPr>
        <p:spPr>
          <a:xfrm>
            <a:off x="4061059" y="4157789"/>
            <a:ext cx="731520" cy="457200"/>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Yellow Highlight" hidden="1"/>
          <p:cNvSpPr/>
          <p:nvPr/>
        </p:nvSpPr>
        <p:spPr>
          <a:xfrm>
            <a:off x="1660494" y="4710444"/>
            <a:ext cx="5426105" cy="2569713"/>
          </a:xfrm>
          <a:prstGeom prst="rect">
            <a:avLst/>
          </a:prstGeom>
          <a:solidFill>
            <a:srgbClr val="FFFF00">
              <a:alpha val="6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Title 1"/>
          <p:cNvSpPr txBox="1">
            <a:spLocks/>
          </p:cNvSpPr>
          <p:nvPr/>
        </p:nvSpPr>
        <p:spPr bwMode="auto">
          <a:xfrm>
            <a:off x="0" y="0"/>
            <a:ext cx="9144000" cy="1554480"/>
          </a:xfrm>
          <a:prstGeom prst="rect">
            <a:avLst/>
          </a:prstGeom>
          <a:solidFill>
            <a:srgbClr val="000066"/>
          </a:solidFill>
          <a:ln w="9525">
            <a:noFill/>
            <a:miter lim="800000"/>
            <a:headEnd/>
            <a:tailEnd/>
          </a:ln>
        </p:spPr>
        <p:txBody>
          <a:bodyPr vert="horz" wrap="square" lIns="182880" tIns="45720" rIns="182880" bIns="45720" numCol="1" anchor="ctr" anchorCtr="0" compatLnSpc="1">
            <a:prstTxWarp prst="textNoShape">
              <a:avLst/>
            </a:prstTxWarp>
            <a:noAutofit/>
          </a:bodyP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sz="6600" b="1" kern="0" dirty="0" smtClean="0">
                <a:solidFill>
                  <a:srgbClr val="FFFF00"/>
                </a:solidFill>
                <a:cs typeface="Calibri" panose="020F0502020204030204" pitchFamily="34" charset="0"/>
              </a:rPr>
              <a:t>Special Tropical Outlook</a:t>
            </a:r>
            <a:r>
              <a:rPr lang="en-US" sz="7200" b="1" kern="0" dirty="0" smtClean="0">
                <a:solidFill>
                  <a:prstClr val="white"/>
                </a:solidFill>
                <a:cs typeface="Calibri" panose="020F0502020204030204" pitchFamily="34" charset="0"/>
              </a:rPr>
              <a:t/>
            </a:r>
            <a:br>
              <a:rPr lang="en-US" sz="7200" b="1" kern="0" dirty="0" smtClean="0">
                <a:solidFill>
                  <a:prstClr val="white"/>
                </a:solidFill>
                <a:cs typeface="Calibri" panose="020F0502020204030204" pitchFamily="34" charset="0"/>
              </a:rPr>
            </a:br>
            <a:r>
              <a:rPr lang="en-US" sz="4400" i="1" kern="0" dirty="0" smtClean="0">
                <a:latin typeface="Calibri" panose="020F0502020204030204" pitchFamily="34" charset="0"/>
                <a:cs typeface="Calibri" panose="020F0502020204030204" pitchFamily="34" charset="0"/>
              </a:rPr>
              <a:t>Significant or unexpected changes</a:t>
            </a:r>
            <a:endParaRPr lang="en-US" sz="4400" i="1" kern="0" dirty="0">
              <a:solidFill>
                <a:prstClr val="white"/>
              </a:solidFill>
              <a:cs typeface="Calibri" panose="020F0502020204030204" pitchFamily="34" charset="0"/>
            </a:endParaRPr>
          </a:p>
        </p:txBody>
      </p:sp>
      <p:sp>
        <p:nvSpPr>
          <p:cNvPr id="19" name="Yellow Highlight"/>
          <p:cNvSpPr/>
          <p:nvPr/>
        </p:nvSpPr>
        <p:spPr>
          <a:xfrm>
            <a:off x="395811" y="2907084"/>
            <a:ext cx="6157587" cy="47234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395811" y="2179867"/>
            <a:ext cx="6625180" cy="5632311"/>
          </a:xfrm>
          <a:prstGeom prst="rect">
            <a:avLst/>
          </a:prstGeom>
        </p:spPr>
        <p:txBody>
          <a:bodyPr wrap="square">
            <a:spAutoFit/>
          </a:bodyPr>
          <a:lstStyle/>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SPECIAL TROPICAL WEATHER OUTLOOK</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NWS NATIONAL HURRICANE CENTER MIAMI FL</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430 PM EDT MON JUN 30 2014</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 </a:t>
            </a:r>
          </a:p>
          <a:p>
            <a:pPr marL="0" marR="0">
              <a:spcBef>
                <a:spcPts val="0"/>
              </a:spcBef>
              <a:spcAft>
                <a:spcPts val="0"/>
              </a:spcAft>
            </a:pPr>
            <a:r>
              <a:rPr lang="en-US" sz="1200" dirty="0" smtClean="0">
                <a:latin typeface="Courier New" panose="02070309020205020404" pitchFamily="49" charset="0"/>
                <a:ea typeface="Calibri" panose="020F0502020204030204" pitchFamily="34" charset="0"/>
                <a:cs typeface="Courier New" panose="02070309020205020404" pitchFamily="49" charset="0"/>
              </a:rPr>
              <a:t>Special </a:t>
            </a:r>
            <a:r>
              <a:rPr lang="en-US" sz="1200" dirty="0">
                <a:latin typeface="Courier New" panose="02070309020205020404" pitchFamily="49" charset="0"/>
                <a:ea typeface="Calibri" panose="020F0502020204030204" pitchFamily="34" charset="0"/>
                <a:cs typeface="Courier New" panose="02070309020205020404" pitchFamily="49" charset="0"/>
              </a:rPr>
              <a:t>outlook issued to update discussion of the area of low</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pressure east of Florida.</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 </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Updated:  An Air Force Reserve unit reconnaissance aircraft is</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investigating the area of low pressure centered about 110 miles east</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of Melbourne, Florida.  While the low is well defined, the</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associated thunderstorm activity is just below the organizational</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threshold required to initiate tropical cyclone advisories.</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Environmental conditions continue to be favorable for development,</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and only a slight increase in the organization and persistence of</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the thunderstorm activity would result in the formation of a</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tropical depression.</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 </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Data from the reconnaissance aircraft indicate that peak sustained</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winds with the low are about 30-35 mph.  The low is moving</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southwestward at around 5 mph, but is expected to turn westward</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tonight and northward by Wednesday when it will be near the east</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coast of Florida. If this system becomes a tropical cyclone, a</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tropical storm watch could be required for portions of the central</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or northern Atlantic coast of Florida.  A turn toward the northeast</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near the southeastern U.S. coast is expected by Thursday.</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 Formation chance through 48 hours...high...80 percent.</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 Formation chance through 5 days...high...80 percent.</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 </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a:t>
            </a:r>
          </a:p>
          <a:p>
            <a:pPr marL="0" marR="0">
              <a:spcBef>
                <a:spcPts val="0"/>
              </a:spcBef>
              <a:spcAft>
                <a:spcPts val="0"/>
              </a:spcAft>
            </a:pPr>
            <a:r>
              <a:rPr lang="en-US" sz="1200" dirty="0">
                <a:latin typeface="Courier New" panose="02070309020205020404" pitchFamily="49" charset="0"/>
                <a:ea typeface="Calibri" panose="020F0502020204030204" pitchFamily="34" charset="0"/>
                <a:cs typeface="Courier New" panose="02070309020205020404" pitchFamily="49" charset="0"/>
              </a:rPr>
              <a:t>Forecaster Franklin</a:t>
            </a:r>
            <a:endParaRPr lang="en-US" sz="1200" dirty="0">
              <a:effectLst/>
              <a:latin typeface="Courier New" panose="02070309020205020404" pitchFamily="49" charset="0"/>
              <a:ea typeface="Calibri" panose="020F0502020204030204" pitchFamily="34" charset="0"/>
              <a:cs typeface="Courier New" panose="02070309020205020404" pitchFamily="49" charset="0"/>
            </a:endParaRPr>
          </a:p>
        </p:txBody>
      </p:sp>
      <p:sp>
        <p:nvSpPr>
          <p:cNvPr id="25" name="Right Arrow 24"/>
          <p:cNvSpPr/>
          <p:nvPr/>
        </p:nvSpPr>
        <p:spPr>
          <a:xfrm rot="10800000">
            <a:off x="6702137" y="2180833"/>
            <a:ext cx="2051455" cy="1781567"/>
          </a:xfrm>
          <a:prstGeom prst="rightArrow">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ectangle 25"/>
          <p:cNvSpPr/>
          <p:nvPr/>
        </p:nvSpPr>
        <p:spPr>
          <a:xfrm>
            <a:off x="7217006" y="2706899"/>
            <a:ext cx="1706699" cy="707886"/>
          </a:xfrm>
          <a:prstGeom prst="rect">
            <a:avLst/>
          </a:prstGeom>
        </p:spPr>
        <p:txBody>
          <a:bodyPr wrap="square">
            <a:spAutoFit/>
          </a:bodyPr>
          <a:lstStyle/>
          <a:p>
            <a:r>
              <a:rPr lang="en-US" sz="2000" b="1" dirty="0" smtClean="0">
                <a:solidFill>
                  <a:srgbClr val="132F49"/>
                </a:solidFill>
                <a:latin typeface="TradeGothicBold"/>
              </a:rPr>
              <a:t>What is it issued for?</a:t>
            </a:r>
            <a:endParaRPr lang="en-US" sz="2000" dirty="0">
              <a:solidFill>
                <a:srgbClr val="132F49"/>
              </a:solidFill>
              <a:latin typeface="TradeGothicBold"/>
            </a:endParaRPr>
          </a:p>
        </p:txBody>
      </p:sp>
    </p:spTree>
    <p:extLst>
      <p:ext uri="{BB962C8B-B14F-4D97-AF65-F5344CB8AC3E}">
        <p14:creationId xmlns:p14="http://schemas.microsoft.com/office/powerpoint/2010/main" val="228153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 presetClass="entr" presetSubtype="0" fill="hold" grpId="0" nodeType="afterEffect">
                                  <p:stCondLst>
                                    <p:cond delay="50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32"/>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1"/>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33"/>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4"/>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35"/>
                                        </p:tgtEl>
                                        <p:attrNameLst>
                                          <p:attrName>style.visibility</p:attrName>
                                        </p:attrNameLst>
                                      </p:cBhvr>
                                      <p:to>
                                        <p:strVal val="hidden"/>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36"/>
                                        </p:tgtEl>
                                        <p:attrNameLst>
                                          <p:attrName>style.visibility</p:attrName>
                                        </p:attrNameLst>
                                      </p:cBhvr>
                                      <p:to>
                                        <p:strVal val="hidden"/>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29"/>
                                        </p:tgtEl>
                                        <p:attrNameLst>
                                          <p:attrName>style.visibility</p:attrName>
                                        </p:attrNameLst>
                                      </p:cBhvr>
                                      <p:to>
                                        <p:strVal val="hidden"/>
                                      </p:to>
                                    </p:set>
                                  </p:childTnLst>
                                </p:cTn>
                              </p:par>
                            </p:childTnLst>
                          </p:cTn>
                        </p:par>
                        <p:par>
                          <p:cTn id="60" fill="hold">
                            <p:stCondLst>
                              <p:cond delay="0"/>
                            </p:stCondLst>
                            <p:childTnLst>
                              <p:par>
                                <p:cTn id="61" presetID="1" presetClass="entr" presetSubtype="0" fill="hold" grpId="0" nodeType="after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37"/>
                                        </p:tgtEl>
                                        <p:attrNameLst>
                                          <p:attrName>style.visibility</p:attrName>
                                        </p:attrNameLst>
                                      </p:cBhvr>
                                      <p:to>
                                        <p:strVal val="hidden"/>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38"/>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childTnLst>
                          </p:cTn>
                        </p:par>
                        <p:par>
                          <p:cTn id="73" fill="hold">
                            <p:stCondLst>
                              <p:cond delay="0"/>
                            </p:stCondLst>
                            <p:childTnLst>
                              <p:par>
                                <p:cTn id="74" presetID="22" presetClass="entr" presetSubtype="2" fill="hold" grpId="0" nodeType="afterEffect">
                                  <p:stCondLst>
                                    <p:cond delay="500"/>
                                  </p:stCondLst>
                                  <p:childTnLst>
                                    <p:set>
                                      <p:cBhvr>
                                        <p:cTn id="75" dur="1" fill="hold">
                                          <p:stCondLst>
                                            <p:cond delay="0"/>
                                          </p:stCondLst>
                                        </p:cTn>
                                        <p:tgtEl>
                                          <p:spTgt spid="25"/>
                                        </p:tgtEl>
                                        <p:attrNameLst>
                                          <p:attrName>style.visibility</p:attrName>
                                        </p:attrNameLst>
                                      </p:cBhvr>
                                      <p:to>
                                        <p:strVal val="visible"/>
                                      </p:to>
                                    </p:set>
                                    <p:animEffect transition="in" filter="wipe(right)">
                                      <p:cBhvr>
                                        <p:cTn id="76" dur="500"/>
                                        <p:tgtEl>
                                          <p:spTgt spid="25"/>
                                        </p:tgtEl>
                                      </p:cBhvr>
                                    </p:animEffect>
                                  </p:childTnLst>
                                </p:cTn>
                              </p:par>
                              <p:par>
                                <p:cTn id="77" presetID="22" presetClass="entr" presetSubtype="2" fill="hold" grpId="0" nodeType="withEffect">
                                  <p:stCondLst>
                                    <p:cond delay="500"/>
                                  </p:stCondLst>
                                  <p:childTnLst>
                                    <p:set>
                                      <p:cBhvr>
                                        <p:cTn id="78" dur="1" fill="hold">
                                          <p:stCondLst>
                                            <p:cond delay="0"/>
                                          </p:stCondLst>
                                        </p:cTn>
                                        <p:tgtEl>
                                          <p:spTgt spid="26"/>
                                        </p:tgtEl>
                                        <p:attrNameLst>
                                          <p:attrName>style.visibility</p:attrName>
                                        </p:attrNameLst>
                                      </p:cBhvr>
                                      <p:to>
                                        <p:strVal val="visible"/>
                                      </p:to>
                                    </p:set>
                                    <p:animEffect transition="in" filter="wipe(right)">
                                      <p:cBhvr>
                                        <p:cTn id="7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21" grpId="0" animBg="1"/>
      <p:bldP spid="21" grpId="1" animBg="1"/>
      <p:bldP spid="33" grpId="0" animBg="1"/>
      <p:bldP spid="33" grpId="1" animBg="1"/>
      <p:bldP spid="34" grpId="0" animBg="1"/>
      <p:bldP spid="34" grpId="1" animBg="1"/>
      <p:bldP spid="35" grpId="0" animBg="1"/>
      <p:bldP spid="35" grpId="1" animBg="1"/>
      <p:bldP spid="36" grpId="0" animBg="1"/>
      <p:bldP spid="36" grpId="1" animBg="1"/>
      <p:bldP spid="32" grpId="0" animBg="1"/>
      <p:bldP spid="32" grpId="1" animBg="1"/>
      <p:bldP spid="29" grpId="0" animBg="1"/>
      <p:bldP spid="29" grpId="1" animBg="1"/>
      <p:bldP spid="37" grpId="0" animBg="1"/>
      <p:bldP spid="37" grpId="1" animBg="1"/>
      <p:bldP spid="38" grpId="0" animBg="1"/>
      <p:bldP spid="19" grpId="0" animBg="1"/>
      <p:bldP spid="25" grpId="0" animBg="1"/>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txBox="1">
            <a:spLocks noChangeArrowheads="1"/>
          </p:cNvSpPr>
          <p:nvPr/>
        </p:nvSpPr>
        <p:spPr bwMode="auto">
          <a:xfrm>
            <a:off x="70338" y="1600200"/>
            <a:ext cx="488266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nSpc>
                <a:spcPct val="80000"/>
              </a:lnSpc>
              <a:spcBef>
                <a:spcPct val="20000"/>
              </a:spcBef>
            </a:pPr>
            <a:endParaRPr lang="en-US" altLang="en-US" dirty="0">
              <a:solidFill>
                <a:srgbClr val="000066"/>
              </a:solidFill>
              <a:latin typeface="Calibri" panose="020F0502020204030204" pitchFamily="34" charset="0"/>
            </a:endParaRPr>
          </a:p>
          <a:p>
            <a:pPr marL="274320" lvl="1" indent="-274320">
              <a:lnSpc>
                <a:spcPct val="80000"/>
              </a:lnSpc>
              <a:spcBef>
                <a:spcPct val="20000"/>
              </a:spcBef>
              <a:buFont typeface="Arial" panose="020B0604020202020204" pitchFamily="34" charset="0"/>
              <a:buChar char="•"/>
            </a:pPr>
            <a:r>
              <a:rPr lang="en-US" altLang="en-US" sz="2800" b="1" dirty="0" smtClean="0">
                <a:solidFill>
                  <a:srgbClr val="000066"/>
                </a:solidFill>
                <a:latin typeface="Calibri" panose="020F0502020204030204" pitchFamily="34" charset="0"/>
              </a:rPr>
              <a:t>Tropical Cyclones</a:t>
            </a:r>
            <a:r>
              <a:rPr lang="en-US" altLang="en-US" dirty="0" smtClean="0">
                <a:solidFill>
                  <a:srgbClr val="000066"/>
                </a:solidFill>
                <a:latin typeface="Calibri" panose="020F0502020204030204" pitchFamily="34" charset="0"/>
              </a:rPr>
              <a:t/>
            </a:r>
            <a:br>
              <a:rPr lang="en-US" altLang="en-US" dirty="0" smtClean="0">
                <a:solidFill>
                  <a:srgbClr val="000066"/>
                </a:solidFill>
                <a:latin typeface="Calibri" panose="020F0502020204030204" pitchFamily="34" charset="0"/>
              </a:rPr>
            </a:br>
            <a:r>
              <a:rPr lang="en-US" altLang="en-US" dirty="0" smtClean="0">
                <a:solidFill>
                  <a:srgbClr val="000066"/>
                </a:solidFill>
                <a:latin typeface="Calibri" panose="020F0502020204030204" pitchFamily="34" charset="0"/>
              </a:rPr>
              <a:t>- Tropical Depressions</a:t>
            </a:r>
            <a:br>
              <a:rPr lang="en-US" altLang="en-US" dirty="0" smtClean="0">
                <a:solidFill>
                  <a:srgbClr val="000066"/>
                </a:solidFill>
                <a:latin typeface="Calibri" panose="020F0502020204030204" pitchFamily="34" charset="0"/>
              </a:rPr>
            </a:br>
            <a:r>
              <a:rPr lang="en-US" altLang="en-US" dirty="0" smtClean="0">
                <a:solidFill>
                  <a:srgbClr val="000066"/>
                </a:solidFill>
                <a:latin typeface="Calibri" panose="020F0502020204030204" pitchFamily="34" charset="0"/>
              </a:rPr>
              <a:t>- Tropical Storms</a:t>
            </a:r>
            <a:br>
              <a:rPr lang="en-US" altLang="en-US" dirty="0" smtClean="0">
                <a:solidFill>
                  <a:srgbClr val="000066"/>
                </a:solidFill>
                <a:latin typeface="Calibri" panose="020F0502020204030204" pitchFamily="34" charset="0"/>
              </a:rPr>
            </a:br>
            <a:r>
              <a:rPr lang="en-US" altLang="en-US" dirty="0" smtClean="0">
                <a:solidFill>
                  <a:srgbClr val="000066"/>
                </a:solidFill>
                <a:latin typeface="Calibri" panose="020F0502020204030204" pitchFamily="34" charset="0"/>
              </a:rPr>
              <a:t>- Hurricanes</a:t>
            </a:r>
          </a:p>
          <a:p>
            <a:pPr marL="274320" lvl="1" indent="-274320">
              <a:lnSpc>
                <a:spcPct val="80000"/>
              </a:lnSpc>
              <a:spcBef>
                <a:spcPct val="20000"/>
              </a:spcBef>
              <a:buFont typeface="Arial" panose="020B0604020202020204" pitchFamily="34" charset="0"/>
              <a:buChar char="•"/>
            </a:pPr>
            <a:endParaRPr lang="en-US" altLang="en-US" dirty="0">
              <a:solidFill>
                <a:srgbClr val="000066"/>
              </a:solidFill>
              <a:latin typeface="Calibri" panose="020F0502020204030204" pitchFamily="34" charset="0"/>
            </a:endParaRPr>
          </a:p>
          <a:p>
            <a:pPr marL="274320" lvl="1" indent="-274320">
              <a:lnSpc>
                <a:spcPct val="80000"/>
              </a:lnSpc>
              <a:spcBef>
                <a:spcPct val="20000"/>
              </a:spcBef>
              <a:buFont typeface="Arial" panose="020B0604020202020204" pitchFamily="34" charset="0"/>
              <a:buChar char="•"/>
            </a:pPr>
            <a:r>
              <a:rPr lang="en-US" altLang="en-US" sz="2800" b="1" dirty="0" smtClean="0">
                <a:solidFill>
                  <a:srgbClr val="000066"/>
                </a:solidFill>
                <a:latin typeface="Calibri" panose="020F0502020204030204" pitchFamily="34" charset="0"/>
              </a:rPr>
              <a:t>Post-Tropical Cyclones</a:t>
            </a:r>
            <a:br>
              <a:rPr lang="en-US" altLang="en-US" sz="2800" b="1" dirty="0" smtClean="0">
                <a:solidFill>
                  <a:srgbClr val="000066"/>
                </a:solidFill>
                <a:latin typeface="Calibri" panose="020F0502020204030204" pitchFamily="34" charset="0"/>
              </a:rPr>
            </a:br>
            <a:r>
              <a:rPr lang="en-US" altLang="en-US" dirty="0">
                <a:solidFill>
                  <a:srgbClr val="000066"/>
                </a:solidFill>
                <a:latin typeface="Calibri" panose="020F0502020204030204" pitchFamily="34" charset="0"/>
              </a:rPr>
              <a:t>P</a:t>
            </a:r>
            <a:r>
              <a:rPr lang="en-US" altLang="en-US" dirty="0" smtClean="0">
                <a:solidFill>
                  <a:srgbClr val="000066"/>
                </a:solidFill>
                <a:latin typeface="Calibri" panose="020F0502020204030204" pitchFamily="34" charset="0"/>
              </a:rPr>
              <a:t>ose a threat to land</a:t>
            </a:r>
            <a:br>
              <a:rPr lang="en-US" altLang="en-US" dirty="0" smtClean="0">
                <a:solidFill>
                  <a:srgbClr val="000066"/>
                </a:solidFill>
                <a:latin typeface="Calibri" panose="020F0502020204030204" pitchFamily="34" charset="0"/>
              </a:rPr>
            </a:br>
            <a:r>
              <a:rPr lang="en-US" altLang="en-US" dirty="0" smtClean="0">
                <a:solidFill>
                  <a:srgbClr val="000066"/>
                </a:solidFill>
                <a:latin typeface="Calibri" panose="020F0502020204030204" pitchFamily="34" charset="0"/>
              </a:rPr>
              <a:t>(e.g., Sandy &amp; Hermine) </a:t>
            </a:r>
          </a:p>
          <a:p>
            <a:pPr marL="274320" lvl="1" indent="-274320">
              <a:lnSpc>
                <a:spcPct val="80000"/>
              </a:lnSpc>
              <a:spcBef>
                <a:spcPct val="20000"/>
              </a:spcBef>
              <a:buFont typeface="Arial" panose="020B0604020202020204" pitchFamily="34" charset="0"/>
              <a:buChar char="•"/>
            </a:pPr>
            <a:endParaRPr lang="en-US" altLang="en-US" dirty="0" smtClean="0">
              <a:solidFill>
                <a:srgbClr val="000066"/>
              </a:solidFill>
              <a:latin typeface="Calibri" panose="020F0502020204030204" pitchFamily="34" charset="0"/>
            </a:endParaRPr>
          </a:p>
          <a:p>
            <a:pPr marL="274320" lvl="1" indent="-274320">
              <a:lnSpc>
                <a:spcPct val="80000"/>
              </a:lnSpc>
              <a:spcBef>
                <a:spcPct val="20000"/>
              </a:spcBef>
              <a:buFont typeface="Arial" panose="020B0604020202020204" pitchFamily="34" charset="0"/>
              <a:buChar char="•"/>
            </a:pPr>
            <a:r>
              <a:rPr lang="en-US" altLang="en-US" sz="2800" b="1" dirty="0" smtClean="0">
                <a:solidFill>
                  <a:srgbClr val="000066"/>
                </a:solidFill>
                <a:latin typeface="Calibri" panose="020F0502020204030204" pitchFamily="34" charset="0"/>
              </a:rPr>
              <a:t>Potential Tropical Cyclones</a:t>
            </a:r>
            <a:br>
              <a:rPr lang="en-US" altLang="en-US" sz="2800" b="1" dirty="0" smtClean="0">
                <a:solidFill>
                  <a:srgbClr val="000066"/>
                </a:solidFill>
                <a:latin typeface="Calibri" panose="020F0502020204030204" pitchFamily="34" charset="0"/>
              </a:rPr>
            </a:br>
            <a:r>
              <a:rPr lang="en-US" altLang="en-US" dirty="0" smtClean="0">
                <a:solidFill>
                  <a:srgbClr val="000066"/>
                </a:solidFill>
                <a:latin typeface="Calibri" panose="020F0502020204030204" pitchFamily="34" charset="0"/>
              </a:rPr>
              <a:t>- Systems not yet a tropical cyclone</a:t>
            </a:r>
            <a:br>
              <a:rPr lang="en-US" altLang="en-US" dirty="0" smtClean="0">
                <a:solidFill>
                  <a:srgbClr val="000066"/>
                </a:solidFill>
                <a:latin typeface="Calibri" panose="020F0502020204030204" pitchFamily="34" charset="0"/>
              </a:rPr>
            </a:br>
            <a:r>
              <a:rPr lang="en-US" altLang="en-US" dirty="0" smtClean="0">
                <a:solidFill>
                  <a:srgbClr val="000066"/>
                </a:solidFill>
                <a:latin typeface="Calibri" panose="020F0502020204030204" pitchFamily="34" charset="0"/>
              </a:rPr>
              <a:t>- </a:t>
            </a:r>
            <a:r>
              <a:rPr lang="en-US" altLang="en-US" dirty="0">
                <a:solidFill>
                  <a:srgbClr val="000066"/>
                </a:solidFill>
                <a:latin typeface="Calibri" panose="020F0502020204030204" pitchFamily="34" charset="0"/>
              </a:rPr>
              <a:t>T</a:t>
            </a:r>
            <a:r>
              <a:rPr lang="en-US" altLang="en-US" dirty="0" smtClean="0">
                <a:solidFill>
                  <a:srgbClr val="000066"/>
                </a:solidFill>
                <a:latin typeface="Calibri" panose="020F0502020204030204" pitchFamily="34" charset="0"/>
              </a:rPr>
              <a:t>hreat of TS-force winds to land within 48 hours. (New for 2017)</a:t>
            </a:r>
            <a:endParaRPr lang="en-US" altLang="en-US" dirty="0">
              <a:solidFill>
                <a:srgbClr val="000066"/>
              </a:solidFill>
              <a:latin typeface="Calibri" panose="020F050202020403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747" y="1617785"/>
            <a:ext cx="4286249" cy="3516923"/>
          </a:xfrm>
          <a:prstGeom prst="rect">
            <a:avLst/>
          </a:prstGeom>
          <a:ln>
            <a:solidFill>
              <a:schemeClr val="tx1"/>
            </a:solidFill>
          </a:ln>
        </p:spPr>
      </p:pic>
      <p:sp>
        <p:nvSpPr>
          <p:cNvPr id="7" name="TextBox 6"/>
          <p:cNvSpPr txBox="1"/>
          <p:nvPr/>
        </p:nvSpPr>
        <p:spPr>
          <a:xfrm>
            <a:off x="5398521" y="5238664"/>
            <a:ext cx="3171381" cy="584775"/>
          </a:xfrm>
          <a:prstGeom prst="rect">
            <a:avLst/>
          </a:prstGeom>
          <a:noFill/>
        </p:spPr>
        <p:txBody>
          <a:bodyPr wrap="none" rtlCol="0">
            <a:spAutoFit/>
          </a:bodyPr>
          <a:lstStyle/>
          <a:p>
            <a:r>
              <a:rPr lang="en-US" sz="1600" dirty="0" smtClean="0">
                <a:solidFill>
                  <a:srgbClr val="000066"/>
                </a:solidFill>
                <a:latin typeface="+mn-lt"/>
              </a:rPr>
              <a:t>Potential Tropical Cyclone Advisory</a:t>
            </a:r>
          </a:p>
          <a:p>
            <a:r>
              <a:rPr lang="en-US" sz="1600" dirty="0" smtClean="0">
                <a:solidFill>
                  <a:srgbClr val="000066"/>
                </a:solidFill>
                <a:latin typeface="+mn-lt"/>
              </a:rPr>
              <a:t>example from Pre-Hermine (2016) </a:t>
            </a:r>
            <a:endParaRPr lang="en-US" sz="2400" dirty="0">
              <a:solidFill>
                <a:srgbClr val="000066"/>
              </a:solidFill>
              <a:latin typeface="+mn-lt"/>
            </a:endParaRPr>
          </a:p>
        </p:txBody>
      </p:sp>
      <p:sp>
        <p:nvSpPr>
          <p:cNvPr id="8" name="Title 1"/>
          <p:cNvSpPr txBox="1">
            <a:spLocks/>
          </p:cNvSpPr>
          <p:nvPr/>
        </p:nvSpPr>
        <p:spPr bwMode="auto">
          <a:xfrm>
            <a:off x="0" y="0"/>
            <a:ext cx="9144000" cy="1554480"/>
          </a:xfrm>
          <a:prstGeom prst="rect">
            <a:avLst/>
          </a:prstGeom>
          <a:solidFill>
            <a:srgbClr val="000066"/>
          </a:solidFill>
          <a:ln w="9525">
            <a:noFill/>
            <a:miter lim="800000"/>
            <a:headEnd/>
            <a:tailEnd/>
          </a:ln>
        </p:spPr>
        <p:txBody>
          <a:bodyPr vert="horz" wrap="square" lIns="182880" tIns="45720" rIns="182880" bIns="45720" numCol="1" anchor="ctr" anchorCtr="0" compatLnSpc="1">
            <a:prstTxWarp prst="textNoShape">
              <a:avLst/>
            </a:prstTxWarp>
            <a:noAutofit/>
          </a:bodyP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sz="6600" b="1" kern="0" dirty="0" smtClean="0">
                <a:solidFill>
                  <a:srgbClr val="FFFF00"/>
                </a:solidFill>
                <a:cs typeface="Calibri" panose="020F0502020204030204" pitchFamily="34" charset="0"/>
              </a:rPr>
              <a:t>There is a Storm.</a:t>
            </a:r>
          </a:p>
          <a:p>
            <a:r>
              <a:rPr lang="en-US" sz="4400" i="1" kern="0" dirty="0" smtClean="0">
                <a:solidFill>
                  <a:prstClr val="white"/>
                </a:solidFill>
                <a:cs typeface="Calibri" panose="020F0502020204030204" pitchFamily="34" charset="0"/>
              </a:rPr>
              <a:t>Potential, Post-, Tropical Cyclones</a:t>
            </a:r>
          </a:p>
        </p:txBody>
      </p:sp>
    </p:spTree>
    <p:extLst>
      <p:ext uri="{BB962C8B-B14F-4D97-AF65-F5344CB8AC3E}">
        <p14:creationId xmlns:p14="http://schemas.microsoft.com/office/powerpoint/2010/main" val="2994128893"/>
      </p:ext>
    </p:extLst>
  </p:cSld>
  <p:clrMapOvr>
    <a:masterClrMapping/>
  </p:clrMapOvr>
  <p:timing>
    <p:tnLst>
      <p:par>
        <p:cTn id="1" dur="indefinite" restart="never" nodeType="tmRoot"/>
      </p:par>
    </p:tnLst>
  </p:timing>
</p:sld>
</file>

<file path=ppt/theme/theme1.xml><?xml version="1.0" encoding="utf-8"?>
<a:theme xmlns:a="http://schemas.openxmlformats.org/drawingml/2006/main" name="16_Default Design">
  <a:themeElements>
    <a:clrScheme name="1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4_Default Design">
      <a:majorFont>
        <a:latin typeface="TradeGothicBold"/>
        <a:ea typeface=""/>
        <a:cs typeface=""/>
      </a:majorFont>
      <a:minorFont>
        <a:latin typeface="Trade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7_Default Design">
  <a:themeElements>
    <a:clrScheme name="1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4_Default Design">
      <a:majorFont>
        <a:latin typeface="TradeGothicBold"/>
        <a:ea typeface=""/>
        <a:cs typeface=""/>
      </a:majorFont>
      <a:minorFont>
        <a:latin typeface="Trade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9_Default Design">
  <a:themeElements>
    <a:clrScheme name="1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4_Default Design">
      <a:majorFont>
        <a:latin typeface="TradeGothicBold"/>
        <a:ea typeface=""/>
        <a:cs typeface=""/>
      </a:majorFont>
      <a:minorFont>
        <a:latin typeface="Trade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64453</TotalTime>
  <Words>3032</Words>
  <Application>Microsoft Office PowerPoint</Application>
  <PresentationFormat>On-screen Show (4:3)</PresentationFormat>
  <Paragraphs>544</Paragraphs>
  <Slides>31</Slides>
  <Notes>13</Notes>
  <HiddenSlides>2</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31</vt:i4>
      </vt:variant>
    </vt:vector>
  </HeadingPairs>
  <TitlesOfParts>
    <vt:vector size="50" baseType="lpstr">
      <vt:lpstr>Cordia New</vt:lpstr>
      <vt:lpstr>ＭＳ Ｐゴシック</vt:lpstr>
      <vt:lpstr>Weather</vt:lpstr>
      <vt:lpstr>Wingdings</vt:lpstr>
      <vt:lpstr>Monotype Sorts</vt:lpstr>
      <vt:lpstr>ＭＳ Ｐゴシック</vt:lpstr>
      <vt:lpstr>Calibri</vt:lpstr>
      <vt:lpstr>TradeGothicCondEighteen</vt:lpstr>
      <vt:lpstr>TradeGothicBold</vt:lpstr>
      <vt:lpstr>TradeGothic</vt:lpstr>
      <vt:lpstr>Times New Roman</vt:lpstr>
      <vt:lpstr>Arial</vt:lpstr>
      <vt:lpstr>Courier New</vt:lpstr>
      <vt:lpstr>16_Default Design</vt:lpstr>
      <vt:lpstr>2_Office Theme</vt:lpstr>
      <vt:lpstr>17_Default Design</vt:lpstr>
      <vt:lpstr>5_Office Theme</vt:lpstr>
      <vt:lpstr>19_Default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There is a storm. Where is the greatest concern? When will the hazards begin?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Hurricane Center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TPC Technical Support Branch Current Priorities and Draft Strategic Plan Outline</dc:title>
  <dc:creator>NHC H.S.</dc:creator>
  <cp:lastModifiedBy>Lixion A. Avila</cp:lastModifiedBy>
  <cp:revision>1359</cp:revision>
  <cp:lastPrinted>2012-03-20T17:58:14Z</cp:lastPrinted>
  <dcterms:created xsi:type="dcterms:W3CDTF">1999-07-26T20:03:03Z</dcterms:created>
  <dcterms:modified xsi:type="dcterms:W3CDTF">2017-05-11T03:34:51Z</dcterms:modified>
</cp:coreProperties>
</file>