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3" autoAdjust="0"/>
    <p:restoredTop sz="94646" autoAdjust="0"/>
  </p:normalViewPr>
  <p:slideViewPr>
    <p:cSldViewPr snapToGrid="0">
      <p:cViewPr varScale="1">
        <p:scale>
          <a:sx n="59" d="100"/>
          <a:sy n="59" d="100"/>
        </p:scale>
        <p:origin x="72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3F03D-49A6-4D01-8EE3-F34B38D6690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FDB5A-370F-43CA-B7F5-4F987D048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582" y="1951629"/>
            <a:ext cx="11668836" cy="11896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Trinidad and </a:t>
            </a:r>
            <a:r>
              <a:rPr lang="en-US" sz="4000" smtClean="0"/>
              <a:t>Tobago meteorological service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Operational systems capacity and needs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1" y="4408714"/>
            <a:ext cx="8689976" cy="1371599"/>
          </a:xfrm>
        </p:spPr>
        <p:txBody>
          <a:bodyPr>
            <a:normAutofit/>
          </a:bodyPr>
          <a:lstStyle/>
          <a:p>
            <a:r>
              <a:rPr lang="en-US" sz="2400" cap="none" dirty="0" smtClean="0"/>
              <a:t>by</a:t>
            </a:r>
          </a:p>
          <a:p>
            <a:r>
              <a:rPr lang="en-US" dirty="0" smtClean="0"/>
              <a:t>Arlene </a:t>
            </a:r>
            <a:r>
              <a:rPr lang="en-US" dirty="0" smtClean="0"/>
              <a:t>aaron-Morrison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41" y="374768"/>
            <a:ext cx="2010717" cy="13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4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Operational capacity</a:t>
            </a:r>
          </a:p>
          <a:p>
            <a:r>
              <a:rPr lang="en-US" dirty="0" smtClean="0"/>
              <a:t>Service delivery</a:t>
            </a:r>
          </a:p>
          <a:p>
            <a:r>
              <a:rPr lang="en-US" dirty="0" smtClean="0"/>
              <a:t>Expectations from SWFDP-Eastern Caribbean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24603"/>
            <a:ext cx="10364451" cy="1596177"/>
          </a:xfrm>
        </p:spPr>
        <p:txBody>
          <a:bodyPr/>
          <a:lstStyle/>
          <a:p>
            <a:r>
              <a:rPr lang="en-US" dirty="0" smtClean="0"/>
              <a:t>Operational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46914"/>
            <a:ext cx="10364452" cy="4044286"/>
          </a:xfrm>
        </p:spPr>
        <p:txBody>
          <a:bodyPr/>
          <a:lstStyle/>
          <a:p>
            <a:r>
              <a:rPr lang="en-US" dirty="0" smtClean="0"/>
              <a:t>Observing station and types:</a:t>
            </a:r>
          </a:p>
          <a:p>
            <a:pPr lvl="1"/>
            <a:r>
              <a:rPr lang="en-US" dirty="0" smtClean="0"/>
              <a:t>Two (2) Synoptic Stations: Piarco, Trinidad and Crown Point, Tobago</a:t>
            </a:r>
          </a:p>
          <a:p>
            <a:pPr lvl="2"/>
            <a:r>
              <a:rPr lang="en-US" dirty="0" smtClean="0"/>
              <a:t>Serves as climatological stations</a:t>
            </a:r>
          </a:p>
          <a:p>
            <a:pPr lvl="1"/>
            <a:r>
              <a:rPr lang="en-US" dirty="0" smtClean="0"/>
              <a:t>One (1) upper air station</a:t>
            </a:r>
          </a:p>
          <a:p>
            <a:pPr lvl="1"/>
            <a:r>
              <a:rPr lang="en-US" dirty="0" smtClean="0"/>
              <a:t>Ten (10) Automatic weather stations</a:t>
            </a:r>
          </a:p>
          <a:p>
            <a:pPr lvl="2"/>
            <a:r>
              <a:rPr lang="en-US" dirty="0" smtClean="0"/>
              <a:t>Eight (8) in Trinidad, two (2) in tobago</a:t>
            </a:r>
          </a:p>
          <a:p>
            <a:pPr lvl="1"/>
            <a:r>
              <a:rPr lang="en-US" dirty="0" smtClean="0"/>
              <a:t>One (1) Doppler radar</a:t>
            </a:r>
          </a:p>
          <a:p>
            <a:pPr lvl="1"/>
            <a:r>
              <a:rPr lang="en-US" dirty="0" smtClean="0"/>
              <a:t>One (1) AUTOMATIC WEATHER OBSERVING SYSTEM</a:t>
            </a:r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(1) POLAR ORBITING </a:t>
            </a:r>
            <a:r>
              <a:rPr lang="en-US" dirty="0" smtClean="0"/>
              <a:t>receiving SATELLITE system</a:t>
            </a:r>
          </a:p>
          <a:p>
            <a:pPr lvl="1"/>
            <a:r>
              <a:rPr lang="en-US" dirty="0"/>
              <a:t>ONE (1) </a:t>
            </a:r>
            <a:r>
              <a:rPr lang="en-US" dirty="0" smtClean="0"/>
              <a:t>geostationary </a:t>
            </a:r>
            <a:r>
              <a:rPr lang="en-US" dirty="0"/>
              <a:t>receiving SATELLITE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0303"/>
            <a:ext cx="10364451" cy="1596177"/>
          </a:xfrm>
        </p:spPr>
        <p:txBody>
          <a:bodyPr/>
          <a:lstStyle/>
          <a:p>
            <a:r>
              <a:rPr lang="en-US" dirty="0"/>
              <a:t>Operational </a:t>
            </a:r>
            <a:r>
              <a:rPr lang="en-US" dirty="0" smtClean="0"/>
              <a:t>Capacity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806480"/>
            <a:ext cx="10363826" cy="4855577"/>
          </a:xfrm>
        </p:spPr>
        <p:txBody>
          <a:bodyPr>
            <a:normAutofit/>
          </a:bodyPr>
          <a:lstStyle/>
          <a:p>
            <a:r>
              <a:rPr lang="en-US" dirty="0" smtClean="0"/>
              <a:t>Forecasting capability:</a:t>
            </a:r>
          </a:p>
          <a:p>
            <a:pPr lvl="1"/>
            <a:r>
              <a:rPr lang="en-US" dirty="0" smtClean="0"/>
              <a:t>Accessibility to Products:</a:t>
            </a:r>
          </a:p>
          <a:p>
            <a:pPr lvl="2"/>
            <a:r>
              <a:rPr lang="en-US" dirty="0"/>
              <a:t>NCEP/NOAA: </a:t>
            </a:r>
            <a:r>
              <a:rPr lang="en-US" dirty="0" smtClean="0"/>
              <a:t>Global </a:t>
            </a:r>
            <a:r>
              <a:rPr lang="en-US" dirty="0"/>
              <a:t>Forecast </a:t>
            </a:r>
            <a:r>
              <a:rPr lang="en-US" dirty="0" smtClean="0"/>
              <a:t>System, GFS </a:t>
            </a:r>
            <a:r>
              <a:rPr lang="en-US" dirty="0"/>
              <a:t>Ensemble Forecast </a:t>
            </a:r>
            <a:r>
              <a:rPr lang="en-US" dirty="0" smtClean="0"/>
              <a:t>System, Caribbean </a:t>
            </a:r>
            <a:r>
              <a:rPr lang="en-US" dirty="0"/>
              <a:t>Quantitative Precipitation Forecasts </a:t>
            </a:r>
            <a:r>
              <a:rPr lang="en-US" dirty="0" smtClean="0"/>
              <a:t>Charts, Tropical </a:t>
            </a:r>
            <a:r>
              <a:rPr lang="en-US" dirty="0"/>
              <a:t>Analysis and Forecast Branch Marine </a:t>
            </a:r>
            <a:r>
              <a:rPr lang="en-US" dirty="0" smtClean="0"/>
              <a:t>Products, World </a:t>
            </a:r>
            <a:r>
              <a:rPr lang="en-US" dirty="0"/>
              <a:t>Area Forecast System (WAFS) SIGWX AND </a:t>
            </a:r>
            <a:r>
              <a:rPr lang="en-US" dirty="0" smtClean="0"/>
              <a:t>WINDS/TEMPS, Surface Analysis, Model </a:t>
            </a:r>
            <a:r>
              <a:rPr lang="en-US" dirty="0"/>
              <a:t>Analyses </a:t>
            </a:r>
            <a:r>
              <a:rPr lang="en-US" dirty="0" smtClean="0"/>
              <a:t>and Guidance, Galvez-Davison Index</a:t>
            </a:r>
            <a:endParaRPr lang="en-US" sz="2800" dirty="0"/>
          </a:p>
          <a:p>
            <a:pPr lvl="2"/>
            <a:r>
              <a:rPr lang="en-US" dirty="0" err="1" smtClean="0"/>
              <a:t>MeteoFrance</a:t>
            </a:r>
            <a:r>
              <a:rPr lang="en-US" dirty="0" smtClean="0"/>
              <a:t>: </a:t>
            </a:r>
            <a:r>
              <a:rPr lang="en-US" dirty="0" err="1" smtClean="0"/>
              <a:t>Anasyg</a:t>
            </a:r>
            <a:r>
              <a:rPr lang="en-US" dirty="0" smtClean="0"/>
              <a:t> </a:t>
            </a:r>
            <a:r>
              <a:rPr lang="en-US" dirty="0"/>
              <a:t>( Surface Analysis</a:t>
            </a:r>
            <a:r>
              <a:rPr lang="en-US" dirty="0" smtClean="0"/>
              <a:t>)</a:t>
            </a:r>
            <a:endParaRPr lang="en-US" sz="2800" dirty="0"/>
          </a:p>
          <a:p>
            <a:pPr lvl="2"/>
            <a:r>
              <a:rPr lang="en-US" dirty="0" smtClean="0"/>
              <a:t>ECMWF: Medium </a:t>
            </a:r>
            <a:r>
              <a:rPr lang="en-US" dirty="0"/>
              <a:t>Range EMS </a:t>
            </a:r>
            <a:r>
              <a:rPr lang="en-US" dirty="0" err="1"/>
              <a:t>meteograms</a:t>
            </a:r>
            <a:r>
              <a:rPr lang="en-US" dirty="0"/>
              <a:t> for WMO member </a:t>
            </a:r>
            <a:r>
              <a:rPr lang="en-US" dirty="0" smtClean="0"/>
              <a:t>states</a:t>
            </a:r>
          </a:p>
          <a:p>
            <a:pPr lvl="1"/>
            <a:r>
              <a:rPr lang="en-US" sz="1700" dirty="0" smtClean="0"/>
              <a:t>Internet status: two (2) installed 80M (download)/ 15M (upload)</a:t>
            </a:r>
          </a:p>
          <a:p>
            <a:pPr lvl="1"/>
            <a:r>
              <a:rPr lang="en-US" sz="1700" dirty="0" smtClean="0"/>
              <a:t>Forecaster’s Workstation: Visual Weather, </a:t>
            </a:r>
            <a:r>
              <a:rPr lang="en-US" sz="1700" dirty="0" err="1" smtClean="0"/>
              <a:t>Smartmet</a:t>
            </a:r>
            <a:r>
              <a:rPr lang="en-US" sz="1700" dirty="0" smtClean="0"/>
              <a:t>, </a:t>
            </a:r>
            <a:r>
              <a:rPr lang="en-US" sz="1700" dirty="0" err="1" smtClean="0"/>
              <a:t>Corobor</a:t>
            </a:r>
            <a:r>
              <a:rPr lang="en-US" sz="1700" dirty="0" smtClean="0"/>
              <a:t>, </a:t>
            </a:r>
            <a:r>
              <a:rPr lang="en-US" sz="1700" dirty="0" err="1" smtClean="0"/>
              <a:t>wingridds</a:t>
            </a:r>
            <a:r>
              <a:rPr lang="en-US" sz="1700" dirty="0" smtClean="0"/>
              <a:t>, </a:t>
            </a:r>
            <a:r>
              <a:rPr lang="en-US" sz="1700" dirty="0" err="1" smtClean="0"/>
              <a:t>hurrevac</a:t>
            </a:r>
            <a:r>
              <a:rPr lang="en-US" sz="1700" dirty="0" smtClean="0"/>
              <a:t>, </a:t>
            </a:r>
            <a:r>
              <a:rPr lang="en-US" sz="1700" dirty="0" err="1" smtClean="0"/>
              <a:t>terascan</a:t>
            </a:r>
            <a:endParaRPr lang="en-US" sz="1700" dirty="0" smtClean="0"/>
          </a:p>
          <a:p>
            <a:pPr lvl="1"/>
            <a:r>
              <a:rPr lang="en-US" sz="1700" dirty="0" smtClean="0"/>
              <a:t>Verification of forecast: routine quality management of forecast</a:t>
            </a:r>
          </a:p>
          <a:p>
            <a:pPr lvl="1"/>
            <a:endParaRPr lang="en-US" sz="17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6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4451" cy="1596177"/>
          </a:xfrm>
        </p:spPr>
        <p:txBody>
          <a:bodyPr/>
          <a:lstStyle/>
          <a:p>
            <a:r>
              <a:rPr lang="en-US" dirty="0"/>
              <a:t>Operational </a:t>
            </a:r>
            <a:r>
              <a:rPr lang="en-US" dirty="0" smtClean="0"/>
              <a:t>Capacity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20586"/>
            <a:ext cx="10363826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Major Hydrometeorological hazards</a:t>
            </a:r>
          </a:p>
          <a:p>
            <a:pPr lvl="1"/>
            <a:r>
              <a:rPr lang="en-US" dirty="0" smtClean="0"/>
              <a:t>Riverine flooding, intense or prolonged rainfall, rough seas, long-period swells, severe weather, tropical cyclone, hot spells, </a:t>
            </a:r>
            <a:r>
              <a:rPr lang="en-US" dirty="0" err="1" smtClean="0"/>
              <a:t>sigmet</a:t>
            </a:r>
            <a:r>
              <a:rPr lang="en-US" dirty="0" smtClean="0"/>
              <a:t> (air navigation)</a:t>
            </a:r>
          </a:p>
          <a:p>
            <a:r>
              <a:rPr lang="en-US" dirty="0" smtClean="0"/>
              <a:t>Human resources (58 Trinidad office, 14 on contract)</a:t>
            </a:r>
          </a:p>
          <a:p>
            <a:pPr lvl="1"/>
            <a:r>
              <a:rPr lang="en-US" dirty="0" smtClean="0"/>
              <a:t>14 operational forecasters (users of </a:t>
            </a:r>
            <a:r>
              <a:rPr lang="en-US" dirty="0" err="1" smtClean="0"/>
              <a:t>nwp</a:t>
            </a:r>
            <a:r>
              <a:rPr lang="en-US" dirty="0" smtClean="0"/>
              <a:t> products), 17 observers, 4 it, 2 </a:t>
            </a:r>
            <a:r>
              <a:rPr lang="en-US" dirty="0" err="1" smtClean="0"/>
              <a:t>gis</a:t>
            </a:r>
            <a:r>
              <a:rPr lang="en-US" dirty="0" smtClean="0"/>
              <a:t> section, 5 climate section, 4 repair maintenance section, 1 quality management, 1 communications, 10 administrative</a:t>
            </a:r>
          </a:p>
          <a:p>
            <a:r>
              <a:rPr lang="en-US" dirty="0" smtClean="0"/>
              <a:t>Contingency plan (watches, warnings and agreed-upon essential products)</a:t>
            </a:r>
          </a:p>
          <a:p>
            <a:pPr lvl="1"/>
            <a:r>
              <a:rPr lang="en-US" dirty="0" smtClean="0"/>
              <a:t> responsibilities diverted in the following order:</a:t>
            </a:r>
          </a:p>
          <a:p>
            <a:pPr lvl="2"/>
            <a:r>
              <a:rPr lang="en-US" dirty="0" smtClean="0"/>
              <a:t>Trinidad synoptic branch- Trinidad Rawinsonde branch </a:t>
            </a:r>
            <a:endParaRPr lang="en-US" dirty="0"/>
          </a:p>
          <a:p>
            <a:pPr lvl="2"/>
            <a:r>
              <a:rPr lang="en-US" dirty="0" smtClean="0"/>
              <a:t>Trinidad-tobago</a:t>
            </a:r>
          </a:p>
          <a:p>
            <a:pPr lvl="2"/>
            <a:r>
              <a:rPr lang="en-US" dirty="0" smtClean="0"/>
              <a:t>Trinidad and tobago-Barbados</a:t>
            </a:r>
          </a:p>
          <a:p>
            <a:pPr lvl="1"/>
            <a:r>
              <a:rPr lang="en-US" dirty="0" err="1" smtClean="0"/>
              <a:t>Sigmet</a:t>
            </a:r>
            <a:r>
              <a:rPr lang="en-US" dirty="0" smtClean="0"/>
              <a:t> responsibilities</a:t>
            </a:r>
          </a:p>
          <a:p>
            <a:pPr lvl="2"/>
            <a:r>
              <a:rPr lang="en-US" dirty="0" smtClean="0"/>
              <a:t>Diverted to </a:t>
            </a:r>
            <a:r>
              <a:rPr lang="en-US" dirty="0"/>
              <a:t>Kansas City Aviation Weather Center (KKCI)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4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44988"/>
            <a:ext cx="10364451" cy="1596177"/>
          </a:xfrm>
        </p:spPr>
        <p:txBody>
          <a:bodyPr/>
          <a:lstStyle/>
          <a:p>
            <a:r>
              <a:rPr lang="en-US" dirty="0" smtClean="0"/>
              <a:t>Service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02229"/>
            <a:ext cx="10363826" cy="4571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Dissemination of information</a:t>
            </a:r>
          </a:p>
          <a:p>
            <a:pPr lvl="1"/>
            <a:r>
              <a:rPr lang="en-GB" dirty="0"/>
              <a:t>EMAIL, WEBSITE, MOBILE APP, FACEBOOK, </a:t>
            </a:r>
            <a:r>
              <a:rPr lang="en-GB" dirty="0" smtClean="0"/>
              <a:t>TWITTER, TELEPHONE</a:t>
            </a:r>
            <a:r>
              <a:rPr lang="en-GB" dirty="0"/>
              <a:t>, PRINT AND ELECTRONIC </a:t>
            </a:r>
            <a:r>
              <a:rPr lang="en-GB" dirty="0" smtClean="0"/>
              <a:t>MEDIA </a:t>
            </a:r>
            <a:r>
              <a:rPr lang="en-GB" dirty="0" err="1" smtClean="0"/>
              <a:t>youtube</a:t>
            </a:r>
            <a:r>
              <a:rPr lang="en-GB" dirty="0" smtClean="0"/>
              <a:t>, in house videos (utilizing </a:t>
            </a:r>
            <a:r>
              <a:rPr lang="en-GB" dirty="0" err="1" smtClean="0"/>
              <a:t>powtoon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US" dirty="0" smtClean="0"/>
              <a:t>Common alerting protocol implementation: in progress</a:t>
            </a:r>
          </a:p>
          <a:p>
            <a:r>
              <a:rPr lang="en-US" dirty="0" smtClean="0"/>
              <a:t>Thresholds for warnings:</a:t>
            </a:r>
          </a:p>
          <a:p>
            <a:pPr lvl="1"/>
            <a:r>
              <a:rPr lang="en-US" dirty="0" smtClean="0"/>
              <a:t>Riverine flooding: critical levels of main water courses</a:t>
            </a:r>
          </a:p>
          <a:p>
            <a:pPr lvl="1"/>
            <a:r>
              <a:rPr lang="en-US" dirty="0" smtClean="0"/>
              <a:t>Intense or prolonged rainfall: forecast of rainfall amounts in excess of 25 mm</a:t>
            </a:r>
          </a:p>
          <a:p>
            <a:pPr lvl="1"/>
            <a:r>
              <a:rPr lang="en-US" dirty="0" smtClean="0"/>
              <a:t>Rough seas: waves 3.0 m and above</a:t>
            </a:r>
          </a:p>
          <a:p>
            <a:pPr lvl="1"/>
            <a:r>
              <a:rPr lang="en-US" dirty="0" smtClean="0"/>
              <a:t>Long period swells: wave period 12 secs and above with moderate to rough sea state</a:t>
            </a:r>
          </a:p>
          <a:p>
            <a:pPr lvl="1"/>
            <a:r>
              <a:rPr lang="en-US" dirty="0" smtClean="0"/>
              <a:t>Severe weather: risk assessment</a:t>
            </a:r>
          </a:p>
          <a:p>
            <a:pPr lvl="1"/>
            <a:r>
              <a:rPr lang="en-US" dirty="0" smtClean="0"/>
              <a:t>Tropical cyclone: risk assessment</a:t>
            </a:r>
          </a:p>
          <a:p>
            <a:pPr lvl="1"/>
            <a:r>
              <a:rPr lang="en-US" dirty="0" smtClean="0"/>
              <a:t>Hot spell: when temperatures reach threshold of 34°C and is forecast to be above threshold for 3 to 5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10302"/>
            <a:ext cx="10364451" cy="1596177"/>
          </a:xfrm>
        </p:spPr>
        <p:txBody>
          <a:bodyPr/>
          <a:lstStyle/>
          <a:p>
            <a:r>
              <a:rPr lang="en-US" dirty="0"/>
              <a:t>Service </a:t>
            </a:r>
            <a:r>
              <a:rPr lang="en-US" dirty="0" smtClean="0"/>
              <a:t>delivery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992"/>
            <a:ext cx="10363826" cy="4833808"/>
          </a:xfrm>
        </p:spPr>
        <p:txBody>
          <a:bodyPr>
            <a:normAutofit/>
          </a:bodyPr>
          <a:lstStyle/>
          <a:p>
            <a:r>
              <a:rPr lang="en-US" dirty="0" smtClean="0"/>
              <a:t>Status of coordination and engagement of users:</a:t>
            </a:r>
          </a:p>
          <a:p>
            <a:pPr lvl="1"/>
            <a:r>
              <a:rPr lang="en-US" dirty="0" smtClean="0"/>
              <a:t>National climate outlook forum (biannual)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Feedback form</a:t>
            </a:r>
          </a:p>
          <a:p>
            <a:pPr lvl="1"/>
            <a:r>
              <a:rPr lang="en-US" dirty="0" smtClean="0"/>
              <a:t>Outreach programs</a:t>
            </a:r>
          </a:p>
          <a:p>
            <a:pPr lvl="1"/>
            <a:r>
              <a:rPr lang="en-US" dirty="0" smtClean="0"/>
              <a:t>School outreach program</a:t>
            </a:r>
          </a:p>
          <a:p>
            <a:pPr lvl="1"/>
            <a:r>
              <a:rPr lang="en-US" dirty="0" smtClean="0"/>
              <a:t>Radio and television interviews</a:t>
            </a:r>
          </a:p>
          <a:p>
            <a:r>
              <a:rPr lang="en-US" dirty="0" smtClean="0"/>
              <a:t>Standard operating procedure with agencies:</a:t>
            </a:r>
          </a:p>
          <a:p>
            <a:pPr lvl="1"/>
            <a:r>
              <a:rPr lang="en-US" dirty="0" smtClean="0"/>
              <a:t>Most Senior officer or forecaster on duty will notify the director/ assistant director</a:t>
            </a:r>
            <a:endParaRPr lang="en-US" dirty="0"/>
          </a:p>
          <a:p>
            <a:pPr lvl="1"/>
            <a:r>
              <a:rPr lang="en-US" dirty="0" smtClean="0"/>
              <a:t>Contact Office of Disaster Preparedness (ODPM) prior to dissemination of any bulletin</a:t>
            </a:r>
          </a:p>
          <a:p>
            <a:pPr lvl="1"/>
            <a:r>
              <a:rPr lang="en-US" dirty="0" smtClean="0"/>
              <a:t>Collaborate with stakeholders for ground truth information</a:t>
            </a:r>
          </a:p>
        </p:txBody>
      </p:sp>
    </p:spTree>
    <p:extLst>
      <p:ext uri="{BB962C8B-B14F-4D97-AF65-F5344CB8AC3E}">
        <p14:creationId xmlns:p14="http://schemas.microsoft.com/office/powerpoint/2010/main" val="268106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0931"/>
            <a:ext cx="10364451" cy="1596177"/>
          </a:xfrm>
        </p:spPr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811920"/>
            <a:ext cx="10363826" cy="43929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Downscaled products for small islands</a:t>
            </a:r>
          </a:p>
          <a:p>
            <a:r>
              <a:rPr lang="en-US" dirty="0" smtClean="0"/>
              <a:t>Global </a:t>
            </a:r>
            <a:r>
              <a:rPr lang="en-US" dirty="0" err="1" smtClean="0"/>
              <a:t>wrf</a:t>
            </a:r>
            <a:r>
              <a:rPr lang="en-US" dirty="0" smtClean="0"/>
              <a:t> model data accessibility</a:t>
            </a:r>
          </a:p>
          <a:p>
            <a:r>
              <a:rPr lang="en-US" dirty="0" smtClean="0"/>
              <a:t>Requirements for any work station:</a:t>
            </a:r>
          </a:p>
          <a:p>
            <a:pPr lvl="1"/>
            <a:r>
              <a:rPr lang="en-US" dirty="0" smtClean="0"/>
              <a:t>Specialize servers </a:t>
            </a:r>
          </a:p>
          <a:p>
            <a:pPr lvl="2"/>
            <a:r>
              <a:rPr lang="en-US" dirty="0" smtClean="0"/>
              <a:t>for GIS forecasting products</a:t>
            </a:r>
          </a:p>
          <a:p>
            <a:pPr lvl="2"/>
            <a:r>
              <a:rPr lang="en-US" dirty="0" smtClean="0"/>
              <a:t>Upgrade of current workstations</a:t>
            </a:r>
          </a:p>
          <a:p>
            <a:pPr lvl="2"/>
            <a:r>
              <a:rPr lang="en-US" dirty="0" smtClean="0"/>
              <a:t>Full utilization of downscaled products being developed by </a:t>
            </a:r>
            <a:r>
              <a:rPr lang="en-US" dirty="0" err="1" smtClean="0"/>
              <a:t>cimh</a:t>
            </a:r>
            <a:endParaRPr lang="en-US" dirty="0" smtClean="0"/>
          </a:p>
          <a:p>
            <a:r>
              <a:rPr lang="en-US" dirty="0" err="1" smtClean="0"/>
              <a:t>Rfsf</a:t>
            </a:r>
            <a:r>
              <a:rPr lang="en-US" dirty="0" smtClean="0"/>
              <a:t> Martinique and </a:t>
            </a:r>
            <a:r>
              <a:rPr lang="en-US" dirty="0" err="1" smtClean="0"/>
              <a:t>rsmc</a:t>
            </a:r>
            <a:r>
              <a:rPr lang="en-US" dirty="0" smtClean="0"/>
              <a:t> Miami</a:t>
            </a:r>
          </a:p>
          <a:p>
            <a:pPr lvl="1"/>
            <a:r>
              <a:rPr lang="en-US" dirty="0" smtClean="0"/>
              <a:t>Focus on timely region specific/ downscaled </a:t>
            </a:r>
            <a:r>
              <a:rPr lang="en-US" dirty="0"/>
              <a:t>products </a:t>
            </a:r>
            <a:r>
              <a:rPr lang="en-US" dirty="0" smtClean="0"/>
              <a:t>for the region</a:t>
            </a:r>
          </a:p>
          <a:p>
            <a:pPr lvl="1"/>
            <a:r>
              <a:rPr lang="en-US" dirty="0" smtClean="0"/>
              <a:t>Accessibility to Us </a:t>
            </a:r>
            <a:r>
              <a:rPr lang="en-US" dirty="0" err="1" smtClean="0"/>
              <a:t>wrf</a:t>
            </a:r>
            <a:r>
              <a:rPr lang="en-US" dirty="0" smtClean="0"/>
              <a:t> model data for Caribbean region</a:t>
            </a:r>
          </a:p>
          <a:p>
            <a:r>
              <a:rPr lang="en-US" dirty="0" smtClean="0"/>
              <a:t>Capacity building:</a:t>
            </a:r>
          </a:p>
          <a:p>
            <a:pPr lvl="1"/>
            <a:r>
              <a:rPr lang="en-US" dirty="0" smtClean="0"/>
              <a:t>Provision of region specific models and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0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47" y="2398331"/>
            <a:ext cx="10364451" cy="1596177"/>
          </a:xfrm>
        </p:spPr>
        <p:txBody>
          <a:bodyPr/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931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390</TotalTime>
  <Words>602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 Black</vt:lpstr>
      <vt:lpstr>Tw Cen MT</vt:lpstr>
      <vt:lpstr>Droplet</vt:lpstr>
      <vt:lpstr>Trinidad and Tobago meteorological service Operational systems capacity and needs</vt:lpstr>
      <vt:lpstr>outline</vt:lpstr>
      <vt:lpstr>Operational Capacity</vt:lpstr>
      <vt:lpstr>Operational Capacity cont’d</vt:lpstr>
      <vt:lpstr>Operational Capacity cont’d</vt:lpstr>
      <vt:lpstr>Service delivery</vt:lpstr>
      <vt:lpstr>Service delivery cont’d</vt:lpstr>
      <vt:lpstr>Expectations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Trinidad and Tobago meteorological service Operational systems capacity and needs</dc:title>
  <dc:creator>Arlene A-Morrison</dc:creator>
  <cp:lastModifiedBy>Arlene A-Morrison</cp:lastModifiedBy>
  <cp:revision>21</cp:revision>
  <cp:lastPrinted>2017-05-19T16:36:41Z</cp:lastPrinted>
  <dcterms:created xsi:type="dcterms:W3CDTF">2017-05-03T16:28:39Z</dcterms:created>
  <dcterms:modified xsi:type="dcterms:W3CDTF">2017-05-19T17:56:45Z</dcterms:modified>
</cp:coreProperties>
</file>