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264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10972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231600" y="36817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09480" y="36817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41" name="Picture 40"/>
          <p:cNvPicPr/>
          <p:nvPr/>
        </p:nvPicPr>
        <p:blipFill>
          <a:blip r:embed="rId2"/>
          <a:stretch>
            <a:fillRect/>
          </a:stretch>
        </p:blipFill>
        <p:spPr>
          <a:xfrm>
            <a:off x="7719840" y="3681360"/>
            <a:ext cx="2377440" cy="1896840"/>
          </a:xfrm>
          <a:prstGeom prst="rect">
            <a:avLst/>
          </a:prstGeom>
        </p:spPr>
      </p:pic>
      <p:pic>
        <p:nvPicPr>
          <p:cNvPr id="42" name="Picture 41"/>
          <p:cNvPicPr/>
          <p:nvPr/>
        </p:nvPicPr>
        <p:blipFill>
          <a:blip r:embed="rId2"/>
          <a:stretch>
            <a:fillRect/>
          </a:stretch>
        </p:blipFill>
        <p:spPr>
          <a:xfrm>
            <a:off x="2097720" y="3681360"/>
            <a:ext cx="2377440" cy="18968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31600" y="36817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1720"/>
            <a:ext cx="109720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-1087920" y="-815760"/>
            <a:ext cx="2183760" cy="1637280"/>
          </a:xfrm>
          <a:prstGeom prst="pie">
            <a:avLst>
              <a:gd name="adj1" fmla="val 0"/>
              <a:gd name="adj2" fmla="val 5402120"/>
            </a:avLst>
          </a:prstGeom>
          <a:solidFill>
            <a:srgbClr val="F7FFFF"/>
          </a:solidFill>
          <a:ln w="3240">
            <a:solidFill>
              <a:srgbClr val="AEDAE2"/>
            </a:solidFill>
            <a:round/>
          </a:ln>
        </p:spPr>
      </p:sp>
      <p:sp>
        <p:nvSpPr>
          <p:cNvPr id="10" name="CustomShape 2"/>
          <p:cNvSpPr/>
          <p:nvPr/>
        </p:nvSpPr>
        <p:spPr>
          <a:xfrm>
            <a:off x="225000" y="21240"/>
            <a:ext cx="2268000" cy="1700640"/>
          </a:xfrm>
          <a:prstGeom prst="ellipse">
            <a:avLst/>
          </a:prstGeom>
          <a:noFill/>
          <a:ln w="27360">
            <a:solidFill>
              <a:srgbClr val="ECFCFF"/>
            </a:solidFill>
            <a:round/>
          </a:ln>
        </p:spPr>
      </p:sp>
      <p:sp>
        <p:nvSpPr>
          <p:cNvPr id="2" name="CustomShape 3"/>
          <p:cNvSpPr/>
          <p:nvPr/>
        </p:nvSpPr>
        <p:spPr>
          <a:xfrm rot="2315400">
            <a:off x="243720" y="1054080"/>
            <a:ext cx="1499400" cy="1101240"/>
          </a:xfrm>
          <a:prstGeom prst="donut">
            <a:avLst>
              <a:gd name="adj" fmla="val 11833"/>
            </a:avLst>
          </a:prstGeom>
          <a:gradFill>
            <a:gsLst>
              <a:gs pos="0">
                <a:srgbClr val="F8FDFF"/>
              </a:gs>
              <a:gs pos="100000">
                <a:srgbClr val="9EF3FE"/>
              </a:gs>
            </a:gsLst>
            <a:path path="circle"/>
          </a:gradFill>
          <a:ln w="7200">
            <a:solidFill>
              <a:srgbClr val="A1CFD5"/>
            </a:solidFill>
            <a:round/>
          </a:ln>
        </p:spPr>
      </p:sp>
      <p:sp>
        <p:nvSpPr>
          <p:cNvPr id="3" name="CustomShape 4"/>
          <p:cNvSpPr/>
          <p:nvPr/>
        </p:nvSpPr>
        <p:spPr>
          <a:xfrm>
            <a:off x="1350360" y="0"/>
            <a:ext cx="10839960" cy="685656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4" name="CustomShape 5"/>
          <p:cNvSpPr/>
          <p:nvPr/>
        </p:nvSpPr>
        <p:spPr>
          <a:xfrm>
            <a:off x="1353240" y="0"/>
            <a:ext cx="96120" cy="685656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5" name="CustomShape 6"/>
          <p:cNvSpPr/>
          <p:nvPr/>
        </p:nvSpPr>
        <p:spPr>
          <a:xfrm>
            <a:off x="1228680" y="1413720"/>
            <a:ext cx="279000" cy="208800"/>
          </a:xfrm>
          <a:prstGeom prst="ellipse">
            <a:avLst/>
          </a:prstGeom>
          <a:gradFill>
            <a:gsLst>
              <a:gs pos="0">
                <a:srgbClr val="DCE7FF"/>
              </a:gs>
              <a:gs pos="100000">
                <a:srgbClr val="006BCB"/>
              </a:gs>
            </a:gsLst>
            <a:path path="circle"/>
          </a:gradFill>
          <a:ln w="2160">
            <a:solidFill>
              <a:srgbClr val="056AC6"/>
            </a:solidFill>
            <a:round/>
          </a:ln>
        </p:spPr>
      </p:sp>
      <p:sp>
        <p:nvSpPr>
          <p:cNvPr id="6" name="CustomShape 7"/>
          <p:cNvSpPr/>
          <p:nvPr/>
        </p:nvSpPr>
        <p:spPr>
          <a:xfrm>
            <a:off x="1542960" y="1344960"/>
            <a:ext cx="83880" cy="62640"/>
          </a:xfrm>
          <a:prstGeom prst="ellipse">
            <a:avLst/>
          </a:prstGeom>
          <a:noFill/>
          <a:ln w="12600">
            <a:solidFill>
              <a:srgbClr val="0D61AE"/>
            </a:solidFill>
            <a:round/>
          </a:ln>
        </p:spPr>
      </p:sp>
      <p:sp>
        <p:nvSpPr>
          <p:cNvPr id="7" name="PlaceHolder 8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fr-FR"/>
              <a:t>Cliquez pour éditer le format du texte-titre</a:t>
            </a:r>
            <a:endParaRPr/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fr-FR"/>
              <a:t>Cliquez pour éditer le format du plan de texte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fr-FR"/>
              <a:t>Second niveau de plan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fr-FR"/>
              <a:t>Troisième niveau de plan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fr-FR"/>
              <a:t>Quatrième niveau de plan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fr-FR"/>
              <a:t>Cinquième niveau de plan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fr-FR"/>
              <a:t>Sixième niveau de plan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fr-FR"/>
              <a:t>Septième niveau de plan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10" Type="http://schemas.openxmlformats.org/officeDocument/2006/relationships/image" Target="../media/image16.jpeg"/><Relationship Id="rId4" Type="http://schemas.openxmlformats.org/officeDocument/2006/relationships/image" Target="../media/image5.png"/><Relationship Id="rId9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Imag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5880" y="79560"/>
            <a:ext cx="1247400" cy="1011600"/>
          </a:xfrm>
          <a:prstGeom prst="rect">
            <a:avLst/>
          </a:prstGeom>
        </p:spPr>
      </p:pic>
      <p:pic>
        <p:nvPicPr>
          <p:cNvPr id="44" name="Image 4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1737360"/>
            <a:ext cx="1315800" cy="1090440"/>
          </a:xfrm>
          <a:prstGeom prst="rect">
            <a:avLst/>
          </a:prstGeom>
        </p:spPr>
      </p:pic>
      <p:pic>
        <p:nvPicPr>
          <p:cNvPr id="45" name="Image 5"/>
          <p:cNvPicPr/>
          <p:nvPr/>
        </p:nvPicPr>
        <p:blipFill>
          <a:blip r:embed="rId4"/>
          <a:stretch>
            <a:fillRect/>
          </a:stretch>
        </p:blipFill>
        <p:spPr>
          <a:xfrm>
            <a:off x="0" y="3788280"/>
            <a:ext cx="1294920" cy="970920"/>
          </a:xfrm>
          <a:prstGeom prst="rect">
            <a:avLst/>
          </a:prstGeom>
        </p:spPr>
      </p:pic>
      <p:pic>
        <p:nvPicPr>
          <p:cNvPr id="46" name="Image 6"/>
          <p:cNvPicPr/>
          <p:nvPr/>
        </p:nvPicPr>
        <p:blipFill>
          <a:blip r:embed="rId5"/>
          <a:stretch>
            <a:fillRect/>
          </a:stretch>
        </p:blipFill>
        <p:spPr>
          <a:xfrm>
            <a:off x="13680" y="5783400"/>
            <a:ext cx="1308600" cy="1054080"/>
          </a:xfrm>
          <a:prstGeom prst="rect">
            <a:avLst/>
          </a:prstGeom>
        </p:spPr>
      </p:pic>
      <p:sp>
        <p:nvSpPr>
          <p:cNvPr id="47" name="CustomShape 1"/>
          <p:cNvSpPr/>
          <p:nvPr/>
        </p:nvSpPr>
        <p:spPr>
          <a:xfrm>
            <a:off x="11880" y="1084320"/>
            <a:ext cx="1319400" cy="36504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b="1">
                <a:solidFill>
                  <a:srgbClr val="00A477"/>
                </a:solidFill>
                <a:latin typeface="Gill Sans MT"/>
              </a:rPr>
              <a:t>MARNDR</a:t>
            </a:r>
            <a:endParaRPr/>
          </a:p>
        </p:txBody>
      </p:sp>
      <p:pic>
        <p:nvPicPr>
          <p:cNvPr id="48" name="Image 9"/>
          <p:cNvPicPr/>
          <p:nvPr/>
        </p:nvPicPr>
        <p:blipFill>
          <a:blip r:embed="rId6"/>
          <a:stretch>
            <a:fillRect/>
          </a:stretch>
        </p:blipFill>
        <p:spPr>
          <a:xfrm>
            <a:off x="0" y="2790720"/>
            <a:ext cx="1281240" cy="948600"/>
          </a:xfrm>
          <a:prstGeom prst="rect">
            <a:avLst/>
          </a:prstGeom>
        </p:spPr>
      </p:pic>
      <p:pic>
        <p:nvPicPr>
          <p:cNvPr id="49" name="Image 10"/>
          <p:cNvPicPr/>
          <p:nvPr/>
        </p:nvPicPr>
        <p:blipFill>
          <a:blip r:embed="rId7"/>
          <a:stretch>
            <a:fillRect/>
          </a:stretch>
        </p:blipFill>
        <p:spPr>
          <a:xfrm>
            <a:off x="0" y="4845240"/>
            <a:ext cx="1293120" cy="948600"/>
          </a:xfrm>
          <a:prstGeom prst="rect">
            <a:avLst/>
          </a:prstGeom>
        </p:spPr>
      </p:pic>
      <p:sp>
        <p:nvSpPr>
          <p:cNvPr id="50" name="CustomShape 2"/>
          <p:cNvSpPr/>
          <p:nvPr/>
        </p:nvSpPr>
        <p:spPr>
          <a:xfrm>
            <a:off x="1728000" y="1512000"/>
            <a:ext cx="10006920" cy="3166920"/>
          </a:xfrm>
          <a:prstGeom prst="rect">
            <a:avLst/>
          </a:prstGeom>
          <a:noFill/>
        </p:spPr>
        <p:txBody>
          <a:bodyPr lIns="90000" tIns="0" rIns="90000" bIns="45000"/>
          <a:lstStyle/>
          <a:p>
            <a:pPr>
              <a:lnSpc>
                <a:spcPct val="90000"/>
              </a:lnSpc>
            </a:pPr>
            <a:endParaRPr/>
          </a:p>
          <a:p>
            <a:pPr algn="ctr">
              <a:lnSpc>
                <a:spcPct val="90000"/>
              </a:lnSpc>
            </a:pPr>
            <a:r>
              <a:rPr lang="fr-FR" sz="2400" b="1">
                <a:solidFill>
                  <a:srgbClr val="004586"/>
                </a:solidFill>
                <a:latin typeface="Gill Sans MT"/>
              </a:rPr>
              <a:t>Capacities, weaknesses and expectations</a:t>
            </a:r>
            <a:endParaRPr/>
          </a:p>
          <a:p>
            <a:pPr algn="ctr">
              <a:lnSpc>
                <a:spcPct val="90000"/>
              </a:lnSpc>
            </a:pPr>
            <a:r>
              <a:rPr lang="fr-FR" sz="2400" b="1">
                <a:solidFill>
                  <a:srgbClr val="004586"/>
                </a:solidFill>
                <a:latin typeface="Gill Sans MT"/>
              </a:rPr>
              <a:t>of the NMHS of Haiti (UHM Unité HydroMétéorologique)</a:t>
            </a:r>
            <a:endParaRPr/>
          </a:p>
          <a:p>
            <a:pPr algn="ctr">
              <a:lnSpc>
                <a:spcPct val="90000"/>
              </a:lnSpc>
            </a:pPr>
            <a:r>
              <a:rPr lang="fr-FR" sz="2400" b="1">
                <a:solidFill>
                  <a:srgbClr val="004586"/>
                </a:solidFill>
                <a:latin typeface="Gill Sans MT"/>
              </a:rPr>
              <a:t>with regards to severe weather </a:t>
            </a:r>
            <a:endParaRPr/>
          </a:p>
          <a:p>
            <a:pPr algn="ctr">
              <a:lnSpc>
                <a:spcPct val="90000"/>
              </a:lnSpc>
            </a:pPr>
            <a:r>
              <a:rPr lang="fr-FR" sz="2400" b="1">
                <a:solidFill>
                  <a:srgbClr val="004586"/>
                </a:solidFill>
                <a:latin typeface="Gill Sans MT"/>
              </a:rPr>
              <a:t>and </a:t>
            </a:r>
            <a:endParaRPr/>
          </a:p>
          <a:p>
            <a:pPr algn="ctr">
              <a:lnSpc>
                <a:spcPct val="90000"/>
              </a:lnSpc>
            </a:pPr>
            <a:r>
              <a:rPr lang="fr-FR" sz="2400" b="1">
                <a:solidFill>
                  <a:srgbClr val="004586"/>
                </a:solidFill>
                <a:latin typeface="Gill Sans MT"/>
              </a:rPr>
              <a:t>Early Warning System (EWS)  </a:t>
            </a:r>
            <a:endParaRPr/>
          </a:p>
        </p:txBody>
      </p:sp>
      <p:sp>
        <p:nvSpPr>
          <p:cNvPr id="51" name="CustomShape 3"/>
          <p:cNvSpPr/>
          <p:nvPr/>
        </p:nvSpPr>
        <p:spPr>
          <a:xfrm>
            <a:off x="5183280" y="5868000"/>
            <a:ext cx="6767640" cy="46692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1600" b="1">
                <a:solidFill>
                  <a:srgbClr val="000000"/>
                </a:solidFill>
                <a:latin typeface="Gill Sans MT"/>
              </a:rPr>
              <a:t>Presented by Marcelin ESTERLIN, UHM/Deputy Director</a:t>
            </a:r>
            <a:endParaRPr/>
          </a:p>
        </p:txBody>
      </p:sp>
      <p:pic>
        <p:nvPicPr>
          <p:cNvPr id="52" name="Image 3"/>
          <p:cNvPicPr/>
          <p:nvPr/>
        </p:nvPicPr>
        <p:blipFill>
          <a:blip r:embed="rId2"/>
          <a:stretch>
            <a:fillRect/>
          </a:stretch>
        </p:blipFill>
        <p:spPr>
          <a:xfrm>
            <a:off x="5908320" y="340920"/>
            <a:ext cx="1247400" cy="101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Imag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5880" y="79560"/>
            <a:ext cx="1247400" cy="1011600"/>
          </a:xfrm>
          <a:prstGeom prst="rect">
            <a:avLst/>
          </a:prstGeom>
        </p:spPr>
      </p:pic>
      <p:pic>
        <p:nvPicPr>
          <p:cNvPr id="137" name="Image 4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1737360"/>
            <a:ext cx="1315800" cy="1090440"/>
          </a:xfrm>
          <a:prstGeom prst="rect">
            <a:avLst/>
          </a:prstGeom>
        </p:spPr>
      </p:pic>
      <p:pic>
        <p:nvPicPr>
          <p:cNvPr id="138" name="Image 5"/>
          <p:cNvPicPr/>
          <p:nvPr/>
        </p:nvPicPr>
        <p:blipFill>
          <a:blip r:embed="rId4"/>
          <a:stretch>
            <a:fillRect/>
          </a:stretch>
        </p:blipFill>
        <p:spPr>
          <a:xfrm>
            <a:off x="0" y="3788280"/>
            <a:ext cx="1294920" cy="970920"/>
          </a:xfrm>
          <a:prstGeom prst="rect">
            <a:avLst/>
          </a:prstGeom>
        </p:spPr>
      </p:pic>
      <p:pic>
        <p:nvPicPr>
          <p:cNvPr id="139" name="Image 6"/>
          <p:cNvPicPr/>
          <p:nvPr/>
        </p:nvPicPr>
        <p:blipFill>
          <a:blip r:embed="rId5"/>
          <a:stretch>
            <a:fillRect/>
          </a:stretch>
        </p:blipFill>
        <p:spPr>
          <a:xfrm>
            <a:off x="13680" y="5783400"/>
            <a:ext cx="1308600" cy="1054080"/>
          </a:xfrm>
          <a:prstGeom prst="rect">
            <a:avLst/>
          </a:prstGeom>
        </p:spPr>
      </p:pic>
      <p:sp>
        <p:nvSpPr>
          <p:cNvPr id="140" name="CustomShape 1"/>
          <p:cNvSpPr/>
          <p:nvPr/>
        </p:nvSpPr>
        <p:spPr>
          <a:xfrm>
            <a:off x="11880" y="1084320"/>
            <a:ext cx="1319400" cy="36504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b="1">
                <a:solidFill>
                  <a:srgbClr val="00A477"/>
                </a:solidFill>
                <a:latin typeface="Gill Sans MT"/>
              </a:rPr>
              <a:t>MARNDR</a:t>
            </a:r>
            <a:endParaRPr/>
          </a:p>
        </p:txBody>
      </p:sp>
      <p:pic>
        <p:nvPicPr>
          <p:cNvPr id="141" name="Image 9"/>
          <p:cNvPicPr/>
          <p:nvPr/>
        </p:nvPicPr>
        <p:blipFill>
          <a:blip r:embed="rId6"/>
          <a:stretch>
            <a:fillRect/>
          </a:stretch>
        </p:blipFill>
        <p:spPr>
          <a:xfrm>
            <a:off x="0" y="2790720"/>
            <a:ext cx="1281240" cy="948600"/>
          </a:xfrm>
          <a:prstGeom prst="rect">
            <a:avLst/>
          </a:prstGeom>
        </p:spPr>
      </p:pic>
      <p:pic>
        <p:nvPicPr>
          <p:cNvPr id="142" name="Image 10"/>
          <p:cNvPicPr/>
          <p:nvPr/>
        </p:nvPicPr>
        <p:blipFill>
          <a:blip r:embed="rId7"/>
          <a:stretch>
            <a:fillRect/>
          </a:stretch>
        </p:blipFill>
        <p:spPr>
          <a:xfrm>
            <a:off x="0" y="4845240"/>
            <a:ext cx="1293120" cy="948600"/>
          </a:xfrm>
          <a:prstGeom prst="rect">
            <a:avLst/>
          </a:prstGeom>
        </p:spPr>
      </p:pic>
      <p:sp>
        <p:nvSpPr>
          <p:cNvPr id="143" name="CustomShape 2"/>
          <p:cNvSpPr/>
          <p:nvPr/>
        </p:nvSpPr>
        <p:spPr>
          <a:xfrm>
            <a:off x="1413000" y="1168560"/>
            <a:ext cx="9558360" cy="4518360"/>
          </a:xfrm>
          <a:prstGeom prst="rect">
            <a:avLst/>
          </a:prstGeom>
          <a:noFill/>
        </p:spPr>
        <p:txBody>
          <a:bodyPr lIns="90000" tIns="0" rIns="90000" bIns="45000"/>
          <a:lstStyle/>
          <a:p>
            <a:pPr algn="just">
              <a:lnSpc>
                <a:spcPct val="100000"/>
              </a:lnSpc>
            </a:pPr>
            <a:r>
              <a:rPr lang="fr-FR" sz="3000">
                <a:solidFill>
                  <a:srgbClr val="003A4A"/>
                </a:solidFill>
                <a:latin typeface="Arial"/>
              </a:rPr>
              <a:t>.  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  <p:sp>
        <p:nvSpPr>
          <p:cNvPr id="144" name="CustomShape 3"/>
          <p:cNvSpPr/>
          <p:nvPr/>
        </p:nvSpPr>
        <p:spPr>
          <a:xfrm>
            <a:off x="5015160" y="223560"/>
            <a:ext cx="3967200" cy="576720"/>
          </a:xfrm>
          <a:prstGeom prst="rect">
            <a:avLst/>
          </a:prstGeom>
          <a:noFill/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200" b="1">
                <a:solidFill>
                  <a:srgbClr val="04617B"/>
                </a:solidFill>
                <a:latin typeface="Verdana"/>
                <a:ea typeface="Verdana"/>
              </a:rPr>
              <a:t>Service delivery </a:t>
            </a:r>
            <a:endParaRPr/>
          </a:p>
        </p:txBody>
      </p:sp>
      <p:sp>
        <p:nvSpPr>
          <p:cNvPr id="145" name="CustomShape 4"/>
          <p:cNvSpPr/>
          <p:nvPr/>
        </p:nvSpPr>
        <p:spPr>
          <a:xfrm>
            <a:off x="1840680" y="1174320"/>
            <a:ext cx="9059400" cy="551196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600">
                <a:solidFill>
                  <a:srgbClr val="000000"/>
                </a:solidFill>
                <a:latin typeface="Gill Sans MT"/>
              </a:rPr>
              <a:t>No workstation or system for production and dissemination</a:t>
            </a:r>
            <a:endParaRPr/>
          </a:p>
          <a:p>
            <a:pPr>
              <a:lnSpc>
                <a:spcPct val="100000"/>
              </a:lnSpc>
            </a:pPr>
            <a:r>
              <a:rPr lang="fr-FR" sz="2600">
                <a:solidFill>
                  <a:srgbClr val="000000"/>
                </a:solidFill>
                <a:latin typeface="Gill Sans MT"/>
              </a:rPr>
              <a:t>→ production is based on « word documents » only  </a:t>
            </a:r>
            <a:r>
              <a:rPr lang="fr-FR" sz="2400">
                <a:solidFill>
                  <a:srgbClr val="000000"/>
                </a:solidFill>
                <a:latin typeface="Gill Sans MT"/>
              </a:rPr>
              <a:t>(the remote access on Meteo-France MeteoFactory Server is no longer available due to internet issues)</a:t>
            </a:r>
            <a:endParaRPr/>
          </a:p>
          <a:p>
            <a:pPr>
              <a:lnSpc>
                <a:spcPct val="100000"/>
              </a:lnSpc>
            </a:pPr>
            <a:r>
              <a:rPr lang="fr-FR" sz="2600">
                <a:solidFill>
                  <a:srgbClr val="000000"/>
                </a:solidFill>
                <a:latin typeface="Gill Sans MT"/>
              </a:rPr>
              <a:t>→ dissemination (including aviation products) is made by email only (google account). The public Website managed by Canada also give access to bulletins and aviation messages.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fr-FR" sz="2600">
                <a:solidFill>
                  <a:srgbClr val="000000"/>
                </a:solidFill>
                <a:latin typeface="Gill Sans MT"/>
              </a:rPr>
              <a:t>Poor working/commercial arrangements with the media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fr-FR" sz="2600">
                <a:solidFill>
                  <a:srgbClr val="000000"/>
                </a:solidFill>
                <a:latin typeface="Gill Sans MT"/>
              </a:rPr>
              <a:t>Lack of SOP especially for EWS </a:t>
            </a:r>
            <a:r>
              <a:rPr lang="fr-FR" sz="2400">
                <a:solidFill>
                  <a:srgbClr val="000000"/>
                </a:solidFill>
                <a:latin typeface="Gill Sans MT"/>
              </a:rPr>
              <a:t>(cf next slide) 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Imag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5880" y="79560"/>
            <a:ext cx="1247400" cy="1011600"/>
          </a:xfrm>
          <a:prstGeom prst="rect">
            <a:avLst/>
          </a:prstGeom>
        </p:spPr>
      </p:pic>
      <p:pic>
        <p:nvPicPr>
          <p:cNvPr id="147" name="Image 4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1737360"/>
            <a:ext cx="1315800" cy="1090440"/>
          </a:xfrm>
          <a:prstGeom prst="rect">
            <a:avLst/>
          </a:prstGeom>
        </p:spPr>
      </p:pic>
      <p:pic>
        <p:nvPicPr>
          <p:cNvPr id="148" name="Image 5"/>
          <p:cNvPicPr/>
          <p:nvPr/>
        </p:nvPicPr>
        <p:blipFill>
          <a:blip r:embed="rId4"/>
          <a:stretch>
            <a:fillRect/>
          </a:stretch>
        </p:blipFill>
        <p:spPr>
          <a:xfrm>
            <a:off x="0" y="3788280"/>
            <a:ext cx="1294920" cy="970920"/>
          </a:xfrm>
          <a:prstGeom prst="rect">
            <a:avLst/>
          </a:prstGeom>
        </p:spPr>
      </p:pic>
      <p:pic>
        <p:nvPicPr>
          <p:cNvPr id="149" name="Image 6"/>
          <p:cNvPicPr/>
          <p:nvPr/>
        </p:nvPicPr>
        <p:blipFill>
          <a:blip r:embed="rId5"/>
          <a:stretch>
            <a:fillRect/>
          </a:stretch>
        </p:blipFill>
        <p:spPr>
          <a:xfrm>
            <a:off x="13680" y="5783400"/>
            <a:ext cx="1308600" cy="1054080"/>
          </a:xfrm>
          <a:prstGeom prst="rect">
            <a:avLst/>
          </a:prstGeom>
        </p:spPr>
      </p:pic>
      <p:sp>
        <p:nvSpPr>
          <p:cNvPr id="150" name="CustomShape 1"/>
          <p:cNvSpPr/>
          <p:nvPr/>
        </p:nvSpPr>
        <p:spPr>
          <a:xfrm>
            <a:off x="11880" y="1084320"/>
            <a:ext cx="1319400" cy="36504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b="1">
                <a:solidFill>
                  <a:srgbClr val="00A477"/>
                </a:solidFill>
                <a:latin typeface="Gill Sans MT"/>
              </a:rPr>
              <a:t>MARNDR</a:t>
            </a:r>
            <a:endParaRPr/>
          </a:p>
        </p:txBody>
      </p:sp>
      <p:pic>
        <p:nvPicPr>
          <p:cNvPr id="151" name="Image 9"/>
          <p:cNvPicPr/>
          <p:nvPr/>
        </p:nvPicPr>
        <p:blipFill>
          <a:blip r:embed="rId6"/>
          <a:stretch>
            <a:fillRect/>
          </a:stretch>
        </p:blipFill>
        <p:spPr>
          <a:xfrm>
            <a:off x="0" y="2790720"/>
            <a:ext cx="1281240" cy="948600"/>
          </a:xfrm>
          <a:prstGeom prst="rect">
            <a:avLst/>
          </a:prstGeom>
        </p:spPr>
      </p:pic>
      <p:pic>
        <p:nvPicPr>
          <p:cNvPr id="152" name="Image 10"/>
          <p:cNvPicPr/>
          <p:nvPr/>
        </p:nvPicPr>
        <p:blipFill>
          <a:blip r:embed="rId7"/>
          <a:stretch>
            <a:fillRect/>
          </a:stretch>
        </p:blipFill>
        <p:spPr>
          <a:xfrm>
            <a:off x="0" y="4845240"/>
            <a:ext cx="1293120" cy="948600"/>
          </a:xfrm>
          <a:prstGeom prst="rect">
            <a:avLst/>
          </a:prstGeom>
        </p:spPr>
      </p:pic>
      <p:sp>
        <p:nvSpPr>
          <p:cNvPr id="153" name="CustomShape 2"/>
          <p:cNvSpPr/>
          <p:nvPr/>
        </p:nvSpPr>
        <p:spPr>
          <a:xfrm>
            <a:off x="2423160" y="370440"/>
            <a:ext cx="8059320" cy="455040"/>
          </a:xfrm>
          <a:prstGeom prst="rect">
            <a:avLst/>
          </a:prstGeom>
          <a:noFill/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400">
                <a:solidFill>
                  <a:srgbClr val="04617B"/>
                </a:solidFill>
                <a:latin typeface="Verdana"/>
                <a:ea typeface="Verdana"/>
              </a:rPr>
              <a:t>WMO-Canada-MARNDR Project for Climate services</a:t>
            </a:r>
            <a:endParaRPr/>
          </a:p>
        </p:txBody>
      </p:sp>
      <p:sp>
        <p:nvSpPr>
          <p:cNvPr id="154" name="CustomShape 3"/>
          <p:cNvSpPr/>
          <p:nvPr/>
        </p:nvSpPr>
        <p:spPr>
          <a:xfrm>
            <a:off x="1656000" y="936000"/>
            <a:ext cx="9718920" cy="356400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b="1" dirty="0" err="1">
                <a:solidFill>
                  <a:srgbClr val="000000"/>
                </a:solidFill>
                <a:latin typeface="Verdana"/>
                <a:ea typeface="Verdana"/>
              </a:rPr>
              <a:t>Funding</a:t>
            </a:r>
            <a:r>
              <a:rPr lang="fr-FR" b="1" dirty="0">
                <a:solidFill>
                  <a:srgbClr val="000000"/>
                </a:solidFill>
                <a:latin typeface="Verdana"/>
                <a:ea typeface="Verdana"/>
              </a:rPr>
              <a:t> </a:t>
            </a:r>
            <a:r>
              <a:rPr lang="fr-FR" b="1" dirty="0" err="1">
                <a:solidFill>
                  <a:srgbClr val="000000"/>
                </a:solidFill>
                <a:latin typeface="Verdana"/>
                <a:ea typeface="Verdana"/>
              </a:rPr>
              <a:t>Agencies</a:t>
            </a:r>
            <a:r>
              <a:rPr lang="fr-FR" b="1" dirty="0">
                <a:solidFill>
                  <a:srgbClr val="000000"/>
                </a:solidFill>
                <a:latin typeface="Verdana"/>
                <a:ea typeface="Verdana"/>
              </a:rPr>
              <a:t> : </a:t>
            </a:r>
            <a:r>
              <a:rPr lang="fr-FR" dirty="0">
                <a:solidFill>
                  <a:srgbClr val="000000"/>
                </a:solidFill>
                <a:latin typeface="Verdana"/>
                <a:ea typeface="Verdana"/>
              </a:rPr>
              <a:t>Environnement Canada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fr-FR" b="1" dirty="0">
                <a:solidFill>
                  <a:srgbClr val="000000"/>
                </a:solidFill>
                <a:latin typeface="Verdana"/>
                <a:ea typeface="Verdana"/>
              </a:rPr>
              <a:t>Budget: </a:t>
            </a:r>
            <a:r>
              <a:rPr lang="fr-FR" dirty="0">
                <a:solidFill>
                  <a:srgbClr val="000000"/>
                </a:solidFill>
                <a:latin typeface="Verdana"/>
                <a:ea typeface="Verdana"/>
              </a:rPr>
              <a:t>CAD 6.5M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fr-FR" b="1" dirty="0">
                <a:solidFill>
                  <a:srgbClr val="000000"/>
                </a:solidFill>
                <a:latin typeface="Verdana"/>
                <a:ea typeface="Verdana"/>
              </a:rPr>
              <a:t>Time </a:t>
            </a:r>
            <a:r>
              <a:rPr lang="fr-FR" b="1" dirty="0" err="1">
                <a:solidFill>
                  <a:srgbClr val="000000"/>
                </a:solidFill>
                <a:latin typeface="Verdana"/>
                <a:ea typeface="Verdana"/>
              </a:rPr>
              <a:t>window</a:t>
            </a:r>
            <a:r>
              <a:rPr lang="fr-FR" b="1" dirty="0">
                <a:solidFill>
                  <a:srgbClr val="000000"/>
                </a:solidFill>
                <a:latin typeface="Verdana"/>
                <a:ea typeface="Verdana"/>
              </a:rPr>
              <a:t> : </a:t>
            </a:r>
            <a:r>
              <a:rPr lang="fr-FR" dirty="0">
                <a:solidFill>
                  <a:srgbClr val="000000"/>
                </a:solidFill>
                <a:latin typeface="Verdana"/>
                <a:ea typeface="Verdana"/>
              </a:rPr>
              <a:t>March 2012-March 2018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fr-FR" sz="2000" b="1" dirty="0">
                <a:solidFill>
                  <a:srgbClr val="000000"/>
                </a:solidFill>
                <a:latin typeface="Verdana"/>
                <a:ea typeface="Verdana"/>
              </a:rPr>
              <a:t>Objective</a:t>
            </a:r>
            <a:r>
              <a:rPr lang="fr-FR" sz="2000" dirty="0">
                <a:solidFill>
                  <a:srgbClr val="000000"/>
                </a:solidFill>
                <a:latin typeface="Verdana"/>
                <a:ea typeface="Verdana"/>
              </a:rPr>
              <a:t>: To </a:t>
            </a:r>
            <a:r>
              <a:rPr lang="fr-FR" sz="2000" dirty="0" err="1">
                <a:solidFill>
                  <a:srgbClr val="000000"/>
                </a:solidFill>
                <a:latin typeface="Verdana"/>
                <a:ea typeface="Verdana"/>
              </a:rPr>
              <a:t>strengthen</a:t>
            </a:r>
            <a:r>
              <a:rPr lang="fr-FR" sz="2000" dirty="0">
                <a:solidFill>
                  <a:srgbClr val="000000"/>
                </a:solidFill>
                <a:latin typeface="Verdana"/>
                <a:ea typeface="Verdana"/>
              </a:rPr>
              <a:t> the </a:t>
            </a:r>
            <a:r>
              <a:rPr lang="fr-FR" sz="2000" dirty="0" err="1">
                <a:solidFill>
                  <a:srgbClr val="000000"/>
                </a:solidFill>
                <a:latin typeface="Verdana"/>
                <a:ea typeface="Verdana"/>
              </a:rPr>
              <a:t>capabilities</a:t>
            </a:r>
            <a:r>
              <a:rPr lang="fr-FR" sz="2000" dirty="0">
                <a:solidFill>
                  <a:srgbClr val="000000"/>
                </a:solidFill>
                <a:latin typeface="Verdana"/>
                <a:ea typeface="Verdana"/>
              </a:rPr>
              <a:t> of </a:t>
            </a:r>
            <a:r>
              <a:rPr lang="fr-FR" sz="2000" dirty="0" err="1">
                <a:solidFill>
                  <a:srgbClr val="000000"/>
                </a:solidFill>
                <a:latin typeface="Verdana"/>
                <a:ea typeface="Verdana"/>
              </a:rPr>
              <a:t>weather</a:t>
            </a:r>
            <a:r>
              <a:rPr lang="fr-FR" sz="2000" dirty="0">
                <a:solidFill>
                  <a:srgbClr val="000000"/>
                </a:solidFill>
                <a:latin typeface="Verdana"/>
                <a:ea typeface="Verdana"/>
              </a:rPr>
              <a:t> and hydro services to </a:t>
            </a:r>
            <a:r>
              <a:rPr lang="fr-FR" sz="2000" dirty="0" err="1">
                <a:solidFill>
                  <a:srgbClr val="000000"/>
                </a:solidFill>
                <a:latin typeface="Verdana"/>
                <a:ea typeface="Verdana"/>
              </a:rPr>
              <a:t>enable</a:t>
            </a:r>
            <a:r>
              <a:rPr lang="fr-FR" sz="2000" dirty="0">
                <a:solidFill>
                  <a:srgbClr val="000000"/>
                </a:solidFill>
                <a:latin typeface="Verdana"/>
                <a:ea typeface="Verdana"/>
              </a:rPr>
              <a:t> </a:t>
            </a:r>
            <a:r>
              <a:rPr lang="fr-FR" sz="2000" dirty="0" err="1">
                <a:solidFill>
                  <a:srgbClr val="000000"/>
                </a:solidFill>
                <a:latin typeface="Verdana"/>
                <a:ea typeface="Verdana"/>
              </a:rPr>
              <a:t>them</a:t>
            </a:r>
            <a:r>
              <a:rPr lang="fr-FR" sz="2000" dirty="0">
                <a:solidFill>
                  <a:srgbClr val="000000"/>
                </a:solidFill>
                <a:latin typeface="Verdana"/>
                <a:ea typeface="Verdana"/>
              </a:rPr>
              <a:t> to </a:t>
            </a:r>
            <a:r>
              <a:rPr lang="fr-FR" sz="2000" dirty="0" err="1">
                <a:solidFill>
                  <a:srgbClr val="000000"/>
                </a:solidFill>
                <a:latin typeface="Verdana"/>
                <a:ea typeface="Verdana"/>
              </a:rPr>
              <a:t>provide</a:t>
            </a:r>
            <a:r>
              <a:rPr lang="fr-FR" sz="2000" dirty="0">
                <a:solidFill>
                  <a:srgbClr val="000000"/>
                </a:solidFill>
                <a:latin typeface="Verdana"/>
                <a:ea typeface="Verdana"/>
              </a:rPr>
              <a:t> services and issue </a:t>
            </a:r>
            <a:r>
              <a:rPr lang="fr-FR" sz="2000" dirty="0" err="1">
                <a:solidFill>
                  <a:srgbClr val="000000"/>
                </a:solidFill>
                <a:latin typeface="Verdana"/>
                <a:ea typeface="Verdana"/>
              </a:rPr>
              <a:t>early</a:t>
            </a:r>
            <a:r>
              <a:rPr lang="fr-FR" sz="2000" dirty="0">
                <a:solidFill>
                  <a:srgbClr val="000000"/>
                </a:solidFill>
                <a:latin typeface="Verdana"/>
                <a:ea typeface="Verdana"/>
              </a:rPr>
              <a:t> warning notices.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fr-FR" sz="2000" b="1" dirty="0">
                <a:solidFill>
                  <a:srgbClr val="000000"/>
                </a:solidFill>
                <a:latin typeface="Verdana"/>
                <a:ea typeface="Verdana"/>
              </a:rPr>
              <a:t>Goals :</a:t>
            </a:r>
            <a:r>
              <a:rPr lang="fr-FR" sz="2000" dirty="0">
                <a:solidFill>
                  <a:srgbClr val="000000"/>
                </a:solidFill>
                <a:latin typeface="Verdana"/>
                <a:ea typeface="Verdana"/>
              </a:rPr>
              <a:t> </a:t>
            </a:r>
            <a:r>
              <a:rPr lang="fr-FR" sz="2000" dirty="0" err="1">
                <a:solidFill>
                  <a:srgbClr val="000000"/>
                </a:solidFill>
                <a:latin typeface="Verdana"/>
                <a:ea typeface="Verdana"/>
              </a:rPr>
              <a:t>Governance</a:t>
            </a:r>
            <a:r>
              <a:rPr lang="fr-FR" sz="2000" dirty="0">
                <a:solidFill>
                  <a:srgbClr val="000000"/>
                </a:solidFill>
                <a:latin typeface="Verdana"/>
                <a:ea typeface="Verdana"/>
              </a:rPr>
              <a:t> (UHM), </a:t>
            </a:r>
            <a:r>
              <a:rPr lang="fr-FR" sz="2000" dirty="0" err="1">
                <a:solidFill>
                  <a:srgbClr val="000000"/>
                </a:solidFill>
                <a:latin typeface="Verdana"/>
                <a:ea typeface="Verdana"/>
              </a:rPr>
              <a:t>housing</a:t>
            </a:r>
            <a:r>
              <a:rPr lang="fr-FR" sz="2000" dirty="0">
                <a:solidFill>
                  <a:srgbClr val="000000"/>
                </a:solidFill>
                <a:latin typeface="Verdana"/>
                <a:ea typeface="Verdana"/>
              </a:rPr>
              <a:t> (new building), </a:t>
            </a:r>
            <a:r>
              <a:rPr lang="fr-FR" sz="2000" dirty="0" err="1">
                <a:solidFill>
                  <a:srgbClr val="000000"/>
                </a:solidFill>
                <a:latin typeface="Verdana"/>
                <a:ea typeface="Verdana"/>
              </a:rPr>
              <a:t>technical</a:t>
            </a:r>
            <a:r>
              <a:rPr lang="fr-FR" sz="2000" dirty="0">
                <a:solidFill>
                  <a:srgbClr val="000000"/>
                </a:solidFill>
                <a:latin typeface="Verdana"/>
                <a:ea typeface="Verdana"/>
              </a:rPr>
              <a:t> </a:t>
            </a:r>
            <a:r>
              <a:rPr lang="fr-FR" sz="2000" dirty="0" err="1">
                <a:solidFill>
                  <a:srgbClr val="000000"/>
                </a:solidFill>
                <a:latin typeface="Verdana"/>
                <a:ea typeface="Verdana"/>
              </a:rPr>
              <a:t>capacities</a:t>
            </a:r>
            <a:r>
              <a:rPr lang="fr-FR" sz="2000" dirty="0">
                <a:solidFill>
                  <a:srgbClr val="000000"/>
                </a:solidFill>
                <a:latin typeface="Verdana"/>
                <a:ea typeface="Verdana"/>
              </a:rPr>
              <a:t> (</a:t>
            </a:r>
            <a:r>
              <a:rPr lang="fr-FR" sz="2000" u="sng" dirty="0" err="1">
                <a:solidFill>
                  <a:srgbClr val="000000"/>
                </a:solidFill>
                <a:latin typeface="Verdana"/>
                <a:ea typeface="Verdana"/>
              </a:rPr>
              <a:t>Technical</a:t>
            </a:r>
            <a:r>
              <a:rPr lang="fr-FR" sz="2000" u="sng" dirty="0">
                <a:solidFill>
                  <a:srgbClr val="000000"/>
                </a:solidFill>
                <a:latin typeface="Verdana"/>
                <a:ea typeface="Verdana"/>
              </a:rPr>
              <a:t> Assistance Package</a:t>
            </a:r>
            <a:r>
              <a:rPr lang="fr-FR" sz="2000" dirty="0">
                <a:solidFill>
                  <a:srgbClr val="000000"/>
                </a:solidFill>
                <a:latin typeface="Verdana"/>
                <a:ea typeface="Verdana"/>
              </a:rPr>
              <a:t> ...</a:t>
            </a:r>
            <a:r>
              <a:rPr lang="fr-FR" sz="2000" dirty="0" err="1">
                <a:solidFill>
                  <a:srgbClr val="000000"/>
                </a:solidFill>
                <a:latin typeface="Verdana"/>
                <a:ea typeface="Verdana"/>
              </a:rPr>
              <a:t>cf</a:t>
            </a:r>
            <a:r>
              <a:rPr lang="fr-FR" sz="2000" dirty="0">
                <a:solidFill>
                  <a:srgbClr val="000000"/>
                </a:solidFill>
                <a:latin typeface="Verdana"/>
                <a:ea typeface="Verdana"/>
              </a:rPr>
              <a:t> </a:t>
            </a:r>
            <a:r>
              <a:rPr lang="fr-FR" sz="2000" dirty="0" err="1">
                <a:solidFill>
                  <a:srgbClr val="000000"/>
                </a:solidFill>
                <a:latin typeface="Verdana"/>
                <a:ea typeface="Verdana"/>
              </a:rPr>
              <a:t>next</a:t>
            </a:r>
            <a:r>
              <a:rPr lang="fr-FR" sz="2000" dirty="0">
                <a:solidFill>
                  <a:srgbClr val="000000"/>
                </a:solidFill>
                <a:latin typeface="Verdana"/>
                <a:ea typeface="Verdana"/>
              </a:rPr>
              <a:t> </a:t>
            </a:r>
            <a:r>
              <a:rPr lang="fr-FR" sz="2000" dirty="0" err="1">
                <a:solidFill>
                  <a:srgbClr val="000000"/>
                </a:solidFill>
                <a:latin typeface="Verdana"/>
                <a:ea typeface="Verdana"/>
              </a:rPr>
              <a:t>slide</a:t>
            </a:r>
            <a:r>
              <a:rPr lang="fr-FR" sz="2000" dirty="0">
                <a:solidFill>
                  <a:srgbClr val="000000"/>
                </a:solidFill>
                <a:latin typeface="Verdana"/>
                <a:ea typeface="Verdana"/>
              </a:rPr>
              <a:t>), </a:t>
            </a:r>
            <a:r>
              <a:rPr lang="fr-FR" sz="2000" dirty="0" err="1">
                <a:solidFill>
                  <a:srgbClr val="000000"/>
                </a:solidFill>
                <a:latin typeface="Verdana"/>
                <a:ea typeface="Verdana"/>
              </a:rPr>
              <a:t>Capacity</a:t>
            </a:r>
            <a:r>
              <a:rPr lang="fr-FR" sz="2000" dirty="0">
                <a:solidFill>
                  <a:srgbClr val="000000"/>
                </a:solidFill>
                <a:latin typeface="Verdana"/>
                <a:ea typeface="Verdana"/>
              </a:rPr>
              <a:t> building (training and qualification)</a:t>
            </a:r>
            <a:endParaRPr/>
          </a:p>
        </p:txBody>
      </p:sp>
      <p:sp>
        <p:nvSpPr>
          <p:cNvPr id="155" name="CustomShape 4"/>
          <p:cNvSpPr/>
          <p:nvPr/>
        </p:nvSpPr>
        <p:spPr>
          <a:xfrm>
            <a:off x="2572920" y="2484360"/>
            <a:ext cx="7875720" cy="1004040"/>
          </a:xfrm>
          <a:prstGeom prst="rect">
            <a:avLst/>
          </a:prstGeom>
          <a:noFill/>
        </p:spPr>
      </p:sp>
      <p:sp>
        <p:nvSpPr>
          <p:cNvPr id="156" name="CustomShape 5"/>
          <p:cNvSpPr/>
          <p:nvPr/>
        </p:nvSpPr>
        <p:spPr>
          <a:xfrm>
            <a:off x="1440000" y="5184000"/>
            <a:ext cx="8674560" cy="118656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b="1" dirty="0">
                <a:solidFill>
                  <a:srgbClr val="000000"/>
                </a:solidFill>
                <a:latin typeface="Verdana"/>
              </a:rPr>
              <a:t>Project Manager               :  </a:t>
            </a:r>
            <a:r>
              <a:rPr lang="fr-FR" dirty="0">
                <a:solidFill>
                  <a:srgbClr val="000000"/>
                </a:solidFill>
                <a:latin typeface="Verdana"/>
              </a:rPr>
              <a:t>Juan </a:t>
            </a:r>
            <a:r>
              <a:rPr lang="fr-FR" dirty="0" err="1">
                <a:solidFill>
                  <a:srgbClr val="000000"/>
                </a:solidFill>
                <a:latin typeface="Verdana"/>
              </a:rPr>
              <a:t>Peña</a:t>
            </a:r>
            <a:r>
              <a:rPr lang="fr-FR" dirty="0">
                <a:solidFill>
                  <a:srgbClr val="000000"/>
                </a:solidFill>
                <a:latin typeface="Verdana"/>
              </a:rPr>
              <a:t> Fernández (Haïti)</a:t>
            </a:r>
            <a:endParaRPr/>
          </a:p>
          <a:p>
            <a:pPr>
              <a:lnSpc>
                <a:spcPct val="100000"/>
              </a:lnSpc>
            </a:pPr>
            <a:r>
              <a:rPr lang="fr-FR" b="1" dirty="0" err="1">
                <a:solidFill>
                  <a:srgbClr val="000000"/>
                </a:solidFill>
                <a:latin typeface="Verdana"/>
                <a:ea typeface="Verdana"/>
              </a:rPr>
              <a:t>Technical</a:t>
            </a:r>
            <a:r>
              <a:rPr lang="fr-FR" b="1" dirty="0">
                <a:solidFill>
                  <a:srgbClr val="000000"/>
                </a:solidFill>
                <a:latin typeface="Verdana"/>
                <a:ea typeface="Verdana"/>
              </a:rPr>
              <a:t> </a:t>
            </a:r>
            <a:r>
              <a:rPr lang="fr-FR" b="1" dirty="0" err="1">
                <a:solidFill>
                  <a:srgbClr val="000000"/>
                </a:solidFill>
                <a:latin typeface="Verdana"/>
                <a:ea typeface="Verdana"/>
              </a:rPr>
              <a:t>Adviser</a:t>
            </a:r>
            <a:r>
              <a:rPr lang="fr-FR" b="1" dirty="0">
                <a:solidFill>
                  <a:srgbClr val="000000"/>
                </a:solidFill>
                <a:latin typeface="Verdana"/>
                <a:ea typeface="Verdana"/>
              </a:rPr>
              <a:t>             : </a:t>
            </a:r>
            <a:r>
              <a:rPr lang="fr-FR" dirty="0">
                <a:solidFill>
                  <a:srgbClr val="000000"/>
                </a:solidFill>
                <a:latin typeface="Verdana"/>
                <a:ea typeface="Verdana"/>
              </a:rPr>
              <a:t>Jean-Jean Noël </a:t>
            </a:r>
            <a:r>
              <a:rPr lang="fr-FR" dirty="0" err="1">
                <a:solidFill>
                  <a:srgbClr val="000000"/>
                </a:solidFill>
                <a:latin typeface="Verdana"/>
                <a:ea typeface="Verdana"/>
              </a:rPr>
              <a:t>Degrace</a:t>
            </a:r>
            <a:r>
              <a:rPr lang="fr-FR" dirty="0">
                <a:solidFill>
                  <a:srgbClr val="000000"/>
                </a:solidFill>
                <a:latin typeface="Verdana"/>
                <a:ea typeface="Verdana"/>
              </a:rPr>
              <a:t>                      </a:t>
            </a:r>
            <a:r>
              <a:rPr lang="fr-FR" b="1" dirty="0">
                <a:solidFill>
                  <a:srgbClr val="000000"/>
                </a:solidFill>
                <a:latin typeface="Verdana"/>
                <a:ea typeface="Verdana"/>
              </a:rPr>
              <a:t>National Project </a:t>
            </a:r>
            <a:r>
              <a:rPr lang="fr-FR" b="1" dirty="0" err="1">
                <a:solidFill>
                  <a:srgbClr val="000000"/>
                </a:solidFill>
                <a:latin typeface="Verdana"/>
                <a:ea typeface="Verdana"/>
              </a:rPr>
              <a:t>Director</a:t>
            </a:r>
            <a:r>
              <a:rPr lang="fr-FR" b="1" dirty="0">
                <a:solidFill>
                  <a:srgbClr val="000000"/>
                </a:solidFill>
                <a:latin typeface="Verdana"/>
                <a:ea typeface="Verdana"/>
              </a:rPr>
              <a:t> :  </a:t>
            </a:r>
            <a:r>
              <a:rPr lang="fr-FR" dirty="0">
                <a:solidFill>
                  <a:srgbClr val="000000"/>
                </a:solidFill>
                <a:latin typeface="Verdana"/>
                <a:ea typeface="Verdana"/>
              </a:rPr>
              <a:t>Pierre </a:t>
            </a:r>
            <a:r>
              <a:rPr lang="fr-FR" dirty="0" err="1">
                <a:solidFill>
                  <a:srgbClr val="000000"/>
                </a:solidFill>
                <a:latin typeface="Verdana"/>
                <a:ea typeface="Verdana"/>
              </a:rPr>
              <a:t>Karly</a:t>
            </a:r>
            <a:r>
              <a:rPr lang="fr-FR" dirty="0">
                <a:solidFill>
                  <a:srgbClr val="000000"/>
                </a:solidFill>
                <a:latin typeface="Verdana"/>
                <a:ea typeface="Verdana"/>
              </a:rPr>
              <a:t> Jean Jeune (Haïti)           </a:t>
            </a:r>
            <a:r>
              <a:rPr lang="fr-FR" b="1" dirty="0">
                <a:solidFill>
                  <a:srgbClr val="000000"/>
                </a:solidFill>
                <a:latin typeface="Verdana"/>
                <a:ea typeface="Verdana"/>
              </a:rPr>
              <a:t>Project </a:t>
            </a:r>
            <a:r>
              <a:rPr lang="fr-FR" b="1" dirty="0" err="1">
                <a:solidFill>
                  <a:srgbClr val="000000"/>
                </a:solidFill>
                <a:latin typeface="Verdana"/>
                <a:ea typeface="Verdana"/>
              </a:rPr>
              <a:t>Officer</a:t>
            </a:r>
            <a:r>
              <a:rPr lang="fr-FR" b="1" dirty="0">
                <a:solidFill>
                  <a:srgbClr val="000000"/>
                </a:solidFill>
                <a:latin typeface="Verdana"/>
                <a:ea typeface="Verdana"/>
              </a:rPr>
              <a:t>                  :</a:t>
            </a:r>
            <a:r>
              <a:rPr lang="fr-FR" dirty="0">
                <a:solidFill>
                  <a:srgbClr val="000000"/>
                </a:solidFill>
                <a:latin typeface="Verdana"/>
                <a:ea typeface="Verdana"/>
              </a:rPr>
              <a:t> Lina </a:t>
            </a:r>
            <a:r>
              <a:rPr lang="fr-FR" dirty="0" err="1">
                <a:solidFill>
                  <a:srgbClr val="000000"/>
                </a:solidFill>
                <a:latin typeface="Verdana"/>
                <a:ea typeface="Verdana"/>
              </a:rPr>
              <a:t>Sjaavik</a:t>
            </a:r>
            <a:r>
              <a:rPr lang="fr-FR" dirty="0">
                <a:solidFill>
                  <a:srgbClr val="000000"/>
                </a:solidFill>
                <a:latin typeface="Verdana"/>
                <a:ea typeface="Verdana"/>
              </a:rPr>
              <a:t> (OMM Genève)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Imag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5880" y="79560"/>
            <a:ext cx="1247400" cy="1011600"/>
          </a:xfrm>
          <a:prstGeom prst="rect">
            <a:avLst/>
          </a:prstGeom>
        </p:spPr>
      </p:pic>
      <p:pic>
        <p:nvPicPr>
          <p:cNvPr id="158" name="Image 4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1737360"/>
            <a:ext cx="1315800" cy="1090440"/>
          </a:xfrm>
          <a:prstGeom prst="rect">
            <a:avLst/>
          </a:prstGeom>
        </p:spPr>
      </p:pic>
      <p:pic>
        <p:nvPicPr>
          <p:cNvPr id="159" name="Image 5"/>
          <p:cNvPicPr/>
          <p:nvPr/>
        </p:nvPicPr>
        <p:blipFill>
          <a:blip r:embed="rId4"/>
          <a:stretch>
            <a:fillRect/>
          </a:stretch>
        </p:blipFill>
        <p:spPr>
          <a:xfrm>
            <a:off x="0" y="3788280"/>
            <a:ext cx="1294920" cy="970920"/>
          </a:xfrm>
          <a:prstGeom prst="rect">
            <a:avLst/>
          </a:prstGeom>
        </p:spPr>
      </p:pic>
      <p:pic>
        <p:nvPicPr>
          <p:cNvPr id="160" name="Image 6"/>
          <p:cNvPicPr/>
          <p:nvPr/>
        </p:nvPicPr>
        <p:blipFill>
          <a:blip r:embed="rId5"/>
          <a:stretch>
            <a:fillRect/>
          </a:stretch>
        </p:blipFill>
        <p:spPr>
          <a:xfrm>
            <a:off x="13680" y="5783400"/>
            <a:ext cx="1308600" cy="1054080"/>
          </a:xfrm>
          <a:prstGeom prst="rect">
            <a:avLst/>
          </a:prstGeom>
        </p:spPr>
      </p:pic>
      <p:sp>
        <p:nvSpPr>
          <p:cNvPr id="161" name="CustomShape 1"/>
          <p:cNvSpPr/>
          <p:nvPr/>
        </p:nvSpPr>
        <p:spPr>
          <a:xfrm>
            <a:off x="11880" y="1084320"/>
            <a:ext cx="1319400" cy="36504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b="1">
                <a:solidFill>
                  <a:srgbClr val="00A477"/>
                </a:solidFill>
                <a:latin typeface="Gill Sans MT"/>
              </a:rPr>
              <a:t>MARNDR</a:t>
            </a:r>
            <a:endParaRPr/>
          </a:p>
        </p:txBody>
      </p:sp>
      <p:pic>
        <p:nvPicPr>
          <p:cNvPr id="162" name="Image 9"/>
          <p:cNvPicPr/>
          <p:nvPr/>
        </p:nvPicPr>
        <p:blipFill>
          <a:blip r:embed="rId6"/>
          <a:stretch>
            <a:fillRect/>
          </a:stretch>
        </p:blipFill>
        <p:spPr>
          <a:xfrm>
            <a:off x="0" y="2790720"/>
            <a:ext cx="1281240" cy="948600"/>
          </a:xfrm>
          <a:prstGeom prst="rect">
            <a:avLst/>
          </a:prstGeom>
        </p:spPr>
      </p:pic>
      <p:pic>
        <p:nvPicPr>
          <p:cNvPr id="163" name="Image 10"/>
          <p:cNvPicPr/>
          <p:nvPr/>
        </p:nvPicPr>
        <p:blipFill>
          <a:blip r:embed="rId7"/>
          <a:stretch>
            <a:fillRect/>
          </a:stretch>
        </p:blipFill>
        <p:spPr>
          <a:xfrm>
            <a:off x="0" y="4845240"/>
            <a:ext cx="1293120" cy="948600"/>
          </a:xfrm>
          <a:prstGeom prst="rect">
            <a:avLst/>
          </a:prstGeom>
        </p:spPr>
      </p:pic>
      <p:sp>
        <p:nvSpPr>
          <p:cNvPr id="164" name="CustomShape 2"/>
          <p:cNvSpPr/>
          <p:nvPr/>
        </p:nvSpPr>
        <p:spPr>
          <a:xfrm>
            <a:off x="2423160" y="370440"/>
            <a:ext cx="8059320" cy="820080"/>
          </a:xfrm>
          <a:prstGeom prst="rect">
            <a:avLst/>
          </a:prstGeom>
          <a:noFill/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400">
                <a:solidFill>
                  <a:srgbClr val="04617B"/>
                </a:solidFill>
                <a:latin typeface="Verdana"/>
                <a:ea typeface="Verdana"/>
              </a:rPr>
              <a:t>WMO-Canada-MARNDR Project for Climate services</a:t>
            </a:r>
            <a:endParaRPr/>
          </a:p>
          <a:p>
            <a:pPr algn="ctr">
              <a:lnSpc>
                <a:spcPct val="100000"/>
              </a:lnSpc>
            </a:pPr>
            <a:r>
              <a:rPr lang="fr-FR" sz="2400">
                <a:solidFill>
                  <a:srgbClr val="04617B"/>
                </a:solidFill>
                <a:latin typeface="Verdana"/>
                <a:ea typeface="Verdana"/>
              </a:rPr>
              <a:t>The TECHNICAL ASSISTANCE PACKAGE </a:t>
            </a:r>
            <a:endParaRPr/>
          </a:p>
        </p:txBody>
      </p:sp>
      <p:sp>
        <p:nvSpPr>
          <p:cNvPr id="165" name="CustomShape 3"/>
          <p:cNvSpPr/>
          <p:nvPr/>
        </p:nvSpPr>
        <p:spPr>
          <a:xfrm>
            <a:off x="1656000" y="1440000"/>
            <a:ext cx="9718920" cy="527220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000" b="1">
                <a:solidFill>
                  <a:srgbClr val="000000"/>
                </a:solidFill>
                <a:latin typeface="Verdana"/>
                <a:ea typeface="Verdana"/>
              </a:rPr>
              <a:t>Objective</a:t>
            </a:r>
            <a:r>
              <a:rPr lang="fr-FR" sz="2000">
                <a:solidFill>
                  <a:srgbClr val="000000"/>
                </a:solidFill>
                <a:latin typeface="Verdana"/>
                <a:ea typeface="Verdana"/>
              </a:rPr>
              <a:t>: To improve capacities in observing, forecasting and </a:t>
            </a:r>
            <a:endParaRPr/>
          </a:p>
          <a:p>
            <a:pPr>
              <a:lnSpc>
                <a:spcPct val="100000"/>
              </a:lnSpc>
            </a:pPr>
            <a:r>
              <a:rPr lang="fr-FR" sz="2000">
                <a:solidFill>
                  <a:srgbClr val="000000"/>
                </a:solidFill>
                <a:latin typeface="Verdana"/>
                <a:ea typeface="Verdana"/>
              </a:rPr>
              <a:t>service delivery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fr-FR" sz="2000" b="1">
                <a:solidFill>
                  <a:srgbClr val="000000"/>
                </a:solidFill>
                <a:latin typeface="Verdana"/>
                <a:ea typeface="Verdana"/>
              </a:rPr>
              <a:t>Time window </a:t>
            </a:r>
            <a:r>
              <a:rPr lang="fr-FR" sz="2000">
                <a:solidFill>
                  <a:srgbClr val="000000"/>
                </a:solidFill>
                <a:latin typeface="Verdana"/>
                <a:ea typeface="Verdana"/>
              </a:rPr>
              <a:t>: june 2017 – march 2018 (tender done, company selected)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fr-FR" sz="2000" b="1">
                <a:solidFill>
                  <a:srgbClr val="004586"/>
                </a:solidFill>
                <a:latin typeface="Verdana"/>
                <a:ea typeface="Verdana"/>
              </a:rPr>
              <a:t>Observation :</a:t>
            </a:r>
            <a:r>
              <a:rPr lang="fr-FR" sz="2000">
                <a:solidFill>
                  <a:srgbClr val="000000"/>
                </a:solidFill>
                <a:latin typeface="Verdana"/>
                <a:ea typeface="Verdana"/>
              </a:rPr>
              <a:t> synoptic network (6 to 8 complete AWS) with data collection system and multi-access (note : complementary World Bank Project for secunday networks, hydro network and database for climatology)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fr-FR" sz="2000" b="1">
                <a:solidFill>
                  <a:srgbClr val="004586"/>
                </a:solidFill>
                <a:latin typeface="Verdana"/>
                <a:ea typeface="Verdana"/>
              </a:rPr>
              <a:t>Forecast :</a:t>
            </a:r>
            <a:r>
              <a:rPr lang="fr-FR" sz="2000">
                <a:solidFill>
                  <a:srgbClr val="000000"/>
                </a:solidFill>
                <a:latin typeface="Verdana"/>
                <a:ea typeface="Verdana"/>
              </a:rPr>
              <a:t> Workstation for expertise with dedicated data flux (Obs, models, …)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fr-FR" sz="2000" b="1">
                <a:solidFill>
                  <a:srgbClr val="004586"/>
                </a:solidFill>
                <a:latin typeface="Verdana"/>
                <a:ea typeface="Verdana"/>
              </a:rPr>
              <a:t>Service delivery : </a:t>
            </a:r>
            <a:r>
              <a:rPr lang="fr-FR" sz="2000">
                <a:solidFill>
                  <a:srgbClr val="000000"/>
                </a:solidFill>
                <a:latin typeface="Verdana"/>
                <a:ea typeface="Verdana"/>
              </a:rPr>
              <a:t>system for aeronautical assistance, workstation for finalised products and multi-support dissemination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66" name="CustomShape 4"/>
          <p:cNvSpPr/>
          <p:nvPr/>
        </p:nvSpPr>
        <p:spPr>
          <a:xfrm>
            <a:off x="2572920" y="2484360"/>
            <a:ext cx="7875720" cy="1004040"/>
          </a:xfrm>
          <a:prstGeom prst="rect">
            <a:avLst/>
          </a:prstGeom>
          <a:noFill/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Imag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5880" y="79560"/>
            <a:ext cx="1247400" cy="1011600"/>
          </a:xfrm>
          <a:prstGeom prst="rect">
            <a:avLst/>
          </a:prstGeom>
        </p:spPr>
      </p:pic>
      <p:pic>
        <p:nvPicPr>
          <p:cNvPr id="168" name="Image 4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1737360"/>
            <a:ext cx="1315800" cy="1090440"/>
          </a:xfrm>
          <a:prstGeom prst="rect">
            <a:avLst/>
          </a:prstGeom>
        </p:spPr>
      </p:pic>
      <p:pic>
        <p:nvPicPr>
          <p:cNvPr id="169" name="Image 5"/>
          <p:cNvPicPr/>
          <p:nvPr/>
        </p:nvPicPr>
        <p:blipFill>
          <a:blip r:embed="rId4"/>
          <a:stretch>
            <a:fillRect/>
          </a:stretch>
        </p:blipFill>
        <p:spPr>
          <a:xfrm>
            <a:off x="0" y="3788280"/>
            <a:ext cx="1294920" cy="970920"/>
          </a:xfrm>
          <a:prstGeom prst="rect">
            <a:avLst/>
          </a:prstGeom>
        </p:spPr>
      </p:pic>
      <p:pic>
        <p:nvPicPr>
          <p:cNvPr id="170" name="Image 6"/>
          <p:cNvPicPr/>
          <p:nvPr/>
        </p:nvPicPr>
        <p:blipFill>
          <a:blip r:embed="rId5"/>
          <a:stretch>
            <a:fillRect/>
          </a:stretch>
        </p:blipFill>
        <p:spPr>
          <a:xfrm>
            <a:off x="13680" y="5783400"/>
            <a:ext cx="1308600" cy="1054080"/>
          </a:xfrm>
          <a:prstGeom prst="rect">
            <a:avLst/>
          </a:prstGeom>
        </p:spPr>
      </p:pic>
      <p:sp>
        <p:nvSpPr>
          <p:cNvPr id="171" name="CustomShape 1"/>
          <p:cNvSpPr/>
          <p:nvPr/>
        </p:nvSpPr>
        <p:spPr>
          <a:xfrm>
            <a:off x="11880" y="1084320"/>
            <a:ext cx="1319400" cy="36504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b="1">
                <a:solidFill>
                  <a:srgbClr val="00A477"/>
                </a:solidFill>
                <a:latin typeface="Gill Sans MT"/>
              </a:rPr>
              <a:t>MARNDR</a:t>
            </a:r>
            <a:endParaRPr/>
          </a:p>
        </p:txBody>
      </p:sp>
      <p:pic>
        <p:nvPicPr>
          <p:cNvPr id="172" name="Image 9"/>
          <p:cNvPicPr/>
          <p:nvPr/>
        </p:nvPicPr>
        <p:blipFill>
          <a:blip r:embed="rId6"/>
          <a:stretch>
            <a:fillRect/>
          </a:stretch>
        </p:blipFill>
        <p:spPr>
          <a:xfrm>
            <a:off x="0" y="2790720"/>
            <a:ext cx="1281240" cy="948600"/>
          </a:xfrm>
          <a:prstGeom prst="rect">
            <a:avLst/>
          </a:prstGeom>
        </p:spPr>
      </p:pic>
      <p:pic>
        <p:nvPicPr>
          <p:cNvPr id="173" name="Image 10"/>
          <p:cNvPicPr/>
          <p:nvPr/>
        </p:nvPicPr>
        <p:blipFill>
          <a:blip r:embed="rId7"/>
          <a:stretch>
            <a:fillRect/>
          </a:stretch>
        </p:blipFill>
        <p:spPr>
          <a:xfrm>
            <a:off x="0" y="4845240"/>
            <a:ext cx="1293120" cy="948600"/>
          </a:xfrm>
          <a:prstGeom prst="rect">
            <a:avLst/>
          </a:prstGeom>
        </p:spPr>
      </p:pic>
      <p:sp>
        <p:nvSpPr>
          <p:cNvPr id="174" name="CustomShape 2"/>
          <p:cNvSpPr/>
          <p:nvPr/>
        </p:nvSpPr>
        <p:spPr>
          <a:xfrm>
            <a:off x="4276080" y="296640"/>
            <a:ext cx="2575800" cy="576720"/>
          </a:xfrm>
          <a:prstGeom prst="rect">
            <a:avLst/>
          </a:prstGeom>
          <a:noFill/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200" u="sng">
                <a:solidFill>
                  <a:srgbClr val="0F6FC6"/>
                </a:solidFill>
                <a:latin typeface="Gill Sans MT"/>
              </a:rPr>
              <a:t>MH-EWS in Haiti </a:t>
            </a:r>
            <a:endParaRPr/>
          </a:p>
        </p:txBody>
      </p:sp>
      <p:sp>
        <p:nvSpPr>
          <p:cNvPr id="175" name="CustomShape 3"/>
          <p:cNvSpPr/>
          <p:nvPr/>
        </p:nvSpPr>
        <p:spPr>
          <a:xfrm>
            <a:off x="2202840" y="1353600"/>
            <a:ext cx="8228160" cy="4711680"/>
          </a:xfrm>
          <a:prstGeom prst="rect">
            <a:avLst/>
          </a:prstGeom>
          <a:noFill/>
        </p:spPr>
      </p:sp>
      <p:sp>
        <p:nvSpPr>
          <p:cNvPr id="176" name="CustomShape 4"/>
          <p:cNvSpPr/>
          <p:nvPr/>
        </p:nvSpPr>
        <p:spPr>
          <a:xfrm>
            <a:off x="1786320" y="1199520"/>
            <a:ext cx="10222920" cy="481032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600">
                <a:solidFill>
                  <a:srgbClr val="000000"/>
                </a:solidFill>
                <a:latin typeface="Gill Sans MT"/>
              </a:rPr>
              <a:t>An embryo (no concrete/complete SOPs) of a national EWS for tropical cyclone has been  developed in 2004 just after the catastrophic event of TS Jeanne </a:t>
            </a:r>
            <a:r>
              <a:rPr lang="fr-FR" sz="2400">
                <a:solidFill>
                  <a:srgbClr val="000000"/>
                </a:solidFill>
                <a:latin typeface="Gill Sans MT"/>
              </a:rPr>
              <a:t>(severals thousands fatalities in Gonaives and Fond-Verette) </a:t>
            </a:r>
            <a:r>
              <a:rPr lang="fr-FR" sz="2600">
                <a:solidFill>
                  <a:srgbClr val="000000"/>
                </a:solidFill>
                <a:latin typeface="Gill Sans MT"/>
              </a:rPr>
              <a:t>based on pre-existing Alerts from Civil Protection, RSMC Watch/warnings and MF color-coded vigilance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fr-FR" sz="2600">
                <a:solidFill>
                  <a:srgbClr val="000000"/>
                </a:solidFill>
                <a:latin typeface="Gill Sans MT"/>
              </a:rPr>
              <a:t>EWS developped at community level in the 2 impacted areas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fr-FR" sz="2600">
                <a:solidFill>
                  <a:srgbClr val="000000"/>
                </a:solidFill>
                <a:latin typeface="Gill Sans MT"/>
              </a:rPr>
              <a:t>Automated systems for flood warning were implemented but with no input from the NMHS, with no identified role and no coordination </a:t>
            </a:r>
            <a:r>
              <a:rPr lang="fr-FR" sz="2400">
                <a:solidFill>
                  <a:srgbClr val="000000"/>
                </a:solidFill>
                <a:latin typeface="Gill Sans MT"/>
              </a:rPr>
              <a:t>(no longer operational)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fr-FR" sz="2600">
                <a:solidFill>
                  <a:srgbClr val="000000"/>
                </a:solidFill>
                <a:latin typeface="Gill Sans MT"/>
              </a:rPr>
              <a:t>The embryo has grown with the inclusion of « heavy rainfall and consequences » as a danger apart from TC.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Imag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5880" y="79560"/>
            <a:ext cx="1247400" cy="1011600"/>
          </a:xfrm>
          <a:prstGeom prst="rect">
            <a:avLst/>
          </a:prstGeom>
        </p:spPr>
      </p:pic>
      <p:pic>
        <p:nvPicPr>
          <p:cNvPr id="178" name="Image 4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1737360"/>
            <a:ext cx="1315800" cy="1090440"/>
          </a:xfrm>
          <a:prstGeom prst="rect">
            <a:avLst/>
          </a:prstGeom>
        </p:spPr>
      </p:pic>
      <p:pic>
        <p:nvPicPr>
          <p:cNvPr id="179" name="Image 5"/>
          <p:cNvPicPr/>
          <p:nvPr/>
        </p:nvPicPr>
        <p:blipFill>
          <a:blip r:embed="rId4"/>
          <a:stretch>
            <a:fillRect/>
          </a:stretch>
        </p:blipFill>
        <p:spPr>
          <a:xfrm>
            <a:off x="0" y="3788280"/>
            <a:ext cx="1294920" cy="970920"/>
          </a:xfrm>
          <a:prstGeom prst="rect">
            <a:avLst/>
          </a:prstGeom>
        </p:spPr>
      </p:pic>
      <p:pic>
        <p:nvPicPr>
          <p:cNvPr id="180" name="Image 6"/>
          <p:cNvPicPr/>
          <p:nvPr/>
        </p:nvPicPr>
        <p:blipFill>
          <a:blip r:embed="rId5"/>
          <a:stretch>
            <a:fillRect/>
          </a:stretch>
        </p:blipFill>
        <p:spPr>
          <a:xfrm>
            <a:off x="13680" y="5783400"/>
            <a:ext cx="1308600" cy="1054080"/>
          </a:xfrm>
          <a:prstGeom prst="rect">
            <a:avLst/>
          </a:prstGeom>
        </p:spPr>
      </p:pic>
      <p:sp>
        <p:nvSpPr>
          <p:cNvPr id="181" name="CustomShape 1"/>
          <p:cNvSpPr/>
          <p:nvPr/>
        </p:nvSpPr>
        <p:spPr>
          <a:xfrm>
            <a:off x="11880" y="1084320"/>
            <a:ext cx="1319400" cy="36504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b="1">
                <a:solidFill>
                  <a:srgbClr val="00A477"/>
                </a:solidFill>
                <a:latin typeface="Gill Sans MT"/>
              </a:rPr>
              <a:t>MARNDR</a:t>
            </a:r>
            <a:endParaRPr/>
          </a:p>
        </p:txBody>
      </p:sp>
      <p:pic>
        <p:nvPicPr>
          <p:cNvPr id="182" name="Image 9"/>
          <p:cNvPicPr/>
          <p:nvPr/>
        </p:nvPicPr>
        <p:blipFill>
          <a:blip r:embed="rId6"/>
          <a:stretch>
            <a:fillRect/>
          </a:stretch>
        </p:blipFill>
        <p:spPr>
          <a:xfrm>
            <a:off x="0" y="2790720"/>
            <a:ext cx="1281240" cy="948600"/>
          </a:xfrm>
          <a:prstGeom prst="rect">
            <a:avLst/>
          </a:prstGeom>
        </p:spPr>
      </p:pic>
      <p:pic>
        <p:nvPicPr>
          <p:cNvPr id="183" name="Image 10"/>
          <p:cNvPicPr/>
          <p:nvPr/>
        </p:nvPicPr>
        <p:blipFill>
          <a:blip r:embed="rId7"/>
          <a:stretch>
            <a:fillRect/>
          </a:stretch>
        </p:blipFill>
        <p:spPr>
          <a:xfrm>
            <a:off x="0" y="4845240"/>
            <a:ext cx="1293120" cy="948600"/>
          </a:xfrm>
          <a:prstGeom prst="rect">
            <a:avLst/>
          </a:prstGeom>
        </p:spPr>
      </p:pic>
      <p:sp>
        <p:nvSpPr>
          <p:cNvPr id="184" name="CustomShape 2"/>
          <p:cNvSpPr/>
          <p:nvPr/>
        </p:nvSpPr>
        <p:spPr>
          <a:xfrm>
            <a:off x="4595760" y="334800"/>
            <a:ext cx="3251520" cy="57672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200">
                <a:solidFill>
                  <a:srgbClr val="000000"/>
                </a:solidFill>
                <a:latin typeface="Gill Sans MT"/>
              </a:rPr>
              <a:t> </a:t>
            </a:r>
            <a:r>
              <a:rPr lang="fr-FR" sz="3200">
                <a:solidFill>
                  <a:srgbClr val="004586"/>
                </a:solidFill>
                <a:latin typeface="Gill Sans MT"/>
              </a:rPr>
              <a:t>MH-EWS ...ctnd</a:t>
            </a:r>
            <a:endParaRPr/>
          </a:p>
        </p:txBody>
      </p:sp>
      <p:sp>
        <p:nvSpPr>
          <p:cNvPr id="185" name="CustomShape 3"/>
          <p:cNvSpPr/>
          <p:nvPr/>
        </p:nvSpPr>
        <p:spPr>
          <a:xfrm>
            <a:off x="2499840" y="1059840"/>
            <a:ext cx="8228160" cy="5499360"/>
          </a:xfrm>
          <a:prstGeom prst="rect">
            <a:avLst/>
          </a:prstGeom>
          <a:noFill/>
        </p:spPr>
        <p:txBody>
          <a:bodyPr lIns="90000" tIns="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86" name="CustomShape 4"/>
          <p:cNvSpPr/>
          <p:nvPr/>
        </p:nvSpPr>
        <p:spPr>
          <a:xfrm>
            <a:off x="1864440" y="1044000"/>
            <a:ext cx="9798840" cy="451620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r>
              <a:rPr lang="fr-FR" sz="2600">
                <a:solidFill>
                  <a:srgbClr val="000000"/>
                </a:solidFill>
                <a:latin typeface="Gill Sans MT"/>
              </a:rPr>
              <a:t>The Haitian MH-EWS is under construction and needs to be upgraded, finalised (SOPs) and visible.</a:t>
            </a:r>
            <a:endParaRPr/>
          </a:p>
          <a:p>
            <a:endParaRPr/>
          </a:p>
          <a:p>
            <a:r>
              <a:rPr lang="fr-FR" sz="2600">
                <a:solidFill>
                  <a:srgbClr val="000000"/>
                </a:solidFill>
                <a:latin typeface="Gill Sans MT"/>
              </a:rPr>
              <a:t>The main issues are</a:t>
            </a:r>
            <a:endParaRPr/>
          </a:p>
          <a:p>
            <a:r>
              <a:rPr lang="fr-FR" sz="2600">
                <a:solidFill>
                  <a:srgbClr val="000000"/>
                </a:solidFill>
                <a:latin typeface="Gill Sans MT"/>
              </a:rPr>
              <a:t>1- The cross-ministerial governance and coordination of actions</a:t>
            </a:r>
            <a:endParaRPr/>
          </a:p>
          <a:p>
            <a:r>
              <a:rPr lang="fr-FR" sz="2600">
                <a:solidFill>
                  <a:srgbClr val="000000"/>
                </a:solidFill>
                <a:latin typeface="Gill Sans MT"/>
              </a:rPr>
              <a:t> </a:t>
            </a:r>
            <a:endParaRPr/>
          </a:p>
          <a:p>
            <a:r>
              <a:rPr lang="fr-FR" sz="2600">
                <a:solidFill>
                  <a:srgbClr val="000000"/>
                </a:solidFill>
                <a:latin typeface="Gill Sans MT"/>
              </a:rPr>
              <a:t>2- The governance of the UHM itself</a:t>
            </a:r>
            <a:endParaRPr/>
          </a:p>
          <a:p>
            <a:r>
              <a:rPr lang="fr-FR" sz="2600">
                <a:solidFill>
                  <a:srgbClr val="000000"/>
                </a:solidFill>
                <a:latin typeface="Gill Sans MT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r>
              <a:rPr lang="fr-FR" sz="2600">
                <a:solidFill>
                  <a:srgbClr val="000000"/>
                </a:solidFill>
                <a:latin typeface="Gill Sans MT"/>
              </a:rPr>
              <a:t>3- National capacities and expertise National funding </a:t>
            </a:r>
            <a:r>
              <a:rPr lang="fr-FR" sz="2400">
                <a:solidFill>
                  <a:srgbClr val="000000"/>
                </a:solidFill>
                <a:latin typeface="Gill Sans MT"/>
              </a:rPr>
              <a:t>(Initiatives come from external funds within project)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fr-FR" sz="2600">
                <a:solidFill>
                  <a:srgbClr val="000000"/>
                </a:solidFill>
                <a:latin typeface="Gill Sans MT"/>
              </a:rPr>
              <a:t>4- Lack of visibility, credibility and knowledge about Socio-Economic-Benefits and return on investment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Imag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5880" y="79560"/>
            <a:ext cx="1247400" cy="1011600"/>
          </a:xfrm>
          <a:prstGeom prst="rect">
            <a:avLst/>
          </a:prstGeom>
        </p:spPr>
      </p:pic>
      <p:pic>
        <p:nvPicPr>
          <p:cNvPr id="188" name="Image 4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1737360"/>
            <a:ext cx="1315800" cy="1090440"/>
          </a:xfrm>
          <a:prstGeom prst="rect">
            <a:avLst/>
          </a:prstGeom>
        </p:spPr>
      </p:pic>
      <p:pic>
        <p:nvPicPr>
          <p:cNvPr id="189" name="Image 5"/>
          <p:cNvPicPr/>
          <p:nvPr/>
        </p:nvPicPr>
        <p:blipFill>
          <a:blip r:embed="rId4"/>
          <a:stretch>
            <a:fillRect/>
          </a:stretch>
        </p:blipFill>
        <p:spPr>
          <a:xfrm>
            <a:off x="0" y="3788280"/>
            <a:ext cx="1294920" cy="970920"/>
          </a:xfrm>
          <a:prstGeom prst="rect">
            <a:avLst/>
          </a:prstGeom>
        </p:spPr>
      </p:pic>
      <p:pic>
        <p:nvPicPr>
          <p:cNvPr id="190" name="Image 6"/>
          <p:cNvPicPr/>
          <p:nvPr/>
        </p:nvPicPr>
        <p:blipFill>
          <a:blip r:embed="rId5"/>
          <a:stretch>
            <a:fillRect/>
          </a:stretch>
        </p:blipFill>
        <p:spPr>
          <a:xfrm>
            <a:off x="13680" y="5783400"/>
            <a:ext cx="1308600" cy="1054080"/>
          </a:xfrm>
          <a:prstGeom prst="rect">
            <a:avLst/>
          </a:prstGeom>
        </p:spPr>
      </p:pic>
      <p:sp>
        <p:nvSpPr>
          <p:cNvPr id="191" name="CustomShape 1"/>
          <p:cNvSpPr/>
          <p:nvPr/>
        </p:nvSpPr>
        <p:spPr>
          <a:xfrm>
            <a:off x="11880" y="1084320"/>
            <a:ext cx="1319400" cy="36504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b="1">
                <a:solidFill>
                  <a:srgbClr val="00A477"/>
                </a:solidFill>
                <a:latin typeface="Gill Sans MT"/>
              </a:rPr>
              <a:t>MARNDR</a:t>
            </a:r>
            <a:endParaRPr/>
          </a:p>
        </p:txBody>
      </p:sp>
      <p:pic>
        <p:nvPicPr>
          <p:cNvPr id="192" name="Image 9"/>
          <p:cNvPicPr/>
          <p:nvPr/>
        </p:nvPicPr>
        <p:blipFill>
          <a:blip r:embed="rId6"/>
          <a:stretch>
            <a:fillRect/>
          </a:stretch>
        </p:blipFill>
        <p:spPr>
          <a:xfrm>
            <a:off x="0" y="2790720"/>
            <a:ext cx="1281240" cy="948600"/>
          </a:xfrm>
          <a:prstGeom prst="rect">
            <a:avLst/>
          </a:prstGeom>
        </p:spPr>
      </p:pic>
      <p:pic>
        <p:nvPicPr>
          <p:cNvPr id="193" name="Image 10"/>
          <p:cNvPicPr/>
          <p:nvPr/>
        </p:nvPicPr>
        <p:blipFill>
          <a:blip r:embed="rId7"/>
          <a:stretch>
            <a:fillRect/>
          </a:stretch>
        </p:blipFill>
        <p:spPr>
          <a:xfrm>
            <a:off x="0" y="4845240"/>
            <a:ext cx="1293120" cy="948600"/>
          </a:xfrm>
          <a:prstGeom prst="rect">
            <a:avLst/>
          </a:prstGeom>
        </p:spPr>
      </p:pic>
      <p:sp>
        <p:nvSpPr>
          <p:cNvPr id="194" name="CustomShape 2"/>
          <p:cNvSpPr/>
          <p:nvPr/>
        </p:nvSpPr>
        <p:spPr>
          <a:xfrm>
            <a:off x="3683520" y="501120"/>
            <a:ext cx="4023360" cy="576720"/>
          </a:xfrm>
          <a:prstGeom prst="rect">
            <a:avLst/>
          </a:prstGeom>
          <a:noFill/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200" dirty="0">
                <a:solidFill>
                  <a:srgbClr val="04617B"/>
                </a:solidFill>
                <a:latin typeface="Verdana"/>
                <a:ea typeface="Verdana"/>
              </a:rPr>
              <a:t>Expectations </a:t>
            </a:r>
            <a:r>
              <a:rPr lang="fr-FR" sz="3200" dirty="0" err="1">
                <a:solidFill>
                  <a:srgbClr val="04617B"/>
                </a:solidFill>
                <a:latin typeface="Verdana"/>
                <a:ea typeface="Verdana"/>
              </a:rPr>
              <a:t>within</a:t>
            </a:r>
            <a:r>
              <a:rPr lang="fr-FR" sz="3200" dirty="0">
                <a:solidFill>
                  <a:srgbClr val="04617B"/>
                </a:solidFill>
                <a:latin typeface="Verdana"/>
                <a:ea typeface="Verdana"/>
              </a:rPr>
              <a:t> the SWFDP</a:t>
            </a:r>
            <a:endParaRPr/>
          </a:p>
        </p:txBody>
      </p:sp>
      <p:sp>
        <p:nvSpPr>
          <p:cNvPr id="195" name="CustomShape 3"/>
          <p:cNvSpPr/>
          <p:nvPr/>
        </p:nvSpPr>
        <p:spPr>
          <a:xfrm>
            <a:off x="1971360" y="1508040"/>
            <a:ext cx="9439560" cy="443556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4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1- National </a:t>
            </a:r>
            <a:r>
              <a:rPr lang="fr-FR" sz="2400" dirty="0" err="1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capacity</a:t>
            </a:r>
            <a:r>
              <a:rPr lang="fr-FR" sz="24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building (training)</a:t>
            </a:r>
            <a:endParaRPr sz="24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00000"/>
              </a:lnSpc>
            </a:pPr>
            <a:r>
              <a:rPr lang="fr-FR" sz="24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2- Access to </a:t>
            </a:r>
            <a:r>
              <a:rPr lang="fr-FR" sz="2400" dirty="0" err="1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wide</a:t>
            </a:r>
            <a:r>
              <a:rPr lang="fr-FR" sz="24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variety</a:t>
            </a:r>
            <a:r>
              <a:rPr lang="fr-FR" sz="24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of NWP </a:t>
            </a:r>
            <a:endParaRPr sz="24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00000"/>
              </a:lnSpc>
            </a:pPr>
            <a:r>
              <a:rPr lang="fr-FR" sz="24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3- Upgrade of the </a:t>
            </a:r>
            <a:r>
              <a:rPr lang="fr-FR" sz="2400" dirty="0" err="1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</a:t>
            </a:r>
            <a:r>
              <a:rPr lang="fr-FR" sz="24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fr-FR" sz="2400" dirty="0" err="1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existing</a:t>
            </a:r>
            <a:r>
              <a:rPr lang="fr-FR" sz="24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Extranet (SHERPA) </a:t>
            </a:r>
            <a:r>
              <a:rPr lang="fr-FR" sz="2400" dirty="0" err="1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with</a:t>
            </a:r>
            <a:r>
              <a:rPr lang="fr-FR" sz="24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more </a:t>
            </a:r>
            <a:r>
              <a:rPr lang="fr-FR" sz="2400" dirty="0" err="1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capacities</a:t>
            </a:r>
            <a:r>
              <a:rPr lang="fr-FR" sz="24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(superposition, zoom, etc. </a:t>
            </a:r>
            <a:r>
              <a:rPr lang="fr-FR" sz="24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sz="24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00000"/>
              </a:lnSpc>
            </a:pPr>
            <a:r>
              <a:rPr lang="fr-FR" sz="24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4- Guidance </a:t>
            </a:r>
            <a:r>
              <a:rPr lang="fr-FR" sz="2400" dirty="0" err="1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maps</a:t>
            </a:r>
            <a:r>
              <a:rPr lang="fr-FR" sz="24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and </a:t>
            </a:r>
            <a:r>
              <a:rPr lang="fr-FR" sz="2400" dirty="0" err="1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products</a:t>
            </a:r>
            <a:r>
              <a:rPr lang="fr-FR" sz="24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with</a:t>
            </a:r>
            <a:r>
              <a:rPr lang="fr-FR" sz="24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information </a:t>
            </a:r>
            <a:r>
              <a:rPr lang="fr-FR" sz="2400" dirty="0" err="1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useful</a:t>
            </a:r>
            <a:r>
              <a:rPr lang="fr-FR" sz="24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24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for </a:t>
            </a:r>
            <a:r>
              <a:rPr lang="fr-FR" sz="2400" dirty="0" err="1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downscaling</a:t>
            </a:r>
            <a:r>
              <a:rPr lang="fr-FR" sz="24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and </a:t>
            </a:r>
            <a:r>
              <a:rPr lang="fr-FR" sz="2400" dirty="0" err="1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identifying</a:t>
            </a:r>
            <a:r>
              <a:rPr lang="fr-FR" sz="24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local </a:t>
            </a:r>
            <a:r>
              <a:rPr lang="fr-FR" sz="2400" dirty="0" err="1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threat</a:t>
            </a:r>
            <a:r>
              <a:rPr lang="fr-FR" sz="24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sz="24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00000"/>
              </a:lnSpc>
            </a:pPr>
            <a:r>
              <a:rPr lang="fr-FR" sz="24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5- </a:t>
            </a:r>
            <a:r>
              <a:rPr lang="fr-FR" sz="2400" dirty="0" err="1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Strengthening</a:t>
            </a:r>
            <a:r>
              <a:rPr lang="fr-FR" sz="24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support </a:t>
            </a:r>
            <a:r>
              <a:rPr lang="fr-FR" sz="2400" dirty="0" err="1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from</a:t>
            </a:r>
            <a:r>
              <a:rPr lang="fr-FR" sz="24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regional</a:t>
            </a:r>
            <a:r>
              <a:rPr lang="fr-FR" sz="24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centers</a:t>
            </a:r>
            <a:r>
              <a:rPr lang="fr-FR" sz="24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(coordination and </a:t>
            </a:r>
            <a:r>
              <a:rPr lang="fr-FR" sz="2400" dirty="0" err="1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advice</a:t>
            </a:r>
            <a:r>
              <a:rPr lang="fr-FR" sz="24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 case of </a:t>
            </a:r>
            <a:r>
              <a:rPr lang="fr-FR" sz="2400" dirty="0" err="1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threat</a:t>
            </a:r>
            <a:r>
              <a:rPr lang="fr-FR" sz="24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sz="24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00000"/>
              </a:lnSpc>
            </a:pPr>
            <a:r>
              <a:rPr lang="fr-FR" sz="24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6- (a bit </a:t>
            </a:r>
            <a:r>
              <a:rPr lang="fr-FR" sz="2400" dirty="0" err="1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outside</a:t>
            </a:r>
            <a:r>
              <a:rPr lang="fr-FR" sz="24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the scope but </a:t>
            </a:r>
            <a:r>
              <a:rPr lang="fr-FR" sz="2400" dirty="0" err="1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still</a:t>
            </a:r>
            <a:r>
              <a:rPr lang="fr-FR" sz="24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very</a:t>
            </a:r>
            <a:r>
              <a:rPr lang="fr-FR" sz="24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useful</a:t>
            </a:r>
            <a:r>
              <a:rPr lang="fr-FR" sz="24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) Sharing </a:t>
            </a:r>
            <a:r>
              <a:rPr lang="fr-FR" sz="2400" dirty="0" err="1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seasonal</a:t>
            </a:r>
            <a:r>
              <a:rPr lang="fr-FR" sz="24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forecasts</a:t>
            </a:r>
            <a:r>
              <a:rPr lang="fr-FR" sz="24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(+ training )</a:t>
            </a:r>
            <a:endParaRPr sz="24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Imag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5880" y="79560"/>
            <a:ext cx="1247400" cy="1011600"/>
          </a:xfrm>
          <a:prstGeom prst="rect">
            <a:avLst/>
          </a:prstGeom>
        </p:spPr>
      </p:pic>
      <p:pic>
        <p:nvPicPr>
          <p:cNvPr id="197" name="Image 4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1737360"/>
            <a:ext cx="1315800" cy="1090440"/>
          </a:xfrm>
          <a:prstGeom prst="rect">
            <a:avLst/>
          </a:prstGeom>
        </p:spPr>
      </p:pic>
      <p:pic>
        <p:nvPicPr>
          <p:cNvPr id="198" name="Image 5"/>
          <p:cNvPicPr/>
          <p:nvPr/>
        </p:nvPicPr>
        <p:blipFill>
          <a:blip r:embed="rId4"/>
          <a:stretch>
            <a:fillRect/>
          </a:stretch>
        </p:blipFill>
        <p:spPr>
          <a:xfrm>
            <a:off x="0" y="3788280"/>
            <a:ext cx="1294920" cy="970920"/>
          </a:xfrm>
          <a:prstGeom prst="rect">
            <a:avLst/>
          </a:prstGeom>
        </p:spPr>
      </p:pic>
      <p:pic>
        <p:nvPicPr>
          <p:cNvPr id="199" name="Image 6"/>
          <p:cNvPicPr/>
          <p:nvPr/>
        </p:nvPicPr>
        <p:blipFill>
          <a:blip r:embed="rId5"/>
          <a:stretch>
            <a:fillRect/>
          </a:stretch>
        </p:blipFill>
        <p:spPr>
          <a:xfrm>
            <a:off x="13680" y="5783400"/>
            <a:ext cx="1308600" cy="1054080"/>
          </a:xfrm>
          <a:prstGeom prst="rect">
            <a:avLst/>
          </a:prstGeom>
        </p:spPr>
      </p:pic>
      <p:sp>
        <p:nvSpPr>
          <p:cNvPr id="200" name="CustomShape 1"/>
          <p:cNvSpPr/>
          <p:nvPr/>
        </p:nvSpPr>
        <p:spPr>
          <a:xfrm>
            <a:off x="11880" y="1084320"/>
            <a:ext cx="1319400" cy="36504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b="1">
                <a:solidFill>
                  <a:srgbClr val="00A477"/>
                </a:solidFill>
                <a:latin typeface="Gill Sans MT"/>
              </a:rPr>
              <a:t>MARNDR</a:t>
            </a:r>
            <a:endParaRPr/>
          </a:p>
        </p:txBody>
      </p:sp>
      <p:pic>
        <p:nvPicPr>
          <p:cNvPr id="201" name="Image 9"/>
          <p:cNvPicPr/>
          <p:nvPr/>
        </p:nvPicPr>
        <p:blipFill>
          <a:blip r:embed="rId6"/>
          <a:stretch>
            <a:fillRect/>
          </a:stretch>
        </p:blipFill>
        <p:spPr>
          <a:xfrm>
            <a:off x="0" y="2790720"/>
            <a:ext cx="1281240" cy="948600"/>
          </a:xfrm>
          <a:prstGeom prst="rect">
            <a:avLst/>
          </a:prstGeom>
        </p:spPr>
      </p:pic>
      <p:pic>
        <p:nvPicPr>
          <p:cNvPr id="202" name="Image 10"/>
          <p:cNvPicPr/>
          <p:nvPr/>
        </p:nvPicPr>
        <p:blipFill>
          <a:blip r:embed="rId7"/>
          <a:stretch>
            <a:fillRect/>
          </a:stretch>
        </p:blipFill>
        <p:spPr>
          <a:xfrm>
            <a:off x="0" y="4845240"/>
            <a:ext cx="1293120" cy="948600"/>
          </a:xfrm>
          <a:prstGeom prst="rect">
            <a:avLst/>
          </a:prstGeom>
        </p:spPr>
      </p:pic>
      <p:sp>
        <p:nvSpPr>
          <p:cNvPr id="203" name="CustomShape 2"/>
          <p:cNvSpPr/>
          <p:nvPr/>
        </p:nvSpPr>
        <p:spPr>
          <a:xfrm>
            <a:off x="1543680" y="1418400"/>
            <a:ext cx="9808560" cy="4980960"/>
          </a:xfrm>
          <a:prstGeom prst="rect">
            <a:avLst/>
          </a:prstGeom>
          <a:noFill/>
        </p:spPr>
      </p:sp>
      <p:pic>
        <p:nvPicPr>
          <p:cNvPr id="204" name="Picture 11"/>
          <p:cNvPicPr/>
          <p:nvPr/>
        </p:nvPicPr>
        <p:blipFill>
          <a:blip r:embed="rId8"/>
          <a:stretch>
            <a:fillRect/>
          </a:stretch>
        </p:blipFill>
        <p:spPr>
          <a:xfrm>
            <a:off x="2309040" y="2318400"/>
            <a:ext cx="2703600" cy="1684440"/>
          </a:xfrm>
          <a:prstGeom prst="rect">
            <a:avLst/>
          </a:prstGeom>
          <a:ln w="63360">
            <a:solidFill>
              <a:srgbClr val="333333"/>
            </a:solidFill>
            <a:round/>
          </a:ln>
        </p:spPr>
      </p:pic>
      <p:pic>
        <p:nvPicPr>
          <p:cNvPr id="205" name="Picture 12"/>
          <p:cNvPicPr/>
          <p:nvPr/>
        </p:nvPicPr>
        <p:blipFill>
          <a:blip r:embed="rId9"/>
          <a:stretch>
            <a:fillRect/>
          </a:stretch>
        </p:blipFill>
        <p:spPr>
          <a:xfrm>
            <a:off x="8505000" y="2254320"/>
            <a:ext cx="2617920" cy="1741680"/>
          </a:xfrm>
          <a:prstGeom prst="rect">
            <a:avLst/>
          </a:prstGeom>
          <a:ln w="63360">
            <a:solidFill>
              <a:srgbClr val="333333"/>
            </a:solidFill>
            <a:round/>
          </a:ln>
        </p:spPr>
      </p:pic>
      <p:pic>
        <p:nvPicPr>
          <p:cNvPr id="206" name="Picture 14"/>
          <p:cNvPicPr/>
          <p:nvPr/>
        </p:nvPicPr>
        <p:blipFill>
          <a:blip r:embed="rId10"/>
          <a:stretch>
            <a:fillRect/>
          </a:stretch>
        </p:blipFill>
        <p:spPr>
          <a:xfrm>
            <a:off x="5458320" y="4374360"/>
            <a:ext cx="2627640" cy="1741680"/>
          </a:xfrm>
          <a:prstGeom prst="rect">
            <a:avLst/>
          </a:prstGeom>
          <a:ln w="63360">
            <a:solidFill>
              <a:srgbClr val="333333"/>
            </a:solidFill>
            <a:round/>
          </a:ln>
        </p:spPr>
      </p:pic>
      <p:sp>
        <p:nvSpPr>
          <p:cNvPr id="207" name="CustomShape 3"/>
          <p:cNvSpPr/>
          <p:nvPr/>
        </p:nvSpPr>
        <p:spPr>
          <a:xfrm>
            <a:off x="5184000" y="288000"/>
            <a:ext cx="3167280" cy="1223280"/>
          </a:xfrm>
          <a:prstGeom prst="wedgeRoundRectCallout">
            <a:avLst>
              <a:gd name="adj1" fmla="val 4940"/>
              <a:gd name="adj2" fmla="val 44991"/>
              <a:gd name="adj3" fmla="val 16667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3200">
                <a:solidFill>
                  <a:srgbClr val="FFFFFF"/>
                </a:solidFill>
              </a:rPr>
              <a:t>MESI ANPIL !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Imag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5880" y="79560"/>
            <a:ext cx="1247400" cy="1011600"/>
          </a:xfrm>
          <a:prstGeom prst="rect">
            <a:avLst/>
          </a:prstGeom>
        </p:spPr>
      </p:pic>
      <p:pic>
        <p:nvPicPr>
          <p:cNvPr id="54" name="Image 4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1737360"/>
            <a:ext cx="1315800" cy="1090440"/>
          </a:xfrm>
          <a:prstGeom prst="rect">
            <a:avLst/>
          </a:prstGeom>
        </p:spPr>
      </p:pic>
      <p:pic>
        <p:nvPicPr>
          <p:cNvPr id="55" name="Image 5"/>
          <p:cNvPicPr/>
          <p:nvPr/>
        </p:nvPicPr>
        <p:blipFill>
          <a:blip r:embed="rId4"/>
          <a:stretch>
            <a:fillRect/>
          </a:stretch>
        </p:blipFill>
        <p:spPr>
          <a:xfrm>
            <a:off x="0" y="3788280"/>
            <a:ext cx="1294920" cy="970920"/>
          </a:xfrm>
          <a:prstGeom prst="rect">
            <a:avLst/>
          </a:prstGeom>
        </p:spPr>
      </p:pic>
      <p:pic>
        <p:nvPicPr>
          <p:cNvPr id="56" name="Image 6"/>
          <p:cNvPicPr/>
          <p:nvPr/>
        </p:nvPicPr>
        <p:blipFill>
          <a:blip r:embed="rId5"/>
          <a:stretch>
            <a:fillRect/>
          </a:stretch>
        </p:blipFill>
        <p:spPr>
          <a:xfrm>
            <a:off x="13680" y="5783400"/>
            <a:ext cx="1308600" cy="1054080"/>
          </a:xfrm>
          <a:prstGeom prst="rect">
            <a:avLst/>
          </a:prstGeom>
        </p:spPr>
      </p:pic>
      <p:sp>
        <p:nvSpPr>
          <p:cNvPr id="57" name="CustomShape 1"/>
          <p:cNvSpPr/>
          <p:nvPr/>
        </p:nvSpPr>
        <p:spPr>
          <a:xfrm>
            <a:off x="11880" y="1084320"/>
            <a:ext cx="1319400" cy="36504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b="1">
                <a:solidFill>
                  <a:srgbClr val="00A477"/>
                </a:solidFill>
                <a:latin typeface="Gill Sans MT"/>
              </a:rPr>
              <a:t>MARNDR</a:t>
            </a:r>
            <a:endParaRPr/>
          </a:p>
        </p:txBody>
      </p:sp>
      <p:pic>
        <p:nvPicPr>
          <p:cNvPr id="58" name="Image 9"/>
          <p:cNvPicPr/>
          <p:nvPr/>
        </p:nvPicPr>
        <p:blipFill>
          <a:blip r:embed="rId6"/>
          <a:stretch>
            <a:fillRect/>
          </a:stretch>
        </p:blipFill>
        <p:spPr>
          <a:xfrm>
            <a:off x="0" y="2790720"/>
            <a:ext cx="1281240" cy="948600"/>
          </a:xfrm>
          <a:prstGeom prst="rect">
            <a:avLst/>
          </a:prstGeom>
        </p:spPr>
      </p:pic>
      <p:pic>
        <p:nvPicPr>
          <p:cNvPr id="59" name="Image 10"/>
          <p:cNvPicPr/>
          <p:nvPr/>
        </p:nvPicPr>
        <p:blipFill>
          <a:blip r:embed="rId7"/>
          <a:stretch>
            <a:fillRect/>
          </a:stretch>
        </p:blipFill>
        <p:spPr>
          <a:xfrm>
            <a:off x="0" y="4845240"/>
            <a:ext cx="1293120" cy="948600"/>
          </a:xfrm>
          <a:prstGeom prst="rect">
            <a:avLst/>
          </a:prstGeom>
        </p:spPr>
      </p:pic>
      <p:sp>
        <p:nvSpPr>
          <p:cNvPr id="60" name="CustomShape 2"/>
          <p:cNvSpPr/>
          <p:nvPr/>
        </p:nvSpPr>
        <p:spPr>
          <a:xfrm>
            <a:off x="5743440" y="151200"/>
            <a:ext cx="2365560" cy="576720"/>
          </a:xfrm>
          <a:prstGeom prst="rect">
            <a:avLst/>
          </a:prstGeom>
          <a:noFill/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200" b="1">
                <a:solidFill>
                  <a:srgbClr val="04617B"/>
                </a:solidFill>
                <a:latin typeface="Verdana"/>
                <a:ea typeface="Verdana"/>
              </a:rPr>
              <a:t>Plan </a:t>
            </a:r>
            <a:endParaRPr/>
          </a:p>
        </p:txBody>
      </p:sp>
      <p:sp>
        <p:nvSpPr>
          <p:cNvPr id="61" name="CustomShape 3"/>
          <p:cNvSpPr/>
          <p:nvPr/>
        </p:nvSpPr>
        <p:spPr>
          <a:xfrm>
            <a:off x="1484280" y="1418400"/>
            <a:ext cx="10519920" cy="5438160"/>
          </a:xfrm>
          <a:prstGeom prst="rect">
            <a:avLst/>
          </a:prstGeom>
          <a:noFill/>
        </p:spPr>
        <p:txBody>
          <a:bodyPr lIns="90000" tIns="0" rIns="90000" bIns="45000"/>
          <a:lstStyle/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fr-FR" sz="2800">
                <a:solidFill>
                  <a:srgbClr val="000000"/>
                </a:solidFill>
                <a:latin typeface="Arial"/>
              </a:rPr>
              <a:t> 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  <p:sp>
        <p:nvSpPr>
          <p:cNvPr id="62" name="CustomShape 4"/>
          <p:cNvSpPr/>
          <p:nvPr/>
        </p:nvSpPr>
        <p:spPr>
          <a:xfrm>
            <a:off x="2066400" y="824040"/>
            <a:ext cx="9092520" cy="543924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600">
                <a:solidFill>
                  <a:srgbClr val="000000"/>
                </a:solidFill>
                <a:latin typeface="Gill Sans MT"/>
              </a:rPr>
              <a:t>1- Context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fr-FR" sz="2600">
                <a:solidFill>
                  <a:srgbClr val="000000"/>
                </a:solidFill>
                <a:latin typeface="Gill Sans MT"/>
              </a:rPr>
              <a:t>2- Capacities in observation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fr-FR" sz="2600">
                <a:solidFill>
                  <a:srgbClr val="000000"/>
                </a:solidFill>
                <a:latin typeface="Gill Sans MT"/>
              </a:rPr>
              <a:t>3- Capacities in forecast</a:t>
            </a:r>
            <a:endParaRPr/>
          </a:p>
          <a:p>
            <a:pPr>
              <a:lnSpc>
                <a:spcPct val="100000"/>
              </a:lnSpc>
            </a:pPr>
            <a:r>
              <a:rPr lang="fr-FR" sz="2600">
                <a:solidFill>
                  <a:srgbClr val="000000"/>
                </a:solidFill>
                <a:latin typeface="Gill Sans MT"/>
              </a:rPr>
              <a:t>		* Flash Flood Guidance System</a:t>
            </a:r>
            <a:endParaRPr/>
          </a:p>
          <a:p>
            <a:pPr>
              <a:lnSpc>
                <a:spcPct val="100000"/>
              </a:lnSpc>
            </a:pPr>
            <a:r>
              <a:rPr lang="fr-FR" sz="2600">
                <a:solidFill>
                  <a:srgbClr val="000000"/>
                </a:solidFill>
                <a:latin typeface="Gill Sans MT"/>
              </a:rPr>
              <a:t>		* WRF for Haiti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fr-FR" sz="2600">
                <a:solidFill>
                  <a:srgbClr val="000000"/>
                </a:solidFill>
                <a:latin typeface="Gill Sans MT"/>
              </a:rPr>
              <a:t>4- Capacities for service delivery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fr-FR" sz="2600">
                <a:solidFill>
                  <a:srgbClr val="000000"/>
                </a:solidFill>
                <a:latin typeface="Gill Sans MT"/>
              </a:rPr>
              <a:t>5- Technical Assistance Package </a:t>
            </a:r>
            <a:r>
              <a:rPr lang="fr-FR" sz="2400">
                <a:solidFill>
                  <a:srgbClr val="000000"/>
                </a:solidFill>
                <a:latin typeface="Gill Sans MT"/>
              </a:rPr>
              <a:t>(WMO-Canada project)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fr-FR" sz="2600">
                <a:solidFill>
                  <a:srgbClr val="000000"/>
                </a:solidFill>
                <a:latin typeface="Gill Sans MT"/>
              </a:rPr>
              <a:t>6- Haitian MH-EWS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fr-FR" sz="2600">
                <a:solidFill>
                  <a:srgbClr val="000000"/>
                </a:solidFill>
                <a:latin typeface="Gill Sans MT"/>
              </a:rPr>
              <a:t>7- Expectations within the SWFDP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Imag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5880" y="79560"/>
            <a:ext cx="1247400" cy="1011600"/>
          </a:xfrm>
          <a:prstGeom prst="rect">
            <a:avLst/>
          </a:prstGeom>
        </p:spPr>
      </p:pic>
      <p:pic>
        <p:nvPicPr>
          <p:cNvPr id="64" name="Image 4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1737360"/>
            <a:ext cx="1315800" cy="1090440"/>
          </a:xfrm>
          <a:prstGeom prst="rect">
            <a:avLst/>
          </a:prstGeom>
        </p:spPr>
      </p:pic>
      <p:pic>
        <p:nvPicPr>
          <p:cNvPr id="65" name="Image 5"/>
          <p:cNvPicPr/>
          <p:nvPr/>
        </p:nvPicPr>
        <p:blipFill>
          <a:blip r:embed="rId4"/>
          <a:stretch>
            <a:fillRect/>
          </a:stretch>
        </p:blipFill>
        <p:spPr>
          <a:xfrm>
            <a:off x="0" y="3788280"/>
            <a:ext cx="1294920" cy="970920"/>
          </a:xfrm>
          <a:prstGeom prst="rect">
            <a:avLst/>
          </a:prstGeom>
        </p:spPr>
      </p:pic>
      <p:pic>
        <p:nvPicPr>
          <p:cNvPr id="66" name="Image 6"/>
          <p:cNvPicPr/>
          <p:nvPr/>
        </p:nvPicPr>
        <p:blipFill>
          <a:blip r:embed="rId5"/>
          <a:stretch>
            <a:fillRect/>
          </a:stretch>
        </p:blipFill>
        <p:spPr>
          <a:xfrm>
            <a:off x="13680" y="5783400"/>
            <a:ext cx="1308600" cy="1054080"/>
          </a:xfrm>
          <a:prstGeom prst="rect">
            <a:avLst/>
          </a:prstGeom>
        </p:spPr>
      </p:pic>
      <p:sp>
        <p:nvSpPr>
          <p:cNvPr id="67" name="CustomShape 1"/>
          <p:cNvSpPr/>
          <p:nvPr/>
        </p:nvSpPr>
        <p:spPr>
          <a:xfrm>
            <a:off x="11880" y="1084320"/>
            <a:ext cx="1319400" cy="36504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b="1">
                <a:solidFill>
                  <a:srgbClr val="00A477"/>
                </a:solidFill>
                <a:latin typeface="Gill Sans MT"/>
              </a:rPr>
              <a:t>MARNDR</a:t>
            </a:r>
            <a:endParaRPr/>
          </a:p>
        </p:txBody>
      </p:sp>
      <p:pic>
        <p:nvPicPr>
          <p:cNvPr id="68" name="Image 9"/>
          <p:cNvPicPr/>
          <p:nvPr/>
        </p:nvPicPr>
        <p:blipFill>
          <a:blip r:embed="rId6"/>
          <a:stretch>
            <a:fillRect/>
          </a:stretch>
        </p:blipFill>
        <p:spPr>
          <a:xfrm>
            <a:off x="0" y="2790720"/>
            <a:ext cx="1281240" cy="948600"/>
          </a:xfrm>
          <a:prstGeom prst="rect">
            <a:avLst/>
          </a:prstGeom>
        </p:spPr>
      </p:pic>
      <p:pic>
        <p:nvPicPr>
          <p:cNvPr id="69" name="Image 10"/>
          <p:cNvPicPr/>
          <p:nvPr/>
        </p:nvPicPr>
        <p:blipFill>
          <a:blip r:embed="rId7"/>
          <a:stretch>
            <a:fillRect/>
          </a:stretch>
        </p:blipFill>
        <p:spPr>
          <a:xfrm>
            <a:off x="0" y="4845240"/>
            <a:ext cx="1293120" cy="948600"/>
          </a:xfrm>
          <a:prstGeom prst="rect">
            <a:avLst/>
          </a:prstGeom>
        </p:spPr>
      </p:pic>
      <p:sp>
        <p:nvSpPr>
          <p:cNvPr id="70" name="CustomShape 2"/>
          <p:cNvSpPr/>
          <p:nvPr/>
        </p:nvSpPr>
        <p:spPr>
          <a:xfrm>
            <a:off x="5743440" y="367200"/>
            <a:ext cx="2365560" cy="576720"/>
          </a:xfrm>
          <a:prstGeom prst="rect">
            <a:avLst/>
          </a:prstGeom>
          <a:noFill/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200" b="1">
                <a:solidFill>
                  <a:srgbClr val="04617B"/>
                </a:solidFill>
                <a:latin typeface="Verdana"/>
                <a:ea typeface="Verdana"/>
              </a:rPr>
              <a:t>Contexte </a:t>
            </a:r>
            <a:endParaRPr/>
          </a:p>
        </p:txBody>
      </p:sp>
      <p:sp>
        <p:nvSpPr>
          <p:cNvPr id="71" name="CustomShape 3"/>
          <p:cNvSpPr/>
          <p:nvPr/>
        </p:nvSpPr>
        <p:spPr>
          <a:xfrm>
            <a:off x="1484280" y="1418400"/>
            <a:ext cx="10519920" cy="5438160"/>
          </a:xfrm>
          <a:prstGeom prst="rect">
            <a:avLst/>
          </a:prstGeom>
          <a:noFill/>
        </p:spPr>
        <p:txBody>
          <a:bodyPr lIns="90000" tIns="0" rIns="90000" bIns="45000"/>
          <a:lstStyle/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fr-FR" sz="2800">
                <a:solidFill>
                  <a:srgbClr val="000000"/>
                </a:solidFill>
                <a:latin typeface="Arial"/>
              </a:rPr>
              <a:t> 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  <p:sp>
        <p:nvSpPr>
          <p:cNvPr id="72" name="CustomShape 4"/>
          <p:cNvSpPr/>
          <p:nvPr/>
        </p:nvSpPr>
        <p:spPr>
          <a:xfrm>
            <a:off x="2066400" y="1112040"/>
            <a:ext cx="9092520" cy="543924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800">
                <a:solidFill>
                  <a:srgbClr val="000000"/>
                </a:solidFill>
                <a:latin typeface="Gill Sans MT"/>
              </a:rPr>
              <a:t>Staff of UHM :</a:t>
            </a:r>
            <a:endParaRPr/>
          </a:p>
          <a:p>
            <a:pPr>
              <a:lnSpc>
                <a:spcPct val="100000"/>
              </a:lnSpc>
            </a:pPr>
            <a:r>
              <a:rPr lang="fr-FR" sz="2400">
                <a:solidFill>
                  <a:srgbClr val="000000"/>
                </a:solidFill>
                <a:latin typeface="Gill Sans MT"/>
              </a:rPr>
              <a:t>2 deputy directors, 1 with meteorological background &amp; competences, 1 with hydrological background &amp; competences</a:t>
            </a:r>
            <a:endParaRPr/>
          </a:p>
          <a:p>
            <a:pPr>
              <a:lnSpc>
                <a:spcPct val="100000"/>
              </a:lnSpc>
            </a:pPr>
            <a:r>
              <a:rPr lang="fr-FR" sz="2400">
                <a:solidFill>
                  <a:srgbClr val="000000"/>
                </a:solidFill>
                <a:latin typeface="Gill Sans MT"/>
              </a:rPr>
              <a:t>6 forecasters, on shift </a:t>
            </a:r>
            <a:r>
              <a:rPr lang="fr-FR" sz="2200">
                <a:solidFill>
                  <a:srgbClr val="000000"/>
                </a:solidFill>
                <a:latin typeface="Gill Sans MT"/>
              </a:rPr>
              <a:t>(14h/24 x 7 ...24 x7 if needed)</a:t>
            </a:r>
            <a:endParaRPr/>
          </a:p>
          <a:p>
            <a:pPr>
              <a:lnSpc>
                <a:spcPct val="100000"/>
              </a:lnSpc>
            </a:pPr>
            <a:r>
              <a:rPr lang="fr-FR" sz="2400">
                <a:solidFill>
                  <a:srgbClr val="000000"/>
                </a:solidFill>
                <a:latin typeface="Gill Sans MT"/>
              </a:rPr>
              <a:t>12 weather and hydro observers,  </a:t>
            </a:r>
            <a:endParaRPr/>
          </a:p>
          <a:p>
            <a:pPr>
              <a:lnSpc>
                <a:spcPct val="100000"/>
              </a:lnSpc>
            </a:pPr>
            <a:r>
              <a:rPr lang="fr-FR" sz="2400">
                <a:solidFill>
                  <a:srgbClr val="000000"/>
                </a:solidFill>
                <a:latin typeface="Gill Sans MT"/>
              </a:rPr>
              <a:t>2 hydrologists, </a:t>
            </a:r>
            <a:endParaRPr/>
          </a:p>
          <a:p>
            <a:pPr>
              <a:lnSpc>
                <a:spcPct val="100000"/>
              </a:lnSpc>
            </a:pPr>
            <a:r>
              <a:rPr lang="fr-FR" sz="2400">
                <a:solidFill>
                  <a:srgbClr val="000000"/>
                </a:solidFill>
                <a:latin typeface="Gill Sans MT"/>
              </a:rPr>
              <a:t>3 climatologists with database competences,</a:t>
            </a:r>
            <a:endParaRPr/>
          </a:p>
          <a:p>
            <a:pPr>
              <a:lnSpc>
                <a:spcPct val="100000"/>
              </a:lnSpc>
            </a:pPr>
            <a:r>
              <a:rPr lang="fr-FR" sz="2400">
                <a:solidFill>
                  <a:srgbClr val="000000"/>
                </a:solidFill>
                <a:latin typeface="Gill Sans MT"/>
              </a:rPr>
              <a:t>2 technicians for IT and maintenance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fr-FR" sz="2800">
                <a:solidFill>
                  <a:srgbClr val="000000"/>
                </a:solidFill>
                <a:latin typeface="Gill Sans MT"/>
              </a:rPr>
              <a:t>Housing &amp; Equipments :</a:t>
            </a:r>
            <a:endParaRPr/>
          </a:p>
          <a:p>
            <a:pPr>
              <a:lnSpc>
                <a:spcPct val="100000"/>
              </a:lnSpc>
            </a:pPr>
            <a:r>
              <a:rPr lang="fr-FR" sz="2400">
                <a:solidFill>
                  <a:srgbClr val="000000"/>
                </a:solidFill>
                <a:latin typeface="Gill Sans MT"/>
              </a:rPr>
              <a:t>New building... almost operational </a:t>
            </a:r>
            <a:r>
              <a:rPr lang="fr-FR" sz="2200">
                <a:solidFill>
                  <a:srgbClr val="000000"/>
                </a:solidFill>
                <a:latin typeface="Gill Sans MT"/>
              </a:rPr>
              <a:t>(WMO-Canada)</a:t>
            </a:r>
            <a:endParaRPr/>
          </a:p>
          <a:p>
            <a:pPr>
              <a:lnSpc>
                <a:spcPct val="100000"/>
              </a:lnSpc>
            </a:pPr>
            <a:r>
              <a:rPr lang="fr-FR" sz="2400">
                <a:solidFill>
                  <a:srgbClr val="000000"/>
                </a:solidFill>
                <a:latin typeface="Gill Sans MT"/>
              </a:rPr>
              <a:t>Only a « slow » internet connexion currently working</a:t>
            </a:r>
            <a:endParaRPr/>
          </a:p>
          <a:p>
            <a:pPr>
              <a:lnSpc>
                <a:spcPct val="100000"/>
              </a:lnSpc>
            </a:pPr>
            <a:r>
              <a:rPr lang="fr-FR" sz="2200">
                <a:solidFill>
                  <a:srgbClr val="000000"/>
                </a:solidFill>
                <a:latin typeface="Gill Sans MT"/>
              </a:rPr>
              <a:t>(no dedicated line) </a:t>
            </a:r>
            <a:r>
              <a:rPr lang="fr-FR" sz="2400">
                <a:solidFill>
                  <a:srgbClr val="000000"/>
                </a:solidFill>
                <a:latin typeface="Gill Sans MT"/>
              </a:rPr>
              <a:t>+ 1 with Fixed IP to be re-opened</a:t>
            </a:r>
            <a:endParaRPr/>
          </a:p>
          <a:p>
            <a:pPr>
              <a:lnSpc>
                <a:spcPct val="100000"/>
              </a:lnSpc>
            </a:pPr>
            <a:r>
              <a:rPr lang="fr-FR" sz="2400">
                <a:solidFill>
                  <a:srgbClr val="000000"/>
                </a:solidFill>
                <a:latin typeface="Gill Sans MT"/>
              </a:rPr>
              <a:t>Only regular PCs with Internet access </a:t>
            </a:r>
            <a:r>
              <a:rPr lang="fr-FR" sz="2200">
                <a:solidFill>
                  <a:srgbClr val="000000"/>
                </a:solidFill>
                <a:latin typeface="Gill Sans MT"/>
              </a:rPr>
              <a:t>(no workstation)</a:t>
            </a:r>
            <a:endParaRPr/>
          </a:p>
        </p:txBody>
      </p:sp>
      <p:pic>
        <p:nvPicPr>
          <p:cNvPr id="73" name="Picture 72"/>
          <p:cNvPicPr/>
          <p:nvPr/>
        </p:nvPicPr>
        <p:blipFill>
          <a:blip r:embed="rId8"/>
          <a:stretch>
            <a:fillRect/>
          </a:stretch>
        </p:blipFill>
        <p:spPr>
          <a:xfrm>
            <a:off x="8675640" y="2625120"/>
            <a:ext cx="3276360" cy="2342880"/>
          </a:xfrm>
          <a:prstGeom prst="rect">
            <a:avLst/>
          </a:prstGeom>
        </p:spPr>
      </p:pic>
      <p:pic>
        <p:nvPicPr>
          <p:cNvPr id="74" name="Picture 73"/>
          <p:cNvPicPr/>
          <p:nvPr/>
        </p:nvPicPr>
        <p:blipFill>
          <a:blip r:embed="rId9"/>
          <a:stretch>
            <a:fillRect/>
          </a:stretch>
        </p:blipFill>
        <p:spPr>
          <a:xfrm>
            <a:off x="9360000" y="4968000"/>
            <a:ext cx="2514240" cy="1657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Imag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5880" y="79560"/>
            <a:ext cx="1247400" cy="1011600"/>
          </a:xfrm>
          <a:prstGeom prst="rect">
            <a:avLst/>
          </a:prstGeom>
        </p:spPr>
      </p:pic>
      <p:pic>
        <p:nvPicPr>
          <p:cNvPr id="76" name="Image 4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1737360"/>
            <a:ext cx="1315800" cy="1090440"/>
          </a:xfrm>
          <a:prstGeom prst="rect">
            <a:avLst/>
          </a:prstGeom>
        </p:spPr>
      </p:pic>
      <p:pic>
        <p:nvPicPr>
          <p:cNvPr id="77" name="Image 5"/>
          <p:cNvPicPr/>
          <p:nvPr/>
        </p:nvPicPr>
        <p:blipFill>
          <a:blip r:embed="rId4"/>
          <a:stretch>
            <a:fillRect/>
          </a:stretch>
        </p:blipFill>
        <p:spPr>
          <a:xfrm>
            <a:off x="0" y="3788280"/>
            <a:ext cx="1294920" cy="970920"/>
          </a:xfrm>
          <a:prstGeom prst="rect">
            <a:avLst/>
          </a:prstGeom>
        </p:spPr>
      </p:pic>
      <p:pic>
        <p:nvPicPr>
          <p:cNvPr id="78" name="Image 6"/>
          <p:cNvPicPr/>
          <p:nvPr/>
        </p:nvPicPr>
        <p:blipFill>
          <a:blip r:embed="rId5"/>
          <a:stretch>
            <a:fillRect/>
          </a:stretch>
        </p:blipFill>
        <p:spPr>
          <a:xfrm>
            <a:off x="13680" y="5783400"/>
            <a:ext cx="1308600" cy="1054080"/>
          </a:xfrm>
          <a:prstGeom prst="rect">
            <a:avLst/>
          </a:prstGeom>
        </p:spPr>
      </p:pic>
      <p:sp>
        <p:nvSpPr>
          <p:cNvPr id="79" name="CustomShape 1"/>
          <p:cNvSpPr/>
          <p:nvPr/>
        </p:nvSpPr>
        <p:spPr>
          <a:xfrm>
            <a:off x="11880" y="1084320"/>
            <a:ext cx="1319400" cy="36504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b="1">
                <a:solidFill>
                  <a:srgbClr val="00A477"/>
                </a:solidFill>
                <a:latin typeface="Gill Sans MT"/>
              </a:rPr>
              <a:t>MARNDR</a:t>
            </a:r>
            <a:endParaRPr/>
          </a:p>
        </p:txBody>
      </p:sp>
      <p:pic>
        <p:nvPicPr>
          <p:cNvPr id="80" name="Image 9"/>
          <p:cNvPicPr/>
          <p:nvPr/>
        </p:nvPicPr>
        <p:blipFill>
          <a:blip r:embed="rId6"/>
          <a:stretch>
            <a:fillRect/>
          </a:stretch>
        </p:blipFill>
        <p:spPr>
          <a:xfrm>
            <a:off x="0" y="2790720"/>
            <a:ext cx="1281240" cy="948600"/>
          </a:xfrm>
          <a:prstGeom prst="rect">
            <a:avLst/>
          </a:prstGeom>
        </p:spPr>
      </p:pic>
      <p:pic>
        <p:nvPicPr>
          <p:cNvPr id="81" name="Image 10"/>
          <p:cNvPicPr/>
          <p:nvPr/>
        </p:nvPicPr>
        <p:blipFill>
          <a:blip r:embed="rId7"/>
          <a:stretch>
            <a:fillRect/>
          </a:stretch>
        </p:blipFill>
        <p:spPr>
          <a:xfrm>
            <a:off x="0" y="4845240"/>
            <a:ext cx="1293120" cy="948600"/>
          </a:xfrm>
          <a:prstGeom prst="rect">
            <a:avLst/>
          </a:prstGeom>
        </p:spPr>
      </p:pic>
      <p:sp>
        <p:nvSpPr>
          <p:cNvPr id="82" name="CustomShape 2"/>
          <p:cNvSpPr/>
          <p:nvPr/>
        </p:nvSpPr>
        <p:spPr>
          <a:xfrm>
            <a:off x="5451120" y="223200"/>
            <a:ext cx="3092400" cy="576720"/>
          </a:xfrm>
          <a:prstGeom prst="rect">
            <a:avLst/>
          </a:prstGeom>
          <a:noFill/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200" b="1">
                <a:solidFill>
                  <a:srgbClr val="04617B"/>
                </a:solidFill>
                <a:latin typeface="Verdana"/>
                <a:ea typeface="Verdana"/>
              </a:rPr>
              <a:t>Observation </a:t>
            </a:r>
            <a:endParaRPr/>
          </a:p>
        </p:txBody>
      </p:sp>
      <p:sp>
        <p:nvSpPr>
          <p:cNvPr id="83" name="CustomShape 3"/>
          <p:cNvSpPr/>
          <p:nvPr/>
        </p:nvSpPr>
        <p:spPr>
          <a:xfrm>
            <a:off x="1484280" y="1418400"/>
            <a:ext cx="10519920" cy="5438160"/>
          </a:xfrm>
          <a:prstGeom prst="rect">
            <a:avLst/>
          </a:prstGeom>
          <a:noFill/>
        </p:spPr>
        <p:txBody>
          <a:bodyPr lIns="90000" tIns="0" rIns="90000" bIns="45000"/>
          <a:lstStyle/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  <p:sp>
        <p:nvSpPr>
          <p:cNvPr id="84" name="CustomShape 4"/>
          <p:cNvSpPr/>
          <p:nvPr/>
        </p:nvSpPr>
        <p:spPr>
          <a:xfrm>
            <a:off x="1840680" y="814320"/>
            <a:ext cx="9059400" cy="584676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600">
                <a:solidFill>
                  <a:srgbClr val="000000"/>
                </a:solidFill>
                <a:latin typeface="Gill Sans MT"/>
              </a:rPr>
              <a:t>Real-time human observations + assistance for aviation at Port-au-Prince (2 AWS) and Cap Haïtien (1 AWS) international airports </a:t>
            </a:r>
            <a:r>
              <a:rPr lang="fr-FR" sz="2400">
                <a:solidFill>
                  <a:srgbClr val="000000"/>
                </a:solidFill>
                <a:latin typeface="Gill Sans MT"/>
              </a:rPr>
              <a:t>(but no direct link to GTS/WIGOS/WIFS)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fr-FR" sz="2600">
                <a:solidFill>
                  <a:srgbClr val="000000"/>
                </a:solidFill>
                <a:latin typeface="Gill Sans MT"/>
              </a:rPr>
              <a:t>3 other AWS at national airport (Jérémie, Cayes, Jacmel) with challenges for maintenance.</a:t>
            </a:r>
            <a:endParaRPr/>
          </a:p>
          <a:p>
            <a:pPr>
              <a:lnSpc>
                <a:spcPct val="100000"/>
              </a:lnSpc>
            </a:pPr>
            <a:r>
              <a:rPr lang="fr-FR" sz="2200">
                <a:solidFill>
                  <a:srgbClr val="000000"/>
                </a:solidFill>
                <a:latin typeface="Gill Sans MT"/>
              </a:rPr>
              <a:t>(Note : All these complete AWS were donated to Haiti by WMO after the 2010 earthquake)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fr-FR" sz="2600">
                <a:solidFill>
                  <a:srgbClr val="000000"/>
                </a:solidFill>
                <a:latin typeface="Gill Sans MT"/>
              </a:rPr>
              <a:t>Automated data collection system via GSM (in collaboration with INSMET of Cuba)...currently only available at the forecast office </a:t>
            </a:r>
            <a:r>
              <a:rPr lang="fr-FR" sz="2200">
                <a:solidFill>
                  <a:srgbClr val="000000"/>
                </a:solidFill>
                <a:latin typeface="Gill Sans MT"/>
              </a:rPr>
              <a:t>(no external access, not displayed on the website)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fr-FR" sz="2600">
                <a:solidFill>
                  <a:srgbClr val="000000"/>
                </a:solidFill>
                <a:latin typeface="Gill Sans MT"/>
              </a:rPr>
              <a:t>Secondary network owned by other institutions (raingauges) with difficult access/consultation in real time (20 sites)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Imag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5880" y="79560"/>
            <a:ext cx="1247400" cy="1011600"/>
          </a:xfrm>
          <a:prstGeom prst="rect">
            <a:avLst/>
          </a:prstGeom>
        </p:spPr>
      </p:pic>
      <p:pic>
        <p:nvPicPr>
          <p:cNvPr id="86" name="Image 4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1737360"/>
            <a:ext cx="1315800" cy="1090440"/>
          </a:xfrm>
          <a:prstGeom prst="rect">
            <a:avLst/>
          </a:prstGeom>
        </p:spPr>
      </p:pic>
      <p:pic>
        <p:nvPicPr>
          <p:cNvPr id="87" name="Image 5"/>
          <p:cNvPicPr/>
          <p:nvPr/>
        </p:nvPicPr>
        <p:blipFill>
          <a:blip r:embed="rId4"/>
          <a:stretch>
            <a:fillRect/>
          </a:stretch>
        </p:blipFill>
        <p:spPr>
          <a:xfrm>
            <a:off x="0" y="3788280"/>
            <a:ext cx="1294920" cy="970920"/>
          </a:xfrm>
          <a:prstGeom prst="rect">
            <a:avLst/>
          </a:prstGeom>
        </p:spPr>
      </p:pic>
      <p:pic>
        <p:nvPicPr>
          <p:cNvPr id="88" name="Image 6"/>
          <p:cNvPicPr/>
          <p:nvPr/>
        </p:nvPicPr>
        <p:blipFill>
          <a:blip r:embed="rId5"/>
          <a:stretch>
            <a:fillRect/>
          </a:stretch>
        </p:blipFill>
        <p:spPr>
          <a:xfrm>
            <a:off x="13680" y="5783400"/>
            <a:ext cx="1308600" cy="1054080"/>
          </a:xfrm>
          <a:prstGeom prst="rect">
            <a:avLst/>
          </a:prstGeom>
        </p:spPr>
      </p:pic>
      <p:sp>
        <p:nvSpPr>
          <p:cNvPr id="89" name="CustomShape 1"/>
          <p:cNvSpPr/>
          <p:nvPr/>
        </p:nvSpPr>
        <p:spPr>
          <a:xfrm>
            <a:off x="11880" y="1084320"/>
            <a:ext cx="1319400" cy="36504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b="1">
                <a:solidFill>
                  <a:srgbClr val="00A477"/>
                </a:solidFill>
                <a:latin typeface="Gill Sans MT"/>
              </a:rPr>
              <a:t>MARNDR</a:t>
            </a:r>
            <a:endParaRPr/>
          </a:p>
        </p:txBody>
      </p:sp>
      <p:pic>
        <p:nvPicPr>
          <p:cNvPr id="90" name="Image 9"/>
          <p:cNvPicPr/>
          <p:nvPr/>
        </p:nvPicPr>
        <p:blipFill>
          <a:blip r:embed="rId6"/>
          <a:stretch>
            <a:fillRect/>
          </a:stretch>
        </p:blipFill>
        <p:spPr>
          <a:xfrm>
            <a:off x="0" y="2790720"/>
            <a:ext cx="1281240" cy="948600"/>
          </a:xfrm>
          <a:prstGeom prst="rect">
            <a:avLst/>
          </a:prstGeom>
        </p:spPr>
      </p:pic>
      <p:pic>
        <p:nvPicPr>
          <p:cNvPr id="91" name="Image 10"/>
          <p:cNvPicPr/>
          <p:nvPr/>
        </p:nvPicPr>
        <p:blipFill>
          <a:blip r:embed="rId7"/>
          <a:stretch>
            <a:fillRect/>
          </a:stretch>
        </p:blipFill>
        <p:spPr>
          <a:xfrm>
            <a:off x="0" y="4845240"/>
            <a:ext cx="1293120" cy="948600"/>
          </a:xfrm>
          <a:prstGeom prst="rect">
            <a:avLst/>
          </a:prstGeom>
        </p:spPr>
      </p:pic>
      <p:sp>
        <p:nvSpPr>
          <p:cNvPr id="92" name="CustomShape 2"/>
          <p:cNvSpPr/>
          <p:nvPr/>
        </p:nvSpPr>
        <p:spPr>
          <a:xfrm>
            <a:off x="1413000" y="1168560"/>
            <a:ext cx="9558360" cy="4518360"/>
          </a:xfrm>
          <a:prstGeom prst="rect">
            <a:avLst/>
          </a:prstGeom>
          <a:noFill/>
        </p:spPr>
        <p:txBody>
          <a:bodyPr lIns="90000" tIns="0" rIns="90000" bIns="45000"/>
          <a:lstStyle/>
          <a:p>
            <a:pPr algn="just">
              <a:lnSpc>
                <a:spcPct val="100000"/>
              </a:lnSpc>
            </a:pPr>
            <a:r>
              <a:rPr lang="fr-FR" sz="3000">
                <a:solidFill>
                  <a:srgbClr val="003A4A"/>
                </a:solidFill>
                <a:latin typeface="Arial"/>
              </a:rPr>
              <a:t>.  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  <p:sp>
        <p:nvSpPr>
          <p:cNvPr id="93" name="CustomShape 3"/>
          <p:cNvSpPr/>
          <p:nvPr/>
        </p:nvSpPr>
        <p:spPr>
          <a:xfrm>
            <a:off x="5451120" y="223560"/>
            <a:ext cx="3093120" cy="576720"/>
          </a:xfrm>
          <a:prstGeom prst="rect">
            <a:avLst/>
          </a:prstGeom>
          <a:noFill/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200" b="1">
                <a:solidFill>
                  <a:srgbClr val="04617B"/>
                </a:solidFill>
                <a:latin typeface="Verdana"/>
                <a:ea typeface="Verdana"/>
              </a:rPr>
              <a:t>Forecast </a:t>
            </a:r>
            <a:endParaRPr/>
          </a:p>
        </p:txBody>
      </p:sp>
      <p:sp>
        <p:nvSpPr>
          <p:cNvPr id="94" name="CustomShape 4"/>
          <p:cNvSpPr/>
          <p:nvPr/>
        </p:nvSpPr>
        <p:spPr>
          <a:xfrm>
            <a:off x="1840680" y="814320"/>
            <a:ext cx="9059400" cy="517572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600">
                <a:solidFill>
                  <a:srgbClr val="000000"/>
                </a:solidFill>
                <a:latin typeface="Gill Sans MT"/>
              </a:rPr>
              <a:t>No workstation or system for expertise and no direct link with the GTS/WIFS ...the forecasters relie on websites (Extranet SHERPA Meteo-France, NOAA (NHC, NCEP,), Haiti public web site for imagery (Canada), CIMH, FFGS, …)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fr-FR" sz="2600">
                <a:solidFill>
                  <a:srgbClr val="000000"/>
                </a:solidFill>
                <a:latin typeface="Gill Sans MT"/>
              </a:rPr>
              <a:t>No radar, poor real time obs network and no coastal sea station (buoys or waveriders) for nowcasting and monitoring.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fr-FR" sz="2600">
                <a:solidFill>
                  <a:srgbClr val="000000"/>
                </a:solidFill>
                <a:latin typeface="Gill Sans MT"/>
              </a:rPr>
              <a:t>No inhouse capacities/competencies  to run local models.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fr-FR" sz="2600">
                <a:solidFill>
                  <a:srgbClr val="000000"/>
                </a:solidFill>
                <a:latin typeface="Gill Sans MT"/>
              </a:rPr>
              <a:t>But ...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Imag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5880" y="79560"/>
            <a:ext cx="1247400" cy="1011600"/>
          </a:xfrm>
          <a:prstGeom prst="rect">
            <a:avLst/>
          </a:prstGeom>
        </p:spPr>
      </p:pic>
      <p:pic>
        <p:nvPicPr>
          <p:cNvPr id="96" name="Image 4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1737360"/>
            <a:ext cx="1315800" cy="1090440"/>
          </a:xfrm>
          <a:prstGeom prst="rect">
            <a:avLst/>
          </a:prstGeom>
        </p:spPr>
      </p:pic>
      <p:pic>
        <p:nvPicPr>
          <p:cNvPr id="97" name="Image 5"/>
          <p:cNvPicPr/>
          <p:nvPr/>
        </p:nvPicPr>
        <p:blipFill>
          <a:blip r:embed="rId4"/>
          <a:stretch>
            <a:fillRect/>
          </a:stretch>
        </p:blipFill>
        <p:spPr>
          <a:xfrm>
            <a:off x="0" y="3788280"/>
            <a:ext cx="1294920" cy="970920"/>
          </a:xfrm>
          <a:prstGeom prst="rect">
            <a:avLst/>
          </a:prstGeom>
        </p:spPr>
      </p:pic>
      <p:pic>
        <p:nvPicPr>
          <p:cNvPr id="98" name="Image 6"/>
          <p:cNvPicPr/>
          <p:nvPr/>
        </p:nvPicPr>
        <p:blipFill>
          <a:blip r:embed="rId5"/>
          <a:stretch>
            <a:fillRect/>
          </a:stretch>
        </p:blipFill>
        <p:spPr>
          <a:xfrm>
            <a:off x="13680" y="5783400"/>
            <a:ext cx="1308600" cy="1054080"/>
          </a:xfrm>
          <a:prstGeom prst="rect">
            <a:avLst/>
          </a:prstGeom>
        </p:spPr>
      </p:pic>
      <p:sp>
        <p:nvSpPr>
          <p:cNvPr id="99" name="CustomShape 1"/>
          <p:cNvSpPr/>
          <p:nvPr/>
        </p:nvSpPr>
        <p:spPr>
          <a:xfrm>
            <a:off x="11880" y="1084320"/>
            <a:ext cx="1319400" cy="36504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b="1">
                <a:solidFill>
                  <a:srgbClr val="00A477"/>
                </a:solidFill>
                <a:latin typeface="Gill Sans MT"/>
              </a:rPr>
              <a:t>MARNDR</a:t>
            </a:r>
            <a:endParaRPr/>
          </a:p>
        </p:txBody>
      </p:sp>
      <p:pic>
        <p:nvPicPr>
          <p:cNvPr id="100" name="Image 9"/>
          <p:cNvPicPr/>
          <p:nvPr/>
        </p:nvPicPr>
        <p:blipFill>
          <a:blip r:embed="rId6"/>
          <a:stretch>
            <a:fillRect/>
          </a:stretch>
        </p:blipFill>
        <p:spPr>
          <a:xfrm>
            <a:off x="0" y="2790720"/>
            <a:ext cx="1281240" cy="948600"/>
          </a:xfrm>
          <a:prstGeom prst="rect">
            <a:avLst/>
          </a:prstGeom>
        </p:spPr>
      </p:pic>
      <p:pic>
        <p:nvPicPr>
          <p:cNvPr id="101" name="Image 10"/>
          <p:cNvPicPr/>
          <p:nvPr/>
        </p:nvPicPr>
        <p:blipFill>
          <a:blip r:embed="rId7"/>
          <a:stretch>
            <a:fillRect/>
          </a:stretch>
        </p:blipFill>
        <p:spPr>
          <a:xfrm>
            <a:off x="0" y="4845240"/>
            <a:ext cx="1293120" cy="948600"/>
          </a:xfrm>
          <a:prstGeom prst="rect">
            <a:avLst/>
          </a:prstGeom>
        </p:spPr>
      </p:pic>
      <p:sp>
        <p:nvSpPr>
          <p:cNvPr id="102" name="CustomShape 2"/>
          <p:cNvSpPr/>
          <p:nvPr/>
        </p:nvSpPr>
        <p:spPr>
          <a:xfrm>
            <a:off x="1413000" y="1168560"/>
            <a:ext cx="9558360" cy="4518360"/>
          </a:xfrm>
          <a:prstGeom prst="rect">
            <a:avLst/>
          </a:prstGeom>
          <a:noFill/>
        </p:spPr>
        <p:txBody>
          <a:bodyPr lIns="90000" tIns="0" rIns="90000" bIns="45000"/>
          <a:lstStyle/>
          <a:p>
            <a:pPr algn="just">
              <a:lnSpc>
                <a:spcPct val="100000"/>
              </a:lnSpc>
            </a:pPr>
            <a:r>
              <a:rPr lang="fr-FR" sz="3000">
                <a:solidFill>
                  <a:srgbClr val="003A4A"/>
                </a:solidFill>
                <a:latin typeface="Arial"/>
              </a:rPr>
              <a:t>.  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  <p:sp>
        <p:nvSpPr>
          <p:cNvPr id="103" name="CustomShape 3"/>
          <p:cNvSpPr/>
          <p:nvPr/>
        </p:nvSpPr>
        <p:spPr>
          <a:xfrm>
            <a:off x="5268960" y="223560"/>
            <a:ext cx="3458160" cy="576720"/>
          </a:xfrm>
          <a:prstGeom prst="rect">
            <a:avLst/>
          </a:prstGeom>
          <a:noFill/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200" b="1">
                <a:solidFill>
                  <a:srgbClr val="04617B"/>
                </a:solidFill>
                <a:latin typeface="Verdana"/>
                <a:ea typeface="Verdana"/>
              </a:rPr>
              <a:t>Forecast...</a:t>
            </a:r>
            <a:r>
              <a:rPr lang="fr-FR" sz="2400" b="1">
                <a:solidFill>
                  <a:srgbClr val="04617B"/>
                </a:solidFill>
                <a:latin typeface="Verdana"/>
                <a:ea typeface="Verdana"/>
              </a:rPr>
              <a:t>ctnd</a:t>
            </a:r>
            <a:r>
              <a:rPr lang="fr-FR" sz="3200" b="1">
                <a:solidFill>
                  <a:srgbClr val="04617B"/>
                </a:solidFill>
                <a:latin typeface="Verdana"/>
                <a:ea typeface="Verdana"/>
              </a:rPr>
              <a:t> </a:t>
            </a:r>
            <a:endParaRPr/>
          </a:p>
        </p:txBody>
      </p:sp>
      <p:sp>
        <p:nvSpPr>
          <p:cNvPr id="104" name="CustomShape 4"/>
          <p:cNvSpPr/>
          <p:nvPr/>
        </p:nvSpPr>
        <p:spPr>
          <a:xfrm>
            <a:off x="1840680" y="814320"/>
            <a:ext cx="9678240" cy="484056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600">
                <a:solidFill>
                  <a:srgbClr val="000000"/>
                </a:solidFill>
                <a:latin typeface="Gill Sans MT"/>
              </a:rPr>
              <a:t>1- A specific FFGS (Flash Flood Guidance System) developped (NOAA/HRCwith WMO ) for Haiti and Dom Rep </a:t>
            </a:r>
            <a:endParaRPr/>
          </a:p>
          <a:p>
            <a:pPr>
              <a:lnSpc>
                <a:spcPct val="100000"/>
              </a:lnSpc>
            </a:pPr>
            <a:r>
              <a:rPr lang="fr-FR" sz="2600">
                <a:solidFill>
                  <a:srgbClr val="000000"/>
                </a:solidFill>
                <a:latin typeface="Gill Sans MT"/>
              </a:rPr>
              <a:t>→ Integrated tool/system that combines obs, forecast and help for decision making/warning) up to 24h lead time. </a:t>
            </a:r>
            <a:r>
              <a:rPr lang="fr-FR" sz="2400">
                <a:solidFill>
                  <a:srgbClr val="000000"/>
                </a:solidFill>
                <a:latin typeface="Gill Sans MT"/>
              </a:rPr>
              <a:t>(cf next slide)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fr-FR" sz="2600">
                <a:solidFill>
                  <a:srgbClr val="000000"/>
                </a:solidFill>
                <a:latin typeface="Gill Sans MT"/>
              </a:rPr>
              <a:t>2- A new nested HRF regional model centered on Haiti is under progress thnaks to Cuban leadership and expertise under a WFP project  </a:t>
            </a:r>
            <a:r>
              <a:rPr lang="fr-FR" sz="2400">
                <a:solidFill>
                  <a:srgbClr val="000000"/>
                </a:solidFill>
                <a:latin typeface="Gill Sans MT"/>
              </a:rPr>
              <a:t>(cf next slide)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fr-FR" sz="2600">
                <a:solidFill>
                  <a:srgbClr val="000000"/>
                </a:solidFill>
                <a:latin typeface="Gill Sans MT"/>
              </a:rPr>
              <a:t>3- And the implementation on the Technical Assistance Package on the WMO/Canada project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Imag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5880" y="79560"/>
            <a:ext cx="1247400" cy="1011600"/>
          </a:xfrm>
          <a:prstGeom prst="rect">
            <a:avLst/>
          </a:prstGeom>
        </p:spPr>
      </p:pic>
      <p:pic>
        <p:nvPicPr>
          <p:cNvPr id="106" name="Image 4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1737360"/>
            <a:ext cx="1315800" cy="1090440"/>
          </a:xfrm>
          <a:prstGeom prst="rect">
            <a:avLst/>
          </a:prstGeom>
        </p:spPr>
      </p:pic>
      <p:pic>
        <p:nvPicPr>
          <p:cNvPr id="107" name="Image 5"/>
          <p:cNvPicPr/>
          <p:nvPr/>
        </p:nvPicPr>
        <p:blipFill>
          <a:blip r:embed="rId4"/>
          <a:stretch>
            <a:fillRect/>
          </a:stretch>
        </p:blipFill>
        <p:spPr>
          <a:xfrm>
            <a:off x="0" y="3788280"/>
            <a:ext cx="1294920" cy="970920"/>
          </a:xfrm>
          <a:prstGeom prst="rect">
            <a:avLst/>
          </a:prstGeom>
        </p:spPr>
      </p:pic>
      <p:pic>
        <p:nvPicPr>
          <p:cNvPr id="108" name="Image 6"/>
          <p:cNvPicPr/>
          <p:nvPr/>
        </p:nvPicPr>
        <p:blipFill>
          <a:blip r:embed="rId5"/>
          <a:stretch>
            <a:fillRect/>
          </a:stretch>
        </p:blipFill>
        <p:spPr>
          <a:xfrm>
            <a:off x="13680" y="5783400"/>
            <a:ext cx="1308600" cy="1054080"/>
          </a:xfrm>
          <a:prstGeom prst="rect">
            <a:avLst/>
          </a:prstGeom>
        </p:spPr>
      </p:pic>
      <p:sp>
        <p:nvSpPr>
          <p:cNvPr id="109" name="CustomShape 1"/>
          <p:cNvSpPr/>
          <p:nvPr/>
        </p:nvSpPr>
        <p:spPr>
          <a:xfrm>
            <a:off x="11880" y="1084320"/>
            <a:ext cx="1319400" cy="36504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b="1">
                <a:solidFill>
                  <a:srgbClr val="00A477"/>
                </a:solidFill>
                <a:latin typeface="Gill Sans MT"/>
              </a:rPr>
              <a:t>MARNDR</a:t>
            </a:r>
            <a:endParaRPr/>
          </a:p>
        </p:txBody>
      </p:sp>
      <p:pic>
        <p:nvPicPr>
          <p:cNvPr id="110" name="Image 9"/>
          <p:cNvPicPr/>
          <p:nvPr/>
        </p:nvPicPr>
        <p:blipFill>
          <a:blip r:embed="rId6"/>
          <a:stretch>
            <a:fillRect/>
          </a:stretch>
        </p:blipFill>
        <p:spPr>
          <a:xfrm>
            <a:off x="0" y="2790720"/>
            <a:ext cx="1281240" cy="948600"/>
          </a:xfrm>
          <a:prstGeom prst="rect">
            <a:avLst/>
          </a:prstGeom>
        </p:spPr>
      </p:pic>
      <p:pic>
        <p:nvPicPr>
          <p:cNvPr id="111" name="Image 10"/>
          <p:cNvPicPr/>
          <p:nvPr/>
        </p:nvPicPr>
        <p:blipFill>
          <a:blip r:embed="rId7"/>
          <a:stretch>
            <a:fillRect/>
          </a:stretch>
        </p:blipFill>
        <p:spPr>
          <a:xfrm>
            <a:off x="0" y="4845240"/>
            <a:ext cx="1293120" cy="948600"/>
          </a:xfrm>
          <a:prstGeom prst="rect">
            <a:avLst/>
          </a:prstGeom>
        </p:spPr>
      </p:pic>
      <p:sp>
        <p:nvSpPr>
          <p:cNvPr id="112" name="CustomShape 2"/>
          <p:cNvSpPr/>
          <p:nvPr/>
        </p:nvSpPr>
        <p:spPr>
          <a:xfrm>
            <a:off x="1944000" y="298440"/>
            <a:ext cx="9574920" cy="590760"/>
          </a:xfrm>
          <a:prstGeom prst="rect">
            <a:avLst/>
          </a:prstGeom>
          <a:noFill/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fr-FR" sz="3200">
                <a:solidFill>
                  <a:srgbClr val="00637F"/>
                </a:solidFill>
                <a:latin typeface="Gill Sans MT"/>
              </a:rPr>
              <a:t>Le Flash Flood Guidance System (FFGS)</a:t>
            </a:r>
            <a:endParaRPr/>
          </a:p>
        </p:txBody>
      </p:sp>
      <p:sp>
        <p:nvSpPr>
          <p:cNvPr id="113" name="CustomShape 3"/>
          <p:cNvSpPr/>
          <p:nvPr/>
        </p:nvSpPr>
        <p:spPr>
          <a:xfrm>
            <a:off x="2606760" y="1247040"/>
            <a:ext cx="8127360" cy="580320"/>
          </a:xfrm>
          <a:prstGeom prst="rect">
            <a:avLst/>
          </a:prstGeom>
          <a:noFill/>
        </p:spPr>
      </p:sp>
      <p:sp>
        <p:nvSpPr>
          <p:cNvPr id="114" name="CustomShape 4"/>
          <p:cNvSpPr/>
          <p:nvPr/>
        </p:nvSpPr>
        <p:spPr>
          <a:xfrm>
            <a:off x="1674360" y="1011960"/>
            <a:ext cx="10516680" cy="602856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600">
                <a:solidFill>
                  <a:srgbClr val="000000"/>
                </a:solidFill>
                <a:latin typeface="Gill Sans MT"/>
              </a:rPr>
              <a:t>The primary goal of the FFGS (developed by the </a:t>
            </a:r>
            <a:r>
              <a:rPr lang="fr-FR" sz="2600" u="sng">
                <a:solidFill>
                  <a:srgbClr val="000000"/>
                </a:solidFill>
                <a:latin typeface="Gill Sans MT"/>
              </a:rPr>
              <a:t>Hydrologic Research Center </a:t>
            </a:r>
            <a:r>
              <a:rPr lang="fr-FR" sz="2600">
                <a:solidFill>
                  <a:srgbClr val="000000"/>
                </a:solidFill>
                <a:latin typeface="Gill Sans MT"/>
              </a:rPr>
              <a:t>of San Diego ) is to provide operational forecasters and DRM agencies with real-time informational guidance products pertaining to the threat of small-scale flash flooding throughout a specified region.The FFGS provides the necessary products to support the development of warnings for flash floods from rainfall events through the use of remote-sensed precipitation </a:t>
            </a:r>
            <a:r>
              <a:rPr lang="fr-FR" sz="2400">
                <a:solidFill>
                  <a:srgbClr val="000000"/>
                </a:solidFill>
                <a:latin typeface="Gill Sans MT"/>
              </a:rPr>
              <a:t>(radar and satellite-based rainfall estimates)</a:t>
            </a:r>
            <a:r>
              <a:rPr lang="fr-FR" sz="2600">
                <a:solidFill>
                  <a:srgbClr val="000000"/>
                </a:solidFill>
                <a:latin typeface="Gill Sans MT"/>
              </a:rPr>
              <a:t> and hydrologic models.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fr-FR" sz="2600" i="1">
                <a:solidFill>
                  <a:srgbClr val="000000"/>
                </a:solidFill>
                <a:latin typeface="Gill Sans MT"/>
              </a:rPr>
              <a:t>2 Haitians forecasters have been intensively trained on-line (COMET) and recently in San Diego (one month)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fr-FR" sz="2600" i="1">
                <a:solidFill>
                  <a:srgbClr val="000000"/>
                </a:solidFill>
                <a:latin typeface="Gill Sans MT"/>
              </a:rPr>
              <a:t>The current calibration has been possible only with obs from DomRep. A next step will consist in runing a calibration with obs in Haiti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Imag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5880" y="79560"/>
            <a:ext cx="1247400" cy="1011600"/>
          </a:xfrm>
          <a:prstGeom prst="rect">
            <a:avLst/>
          </a:prstGeom>
        </p:spPr>
      </p:pic>
      <p:pic>
        <p:nvPicPr>
          <p:cNvPr id="116" name="Image 4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1737360"/>
            <a:ext cx="1315800" cy="1090440"/>
          </a:xfrm>
          <a:prstGeom prst="rect">
            <a:avLst/>
          </a:prstGeom>
        </p:spPr>
      </p:pic>
      <p:pic>
        <p:nvPicPr>
          <p:cNvPr id="117" name="Image 5"/>
          <p:cNvPicPr/>
          <p:nvPr/>
        </p:nvPicPr>
        <p:blipFill>
          <a:blip r:embed="rId4"/>
          <a:stretch>
            <a:fillRect/>
          </a:stretch>
        </p:blipFill>
        <p:spPr>
          <a:xfrm>
            <a:off x="0" y="3788280"/>
            <a:ext cx="1294920" cy="970920"/>
          </a:xfrm>
          <a:prstGeom prst="rect">
            <a:avLst/>
          </a:prstGeom>
        </p:spPr>
      </p:pic>
      <p:pic>
        <p:nvPicPr>
          <p:cNvPr id="118" name="Image 6"/>
          <p:cNvPicPr/>
          <p:nvPr/>
        </p:nvPicPr>
        <p:blipFill>
          <a:blip r:embed="rId5"/>
          <a:stretch>
            <a:fillRect/>
          </a:stretch>
        </p:blipFill>
        <p:spPr>
          <a:xfrm>
            <a:off x="13680" y="5783400"/>
            <a:ext cx="1308600" cy="1054080"/>
          </a:xfrm>
          <a:prstGeom prst="rect">
            <a:avLst/>
          </a:prstGeom>
        </p:spPr>
      </p:pic>
      <p:sp>
        <p:nvSpPr>
          <p:cNvPr id="119" name="CustomShape 1"/>
          <p:cNvSpPr/>
          <p:nvPr/>
        </p:nvSpPr>
        <p:spPr>
          <a:xfrm>
            <a:off x="11880" y="1084320"/>
            <a:ext cx="1319400" cy="36504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b="1">
                <a:solidFill>
                  <a:srgbClr val="00A477"/>
                </a:solidFill>
                <a:latin typeface="Gill Sans MT"/>
              </a:rPr>
              <a:t>MARNDR</a:t>
            </a:r>
            <a:endParaRPr/>
          </a:p>
        </p:txBody>
      </p:sp>
      <p:pic>
        <p:nvPicPr>
          <p:cNvPr id="120" name="Image 9"/>
          <p:cNvPicPr/>
          <p:nvPr/>
        </p:nvPicPr>
        <p:blipFill>
          <a:blip r:embed="rId6"/>
          <a:stretch>
            <a:fillRect/>
          </a:stretch>
        </p:blipFill>
        <p:spPr>
          <a:xfrm>
            <a:off x="0" y="2790720"/>
            <a:ext cx="1281240" cy="948600"/>
          </a:xfrm>
          <a:prstGeom prst="rect">
            <a:avLst/>
          </a:prstGeom>
        </p:spPr>
      </p:pic>
      <p:pic>
        <p:nvPicPr>
          <p:cNvPr id="121" name="Image 10"/>
          <p:cNvPicPr/>
          <p:nvPr/>
        </p:nvPicPr>
        <p:blipFill>
          <a:blip r:embed="rId7"/>
          <a:stretch>
            <a:fillRect/>
          </a:stretch>
        </p:blipFill>
        <p:spPr>
          <a:xfrm>
            <a:off x="0" y="4845240"/>
            <a:ext cx="1293120" cy="948600"/>
          </a:xfrm>
          <a:prstGeom prst="rect">
            <a:avLst/>
          </a:prstGeom>
        </p:spPr>
      </p:pic>
      <p:sp>
        <p:nvSpPr>
          <p:cNvPr id="122" name="CustomShape 2"/>
          <p:cNvSpPr/>
          <p:nvPr/>
        </p:nvSpPr>
        <p:spPr>
          <a:xfrm>
            <a:off x="2571120" y="298440"/>
            <a:ext cx="8228160" cy="590760"/>
          </a:xfrm>
          <a:prstGeom prst="rect">
            <a:avLst/>
          </a:prstGeom>
          <a:noFill/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fr-FR" sz="3200">
                <a:solidFill>
                  <a:srgbClr val="00637F"/>
                </a:solidFill>
                <a:latin typeface="Gill Sans MT"/>
              </a:rPr>
              <a:t>            HRD-FFGS  main menu</a:t>
            </a:r>
            <a:endParaRPr/>
          </a:p>
        </p:txBody>
      </p:sp>
      <p:sp>
        <p:nvSpPr>
          <p:cNvPr id="123" name="CustomShape 3"/>
          <p:cNvSpPr/>
          <p:nvPr/>
        </p:nvSpPr>
        <p:spPr>
          <a:xfrm>
            <a:off x="2606760" y="1247040"/>
            <a:ext cx="8127360" cy="580320"/>
          </a:xfrm>
          <a:prstGeom prst="rect">
            <a:avLst/>
          </a:prstGeom>
          <a:noFill/>
        </p:spPr>
      </p:sp>
      <p:pic>
        <p:nvPicPr>
          <p:cNvPr id="124" name="Picture 13"/>
          <p:cNvPicPr/>
          <p:nvPr/>
        </p:nvPicPr>
        <p:blipFill>
          <a:blip r:embed="rId8"/>
          <a:stretch>
            <a:fillRect/>
          </a:stretch>
        </p:blipFill>
        <p:spPr>
          <a:xfrm>
            <a:off x="1650600" y="1033200"/>
            <a:ext cx="10199520" cy="5591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Imag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5880" y="79560"/>
            <a:ext cx="1247400" cy="1011600"/>
          </a:xfrm>
          <a:prstGeom prst="rect">
            <a:avLst/>
          </a:prstGeom>
        </p:spPr>
      </p:pic>
      <p:pic>
        <p:nvPicPr>
          <p:cNvPr id="126" name="Image 4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1737360"/>
            <a:ext cx="1315800" cy="1090440"/>
          </a:xfrm>
          <a:prstGeom prst="rect">
            <a:avLst/>
          </a:prstGeom>
        </p:spPr>
      </p:pic>
      <p:pic>
        <p:nvPicPr>
          <p:cNvPr id="127" name="Image 5"/>
          <p:cNvPicPr/>
          <p:nvPr/>
        </p:nvPicPr>
        <p:blipFill>
          <a:blip r:embed="rId4"/>
          <a:stretch>
            <a:fillRect/>
          </a:stretch>
        </p:blipFill>
        <p:spPr>
          <a:xfrm>
            <a:off x="0" y="3788280"/>
            <a:ext cx="1294920" cy="970920"/>
          </a:xfrm>
          <a:prstGeom prst="rect">
            <a:avLst/>
          </a:prstGeom>
        </p:spPr>
      </p:pic>
      <p:pic>
        <p:nvPicPr>
          <p:cNvPr id="128" name="Image 6"/>
          <p:cNvPicPr/>
          <p:nvPr/>
        </p:nvPicPr>
        <p:blipFill>
          <a:blip r:embed="rId5"/>
          <a:stretch>
            <a:fillRect/>
          </a:stretch>
        </p:blipFill>
        <p:spPr>
          <a:xfrm>
            <a:off x="13680" y="5783400"/>
            <a:ext cx="1308600" cy="1054080"/>
          </a:xfrm>
          <a:prstGeom prst="rect">
            <a:avLst/>
          </a:prstGeom>
        </p:spPr>
      </p:pic>
      <p:sp>
        <p:nvSpPr>
          <p:cNvPr id="129" name="CustomShape 1"/>
          <p:cNvSpPr/>
          <p:nvPr/>
        </p:nvSpPr>
        <p:spPr>
          <a:xfrm>
            <a:off x="11880" y="1084320"/>
            <a:ext cx="1319400" cy="36504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b="1">
                <a:solidFill>
                  <a:srgbClr val="00A477"/>
                </a:solidFill>
                <a:latin typeface="Gill Sans MT"/>
              </a:rPr>
              <a:t>MARNDR</a:t>
            </a:r>
            <a:endParaRPr/>
          </a:p>
        </p:txBody>
      </p:sp>
      <p:pic>
        <p:nvPicPr>
          <p:cNvPr id="130" name="Image 9"/>
          <p:cNvPicPr/>
          <p:nvPr/>
        </p:nvPicPr>
        <p:blipFill>
          <a:blip r:embed="rId6"/>
          <a:stretch>
            <a:fillRect/>
          </a:stretch>
        </p:blipFill>
        <p:spPr>
          <a:xfrm>
            <a:off x="0" y="2790720"/>
            <a:ext cx="1281240" cy="948600"/>
          </a:xfrm>
          <a:prstGeom prst="rect">
            <a:avLst/>
          </a:prstGeom>
        </p:spPr>
      </p:pic>
      <p:pic>
        <p:nvPicPr>
          <p:cNvPr id="131" name="Image 10"/>
          <p:cNvPicPr/>
          <p:nvPr/>
        </p:nvPicPr>
        <p:blipFill>
          <a:blip r:embed="rId7"/>
          <a:stretch>
            <a:fillRect/>
          </a:stretch>
        </p:blipFill>
        <p:spPr>
          <a:xfrm>
            <a:off x="0" y="4845240"/>
            <a:ext cx="1293120" cy="948600"/>
          </a:xfrm>
          <a:prstGeom prst="rect">
            <a:avLst/>
          </a:prstGeom>
        </p:spPr>
      </p:pic>
      <p:sp>
        <p:nvSpPr>
          <p:cNvPr id="132" name="CustomShape 2"/>
          <p:cNvSpPr/>
          <p:nvPr/>
        </p:nvSpPr>
        <p:spPr>
          <a:xfrm>
            <a:off x="3751920" y="142560"/>
            <a:ext cx="6027840" cy="576360"/>
          </a:xfrm>
          <a:prstGeom prst="rect">
            <a:avLst/>
          </a:prstGeom>
          <a:noFill/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200">
                <a:solidFill>
                  <a:srgbClr val="0F6FC6"/>
                </a:solidFill>
                <a:latin typeface="Gill Sans MT"/>
              </a:rPr>
              <a:t>WRF(SisPi) model for Haiti</a:t>
            </a:r>
            <a:endParaRPr/>
          </a:p>
        </p:txBody>
      </p:sp>
      <p:sp>
        <p:nvSpPr>
          <p:cNvPr id="133" name="CustomShape 3"/>
          <p:cNvSpPr/>
          <p:nvPr/>
        </p:nvSpPr>
        <p:spPr>
          <a:xfrm>
            <a:off x="1656000" y="1281600"/>
            <a:ext cx="10078920" cy="447588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200">
                <a:solidFill>
                  <a:srgbClr val="000000"/>
                </a:solidFill>
                <a:latin typeface="Gill Sans MT"/>
              </a:rPr>
              <a:t>3 nested domains </a:t>
            </a:r>
            <a:endParaRPr/>
          </a:p>
          <a:p>
            <a:pPr>
              <a:lnSpc>
                <a:spcPct val="100000"/>
              </a:lnSpc>
            </a:pPr>
            <a:r>
              <a:rPr lang="fr-FR" sz="3200">
                <a:solidFill>
                  <a:srgbClr val="000000"/>
                </a:solidFill>
                <a:latin typeface="Gill Sans MT"/>
              </a:rPr>
              <a:t>to deal with boundaries issues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fr-FR" sz="3200">
                <a:solidFill>
                  <a:srgbClr val="000000"/>
                </a:solidFill>
                <a:latin typeface="Gill Sans MT"/>
              </a:rPr>
              <a:t>2 servers installed</a:t>
            </a:r>
            <a:endParaRPr/>
          </a:p>
          <a:p>
            <a:pPr>
              <a:lnSpc>
                <a:spcPct val="100000"/>
              </a:lnSpc>
            </a:pPr>
            <a:r>
              <a:rPr lang="fr-FR" sz="3200">
                <a:solidFill>
                  <a:srgbClr val="000000"/>
                </a:solidFill>
                <a:latin typeface="Gill Sans MT"/>
              </a:rPr>
              <a:t> at the UHM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fr-FR" sz="3200">
                <a:solidFill>
                  <a:srgbClr val="000000"/>
                </a:solidFill>
                <a:latin typeface="Gill Sans MT"/>
              </a:rPr>
              <a:t>Training for IT staff </a:t>
            </a:r>
            <a:endParaRPr/>
          </a:p>
          <a:p>
            <a:pPr>
              <a:lnSpc>
                <a:spcPct val="100000"/>
              </a:lnSpc>
            </a:pPr>
            <a:r>
              <a:rPr lang="fr-FR" sz="3200">
                <a:solidFill>
                  <a:srgbClr val="000000"/>
                </a:solidFill>
                <a:latin typeface="Gill Sans MT"/>
              </a:rPr>
              <a:t>and forecasters in Cuba </a:t>
            </a:r>
            <a:endParaRPr/>
          </a:p>
        </p:txBody>
      </p:sp>
      <p:pic>
        <p:nvPicPr>
          <p:cNvPr id="134" name="Picture 133"/>
          <p:cNvPicPr/>
          <p:nvPr/>
        </p:nvPicPr>
        <p:blipFill>
          <a:blip r:embed="rId8"/>
          <a:stretch>
            <a:fillRect/>
          </a:stretch>
        </p:blipFill>
        <p:spPr>
          <a:xfrm>
            <a:off x="7272000" y="1377360"/>
            <a:ext cx="4730040" cy="2761560"/>
          </a:xfrm>
          <a:prstGeom prst="rect">
            <a:avLst/>
          </a:prstGeom>
        </p:spPr>
      </p:pic>
      <p:pic>
        <p:nvPicPr>
          <p:cNvPr id="135" name="Picture 4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352000" y="4608000"/>
            <a:ext cx="2590560" cy="1819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783</Words>
  <PresentationFormat>Custom</PresentationFormat>
  <Paragraphs>174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centre n</dc:creator>
  <cp:lastModifiedBy>centre n</cp:lastModifiedBy>
  <cp:revision>4</cp:revision>
  <dcterms:modified xsi:type="dcterms:W3CDTF">2017-05-22T13:36:43Z</dcterms:modified>
</cp:coreProperties>
</file>