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AAB0-C223-409F-A6EB-5C2450F38F8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eosxm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136904" cy="144016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Meteorological Department</a:t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 St. Maarten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564904"/>
            <a:ext cx="6264696" cy="1512168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/>
              <a:t>Severe Weather Forecasting Demonstration Project (SWFDP</a:t>
            </a:r>
            <a:r>
              <a:rPr lang="en-US" altLang="en-US" b="1" dirty="0" smtClean="0"/>
              <a:t>)</a:t>
            </a:r>
          </a:p>
          <a:p>
            <a:pPr algn="ctr"/>
            <a:r>
              <a:rPr lang="en-US" altLang="en-US" b="1" dirty="0" smtClean="0"/>
              <a:t> </a:t>
            </a:r>
            <a:r>
              <a:rPr lang="en-GB" altLang="en-US" b="1" dirty="0"/>
              <a:t>Regional Subproject for RAIV (Eastern Caribbean</a:t>
            </a:r>
            <a:r>
              <a:rPr lang="en-GB" altLang="en-US" b="1" dirty="0" smtClean="0"/>
              <a:t>)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5013176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Joseph Isaac</a:t>
            </a:r>
          </a:p>
          <a:p>
            <a:pPr algn="ctr"/>
            <a:r>
              <a:rPr lang="en-US" dirty="0" smtClean="0"/>
              <a:t>Department Head</a:t>
            </a:r>
          </a:p>
          <a:p>
            <a:pPr algn="ctr"/>
            <a:r>
              <a:rPr lang="en-GB" altLang="en-US" b="1" dirty="0"/>
              <a:t>NHC, Miami May </a:t>
            </a:r>
            <a:r>
              <a:rPr lang="en-GB" altLang="en-US" b="1" dirty="0" smtClean="0"/>
              <a:t>23 </a:t>
            </a:r>
            <a:r>
              <a:rPr lang="en-GB" altLang="en-US" b="1" dirty="0"/>
              <a:t>– 26, 2017</a:t>
            </a:r>
            <a:endParaRPr lang="en-US" altLang="en-US" b="1" dirty="0">
              <a:solidFill>
                <a:schemeClr val="folHlin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Service </a:t>
            </a:r>
            <a:r>
              <a:rPr lang="en-US" sz="4800" b="1" dirty="0" smtClean="0"/>
              <a:t>Delivery…</a:t>
            </a:r>
            <a:br>
              <a:rPr lang="en-US" sz="4800" b="1" dirty="0" smtClean="0"/>
            </a:br>
            <a:r>
              <a:rPr lang="en-US" sz="3600" dirty="0" smtClean="0"/>
              <a:t>Threshold for Warnings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48186"/>
              </p:ext>
            </p:extLst>
          </p:nvPr>
        </p:nvGraphicFramePr>
        <p:xfrm>
          <a:off x="1403648" y="1556792"/>
          <a:ext cx="6696744" cy="4914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2520280"/>
                <a:gridCol w="3672408"/>
              </a:tblGrid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SPECIAL BULLETINS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52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HAZARDS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Warning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4766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Small Craft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Expected within 6hrs – winds &gt;33kts </a:t>
                      </a:r>
                      <a:r>
                        <a:rPr lang="en-US" sz="1200" dirty="0" smtClean="0">
                          <a:effectLst/>
                        </a:rPr>
                        <a:t>And/or waves </a:t>
                      </a:r>
                      <a:r>
                        <a:rPr lang="en-US" sz="1200" dirty="0">
                          <a:effectLst/>
                        </a:rPr>
                        <a:t>&gt;10 feet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44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45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High Surf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Periods &gt;15 seconds  expected during the forecast period.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44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45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Heavy Rainfall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Expected within 1 </a:t>
                      </a:r>
                      <a:r>
                        <a:rPr lang="en-US" sz="1200" dirty="0" err="1">
                          <a:effectLst/>
                        </a:rPr>
                        <a:t>hr</a:t>
                      </a:r>
                      <a:r>
                        <a:rPr lang="en-US" sz="1200" dirty="0">
                          <a:effectLst/>
                        </a:rPr>
                        <a:t>-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15mm/</a:t>
                      </a:r>
                      <a:r>
                        <a:rPr lang="en-US" sz="1200" dirty="0" err="1">
                          <a:effectLst/>
                        </a:rPr>
                        <a:t>hr</a:t>
                      </a:r>
                      <a:r>
                        <a:rPr lang="en-US" sz="1200" dirty="0">
                          <a:effectLst/>
                        </a:rPr>
                        <a:t> &lt;Heavy rainfall&lt; 25 mm/</a:t>
                      </a:r>
                      <a:r>
                        <a:rPr lang="en-US" sz="1200" dirty="0" err="1">
                          <a:effectLst/>
                        </a:rPr>
                        <a:t>hr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742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Severe Thunderstorms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Expected within 1hr-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15mm/</a:t>
                      </a:r>
                      <a:r>
                        <a:rPr lang="en-US" sz="1200" dirty="0" err="1">
                          <a:effectLst/>
                        </a:rPr>
                        <a:t>hr</a:t>
                      </a:r>
                      <a:r>
                        <a:rPr lang="en-US" sz="1200" dirty="0">
                          <a:effectLst/>
                        </a:rPr>
                        <a:t> &lt;Heavy rainfall&lt; 25 mm/</a:t>
                      </a:r>
                      <a:r>
                        <a:rPr lang="en-US" sz="1200" dirty="0" err="1">
                          <a:effectLst/>
                        </a:rPr>
                        <a:t>hr</a:t>
                      </a:r>
                      <a:r>
                        <a:rPr lang="en-US" sz="1200" dirty="0">
                          <a:effectLst/>
                        </a:rPr>
                        <a:t>, Lightning, 28kt &lt; winds &gt;34kts, funnel clouds.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44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45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Severe Winds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Expected within 2 </a:t>
                      </a:r>
                      <a:r>
                        <a:rPr lang="en-US" sz="1200" dirty="0" err="1">
                          <a:effectLst/>
                        </a:rPr>
                        <a:t>hr</a:t>
                      </a:r>
                      <a:r>
                        <a:rPr lang="en-US" sz="1200" dirty="0">
                          <a:effectLst/>
                        </a:rPr>
                        <a:t>-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28kt &lt; winds &gt;34kts or 44 </a:t>
                      </a:r>
                      <a:r>
                        <a:rPr lang="en-US" sz="1200" dirty="0" err="1">
                          <a:effectLst/>
                        </a:rPr>
                        <a:t>kts</a:t>
                      </a:r>
                      <a:r>
                        <a:rPr lang="en-US" sz="1200" dirty="0">
                          <a:effectLst/>
                        </a:rPr>
                        <a:t>&lt; Gusts &lt;50kts.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259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169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Service </a:t>
            </a:r>
            <a:r>
              <a:rPr lang="en-US" sz="5300" b="1" dirty="0" smtClean="0"/>
              <a:t>Delivery….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User Feedback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33278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There is no official feedback mechanism in place.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Prior to hurricane season forecasters do an awareness program with media. Interactive question and answer also pre recorded.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12411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Service </a:t>
            </a:r>
            <a:r>
              <a:rPr lang="en-US" sz="5300" b="1" dirty="0" smtClean="0"/>
              <a:t>Delivery…</a:t>
            </a:r>
            <a:br>
              <a:rPr lang="en-US" sz="5300" b="1" dirty="0" smtClean="0"/>
            </a:br>
            <a:r>
              <a:rPr lang="en-US" sz="3600" dirty="0" smtClean="0"/>
              <a:t>SOPs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125112" cy="3365902"/>
          </a:xfrm>
        </p:spPr>
        <p:txBody>
          <a:bodyPr>
            <a:normAutofit/>
          </a:bodyPr>
          <a:lstStyle/>
          <a:p>
            <a:r>
              <a:rPr lang="en-US" sz="2400" dirty="0"/>
              <a:t>Standard Operating Procedure </a:t>
            </a:r>
            <a:r>
              <a:rPr lang="en-US" sz="2400" dirty="0" smtClean="0"/>
              <a:t>between ODM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SOP  with Princess Juliana International Airport. (PJIAE)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7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5627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Expectations from SWFDP-Eastern </a:t>
            </a:r>
            <a:r>
              <a:rPr lang="en-US" sz="4400" b="1" dirty="0" smtClean="0"/>
              <a:t>Caribbean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20888"/>
            <a:ext cx="7125112" cy="40514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Need access to the ECMWF Products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Training </a:t>
            </a:r>
            <a:r>
              <a:rPr lang="en-US" sz="2400" dirty="0"/>
              <a:t>for </a:t>
            </a:r>
            <a:r>
              <a:rPr lang="en-US" sz="2400" dirty="0" smtClean="0"/>
              <a:t>forecasters</a:t>
            </a:r>
          </a:p>
          <a:p>
            <a:r>
              <a:rPr lang="en-US" sz="2400" dirty="0" smtClean="0"/>
              <a:t> Training </a:t>
            </a:r>
            <a:r>
              <a:rPr lang="en-US" sz="2400" dirty="0"/>
              <a:t>on new satellite </a:t>
            </a:r>
            <a:r>
              <a:rPr lang="en-US" sz="2400" dirty="0" smtClean="0"/>
              <a:t>GOES-R</a:t>
            </a:r>
            <a:endParaRPr lang="en-US" sz="2400" dirty="0"/>
          </a:p>
          <a:p>
            <a:r>
              <a:rPr lang="en-US" sz="2400" dirty="0" smtClean="0"/>
              <a:t> Interactive </a:t>
            </a:r>
            <a:r>
              <a:rPr lang="en-US" sz="2400" dirty="0"/>
              <a:t>forum for forecasters </a:t>
            </a:r>
          </a:p>
          <a:p>
            <a:r>
              <a:rPr lang="en-US" sz="2400" dirty="0" smtClean="0"/>
              <a:t> Exchange </a:t>
            </a:r>
            <a:r>
              <a:rPr lang="en-US" sz="2400" dirty="0"/>
              <a:t>programs SXM/METEO </a:t>
            </a:r>
            <a:r>
              <a:rPr lang="en-US" sz="2400" dirty="0" smtClean="0"/>
              <a:t>FRANCE</a:t>
            </a:r>
            <a:endParaRPr lang="en-US" sz="2400" dirty="0"/>
          </a:p>
          <a:p>
            <a:r>
              <a:rPr lang="en-US" sz="2400" dirty="0" smtClean="0"/>
              <a:t> Split screen monitor.</a:t>
            </a:r>
          </a:p>
          <a:p>
            <a:r>
              <a:rPr lang="en-US" sz="2400" dirty="0" smtClean="0"/>
              <a:t> Upgrade </a:t>
            </a:r>
            <a:r>
              <a:rPr lang="en-US" sz="2400" dirty="0"/>
              <a:t>equipment  </a:t>
            </a:r>
          </a:p>
          <a:p>
            <a:r>
              <a:rPr lang="en-US" sz="2400" dirty="0" smtClean="0"/>
              <a:t> Rainfall </a:t>
            </a:r>
            <a:r>
              <a:rPr lang="en-US" sz="2400" dirty="0"/>
              <a:t>network (St Maarten/ St Martin)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152" y="2482594"/>
            <a:ext cx="3599695" cy="189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2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675724"/>
            <a:ext cx="828092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St. Martin/St. Maarten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5936" y="2204864"/>
            <a:ext cx="4448816" cy="363326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country of St Maarten is located in the extreme northeast section of the </a:t>
            </a:r>
            <a:r>
              <a:rPr lang="en-US" dirty="0" smtClean="0"/>
              <a:t>Eastern Caribbean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part of an island which is approximately 37 square miles shared by </a:t>
            </a:r>
            <a:r>
              <a:rPr lang="en-US" dirty="0" smtClean="0"/>
              <a:t>two countries</a:t>
            </a:r>
            <a:r>
              <a:rPr lang="en-US" dirty="0"/>
              <a:t>: French St. Martin to the north and Dutch St. Maarten to the </a:t>
            </a:r>
            <a:r>
              <a:rPr lang="en-US" dirty="0" smtClean="0"/>
              <a:t>south.</a:t>
            </a:r>
          </a:p>
          <a:p>
            <a:pPr algn="just"/>
            <a:r>
              <a:rPr lang="en-US" dirty="0" smtClean="0"/>
              <a:t>The Dutch side occupies </a:t>
            </a:r>
            <a:r>
              <a:rPr lang="en-US" dirty="0"/>
              <a:t>16 square miles.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71700"/>
            <a:ext cx="3672408" cy="370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9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90" y="332655"/>
            <a:ext cx="8666889" cy="612067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763688" y="3068960"/>
            <a:ext cx="2736304" cy="792088"/>
          </a:xfrm>
          <a:prstGeom prst="ellipse">
            <a:avLst/>
          </a:prstGeom>
          <a:solidFill>
            <a:schemeClr val="accent6">
              <a:alpha val="0"/>
            </a:schemeClr>
          </a:solidFill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53798" y="3280338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MDS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63688" y="2276872"/>
            <a:ext cx="2736304" cy="792088"/>
          </a:xfrm>
          <a:prstGeom prst="ellipse">
            <a:avLst/>
          </a:prstGeom>
          <a:solidFill>
            <a:srgbClr val="00B0F0">
              <a:alpha val="0"/>
            </a:srgbClr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1720" y="248825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METEO FRANCE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44008" y="4149080"/>
            <a:ext cx="2736304" cy="792088"/>
          </a:xfrm>
          <a:prstGeom prst="ellipse">
            <a:avLst/>
          </a:prstGeom>
          <a:solidFill>
            <a:srgbClr val="00B0F0">
              <a:alpha val="0"/>
            </a:srgbClr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32040" y="436045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METEO FRANCE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75856" y="5013176"/>
            <a:ext cx="1728192" cy="792088"/>
          </a:xfrm>
          <a:prstGeom prst="ellipse">
            <a:avLst/>
          </a:prstGeom>
          <a:solidFill>
            <a:srgbClr val="7030A0">
              <a:alpha val="0"/>
            </a:srgbClr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07904" y="522455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KMNI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3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7744" y="692696"/>
            <a:ext cx="5112569" cy="924475"/>
          </a:xfrm>
        </p:spPr>
        <p:txBody>
          <a:bodyPr/>
          <a:lstStyle/>
          <a:p>
            <a:pPr algn="ctr"/>
            <a:r>
              <a:rPr lang="en-US" sz="4800" b="1" dirty="0" smtClean="0"/>
              <a:t>About MDS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9443" y="1484785"/>
            <a:ext cx="7125112" cy="4374014"/>
          </a:xfrm>
        </p:spPr>
        <p:txBody>
          <a:bodyPr/>
          <a:lstStyle/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prstClr val="white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Vision Statement:</a:t>
            </a:r>
          </a:p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prstClr val="white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prstClr val="white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“Deliver services of high quality and </a:t>
            </a:r>
            <a:r>
              <a:rPr lang="en-US" dirty="0" smtClean="0">
                <a:solidFill>
                  <a:prstClr val="white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accuracy</a:t>
            </a:r>
          </a:p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prstClr val="white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b="1" dirty="0">
                <a:solidFill>
                  <a:prstClr val="white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MISSION STATEMENT:</a:t>
            </a:r>
          </a:p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400" dirty="0">
              <a:solidFill>
                <a:prstClr val="white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prstClr val="white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“Protect life and property through the issuance of timely and appropriate weather products for the adjacent waters, air </a:t>
            </a:r>
            <a:r>
              <a:rPr lang="en-US" sz="2000" dirty="0" smtClean="0">
                <a:solidFill>
                  <a:prstClr val="white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space, </a:t>
            </a:r>
            <a:r>
              <a:rPr lang="en-US" sz="2000" dirty="0">
                <a:solidFill>
                  <a:prstClr val="white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general public and provide meteorological, hydrological and seismological related services to specific sectors, in order to sustain social and economic developments</a:t>
            </a:r>
            <a:r>
              <a:rPr lang="en-US" sz="2000" dirty="0" smtClean="0">
                <a:solidFill>
                  <a:prstClr val="white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..”</a:t>
            </a:r>
          </a:p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5724"/>
            <a:ext cx="7667011" cy="13131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Operational </a:t>
            </a:r>
            <a:r>
              <a:rPr lang="en-US" sz="5300" b="1" dirty="0" smtClean="0"/>
              <a:t>Capacity</a:t>
            </a:r>
            <a:br>
              <a:rPr lang="en-US" sz="5300" b="1" dirty="0" smtClean="0"/>
            </a:br>
            <a:r>
              <a:rPr lang="en-US" sz="3600" dirty="0" smtClean="0"/>
              <a:t>Observing Stations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420888"/>
            <a:ext cx="6537049" cy="3240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 Synoptic </a:t>
            </a:r>
            <a:r>
              <a:rPr lang="en-US" sz="2400" dirty="0"/>
              <a:t>and Upper air </a:t>
            </a:r>
            <a:r>
              <a:rPr lang="en-US" sz="2400" dirty="0" smtClean="0"/>
              <a:t>Observation Station.</a:t>
            </a:r>
          </a:p>
          <a:p>
            <a:r>
              <a:rPr lang="en-US" sz="2400" dirty="0" smtClean="0"/>
              <a:t>2- AWS: 1 </a:t>
            </a:r>
            <a:r>
              <a:rPr lang="en-US" sz="2400" dirty="0" err="1" smtClean="0"/>
              <a:t>Vaisala</a:t>
            </a:r>
            <a:r>
              <a:rPr lang="en-US" sz="2400" dirty="0" smtClean="0"/>
              <a:t> &amp; 1 </a:t>
            </a:r>
            <a:r>
              <a:rPr lang="en-US" sz="2400" dirty="0" err="1" smtClean="0"/>
              <a:t>Sutron</a:t>
            </a:r>
            <a:r>
              <a:rPr lang="en-US" sz="2400" dirty="0" smtClean="0"/>
              <a:t> - at the airport.</a:t>
            </a:r>
          </a:p>
          <a:p>
            <a:r>
              <a:rPr lang="en-US" sz="2400" dirty="0" smtClean="0"/>
              <a:t>DAVIS Vantage Pro- Backup</a:t>
            </a:r>
          </a:p>
          <a:p>
            <a:r>
              <a:rPr lang="en-US" sz="2400" dirty="0" smtClean="0"/>
              <a:t>1 manual rain gauge at the airport.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328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Operational </a:t>
            </a:r>
            <a:r>
              <a:rPr lang="en-US" sz="4800" b="1" dirty="0" smtClean="0"/>
              <a:t>Capacity…..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Forecasting Capabilities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Forecasters use internet base NWP for forecasting. ( GFS, </a:t>
            </a:r>
            <a:r>
              <a:rPr lang="en-US" sz="2400" dirty="0" err="1" smtClean="0"/>
              <a:t>MeteoFrance</a:t>
            </a:r>
            <a:r>
              <a:rPr lang="en-US" sz="2400" dirty="0" smtClean="0"/>
              <a:t>, WRF, CMC, </a:t>
            </a:r>
            <a:r>
              <a:rPr lang="en-US" sz="2400" dirty="0" err="1" smtClean="0"/>
              <a:t>Earth.nullschool</a:t>
            </a:r>
            <a:r>
              <a:rPr lang="en-US" sz="2400" dirty="0" smtClean="0"/>
              <a:t>, </a:t>
            </a:r>
            <a:r>
              <a:rPr lang="en-US" sz="2400" dirty="0" err="1" smtClean="0"/>
              <a:t>Metlab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Forecasters use one basic computer </a:t>
            </a:r>
            <a:r>
              <a:rPr lang="en-US" sz="2400" dirty="0" err="1" smtClean="0"/>
              <a:t>intenet</a:t>
            </a:r>
            <a:r>
              <a:rPr lang="en-US" sz="2400" dirty="0" smtClean="0"/>
              <a:t> often fluctuates.(8mbps)</a:t>
            </a:r>
          </a:p>
          <a:p>
            <a:r>
              <a:rPr lang="en-US" sz="2400" dirty="0" smtClean="0"/>
              <a:t>There is no verification of forecasts at this time.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0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696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Operational </a:t>
            </a:r>
            <a:r>
              <a:rPr lang="en-US" sz="4800" b="1" dirty="0" smtClean="0"/>
              <a:t>Capacity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Hazards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Flash Flooding</a:t>
            </a:r>
          </a:p>
          <a:p>
            <a:r>
              <a:rPr lang="en-US" sz="2400" dirty="0" smtClean="0"/>
              <a:t>Storm Surge</a:t>
            </a:r>
          </a:p>
          <a:p>
            <a:r>
              <a:rPr lang="en-US" sz="2400" dirty="0" smtClean="0"/>
              <a:t>Strong winds</a:t>
            </a:r>
          </a:p>
          <a:p>
            <a:r>
              <a:rPr lang="en-US" sz="2400" dirty="0" smtClean="0"/>
              <a:t>Drought- Bush fires, high population of fish death due to lack of oxygen in ponds.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92888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Operational </a:t>
            </a:r>
            <a:r>
              <a:rPr lang="en-US" sz="4800" b="1" dirty="0" smtClean="0"/>
              <a:t>Capacity</a:t>
            </a:r>
            <a:br>
              <a:rPr lang="en-US" sz="4800" b="1" dirty="0" smtClean="0"/>
            </a:br>
            <a:r>
              <a:rPr lang="en-US" sz="3600" dirty="0" smtClean="0"/>
              <a:t>Human Resource &amp; Contingency Plan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Department head </a:t>
            </a:r>
          </a:p>
          <a:p>
            <a:r>
              <a:rPr lang="en-US" sz="2400" dirty="0" smtClean="0"/>
              <a:t>5 </a:t>
            </a:r>
            <a:r>
              <a:rPr lang="en-US" sz="2400" dirty="0" smtClean="0"/>
              <a:t>Forecasters</a:t>
            </a:r>
          </a:p>
          <a:p>
            <a:r>
              <a:rPr lang="en-US" sz="2400" dirty="0" smtClean="0"/>
              <a:t>6 Observers</a:t>
            </a:r>
          </a:p>
          <a:p>
            <a:r>
              <a:rPr lang="en-US" sz="2400" dirty="0" smtClean="0"/>
              <a:t>1 </a:t>
            </a:r>
            <a:r>
              <a:rPr lang="en-US" sz="2400" dirty="0" smtClean="0"/>
              <a:t>Technician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NMC contingency plan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31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13851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>Service Delivery….</a:t>
            </a:r>
            <a:br>
              <a:rPr lang="en-US" sz="5300" b="1" dirty="0" smtClean="0"/>
            </a:br>
            <a:r>
              <a:rPr lang="en-US" sz="3600" dirty="0" smtClean="0"/>
              <a:t>Forecast Dissemination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Website: </a:t>
            </a:r>
            <a:r>
              <a:rPr lang="en-US" sz="2400" dirty="0" smtClean="0">
                <a:hlinkClick r:id="rId2"/>
              </a:rPr>
              <a:t>www.meteosxm.com</a:t>
            </a:r>
            <a:endParaRPr lang="en-US" sz="2400" dirty="0" smtClean="0"/>
          </a:p>
          <a:p>
            <a:r>
              <a:rPr lang="en-US" sz="2400" dirty="0" smtClean="0"/>
              <a:t>Emails</a:t>
            </a:r>
          </a:p>
          <a:p>
            <a:r>
              <a:rPr lang="en-US" sz="2400" dirty="0" smtClean="0"/>
              <a:t>Social media (</a:t>
            </a:r>
            <a:r>
              <a:rPr lang="en-US" sz="2400" dirty="0" err="1" smtClean="0"/>
              <a:t>facebook</a:t>
            </a:r>
            <a:r>
              <a:rPr lang="en-US" sz="2400" dirty="0" smtClean="0"/>
              <a:t>, twitter)</a:t>
            </a:r>
          </a:p>
          <a:p>
            <a:r>
              <a:rPr lang="en-US" sz="2400" dirty="0" smtClean="0"/>
              <a:t>In the event of storms authorities are contacted via telephone.</a:t>
            </a:r>
          </a:p>
          <a:p>
            <a:r>
              <a:rPr lang="en-US" sz="2400" dirty="0" smtClean="0"/>
              <a:t>Daily Newspaper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1225</TotalTime>
  <Words>511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Meteorological Department  St. Maarten</vt:lpstr>
      <vt:lpstr>St. Martin/St. Maarten</vt:lpstr>
      <vt:lpstr>PowerPoint Presentation</vt:lpstr>
      <vt:lpstr>About MDS</vt:lpstr>
      <vt:lpstr>Operational Capacity Observing Stations</vt:lpstr>
      <vt:lpstr>Operational Capacity….. Forecasting Capabilities</vt:lpstr>
      <vt:lpstr>Operational Capacity Hazards</vt:lpstr>
      <vt:lpstr>Operational Capacity Human Resource &amp; Contingency Plan</vt:lpstr>
      <vt:lpstr>Service Delivery…. Forecast Dissemination</vt:lpstr>
      <vt:lpstr>Service Delivery… Threshold for Warnings</vt:lpstr>
      <vt:lpstr>Service Delivery…. User Feedback</vt:lpstr>
      <vt:lpstr>Service Delivery… SOPs</vt:lpstr>
      <vt:lpstr>Expectations from SWFDP-Eastern Caribbean.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NMCs Presentation Outline</dc:title>
  <dc:creator>Ata Hussain</dc:creator>
  <cp:lastModifiedBy>Isaac, Joseph</cp:lastModifiedBy>
  <cp:revision>37</cp:revision>
  <cp:lastPrinted>2017-04-11T08:37:46Z</cp:lastPrinted>
  <dcterms:created xsi:type="dcterms:W3CDTF">2017-04-11T08:06:01Z</dcterms:created>
  <dcterms:modified xsi:type="dcterms:W3CDTF">2017-05-20T23:36:54Z</dcterms:modified>
</cp:coreProperties>
</file>