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15" r:id="rId2"/>
    <p:sldMasterId id="2147483827" r:id="rId3"/>
  </p:sldMasterIdLst>
  <p:notesMasterIdLst>
    <p:notesMasterId r:id="rId39"/>
  </p:notesMasterIdLst>
  <p:sldIdLst>
    <p:sldId id="511" r:id="rId4"/>
    <p:sldId id="512" r:id="rId5"/>
    <p:sldId id="654" r:id="rId6"/>
    <p:sldId id="655" r:id="rId7"/>
    <p:sldId id="656" r:id="rId8"/>
    <p:sldId id="515" r:id="rId9"/>
    <p:sldId id="736" r:id="rId10"/>
    <p:sldId id="767" r:id="rId11"/>
    <p:sldId id="630" r:id="rId12"/>
    <p:sldId id="863" r:id="rId13"/>
    <p:sldId id="657" r:id="rId14"/>
    <p:sldId id="653" r:id="rId15"/>
    <p:sldId id="904" r:id="rId16"/>
    <p:sldId id="896" r:id="rId17"/>
    <p:sldId id="899" r:id="rId18"/>
    <p:sldId id="916" r:id="rId19"/>
    <p:sldId id="917" r:id="rId20"/>
    <p:sldId id="914" r:id="rId21"/>
    <p:sldId id="907" r:id="rId22"/>
    <p:sldId id="915" r:id="rId23"/>
    <p:sldId id="711" r:id="rId24"/>
    <p:sldId id="712" r:id="rId25"/>
    <p:sldId id="859" r:id="rId26"/>
    <p:sldId id="740" r:id="rId27"/>
    <p:sldId id="737" r:id="rId28"/>
    <p:sldId id="742" r:id="rId29"/>
    <p:sldId id="920" r:id="rId30"/>
    <p:sldId id="918" r:id="rId31"/>
    <p:sldId id="908" r:id="rId32"/>
    <p:sldId id="909" r:id="rId33"/>
    <p:sldId id="910" r:id="rId34"/>
    <p:sldId id="919" r:id="rId35"/>
    <p:sldId id="911" r:id="rId36"/>
    <p:sldId id="912" r:id="rId37"/>
    <p:sldId id="763" r:id="rId38"/>
  </p:sldIdLst>
  <p:sldSz cx="9144000" cy="6858000" type="screen4x3"/>
  <p:notesSz cx="6934200" cy="923448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FF"/>
    <a:srgbClr val="FFFF00"/>
    <a:srgbClr val="990099"/>
    <a:srgbClr val="00CCFF"/>
    <a:srgbClr val="FF9933"/>
    <a:srgbClr val="A5002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2832" autoAdjust="0"/>
  </p:normalViewPr>
  <p:slideViewPr>
    <p:cSldViewPr>
      <p:cViewPr varScale="1">
        <p:scale>
          <a:sx n="122" d="100"/>
          <a:sy n="122" d="100"/>
        </p:scale>
        <p:origin x="5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Percentage of TAFB High Seas Forecasts with Warnings 
Both Basins Combined </a:t>
            </a:r>
            <a:r>
              <a:rPr lang="en-US" dirty="0" smtClean="0"/>
              <a:t>2004-2011</a:t>
            </a:r>
            <a:endParaRPr lang="en-US" dirty="0"/>
          </a:p>
        </c:rich>
      </c:tx>
      <c:layout>
        <c:manualLayout>
          <c:xMode val="edge"/>
          <c:yMode val="edge"/>
          <c:x val="0.20598610032900816"/>
          <c:y val="3.735632183908046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845084043763105"/>
          <c:y val="0.17816141949931388"/>
          <c:w val="0.77288798835688921"/>
          <c:h val="0.65517425235231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'04-10'!$B$4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'04-10'!$B$5:$B$16</c:f>
              <c:numCache>
                <c:formatCode>0%</c:formatCode>
                <c:ptCount val="12"/>
                <c:pt idx="0">
                  <c:v>0.41532258064516131</c:v>
                </c:pt>
                <c:pt idx="1">
                  <c:v>0.35344827586206895</c:v>
                </c:pt>
                <c:pt idx="2">
                  <c:v>0.33467741935483869</c:v>
                </c:pt>
                <c:pt idx="3">
                  <c:v>0.2</c:v>
                </c:pt>
                <c:pt idx="4">
                  <c:v>0.16129032258064516</c:v>
                </c:pt>
                <c:pt idx="5">
                  <c:v>0</c:v>
                </c:pt>
                <c:pt idx="6">
                  <c:v>0.30241935483870969</c:v>
                </c:pt>
                <c:pt idx="7">
                  <c:v>0.59677419354838712</c:v>
                </c:pt>
                <c:pt idx="8">
                  <c:v>0.79166666666666663</c:v>
                </c:pt>
                <c:pt idx="9">
                  <c:v>0.12903225806451613</c:v>
                </c:pt>
                <c:pt idx="10">
                  <c:v>0.3</c:v>
                </c:pt>
                <c:pt idx="11">
                  <c:v>0.58064516129032262</c:v>
                </c:pt>
              </c:numCache>
            </c:numRef>
          </c:val>
        </c:ser>
        <c:ser>
          <c:idx val="1"/>
          <c:order val="1"/>
          <c:tx>
            <c:strRef>
              <c:f>'04-10'!$C$4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'04-10'!$C$5:$C$16</c:f>
              <c:numCache>
                <c:formatCode>0%</c:formatCode>
                <c:ptCount val="12"/>
                <c:pt idx="0">
                  <c:v>0.41532258064516131</c:v>
                </c:pt>
                <c:pt idx="1">
                  <c:v>0.4107142857142857</c:v>
                </c:pt>
                <c:pt idx="2">
                  <c:v>0.33467741935483869</c:v>
                </c:pt>
                <c:pt idx="3">
                  <c:v>0.21249999999999999</c:v>
                </c:pt>
                <c:pt idx="4">
                  <c:v>0.18951612903225806</c:v>
                </c:pt>
                <c:pt idx="5">
                  <c:v>0.17916666666666667</c:v>
                </c:pt>
                <c:pt idx="6">
                  <c:v>0.44758064516129031</c:v>
                </c:pt>
                <c:pt idx="7">
                  <c:v>0.58064516129032262</c:v>
                </c:pt>
                <c:pt idx="8">
                  <c:v>0.65</c:v>
                </c:pt>
                <c:pt idx="9">
                  <c:v>0.49596774193548387</c:v>
                </c:pt>
                <c:pt idx="10">
                  <c:v>0.4375</c:v>
                </c:pt>
                <c:pt idx="11">
                  <c:v>0.38306451612903225</c:v>
                </c:pt>
              </c:numCache>
            </c:numRef>
          </c:val>
        </c:ser>
        <c:ser>
          <c:idx val="2"/>
          <c:order val="2"/>
          <c:tx>
            <c:strRef>
              <c:f>'04-10'!$D$4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'04-10'!$D$5:$D$16</c:f>
              <c:numCache>
                <c:formatCode>0%</c:formatCode>
                <c:ptCount val="12"/>
                <c:pt idx="0">
                  <c:v>0.67338709677419351</c:v>
                </c:pt>
                <c:pt idx="1">
                  <c:v>0.5580357142857143</c:v>
                </c:pt>
                <c:pt idx="2">
                  <c:v>0.19758064516129031</c:v>
                </c:pt>
                <c:pt idx="3">
                  <c:v>8.7499999999999994E-2</c:v>
                </c:pt>
                <c:pt idx="4">
                  <c:v>9.6774193548387094E-2</c:v>
                </c:pt>
                <c:pt idx="5">
                  <c:v>0.12916666666666668</c:v>
                </c:pt>
                <c:pt idx="6">
                  <c:v>0.44758064516129031</c:v>
                </c:pt>
                <c:pt idx="7">
                  <c:v>0.532258064516129</c:v>
                </c:pt>
                <c:pt idx="8">
                  <c:v>0.5708333333333333</c:v>
                </c:pt>
                <c:pt idx="9">
                  <c:v>0.28225806451612906</c:v>
                </c:pt>
                <c:pt idx="10">
                  <c:v>0.42916666666666664</c:v>
                </c:pt>
                <c:pt idx="11">
                  <c:v>0.70833333333333337</c:v>
                </c:pt>
              </c:numCache>
            </c:numRef>
          </c:val>
        </c:ser>
        <c:ser>
          <c:idx val="3"/>
          <c:order val="3"/>
          <c:tx>
            <c:strRef>
              <c:f>'04-10'!$E$4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'04-10'!$E$5:$E$16</c:f>
              <c:numCache>
                <c:formatCode>0%</c:formatCode>
                <c:ptCount val="12"/>
                <c:pt idx="0">
                  <c:v>0.63</c:v>
                </c:pt>
                <c:pt idx="1">
                  <c:v>0.4</c:v>
                </c:pt>
                <c:pt idx="2">
                  <c:v>0.28999999999999998</c:v>
                </c:pt>
                <c:pt idx="3">
                  <c:v>0.14000000000000001</c:v>
                </c:pt>
                <c:pt idx="4">
                  <c:v>0.18</c:v>
                </c:pt>
                <c:pt idx="5">
                  <c:v>0.11</c:v>
                </c:pt>
                <c:pt idx="6">
                  <c:v>0.16</c:v>
                </c:pt>
                <c:pt idx="7">
                  <c:v>0.27</c:v>
                </c:pt>
                <c:pt idx="8">
                  <c:v>0.42</c:v>
                </c:pt>
                <c:pt idx="9">
                  <c:v>0.42</c:v>
                </c:pt>
                <c:pt idx="10">
                  <c:v>0.28999999999999998</c:v>
                </c:pt>
                <c:pt idx="11">
                  <c:v>0.38</c:v>
                </c:pt>
              </c:numCache>
            </c:numRef>
          </c:val>
        </c:ser>
        <c:ser>
          <c:idx val="4"/>
          <c:order val="4"/>
          <c:tx>
            <c:strRef>
              <c:f>'04-10'!$F$4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'04-10'!$F$5:$F$16</c:f>
              <c:numCache>
                <c:formatCode>0%</c:formatCode>
                <c:ptCount val="12"/>
                <c:pt idx="0">
                  <c:v>0.36</c:v>
                </c:pt>
                <c:pt idx="1">
                  <c:v>0.28000000000000003</c:v>
                </c:pt>
                <c:pt idx="2">
                  <c:v>0.41</c:v>
                </c:pt>
                <c:pt idx="3">
                  <c:v>0.25</c:v>
                </c:pt>
                <c:pt idx="4">
                  <c:v>0.03</c:v>
                </c:pt>
                <c:pt idx="5">
                  <c:v>7.0000000000000007E-2</c:v>
                </c:pt>
                <c:pt idx="6">
                  <c:v>0.57999999999999996</c:v>
                </c:pt>
                <c:pt idx="7">
                  <c:v>0.45</c:v>
                </c:pt>
                <c:pt idx="8">
                  <c:v>0.33</c:v>
                </c:pt>
                <c:pt idx="9">
                  <c:v>0.49</c:v>
                </c:pt>
                <c:pt idx="10">
                  <c:v>0.51</c:v>
                </c:pt>
                <c:pt idx="11">
                  <c:v>0.49</c:v>
                </c:pt>
              </c:numCache>
            </c:numRef>
          </c:val>
        </c:ser>
        <c:ser>
          <c:idx val="5"/>
          <c:order val="5"/>
          <c:tx>
            <c:strRef>
              <c:f>'04-10'!$G$4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'04-10'!$G$5:$G$16</c:f>
              <c:numCache>
                <c:formatCode>0%</c:formatCode>
                <c:ptCount val="12"/>
                <c:pt idx="0">
                  <c:v>0.54</c:v>
                </c:pt>
                <c:pt idx="1">
                  <c:v>0.49</c:v>
                </c:pt>
                <c:pt idx="2">
                  <c:v>0.35</c:v>
                </c:pt>
                <c:pt idx="3">
                  <c:v>0.22</c:v>
                </c:pt>
                <c:pt idx="4">
                  <c:v>0.06</c:v>
                </c:pt>
                <c:pt idx="5">
                  <c:v>7.0000000000000007E-2</c:v>
                </c:pt>
                <c:pt idx="6">
                  <c:v>0.22</c:v>
                </c:pt>
                <c:pt idx="7">
                  <c:v>0.54</c:v>
                </c:pt>
                <c:pt idx="8">
                  <c:v>0.33</c:v>
                </c:pt>
                <c:pt idx="9">
                  <c:v>0.28000000000000003</c:v>
                </c:pt>
                <c:pt idx="10">
                  <c:v>0.5</c:v>
                </c:pt>
                <c:pt idx="11">
                  <c:v>0.45</c:v>
                </c:pt>
              </c:numCache>
            </c:numRef>
          </c:val>
        </c:ser>
        <c:ser>
          <c:idx val="6"/>
          <c:order val="6"/>
          <c:tx>
            <c:strRef>
              <c:f>'04-10'!$H$4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'04-10'!$H$5:$H$16</c:f>
              <c:numCache>
                <c:formatCode>0%</c:formatCode>
                <c:ptCount val="12"/>
                <c:pt idx="0">
                  <c:v>0.83</c:v>
                </c:pt>
                <c:pt idx="1">
                  <c:v>0.67</c:v>
                </c:pt>
                <c:pt idx="2">
                  <c:v>0.28000000000000003</c:v>
                </c:pt>
                <c:pt idx="3">
                  <c:v>0.03</c:v>
                </c:pt>
                <c:pt idx="4">
                  <c:v>7.0000000000000007E-2</c:v>
                </c:pt>
                <c:pt idx="5">
                  <c:v>0.3</c:v>
                </c:pt>
                <c:pt idx="6">
                  <c:v>7.0000000000000007E-2</c:v>
                </c:pt>
                <c:pt idx="7">
                  <c:v>0.45</c:v>
                </c:pt>
                <c:pt idx="8">
                  <c:v>0.41</c:v>
                </c:pt>
                <c:pt idx="9">
                  <c:v>0.48</c:v>
                </c:pt>
                <c:pt idx="10">
                  <c:v>0.49</c:v>
                </c:pt>
                <c:pt idx="11">
                  <c:v>0.6</c:v>
                </c:pt>
              </c:numCache>
            </c:numRef>
          </c:val>
        </c:ser>
        <c:ser>
          <c:idx val="7"/>
          <c:order val="7"/>
          <c:tx>
            <c:strRef>
              <c:f>'04-10'!$I$4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'04-10'!$A$5:$A$16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'04-10'!$I$5:$I$16</c:f>
              <c:numCache>
                <c:formatCode>0%</c:formatCode>
                <c:ptCount val="12"/>
                <c:pt idx="0">
                  <c:v>0.37</c:v>
                </c:pt>
                <c:pt idx="1">
                  <c:v>0.49</c:v>
                </c:pt>
                <c:pt idx="2">
                  <c:v>0.21</c:v>
                </c:pt>
                <c:pt idx="3">
                  <c:v>0.08</c:v>
                </c:pt>
                <c:pt idx="4">
                  <c:v>0.06</c:v>
                </c:pt>
                <c:pt idx="5">
                  <c:v>0.16</c:v>
                </c:pt>
                <c:pt idx="6">
                  <c:v>0.25</c:v>
                </c:pt>
                <c:pt idx="7">
                  <c:v>0.44</c:v>
                </c:pt>
                <c:pt idx="8">
                  <c:v>0.56999999999999995</c:v>
                </c:pt>
                <c:pt idx="9">
                  <c:v>0.6</c:v>
                </c:pt>
                <c:pt idx="10">
                  <c:v>0.62</c:v>
                </c:pt>
                <c:pt idx="11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773072"/>
        <c:axId val="364773464"/>
      </c:barChart>
      <c:catAx>
        <c:axId val="364773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51056374995379095"/>
              <c:y val="0.890807011192566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4773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4773464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Percentage of Forecasts
 with Warnings</a:t>
                </a:r>
              </a:p>
            </c:rich>
          </c:tx>
          <c:layout>
            <c:manualLayout>
              <c:xMode val="edge"/>
              <c:yMode val="edge"/>
              <c:x val="4.5774647887323945E-2"/>
              <c:y val="0.26724198268319904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477307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663494706333515"/>
          <c:y val="0.18232963829629756"/>
          <c:w val="5.4794594045910007E-2"/>
          <c:h val="0.2849705034507737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14BFD2-B1CD-45CE-AC9F-4E8EA569E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65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14BFD2-B1CD-45CE-AC9F-4E8EA569E17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oaa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61913"/>
            <a:ext cx="86201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D2BF50-0F0C-4C75-864D-B59FEBEEF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1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EF201-CB02-43DB-BAA5-4ADA8D80F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0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A5B6-1C60-4930-9631-402237C6C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04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7E5EE-C036-41D8-B80D-AABEDAF08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60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5240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8623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2FB47-9571-4789-BCF6-DB9AA28AB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5240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8623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8623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B563F-F3D3-4400-A247-93B3656D7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2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C9664-E808-4D42-B8B3-9A2B3ACBE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30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Picture 10" descr="noaa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0"/>
            <a:ext cx="8620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0" y="62484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0D0365-08A2-46DE-AD40-F32EE0E58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3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77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0569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386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7B92F-D1C7-4B74-9DA3-6B3D7EA42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90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383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2566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2735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76546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848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83123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9391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A7FAAF-B828-498F-8290-64146B02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D87F6-D296-4A07-B92F-B7EA643B9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0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1FB8-2857-4CF3-95AB-5B7BDE480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9EA68-6705-43ED-BBDF-99ECE2835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86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4B1D3-5A41-450F-BAA1-BD351375C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87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A5E4-7A20-450A-A9E2-1925A002C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4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56AF2-3743-4F37-8FD3-9A93A513F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0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51970-3E03-4D26-BC80-9158DF5E9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90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B15C-F4CF-4B2C-A890-0F16B140B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1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DFC8C-A486-424C-AEA3-8E252D099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77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ECCB1-DFB8-4E3B-8D10-3A0FC4E7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90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16852-7E6E-43CA-ABAC-86166A41B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28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632D9-5055-4176-B826-444D697B6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0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AA2F3-7F84-4B70-9A73-AAB04548C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1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BA99-4569-4591-A252-ADED40DA4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0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F638-C9A9-4322-9439-E60823F10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12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5240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8623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8623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0C980-9E7A-4ECF-914E-61A4D890E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52EEC-9D13-466A-BA74-6BA2B475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D1F1D-A324-4E77-8055-19FE340F5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82B0-E9CF-47BD-832F-9D5B206CD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8CA6-ABB4-4C32-9D85-CB55FC971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1E5E5-1426-452E-8E3F-EB74D7650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0"/>
                <a:invGamma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57150" algn="ctr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8" name="Picture 4" descr="noaa3b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61913"/>
            <a:ext cx="8620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BE4020-D86F-4725-BFD0-26E399D26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758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6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8" descr="noaa3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0"/>
            <a:ext cx="8620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C2598877-F910-47AA-959F-A548353D6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5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oogle.com/imgres?imgurl=http://kschasersassociation.com/img/NWS_Logo.png&amp;imgrefurl=http://kschasersassociation.com/img/&amp;h=600&amp;w=600&amp;sz=84&amp;tbnid=Cz25-kT_GZzupM:&amp;tbnh=135&amp;tbnw=135&amp;prev=/images?q=NWS+Logo&amp;zoom=1&amp;q=NWS+Logo&amp;usg=__PKotm0Q_8YGHsZXJ9t7KuvZjS0I=&amp;sa=X&amp;ei=Tm6ETeeJEYnC0QHWhPHjCA&amp;ved=0CDcQ9QEwA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wmf"/><Relationship Id="rId18" Type="http://schemas.openxmlformats.org/officeDocument/2006/relationships/image" Target="../media/image26.wmf"/><Relationship Id="rId26" Type="http://schemas.openxmlformats.org/officeDocument/2006/relationships/image" Target="../media/image34.wmf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wmf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wmf"/><Relationship Id="rId16" Type="http://schemas.openxmlformats.org/officeDocument/2006/relationships/image" Target="../media/image24.wmf"/><Relationship Id="rId20" Type="http://schemas.openxmlformats.org/officeDocument/2006/relationships/image" Target="../media/image28.w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11" Type="http://schemas.openxmlformats.org/officeDocument/2006/relationships/image" Target="../media/image19.wmf"/><Relationship Id="rId24" Type="http://schemas.openxmlformats.org/officeDocument/2006/relationships/image" Target="../media/image32.wmf"/><Relationship Id="rId5" Type="http://schemas.openxmlformats.org/officeDocument/2006/relationships/image" Target="../media/image13.png"/><Relationship Id="rId15" Type="http://schemas.openxmlformats.org/officeDocument/2006/relationships/image" Target="../media/image23.wmf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wmf"/><Relationship Id="rId19" Type="http://schemas.openxmlformats.org/officeDocument/2006/relationships/image" Target="../media/image27.wmf"/><Relationship Id="rId4" Type="http://schemas.openxmlformats.org/officeDocument/2006/relationships/image" Target="../media/image12.png"/><Relationship Id="rId9" Type="http://schemas.openxmlformats.org/officeDocument/2006/relationships/image" Target="../media/image17.wmf"/><Relationship Id="rId14" Type="http://schemas.openxmlformats.org/officeDocument/2006/relationships/image" Target="../media/image22.png"/><Relationship Id="rId22" Type="http://schemas.openxmlformats.org/officeDocument/2006/relationships/image" Target="../media/image30.wmf"/><Relationship Id="rId27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15925" y="1217676"/>
            <a:ext cx="8077200" cy="22529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Tropical Analysis and Forecast Branch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Recent Advances in Marine Forecasts </a:t>
            </a:r>
            <a:r>
              <a:rPr lang="en-US" sz="2800" dirty="0">
                <a:solidFill>
                  <a:srgbClr val="FFFF00"/>
                </a:solidFill>
                <a:latin typeface="Century Gothic" pitchFamily="34" charset="0"/>
              </a:rPr>
              <a:t>and </a:t>
            </a: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Tropical Analysis</a:t>
            </a:r>
            <a:endParaRPr lang="en-US" sz="2800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09600" y="4800600"/>
            <a:ext cx="8077200" cy="1600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RA-IV Severe 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Weather Forecasting Demonstration Project (SWFDP</a:t>
            </a: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) Workshop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May 23, 2017</a:t>
            </a:r>
            <a:endParaRPr lang="en-US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7174" name="Picture 268" descr="tafb-20060109_3000x4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581400"/>
            <a:ext cx="7239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2712"/>
            <a:ext cx="11366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25" descr="data:image/jpg;base64,/9j/4AAQSkZJRgABAQAAAQABAAD/2wBDAAkGBwgHBgkIBwgKCgkLDRYPDQwMDRsUFRAWIB0iIiAdHx8kKDQsJCYxJx8fLT0tMTU3Ojo6Iys/RD84QzQ5Ojf/2wBDAQoKCg0MDRoPDxo3JR8lNzc3Nzc3Nzc3Nzc3Nzc3Nzc3Nzc3Nzc3Nzc3Nzc3Nzc3Nzc3Nzc3Nzc3Nzc3Nzc3Nzf/wAARCABOAE4DASIAAhEBAxEB/8QAGwAAAgMBAQEAAAAAAAAAAAAABQYDBAcAAgH/xAAzEAACAQMDAwMCBgAGAwAAAAABAgMEBREAEiEGEzFBUWEHIhQyQnGBkRVSYrHB8HJzkv/EABoBAAIDAQEAAAAAAAAAAAAAAAMFAQIEAAb/xAAvEQABAwIEAwYGAwAAAAAAAAABAgMRAAQSITFBUWHwBRMicYGRFDKhscHhIzTR/9oADAMBAAIRAxEAPwDcddrtR1CNJE6I5jZlIDqASp9+eNdXVHPW00NRBTSzKs1QWESE8vtGTj9hoFS9StN1VPZpooYBESqhpGaSU7dwYALgLj3PnSVWWzqOHqbtoGmrcpUpJ4iqGjwu/PhGKnBB48j1XT9VdPx1N6S6isq6aTtoskVPJtWXa2RuOMkc4+RoAWtegiDTVy1t7cDGoKxJyjY5fTb/ADYXS9RTN19VWiWojNMV7cMQA3K4RXJz5wcsP41ZoKi6TdYXGkNwD0NKkchhNOucyBsKGHPGAc8516qKzpGiq3lqa+1x1An77GSpXcJMbd3J4441cttVYqyrqprXXUctVUhe81PUK7naMDgE4wPjRA04MzxoC7hiIQmDhA0GuUn2nnVGg6wpay7yW5Iw7/jGpoe24ZiEXLOw/SucgHnOmUOpJAIJHke2lam6bjsEslwt0bVb01CYKanIAdm3FmJb1LE+w9dDelYVoKep6lvdbsaUl5pMyR5bw0bxtwdpGFxqiVrBhXQortvbuArYOQgAakk/bL66cn3XaGWK9U96pmlgSWJ0bbJDMm10yMqSPYggj99E9FBBEily0KQopUIIqCsadaWU0iJJUBD20dtqlscAn0GgVB1ZHNWQW2soKumukj7HpimQowSXDeCnHkf1r31TBfXEM9iq+2Ig3dgUJukzjkFgRkYPBxnPka89HzXKqtgrL3IDU5Zdr03aaHB+4H35AOeBxoZUSuB+q2IabFuXFQfUhQOe0RG/5qv1lcaq0vS1MNykSOVu2aKKKMySe7oWUj7R5DYHjkHGVvqIS3KhW5R3ae52pBtqYJAIzSt7yRqFyPfcDt4PgkhavfV9NV3me41NTTvBJ9sCrKO5BCPygr65/Mcc5OMHA1V6cvcN26zp1ouoI7PCiBRI8XNWSeYzu+3HsG9TwM6et2im2w5uM9OvekCnVvOFqPDxq7dVWO01CxKEUBeEGAPuHtq3UxQzEmeONwDkFwDj5yfGk76rWJemeqHNspaiipKkdyPDDtsfUIQeAOPtPj9iNKbXm5urK9wqmVwQytMxBB8ggnTRlnvmwtJyNYldnKEAKrbOmeqrrQIJZmkrbc7ZjgkJaZI/RlYnJJ87W9CACMcuN8tdN1ZaIKmgmhlJUmneXc0Q3cFinqwGcZHB86wmx9bSbhDdkDqeFmjUA59iPH8jGtQ+n90qqK7tR1aJFS3AkxRBtxjmAycnx9yg5A4yo5JYnSrtCwASTEfmt9jd3Fs+As+R/HOnixWSjsVGKaiTGcGSRjlpGAxuJ/6BonkaVurK6/w1a01mpneOenKpMkW7ZKWAyzZwoC88jk6KdO01xpaKSG6VBndZ37Tu4ZjHn7dxAHPk/wAgaSJUJwgaU5daWUd+tYJVzzpV6lo+qpL3NLaxXRUpYbXgq0cEADxGzKBqh9WKy70H02pljlqO5O8cVbK4CyBCpJDbTgZYAHB+PXRO+jqKW71caLeewGH4b/D3ijjK7R+Zm5znOdJ31ntvUU9hsM9SslRHTwkVghG4JMQPubHxkZ8Dn31o7NSlV2mdJ30rRfKPwrYOH010361rG86+Z1OaOqFL+KNNMKcsE7xjOzcc4G7xng8fGoNe8BB0pHWk9Bz3/qq3v09W297xZFIDSySBHoj6NHIfUD9PORxwCdJfVFlbp++VVsepiqDA5USRHgj5H6T7g+PkYJhst5uNirkrbVVSU1QvG5Dww9mHhh8HT3XXG3/U2GON6ZaHqyNMRMgPZrgB+Un9DexPHpnB4XELtniuP4zrGx4n9VbURvWa6t0dzr6Ij8HW1EG1xIO3IVww8Hj11DUU81NUSU9RE8U0bFHjdSGVhwQR6HWh2D6WT1dBarpW3CH8LXyQduCFWMjK5BYEkADCbjkZ/LrVcXDLSQXND61ATip/6MrurOo+kLZNNUzU8rVbxyVSogeSnC8Phhz93GR5xn50z9KW+9ULyNeK6Sq7sEZIeXd25QW3BcADGNuvnUVpqWtNHb7JTlI4MKgjrGp+0qrtXBGc/t8ag6Job7RtUi9zVDqEREE1SJgzgncy4GQpG3APPnXg3VBb5UEwD7CnSP6RGJPlAxHPjr+qK3qjudW8S0N1Wgp8ESssIeRjngKTwP61DZpbdb6lrNFc5qyuO6aTvymVx4ByfC+nHGr97tkV3tk9DMSolX7XXyjDlWHyCAdK17qqbomwJR2tIBcZY878AZIH3SNk888AEnJIA1VZwHEdKrbp79AZB8ROQAA9SdcuFEEjoKbudOXtIHopyfwK1GCksZOe1zxuQ+B527SM4OBc/wBKuiYxLNJbjGm0kk1cgVB78tx/OjhWh6qsggutDLHHPnZFVKI5Dt8OoySPceo/3S7p0bXWxsx0guNKvKPEg7iD/VH4z8p/8jTC2Xi+Vwpn60ruStmfBMUo1n0eqKx3n6VvVvuNFuIUvJh1+CVBUn54/bTN0HZLz0O8lJX3Tp8NUcpQvJtlkP8A7MAj4BDD9s50MqHolmJqtkMw4PfUxP8At9wB1JSJFUK0NupWqQ/5kpYC6t+5Ax/JOmrpdcbwOLlPkPvS0X6pyaM0Xj6d6ThvU819truJpO9vuMrl6Y8Da+W2vFwNrgsoJ2k+MudrkhvFdFX0oU2ukQx0RQYWVyMNIo/ygfYp9cv6YJV7L9P/AMVIs95poaSFeVpocd1vhnX8o9wpOfVsZBNzyXHp6ltlosqm4GTuCGWsYkKiLlYyyjzjgMfbknSi5cSkfMTHWVNrVDj5Aw4SeJ9c6i6gpK29ul06avUjiEdt6anqdivgnOG5Ab/yBHjxo703HVJaYmrZquSV/vIq1USID+k7eOP+dBrRQW69TJebetRaq+KbZWRRHYSy/mjkXGD584zznTdrC2nPFTC6chAY4cQJHKRqOe9dqpPbaKorYa2elhkqYQRFKyAsgPsf++ureu0UiawpUU5g1mt6o73dOt6dCJKb7JBBIhyKeHIUyAjje33Y9RlNPNZdqC2zUdLW1Sxy1T9uBXPMjAE/8f2R76I6gqKSnqJIpJ4I5HhO6NmUEofcex4GqtoSgknOa03F0X0oTAASI665714raynooGmqpRHGuMkn3IH+5GpJZ4YYXmlkVYkBLOTwoHnOhnUfT9H1BSx01dkJHJuDIBv8HgMQcen9avUNDDS26KiVEMSRCMqEChhjB4HHOpE4s9KCQ33YIPi3G0bVTMlD1PYg9FVO9JUKGEkEpjLDyV3DkA+D/OgHRUNX2blYq+Avb4iypJGXCR7s7oQxwzbc8MPnnxpxpqeGlgWGmiSKJc7UjUKo5zwBqXULQkrxDoURu4UhpTUZGD5EbiqVqtVHaaX8PQxlELF2LMWZmPkknkngf1q7rtdqQABAoKlKWSpRk1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092575" y="-350838"/>
            <a:ext cx="7429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AutoShape 27" descr="data:image/jpg;base64,/9j/4AAQSkZJRgABAQAAAQABAAD/2wBDAAkGBwgHBgkIBwgKCgkLDRYPDQwMDRsUFRAWIB0iIiAdHx8kKDQsJCYxJx8fLT0tMTU3Ojo6Iys/RD84QzQ5Ojf/2wBDAQoKCg0MDRoPDxo3JR8lNzc3Nzc3Nzc3Nzc3Nzc3Nzc3Nzc3Nzc3Nzc3Nzc3Nzc3Nzc3Nzc3Nzc3Nzc3Nzc3Nzf/wAARCABOAE4DASIAAhEBAxEB/8QAGwAAAgMBAQEAAAAAAAAAAAAABQYDBAcAAgH/xAAzEAACAQMDAwMCBgAGAwAAAAABAgMEBREAEiEGEzFBUWEHIhQyQnGBkRVSYrHB8HJzkv/EABoBAAIDAQEAAAAAAAAAAAAAAAMFAQIEAAb/xAAvEQABAwIEAwYGAwAAAAAAAAABAgMRAAQSITFBUWHwBRMicYGRFDKhscHhIzTR/9oADAMBAAIRAxEAPwDcddrtR1CNJE6I5jZlIDqASp9+eNdXVHPW00NRBTSzKs1QWESE8vtGTj9hoFS9StN1VPZpooYBESqhpGaSU7dwYALgLj3PnSVWWzqOHqbtoGmrcpUpJ4iqGjwu/PhGKnBB48j1XT9VdPx1N6S6isq6aTtoskVPJtWXa2RuOMkc4+RoAWtegiDTVy1t7cDGoKxJyjY5fTb/ADYXS9RTN19VWiWojNMV7cMQA3K4RXJz5wcsP41ZoKi6TdYXGkNwD0NKkchhNOucyBsKGHPGAc8516qKzpGiq3lqa+1x1An77GSpXcJMbd3J4441cttVYqyrqprXXUctVUhe81PUK7naMDgE4wPjRA04MzxoC7hiIQmDhA0GuUn2nnVGg6wpay7yW5Iw7/jGpoe24ZiEXLOw/SucgHnOmUOpJAIJHke2lam6bjsEslwt0bVb01CYKanIAdm3FmJb1LE+w9dDelYVoKep6lvdbsaUl5pMyR5bw0bxtwdpGFxqiVrBhXQortvbuArYOQgAakk/bL66cn3XaGWK9U96pmlgSWJ0bbJDMm10yMqSPYggj99E9FBBEily0KQopUIIqCsadaWU0iJJUBD20dtqlscAn0GgVB1ZHNWQW2soKumukj7HpimQowSXDeCnHkf1r31TBfXEM9iq+2Ig3dgUJukzjkFgRkYPBxnPka89HzXKqtgrL3IDU5Zdr03aaHB+4H35AOeBxoZUSuB+q2IabFuXFQfUhQOe0RG/5qv1lcaq0vS1MNykSOVu2aKKKMySe7oWUj7R5DYHjkHGVvqIS3KhW5R3ae52pBtqYJAIzSt7yRqFyPfcDt4PgkhavfV9NV3me41NTTvBJ9sCrKO5BCPygr65/Mcc5OMHA1V6cvcN26zp1ouoI7PCiBRI8XNWSeYzu+3HsG9TwM6et2im2w5uM9OvekCnVvOFqPDxq7dVWO01CxKEUBeEGAPuHtq3UxQzEmeONwDkFwDj5yfGk76rWJemeqHNspaiipKkdyPDDtsfUIQeAOPtPj9iNKbXm5urK9wqmVwQytMxBB8ggnTRlnvmwtJyNYldnKEAKrbOmeqrrQIJZmkrbc7ZjgkJaZI/RlYnJJ87W9CACMcuN8tdN1ZaIKmgmhlJUmneXc0Q3cFinqwGcZHB86wmx9bSbhDdkDqeFmjUA59iPH8jGtQ+n90qqK7tR1aJFS3AkxRBtxjmAycnx9yg5A4yo5JYnSrtCwASTEfmt9jd3Fs+As+R/HOnixWSjsVGKaiTGcGSRjlpGAxuJ/6BonkaVurK6/w1a01mpneOenKpMkW7ZKWAyzZwoC88jk6KdO01xpaKSG6VBndZ37Tu4ZjHn7dxAHPk/wAgaSJUJwgaU5daWUd+tYJVzzpV6lo+qpL3NLaxXRUpYbXgq0cEADxGzKBqh9WKy70H02pljlqO5O8cVbK4CyBCpJDbTgZYAHB+PXRO+jqKW71caLeewGH4b/D3ijjK7R+Zm5znOdJ31ntvUU9hsM9SslRHTwkVghG4JMQPubHxkZ8Dn31o7NSlV2mdJ30rRfKPwrYOH010361rG86+Z1OaOqFL+KNNMKcsE7xjOzcc4G7xng8fGoNe8BB0pHWk9Bz3/qq3v09W297xZFIDSySBHoj6NHIfUD9PORxwCdJfVFlbp++VVsepiqDA5USRHgj5H6T7g+PkYJhst5uNirkrbVVSU1QvG5Dww9mHhh8HT3XXG3/U2GON6ZaHqyNMRMgPZrgB+Un9DexPHpnB4XELtniuP4zrGx4n9VbURvWa6t0dzr6Ij8HW1EG1xIO3IVww8Hj11DUU81NUSU9RE8U0bFHjdSGVhwQR6HWh2D6WT1dBarpW3CH8LXyQduCFWMjK5BYEkADCbjkZ/LrVcXDLSQXND61ATip/6MrurOo+kLZNNUzU8rVbxyVSogeSnC8Phhz93GR5xn50z9KW+9ULyNeK6Sq7sEZIeXd25QW3BcADGNuvnUVpqWtNHb7JTlI4MKgjrGp+0qrtXBGc/t8ag6Job7RtUi9zVDqEREE1SJgzgncy4GQpG3APPnXg3VBb5UEwD7CnSP6RGJPlAxHPjr+qK3qjudW8S0N1Wgp8ESssIeRjngKTwP61DZpbdb6lrNFc5qyuO6aTvymVx4ByfC+nHGr97tkV3tk9DMSolX7XXyjDlWHyCAdK17qqbomwJR2tIBcZY878AZIH3SNk888AEnJIA1VZwHEdKrbp79AZB8ROQAA9SdcuFEEjoKbudOXtIHopyfwK1GCksZOe1zxuQ+B527SM4OBc/wBKuiYxLNJbjGm0kk1cgVB78tx/OjhWh6qsggutDLHHPnZFVKI5Dt8OoySPceo/3S7p0bXWxsx0guNKvKPEg7iD/VH4z8p/8jTC2Xi+Vwpn60ruStmfBMUo1n0eqKx3n6VvVvuNFuIUvJh1+CVBUn54/bTN0HZLz0O8lJX3Tp8NUcpQvJtlkP8A7MAj4BDD9s50MqHolmJqtkMw4PfUxP8At9wB1JSJFUK0NupWqQ/5kpYC6t+5Ax/JOmrpdcbwOLlPkPvS0X6pyaM0Xj6d6ThvU819truJpO9vuMrl6Y8Da+W2vFwNrgsoJ2k+MudrkhvFdFX0oU2ukQx0RQYWVyMNIo/ygfYp9cv6YJV7L9P/AMVIs95poaSFeVpocd1vhnX8o9wpOfVsZBNzyXHp6ltlosqm4GTuCGWsYkKiLlYyyjzjgMfbknSi5cSkfMTHWVNrVDj5Aw4SeJ9c6i6gpK29ul06avUjiEdt6anqdivgnOG5Ab/yBHjxo703HVJaYmrZquSV/vIq1USID+k7eOP+dBrRQW69TJebetRaq+KbZWRRHYSy/mjkXGD584zznTdrC2nPFTC6chAY4cQJHKRqOe9dqpPbaKorYa2elhkqYQRFKyAsgPsf++ureu0UiawpUU5g1mt6o73dOt6dCJKb7JBBIhyKeHIUyAjje33Y9RlNPNZdqC2zUdLW1Sxy1T9uBXPMjAE/8f2R76I6gqKSnqJIpJ4I5HhO6NmUEofcex4GqtoSgknOa03F0X0oTAASI665714raynooGmqpRHGuMkn3IH+5GpJZ4YYXmlkVYkBLOTwoHnOhnUfT9H1BSx01dkJHJuDIBv8HgMQcen9avUNDDS26KiVEMSRCMqEChhjB4HHOpE4s9KCQ33YIPi3G0bVTMlD1PYg9FVO9JUKGEkEpjLDyV3DkA+D/OgHRUNX2blYq+Avb4iypJGXCR7s7oQxwzbc8MPnnxpxpqeGlgWGmiSKJc7UjUKo5zwBqXULQkrxDoURu4UhpTUZGD5EbiqVqtVHaaX8PQxlELF2LMWZmPkknkngf1q7rtdqQABAoKlKWSpRk1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00525" y="-229455"/>
            <a:ext cx="7429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" y="185736"/>
            <a:ext cx="90392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8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TAFB_areasofconcer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76200"/>
            <a:ext cx="86010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6677" name="Rectangle 5"/>
          <p:cNvSpPr>
            <a:spLocks noGrp="1" noChangeArrowheads="1"/>
          </p:cNvSpPr>
          <p:nvPr>
            <p:ph idx="1"/>
          </p:nvPr>
        </p:nvSpPr>
        <p:spPr>
          <a:xfrm>
            <a:off x="3276600" y="4191000"/>
            <a:ext cx="5943600" cy="22860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2500"/>
          </a:bodyPr>
          <a:lstStyle/>
          <a:p>
            <a:pPr lvl="1" algn="ctr">
              <a:lnSpc>
                <a:spcPct val="80000"/>
              </a:lnSpc>
              <a:buFont typeface="Tahoma" pitchFamily="34" charset="0"/>
              <a:buNone/>
              <a:defRPr/>
            </a:pPr>
            <a:r>
              <a:rPr lang="en-US" sz="1600" b="1" u="sng" dirty="0" smtClean="0">
                <a:solidFill>
                  <a:srgbClr val="FFFF00"/>
                </a:solidFill>
                <a:effectLst/>
              </a:rPr>
              <a:t>Atlantic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Gales in Gulf of Mexico/SW North Atlantic in Winter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Shelf water effect in NW Gulf of Mexico in winter</a:t>
            </a:r>
            <a:endParaRPr lang="en-US" sz="1600" b="1" u="sng" dirty="0" smtClean="0">
              <a:solidFill>
                <a:srgbClr val="FFFF00"/>
              </a:solidFill>
              <a:effectLst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Persistent Easterly Trades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Funneling winds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Yucatan Channel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Florida Straits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Caribbean Passages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FFFF00"/>
                </a:solidFill>
                <a:effectLst/>
              </a:rPr>
              <a:t>SW Caribbean within 60-120 NM of Colombian coast</a:t>
            </a:r>
            <a:endParaRPr lang="en-US" sz="1400" b="1" dirty="0" smtClean="0">
              <a:solidFill>
                <a:srgbClr val="FFFF00"/>
              </a:solidFill>
              <a:latin typeface="Arial" charset="0"/>
            </a:endParaRPr>
          </a:p>
          <a:p>
            <a:pPr lvl="2">
              <a:lnSpc>
                <a:spcPct val="80000"/>
              </a:lnSpc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</p:txBody>
      </p:sp>
      <p:sp>
        <p:nvSpPr>
          <p:cNvPr id="796680" name="Rectangle 8"/>
          <p:cNvSpPr>
            <a:spLocks noChangeArrowheads="1"/>
          </p:cNvSpPr>
          <p:nvPr/>
        </p:nvSpPr>
        <p:spPr bwMode="auto">
          <a:xfrm>
            <a:off x="0" y="4191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Tahoma" pitchFamily="34" charset="0"/>
              <a:buNone/>
              <a:defRPr/>
            </a:pPr>
            <a:r>
              <a:rPr lang="en-US" sz="1600" b="1" u="sng" dirty="0">
                <a:solidFill>
                  <a:srgbClr val="FFFF00"/>
                </a:solidFill>
                <a:latin typeface="Tahoma" pitchFamily="34" charset="0"/>
              </a:rPr>
              <a:t>Pacific</a:t>
            </a:r>
          </a:p>
          <a:p>
            <a:pPr marL="742950" lvl="1" indent="-285750" algn="l" eaLnBrk="1" hangingPunct="1">
              <a:lnSpc>
                <a:spcPct val="8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Cold Fronts</a:t>
            </a:r>
          </a:p>
          <a:p>
            <a:pPr marL="742950" lvl="1" indent="-285750" algn="l" eaLnBrk="1" hangingPunct="1">
              <a:lnSpc>
                <a:spcPct val="8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NE Trades</a:t>
            </a:r>
          </a:p>
          <a:p>
            <a:pPr marL="742950" lvl="1" indent="-285750" algn="l" eaLnBrk="1" hangingPunct="1">
              <a:lnSpc>
                <a:spcPct val="8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Funneling “Gap” winds</a:t>
            </a: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Gulf of Tehuantepec </a:t>
            </a: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Gulf of Fonseca/</a:t>
            </a:r>
            <a:r>
              <a:rPr lang="en-US" sz="1600" b="1" dirty="0" err="1">
                <a:solidFill>
                  <a:srgbClr val="FFFF00"/>
                </a:solidFill>
                <a:latin typeface="Tahoma" pitchFamily="34" charset="0"/>
              </a:rPr>
              <a:t>Papagayo</a:t>
            </a:r>
            <a:endParaRPr lang="en-US" sz="1600" b="1" dirty="0">
              <a:solidFill>
                <a:srgbClr val="FFFF00"/>
              </a:solidFill>
              <a:latin typeface="Tahoma" pitchFamily="34" charset="0"/>
            </a:endParaRP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Gulf of Panama </a:t>
            </a: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Sea of Cortez</a:t>
            </a: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</a:rPr>
              <a:t>Baja California</a:t>
            </a: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43000" lvl="2" indent="-2286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955925" y="527050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76200" y="1524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Average Monthly Percentage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of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TAFB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High Seas Forecasts </a:t>
            </a:r>
            <a:b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with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Warnings* (Atlantic and East Pacific )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1049" y="5791200"/>
            <a:ext cx="5867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2000" dirty="0" err="1" smtClean="0">
                <a:solidFill>
                  <a:srgbClr val="FFFF00"/>
                </a:solidFill>
              </a:rPr>
              <a:t>Extratropical</a:t>
            </a:r>
            <a:r>
              <a:rPr lang="en-US" sz="2000" dirty="0" smtClean="0">
                <a:solidFill>
                  <a:srgbClr val="FFFF00"/>
                </a:solidFill>
              </a:rPr>
              <a:t>  (Gale, Storm and Hurricane Force)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Tropical  (Tropical Storm and Hurricane)  </a:t>
            </a:r>
            <a:endParaRPr lang="en-US" sz="2000" dirty="0">
              <a:solidFill>
                <a:srgbClr val="FFFF0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569219"/>
              </p:ext>
            </p:extLst>
          </p:nvPr>
        </p:nvGraphicFramePr>
        <p:xfrm>
          <a:off x="1295400" y="1143000"/>
          <a:ext cx="672465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686800" cy="51563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0491" y="-76200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/>
            <a:r>
              <a:rPr lang="en-US" sz="3600" kern="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  Gridded Marine Forecasts</a:t>
            </a:r>
          </a:p>
          <a:p>
            <a:pPr eaLnBrk="1" hangingPunct="1"/>
            <a:r>
              <a:rPr lang="en-US" sz="2400" kern="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   NATIONAL DIGITAL FORECAST DATABASE  </a:t>
            </a:r>
            <a:r>
              <a:rPr lang="en-US" sz="3600" kern="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 </a:t>
            </a:r>
            <a:endParaRPr lang="en-US" sz="3600" kern="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381000" y="3188473"/>
            <a:ext cx="8614" cy="119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304800" y="3276600"/>
            <a:ext cx="12191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7086600" y="1828800"/>
            <a:ext cx="0" cy="137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800968" y="2286000"/>
            <a:ext cx="106680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OPC High Seas 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2018-19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2338929"/>
            <a:ext cx="9278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OPC High Seas 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2018-19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4773925"/>
            <a:ext cx="9278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HFO High Seas 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2017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49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87719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entury Gothic" pitchFamily="34" charset="0"/>
              </a:rPr>
              <a:t> 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TAFB NDFD</a:t>
            </a:r>
            <a:r>
              <a:rPr lang="en-US" sz="36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Gridded 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M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arine 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F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orecasts</a:t>
            </a:r>
            <a:endParaRPr lang="en-US" sz="36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4114800"/>
          </a:xfrm>
        </p:spPr>
        <p:txBody>
          <a:bodyPr/>
          <a:lstStyle/>
          <a:p>
            <a:r>
              <a:rPr lang="en-US" sz="2800" dirty="0" smtClean="0">
                <a:latin typeface="Century Gothic" pitchFamily="34" charset="0"/>
              </a:rPr>
              <a:t>Spatial/Temporal resolution 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10 KM 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3-Hourly out to 72 hours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6-Hourly 78-156 hours</a:t>
            </a:r>
          </a:p>
          <a:p>
            <a:r>
              <a:rPr lang="en-US" dirty="0" smtClean="0">
                <a:latin typeface="Century Gothic" pitchFamily="34" charset="0"/>
              </a:rPr>
              <a:t>Parameters 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10-M </a:t>
            </a:r>
            <a:r>
              <a:rPr lang="en-US" sz="2400" dirty="0">
                <a:latin typeface="Century Gothic" pitchFamily="34" charset="0"/>
              </a:rPr>
              <a:t>Wind/Gusts w/ TCM Wind </a:t>
            </a:r>
            <a:r>
              <a:rPr lang="en-US" sz="2400" dirty="0" smtClean="0">
                <a:latin typeface="Century Gothic" pitchFamily="34" charset="0"/>
              </a:rPr>
              <a:t>Tool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Significant Wave Height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Primary/Secondary Swell HGHT/Period/Direction 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</a:rPr>
              <a:t>(Not in NDFD) </a:t>
            </a:r>
          </a:p>
          <a:p>
            <a:pPr lvl="1"/>
            <a:r>
              <a:rPr lang="en-US" sz="2400" dirty="0" smtClean="0">
                <a:latin typeface="Century Gothic" pitchFamily="34" charset="0"/>
              </a:rPr>
              <a:t>Hazards</a:t>
            </a:r>
          </a:p>
        </p:txBody>
      </p:sp>
    </p:spTree>
    <p:extLst>
      <p:ext uri="{BB962C8B-B14F-4D97-AF65-F5344CB8AC3E}">
        <p14:creationId xmlns:p14="http://schemas.microsoft.com/office/powerpoint/2010/main" val="10122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480" y="228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Gridded </a:t>
            </a:r>
            <a:r>
              <a:rPr lang="en-US" sz="2000" b="1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Marine Parameters in the NDFD  </a:t>
            </a:r>
            <a:endParaRPr lang="en-US" sz="2000" b="1" dirty="0">
              <a:solidFill>
                <a:srgbClr val="FFFF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0"/>
            <a:ext cx="3936072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3000"/>
            <a:ext cx="471372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429000"/>
            <a:ext cx="3886199" cy="286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023" y="685800"/>
            <a:ext cx="1765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10-M WINDS 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1598" y="628710"/>
            <a:ext cx="319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Significant Wave HGHTS 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9016" y="4860040"/>
            <a:ext cx="23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Warning Hazards 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1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58782" y="152400"/>
            <a:ext cx="44438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entury Gothic" pitchFamily="34" charset="0"/>
              </a:rPr>
              <a:t> 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TAFB</a:t>
            </a:r>
            <a:r>
              <a:rPr lang="en-US" sz="36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SWAN/NWPS</a:t>
            </a:r>
            <a:endParaRPr lang="en-US" sz="36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114800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Large domain covers OFF/HSF AOR</a:t>
            </a:r>
          </a:p>
          <a:p>
            <a:r>
              <a:rPr lang="en-US" dirty="0" smtClean="0">
                <a:latin typeface="Century Gothic" pitchFamily="34" charset="0"/>
              </a:rPr>
              <a:t>3-hourly output</a:t>
            </a:r>
          </a:p>
          <a:p>
            <a:r>
              <a:rPr lang="en-US" dirty="0" smtClean="0">
                <a:latin typeface="Century Gothic" pitchFamily="34" charset="0"/>
              </a:rPr>
              <a:t>Approximately 60-75 minutes to run</a:t>
            </a:r>
          </a:p>
          <a:p>
            <a:r>
              <a:rPr lang="en-US" dirty="0" smtClean="0">
                <a:latin typeface="Century Gothic" pitchFamily="34" charset="0"/>
              </a:rPr>
              <a:t>Nested Domains over target areas</a:t>
            </a:r>
          </a:p>
          <a:p>
            <a:r>
              <a:rPr lang="en-US" dirty="0" smtClean="0">
                <a:latin typeface="Century Gothic" pitchFamily="34" charset="0"/>
              </a:rPr>
              <a:t>TAFB value added WW3 output used for boundary conditions for WFO SWAN/NWPS runs</a:t>
            </a:r>
          </a:p>
          <a:p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cobb\AppData\Local\Temp\1\nwps_beta_site_domains_4hugh10241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02" y="686026"/>
            <a:ext cx="7314596" cy="54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4982" y="76200"/>
            <a:ext cx="5210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entury Gothic" pitchFamily="34" charset="0"/>
              </a:rPr>
              <a:t>NWPS </a:t>
            </a: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domains </a:t>
            </a:r>
            <a:r>
              <a:rPr lang="en-US" sz="2800" dirty="0" smtClean="0">
                <a:solidFill>
                  <a:srgbClr val="FFFF00"/>
                </a:solidFill>
                <a:latin typeface="Century Gothic" pitchFamily="34" charset="0"/>
              </a:rPr>
              <a:t>for TAFB/OPC</a:t>
            </a:r>
            <a:endParaRPr lang="en-US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524000" y="2438400"/>
            <a:ext cx="6477000" cy="2743200"/>
          </a:xfrm>
          <a:prstGeom prst="rect">
            <a:avLst/>
          </a:prstGeom>
          <a:solidFill>
            <a:schemeClr val="accent1">
              <a:alpha val="1215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828800" y="2667000"/>
            <a:ext cx="3886200" cy="914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21508" name="Text Box 44"/>
          <p:cNvSpPr txBox="1">
            <a:spLocks noChangeArrowheads="1"/>
          </p:cNvSpPr>
          <p:nvPr/>
        </p:nvSpPr>
        <p:spPr bwMode="auto">
          <a:xfrm>
            <a:off x="2057400" y="25908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/>
          </a:p>
        </p:txBody>
      </p:sp>
      <p:sp>
        <p:nvSpPr>
          <p:cNvPr id="21509" name="Text Box 20"/>
          <p:cNvSpPr txBox="1">
            <a:spLocks noChangeArrowheads="1"/>
          </p:cNvSpPr>
          <p:nvPr/>
        </p:nvSpPr>
        <p:spPr bwMode="auto">
          <a:xfrm>
            <a:off x="1905000" y="2665413"/>
            <a:ext cx="1866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 u="sng"/>
              <a:t>NWPS</a:t>
            </a:r>
            <a:r>
              <a:rPr lang="en-US" sz="1300" b="1"/>
              <a:t> (on PX server)</a:t>
            </a:r>
          </a:p>
        </p:txBody>
      </p:sp>
      <p:sp>
        <p:nvSpPr>
          <p:cNvPr id="21510" name="Text Box 41"/>
          <p:cNvSpPr txBox="1">
            <a:spLocks noChangeArrowheads="1"/>
          </p:cNvSpPr>
          <p:nvPr/>
        </p:nvSpPr>
        <p:spPr bwMode="auto">
          <a:xfrm>
            <a:off x="1752600" y="5486400"/>
            <a:ext cx="1524000" cy="6461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Additional wave output (e.g. </a:t>
            </a:r>
            <a:r>
              <a:rPr lang="en-US" sz="1200" b="1" dirty="0" err="1">
                <a:solidFill>
                  <a:srgbClr val="000000"/>
                </a:solidFill>
              </a:rPr>
              <a:t>NetCDF</a:t>
            </a:r>
            <a:r>
              <a:rPr lang="en-US" sz="1200" b="1" dirty="0">
                <a:solidFill>
                  <a:srgbClr val="000000"/>
                </a:solidFill>
              </a:rPr>
              <a:t>, HDF5</a:t>
            </a:r>
            <a:r>
              <a:rPr lang="en-US" sz="1200" b="1" dirty="0"/>
              <a:t>)</a:t>
            </a:r>
            <a:endParaRPr lang="en-US" sz="1200" dirty="0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810000" y="2971800"/>
            <a:ext cx="1600200" cy="457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648200" y="30480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/>
              <a:t>SWAN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990600" cy="67710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WWIII </a:t>
            </a:r>
            <a:r>
              <a:rPr lang="en-US" sz="1200" b="1" dirty="0">
                <a:solidFill>
                  <a:srgbClr val="000000"/>
                </a:solidFill>
              </a:rPr>
              <a:t>Boundary Conditions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806700" y="1066800"/>
            <a:ext cx="1244600" cy="622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1050" b="1" dirty="0" smtClean="0">
                <a:solidFill>
                  <a:srgbClr val="000000"/>
                </a:solidFill>
                <a:cs typeface="+mn-cs"/>
              </a:rPr>
              <a:t>Water levels/</a:t>
            </a:r>
          </a:p>
          <a:p>
            <a:pPr>
              <a:defRPr/>
            </a:pPr>
            <a:r>
              <a:rPr lang="en-US" sz="1050" b="1" dirty="0" err="1" smtClean="0">
                <a:solidFill>
                  <a:srgbClr val="000000"/>
                </a:solidFill>
                <a:cs typeface="+mn-cs"/>
              </a:rPr>
              <a:t>C</a:t>
            </a:r>
            <a:r>
              <a:rPr lang="en-US" sz="1050" b="1" dirty="0" err="1">
                <a:solidFill>
                  <a:srgbClr val="000000"/>
                </a:solidFill>
              </a:rPr>
              <a:t>Water</a:t>
            </a:r>
            <a:r>
              <a:rPr lang="en-US" sz="1050" b="1" dirty="0">
                <a:solidFill>
                  <a:srgbClr val="000000"/>
                </a:solidFill>
              </a:rPr>
              <a:t> levels/</a:t>
            </a:r>
          </a:p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</a:rPr>
              <a:t>Currents, e.g. </a:t>
            </a:r>
            <a:endParaRPr lang="en-US" sz="1050" b="1" dirty="0" smtClean="0">
              <a:solidFill>
                <a:srgbClr val="000000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114800" y="1066800"/>
            <a:ext cx="990600" cy="6191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Ext. winds,</a:t>
            </a:r>
          </a:p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TCM/TAFB OFF Winds</a:t>
            </a: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181600" y="1066800"/>
            <a:ext cx="914400" cy="619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Other Input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886200" y="3048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WWIII </a:t>
            </a: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4495800" y="2971800"/>
            <a:ext cx="2286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3944938" y="3763963"/>
            <a:ext cx="1295400" cy="4937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 dirty="0">
                <a:solidFill>
                  <a:srgbClr val="000000"/>
                </a:solidFill>
              </a:rPr>
              <a:t>Forecast  wind fields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2133600" y="3765550"/>
            <a:ext cx="1447800" cy="492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 dirty="0">
                <a:solidFill>
                  <a:srgbClr val="000000"/>
                </a:solidFill>
              </a:rPr>
              <a:t>Wave/surge model guidance</a:t>
            </a:r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1981200" y="4495800"/>
            <a:ext cx="5638800" cy="4984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300" b="1" dirty="0">
                <a:solidFill>
                  <a:schemeClr val="bg1"/>
                </a:solidFill>
              </a:rPr>
              <a:t>EDEX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</a:rPr>
              <a:t>(Data Server)</a:t>
            </a:r>
          </a:p>
        </p:txBody>
      </p:sp>
      <p:sp>
        <p:nvSpPr>
          <p:cNvPr id="21522" name="Text Box 19"/>
          <p:cNvSpPr txBox="1">
            <a:spLocks noChangeArrowheads="1"/>
          </p:cNvSpPr>
          <p:nvPr/>
        </p:nvSpPr>
        <p:spPr bwMode="auto">
          <a:xfrm>
            <a:off x="5867400" y="2665413"/>
            <a:ext cx="1943100" cy="1512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sz="1300" b="1" dirty="0"/>
          </a:p>
          <a:p>
            <a:pPr algn="ctr"/>
            <a:endParaRPr lang="en-US" sz="1300" b="1" dirty="0"/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CAVE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(D2D, GFE)</a:t>
            </a:r>
          </a:p>
        </p:txBody>
      </p:sp>
      <p:sp>
        <p:nvSpPr>
          <p:cNvPr id="21523" name="Text Box 21"/>
          <p:cNvSpPr txBox="1">
            <a:spLocks noChangeArrowheads="1"/>
          </p:cNvSpPr>
          <p:nvPr/>
        </p:nvSpPr>
        <p:spPr bwMode="auto">
          <a:xfrm>
            <a:off x="6778625" y="1908175"/>
            <a:ext cx="121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 u="sng"/>
              <a:t>AWIPS II Environment</a:t>
            </a:r>
          </a:p>
        </p:txBody>
      </p:sp>
      <p:sp>
        <p:nvSpPr>
          <p:cNvPr id="21524" name="Text Box 23"/>
          <p:cNvSpPr txBox="1">
            <a:spLocks noChangeArrowheads="1"/>
          </p:cNvSpPr>
          <p:nvPr/>
        </p:nvSpPr>
        <p:spPr bwMode="auto">
          <a:xfrm>
            <a:off x="6685215" y="5563394"/>
            <a:ext cx="1295400" cy="6492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NDFD          (total field; partitions</a:t>
            </a:r>
            <a:r>
              <a:rPr lang="en-US" sz="1200" b="1" dirty="0"/>
              <a:t>)</a:t>
            </a:r>
          </a:p>
        </p:txBody>
      </p:sp>
      <p:sp>
        <p:nvSpPr>
          <p:cNvPr id="21525" name="Line 25"/>
          <p:cNvSpPr>
            <a:spLocks noChangeShapeType="1"/>
          </p:cNvSpPr>
          <p:nvPr/>
        </p:nvSpPr>
        <p:spPr bwMode="auto">
          <a:xfrm>
            <a:off x="22860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6"/>
          <p:cNvSpPr>
            <a:spLocks noChangeShapeType="1"/>
          </p:cNvSpPr>
          <p:nvPr/>
        </p:nvSpPr>
        <p:spPr bwMode="auto">
          <a:xfrm>
            <a:off x="34290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7"/>
          <p:cNvSpPr>
            <a:spLocks noChangeShapeType="1"/>
          </p:cNvSpPr>
          <p:nvPr/>
        </p:nvSpPr>
        <p:spPr bwMode="auto">
          <a:xfrm>
            <a:off x="45720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Line 28"/>
          <p:cNvSpPr>
            <a:spLocks noChangeShapeType="1"/>
          </p:cNvSpPr>
          <p:nvPr/>
        </p:nvSpPr>
        <p:spPr bwMode="auto">
          <a:xfrm>
            <a:off x="55626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1529" name="AutoShape 29"/>
          <p:cNvCxnSpPr>
            <a:cxnSpLocks noChangeShapeType="1"/>
            <a:stCxn id="21507" idx="1"/>
            <a:endCxn id="21510" idx="1"/>
          </p:cNvCxnSpPr>
          <p:nvPr/>
        </p:nvCxnSpPr>
        <p:spPr bwMode="auto">
          <a:xfrm rot="10800000" flipV="1">
            <a:off x="1752600" y="3124200"/>
            <a:ext cx="76200" cy="2686050"/>
          </a:xfrm>
          <a:prstGeom prst="bentConnector3">
            <a:avLst>
              <a:gd name="adj1" fmla="val 722389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0" name="Line 31"/>
          <p:cNvSpPr>
            <a:spLocks noChangeShapeType="1"/>
          </p:cNvSpPr>
          <p:nvPr/>
        </p:nvSpPr>
        <p:spPr bwMode="auto">
          <a:xfrm flipH="1">
            <a:off x="2895600" y="3581400"/>
            <a:ext cx="0" cy="18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1531" name="AutoShape 38"/>
          <p:cNvCxnSpPr>
            <a:cxnSpLocks noChangeShapeType="1"/>
            <a:stCxn id="21522" idx="3"/>
            <a:endCxn id="21524" idx="3"/>
          </p:cNvCxnSpPr>
          <p:nvPr/>
        </p:nvCxnSpPr>
        <p:spPr bwMode="auto">
          <a:xfrm>
            <a:off x="7810500" y="3421857"/>
            <a:ext cx="170115" cy="2466181"/>
          </a:xfrm>
          <a:prstGeom prst="bentConnector3">
            <a:avLst>
              <a:gd name="adj1" fmla="val 23438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2" name="Text Box 43"/>
          <p:cNvSpPr txBox="1">
            <a:spLocks noChangeArrowheads="1"/>
          </p:cNvSpPr>
          <p:nvPr/>
        </p:nvSpPr>
        <p:spPr bwMode="auto">
          <a:xfrm>
            <a:off x="1752600" y="1905000"/>
            <a:ext cx="4343400" cy="304800"/>
          </a:xfrm>
          <a:prstGeom prst="rect">
            <a:avLst/>
          </a:prstGeom>
          <a:solidFill>
            <a:srgbClr val="FF00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FTP/LDM</a:t>
            </a:r>
          </a:p>
        </p:txBody>
      </p:sp>
      <p:sp>
        <p:nvSpPr>
          <p:cNvPr id="21533" name="Rectangle 45"/>
          <p:cNvSpPr>
            <a:spLocks noChangeArrowheads="1"/>
          </p:cNvSpPr>
          <p:nvPr/>
        </p:nvSpPr>
        <p:spPr bwMode="auto">
          <a:xfrm>
            <a:off x="2057400" y="2971800"/>
            <a:ext cx="990600" cy="457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cxnSp>
        <p:nvCxnSpPr>
          <p:cNvPr id="21534" name="AutoShape 47"/>
          <p:cNvCxnSpPr>
            <a:cxnSpLocks noChangeShapeType="1"/>
            <a:stCxn id="21533" idx="3"/>
            <a:endCxn id="21511" idx="1"/>
          </p:cNvCxnSpPr>
          <p:nvPr/>
        </p:nvCxnSpPr>
        <p:spPr bwMode="auto">
          <a:xfrm>
            <a:off x="3048000" y="3200400"/>
            <a:ext cx="76200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5" name="Line 35"/>
          <p:cNvSpPr>
            <a:spLocks noChangeShapeType="1"/>
          </p:cNvSpPr>
          <p:nvPr/>
        </p:nvSpPr>
        <p:spPr bwMode="auto">
          <a:xfrm flipV="1">
            <a:off x="4572000" y="3581400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6" name="Text Box 46"/>
          <p:cNvSpPr txBox="1">
            <a:spLocks noChangeArrowheads="1"/>
          </p:cNvSpPr>
          <p:nvPr/>
        </p:nvSpPr>
        <p:spPr bwMode="auto">
          <a:xfrm>
            <a:off x="2133600" y="3048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ADCIRC</a:t>
            </a:r>
          </a:p>
        </p:txBody>
      </p:sp>
      <p:sp>
        <p:nvSpPr>
          <p:cNvPr id="21537" name="Rectangle 49"/>
          <p:cNvSpPr>
            <a:spLocks noChangeArrowheads="1"/>
          </p:cNvSpPr>
          <p:nvPr/>
        </p:nvSpPr>
        <p:spPr bwMode="auto">
          <a:xfrm>
            <a:off x="3505200" y="5791200"/>
            <a:ext cx="3044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000"/>
              <a:t>CAVE: Common AWIPS Visualization Environment</a:t>
            </a:r>
          </a:p>
          <a:p>
            <a:pPr eaLnBrk="0" hangingPunct="0"/>
            <a:r>
              <a:rPr lang="en-US" sz="1000"/>
              <a:t>EDEX: Environmental Data Exchange</a:t>
            </a:r>
          </a:p>
          <a:p>
            <a:pPr eaLnBrk="0" hangingPunct="0"/>
            <a:r>
              <a:rPr lang="en-US" sz="1000"/>
              <a:t>LDM: Local Data Manager</a:t>
            </a:r>
          </a:p>
        </p:txBody>
      </p:sp>
      <p:sp>
        <p:nvSpPr>
          <p:cNvPr id="21538" name="Line 56"/>
          <p:cNvSpPr>
            <a:spLocks noChangeShapeType="1"/>
          </p:cNvSpPr>
          <p:nvPr/>
        </p:nvSpPr>
        <p:spPr bwMode="auto">
          <a:xfrm flipH="1">
            <a:off x="4572000" y="4257675"/>
            <a:ext cx="0" cy="2397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9" name="Line 57"/>
          <p:cNvSpPr>
            <a:spLocks noChangeShapeType="1"/>
          </p:cNvSpPr>
          <p:nvPr/>
        </p:nvSpPr>
        <p:spPr bwMode="auto">
          <a:xfrm flipV="1">
            <a:off x="2895600" y="42672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0" name="Line 58"/>
          <p:cNvSpPr>
            <a:spLocks noChangeShapeType="1"/>
          </p:cNvSpPr>
          <p:nvPr/>
        </p:nvSpPr>
        <p:spPr bwMode="auto">
          <a:xfrm flipV="1">
            <a:off x="6861175" y="4178300"/>
            <a:ext cx="0" cy="295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6044" name="Rectangle 60"/>
          <p:cNvSpPr>
            <a:spLocks noChangeArrowheads="1"/>
          </p:cNvSpPr>
          <p:nvPr/>
        </p:nvSpPr>
        <p:spPr bwMode="auto">
          <a:xfrm>
            <a:off x="609600" y="3048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NWPS 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12412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3619407" cy="3276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828800" y="2514600"/>
            <a:ext cx="1447800" cy="6858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152400"/>
            <a:ext cx="8001000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</a:rPr>
              <a:t>Experimental East Pacific Offshore Waters</a:t>
            </a:r>
            <a:endParaRPr lang="en-US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" name="AutoShape 2" descr="imap://Hugh%2ECobb%40noaa%2Egov@imap.gmail.com:993/fetch%3EUID%3E/NEW_OFFSHORE_ZONES%3E437?part=1.3&amp;type=image/jpeg&amp;filename=Offshores%20Pacific.AOR.jpg"/>
          <p:cNvSpPr>
            <a:spLocks noChangeAspect="1" noChangeArrowheads="1"/>
          </p:cNvSpPr>
          <p:nvPr/>
        </p:nvSpPr>
        <p:spPr bwMode="auto">
          <a:xfrm>
            <a:off x="4953000" y="834566"/>
            <a:ext cx="1905000" cy="19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Hugh%2ECobb%40noaa%2Egov@imap.gmail.com:993/fetch%3EUID%3E/NEW_OFFSHORE_ZONES%3E437?part=1.3&amp;type=image/jpeg&amp;filename=Offshores%20Pacific.AO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69" y="3008380"/>
            <a:ext cx="5867400" cy="384962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2833456" y="3183167"/>
            <a:ext cx="2195744" cy="10078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191000" y="477930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MIAOFFPZ7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1785" y="563805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MIAOFFPZ8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639485" y="4921466"/>
            <a:ext cx="457200" cy="43055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839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768475" y="-57150"/>
            <a:ext cx="5308600" cy="12001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u="sng" dirty="0">
                <a:solidFill>
                  <a:srgbClr val="FFFF00"/>
                </a:solidFill>
                <a:latin typeface="Century Gothic" pitchFamily="34" charset="0"/>
              </a:rPr>
              <a:t>T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ropical </a:t>
            </a:r>
            <a:r>
              <a:rPr lang="en-US" sz="3600" u="sng" dirty="0">
                <a:solidFill>
                  <a:srgbClr val="FFFF00"/>
                </a:solidFill>
                <a:latin typeface="Century Gothic" pitchFamily="34" charset="0"/>
              </a:rPr>
              <a:t>A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nalysis and </a:t>
            </a:r>
          </a:p>
          <a:p>
            <a:r>
              <a:rPr lang="en-US" sz="3600" u="sng" dirty="0">
                <a:solidFill>
                  <a:srgbClr val="FFFF00"/>
                </a:solidFill>
                <a:latin typeface="Century Gothic" pitchFamily="34" charset="0"/>
              </a:rPr>
              <a:t>F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orecast </a:t>
            </a:r>
            <a:r>
              <a:rPr lang="en-US" sz="3600" u="sng" dirty="0">
                <a:solidFill>
                  <a:srgbClr val="FFFF00"/>
                </a:solidFill>
                <a:latin typeface="Century Gothic" pitchFamily="34" charset="0"/>
              </a:rPr>
              <a:t>B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ranch (TAFB)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5800" y="1143000"/>
            <a:ext cx="77343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Year round (24/7/365) products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Marine forecasts </a:t>
            </a: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(Gridded, Graphical </a:t>
            </a: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and </a:t>
            </a: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Text</a:t>
            </a: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) </a:t>
            </a: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and      discussions </a:t>
            </a: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(MIM</a:t>
            </a: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)</a:t>
            </a:r>
            <a:endParaRPr lang="en-US" sz="1800" dirty="0">
              <a:solidFill>
                <a:srgbClr val="FFFF00"/>
              </a:solidFill>
              <a:latin typeface="Century Gothic" pitchFamily="34" charset="0"/>
            </a:endParaRP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Surface analyses and </a:t>
            </a: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Tropical Weather Discussions 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itchFamily="34" charset="0"/>
              </a:rPr>
              <a:t> Backup responsibilities (Marine and Aviation) </a:t>
            </a:r>
            <a:endParaRPr lang="en-US" sz="1800" dirty="0">
              <a:solidFill>
                <a:srgbClr val="FFFF00"/>
              </a:solidFill>
              <a:latin typeface="Century Gothic" pitchFamily="34" charset="0"/>
            </a:endParaRP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Satellite-derived rainfall estimates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Hurricane Season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Tropical cyclone intensity estimates using Dvorak technique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Media support to NHC (English, Spanish, French)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Radar tracking of tropical cyclones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itchFamily="34" charset="0"/>
              </a:rPr>
              <a:t> Forecast support to Hurricane Specialists (Marine) 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23900" y="5334000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  <a:latin typeface="Century Gothic" pitchFamily="34" charset="0"/>
              </a:rPr>
              <a:t>TAFB produces </a:t>
            </a:r>
            <a:r>
              <a:rPr lang="en-US" sz="3200" dirty="0" smtClean="0">
                <a:solidFill>
                  <a:srgbClr val="FFFF00"/>
                </a:solidFill>
                <a:latin typeface="Century Gothic" pitchFamily="34" charset="0"/>
              </a:rPr>
              <a:t>55 </a:t>
            </a:r>
            <a:r>
              <a:rPr lang="en-US" sz="3200" dirty="0">
                <a:solidFill>
                  <a:srgbClr val="FFFF00"/>
                </a:solidFill>
                <a:latin typeface="Century Gothic" pitchFamily="34" charset="0"/>
              </a:rPr>
              <a:t>graphic products </a:t>
            </a:r>
          </a:p>
          <a:p>
            <a:r>
              <a:rPr lang="en-US" sz="3200" dirty="0">
                <a:solidFill>
                  <a:srgbClr val="FFFF00"/>
                </a:solidFill>
                <a:latin typeface="Century Gothic" pitchFamily="34" charset="0"/>
              </a:rPr>
              <a:t>&amp; </a:t>
            </a:r>
            <a:r>
              <a:rPr lang="en-US" sz="3200" dirty="0" smtClean="0">
                <a:solidFill>
                  <a:srgbClr val="FFFF00"/>
                </a:solidFill>
                <a:latin typeface="Century Gothic" pitchFamily="34" charset="0"/>
              </a:rPr>
              <a:t>56 </a:t>
            </a:r>
            <a:r>
              <a:rPr lang="en-US" sz="3200" dirty="0">
                <a:solidFill>
                  <a:srgbClr val="FFFF00"/>
                </a:solidFill>
                <a:latin typeface="Century Gothic" pitchFamily="34" charset="0"/>
              </a:rPr>
              <a:t>text products each day.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215"/>
            <a:ext cx="8782050" cy="609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381000"/>
            <a:ext cx="3718686" cy="83099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Possible Caribbean Sea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SWAN Domains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2133600"/>
            <a:ext cx="2057400" cy="14478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4343400"/>
            <a:ext cx="2057400" cy="14478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3200400"/>
            <a:ext cx="1554858" cy="22098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endCxn id="3" idx="0"/>
          </p:cNvCxnSpPr>
          <p:nvPr/>
        </p:nvCxnSpPr>
        <p:spPr>
          <a:xfrm flipH="1">
            <a:off x="4610100" y="1211997"/>
            <a:ext cx="876300" cy="92160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" idx="1"/>
            <a:endCxn id="8" idx="0"/>
          </p:cNvCxnSpPr>
          <p:nvPr/>
        </p:nvCxnSpPr>
        <p:spPr>
          <a:xfrm flipH="1">
            <a:off x="1844229" y="796499"/>
            <a:ext cx="3337371" cy="240390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0"/>
          </p:cNvCxnSpPr>
          <p:nvPr/>
        </p:nvCxnSpPr>
        <p:spPr>
          <a:xfrm flipH="1">
            <a:off x="4229100" y="1211997"/>
            <a:ext cx="1714500" cy="313140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711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Marine Weather Discussion</a:t>
            </a:r>
            <a:endParaRPr lang="en-US" sz="3600" dirty="0" smtClean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65294" name="Text Box 14"/>
          <p:cNvSpPr txBox="1">
            <a:spLocks noChangeArrowheads="1"/>
          </p:cNvSpPr>
          <p:nvPr/>
        </p:nvSpPr>
        <p:spPr bwMode="auto">
          <a:xfrm>
            <a:off x="2209800" y="533400"/>
            <a:ext cx="495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Coordination Tool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4344"/>
            <a:ext cx="3864429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042744"/>
            <a:ext cx="3822700" cy="5707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09600" y="2057400"/>
            <a:ext cx="1371600" cy="228600"/>
          </a:xfrm>
          <a:prstGeom prst="rect">
            <a:avLst/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686300" y="1062282"/>
            <a:ext cx="2400300" cy="228600"/>
          </a:xfrm>
          <a:prstGeom prst="rect">
            <a:avLst/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09600" y="4648200"/>
            <a:ext cx="3276600" cy="304800"/>
          </a:xfrm>
          <a:prstGeom prst="rect">
            <a:avLst/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696068" y="3896468"/>
            <a:ext cx="3609731" cy="675531"/>
          </a:xfrm>
          <a:prstGeom prst="rect">
            <a:avLst/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54300"/>
            <a:ext cx="8229600" cy="13843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Surface</a:t>
            </a:r>
            <a:r>
              <a:rPr lang="en-US" b="1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Analysis </a:t>
            </a:r>
            <a:b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</a:b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and </a:t>
            </a:r>
            <a:b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</a:b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Tropical Weather Discussions</a:t>
            </a:r>
            <a:r>
              <a:rPr lang="en-US" sz="3200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-602622" y="442913"/>
            <a:ext cx="10342896" cy="646331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              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Unified</a:t>
            </a:r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Century Gothic" pitchFamily="34" charset="0"/>
              </a:rPr>
              <a:t>Surface 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Analysis     </a:t>
            </a:r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3356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762000" y="2819400"/>
            <a:ext cx="1219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62000" y="2819400"/>
            <a:ext cx="0" cy="2743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810000" y="2743200"/>
            <a:ext cx="3733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Left Arrow 1"/>
          <p:cNvSpPr/>
          <p:nvPr/>
        </p:nvSpPr>
        <p:spPr bwMode="auto">
          <a:xfrm>
            <a:off x="304800" y="3581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9392075">
            <a:off x="4944982" y="2705099"/>
            <a:ext cx="8382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5400000">
            <a:off x="2642529" y="2516175"/>
            <a:ext cx="830578" cy="308611"/>
          </a:xfrm>
          <a:prstGeom prst="leftArrow">
            <a:avLst>
              <a:gd name="adj1" fmla="val 50000"/>
              <a:gd name="adj2" fmla="val 509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23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534400" cy="1384300"/>
          </a:xfrm>
        </p:spPr>
        <p:txBody>
          <a:bodyPr/>
          <a:lstStyle/>
          <a:p>
            <a:r>
              <a:rPr lang="en-US" sz="4000" smtClean="0">
                <a:solidFill>
                  <a:srgbClr val="FFFF00"/>
                </a:solidFill>
                <a:effectLst/>
                <a:latin typeface="Century Gothic" pitchFamily="34" charset="0"/>
              </a:rPr>
              <a:t>       TWD Areas of Responsibility</a:t>
            </a:r>
          </a:p>
        </p:txBody>
      </p:sp>
      <p:pic>
        <p:nvPicPr>
          <p:cNvPr id="20483" name="Picture 4" descr="twdat_basem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295400"/>
            <a:ext cx="6781800" cy="229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6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2438400" cy="60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smtClean="0">
                <a:solidFill>
                  <a:srgbClr val="FFFF00"/>
                </a:solidFill>
              </a:rPr>
              <a:t>North Atlantic    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5867400" y="3429000"/>
            <a:ext cx="304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200" y="1828800"/>
            <a:ext cx="3200400" cy="15494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479" tIns="41239" rIns="82479" bIns="41239">
            <a:spAutoFit/>
          </a:bodyPr>
          <a:lstStyle>
            <a:lvl1pPr defTabSz="825500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550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55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55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55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</a:rPr>
              <a:t>Includes:  Mexico, Central America, northern South America, Florida/SE US, Gulf of Mexico, Caribbean Sea, North Atlantic to the African coast, and coastal west Africa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3657600" y="1600200"/>
            <a:ext cx="441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6008" name="Rectangle 8"/>
          <p:cNvSpPr>
            <a:spLocks noChangeArrowheads="1"/>
          </p:cNvSpPr>
          <p:nvPr/>
        </p:nvSpPr>
        <p:spPr bwMode="auto">
          <a:xfrm>
            <a:off x="6781800" y="4343400"/>
            <a:ext cx="199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East Pacific</a:t>
            </a: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0" y="4114800"/>
            <a:ext cx="6400800" cy="2635250"/>
            <a:chOff x="245" y="1527"/>
            <a:chExt cx="4888" cy="3072"/>
          </a:xfrm>
        </p:grpSpPr>
        <p:pic>
          <p:nvPicPr>
            <p:cNvPr id="20494" name="Picture 10" descr="twdep_basem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" y="1527"/>
              <a:ext cx="4888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Line 11"/>
            <p:cNvSpPr>
              <a:spLocks noChangeShapeType="1"/>
            </p:cNvSpPr>
            <p:nvPr/>
          </p:nvSpPr>
          <p:spPr bwMode="auto">
            <a:xfrm>
              <a:off x="653" y="4215"/>
              <a:ext cx="40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12"/>
            <p:cNvSpPr>
              <a:spLocks noChangeShapeType="1"/>
            </p:cNvSpPr>
            <p:nvPr/>
          </p:nvSpPr>
          <p:spPr bwMode="auto">
            <a:xfrm flipH="1" flipV="1">
              <a:off x="661" y="1911"/>
              <a:ext cx="0" cy="23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13"/>
            <p:cNvSpPr>
              <a:spLocks noChangeShapeType="1"/>
            </p:cNvSpPr>
            <p:nvPr/>
          </p:nvSpPr>
          <p:spPr bwMode="auto">
            <a:xfrm>
              <a:off x="653" y="1911"/>
              <a:ext cx="17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0" name="Rectangle 14"/>
          <p:cNvSpPr>
            <a:spLocks noChangeArrowheads="1"/>
          </p:cNvSpPr>
          <p:nvPr/>
        </p:nvSpPr>
        <p:spPr bwMode="auto">
          <a:xfrm>
            <a:off x="6102350" y="4953000"/>
            <a:ext cx="3041650" cy="825500"/>
          </a:xfrm>
          <a:prstGeom prst="rect">
            <a:avLst/>
          </a:prstGeom>
          <a:solidFill>
            <a:srgbClr val="C0C0C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Tahoma" pitchFamily="34" charset="0"/>
              </a:rPr>
              <a:t>Includes west coastal areas of Mexico, Central America, and northern South America</a:t>
            </a:r>
          </a:p>
        </p:txBody>
      </p:sp>
      <p:sp>
        <p:nvSpPr>
          <p:cNvPr id="20491" name="Rectangle 15"/>
          <p:cNvSpPr>
            <a:spLocks noChangeArrowheads="1"/>
          </p:cNvSpPr>
          <p:nvPr/>
        </p:nvSpPr>
        <p:spPr bwMode="auto">
          <a:xfrm>
            <a:off x="1220788" y="4267200"/>
            <a:ext cx="879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30</a:t>
            </a:r>
            <a:r>
              <a:rPr lang="en-US" sz="2000" b="1" baseline="30000">
                <a:solidFill>
                  <a:srgbClr val="FFFF00"/>
                </a:solidFill>
                <a:latin typeface="Tahoma" pitchFamily="34" charset="0"/>
              </a:rPr>
              <a:t>o</a:t>
            </a: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 N</a:t>
            </a:r>
          </a:p>
        </p:txBody>
      </p:sp>
      <p:sp>
        <p:nvSpPr>
          <p:cNvPr id="20492" name="Rectangle 16"/>
          <p:cNvSpPr>
            <a:spLocks noChangeArrowheads="1"/>
          </p:cNvSpPr>
          <p:nvPr/>
        </p:nvSpPr>
        <p:spPr bwMode="auto">
          <a:xfrm>
            <a:off x="5562600" y="1447800"/>
            <a:ext cx="879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32</a:t>
            </a:r>
            <a:r>
              <a:rPr lang="en-US" sz="2000" b="1" baseline="30000">
                <a:solidFill>
                  <a:srgbClr val="FFFF00"/>
                </a:solidFill>
                <a:latin typeface="Tahoma" pitchFamily="34" charset="0"/>
              </a:rPr>
              <a:t>o</a:t>
            </a: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 N</a:t>
            </a:r>
          </a:p>
        </p:txBody>
      </p:sp>
      <p:sp>
        <p:nvSpPr>
          <p:cNvPr id="20493" name="Rectangle 17"/>
          <p:cNvSpPr>
            <a:spLocks noChangeArrowheads="1"/>
          </p:cNvSpPr>
          <p:nvPr/>
        </p:nvSpPr>
        <p:spPr bwMode="auto">
          <a:xfrm>
            <a:off x="114300" y="5334000"/>
            <a:ext cx="110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140</a:t>
            </a:r>
            <a:r>
              <a:rPr lang="en-US" sz="2000" b="1" baseline="30000">
                <a:solidFill>
                  <a:srgbClr val="FFFF00"/>
                </a:solidFill>
                <a:latin typeface="Tahoma" pitchFamily="34" charset="0"/>
              </a:rPr>
              <a:t>o</a:t>
            </a:r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 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3843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What is the Tropical Weather Discussion (TWD)?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785225" cy="4681538"/>
          </a:xfrm>
          <a:effectLst>
            <a:outerShdw dist="17961" dir="27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Plain language narrative text product describing: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Major synoptic scale features and marine warnings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Short-term trends and forecasts (up to ~48 hours)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Meteorological reasoning for current features/weather and trends/forecasts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Model performance; degree of confidence in forecast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Two separate products cover tropical North Atlantic and eastern North Pacific Oceans, and adjacent land </a:t>
            </a:r>
            <a:r>
              <a:rPr lang="en-US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areas</a:t>
            </a:r>
            <a:endParaRPr lang="en-US" sz="28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2" name="Rectangle 4"/>
          <p:cNvSpPr>
            <a:spLocks noChangeArrowheads="1"/>
          </p:cNvSpPr>
          <p:nvPr/>
        </p:nvSpPr>
        <p:spPr bwMode="auto">
          <a:xfrm>
            <a:off x="685800" y="673703"/>
            <a:ext cx="792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101370" tIns="50685" rIns="101370" bIns="50685"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Special Features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Tropical and Subtropical Cyclone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Significant feature that has the possibility of developing into a TC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Extra-tropical marine warning areas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Tropical Waves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ITCZ/Monsoon trough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Discussion-  Areas can change with weather pattern 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Gulf of Mexico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Caribbean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Hispaniola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– Support since 2010 earthquake 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Atlantic/Eastern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Atlantic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5852884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FFFF00"/>
                </a:solidFill>
                <a:latin typeface="Century Gothic" pitchFamily="34" charset="0"/>
              </a:rPr>
              <a:t>General TWD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3" y="1295400"/>
            <a:ext cx="4914286" cy="2495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28600"/>
            <a:ext cx="879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Heavy Rainfall/Flooding 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Eastern Cuba, Hispaniola</a:t>
            </a: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and Jamaica – May 15-18, 2017 </a:t>
            </a: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Caribbean – Homes and Infrastructure Damaged After Floods in Jamaica, Haiti and Dominican Republ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99" y="1305169"/>
            <a:ext cx="3888413" cy="21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ahamaspress.com/wp-content/uploads/2017/05/1494897783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4904957" cy="27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8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447800"/>
            <a:ext cx="65433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24-HOUR rainfall 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Jamaica</a:t>
            </a:r>
          </a:p>
          <a:p>
            <a:pPr algn="l"/>
            <a:endParaRPr lang="en-US" sz="18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Kingston/Norman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Manley 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63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 15-16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May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Montego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Bay/ Sangster 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63.5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15-16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May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Montego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Bay/ Sangster 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92.6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 17-18 May</a:t>
            </a:r>
          </a:p>
          <a:p>
            <a:pPr algn="l"/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endParaRPr lang="en-US" sz="18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Grand Cayman -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70.6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mm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-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17-18 May</a:t>
            </a:r>
          </a:p>
          <a:p>
            <a:pPr algn="l"/>
            <a:endParaRPr lang="en-US" sz="1800" b="0" i="0" dirty="0" smtClean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Dominican Republic – ONAMET</a:t>
            </a:r>
          </a:p>
          <a:p>
            <a:pPr algn="l"/>
            <a:endParaRPr lang="en-US" sz="18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Barahona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146.4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 15-16 May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Mao-</a:t>
            </a:r>
            <a:r>
              <a:rPr lang="en-US" sz="1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Valverde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126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 15-16 May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Juncalito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74.2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– 15-16 May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La 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Isabela, Puerto Plata –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72.1</a:t>
            </a: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mm – 15-16 May</a:t>
            </a:r>
            <a:endParaRPr lang="en-US" sz="18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0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endParaRPr lang="en-US" sz="1800" b="0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6315" y="304800"/>
            <a:ext cx="879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Heavy Rainfall/Flooding 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Eastern Cuba, Hispaniola</a:t>
            </a: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and Jamaica – May 15-18, 2017 </a:t>
            </a: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0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452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76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GFS 700 </a:t>
            </a:r>
            <a:r>
              <a:rPr lang="en-US" sz="2400" dirty="0" err="1" smtClean="0">
                <a:solidFill>
                  <a:srgbClr val="FFFF00"/>
                </a:solidFill>
              </a:rPr>
              <a:t>hPa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streamfunction</a:t>
            </a:r>
            <a:r>
              <a:rPr lang="en-US" sz="2400" dirty="0" smtClean="0">
                <a:solidFill>
                  <a:srgbClr val="FFFF00"/>
                </a:solidFill>
              </a:rPr>
              <a:t>/IR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VT 1800 UTC 17 May 2017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1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4219793" y="1216253"/>
            <a:ext cx="4705135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Northeast Pacific High Seas Forecast</a:t>
            </a:r>
          </a:p>
          <a:p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(FZPN03 KNHC)</a:t>
            </a:r>
          </a:p>
        </p:txBody>
      </p:sp>
      <p:sp>
        <p:nvSpPr>
          <p:cNvPr id="11268" name="Text Box 12"/>
          <p:cNvSpPr txBox="1">
            <a:spLocks noChangeArrowheads="1"/>
          </p:cNvSpPr>
          <p:nvPr/>
        </p:nvSpPr>
        <p:spPr bwMode="auto">
          <a:xfrm>
            <a:off x="4219793" y="1794103"/>
            <a:ext cx="4722768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Southeast Pacific High Seas Forecast</a:t>
            </a:r>
          </a:p>
          <a:p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(FZPN04 KNHC)</a:t>
            </a:r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3982551" y="3193728"/>
            <a:ext cx="5096268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East Pacific Tropical Weather Discussion</a:t>
            </a:r>
          </a:p>
          <a:p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(AXPZ20 KNHC)</a:t>
            </a:r>
          </a:p>
        </p:txBody>
      </p:sp>
      <p:sp>
        <p:nvSpPr>
          <p:cNvPr id="11270" name="Text Box 14"/>
          <p:cNvSpPr txBox="1">
            <a:spLocks noChangeArrowheads="1"/>
          </p:cNvSpPr>
          <p:nvPr/>
        </p:nvSpPr>
        <p:spPr bwMode="auto">
          <a:xfrm>
            <a:off x="281268" y="4343400"/>
            <a:ext cx="4341253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Dvorak Tropical Cyclone Satellite 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Intensity Estimates</a:t>
            </a:r>
          </a:p>
        </p:txBody>
      </p: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304800" y="5013325"/>
            <a:ext cx="4833374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Microwave Satellite Position Estimates</a:t>
            </a:r>
          </a:p>
        </p:txBody>
      </p: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1066800" y="5410200"/>
            <a:ext cx="332815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Satellite Rainfall Estimates</a:t>
            </a: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4293212" y="871051"/>
            <a:ext cx="4558299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 smtClean="0">
                <a:solidFill>
                  <a:srgbClr val="FF0000"/>
                </a:solidFill>
                <a:latin typeface="Tahoma" pitchFamily="34" charset="0"/>
              </a:rPr>
              <a:t>Gridded/Text Marine </a:t>
            </a:r>
            <a:r>
              <a:rPr lang="en-US" sz="2000" u="sng" dirty="0">
                <a:solidFill>
                  <a:srgbClr val="FF0000"/>
                </a:solidFill>
                <a:latin typeface="Tahoma" pitchFamily="34" charset="0"/>
              </a:rPr>
              <a:t>Forecast Products</a:t>
            </a:r>
          </a:p>
        </p:txBody>
      </p:sp>
      <p:sp>
        <p:nvSpPr>
          <p:cNvPr id="11274" name="Text Box 19"/>
          <p:cNvSpPr txBox="1">
            <a:spLocks noChangeArrowheads="1"/>
          </p:cNvSpPr>
          <p:nvPr/>
        </p:nvSpPr>
        <p:spPr bwMode="auto">
          <a:xfrm>
            <a:off x="6096000" y="3870325"/>
            <a:ext cx="2274888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>
                <a:solidFill>
                  <a:srgbClr val="FF0000"/>
                </a:solidFill>
                <a:latin typeface="Tahoma" pitchFamily="34" charset="0"/>
              </a:rPr>
              <a:t>Graphical Products</a:t>
            </a:r>
          </a:p>
        </p:txBody>
      </p:sp>
      <p:sp>
        <p:nvSpPr>
          <p:cNvPr id="11275" name="Text Box 20"/>
          <p:cNvSpPr txBox="1">
            <a:spLocks noChangeArrowheads="1"/>
          </p:cNvSpPr>
          <p:nvPr/>
        </p:nvSpPr>
        <p:spPr bwMode="auto">
          <a:xfrm>
            <a:off x="5529404" y="4267200"/>
            <a:ext cx="3286477" cy="1938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Sea State Analysis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Wind &amp; Wave Forecasts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Wave Period Forecasts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High </a:t>
            </a:r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Wind Graphic 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TC Danger Area Graphic</a:t>
            </a:r>
          </a:p>
          <a:p>
            <a:endParaRPr lang="en-US" sz="20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1276" name="Text Box 21"/>
          <p:cNvSpPr txBox="1">
            <a:spLocks noChangeArrowheads="1"/>
          </p:cNvSpPr>
          <p:nvPr/>
        </p:nvSpPr>
        <p:spPr bwMode="auto">
          <a:xfrm>
            <a:off x="5106912" y="2848821"/>
            <a:ext cx="305117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>
                <a:solidFill>
                  <a:srgbClr val="FF0000"/>
                </a:solidFill>
                <a:latin typeface="Tahoma" pitchFamily="34" charset="0"/>
              </a:rPr>
              <a:t>Meteorological Discussion</a:t>
            </a:r>
          </a:p>
        </p:txBody>
      </p:sp>
      <p:sp>
        <p:nvSpPr>
          <p:cNvPr id="11277" name="Text Box 22"/>
          <p:cNvSpPr txBox="1">
            <a:spLocks noChangeArrowheads="1"/>
          </p:cNvSpPr>
          <p:nvPr/>
        </p:nvSpPr>
        <p:spPr bwMode="auto">
          <a:xfrm>
            <a:off x="1385888" y="4038600"/>
            <a:ext cx="211931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>
                <a:solidFill>
                  <a:srgbClr val="FF0000"/>
                </a:solidFill>
                <a:latin typeface="Tahoma" pitchFamily="34" charset="0"/>
              </a:rPr>
              <a:t>Satellite Products</a:t>
            </a:r>
          </a:p>
        </p:txBody>
      </p:sp>
      <p:sp>
        <p:nvSpPr>
          <p:cNvPr id="11278" name="Text Box 24"/>
          <p:cNvSpPr txBox="1">
            <a:spLocks noChangeArrowheads="1"/>
          </p:cNvSpPr>
          <p:nvPr/>
        </p:nvSpPr>
        <p:spPr bwMode="auto">
          <a:xfrm>
            <a:off x="3982551" y="2433578"/>
            <a:ext cx="5179623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Tropical Cyclone Wave Height Estimates</a:t>
            </a:r>
          </a:p>
        </p:txBody>
      </p:sp>
      <p:sp>
        <p:nvSpPr>
          <p:cNvPr id="11279" name="Text Box 28"/>
          <p:cNvSpPr txBox="1">
            <a:spLocks noChangeArrowheads="1"/>
          </p:cNvSpPr>
          <p:nvPr/>
        </p:nvSpPr>
        <p:spPr bwMode="auto">
          <a:xfrm>
            <a:off x="2166938" y="152400"/>
            <a:ext cx="4740275" cy="6461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rgbClr val="FFFF00"/>
                </a:solidFill>
                <a:latin typeface="Century Gothic" pitchFamily="34" charset="0"/>
              </a:rPr>
              <a:t>TAFB Forecast Duties</a:t>
            </a:r>
            <a:endParaRPr lang="en-US" sz="3200">
              <a:latin typeface="Century Gothic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7" y="800467"/>
            <a:ext cx="3255963" cy="3255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775" y="848679"/>
            <a:ext cx="221644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EAST PACIFIC DESK</a:t>
            </a:r>
            <a:endParaRPr lang="en-US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091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76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GFS 315K  Potential vorticity/Wind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VT 1800 UTC 17 May 2017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085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300" y="44939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GFS 850 </a:t>
            </a:r>
            <a:r>
              <a:rPr lang="en-US" sz="2400" dirty="0" err="1" smtClean="0">
                <a:solidFill>
                  <a:srgbClr val="FFFF00"/>
                </a:solidFill>
              </a:rPr>
              <a:t>hPa</a:t>
            </a:r>
            <a:r>
              <a:rPr lang="en-US" sz="2400" dirty="0" smtClean="0">
                <a:solidFill>
                  <a:srgbClr val="FFFF00"/>
                </a:solidFill>
              </a:rPr>
              <a:t> Wind/</a:t>
            </a:r>
            <a:r>
              <a:rPr lang="en-US" sz="2400" dirty="0" err="1" smtClean="0">
                <a:solidFill>
                  <a:srgbClr val="FFFF00"/>
                </a:solidFill>
              </a:rPr>
              <a:t>Streamfunction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VT 1800 UTC 17 May 2017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63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48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300" y="44939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GFS 200 </a:t>
            </a:r>
            <a:r>
              <a:rPr lang="en-US" sz="2400" dirty="0" err="1" smtClean="0">
                <a:solidFill>
                  <a:srgbClr val="FFFF00"/>
                </a:solidFill>
              </a:rPr>
              <a:t>hPa</a:t>
            </a:r>
            <a:r>
              <a:rPr lang="en-US" sz="2400" dirty="0" smtClean="0">
                <a:solidFill>
                  <a:srgbClr val="FFFF00"/>
                </a:solidFill>
              </a:rPr>
              <a:t> Wind/</a:t>
            </a:r>
            <a:r>
              <a:rPr lang="en-US" sz="2400" dirty="0" err="1" smtClean="0">
                <a:solidFill>
                  <a:srgbClr val="FFFF00"/>
                </a:solidFill>
              </a:rPr>
              <a:t>Streamfunction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VT 1800 UTC 17 May 2017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038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300" y="762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GFS 850 </a:t>
            </a:r>
            <a:r>
              <a:rPr lang="en-US" sz="2400" dirty="0" err="1" smtClean="0">
                <a:solidFill>
                  <a:srgbClr val="FFFF00"/>
                </a:solidFill>
              </a:rPr>
              <a:t>hPa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Rel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Vort</a:t>
            </a:r>
            <a:r>
              <a:rPr lang="en-US" sz="2400" dirty="0" smtClean="0">
                <a:solidFill>
                  <a:srgbClr val="FFFF00"/>
                </a:solidFill>
              </a:rPr>
              <a:t>/</a:t>
            </a:r>
            <a:r>
              <a:rPr lang="en-US" sz="2400" dirty="0" err="1" smtClean="0">
                <a:solidFill>
                  <a:srgbClr val="FFFF00"/>
                </a:solidFill>
              </a:rPr>
              <a:t>Vort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Aonomalies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</a:rPr>
              <a:t>Hoevmoeller</a:t>
            </a:r>
            <a:r>
              <a:rPr lang="en-US" sz="2400" dirty="0" smtClean="0">
                <a:solidFill>
                  <a:srgbClr val="FFFF00"/>
                </a:solidFill>
              </a:rPr>
              <a:t> 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90600"/>
            <a:ext cx="4923809" cy="5371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49834"/>
            <a:ext cx="4384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Tropical Weather Discussion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2354 UTC 17 May 2017 </a:t>
            </a: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5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938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Contact TAFB </a:t>
            </a:r>
          </a:p>
        </p:txBody>
      </p:sp>
      <p:sp>
        <p:nvSpPr>
          <p:cNvPr id="92877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193800"/>
            <a:ext cx="7772400" cy="50419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Tel:  305-229-4425 (Pacific)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          305-229-4424 (Atlantic)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          305-229-4426 (Analyst)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  <a:latin typeface="Century Gothic" pitchFamily="34" charset="0"/>
              </a:rPr>
              <a:t>          305-229-4454 (Hugh Cobb)</a:t>
            </a:r>
          </a:p>
          <a:p>
            <a:pPr>
              <a:buFontTx/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       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E-mail: Hugh.Cobb</a:t>
            </a:r>
            <a:r>
              <a:rPr lang="en-US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@noaa.gov</a:t>
            </a:r>
          </a:p>
          <a:p>
            <a:pPr>
              <a:buFontTx/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buFontTx/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52236" y="1169804"/>
            <a:ext cx="3619902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Atlantic High Seas Forecast </a:t>
            </a:r>
          </a:p>
          <a:p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(FZNT02 KNHC)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40414" y="1736725"/>
            <a:ext cx="3764172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Gulf of Mexico Offshore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 Waters Forecast </a:t>
            </a: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(FZNT24 KNHC)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883515" y="2559050"/>
            <a:ext cx="3502883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Marine Weather Discussion</a:t>
            </a:r>
          </a:p>
          <a:p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(AGXX40 KNHC)</a:t>
            </a: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214313" y="803215"/>
            <a:ext cx="4558299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 smtClean="0">
                <a:solidFill>
                  <a:srgbClr val="FF0000"/>
                </a:solidFill>
                <a:latin typeface="Tahoma" pitchFamily="34" charset="0"/>
              </a:rPr>
              <a:t>Gridded/Text Marine </a:t>
            </a:r>
            <a:r>
              <a:rPr lang="en-US" sz="2000" u="sng" dirty="0">
                <a:solidFill>
                  <a:srgbClr val="FF0000"/>
                </a:solidFill>
                <a:latin typeface="Tahoma" pitchFamily="34" charset="0"/>
              </a:rPr>
              <a:t>Forecast Products</a:t>
            </a:r>
          </a:p>
        </p:txBody>
      </p:sp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5410200" y="762000"/>
            <a:ext cx="2274888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>
                <a:solidFill>
                  <a:srgbClr val="FF0000"/>
                </a:solidFill>
                <a:latin typeface="Tahoma" pitchFamily="34" charset="0"/>
              </a:rPr>
              <a:t>Graphical Products</a:t>
            </a: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5018733" y="1143000"/>
            <a:ext cx="3116559" cy="13234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Sea State Analysis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Wind &amp; Wave Forecasts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Wave Period Forecasts</a:t>
            </a:r>
          </a:p>
          <a:p>
            <a:endParaRPr lang="en-US" sz="20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102225" y="2209800"/>
            <a:ext cx="305117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>
                <a:solidFill>
                  <a:srgbClr val="FF0000"/>
                </a:solidFill>
                <a:latin typeface="Tahoma" pitchFamily="34" charset="0"/>
              </a:rPr>
              <a:t>Meteorological Discussion</a:t>
            </a:r>
          </a:p>
        </p:txBody>
      </p:sp>
      <p:sp>
        <p:nvSpPr>
          <p:cNvPr id="12298" name="Text Box 17"/>
          <p:cNvSpPr txBox="1">
            <a:spLocks noChangeArrowheads="1"/>
          </p:cNvSpPr>
          <p:nvPr/>
        </p:nvSpPr>
        <p:spPr bwMode="auto">
          <a:xfrm>
            <a:off x="2166938" y="152400"/>
            <a:ext cx="4740275" cy="6461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rgbClr val="FFFF00"/>
                </a:solidFill>
                <a:latin typeface="Century Gothic" pitchFamily="34" charset="0"/>
              </a:rPr>
              <a:t>TAFB Forecast Duties</a:t>
            </a:r>
            <a:endParaRPr lang="en-US" sz="3200">
              <a:latin typeface="Century Gothic" pitchFamily="34" charset="0"/>
            </a:endParaRPr>
          </a:p>
        </p:txBody>
      </p:sp>
      <p:sp>
        <p:nvSpPr>
          <p:cNvPr id="12299" name="Text Box 21"/>
          <p:cNvSpPr txBox="1">
            <a:spLocks noChangeArrowheads="1"/>
          </p:cNvSpPr>
          <p:nvPr/>
        </p:nvSpPr>
        <p:spPr bwMode="auto">
          <a:xfrm>
            <a:off x="356057" y="2346325"/>
            <a:ext cx="3812262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Caribbean/Atlantic Offshore 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Waters Forecast </a:t>
            </a: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(FZNT23 KNHC)</a:t>
            </a:r>
          </a:p>
        </p:txBody>
      </p:sp>
      <p:sp>
        <p:nvSpPr>
          <p:cNvPr id="12300" name="Text Box 26"/>
          <p:cNvSpPr txBox="1">
            <a:spLocks noChangeArrowheads="1"/>
          </p:cNvSpPr>
          <p:nvPr/>
        </p:nvSpPr>
        <p:spPr bwMode="auto">
          <a:xfrm>
            <a:off x="157719" y="2971800"/>
            <a:ext cx="4120039" cy="6155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NAVTEX Forecasts (3) </a:t>
            </a:r>
          </a:p>
          <a:p>
            <a:r>
              <a:rPr lang="en-US" sz="1400" dirty="0">
                <a:solidFill>
                  <a:srgbClr val="FFFF00"/>
                </a:solidFill>
                <a:latin typeface="Century Gothic" panose="020B0502020202020204" pitchFamily="34" charset="0"/>
              </a:rPr>
              <a:t>(FZNT25 KNHC, FZNT26 KNHC, &amp; FZNT27 KNHC)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46833" y="3505200"/>
            <a:ext cx="4120039" cy="6155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VOBRA Forecasts (2) 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entury Gothic" panose="020B0502020202020204" pitchFamily="34" charset="0"/>
              </a:rPr>
              <a:t>(FZNT25 KNHC, FZNT26 KNHC, &amp; FZNT27 KNHC)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3194049"/>
            <a:ext cx="3051175" cy="30511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0088" y="3276600"/>
            <a:ext cx="1875000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ATLANTIC DESK</a:t>
            </a:r>
            <a:endParaRPr lang="en-US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39713" y="4876800"/>
            <a:ext cx="4618572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Atlantic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ropical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eather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iscussion</a:t>
            </a:r>
          </a:p>
        </p:txBody>
      </p:sp>
      <p:sp>
        <p:nvSpPr>
          <p:cNvPr id="13316" name="Text Box 12"/>
          <p:cNvSpPr txBox="1">
            <a:spLocks noChangeArrowheads="1"/>
          </p:cNvSpPr>
          <p:nvPr/>
        </p:nvSpPr>
        <p:spPr bwMode="auto">
          <a:xfrm>
            <a:off x="5181600" y="4479925"/>
            <a:ext cx="329882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>
                <a:solidFill>
                  <a:srgbClr val="FFFF00"/>
                </a:solidFill>
                <a:latin typeface="Tahoma" pitchFamily="34" charset="0"/>
              </a:rPr>
              <a:t>Graphical Forecast Products</a:t>
            </a: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5548313" y="4860925"/>
            <a:ext cx="2841625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Surface Prog. Forecasts</a:t>
            </a: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762000" y="4495800"/>
            <a:ext cx="340029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000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Meteorological Discussion</a:t>
            </a:r>
          </a:p>
        </p:txBody>
      </p:sp>
      <p:sp>
        <p:nvSpPr>
          <p:cNvPr id="13319" name="Text Box 17"/>
          <p:cNvSpPr txBox="1">
            <a:spLocks noChangeArrowheads="1"/>
          </p:cNvSpPr>
          <p:nvPr/>
        </p:nvSpPr>
        <p:spPr bwMode="auto">
          <a:xfrm>
            <a:off x="2166938" y="152400"/>
            <a:ext cx="4740275" cy="6461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rgbClr val="FFFF00"/>
                </a:solidFill>
                <a:latin typeface="Century Gothic" pitchFamily="34" charset="0"/>
              </a:rPr>
              <a:t>TAFB Forecast Duties</a:t>
            </a:r>
            <a:endParaRPr lang="en-US" sz="3200">
              <a:latin typeface="Century Gothic" pitchFamily="34" charset="0"/>
            </a:endParaRPr>
          </a:p>
        </p:txBody>
      </p:sp>
      <p:sp>
        <p:nvSpPr>
          <p:cNvPr id="13320" name="Text Box 22"/>
          <p:cNvSpPr txBox="1">
            <a:spLocks noChangeArrowheads="1"/>
          </p:cNvSpPr>
          <p:nvPr/>
        </p:nvSpPr>
        <p:spPr bwMode="auto">
          <a:xfrm>
            <a:off x="160503" y="1371600"/>
            <a:ext cx="4036682" cy="15081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Surface Analysis</a:t>
            </a:r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6-hourly for area from 20S to 30N </a:t>
            </a:r>
          </a:p>
          <a:p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between 10E and 140W</a:t>
            </a:r>
          </a:p>
          <a:p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3-hourly mainly for Gulf of Mexico, </a:t>
            </a:r>
          </a:p>
          <a:p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Florida, </a:t>
            </a: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Mexico </a:t>
            </a:r>
            <a:endParaRPr lang="en-US" sz="1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21" name="Text Box 23"/>
          <p:cNvSpPr txBox="1">
            <a:spLocks noChangeArrowheads="1"/>
          </p:cNvSpPr>
          <p:nvPr/>
        </p:nvSpPr>
        <p:spPr bwMode="auto">
          <a:xfrm>
            <a:off x="179540" y="3276600"/>
            <a:ext cx="4203395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Pan-American </a:t>
            </a:r>
          </a:p>
          <a:p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Temperature/Precipitation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7" y="970817"/>
            <a:ext cx="3505200" cy="350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3942" y="1079212"/>
            <a:ext cx="271414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ATLANTIC/EAST PACIFIC </a:t>
            </a:r>
          </a:p>
          <a:p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ANALYSIS DESK</a:t>
            </a:r>
            <a:endParaRPr lang="en-US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914525" y="76200"/>
            <a:ext cx="5130800" cy="646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rgbClr val="FFFF00"/>
                </a:solidFill>
                <a:latin typeface="Century Gothic" pitchFamily="34" charset="0"/>
              </a:rPr>
              <a:t>Additional TAFB Duties</a:t>
            </a:r>
            <a:endParaRPr lang="en-US" sz="3200">
              <a:latin typeface="Century Gothic" pitchFamily="34" charset="0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-762000" y="3608388"/>
            <a:ext cx="7543800" cy="2563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800" u="sng" dirty="0">
              <a:solidFill>
                <a:srgbClr val="FFFF00"/>
              </a:solidFill>
            </a:endParaRPr>
          </a:p>
          <a:p>
            <a:pPr algn="l"/>
            <a:r>
              <a:rPr lang="en-US" sz="1800" b="1" dirty="0">
                <a:solidFill>
                  <a:srgbClr val="FFFF00"/>
                </a:solidFill>
              </a:rPr>
              <a:t>                      </a:t>
            </a:r>
            <a:r>
              <a:rPr lang="en-US" sz="18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Back-Up Responsibilities</a:t>
            </a:r>
            <a:r>
              <a:rPr lang="en-US" sz="1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 </a:t>
            </a:r>
          </a:p>
          <a:p>
            <a:pPr lvl="2" algn="l"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OPC’s Atlantic High Seas &amp; Offshore</a:t>
            </a:r>
          </a:p>
          <a:p>
            <a:pPr lvl="2" algn="l"/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       Forecasts</a:t>
            </a:r>
          </a:p>
          <a:p>
            <a:pPr lvl="2" algn="l"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Honolulu S. Pacific HSF &amp; Satellite</a:t>
            </a:r>
          </a:p>
          <a:p>
            <a:pPr lvl="3" algn="l"/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Products</a:t>
            </a:r>
          </a:p>
          <a:p>
            <a:pPr lvl="2" algn="l"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Aviation Products over Caribbean</a:t>
            </a:r>
          </a:p>
          <a:p>
            <a:pPr lvl="2" algn="l"/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      &amp; Gulf of Mexico (FACA &amp;</a:t>
            </a:r>
          </a:p>
          <a:p>
            <a:pPr lvl="2" algn="l"/>
            <a:r>
              <a:rPr lang="en-US" sz="1800" dirty="0">
                <a:solidFill>
                  <a:srgbClr val="FFFF00"/>
                </a:solidFill>
                <a:latin typeface="Century Gothic" panose="020B0502020202020204" pitchFamily="34" charset="0"/>
              </a:rPr>
              <a:t>       SIGMETS)</a:t>
            </a:r>
          </a:p>
        </p:txBody>
      </p:sp>
      <p:sp>
        <p:nvSpPr>
          <p:cNvPr id="14340" name="Rectangle 17"/>
          <p:cNvSpPr>
            <a:spLocks noChangeArrowheads="1"/>
          </p:cNvSpPr>
          <p:nvPr/>
        </p:nvSpPr>
        <p:spPr bwMode="auto">
          <a:xfrm>
            <a:off x="990600" y="1140076"/>
            <a:ext cx="6918325" cy="193899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      </a:t>
            </a:r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</a:rPr>
              <a:t>TAFB Staffs “4</a:t>
            </a:r>
            <a:r>
              <a:rPr lang="en-US" sz="3000" baseline="30000" dirty="0">
                <a:solidFill>
                  <a:srgbClr val="FFFF00"/>
                </a:solidFill>
                <a:latin typeface="Century Gothic" panose="020B0502020202020204" pitchFamily="34" charset="0"/>
              </a:rPr>
              <a:t>th</a:t>
            </a:r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</a:rPr>
              <a:t>” Desk between August </a:t>
            </a:r>
            <a:r>
              <a:rPr lang="en-US" sz="3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10 - </a:t>
            </a:r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</a:rPr>
              <a:t>October 20. </a:t>
            </a:r>
          </a:p>
          <a:p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</a:rPr>
              <a:t>Relieves other 3 desks during the busy peak of the hurricane season.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9000"/>
            <a:ext cx="3124200" cy="312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7769" y="3455988"/>
            <a:ext cx="1737462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BACKUP DESK</a:t>
            </a:r>
            <a:endParaRPr lang="en-US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292225" y="31750"/>
            <a:ext cx="6238875" cy="2905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 u="sng">
                <a:solidFill>
                  <a:srgbClr val="FFFF00"/>
                </a:solidFill>
              </a:rPr>
              <a:t>Suite of Marine Radiofax Charts Produced by TAFB</a:t>
            </a:r>
            <a:endParaRPr lang="en-US" altLang="en-US" sz="18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4556125" y="3381375"/>
            <a:ext cx="317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392" tIns="8696" rIns="17392" bIns="8696" anchor="ctr">
            <a:spAutoFit/>
          </a:bodyPr>
          <a:lstStyle/>
          <a:p>
            <a:pPr defTabSz="174625"/>
            <a:endParaRPr lang="en-US" sz="500">
              <a:latin typeface="Times" pitchFamily="18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707313" y="2859088"/>
            <a:ext cx="13303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b="1">
              <a:solidFill>
                <a:srgbClr val="CC0000"/>
              </a:solidFill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8742363" y="4619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8745538" y="4619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792788" y="336550"/>
            <a:ext cx="2111375" cy="244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500" b="1" u="sng">
                <a:solidFill>
                  <a:srgbClr val="FFFF00"/>
                </a:solidFill>
              </a:rPr>
              <a:t>New Orleans Radiofax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256463" y="2563813"/>
            <a:ext cx="33337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en-US" sz="500" b="1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3668713" y="6096000"/>
            <a:ext cx="10414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 rot="5400000">
            <a:off x="5642769" y="423069"/>
            <a:ext cx="160338" cy="1333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251575" y="5262563"/>
            <a:ext cx="1363663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TC Danger Graphic</a:t>
            </a:r>
          </a:p>
        </p:txBody>
      </p:sp>
      <p:sp>
        <p:nvSpPr>
          <p:cNvPr id="45069" name="AutoShape 13"/>
          <p:cNvSpPr>
            <a:spLocks noChangeArrowheads="1"/>
          </p:cNvSpPr>
          <p:nvPr/>
        </p:nvSpPr>
        <p:spPr bwMode="auto">
          <a:xfrm rot="-5400000">
            <a:off x="2971006" y="426244"/>
            <a:ext cx="160338" cy="1333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79375" y="381000"/>
            <a:ext cx="3273425" cy="228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400" b="1" u="sng">
                <a:solidFill>
                  <a:srgbClr val="FFFF00"/>
                </a:solidFill>
              </a:rPr>
              <a:t>Pt. Reyes and Honolulu Radiofax</a:t>
            </a:r>
          </a:p>
        </p:txBody>
      </p:sp>
      <p:pic>
        <p:nvPicPr>
          <p:cNvPr id="45071" name="Picture 15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5483225"/>
            <a:ext cx="1357313" cy="1292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16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5664200"/>
            <a:ext cx="1444625" cy="1098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3" name="Line 17"/>
          <p:cNvSpPr>
            <a:spLocks noChangeShapeType="1"/>
          </p:cNvSpPr>
          <p:nvPr/>
        </p:nvSpPr>
        <p:spPr bwMode="auto">
          <a:xfrm flipH="1">
            <a:off x="4381500" y="2090738"/>
            <a:ext cx="14288" cy="4676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74" name="Picture 1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15925"/>
            <a:ext cx="2314575" cy="1619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075" name="Group 19"/>
          <p:cNvGrpSpPr>
            <a:grpSpLocks/>
          </p:cNvGrpSpPr>
          <p:nvPr/>
        </p:nvGrpSpPr>
        <p:grpSpPr bwMode="auto">
          <a:xfrm>
            <a:off x="7924800" y="65088"/>
            <a:ext cx="801688" cy="849312"/>
            <a:chOff x="918" y="287"/>
            <a:chExt cx="528" cy="527"/>
          </a:xfrm>
        </p:grpSpPr>
        <p:sp>
          <p:nvSpPr>
            <p:cNvPr id="45126" name="Oval 20"/>
            <p:cNvSpPr>
              <a:spLocks noChangeArrowheads="1"/>
            </p:cNvSpPr>
            <p:nvPr/>
          </p:nvSpPr>
          <p:spPr bwMode="auto">
            <a:xfrm>
              <a:off x="918" y="294"/>
              <a:ext cx="527" cy="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7" name="Freeform 21"/>
            <p:cNvSpPr>
              <a:spLocks/>
            </p:cNvSpPr>
            <p:nvPr/>
          </p:nvSpPr>
          <p:spPr bwMode="auto">
            <a:xfrm>
              <a:off x="919" y="445"/>
              <a:ext cx="527" cy="369"/>
            </a:xfrm>
            <a:custGeom>
              <a:avLst/>
              <a:gdLst>
                <a:gd name="T0" fmla="*/ 127 w 1055"/>
                <a:gd name="T1" fmla="*/ 3 h 739"/>
                <a:gd name="T2" fmla="*/ 129 w 1055"/>
                <a:gd name="T3" fmla="*/ 8 h 739"/>
                <a:gd name="T4" fmla="*/ 130 w 1055"/>
                <a:gd name="T5" fmla="*/ 12 h 739"/>
                <a:gd name="T6" fmla="*/ 131 w 1055"/>
                <a:gd name="T7" fmla="*/ 17 h 739"/>
                <a:gd name="T8" fmla="*/ 131 w 1055"/>
                <a:gd name="T9" fmla="*/ 23 h 739"/>
                <a:gd name="T10" fmla="*/ 131 w 1055"/>
                <a:gd name="T11" fmla="*/ 33 h 739"/>
                <a:gd name="T12" fmla="*/ 126 w 1055"/>
                <a:gd name="T13" fmla="*/ 52 h 739"/>
                <a:gd name="T14" fmla="*/ 116 w 1055"/>
                <a:gd name="T15" fmla="*/ 68 h 739"/>
                <a:gd name="T16" fmla="*/ 102 w 1055"/>
                <a:gd name="T17" fmla="*/ 81 h 739"/>
                <a:gd name="T18" fmla="*/ 85 w 1055"/>
                <a:gd name="T19" fmla="*/ 89 h 739"/>
                <a:gd name="T20" fmla="*/ 66 w 1055"/>
                <a:gd name="T21" fmla="*/ 92 h 739"/>
                <a:gd name="T22" fmla="*/ 46 w 1055"/>
                <a:gd name="T23" fmla="*/ 89 h 739"/>
                <a:gd name="T24" fmla="*/ 29 w 1055"/>
                <a:gd name="T25" fmla="*/ 81 h 739"/>
                <a:gd name="T26" fmla="*/ 15 w 1055"/>
                <a:gd name="T27" fmla="*/ 68 h 739"/>
                <a:gd name="T28" fmla="*/ 5 w 1055"/>
                <a:gd name="T29" fmla="*/ 52 h 739"/>
                <a:gd name="T30" fmla="*/ 0 w 1055"/>
                <a:gd name="T31" fmla="*/ 33 h 739"/>
                <a:gd name="T32" fmla="*/ 0 w 1055"/>
                <a:gd name="T33" fmla="*/ 21 h 739"/>
                <a:gd name="T34" fmla="*/ 1 w 1055"/>
                <a:gd name="T35" fmla="*/ 14 h 739"/>
                <a:gd name="T36" fmla="*/ 2 w 1055"/>
                <a:gd name="T37" fmla="*/ 8 h 739"/>
                <a:gd name="T38" fmla="*/ 4 w 1055"/>
                <a:gd name="T39" fmla="*/ 8 h 739"/>
                <a:gd name="T40" fmla="*/ 9 w 1055"/>
                <a:gd name="T41" fmla="*/ 11 h 739"/>
                <a:gd name="T42" fmla="*/ 13 w 1055"/>
                <a:gd name="T43" fmla="*/ 14 h 739"/>
                <a:gd name="T44" fmla="*/ 17 w 1055"/>
                <a:gd name="T45" fmla="*/ 19 h 739"/>
                <a:gd name="T46" fmla="*/ 25 w 1055"/>
                <a:gd name="T47" fmla="*/ 27 h 739"/>
                <a:gd name="T48" fmla="*/ 36 w 1055"/>
                <a:gd name="T49" fmla="*/ 35 h 739"/>
                <a:gd name="T50" fmla="*/ 50 w 1055"/>
                <a:gd name="T51" fmla="*/ 42 h 739"/>
                <a:gd name="T52" fmla="*/ 65 w 1055"/>
                <a:gd name="T53" fmla="*/ 44 h 739"/>
                <a:gd name="T54" fmla="*/ 61 w 1055"/>
                <a:gd name="T55" fmla="*/ 46 h 739"/>
                <a:gd name="T56" fmla="*/ 52 w 1055"/>
                <a:gd name="T57" fmla="*/ 50 h 739"/>
                <a:gd name="T58" fmla="*/ 45 w 1055"/>
                <a:gd name="T59" fmla="*/ 52 h 739"/>
                <a:gd name="T60" fmla="*/ 46 w 1055"/>
                <a:gd name="T61" fmla="*/ 53 h 739"/>
                <a:gd name="T62" fmla="*/ 49 w 1055"/>
                <a:gd name="T63" fmla="*/ 54 h 739"/>
                <a:gd name="T64" fmla="*/ 55 w 1055"/>
                <a:gd name="T65" fmla="*/ 54 h 739"/>
                <a:gd name="T66" fmla="*/ 64 w 1055"/>
                <a:gd name="T67" fmla="*/ 52 h 739"/>
                <a:gd name="T68" fmla="*/ 77 w 1055"/>
                <a:gd name="T69" fmla="*/ 47 h 739"/>
                <a:gd name="T70" fmla="*/ 87 w 1055"/>
                <a:gd name="T71" fmla="*/ 43 h 739"/>
                <a:gd name="T72" fmla="*/ 95 w 1055"/>
                <a:gd name="T73" fmla="*/ 41 h 739"/>
                <a:gd name="T74" fmla="*/ 95 w 1055"/>
                <a:gd name="T75" fmla="*/ 40 h 739"/>
                <a:gd name="T76" fmla="*/ 87 w 1055"/>
                <a:gd name="T77" fmla="*/ 38 h 739"/>
                <a:gd name="T78" fmla="*/ 82 w 1055"/>
                <a:gd name="T79" fmla="*/ 38 h 739"/>
                <a:gd name="T80" fmla="*/ 89 w 1055"/>
                <a:gd name="T81" fmla="*/ 35 h 739"/>
                <a:gd name="T82" fmla="*/ 100 w 1055"/>
                <a:gd name="T83" fmla="*/ 27 h 739"/>
                <a:gd name="T84" fmla="*/ 111 w 1055"/>
                <a:gd name="T85" fmla="*/ 17 h 739"/>
                <a:gd name="T86" fmla="*/ 120 w 1055"/>
                <a:gd name="T87" fmla="*/ 8 h 739"/>
                <a:gd name="T88" fmla="*/ 125 w 1055"/>
                <a:gd name="T89" fmla="*/ 1 h 73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55"/>
                <a:gd name="T136" fmla="*/ 0 h 739"/>
                <a:gd name="T137" fmla="*/ 1055 w 1055"/>
                <a:gd name="T138" fmla="*/ 739 h 73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55" h="739">
                  <a:moveTo>
                    <a:pt x="1011" y="0"/>
                  </a:moveTo>
                  <a:lnTo>
                    <a:pt x="1016" y="12"/>
                  </a:lnTo>
                  <a:lnTo>
                    <a:pt x="1021" y="25"/>
                  </a:lnTo>
                  <a:lnTo>
                    <a:pt x="1026" y="38"/>
                  </a:lnTo>
                  <a:lnTo>
                    <a:pt x="1030" y="51"/>
                  </a:lnTo>
                  <a:lnTo>
                    <a:pt x="1033" y="64"/>
                  </a:lnTo>
                  <a:lnTo>
                    <a:pt x="1037" y="77"/>
                  </a:lnTo>
                  <a:lnTo>
                    <a:pt x="1041" y="89"/>
                  </a:lnTo>
                  <a:lnTo>
                    <a:pt x="1044" y="102"/>
                  </a:lnTo>
                  <a:lnTo>
                    <a:pt x="1046" y="116"/>
                  </a:lnTo>
                  <a:lnTo>
                    <a:pt x="1048" y="129"/>
                  </a:lnTo>
                  <a:lnTo>
                    <a:pt x="1050" y="143"/>
                  </a:lnTo>
                  <a:lnTo>
                    <a:pt x="1051" y="156"/>
                  </a:lnTo>
                  <a:lnTo>
                    <a:pt x="1054" y="170"/>
                  </a:lnTo>
                  <a:lnTo>
                    <a:pt x="1054" y="184"/>
                  </a:lnTo>
                  <a:lnTo>
                    <a:pt x="1055" y="198"/>
                  </a:lnTo>
                  <a:lnTo>
                    <a:pt x="1055" y="212"/>
                  </a:lnTo>
                  <a:lnTo>
                    <a:pt x="1051" y="266"/>
                  </a:lnTo>
                  <a:lnTo>
                    <a:pt x="1044" y="318"/>
                  </a:lnTo>
                  <a:lnTo>
                    <a:pt x="1031" y="369"/>
                  </a:lnTo>
                  <a:lnTo>
                    <a:pt x="1014" y="417"/>
                  </a:lnTo>
                  <a:lnTo>
                    <a:pt x="991" y="463"/>
                  </a:lnTo>
                  <a:lnTo>
                    <a:pt x="964" y="506"/>
                  </a:lnTo>
                  <a:lnTo>
                    <a:pt x="934" y="547"/>
                  </a:lnTo>
                  <a:lnTo>
                    <a:pt x="901" y="585"/>
                  </a:lnTo>
                  <a:lnTo>
                    <a:pt x="863" y="618"/>
                  </a:lnTo>
                  <a:lnTo>
                    <a:pt x="822" y="648"/>
                  </a:lnTo>
                  <a:lnTo>
                    <a:pt x="779" y="675"/>
                  </a:lnTo>
                  <a:lnTo>
                    <a:pt x="733" y="698"/>
                  </a:lnTo>
                  <a:lnTo>
                    <a:pt x="685" y="715"/>
                  </a:lnTo>
                  <a:lnTo>
                    <a:pt x="634" y="728"/>
                  </a:lnTo>
                  <a:lnTo>
                    <a:pt x="582" y="735"/>
                  </a:lnTo>
                  <a:lnTo>
                    <a:pt x="528" y="739"/>
                  </a:lnTo>
                  <a:lnTo>
                    <a:pt x="474" y="735"/>
                  </a:lnTo>
                  <a:lnTo>
                    <a:pt x="422" y="728"/>
                  </a:lnTo>
                  <a:lnTo>
                    <a:pt x="371" y="715"/>
                  </a:lnTo>
                  <a:lnTo>
                    <a:pt x="323" y="698"/>
                  </a:lnTo>
                  <a:lnTo>
                    <a:pt x="276" y="675"/>
                  </a:lnTo>
                  <a:lnTo>
                    <a:pt x="233" y="648"/>
                  </a:lnTo>
                  <a:lnTo>
                    <a:pt x="193" y="618"/>
                  </a:lnTo>
                  <a:lnTo>
                    <a:pt x="155" y="585"/>
                  </a:lnTo>
                  <a:lnTo>
                    <a:pt x="121" y="547"/>
                  </a:lnTo>
                  <a:lnTo>
                    <a:pt x="90" y="506"/>
                  </a:lnTo>
                  <a:lnTo>
                    <a:pt x="64" y="463"/>
                  </a:lnTo>
                  <a:lnTo>
                    <a:pt x="42" y="417"/>
                  </a:lnTo>
                  <a:lnTo>
                    <a:pt x="24" y="369"/>
                  </a:lnTo>
                  <a:lnTo>
                    <a:pt x="11" y="318"/>
                  </a:lnTo>
                  <a:lnTo>
                    <a:pt x="3" y="266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1" y="173"/>
                  </a:lnTo>
                  <a:lnTo>
                    <a:pt x="3" y="155"/>
                  </a:lnTo>
                  <a:lnTo>
                    <a:pt x="6" y="137"/>
                  </a:lnTo>
                  <a:lnTo>
                    <a:pt x="9" y="118"/>
                  </a:lnTo>
                  <a:lnTo>
                    <a:pt x="12" y="100"/>
                  </a:lnTo>
                  <a:lnTo>
                    <a:pt x="16" y="82"/>
                  </a:lnTo>
                  <a:lnTo>
                    <a:pt x="22" y="65"/>
                  </a:lnTo>
                  <a:lnTo>
                    <a:pt x="24" y="65"/>
                  </a:lnTo>
                  <a:lnTo>
                    <a:pt x="28" y="67"/>
                  </a:lnTo>
                  <a:lnTo>
                    <a:pt x="37" y="70"/>
                  </a:lnTo>
                  <a:lnTo>
                    <a:pt x="47" y="74"/>
                  </a:lnTo>
                  <a:lnTo>
                    <a:pt x="59" y="81"/>
                  </a:lnTo>
                  <a:lnTo>
                    <a:pt x="74" y="89"/>
                  </a:lnTo>
                  <a:lnTo>
                    <a:pt x="89" y="100"/>
                  </a:lnTo>
                  <a:lnTo>
                    <a:pt x="105" y="114"/>
                  </a:lnTo>
                  <a:lnTo>
                    <a:pt x="108" y="117"/>
                  </a:lnTo>
                  <a:lnTo>
                    <a:pt x="114" y="125"/>
                  </a:lnTo>
                  <a:lnTo>
                    <a:pt x="125" y="138"/>
                  </a:lnTo>
                  <a:lnTo>
                    <a:pt x="139" y="154"/>
                  </a:lnTo>
                  <a:lnTo>
                    <a:pt x="156" y="173"/>
                  </a:lnTo>
                  <a:lnTo>
                    <a:pt x="178" y="194"/>
                  </a:lnTo>
                  <a:lnTo>
                    <a:pt x="202" y="216"/>
                  </a:lnTo>
                  <a:lnTo>
                    <a:pt x="229" y="240"/>
                  </a:lnTo>
                  <a:lnTo>
                    <a:pt x="259" y="262"/>
                  </a:lnTo>
                  <a:lnTo>
                    <a:pt x="291" y="285"/>
                  </a:lnTo>
                  <a:lnTo>
                    <a:pt x="326" y="305"/>
                  </a:lnTo>
                  <a:lnTo>
                    <a:pt x="362" y="323"/>
                  </a:lnTo>
                  <a:lnTo>
                    <a:pt x="401" y="337"/>
                  </a:lnTo>
                  <a:lnTo>
                    <a:pt x="441" y="347"/>
                  </a:lnTo>
                  <a:lnTo>
                    <a:pt x="482" y="353"/>
                  </a:lnTo>
                  <a:lnTo>
                    <a:pt x="525" y="353"/>
                  </a:lnTo>
                  <a:lnTo>
                    <a:pt x="521" y="355"/>
                  </a:lnTo>
                  <a:lnTo>
                    <a:pt x="511" y="362"/>
                  </a:lnTo>
                  <a:lnTo>
                    <a:pt x="495" y="372"/>
                  </a:lnTo>
                  <a:lnTo>
                    <a:pt x="473" y="384"/>
                  </a:lnTo>
                  <a:lnTo>
                    <a:pt x="448" y="396"/>
                  </a:lnTo>
                  <a:lnTo>
                    <a:pt x="422" y="405"/>
                  </a:lnTo>
                  <a:lnTo>
                    <a:pt x="392" y="414"/>
                  </a:lnTo>
                  <a:lnTo>
                    <a:pt x="363" y="417"/>
                  </a:lnTo>
                  <a:lnTo>
                    <a:pt x="365" y="418"/>
                  </a:lnTo>
                  <a:lnTo>
                    <a:pt x="366" y="420"/>
                  </a:lnTo>
                  <a:lnTo>
                    <a:pt x="369" y="423"/>
                  </a:lnTo>
                  <a:lnTo>
                    <a:pt x="373" y="426"/>
                  </a:lnTo>
                  <a:lnTo>
                    <a:pt x="380" y="430"/>
                  </a:lnTo>
                  <a:lnTo>
                    <a:pt x="388" y="433"/>
                  </a:lnTo>
                  <a:lnTo>
                    <a:pt x="399" y="437"/>
                  </a:lnTo>
                  <a:lnTo>
                    <a:pt x="412" y="438"/>
                  </a:lnTo>
                  <a:lnTo>
                    <a:pt x="427" y="439"/>
                  </a:lnTo>
                  <a:lnTo>
                    <a:pt x="445" y="438"/>
                  </a:lnTo>
                  <a:lnTo>
                    <a:pt x="466" y="435"/>
                  </a:lnTo>
                  <a:lnTo>
                    <a:pt x="489" y="430"/>
                  </a:lnTo>
                  <a:lnTo>
                    <a:pt x="516" y="421"/>
                  </a:lnTo>
                  <a:lnTo>
                    <a:pt x="547" y="411"/>
                  </a:lnTo>
                  <a:lnTo>
                    <a:pt x="581" y="397"/>
                  </a:lnTo>
                  <a:lnTo>
                    <a:pt x="618" y="378"/>
                  </a:lnTo>
                  <a:lnTo>
                    <a:pt x="646" y="366"/>
                  </a:lnTo>
                  <a:lnTo>
                    <a:pt x="674" y="356"/>
                  </a:lnTo>
                  <a:lnTo>
                    <a:pt x="701" y="347"/>
                  </a:lnTo>
                  <a:lnTo>
                    <a:pt x="727" y="342"/>
                  </a:lnTo>
                  <a:lnTo>
                    <a:pt x="748" y="337"/>
                  </a:lnTo>
                  <a:lnTo>
                    <a:pt x="765" y="334"/>
                  </a:lnTo>
                  <a:lnTo>
                    <a:pt x="776" y="332"/>
                  </a:lnTo>
                  <a:lnTo>
                    <a:pt x="779" y="331"/>
                  </a:lnTo>
                  <a:lnTo>
                    <a:pt x="761" y="323"/>
                  </a:lnTo>
                  <a:lnTo>
                    <a:pt x="742" y="316"/>
                  </a:lnTo>
                  <a:lnTo>
                    <a:pt x="720" y="312"/>
                  </a:lnTo>
                  <a:lnTo>
                    <a:pt x="701" y="310"/>
                  </a:lnTo>
                  <a:lnTo>
                    <a:pt x="683" y="309"/>
                  </a:lnTo>
                  <a:lnTo>
                    <a:pt x="668" y="309"/>
                  </a:lnTo>
                  <a:lnTo>
                    <a:pt x="658" y="309"/>
                  </a:lnTo>
                  <a:lnTo>
                    <a:pt x="655" y="309"/>
                  </a:lnTo>
                  <a:lnTo>
                    <a:pt x="685" y="299"/>
                  </a:lnTo>
                  <a:lnTo>
                    <a:pt x="716" y="284"/>
                  </a:lnTo>
                  <a:lnTo>
                    <a:pt x="747" y="266"/>
                  </a:lnTo>
                  <a:lnTo>
                    <a:pt x="777" y="244"/>
                  </a:lnTo>
                  <a:lnTo>
                    <a:pt x="807" y="219"/>
                  </a:lnTo>
                  <a:lnTo>
                    <a:pt x="838" y="194"/>
                  </a:lnTo>
                  <a:lnTo>
                    <a:pt x="865" y="167"/>
                  </a:lnTo>
                  <a:lnTo>
                    <a:pt x="892" y="140"/>
                  </a:lnTo>
                  <a:lnTo>
                    <a:pt x="917" y="113"/>
                  </a:lnTo>
                  <a:lnTo>
                    <a:pt x="940" y="87"/>
                  </a:lnTo>
                  <a:lnTo>
                    <a:pt x="960" y="64"/>
                  </a:lnTo>
                  <a:lnTo>
                    <a:pt x="977" y="43"/>
                  </a:lnTo>
                  <a:lnTo>
                    <a:pt x="991" y="25"/>
                  </a:lnTo>
                  <a:lnTo>
                    <a:pt x="1002" y="12"/>
                  </a:lnTo>
                  <a:lnTo>
                    <a:pt x="1008" y="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22"/>
            <p:cNvSpPr>
              <a:spLocks/>
            </p:cNvSpPr>
            <p:nvPr/>
          </p:nvSpPr>
          <p:spPr bwMode="auto">
            <a:xfrm>
              <a:off x="964" y="287"/>
              <a:ext cx="430" cy="313"/>
            </a:xfrm>
            <a:custGeom>
              <a:avLst/>
              <a:gdLst>
                <a:gd name="T0" fmla="*/ 3 w 860"/>
                <a:gd name="T1" fmla="*/ 26 h 626"/>
                <a:gd name="T2" fmla="*/ 8 w 860"/>
                <a:gd name="T3" fmla="*/ 20 h 626"/>
                <a:gd name="T4" fmla="*/ 14 w 860"/>
                <a:gd name="T5" fmla="*/ 15 h 626"/>
                <a:gd name="T6" fmla="*/ 20 w 860"/>
                <a:gd name="T7" fmla="*/ 10 h 626"/>
                <a:gd name="T8" fmla="*/ 27 w 860"/>
                <a:gd name="T9" fmla="*/ 7 h 626"/>
                <a:gd name="T10" fmla="*/ 35 w 860"/>
                <a:gd name="T11" fmla="*/ 4 h 626"/>
                <a:gd name="T12" fmla="*/ 43 w 860"/>
                <a:gd name="T13" fmla="*/ 2 h 626"/>
                <a:gd name="T14" fmla="*/ 51 w 860"/>
                <a:gd name="T15" fmla="*/ 1 h 626"/>
                <a:gd name="T16" fmla="*/ 59 w 860"/>
                <a:gd name="T17" fmla="*/ 1 h 626"/>
                <a:gd name="T18" fmla="*/ 67 w 860"/>
                <a:gd name="T19" fmla="*/ 2 h 626"/>
                <a:gd name="T20" fmla="*/ 75 w 860"/>
                <a:gd name="T21" fmla="*/ 3 h 626"/>
                <a:gd name="T22" fmla="*/ 82 w 860"/>
                <a:gd name="T23" fmla="*/ 6 h 626"/>
                <a:gd name="T24" fmla="*/ 89 w 860"/>
                <a:gd name="T25" fmla="*/ 10 h 626"/>
                <a:gd name="T26" fmla="*/ 95 w 860"/>
                <a:gd name="T27" fmla="*/ 14 h 626"/>
                <a:gd name="T28" fmla="*/ 100 w 860"/>
                <a:gd name="T29" fmla="*/ 19 h 626"/>
                <a:gd name="T30" fmla="*/ 106 w 860"/>
                <a:gd name="T31" fmla="*/ 24 h 626"/>
                <a:gd name="T32" fmla="*/ 107 w 860"/>
                <a:gd name="T33" fmla="*/ 27 h 626"/>
                <a:gd name="T34" fmla="*/ 103 w 860"/>
                <a:gd name="T35" fmla="*/ 29 h 626"/>
                <a:gd name="T36" fmla="*/ 97 w 860"/>
                <a:gd name="T37" fmla="*/ 34 h 626"/>
                <a:gd name="T38" fmla="*/ 91 w 860"/>
                <a:gd name="T39" fmla="*/ 43 h 626"/>
                <a:gd name="T40" fmla="*/ 89 w 860"/>
                <a:gd name="T41" fmla="*/ 49 h 626"/>
                <a:gd name="T42" fmla="*/ 88 w 860"/>
                <a:gd name="T43" fmla="*/ 51 h 626"/>
                <a:gd name="T44" fmla="*/ 86 w 860"/>
                <a:gd name="T45" fmla="*/ 55 h 626"/>
                <a:gd name="T46" fmla="*/ 84 w 860"/>
                <a:gd name="T47" fmla="*/ 60 h 626"/>
                <a:gd name="T48" fmla="*/ 81 w 860"/>
                <a:gd name="T49" fmla="*/ 65 h 626"/>
                <a:gd name="T50" fmla="*/ 76 w 860"/>
                <a:gd name="T51" fmla="*/ 70 h 626"/>
                <a:gd name="T52" fmla="*/ 70 w 860"/>
                <a:gd name="T53" fmla="*/ 75 h 626"/>
                <a:gd name="T54" fmla="*/ 64 w 860"/>
                <a:gd name="T55" fmla="*/ 78 h 626"/>
                <a:gd name="T56" fmla="*/ 59 w 860"/>
                <a:gd name="T57" fmla="*/ 79 h 626"/>
                <a:gd name="T58" fmla="*/ 58 w 860"/>
                <a:gd name="T59" fmla="*/ 79 h 626"/>
                <a:gd name="T60" fmla="*/ 56 w 860"/>
                <a:gd name="T61" fmla="*/ 78 h 626"/>
                <a:gd name="T62" fmla="*/ 52 w 860"/>
                <a:gd name="T63" fmla="*/ 77 h 626"/>
                <a:gd name="T64" fmla="*/ 48 w 860"/>
                <a:gd name="T65" fmla="*/ 75 h 626"/>
                <a:gd name="T66" fmla="*/ 42 w 860"/>
                <a:gd name="T67" fmla="*/ 71 h 626"/>
                <a:gd name="T68" fmla="*/ 36 w 860"/>
                <a:gd name="T69" fmla="*/ 65 h 626"/>
                <a:gd name="T70" fmla="*/ 28 w 860"/>
                <a:gd name="T71" fmla="*/ 56 h 626"/>
                <a:gd name="T72" fmla="*/ 22 w 860"/>
                <a:gd name="T73" fmla="*/ 47 h 626"/>
                <a:gd name="T74" fmla="*/ 17 w 860"/>
                <a:gd name="T75" fmla="*/ 41 h 626"/>
                <a:gd name="T76" fmla="*/ 13 w 860"/>
                <a:gd name="T77" fmla="*/ 37 h 626"/>
                <a:gd name="T78" fmla="*/ 9 w 860"/>
                <a:gd name="T79" fmla="*/ 34 h 626"/>
                <a:gd name="T80" fmla="*/ 6 w 860"/>
                <a:gd name="T81" fmla="*/ 32 h 626"/>
                <a:gd name="T82" fmla="*/ 3 w 860"/>
                <a:gd name="T83" fmla="*/ 30 h 626"/>
                <a:gd name="T84" fmla="*/ 2 w 860"/>
                <a:gd name="T85" fmla="*/ 30 h 626"/>
                <a:gd name="T86" fmla="*/ 1 w 860"/>
                <a:gd name="T87" fmla="*/ 29 h 6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60"/>
                <a:gd name="T133" fmla="*/ 0 h 626"/>
                <a:gd name="T134" fmla="*/ 860 w 860"/>
                <a:gd name="T135" fmla="*/ 626 h 6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60" h="626">
                  <a:moveTo>
                    <a:pt x="0" y="233"/>
                  </a:moveTo>
                  <a:lnTo>
                    <a:pt x="19" y="208"/>
                  </a:lnTo>
                  <a:lnTo>
                    <a:pt x="39" y="183"/>
                  </a:lnTo>
                  <a:lnTo>
                    <a:pt x="61" y="159"/>
                  </a:lnTo>
                  <a:lnTo>
                    <a:pt x="83" y="138"/>
                  </a:lnTo>
                  <a:lnTo>
                    <a:pt x="107" y="117"/>
                  </a:lnTo>
                  <a:lnTo>
                    <a:pt x="133" y="98"/>
                  </a:lnTo>
                  <a:lnTo>
                    <a:pt x="160" y="80"/>
                  </a:lnTo>
                  <a:lnTo>
                    <a:pt x="186" y="64"/>
                  </a:lnTo>
                  <a:lnTo>
                    <a:pt x="215" y="50"/>
                  </a:lnTo>
                  <a:lnTo>
                    <a:pt x="244" y="37"/>
                  </a:lnTo>
                  <a:lnTo>
                    <a:pt x="275" y="26"/>
                  </a:lnTo>
                  <a:lnTo>
                    <a:pt x="306" y="16"/>
                  </a:lnTo>
                  <a:lnTo>
                    <a:pt x="338" y="10"/>
                  </a:lnTo>
                  <a:lnTo>
                    <a:pt x="371" y="5"/>
                  </a:lnTo>
                  <a:lnTo>
                    <a:pt x="405" y="1"/>
                  </a:lnTo>
                  <a:lnTo>
                    <a:pt x="438" y="0"/>
                  </a:lnTo>
                  <a:lnTo>
                    <a:pt x="470" y="1"/>
                  </a:lnTo>
                  <a:lnTo>
                    <a:pt x="501" y="5"/>
                  </a:lnTo>
                  <a:lnTo>
                    <a:pt x="533" y="9"/>
                  </a:lnTo>
                  <a:lnTo>
                    <a:pt x="564" y="15"/>
                  </a:lnTo>
                  <a:lnTo>
                    <a:pt x="594" y="24"/>
                  </a:lnTo>
                  <a:lnTo>
                    <a:pt x="623" y="34"/>
                  </a:lnTo>
                  <a:lnTo>
                    <a:pt x="651" y="45"/>
                  </a:lnTo>
                  <a:lnTo>
                    <a:pt x="679" y="58"/>
                  </a:lnTo>
                  <a:lnTo>
                    <a:pt x="705" y="73"/>
                  </a:lnTo>
                  <a:lnTo>
                    <a:pt x="730" y="89"/>
                  </a:lnTo>
                  <a:lnTo>
                    <a:pt x="755" y="107"/>
                  </a:lnTo>
                  <a:lnTo>
                    <a:pt x="779" y="125"/>
                  </a:lnTo>
                  <a:lnTo>
                    <a:pt x="800" y="145"/>
                  </a:lnTo>
                  <a:lnTo>
                    <a:pt x="822" y="167"/>
                  </a:lnTo>
                  <a:lnTo>
                    <a:pt x="842" y="189"/>
                  </a:lnTo>
                  <a:lnTo>
                    <a:pt x="860" y="213"/>
                  </a:lnTo>
                  <a:lnTo>
                    <a:pt x="855" y="215"/>
                  </a:lnTo>
                  <a:lnTo>
                    <a:pt x="841" y="222"/>
                  </a:lnTo>
                  <a:lnTo>
                    <a:pt x="821" y="232"/>
                  </a:lnTo>
                  <a:lnTo>
                    <a:pt x="797" y="250"/>
                  </a:lnTo>
                  <a:lnTo>
                    <a:pt x="771" y="272"/>
                  </a:lnTo>
                  <a:lnTo>
                    <a:pt x="745" y="302"/>
                  </a:lnTo>
                  <a:lnTo>
                    <a:pt x="724" y="339"/>
                  </a:lnTo>
                  <a:lnTo>
                    <a:pt x="707" y="384"/>
                  </a:lnTo>
                  <a:lnTo>
                    <a:pt x="706" y="386"/>
                  </a:lnTo>
                  <a:lnTo>
                    <a:pt x="703" y="394"/>
                  </a:lnTo>
                  <a:lnTo>
                    <a:pt x="700" y="404"/>
                  </a:lnTo>
                  <a:lnTo>
                    <a:pt x="695" y="418"/>
                  </a:lnTo>
                  <a:lnTo>
                    <a:pt x="688" y="436"/>
                  </a:lnTo>
                  <a:lnTo>
                    <a:pt x="680" y="455"/>
                  </a:lnTo>
                  <a:lnTo>
                    <a:pt x="669" y="475"/>
                  </a:lnTo>
                  <a:lnTo>
                    <a:pt x="656" y="497"/>
                  </a:lnTo>
                  <a:lnTo>
                    <a:pt x="642" y="518"/>
                  </a:lnTo>
                  <a:lnTo>
                    <a:pt x="625" y="540"/>
                  </a:lnTo>
                  <a:lnTo>
                    <a:pt x="606" y="560"/>
                  </a:lnTo>
                  <a:lnTo>
                    <a:pt x="585" y="578"/>
                  </a:lnTo>
                  <a:lnTo>
                    <a:pt x="560" y="596"/>
                  </a:lnTo>
                  <a:lnTo>
                    <a:pt x="535" y="609"/>
                  </a:lnTo>
                  <a:lnTo>
                    <a:pt x="506" y="619"/>
                  </a:lnTo>
                  <a:lnTo>
                    <a:pt x="473" y="625"/>
                  </a:lnTo>
                  <a:lnTo>
                    <a:pt x="472" y="625"/>
                  </a:lnTo>
                  <a:lnTo>
                    <a:pt x="468" y="626"/>
                  </a:lnTo>
                  <a:lnTo>
                    <a:pt x="462" y="626"/>
                  </a:lnTo>
                  <a:lnTo>
                    <a:pt x="453" y="625"/>
                  </a:lnTo>
                  <a:lnTo>
                    <a:pt x="442" y="624"/>
                  </a:lnTo>
                  <a:lnTo>
                    <a:pt x="429" y="620"/>
                  </a:lnTo>
                  <a:lnTo>
                    <a:pt x="413" y="615"/>
                  </a:lnTo>
                  <a:lnTo>
                    <a:pt x="396" y="606"/>
                  </a:lnTo>
                  <a:lnTo>
                    <a:pt x="377" y="596"/>
                  </a:lnTo>
                  <a:lnTo>
                    <a:pt x="355" y="582"/>
                  </a:lnTo>
                  <a:lnTo>
                    <a:pt x="333" y="563"/>
                  </a:lnTo>
                  <a:lnTo>
                    <a:pt x="308" y="541"/>
                  </a:lnTo>
                  <a:lnTo>
                    <a:pt x="281" y="514"/>
                  </a:lnTo>
                  <a:lnTo>
                    <a:pt x="253" y="482"/>
                  </a:lnTo>
                  <a:lnTo>
                    <a:pt x="223" y="443"/>
                  </a:lnTo>
                  <a:lnTo>
                    <a:pt x="192" y="399"/>
                  </a:lnTo>
                  <a:lnTo>
                    <a:pt x="172" y="372"/>
                  </a:lnTo>
                  <a:lnTo>
                    <a:pt x="154" y="347"/>
                  </a:lnTo>
                  <a:lnTo>
                    <a:pt x="136" y="327"/>
                  </a:lnTo>
                  <a:lnTo>
                    <a:pt x="119" y="309"/>
                  </a:lnTo>
                  <a:lnTo>
                    <a:pt x="103" y="293"/>
                  </a:lnTo>
                  <a:lnTo>
                    <a:pt x="86" y="279"/>
                  </a:lnTo>
                  <a:lnTo>
                    <a:pt x="71" y="268"/>
                  </a:lnTo>
                  <a:lnTo>
                    <a:pt x="57" y="258"/>
                  </a:lnTo>
                  <a:lnTo>
                    <a:pt x="46" y="251"/>
                  </a:lnTo>
                  <a:lnTo>
                    <a:pt x="34" y="245"/>
                  </a:lnTo>
                  <a:lnTo>
                    <a:pt x="24" y="241"/>
                  </a:lnTo>
                  <a:lnTo>
                    <a:pt x="15" y="238"/>
                  </a:lnTo>
                  <a:lnTo>
                    <a:pt x="9" y="236"/>
                  </a:lnTo>
                  <a:lnTo>
                    <a:pt x="5" y="235"/>
                  </a:lnTo>
                  <a:lnTo>
                    <a:pt x="2" y="233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Freeform 23"/>
            <p:cNvSpPr>
              <a:spLocks/>
            </p:cNvSpPr>
            <p:nvPr/>
          </p:nvSpPr>
          <p:spPr bwMode="auto">
            <a:xfrm>
              <a:off x="1077" y="394"/>
              <a:ext cx="45" cy="66"/>
            </a:xfrm>
            <a:custGeom>
              <a:avLst/>
              <a:gdLst>
                <a:gd name="T0" fmla="*/ 8 w 90"/>
                <a:gd name="T1" fmla="*/ 3 h 133"/>
                <a:gd name="T2" fmla="*/ 8 w 90"/>
                <a:gd name="T3" fmla="*/ 16 h 133"/>
                <a:gd name="T4" fmla="*/ 12 w 90"/>
                <a:gd name="T5" fmla="*/ 16 h 133"/>
                <a:gd name="T6" fmla="*/ 12 w 90"/>
                <a:gd name="T7" fmla="*/ 3 h 133"/>
                <a:gd name="T8" fmla="*/ 12 w 90"/>
                <a:gd name="T9" fmla="*/ 2 h 133"/>
                <a:gd name="T10" fmla="*/ 11 w 90"/>
                <a:gd name="T11" fmla="*/ 1 h 133"/>
                <a:gd name="T12" fmla="*/ 10 w 90"/>
                <a:gd name="T13" fmla="*/ 0 h 133"/>
                <a:gd name="T14" fmla="*/ 9 w 90"/>
                <a:gd name="T15" fmla="*/ 0 h 133"/>
                <a:gd name="T16" fmla="*/ 0 w 90"/>
                <a:gd name="T17" fmla="*/ 0 h 133"/>
                <a:gd name="T18" fmla="*/ 0 w 90"/>
                <a:gd name="T19" fmla="*/ 16 h 133"/>
                <a:gd name="T20" fmla="*/ 4 w 90"/>
                <a:gd name="T21" fmla="*/ 16 h 133"/>
                <a:gd name="T22" fmla="*/ 4 w 90"/>
                <a:gd name="T23" fmla="*/ 3 h 133"/>
                <a:gd name="T24" fmla="*/ 4 w 90"/>
                <a:gd name="T25" fmla="*/ 3 h 133"/>
                <a:gd name="T26" fmla="*/ 4 w 90"/>
                <a:gd name="T27" fmla="*/ 2 h 133"/>
                <a:gd name="T28" fmla="*/ 4 w 90"/>
                <a:gd name="T29" fmla="*/ 2 h 133"/>
                <a:gd name="T30" fmla="*/ 4 w 90"/>
                <a:gd name="T31" fmla="*/ 2 h 133"/>
                <a:gd name="T32" fmla="*/ 7 w 90"/>
                <a:gd name="T33" fmla="*/ 2 h 133"/>
                <a:gd name="T34" fmla="*/ 7 w 90"/>
                <a:gd name="T35" fmla="*/ 2 h 133"/>
                <a:gd name="T36" fmla="*/ 8 w 90"/>
                <a:gd name="T37" fmla="*/ 3 h 133"/>
                <a:gd name="T38" fmla="*/ 8 w 90"/>
                <a:gd name="T39" fmla="*/ 3 h 133"/>
                <a:gd name="T40" fmla="*/ 8 w 90"/>
                <a:gd name="T41" fmla="*/ 3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33"/>
                <a:gd name="T65" fmla="*/ 90 w 90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33">
                  <a:moveTo>
                    <a:pt x="59" y="27"/>
                  </a:moveTo>
                  <a:lnTo>
                    <a:pt x="59" y="133"/>
                  </a:lnTo>
                  <a:lnTo>
                    <a:pt x="90" y="133"/>
                  </a:lnTo>
                  <a:lnTo>
                    <a:pt x="90" y="26"/>
                  </a:lnTo>
                  <a:lnTo>
                    <a:pt x="89" y="22"/>
                  </a:lnTo>
                  <a:lnTo>
                    <a:pt x="86" y="13"/>
                  </a:lnTo>
                  <a:lnTo>
                    <a:pt x="79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28" y="133"/>
                  </a:lnTo>
                  <a:lnTo>
                    <a:pt x="28" y="27"/>
                  </a:lnTo>
                  <a:lnTo>
                    <a:pt x="29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4"/>
                  </a:lnTo>
                  <a:lnTo>
                    <a:pt x="59" y="26"/>
                  </a:lnTo>
                  <a:lnTo>
                    <a:pt x="5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Freeform 24"/>
            <p:cNvSpPr>
              <a:spLocks/>
            </p:cNvSpPr>
            <p:nvPr/>
          </p:nvSpPr>
          <p:spPr bwMode="auto">
            <a:xfrm>
              <a:off x="1134" y="392"/>
              <a:ext cx="44" cy="68"/>
            </a:xfrm>
            <a:custGeom>
              <a:avLst/>
              <a:gdLst>
                <a:gd name="T0" fmla="*/ 9 w 88"/>
                <a:gd name="T1" fmla="*/ 17 h 135"/>
                <a:gd name="T2" fmla="*/ 10 w 88"/>
                <a:gd name="T3" fmla="*/ 17 h 135"/>
                <a:gd name="T4" fmla="*/ 11 w 88"/>
                <a:gd name="T5" fmla="*/ 17 h 135"/>
                <a:gd name="T6" fmla="*/ 11 w 88"/>
                <a:gd name="T7" fmla="*/ 16 h 135"/>
                <a:gd name="T8" fmla="*/ 11 w 88"/>
                <a:gd name="T9" fmla="*/ 15 h 135"/>
                <a:gd name="T10" fmla="*/ 11 w 88"/>
                <a:gd name="T11" fmla="*/ 3 h 135"/>
                <a:gd name="T12" fmla="*/ 11 w 88"/>
                <a:gd name="T13" fmla="*/ 2 h 135"/>
                <a:gd name="T14" fmla="*/ 11 w 88"/>
                <a:gd name="T15" fmla="*/ 1 h 135"/>
                <a:gd name="T16" fmla="*/ 10 w 88"/>
                <a:gd name="T17" fmla="*/ 1 h 135"/>
                <a:gd name="T18" fmla="*/ 9 w 88"/>
                <a:gd name="T19" fmla="*/ 0 h 135"/>
                <a:gd name="T20" fmla="*/ 3 w 88"/>
                <a:gd name="T21" fmla="*/ 0 h 135"/>
                <a:gd name="T22" fmla="*/ 2 w 88"/>
                <a:gd name="T23" fmla="*/ 1 h 135"/>
                <a:gd name="T24" fmla="*/ 1 w 88"/>
                <a:gd name="T25" fmla="*/ 1 h 135"/>
                <a:gd name="T26" fmla="*/ 1 w 88"/>
                <a:gd name="T27" fmla="*/ 2 h 135"/>
                <a:gd name="T28" fmla="*/ 0 w 88"/>
                <a:gd name="T29" fmla="*/ 3 h 135"/>
                <a:gd name="T30" fmla="*/ 0 w 88"/>
                <a:gd name="T31" fmla="*/ 15 h 135"/>
                <a:gd name="T32" fmla="*/ 1 w 88"/>
                <a:gd name="T33" fmla="*/ 16 h 135"/>
                <a:gd name="T34" fmla="*/ 1 w 88"/>
                <a:gd name="T35" fmla="*/ 17 h 135"/>
                <a:gd name="T36" fmla="*/ 2 w 88"/>
                <a:gd name="T37" fmla="*/ 17 h 135"/>
                <a:gd name="T38" fmla="*/ 3 w 88"/>
                <a:gd name="T39" fmla="*/ 17 h 135"/>
                <a:gd name="T40" fmla="*/ 9 w 88"/>
                <a:gd name="T41" fmla="*/ 17 h 1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8"/>
                <a:gd name="T64" fmla="*/ 0 h 135"/>
                <a:gd name="T65" fmla="*/ 88 w 88"/>
                <a:gd name="T66" fmla="*/ 135 h 1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8" h="135">
                  <a:moveTo>
                    <a:pt x="67" y="135"/>
                  </a:moveTo>
                  <a:lnTo>
                    <a:pt x="75" y="133"/>
                  </a:lnTo>
                  <a:lnTo>
                    <a:pt x="82" y="129"/>
                  </a:lnTo>
                  <a:lnTo>
                    <a:pt x="86" y="121"/>
                  </a:lnTo>
                  <a:lnTo>
                    <a:pt x="88" y="113"/>
                  </a:lnTo>
                  <a:lnTo>
                    <a:pt x="88" y="22"/>
                  </a:lnTo>
                  <a:lnTo>
                    <a:pt x="86" y="14"/>
                  </a:lnTo>
                  <a:lnTo>
                    <a:pt x="82" y="6"/>
                  </a:lnTo>
                  <a:lnTo>
                    <a:pt x="75" y="2"/>
                  </a:lnTo>
                  <a:lnTo>
                    <a:pt x="67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113"/>
                  </a:lnTo>
                  <a:lnTo>
                    <a:pt x="2" y="121"/>
                  </a:lnTo>
                  <a:lnTo>
                    <a:pt x="6" y="129"/>
                  </a:lnTo>
                  <a:lnTo>
                    <a:pt x="13" y="133"/>
                  </a:lnTo>
                  <a:lnTo>
                    <a:pt x="22" y="135"/>
                  </a:lnTo>
                  <a:lnTo>
                    <a:pt x="67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Freeform 25"/>
            <p:cNvSpPr>
              <a:spLocks/>
            </p:cNvSpPr>
            <p:nvPr/>
          </p:nvSpPr>
          <p:spPr bwMode="auto">
            <a:xfrm>
              <a:off x="1146" y="403"/>
              <a:ext cx="19" cy="47"/>
            </a:xfrm>
            <a:custGeom>
              <a:avLst/>
              <a:gdLst>
                <a:gd name="T0" fmla="*/ 4 w 37"/>
                <a:gd name="T1" fmla="*/ 12 h 94"/>
                <a:gd name="T2" fmla="*/ 5 w 37"/>
                <a:gd name="T3" fmla="*/ 12 h 94"/>
                <a:gd name="T4" fmla="*/ 5 w 37"/>
                <a:gd name="T5" fmla="*/ 12 h 94"/>
                <a:gd name="T6" fmla="*/ 5 w 37"/>
                <a:gd name="T7" fmla="*/ 12 h 94"/>
                <a:gd name="T8" fmla="*/ 5 w 37"/>
                <a:gd name="T9" fmla="*/ 12 h 94"/>
                <a:gd name="T10" fmla="*/ 5 w 37"/>
                <a:gd name="T11" fmla="*/ 1 h 94"/>
                <a:gd name="T12" fmla="*/ 5 w 37"/>
                <a:gd name="T13" fmla="*/ 1 h 94"/>
                <a:gd name="T14" fmla="*/ 5 w 37"/>
                <a:gd name="T15" fmla="*/ 1 h 94"/>
                <a:gd name="T16" fmla="*/ 5 w 37"/>
                <a:gd name="T17" fmla="*/ 0 h 94"/>
                <a:gd name="T18" fmla="*/ 4 w 37"/>
                <a:gd name="T19" fmla="*/ 0 h 94"/>
                <a:gd name="T20" fmla="*/ 1 w 37"/>
                <a:gd name="T21" fmla="*/ 0 h 94"/>
                <a:gd name="T22" fmla="*/ 1 w 37"/>
                <a:gd name="T23" fmla="*/ 0 h 94"/>
                <a:gd name="T24" fmla="*/ 1 w 37"/>
                <a:gd name="T25" fmla="*/ 1 h 94"/>
                <a:gd name="T26" fmla="*/ 1 w 37"/>
                <a:gd name="T27" fmla="*/ 1 h 94"/>
                <a:gd name="T28" fmla="*/ 0 w 37"/>
                <a:gd name="T29" fmla="*/ 1 h 94"/>
                <a:gd name="T30" fmla="*/ 0 w 37"/>
                <a:gd name="T31" fmla="*/ 12 h 94"/>
                <a:gd name="T32" fmla="*/ 1 w 37"/>
                <a:gd name="T33" fmla="*/ 12 h 94"/>
                <a:gd name="T34" fmla="*/ 1 w 37"/>
                <a:gd name="T35" fmla="*/ 12 h 94"/>
                <a:gd name="T36" fmla="*/ 1 w 37"/>
                <a:gd name="T37" fmla="*/ 12 h 94"/>
                <a:gd name="T38" fmla="*/ 1 w 37"/>
                <a:gd name="T39" fmla="*/ 12 h 94"/>
                <a:gd name="T40" fmla="*/ 4 w 37"/>
                <a:gd name="T41" fmla="*/ 12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94"/>
                <a:gd name="T65" fmla="*/ 37 w 37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94">
                  <a:moveTo>
                    <a:pt x="32" y="94"/>
                  </a:moveTo>
                  <a:lnTo>
                    <a:pt x="34" y="94"/>
                  </a:lnTo>
                  <a:lnTo>
                    <a:pt x="36" y="93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0"/>
                  </a:lnTo>
                  <a:lnTo>
                    <a:pt x="1" y="91"/>
                  </a:lnTo>
                  <a:lnTo>
                    <a:pt x="2" y="93"/>
                  </a:lnTo>
                  <a:lnTo>
                    <a:pt x="3" y="94"/>
                  </a:lnTo>
                  <a:lnTo>
                    <a:pt x="5" y="94"/>
                  </a:lnTo>
                  <a:lnTo>
                    <a:pt x="32" y="9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Freeform 26"/>
            <p:cNvSpPr>
              <a:spLocks/>
            </p:cNvSpPr>
            <p:nvPr/>
          </p:nvSpPr>
          <p:spPr bwMode="auto">
            <a:xfrm>
              <a:off x="1189" y="393"/>
              <a:ext cx="44" cy="67"/>
            </a:xfrm>
            <a:custGeom>
              <a:avLst/>
              <a:gdLst>
                <a:gd name="T0" fmla="*/ 11 w 89"/>
                <a:gd name="T1" fmla="*/ 17 h 134"/>
                <a:gd name="T2" fmla="*/ 11 w 89"/>
                <a:gd name="T3" fmla="*/ 3 h 134"/>
                <a:gd name="T4" fmla="*/ 10 w 89"/>
                <a:gd name="T5" fmla="*/ 2 h 134"/>
                <a:gd name="T6" fmla="*/ 10 w 89"/>
                <a:gd name="T7" fmla="*/ 1 h 134"/>
                <a:gd name="T8" fmla="*/ 9 w 89"/>
                <a:gd name="T9" fmla="*/ 1 h 134"/>
                <a:gd name="T10" fmla="*/ 8 w 89"/>
                <a:gd name="T11" fmla="*/ 0 h 134"/>
                <a:gd name="T12" fmla="*/ 2 w 89"/>
                <a:gd name="T13" fmla="*/ 0 h 134"/>
                <a:gd name="T14" fmla="*/ 1 w 89"/>
                <a:gd name="T15" fmla="*/ 1 h 134"/>
                <a:gd name="T16" fmla="*/ 0 w 89"/>
                <a:gd name="T17" fmla="*/ 1 h 134"/>
                <a:gd name="T18" fmla="*/ 0 w 89"/>
                <a:gd name="T19" fmla="*/ 2 h 134"/>
                <a:gd name="T20" fmla="*/ 0 w 89"/>
                <a:gd name="T21" fmla="*/ 3 h 134"/>
                <a:gd name="T22" fmla="*/ 0 w 89"/>
                <a:gd name="T23" fmla="*/ 17 h 134"/>
                <a:gd name="T24" fmla="*/ 3 w 89"/>
                <a:gd name="T25" fmla="*/ 17 h 134"/>
                <a:gd name="T26" fmla="*/ 3 w 89"/>
                <a:gd name="T27" fmla="*/ 10 h 134"/>
                <a:gd name="T28" fmla="*/ 7 w 89"/>
                <a:gd name="T29" fmla="*/ 10 h 134"/>
                <a:gd name="T30" fmla="*/ 7 w 89"/>
                <a:gd name="T31" fmla="*/ 17 h 134"/>
                <a:gd name="T32" fmla="*/ 11 w 89"/>
                <a:gd name="T33" fmla="*/ 17 h 1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134"/>
                <a:gd name="T53" fmla="*/ 89 w 89"/>
                <a:gd name="T54" fmla="*/ 134 h 1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6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7"/>
                  </a:lnTo>
                  <a:lnTo>
                    <a:pt x="61" y="77"/>
                  </a:lnTo>
                  <a:lnTo>
                    <a:pt x="61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3" name="Freeform 27"/>
            <p:cNvSpPr>
              <a:spLocks/>
            </p:cNvSpPr>
            <p:nvPr/>
          </p:nvSpPr>
          <p:spPr bwMode="auto">
            <a:xfrm>
              <a:off x="1201" y="404"/>
              <a:ext cx="19" cy="17"/>
            </a:xfrm>
            <a:custGeom>
              <a:avLst/>
              <a:gdLst>
                <a:gd name="T0" fmla="*/ 5 w 38"/>
                <a:gd name="T1" fmla="*/ 5 h 34"/>
                <a:gd name="T2" fmla="*/ 5 w 38"/>
                <a:gd name="T3" fmla="*/ 1 h 34"/>
                <a:gd name="T4" fmla="*/ 5 w 38"/>
                <a:gd name="T5" fmla="*/ 1 h 34"/>
                <a:gd name="T6" fmla="*/ 5 w 38"/>
                <a:gd name="T7" fmla="*/ 1 h 34"/>
                <a:gd name="T8" fmla="*/ 5 w 38"/>
                <a:gd name="T9" fmla="*/ 0 h 34"/>
                <a:gd name="T10" fmla="*/ 5 w 38"/>
                <a:gd name="T11" fmla="*/ 0 h 34"/>
                <a:gd name="T12" fmla="*/ 1 w 38"/>
                <a:gd name="T13" fmla="*/ 0 h 34"/>
                <a:gd name="T14" fmla="*/ 1 w 38"/>
                <a:gd name="T15" fmla="*/ 0 h 34"/>
                <a:gd name="T16" fmla="*/ 1 w 38"/>
                <a:gd name="T17" fmla="*/ 1 h 34"/>
                <a:gd name="T18" fmla="*/ 0 w 38"/>
                <a:gd name="T19" fmla="*/ 1 h 34"/>
                <a:gd name="T20" fmla="*/ 0 w 38"/>
                <a:gd name="T21" fmla="*/ 1 h 34"/>
                <a:gd name="T22" fmla="*/ 0 w 38"/>
                <a:gd name="T23" fmla="*/ 5 h 34"/>
                <a:gd name="T24" fmla="*/ 5 w 38"/>
                <a:gd name="T25" fmla="*/ 5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34"/>
                <a:gd name="T41" fmla="*/ 38 w 38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Freeform 28"/>
            <p:cNvSpPr>
              <a:spLocks/>
            </p:cNvSpPr>
            <p:nvPr/>
          </p:nvSpPr>
          <p:spPr bwMode="auto">
            <a:xfrm>
              <a:off x="1246" y="394"/>
              <a:ext cx="45" cy="67"/>
            </a:xfrm>
            <a:custGeom>
              <a:avLst/>
              <a:gdLst>
                <a:gd name="T0" fmla="*/ 12 w 89"/>
                <a:gd name="T1" fmla="*/ 17 h 134"/>
                <a:gd name="T2" fmla="*/ 12 w 89"/>
                <a:gd name="T3" fmla="*/ 3 h 134"/>
                <a:gd name="T4" fmla="*/ 11 w 89"/>
                <a:gd name="T5" fmla="*/ 2 h 134"/>
                <a:gd name="T6" fmla="*/ 11 w 89"/>
                <a:gd name="T7" fmla="*/ 1 h 134"/>
                <a:gd name="T8" fmla="*/ 10 w 89"/>
                <a:gd name="T9" fmla="*/ 1 h 134"/>
                <a:gd name="T10" fmla="*/ 9 w 89"/>
                <a:gd name="T11" fmla="*/ 0 h 134"/>
                <a:gd name="T12" fmla="*/ 3 w 89"/>
                <a:gd name="T13" fmla="*/ 0 h 134"/>
                <a:gd name="T14" fmla="*/ 2 w 89"/>
                <a:gd name="T15" fmla="*/ 1 h 134"/>
                <a:gd name="T16" fmla="*/ 1 w 89"/>
                <a:gd name="T17" fmla="*/ 1 h 134"/>
                <a:gd name="T18" fmla="*/ 1 w 89"/>
                <a:gd name="T19" fmla="*/ 2 h 134"/>
                <a:gd name="T20" fmla="*/ 0 w 89"/>
                <a:gd name="T21" fmla="*/ 3 h 134"/>
                <a:gd name="T22" fmla="*/ 0 w 89"/>
                <a:gd name="T23" fmla="*/ 17 h 134"/>
                <a:gd name="T24" fmla="*/ 4 w 89"/>
                <a:gd name="T25" fmla="*/ 17 h 134"/>
                <a:gd name="T26" fmla="*/ 4 w 89"/>
                <a:gd name="T27" fmla="*/ 10 h 134"/>
                <a:gd name="T28" fmla="*/ 8 w 89"/>
                <a:gd name="T29" fmla="*/ 10 h 134"/>
                <a:gd name="T30" fmla="*/ 8 w 89"/>
                <a:gd name="T31" fmla="*/ 17 h 134"/>
                <a:gd name="T32" fmla="*/ 12 w 89"/>
                <a:gd name="T33" fmla="*/ 17 h 1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134"/>
                <a:gd name="T53" fmla="*/ 89 w 89"/>
                <a:gd name="T54" fmla="*/ 134 h 1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7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7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9"/>
                  </a:lnTo>
                  <a:lnTo>
                    <a:pt x="62" y="79"/>
                  </a:lnTo>
                  <a:lnTo>
                    <a:pt x="62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Freeform 29"/>
            <p:cNvSpPr>
              <a:spLocks/>
            </p:cNvSpPr>
            <p:nvPr/>
          </p:nvSpPr>
          <p:spPr bwMode="auto">
            <a:xfrm>
              <a:off x="1259" y="405"/>
              <a:ext cx="19" cy="17"/>
            </a:xfrm>
            <a:custGeom>
              <a:avLst/>
              <a:gdLst>
                <a:gd name="T0" fmla="*/ 5 w 38"/>
                <a:gd name="T1" fmla="*/ 5 h 34"/>
                <a:gd name="T2" fmla="*/ 5 w 38"/>
                <a:gd name="T3" fmla="*/ 1 h 34"/>
                <a:gd name="T4" fmla="*/ 5 w 38"/>
                <a:gd name="T5" fmla="*/ 1 h 34"/>
                <a:gd name="T6" fmla="*/ 5 w 38"/>
                <a:gd name="T7" fmla="*/ 1 h 34"/>
                <a:gd name="T8" fmla="*/ 5 w 38"/>
                <a:gd name="T9" fmla="*/ 0 h 34"/>
                <a:gd name="T10" fmla="*/ 5 w 38"/>
                <a:gd name="T11" fmla="*/ 0 h 34"/>
                <a:gd name="T12" fmla="*/ 1 w 38"/>
                <a:gd name="T13" fmla="*/ 0 h 34"/>
                <a:gd name="T14" fmla="*/ 1 w 38"/>
                <a:gd name="T15" fmla="*/ 0 h 34"/>
                <a:gd name="T16" fmla="*/ 1 w 38"/>
                <a:gd name="T17" fmla="*/ 1 h 34"/>
                <a:gd name="T18" fmla="*/ 0 w 38"/>
                <a:gd name="T19" fmla="*/ 1 h 34"/>
                <a:gd name="T20" fmla="*/ 0 w 38"/>
                <a:gd name="T21" fmla="*/ 1 h 34"/>
                <a:gd name="T22" fmla="*/ 0 w 38"/>
                <a:gd name="T23" fmla="*/ 5 h 34"/>
                <a:gd name="T24" fmla="*/ 5 w 38"/>
                <a:gd name="T25" fmla="*/ 5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34"/>
                <a:gd name="T41" fmla="*/ 38 w 38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76" name="Picture 30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766763"/>
            <a:ext cx="1317625" cy="1292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7" name="Picture 31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790575"/>
            <a:ext cx="1028700" cy="1225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32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790575"/>
            <a:ext cx="1027113" cy="1225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9" name="Picture 3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5507038"/>
            <a:ext cx="1630362" cy="1266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0" name="Text Box 34"/>
          <p:cNvSpPr txBox="1">
            <a:spLocks noChangeArrowheads="1"/>
          </p:cNvSpPr>
          <p:nvPr/>
        </p:nvSpPr>
        <p:spPr bwMode="auto">
          <a:xfrm>
            <a:off x="4651375" y="5286375"/>
            <a:ext cx="1363663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High Wind Graphic</a:t>
            </a:r>
          </a:p>
        </p:txBody>
      </p:sp>
      <p:pic>
        <p:nvPicPr>
          <p:cNvPr id="45081" name="Picture 35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5664200"/>
            <a:ext cx="1427162" cy="11001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2" name="Picture 36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301875"/>
            <a:ext cx="1425575" cy="9445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3" name="Picture 37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295650"/>
            <a:ext cx="1425575" cy="9445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38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4294188"/>
            <a:ext cx="1425575" cy="9445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5" name="Picture 39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3295650"/>
            <a:ext cx="1423988" cy="9445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6" name="Picture 40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300288"/>
            <a:ext cx="1423988" cy="9445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7" name="Picture 41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294188"/>
            <a:ext cx="1423988" cy="9445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8" name="Text Box 42"/>
          <p:cNvSpPr txBox="1">
            <a:spLocks noChangeArrowheads="1"/>
          </p:cNvSpPr>
          <p:nvPr/>
        </p:nvSpPr>
        <p:spPr bwMode="auto">
          <a:xfrm>
            <a:off x="4497388" y="2085975"/>
            <a:ext cx="1558925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Wind/Wave Forecasts</a:t>
            </a:r>
          </a:p>
        </p:txBody>
      </p:sp>
      <p:sp>
        <p:nvSpPr>
          <p:cNvPr id="45089" name="Text Box 43"/>
          <p:cNvSpPr txBox="1">
            <a:spLocks noChangeArrowheads="1"/>
          </p:cNvSpPr>
          <p:nvPr/>
        </p:nvSpPr>
        <p:spPr bwMode="auto">
          <a:xfrm>
            <a:off x="6275388" y="2085975"/>
            <a:ext cx="1309687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Surface Forecasts</a:t>
            </a:r>
          </a:p>
        </p:txBody>
      </p:sp>
      <p:sp>
        <p:nvSpPr>
          <p:cNvPr id="45090" name="Text Box 44"/>
          <p:cNvSpPr txBox="1">
            <a:spLocks noChangeArrowheads="1"/>
          </p:cNvSpPr>
          <p:nvPr/>
        </p:nvSpPr>
        <p:spPr bwMode="auto">
          <a:xfrm>
            <a:off x="5946775" y="2482850"/>
            <a:ext cx="423863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24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sp>
        <p:nvSpPr>
          <p:cNvPr id="45091" name="Text Box 45"/>
          <p:cNvSpPr txBox="1">
            <a:spLocks noChangeArrowheads="1"/>
          </p:cNvSpPr>
          <p:nvPr/>
        </p:nvSpPr>
        <p:spPr bwMode="auto">
          <a:xfrm>
            <a:off x="5962650" y="3551238"/>
            <a:ext cx="423863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48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sp>
        <p:nvSpPr>
          <p:cNvPr id="45092" name="Text Box 46"/>
          <p:cNvSpPr txBox="1">
            <a:spLocks noChangeArrowheads="1"/>
          </p:cNvSpPr>
          <p:nvPr/>
        </p:nvSpPr>
        <p:spPr bwMode="auto">
          <a:xfrm>
            <a:off x="5956300" y="4468813"/>
            <a:ext cx="423863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72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sp>
        <p:nvSpPr>
          <p:cNvPr id="45093" name="Text Box 47"/>
          <p:cNvSpPr txBox="1">
            <a:spLocks noChangeArrowheads="1"/>
          </p:cNvSpPr>
          <p:nvPr/>
        </p:nvSpPr>
        <p:spPr bwMode="auto">
          <a:xfrm>
            <a:off x="6067425" y="577850"/>
            <a:ext cx="1557338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Surface Analysis</a:t>
            </a:r>
          </a:p>
        </p:txBody>
      </p:sp>
      <p:pic>
        <p:nvPicPr>
          <p:cNvPr id="45094" name="Picture 48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3241675"/>
            <a:ext cx="1179512" cy="10398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5" name="Picture 49" descr="atl48per_latestBW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4686300"/>
            <a:ext cx="1171575" cy="86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96" name="Text Box 51"/>
          <p:cNvSpPr txBox="1">
            <a:spLocks noChangeArrowheads="1"/>
          </p:cNvSpPr>
          <p:nvPr/>
        </p:nvSpPr>
        <p:spPr bwMode="auto">
          <a:xfrm>
            <a:off x="7683500" y="4276725"/>
            <a:ext cx="1279525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Peak Wave Period &amp; Swell Direction</a:t>
            </a:r>
          </a:p>
        </p:txBody>
      </p:sp>
      <p:sp>
        <p:nvSpPr>
          <p:cNvPr id="45097" name="Text Box 52"/>
          <p:cNvSpPr txBox="1">
            <a:spLocks noChangeArrowheads="1"/>
          </p:cNvSpPr>
          <p:nvPr/>
        </p:nvSpPr>
        <p:spPr bwMode="auto">
          <a:xfrm>
            <a:off x="8113713" y="5546725"/>
            <a:ext cx="423862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48 hr.</a:t>
            </a:r>
          </a:p>
        </p:txBody>
      </p:sp>
      <p:sp>
        <p:nvSpPr>
          <p:cNvPr id="45098" name="Text Box 53"/>
          <p:cNvSpPr txBox="1">
            <a:spLocks noChangeArrowheads="1"/>
          </p:cNvSpPr>
          <p:nvPr/>
        </p:nvSpPr>
        <p:spPr bwMode="auto">
          <a:xfrm>
            <a:off x="8128000" y="6615113"/>
            <a:ext cx="422275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72 hr.</a:t>
            </a:r>
          </a:p>
        </p:txBody>
      </p:sp>
      <p:sp>
        <p:nvSpPr>
          <p:cNvPr id="45099" name="Text Box 54"/>
          <p:cNvSpPr txBox="1">
            <a:spLocks noChangeArrowheads="1"/>
          </p:cNvSpPr>
          <p:nvPr/>
        </p:nvSpPr>
        <p:spPr bwMode="auto">
          <a:xfrm>
            <a:off x="7658100" y="3030538"/>
            <a:ext cx="1436688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Sea State Analysis</a:t>
            </a:r>
          </a:p>
        </p:txBody>
      </p:sp>
      <p:sp>
        <p:nvSpPr>
          <p:cNvPr id="45100" name="Text Box 55"/>
          <p:cNvSpPr txBox="1">
            <a:spLocks noChangeArrowheads="1"/>
          </p:cNvSpPr>
          <p:nvPr/>
        </p:nvSpPr>
        <p:spPr bwMode="auto">
          <a:xfrm>
            <a:off x="1854200" y="582613"/>
            <a:ext cx="1557338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Surface Analysis</a:t>
            </a:r>
          </a:p>
        </p:txBody>
      </p:sp>
      <p:sp>
        <p:nvSpPr>
          <p:cNvPr id="45101" name="Text Box 56"/>
          <p:cNvSpPr txBox="1">
            <a:spLocks noChangeArrowheads="1"/>
          </p:cNvSpPr>
          <p:nvPr/>
        </p:nvSpPr>
        <p:spPr bwMode="auto">
          <a:xfrm>
            <a:off x="146050" y="1895475"/>
            <a:ext cx="1312863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Sea State Analysis</a:t>
            </a:r>
          </a:p>
        </p:txBody>
      </p:sp>
      <p:pic>
        <p:nvPicPr>
          <p:cNvPr id="45102" name="Picture 57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111375"/>
            <a:ext cx="1347787" cy="12938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03" name="Text Box 58"/>
          <p:cNvSpPr txBox="1">
            <a:spLocks noChangeArrowheads="1"/>
          </p:cNvSpPr>
          <p:nvPr/>
        </p:nvSpPr>
        <p:spPr bwMode="auto">
          <a:xfrm>
            <a:off x="1570038" y="2090738"/>
            <a:ext cx="1558925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Wind/Wave Forecasts</a:t>
            </a:r>
          </a:p>
        </p:txBody>
      </p:sp>
      <p:sp>
        <p:nvSpPr>
          <p:cNvPr id="45104" name="Text Box 59"/>
          <p:cNvSpPr txBox="1">
            <a:spLocks noChangeArrowheads="1"/>
          </p:cNvSpPr>
          <p:nvPr/>
        </p:nvSpPr>
        <p:spPr bwMode="auto">
          <a:xfrm>
            <a:off x="3111500" y="2090738"/>
            <a:ext cx="1309688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Surface Forecasts</a:t>
            </a:r>
          </a:p>
        </p:txBody>
      </p:sp>
      <p:sp>
        <p:nvSpPr>
          <p:cNvPr id="45105" name="Text Box 60"/>
          <p:cNvSpPr txBox="1">
            <a:spLocks noChangeArrowheads="1"/>
          </p:cNvSpPr>
          <p:nvPr/>
        </p:nvSpPr>
        <p:spPr bwMode="auto">
          <a:xfrm>
            <a:off x="1463675" y="5424488"/>
            <a:ext cx="1365250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High Wind Graphic</a:t>
            </a:r>
          </a:p>
        </p:txBody>
      </p:sp>
      <p:sp>
        <p:nvSpPr>
          <p:cNvPr id="45106" name="Text Box 61"/>
          <p:cNvSpPr txBox="1">
            <a:spLocks noChangeArrowheads="1"/>
          </p:cNvSpPr>
          <p:nvPr/>
        </p:nvSpPr>
        <p:spPr bwMode="auto">
          <a:xfrm>
            <a:off x="2971800" y="5429250"/>
            <a:ext cx="1363663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TC Danger Graphic</a:t>
            </a:r>
          </a:p>
        </p:txBody>
      </p:sp>
      <p:sp>
        <p:nvSpPr>
          <p:cNvPr id="45107" name="Text Box 62"/>
          <p:cNvSpPr txBox="1">
            <a:spLocks noChangeArrowheads="1"/>
          </p:cNvSpPr>
          <p:nvPr/>
        </p:nvSpPr>
        <p:spPr bwMode="auto">
          <a:xfrm>
            <a:off x="7921625" y="912813"/>
            <a:ext cx="654050" cy="8715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New Orleans</a:t>
            </a:r>
          </a:p>
          <a:p>
            <a:r>
              <a:rPr lang="en-US" b="1">
                <a:solidFill>
                  <a:srgbClr val="FFFF00"/>
                </a:solidFill>
              </a:rPr>
              <a:t>Broadcast </a:t>
            </a:r>
          </a:p>
          <a:p>
            <a:r>
              <a:rPr lang="en-US" b="1" u="sng">
                <a:solidFill>
                  <a:srgbClr val="FFFF00"/>
                </a:solidFill>
              </a:rPr>
              <a:t>Frequencies</a:t>
            </a:r>
          </a:p>
          <a:p>
            <a:r>
              <a:rPr lang="en-US" b="1">
                <a:solidFill>
                  <a:srgbClr val="FFFF00"/>
                </a:solidFill>
              </a:rPr>
              <a:t>  4317.9 kHz</a:t>
            </a:r>
          </a:p>
          <a:p>
            <a:r>
              <a:rPr lang="en-US" b="1">
                <a:solidFill>
                  <a:srgbClr val="FFFF00"/>
                </a:solidFill>
              </a:rPr>
              <a:t>  8503.9 kHz</a:t>
            </a:r>
          </a:p>
          <a:p>
            <a:r>
              <a:rPr lang="en-US" b="1">
                <a:solidFill>
                  <a:srgbClr val="FFFF00"/>
                </a:solidFill>
              </a:rPr>
              <a:t>12789.9 kHz</a:t>
            </a:r>
          </a:p>
          <a:p>
            <a:r>
              <a:rPr lang="en-US" b="1">
                <a:solidFill>
                  <a:srgbClr val="FFFF00"/>
                </a:solidFill>
              </a:rPr>
              <a:t>17146.9 kHz</a:t>
            </a:r>
          </a:p>
        </p:txBody>
      </p:sp>
      <p:pic>
        <p:nvPicPr>
          <p:cNvPr id="45108" name="Picture 63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400550"/>
            <a:ext cx="1200150" cy="10175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09" name="Picture 64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4400550"/>
            <a:ext cx="1201738" cy="10175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10" name="Picture 65"/>
          <p:cNvPicPr preferRelativeResize="0"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3322638"/>
            <a:ext cx="1200150" cy="10175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11" name="Picture 66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324225"/>
            <a:ext cx="1201738" cy="1016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12" name="Text Box 67"/>
          <p:cNvSpPr txBox="1">
            <a:spLocks noChangeArrowheads="1"/>
          </p:cNvSpPr>
          <p:nvPr/>
        </p:nvSpPr>
        <p:spPr bwMode="auto">
          <a:xfrm>
            <a:off x="2882900" y="4546600"/>
            <a:ext cx="423863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72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sp>
        <p:nvSpPr>
          <p:cNvPr id="45113" name="Text Box 68"/>
          <p:cNvSpPr txBox="1">
            <a:spLocks noChangeArrowheads="1"/>
          </p:cNvSpPr>
          <p:nvPr/>
        </p:nvSpPr>
        <p:spPr bwMode="auto">
          <a:xfrm>
            <a:off x="2890838" y="3546475"/>
            <a:ext cx="423862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48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sp>
        <p:nvSpPr>
          <p:cNvPr id="45114" name="Text Box 69"/>
          <p:cNvSpPr txBox="1">
            <a:spLocks noChangeArrowheads="1"/>
          </p:cNvSpPr>
          <p:nvPr/>
        </p:nvSpPr>
        <p:spPr bwMode="auto">
          <a:xfrm>
            <a:off x="2889250" y="2487613"/>
            <a:ext cx="423863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24</a:t>
            </a:r>
          </a:p>
          <a:p>
            <a:pPr algn="l"/>
            <a:r>
              <a:rPr lang="en-US" sz="1100" b="1">
                <a:solidFill>
                  <a:srgbClr val="FFFF00"/>
                </a:solidFill>
              </a:rPr>
              <a:t>hr.</a:t>
            </a:r>
          </a:p>
        </p:txBody>
      </p:sp>
      <p:pic>
        <p:nvPicPr>
          <p:cNvPr id="45115" name="Picture 70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265363"/>
            <a:ext cx="1201738" cy="10175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16" name="Picture 71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2263775"/>
            <a:ext cx="1201738" cy="10175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17" name="Picture 72"/>
          <p:cNvPicPr preferRelativeResize="0"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827463"/>
            <a:ext cx="1230312" cy="12493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18" name="Picture 73"/>
          <p:cNvPicPr preferRelativeResize="0"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259388"/>
            <a:ext cx="1204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9" name="Text Box 74"/>
          <p:cNvSpPr txBox="1">
            <a:spLocks noChangeArrowheads="1"/>
          </p:cNvSpPr>
          <p:nvPr/>
        </p:nvSpPr>
        <p:spPr bwMode="auto">
          <a:xfrm>
            <a:off x="136525" y="3416300"/>
            <a:ext cx="1333500" cy="352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Peak Wave Period &amp; Swell Direction</a:t>
            </a:r>
          </a:p>
        </p:txBody>
      </p:sp>
      <p:sp>
        <p:nvSpPr>
          <p:cNvPr id="45120" name="Text Box 75"/>
          <p:cNvSpPr txBox="1">
            <a:spLocks noChangeArrowheads="1"/>
          </p:cNvSpPr>
          <p:nvPr/>
        </p:nvSpPr>
        <p:spPr bwMode="auto">
          <a:xfrm>
            <a:off x="469900" y="6565900"/>
            <a:ext cx="423863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72 hr.</a:t>
            </a:r>
          </a:p>
        </p:txBody>
      </p:sp>
      <p:sp>
        <p:nvSpPr>
          <p:cNvPr id="45121" name="Text Box 76"/>
          <p:cNvSpPr txBox="1">
            <a:spLocks noChangeArrowheads="1"/>
          </p:cNvSpPr>
          <p:nvPr/>
        </p:nvSpPr>
        <p:spPr bwMode="auto">
          <a:xfrm>
            <a:off x="471488" y="5060950"/>
            <a:ext cx="423862" cy="184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100" b="1">
                <a:solidFill>
                  <a:srgbClr val="FFFF00"/>
                </a:solidFill>
              </a:rPr>
              <a:t>48 hr.</a:t>
            </a:r>
          </a:p>
        </p:txBody>
      </p:sp>
      <p:sp>
        <p:nvSpPr>
          <p:cNvPr id="45122" name="Text Box 77"/>
          <p:cNvSpPr txBox="1">
            <a:spLocks noChangeArrowheads="1"/>
          </p:cNvSpPr>
          <p:nvPr/>
        </p:nvSpPr>
        <p:spPr bwMode="auto">
          <a:xfrm>
            <a:off x="-46038" y="676275"/>
            <a:ext cx="893763" cy="9937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Pt. Reyes Broadcast </a:t>
            </a:r>
          </a:p>
          <a:p>
            <a:r>
              <a:rPr lang="en-US" b="1" u="sng">
                <a:solidFill>
                  <a:srgbClr val="FFFF00"/>
                </a:solidFill>
              </a:rPr>
              <a:t>Frequencies</a:t>
            </a:r>
          </a:p>
          <a:p>
            <a:r>
              <a:rPr lang="en-US" b="1">
                <a:solidFill>
                  <a:srgbClr val="FFFF00"/>
                </a:solidFill>
              </a:rPr>
              <a:t>  4346 kHz</a:t>
            </a:r>
          </a:p>
          <a:p>
            <a:r>
              <a:rPr lang="en-US" b="1">
                <a:solidFill>
                  <a:srgbClr val="FFFF00"/>
                </a:solidFill>
              </a:rPr>
              <a:t>  8682 kHz</a:t>
            </a:r>
          </a:p>
          <a:p>
            <a:r>
              <a:rPr lang="en-US" b="1">
                <a:solidFill>
                  <a:srgbClr val="FFFF00"/>
                </a:solidFill>
              </a:rPr>
              <a:t>12786 kHz</a:t>
            </a:r>
          </a:p>
          <a:p>
            <a:r>
              <a:rPr lang="en-US" b="1">
                <a:solidFill>
                  <a:srgbClr val="FFFF00"/>
                </a:solidFill>
              </a:rPr>
              <a:t>17151.2 kHz</a:t>
            </a:r>
          </a:p>
          <a:p>
            <a:r>
              <a:rPr lang="en-US" b="1">
                <a:solidFill>
                  <a:srgbClr val="FFFF00"/>
                </a:solidFill>
              </a:rPr>
              <a:t>22527 kHz</a:t>
            </a:r>
          </a:p>
        </p:txBody>
      </p:sp>
      <p:sp>
        <p:nvSpPr>
          <p:cNvPr id="45123" name="Text Box 78"/>
          <p:cNvSpPr txBox="1">
            <a:spLocks noChangeArrowheads="1"/>
          </p:cNvSpPr>
          <p:nvPr/>
        </p:nvSpPr>
        <p:spPr bwMode="auto">
          <a:xfrm>
            <a:off x="776288" y="681038"/>
            <a:ext cx="893762" cy="8715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392" tIns="8696" rIns="17392" bIns="8696">
            <a:spAutoFit/>
          </a:bodyPr>
          <a:lstStyle>
            <a:lvl1pPr defTabSz="17462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74625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4625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4625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4625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74625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Honolulu Broadcast </a:t>
            </a:r>
          </a:p>
          <a:p>
            <a:r>
              <a:rPr lang="en-US" b="1" u="sng">
                <a:solidFill>
                  <a:srgbClr val="FFFF00"/>
                </a:solidFill>
              </a:rPr>
              <a:t>Frequencies</a:t>
            </a:r>
          </a:p>
          <a:p>
            <a:r>
              <a:rPr lang="en-US" b="1">
                <a:solidFill>
                  <a:srgbClr val="FFFF00"/>
                </a:solidFill>
              </a:rPr>
              <a:t>  9982.5 kHz</a:t>
            </a:r>
          </a:p>
          <a:p>
            <a:r>
              <a:rPr lang="en-US" b="1">
                <a:solidFill>
                  <a:srgbClr val="FFFF00"/>
                </a:solidFill>
              </a:rPr>
              <a:t> 11090 kHz</a:t>
            </a:r>
          </a:p>
          <a:p>
            <a:r>
              <a:rPr lang="en-US" b="1">
                <a:solidFill>
                  <a:srgbClr val="FFFF00"/>
                </a:solidFill>
              </a:rPr>
              <a:t>16135 kHz</a:t>
            </a:r>
          </a:p>
          <a:p>
            <a:r>
              <a:rPr lang="en-US" b="1">
                <a:solidFill>
                  <a:srgbClr val="FFFF00"/>
                </a:solidFill>
              </a:rPr>
              <a:t>23331.5 kHz</a:t>
            </a:r>
          </a:p>
        </p:txBody>
      </p:sp>
      <p:pic>
        <p:nvPicPr>
          <p:cNvPr id="45124" name="Picture 79" descr="LEGENDbw"/>
          <p:cNvPicPr preferRelativeResize="0"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057400"/>
            <a:ext cx="1025525" cy="957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25" name="Picture 8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912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Offshor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524000"/>
            <a:ext cx="2911475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10" descr="Offshore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963" y="1524000"/>
            <a:ext cx="2911475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7" descr="Offshore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25" y="3084146"/>
            <a:ext cx="279717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2" descr="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685800"/>
            <a:ext cx="4724400" cy="354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9624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59175"/>
            <a:ext cx="41148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876" name="Rectangle 12"/>
          <p:cNvSpPr>
            <a:spLocks noChangeArrowheads="1"/>
          </p:cNvSpPr>
          <p:nvPr/>
        </p:nvSpPr>
        <p:spPr bwMode="auto">
          <a:xfrm>
            <a:off x="609600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 anchorCtr="1"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TAFB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entury Gothic" pitchFamily="34" charset="0"/>
              </a:rPr>
              <a:t>Marine Forecasts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3" name="Picture 107" descr="[map of High Seas Forecast Area of Responsibility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5" y="533400"/>
            <a:ext cx="7013845" cy="52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143000" y="1690688"/>
            <a:ext cx="3048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057400" y="16764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30</a:t>
            </a:r>
            <a:r>
              <a:rPr lang="en-US" sz="1400" b="1" baseline="30000" dirty="0">
                <a:solidFill>
                  <a:srgbClr val="000000"/>
                </a:solidFill>
              </a:rPr>
              <a:t>0</a:t>
            </a:r>
            <a:r>
              <a:rPr lang="en-US" sz="1400" b="1" dirty="0">
                <a:solidFill>
                  <a:srgbClr val="000000"/>
                </a:solidFill>
              </a:rPr>
              <a:t> N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676400" y="5791200"/>
            <a:ext cx="59436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</a:rPr>
              <a:t>~ 14 million sq. nautical miles</a:t>
            </a:r>
            <a:endParaRPr lang="en-US" sz="2400" dirty="0">
              <a:latin typeface="Century Gothic" pitchFamily="34" charset="0"/>
            </a:endParaRPr>
          </a:p>
        </p:txBody>
      </p:sp>
      <p:cxnSp>
        <p:nvCxnSpPr>
          <p:cNvPr id="9224" name="AutoShape 8"/>
          <p:cNvCxnSpPr>
            <a:cxnSpLocks noChangeShapeType="1"/>
          </p:cNvCxnSpPr>
          <p:nvPr/>
        </p:nvCxnSpPr>
        <p:spPr bwMode="auto">
          <a:xfrm>
            <a:off x="4616450" y="1752600"/>
            <a:ext cx="0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26000" y="3048000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High Seas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Forecast Areas</a:t>
            </a: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4064000" y="3338512"/>
            <a:ext cx="762000" cy="1524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 rot="17760000">
            <a:off x="5346699" y="2575719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657600" y="43434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18.5</a:t>
            </a:r>
            <a:r>
              <a:rPr lang="en-US" sz="1400" b="1" baseline="30000" dirty="0">
                <a:solidFill>
                  <a:srgbClr val="000000"/>
                </a:solidFill>
              </a:rPr>
              <a:t>0</a:t>
            </a:r>
            <a:r>
              <a:rPr lang="en-US" sz="1400" b="1" dirty="0">
                <a:solidFill>
                  <a:srgbClr val="000000"/>
                </a:solidFill>
              </a:rPr>
              <a:t> S</a:t>
            </a:r>
          </a:p>
        </p:txBody>
      </p:sp>
      <p:sp>
        <p:nvSpPr>
          <p:cNvPr id="9232" name="Text Box 17"/>
          <p:cNvSpPr txBox="1">
            <a:spLocks noChangeArrowheads="1"/>
          </p:cNvSpPr>
          <p:nvPr/>
        </p:nvSpPr>
        <p:spPr bwMode="auto">
          <a:xfrm>
            <a:off x="6858000" y="2408238"/>
            <a:ext cx="457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35</a:t>
            </a:r>
            <a:r>
              <a:rPr lang="en-US" sz="1200" b="1" baseline="30000" dirty="0">
                <a:solidFill>
                  <a:srgbClr val="000000"/>
                </a:solidFill>
              </a:rPr>
              <a:t>0</a:t>
            </a:r>
            <a:r>
              <a:rPr lang="en-US" sz="1200" b="1" dirty="0">
                <a:solidFill>
                  <a:srgbClr val="000000"/>
                </a:solidFill>
              </a:rPr>
              <a:t> W</a:t>
            </a:r>
          </a:p>
        </p:txBody>
      </p:sp>
      <p:sp>
        <p:nvSpPr>
          <p:cNvPr id="9233" name="Text Box 18"/>
          <p:cNvSpPr txBox="1">
            <a:spLocks noChangeArrowheads="1"/>
          </p:cNvSpPr>
          <p:nvPr/>
        </p:nvSpPr>
        <p:spPr bwMode="auto">
          <a:xfrm>
            <a:off x="6400800" y="30480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7</a:t>
            </a:r>
            <a:r>
              <a:rPr lang="en-US" sz="1400" b="1" baseline="30000" dirty="0">
                <a:solidFill>
                  <a:srgbClr val="000000"/>
                </a:solidFill>
              </a:rPr>
              <a:t>0</a:t>
            </a:r>
            <a:r>
              <a:rPr lang="en-US" sz="1400" b="1" dirty="0">
                <a:solidFill>
                  <a:srgbClr val="000000"/>
                </a:solidFill>
              </a:rPr>
              <a:t> N</a:t>
            </a:r>
          </a:p>
        </p:txBody>
      </p:sp>
      <p:sp>
        <p:nvSpPr>
          <p:cNvPr id="9234" name="Text Box 19"/>
          <p:cNvSpPr txBox="1">
            <a:spLocks noChangeArrowheads="1"/>
          </p:cNvSpPr>
          <p:nvPr/>
        </p:nvSpPr>
        <p:spPr bwMode="auto">
          <a:xfrm>
            <a:off x="6019800" y="16002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31</a:t>
            </a:r>
            <a:r>
              <a:rPr lang="en-US" sz="1400" b="1" baseline="30000" dirty="0">
                <a:solidFill>
                  <a:srgbClr val="000000"/>
                </a:solidFill>
              </a:rPr>
              <a:t>0</a:t>
            </a:r>
            <a:r>
              <a:rPr lang="en-US" sz="1400" b="1" dirty="0">
                <a:solidFill>
                  <a:srgbClr val="000000"/>
                </a:solidFill>
              </a:rPr>
              <a:t> N</a:t>
            </a:r>
          </a:p>
        </p:txBody>
      </p:sp>
      <p:sp>
        <p:nvSpPr>
          <p:cNvPr id="9235" name="Text Box 20"/>
          <p:cNvSpPr txBox="1">
            <a:spLocks noChangeArrowheads="1"/>
          </p:cNvSpPr>
          <p:nvPr/>
        </p:nvSpPr>
        <p:spPr bwMode="auto">
          <a:xfrm>
            <a:off x="1676400" y="2514600"/>
            <a:ext cx="60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140</a:t>
            </a:r>
            <a:r>
              <a:rPr lang="en-US" sz="1400" b="1" baseline="30000" dirty="0">
                <a:solidFill>
                  <a:srgbClr val="000000"/>
                </a:solidFill>
              </a:rPr>
              <a:t>0</a:t>
            </a:r>
            <a:r>
              <a:rPr lang="en-US" sz="1400" b="1" dirty="0">
                <a:solidFill>
                  <a:srgbClr val="000000"/>
                </a:solidFill>
              </a:rPr>
              <a:t> 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gs_quarterly_november05_zj_pc">
  <a:themeElements>
    <a:clrScheme name="igs_quarterly_november05_zj_p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gs_quarterly_november05_zj_p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80"/>
            </a:gs>
            <a:gs pos="100000">
              <a:srgbClr val="000080">
                <a:gamma/>
                <a:shade val="46275"/>
                <a:invGamma/>
              </a:srgbClr>
            </a:gs>
          </a:gsLst>
          <a:path path="rect">
            <a:fillToRect r="100000" b="10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80"/>
            </a:gs>
            <a:gs pos="100000">
              <a:srgbClr val="000080">
                <a:gamma/>
                <a:shade val="46275"/>
                <a:invGamma/>
              </a:srgbClr>
            </a:gs>
          </a:gsLst>
          <a:path path="rect">
            <a:fillToRect r="100000" b="10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gs_quarterly_november05_zj_p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s_quarterly_november05_zj_p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s_quarterly_november05_zj_p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s_quarterly_november05_zj_p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s_quarterly_november05_zj_p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s_quarterly_november05_zj_p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s_quarterly_november05_zj_p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WVST_September2003">
  <a:themeElements>
    <a:clrScheme name="OWVST_September2003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OWVST_September2003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80"/>
            </a:gs>
            <a:gs pos="100000">
              <a:srgbClr val="000080">
                <a:gamma/>
                <a:shade val="46275"/>
                <a:invGamma/>
              </a:srgbClr>
            </a:gs>
          </a:gsLst>
          <a:path path="rect">
            <a:fillToRect r="100000" b="10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80"/>
            </a:gs>
            <a:gs pos="100000">
              <a:srgbClr val="000080">
                <a:gamma/>
                <a:shade val="46275"/>
                <a:invGamma/>
              </a:srgbClr>
            </a:gs>
          </a:gsLst>
          <a:path path="rect">
            <a:fillToRect r="100000" b="10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WVST_September2003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WVST_September2003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WVST_September2003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WVST_September2003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WVST_September2003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TPC_ASCAT_Training_Oct07</Template>
  <TotalTime>57018</TotalTime>
  <Words>1251</Words>
  <Application>Microsoft Office PowerPoint</Application>
  <PresentationFormat>On-screen Show (4:3)</PresentationFormat>
  <Paragraphs>306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Black</vt:lpstr>
      <vt:lpstr>Century Gothic</vt:lpstr>
      <vt:lpstr>Comic Sans MS</vt:lpstr>
      <vt:lpstr>Tahoma</vt:lpstr>
      <vt:lpstr>Times</vt:lpstr>
      <vt:lpstr>Times New Roman</vt:lpstr>
      <vt:lpstr>Wingdings</vt:lpstr>
      <vt:lpstr>igs_quarterly_november05_zj_pc</vt:lpstr>
      <vt:lpstr>OWVST_September2003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Marine Weather Discussion</vt:lpstr>
      <vt:lpstr>Surface Analysis  and  Tropical Weather Discussions </vt:lpstr>
      <vt:lpstr>PowerPoint Presentation</vt:lpstr>
      <vt:lpstr>       TWD Areas of Responsibility</vt:lpstr>
      <vt:lpstr>What is the Tropical Weather Discussion (TWD)?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TAFB </vt:lpstr>
    </vt:vector>
  </TitlesOfParts>
  <Company>NOAA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dbrown</dc:creator>
  <cp:lastModifiedBy>Hugh D. Cobb</cp:lastModifiedBy>
  <cp:revision>628</cp:revision>
  <dcterms:created xsi:type="dcterms:W3CDTF">2005-03-22T03:48:44Z</dcterms:created>
  <dcterms:modified xsi:type="dcterms:W3CDTF">2017-05-19T22:01:06Z</dcterms:modified>
</cp:coreProperties>
</file>